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317" r:id="rId3"/>
    <p:sldId id="311" r:id="rId4"/>
    <p:sldId id="286" r:id="rId5"/>
    <p:sldId id="300" r:id="rId6"/>
    <p:sldId id="301" r:id="rId7"/>
    <p:sldId id="302" r:id="rId8"/>
    <p:sldId id="299" r:id="rId9"/>
    <p:sldId id="279" r:id="rId10"/>
    <p:sldId id="290" r:id="rId11"/>
    <p:sldId id="296" r:id="rId12"/>
    <p:sldId id="303" r:id="rId13"/>
    <p:sldId id="304" r:id="rId14"/>
    <p:sldId id="305" r:id="rId15"/>
    <p:sldId id="293" r:id="rId16"/>
    <p:sldId id="312" r:id="rId17"/>
    <p:sldId id="306" r:id="rId18"/>
    <p:sldId id="314" r:id="rId19"/>
    <p:sldId id="315" r:id="rId20"/>
    <p:sldId id="307" r:id="rId21"/>
    <p:sldId id="308" r:id="rId22"/>
    <p:sldId id="309" r:id="rId23"/>
    <p:sldId id="310" r:id="rId24"/>
    <p:sldId id="31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2177A6D-FCAC-4B2D-BF72-8589B11AD275}">
          <p14:sldIdLst>
            <p14:sldId id="260"/>
            <p14:sldId id="317"/>
            <p14:sldId id="311"/>
            <p14:sldId id="286"/>
            <p14:sldId id="300"/>
            <p14:sldId id="301"/>
            <p14:sldId id="302"/>
            <p14:sldId id="299"/>
          </p14:sldIdLst>
        </p14:section>
        <p14:section name="Раздел без заголовка" id="{50401ECC-B276-4D51-9C02-298C49E2AC16}">
          <p14:sldIdLst>
            <p14:sldId id="279"/>
            <p14:sldId id="290"/>
            <p14:sldId id="296"/>
            <p14:sldId id="303"/>
            <p14:sldId id="304"/>
            <p14:sldId id="305"/>
            <p14:sldId id="293"/>
            <p14:sldId id="312"/>
            <p14:sldId id="306"/>
            <p14:sldId id="314"/>
            <p14:sldId id="315"/>
            <p14:sldId id="307"/>
            <p14:sldId id="308"/>
            <p14:sldId id="309"/>
            <p14:sldId id="310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559" autoAdjust="0"/>
  </p:normalViewPr>
  <p:slideViewPr>
    <p:cSldViewPr>
      <p:cViewPr varScale="1">
        <p:scale>
          <a:sx n="129" d="100"/>
          <a:sy n="129" d="100"/>
        </p:scale>
        <p:origin x="116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B31F7-9B91-4660-9595-16E22F174D77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0604A-EA83-4DE5-8479-7D25840D2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3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0604A-EA83-4DE5-8479-7D25840D2F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25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5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4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4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3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7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3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3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5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5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3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26EE0-D75B-4D97-95F8-0DCD2A2C3A24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19072-36FC-4E52-8735-B12237334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9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«Результаты работ по созданию карты раннедокембрийских образований территории России масштаба 1:2500000 на основе Госгеолкарт-1000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3»</a:t>
            </a:r>
          </a:p>
          <a:p>
            <a:pPr marL="0" indent="0"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Савко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К.А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.*,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Богданов Ю.Б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.**,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Терентьев Р.А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.*, Анисимова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С.А. **,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Белов С.И.*, Алексеев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Н.Л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.**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*Воронежский госуниверситет, **ВСЕГЕИ</a:t>
            </a:r>
          </a:p>
          <a:p>
            <a:pPr marL="0" indent="0"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6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11476"/>
            <a:ext cx="5832648" cy="594582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0826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легенды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 геологической карте раннего докембрия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масштаба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(ВЕП)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37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0" y="832969"/>
            <a:ext cx="8705300" cy="5908399"/>
          </a:xfr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480826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легенды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 геологической карте раннего докембрия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масштаба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(ВЕП)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83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692696"/>
            <a:ext cx="6624736" cy="6048184"/>
          </a:xfrm>
          <a:ln w="28575">
            <a:solidFill>
              <a:srgbClr val="92D05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геологической карты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раннего докембрия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(Сибирская платформа)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А-ОТЧЕТ\Презент\Russia2500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2193"/>
            <a:ext cx="5832648" cy="5545949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" y="116632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геологической карты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раннего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докембрия территории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Сибирская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платформа,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Анабарский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щит)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9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2260"/>
            <a:ext cx="4908926" cy="6784442"/>
          </a:xfr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-180528" y="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легенды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 геологической карте раннего докембрия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(Сибирская платформа)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033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7384881" cy="5576497"/>
          </a:xfrm>
          <a:ln w="28575">
            <a:solidFill>
              <a:srgbClr val="00B0F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региональной схемы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корреляции раннедокембрийских метаморфических комплексов, увязанной с принятой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Общей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стратиграфической шкалой докембрия России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(ВКМ)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1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27996"/>
            <a:ext cx="4320480" cy="6004649"/>
          </a:xfrm>
          <a:ln w="28575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предварительная авторской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региональная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схемы корреляции раннедокембрийских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метаморфических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комплексов,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увязанной с принятой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Общей стратиграфической шкалой докембрия России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(Балтийский щит)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2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1560" y="520417"/>
            <a:ext cx="8064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ПРОБЛЕМНЫЕ ВОПРОСЫ</a:t>
            </a:r>
          </a:p>
          <a:p>
            <a:endParaRPr lang="ru-RU" dirty="0"/>
          </a:p>
          <a:p>
            <a:pPr algn="just">
              <a:lnSpc>
                <a:spcPct val="150000"/>
              </a:lnSpc>
            </a:pPr>
            <a:r>
              <a:rPr lang="ru-RU" b="1" dirty="0" smtClean="0"/>
              <a:t>Большой объем изотопных аналитических исследований в рамках составления карты раннего докембрия, а также анализ литературных источников позволил получить новые данные и существенно уточнить возраст </a:t>
            </a:r>
            <a:r>
              <a:rPr lang="ru-RU" b="1" dirty="0" err="1" smtClean="0"/>
              <a:t>картируемых</a:t>
            </a:r>
            <a:r>
              <a:rPr lang="ru-RU" b="1" dirty="0" smtClean="0"/>
              <a:t> единиц, однако…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049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3337"/>
            <a:ext cx="8970722" cy="6314663"/>
          </a:xfrm>
          <a:prstGeom prst="rect">
            <a:avLst/>
          </a:prstGeom>
          <a:ln w="28575">
            <a:noFill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51520" y="116632"/>
            <a:ext cx="7920881" cy="288032"/>
          </a:xfrm>
          <a:prstGeom prst="rect">
            <a:avLst/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 dirty="0">
                <a:solidFill>
                  <a:srgbClr val="800000"/>
                </a:solidFill>
                <a:cs typeface="Arial" charset="0"/>
              </a:rPr>
              <a:t>Воронежский кристаллический массив</a:t>
            </a:r>
          </a:p>
        </p:txBody>
      </p:sp>
    </p:spTree>
    <p:extLst>
      <p:ext uri="{BB962C8B-B14F-4D97-AF65-F5344CB8AC3E}">
        <p14:creationId xmlns:p14="http://schemas.microsoft.com/office/powerpoint/2010/main" val="40417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8" y="0"/>
            <a:ext cx="7798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612845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Основные задачи по объекту:</a:t>
            </a:r>
            <a:endParaRPr lang="en-US" b="1" dirty="0"/>
          </a:p>
          <a:p>
            <a:pPr indent="-342900"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Разработка легенды </a:t>
            </a:r>
            <a:r>
              <a:rPr lang="ru-RU" b="1" dirty="0"/>
              <a:t>к геологической карте раннего докембрия территории Российской Федерации масштаба 1:2 500 000 на основе региональных стратиграфических схем, схем корреляции магматических и метаморфических комплексов.</a:t>
            </a:r>
          </a:p>
          <a:p>
            <a:pPr marL="342900" indent="-342900">
              <a:buAutoNum type="arabicPeriod"/>
            </a:pPr>
            <a:endParaRPr lang="en-US" b="1" dirty="0"/>
          </a:p>
          <a:p>
            <a:r>
              <a:rPr lang="ru-RU" b="1" dirty="0"/>
              <a:t>2. </a:t>
            </a:r>
            <a:r>
              <a:rPr lang="ru-RU" b="1" dirty="0">
                <a:solidFill>
                  <a:srgbClr val="FF0000"/>
                </a:solidFill>
              </a:rPr>
              <a:t>Составление геологической карты </a:t>
            </a:r>
            <a:r>
              <a:rPr lang="ru-RU" b="1" dirty="0"/>
              <a:t>раннего докембрия территории Российской Федерации масштаба 1:2 500 000 в форме ГИС с базами фактографической и картографической информации</a:t>
            </a:r>
            <a:r>
              <a:rPr lang="ru-RU" b="1" dirty="0" smtClean="0"/>
              <a:t>.</a:t>
            </a:r>
          </a:p>
          <a:p>
            <a:endParaRPr lang="en-US" b="1" dirty="0"/>
          </a:p>
          <a:p>
            <a:r>
              <a:rPr lang="ru-RU" b="1" dirty="0"/>
              <a:t>3. </a:t>
            </a:r>
            <a:r>
              <a:rPr lang="ru-RU" b="1" dirty="0">
                <a:solidFill>
                  <a:srgbClr val="FF0000"/>
                </a:solidFill>
              </a:rPr>
              <a:t>Анализ </a:t>
            </a:r>
            <a:r>
              <a:rPr lang="ru-RU" b="1">
                <a:solidFill>
                  <a:srgbClr val="FF0000"/>
                </a:solidFill>
              </a:rPr>
              <a:t>проблемных </a:t>
            </a:r>
            <a:r>
              <a:rPr lang="ru-RU" b="1" smtClean="0">
                <a:solidFill>
                  <a:srgbClr val="FF0000"/>
                </a:solidFill>
              </a:rPr>
              <a:t>вопросов,</a:t>
            </a:r>
            <a:r>
              <a:rPr lang="ru-RU" b="1" smtClean="0"/>
              <a:t> </a:t>
            </a:r>
            <a:r>
              <a:rPr lang="ru-RU" b="1" dirty="0"/>
              <a:t>выявленных при создании геологической карты раннедокембрийских образований территории России масштаба 1:2 500 000 и подготовка соответствующей части предварительной аналитической записки с предложениями по их решению.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141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N-4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9" b="14424"/>
          <a:stretch>
            <a:fillRect/>
          </a:stretch>
        </p:blipFill>
        <p:spPr bwMode="auto">
          <a:xfrm>
            <a:off x="819150" y="1628775"/>
            <a:ext cx="81454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N-47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31"/>
          <a:stretch>
            <a:fillRect/>
          </a:stretch>
        </p:blipFill>
        <p:spPr bwMode="auto">
          <a:xfrm>
            <a:off x="827088" y="1123950"/>
            <a:ext cx="81454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N-48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8" b="19704"/>
          <a:stretch>
            <a:fillRect/>
          </a:stretch>
        </p:blipFill>
        <p:spPr bwMode="auto">
          <a:xfrm>
            <a:off x="747713" y="3328988"/>
            <a:ext cx="82169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N-48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60"/>
          <a:stretch>
            <a:fillRect/>
          </a:stretch>
        </p:blipFill>
        <p:spPr bwMode="auto">
          <a:xfrm>
            <a:off x="747713" y="2849563"/>
            <a:ext cx="82121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N-49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4" b="5811"/>
          <a:stretch>
            <a:fillRect/>
          </a:stretch>
        </p:blipFill>
        <p:spPr bwMode="auto">
          <a:xfrm>
            <a:off x="755650" y="5756275"/>
            <a:ext cx="82089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N-49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67"/>
          <a:stretch>
            <a:fillRect/>
          </a:stretch>
        </p:blipFill>
        <p:spPr bwMode="auto">
          <a:xfrm>
            <a:off x="755650" y="5313363"/>
            <a:ext cx="8204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36438" y="260648"/>
            <a:ext cx="8928175" cy="806152"/>
          </a:xfrm>
          <a:prstGeom prst="rect">
            <a:avLst/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Сибирский </a:t>
            </a:r>
            <a:r>
              <a:rPr lang="ru-RU" altLang="ru-RU" sz="2000" b="1" dirty="0" err="1" smtClean="0">
                <a:solidFill>
                  <a:srgbClr val="800000"/>
                </a:solidFill>
                <a:cs typeface="Arial" charset="0"/>
              </a:rPr>
              <a:t>кратон</a:t>
            </a:r>
            <a:endParaRPr lang="ru-RU" altLang="ru-RU" sz="2000" b="1" dirty="0" smtClean="0">
              <a:solidFill>
                <a:srgbClr val="800000"/>
              </a:solidFill>
              <a:cs typeface="Arial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Северный сегмент ЦАПС (ИЗК СО РАН, </a:t>
            </a:r>
            <a:r>
              <a:rPr lang="ru-RU" altLang="ru-RU" sz="2000" b="1" dirty="0" err="1" smtClean="0">
                <a:solidFill>
                  <a:srgbClr val="800000"/>
                </a:solidFill>
                <a:cs typeface="Arial" charset="0"/>
              </a:rPr>
              <a:t>Гладкочуб</a:t>
            </a:r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, Донская, 2017) </a:t>
            </a:r>
            <a:endParaRPr lang="ru-RU" altLang="ru-RU" sz="2000" b="1" dirty="0">
              <a:solidFill>
                <a:srgbClr val="800000"/>
              </a:solidFill>
              <a:cs typeface="Arial" charset="0"/>
            </a:endParaRPr>
          </a:p>
        </p:txBody>
      </p:sp>
      <p:pic>
        <p:nvPicPr>
          <p:cNvPr id="12" name="Picture 10" descr="N-49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1"/>
          <a:stretch>
            <a:fillRect/>
          </a:stretch>
        </p:blipFill>
        <p:spPr bwMode="auto">
          <a:xfrm>
            <a:off x="2457450" y="4581525"/>
            <a:ext cx="65786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483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95536" y="692696"/>
            <a:ext cx="8639175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i="1" dirty="0" smtClean="0"/>
              <a:t>Рекомендации (ИЗК СО РАН, </a:t>
            </a:r>
            <a:r>
              <a:rPr lang="ru-RU" altLang="ru-RU" b="1" i="1" dirty="0" err="1" smtClean="0"/>
              <a:t>Гладкочуб</a:t>
            </a:r>
            <a:r>
              <a:rPr lang="ru-RU" altLang="ru-RU" b="1" i="1" dirty="0" smtClean="0"/>
              <a:t>, Донская, 2017).</a:t>
            </a:r>
          </a:p>
          <a:p>
            <a:endParaRPr lang="ru-RU" altLang="ru-RU" dirty="0"/>
          </a:p>
          <a:p>
            <a:pPr algn="just"/>
            <a:r>
              <a:rPr lang="ru-RU" altLang="ru-RU" sz="2000" dirty="0" smtClean="0"/>
              <a:t>1) </a:t>
            </a:r>
            <a:r>
              <a:rPr lang="ru-RU" altLang="ru-RU" sz="2000" dirty="0"/>
              <a:t>метаморфические </a:t>
            </a:r>
            <a:r>
              <a:rPr lang="ru-RU" altLang="ru-RU" sz="2000" dirty="0" err="1"/>
              <a:t>террейны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аккретированные</a:t>
            </a:r>
            <a:r>
              <a:rPr lang="ru-RU" altLang="ru-RU" sz="2000" dirty="0"/>
              <a:t> к южному флангу Сибирского </a:t>
            </a:r>
            <a:r>
              <a:rPr lang="ru-RU" altLang="ru-RU" sz="2000" dirty="0" err="1"/>
              <a:t>кратона</a:t>
            </a:r>
            <a:r>
              <a:rPr lang="ru-RU" altLang="ru-RU" sz="2000" dirty="0"/>
              <a:t> в раннем палеозое (470 млн. лет назад), слагающие Прибайкальский коллизионный пояс (</a:t>
            </a:r>
            <a:r>
              <a:rPr lang="ru-RU" altLang="ru-RU" sz="2000" dirty="0" err="1"/>
              <a:t>Дербинсий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Китойкинский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Слюдянский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Ольхонский</a:t>
            </a:r>
            <a:r>
              <a:rPr lang="ru-RU" altLang="ru-RU" sz="2000" dirty="0"/>
              <a:t>), следует показывать на картах как комплексы позднего рифея – раннего палеозоя, а не архея и протерозоя, как это сделано в настоящее время;</a:t>
            </a:r>
          </a:p>
          <a:p>
            <a:pPr algn="just"/>
            <a:r>
              <a:rPr lang="ru-RU" altLang="ru-RU" sz="2000" dirty="0"/>
              <a:t> </a:t>
            </a:r>
          </a:p>
          <a:p>
            <a:pPr algn="just"/>
            <a:r>
              <a:rPr lang="ru-RU" altLang="ru-RU" sz="2000" dirty="0" smtClean="0"/>
              <a:t>2) </a:t>
            </a:r>
            <a:r>
              <a:rPr lang="ru-RU" altLang="ru-RU" sz="2000" dirty="0"/>
              <a:t>масштабы присутствия раннедокембрийских блоков в пределах северного сегмента ЦАСП должны быть кардинальным образом пересмотрены в сторону сокращения </a:t>
            </a:r>
            <a:r>
              <a:rPr lang="ru-RU" altLang="ru-RU" sz="2000" dirty="0" smtClean="0"/>
              <a:t>и </a:t>
            </a:r>
            <a:r>
              <a:rPr lang="ru-RU" altLang="ru-RU" sz="2000" dirty="0"/>
              <a:t>среди таковых следует оставить только фрагмент </a:t>
            </a:r>
            <a:r>
              <a:rPr lang="ru-RU" altLang="ru-RU" sz="2000" dirty="0" err="1"/>
              <a:t>Канского</a:t>
            </a:r>
            <a:r>
              <a:rPr lang="ru-RU" altLang="ru-RU" sz="2000" dirty="0"/>
              <a:t> блока и </a:t>
            </a:r>
            <a:r>
              <a:rPr lang="ru-RU" altLang="ru-RU" sz="2000" dirty="0" err="1"/>
              <a:t>Гарганскую</a:t>
            </a:r>
            <a:r>
              <a:rPr lang="ru-RU" altLang="ru-RU" sz="2000" dirty="0"/>
              <a:t> </a:t>
            </a:r>
            <a:r>
              <a:rPr lang="ru-RU" altLang="ru-RU" sz="2000" dirty="0" smtClean="0"/>
              <a:t>глыбу. </a:t>
            </a:r>
            <a:endParaRPr lang="ru-RU" altLang="ru-RU" sz="2000" dirty="0"/>
          </a:p>
          <a:p>
            <a:r>
              <a:rPr lang="ru-RU" altLang="ru-RU" dirty="0"/>
              <a:t> </a:t>
            </a:r>
          </a:p>
          <a:p>
            <a:r>
              <a:rPr lang="ru-RU" alt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88406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0"/>
          <p:cNvSpPr txBox="1">
            <a:spLocks noChangeArrowheads="1"/>
          </p:cNvSpPr>
          <p:nvPr/>
        </p:nvSpPr>
        <p:spPr bwMode="auto">
          <a:xfrm>
            <a:off x="323528" y="1700808"/>
            <a:ext cx="842486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ru-RU" altLang="ru-RU" sz="1800" b="1" dirty="0"/>
          </a:p>
          <a:p>
            <a:pPr algn="just"/>
            <a:r>
              <a:rPr lang="ru-RU" altLang="ru-RU" sz="1800" b="1" dirty="0" smtClean="0"/>
              <a:t>Величины </a:t>
            </a:r>
            <a:r>
              <a:rPr lang="en-US" altLang="ru-RU" sz="1800" b="1" dirty="0" err="1"/>
              <a:t>Nd</a:t>
            </a:r>
            <a:r>
              <a:rPr lang="en-US" altLang="ru-RU" sz="1800" b="1" dirty="0"/>
              <a:t>-</a:t>
            </a:r>
            <a:r>
              <a:rPr lang="ru-RU" altLang="ru-RU" sz="1800" b="1" dirty="0"/>
              <a:t>модельных возрастов разновозрастных осадочных, магматических, метаморфических комплексов, как правило не превышают 1.4-1.6 </a:t>
            </a:r>
            <a:r>
              <a:rPr lang="en-US" altLang="ru-RU" sz="1800" b="1" dirty="0" err="1" smtClean="0"/>
              <a:t>Ga</a:t>
            </a:r>
            <a:r>
              <a:rPr lang="ru-RU" altLang="ru-RU" sz="1800" b="1" dirty="0" smtClean="0"/>
              <a:t>.</a:t>
            </a:r>
          </a:p>
          <a:p>
            <a:pPr algn="just"/>
            <a:endParaRPr lang="ru-RU" altLang="ru-RU" sz="1800" b="1" dirty="0" smtClean="0"/>
          </a:p>
          <a:p>
            <a:pPr algn="just"/>
            <a:r>
              <a:rPr lang="ru-RU" altLang="ru-RU" sz="1800" b="1" dirty="0" smtClean="0"/>
              <a:t>В </a:t>
            </a:r>
            <a:r>
              <a:rPr lang="ru-RU" altLang="ru-RU" sz="1800" b="1" dirty="0"/>
              <a:t>осадочных и </a:t>
            </a:r>
            <a:r>
              <a:rPr lang="ru-RU" altLang="ru-RU" sz="1800" b="1" dirty="0" err="1"/>
              <a:t>метаосадочных</a:t>
            </a:r>
            <a:r>
              <a:rPr lang="ru-RU" altLang="ru-RU" sz="1800" b="1" dirty="0"/>
              <a:t> комплексах отсутствуют архейские и раннепротерозойские популяции детритовых </a:t>
            </a:r>
            <a:r>
              <a:rPr lang="ru-RU" altLang="ru-RU" sz="1800" b="1" dirty="0" smtClean="0"/>
              <a:t>цирконов.</a:t>
            </a:r>
          </a:p>
          <a:p>
            <a:pPr algn="just"/>
            <a:endParaRPr lang="ru-RU" altLang="ru-RU" sz="1800" b="1" dirty="0"/>
          </a:p>
          <a:p>
            <a:pPr algn="just" eaLnBrk="1" hangingPunct="1"/>
            <a:r>
              <a:rPr lang="ru-RU" altLang="ru-RU" sz="1800" b="1" dirty="0" smtClean="0"/>
              <a:t>Наиболее </a:t>
            </a:r>
            <a:r>
              <a:rPr lang="ru-RU" altLang="ru-RU" sz="1800" b="1" dirty="0"/>
              <a:t>древние образования в строении континентальных  массивов восточной части ЦАСП (</a:t>
            </a:r>
            <a:r>
              <a:rPr lang="ru-RU" altLang="ru-RU" sz="1800" b="1" dirty="0" err="1"/>
              <a:t>Аргунский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Мамынский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Буреинский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Цзямусинский</a:t>
            </a:r>
            <a:r>
              <a:rPr lang="ru-RU" altLang="ru-RU" sz="1800" b="1" dirty="0"/>
              <a:t>) имеют возраст не древнее рифея.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7504" y="519708"/>
            <a:ext cx="8928175" cy="806152"/>
          </a:xfrm>
          <a:prstGeom prst="rect">
            <a:avLst/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Сибирский </a:t>
            </a:r>
            <a:r>
              <a:rPr lang="ru-RU" altLang="ru-RU" sz="2000" b="1" dirty="0" err="1" smtClean="0">
                <a:solidFill>
                  <a:srgbClr val="800000"/>
                </a:solidFill>
                <a:cs typeface="Arial" charset="0"/>
              </a:rPr>
              <a:t>кратон</a:t>
            </a:r>
            <a:endParaRPr lang="ru-RU" altLang="ru-RU" sz="2000" b="1" dirty="0" smtClean="0">
              <a:solidFill>
                <a:srgbClr val="800000"/>
              </a:solidFill>
              <a:cs typeface="Arial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Восточный сегмент ЦАПС (Сорокин и др., 2017, ИГП ДВО РАН, ИГГД РАН)</a:t>
            </a:r>
            <a:endParaRPr lang="ru-RU" altLang="ru-RU" sz="2000" b="1" dirty="0">
              <a:solidFill>
                <a:srgbClr val="8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7504" y="519708"/>
            <a:ext cx="8928175" cy="806152"/>
          </a:xfrm>
          <a:prstGeom prst="rect">
            <a:avLst/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Докембрийские комплексы на территории Приморья</a:t>
            </a:r>
          </a:p>
          <a:p>
            <a:pPr algn="ctr"/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(Александров, </a:t>
            </a:r>
            <a:r>
              <a:rPr lang="ru-RU" altLang="ru-RU" sz="2000" b="1" dirty="0" err="1" smtClean="0">
                <a:solidFill>
                  <a:srgbClr val="800000"/>
                </a:solidFill>
                <a:cs typeface="Arial" charset="0"/>
              </a:rPr>
              <a:t>Вельдемар</a:t>
            </a:r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, </a:t>
            </a:r>
            <a:r>
              <a:rPr lang="ru-RU" altLang="ru-RU" sz="2000" b="1" dirty="0" err="1" smtClean="0">
                <a:solidFill>
                  <a:srgbClr val="800000"/>
                </a:solidFill>
                <a:cs typeface="Arial" charset="0"/>
              </a:rPr>
              <a:t>Ханчук</a:t>
            </a:r>
            <a:r>
              <a:rPr lang="ru-RU" altLang="ru-RU" sz="2000" b="1" dirty="0" smtClean="0">
                <a:solidFill>
                  <a:srgbClr val="800000"/>
                </a:solidFill>
                <a:cs typeface="Arial" charset="0"/>
              </a:rPr>
              <a:t>, 2017, ДГИ ДВО РАН)</a:t>
            </a:r>
            <a:endParaRPr lang="ru-RU" altLang="ru-RU" sz="20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204864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Палеопротерозойские</a:t>
            </a:r>
            <a:r>
              <a:rPr lang="ru-RU" sz="2000" b="1" dirty="0" smtClean="0"/>
              <a:t> глубокометаморфизованные </a:t>
            </a:r>
            <a:r>
              <a:rPr lang="ru-RU" sz="2000" b="1" dirty="0"/>
              <a:t>комплексы на территории Приморского края (</a:t>
            </a:r>
            <a:r>
              <a:rPr lang="ru-RU" sz="2000" b="1" dirty="0" err="1"/>
              <a:t>Матвеевско</a:t>
            </a:r>
            <a:r>
              <a:rPr lang="ru-RU" sz="2000" b="1" dirty="0"/>
              <a:t>-Нахимовский </a:t>
            </a:r>
            <a:r>
              <a:rPr lang="ru-RU" sz="2000" b="1" dirty="0" err="1"/>
              <a:t>террейн</a:t>
            </a:r>
            <a:r>
              <a:rPr lang="ru-RU" sz="2000" b="1" dirty="0"/>
              <a:t>), датированные </a:t>
            </a:r>
            <a:r>
              <a:rPr lang="ru-RU" sz="2000" b="1" dirty="0" err="1"/>
              <a:t>палеопротерозоем</a:t>
            </a:r>
            <a:r>
              <a:rPr lang="ru-RU" sz="2000" b="1" dirty="0"/>
              <a:t> (нижний и верхний </a:t>
            </a:r>
            <a:r>
              <a:rPr lang="ru-RU" sz="2000" b="1" dirty="0" err="1"/>
              <a:t>карелий</a:t>
            </a:r>
            <a:r>
              <a:rPr lang="ru-RU" sz="2000" b="1" dirty="0"/>
              <a:t>), были сформированы в период 474-507 млн. лет назад (верхний кембрий – нижний </a:t>
            </a:r>
            <a:r>
              <a:rPr lang="ru-RU" sz="2000" b="1" dirty="0" err="1"/>
              <a:t>ордовик</a:t>
            </a:r>
            <a:r>
              <a:rPr lang="ru-RU" sz="2000" b="1" dirty="0"/>
              <a:t>). Субстратом для них послужили </a:t>
            </a:r>
            <a:r>
              <a:rPr lang="ru-RU" sz="2000" b="1" dirty="0" err="1"/>
              <a:t>неопротерозойские</a:t>
            </a:r>
            <a:r>
              <a:rPr lang="ru-RU" sz="2000" b="1" dirty="0"/>
              <a:t> породы (верхний рифей</a:t>
            </a:r>
            <a:r>
              <a:rPr lang="ru-RU" sz="2000" b="1" dirty="0" smtClean="0"/>
              <a:t>).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 Для пород метаморфических комплексов </a:t>
            </a:r>
            <a:r>
              <a:rPr lang="ru-RU" sz="2000" b="1" dirty="0" err="1"/>
              <a:t>Сергеевского</a:t>
            </a:r>
            <a:r>
              <a:rPr lang="ru-RU" sz="2000" b="1" dirty="0"/>
              <a:t> </a:t>
            </a:r>
            <a:r>
              <a:rPr lang="ru-RU" sz="2000" b="1" dirty="0" err="1"/>
              <a:t>террейна</a:t>
            </a:r>
            <a:r>
              <a:rPr lang="ru-RU" sz="2000" b="1" dirty="0"/>
              <a:t> (</a:t>
            </a:r>
            <a:r>
              <a:rPr lang="en-US" sz="2000" b="1" dirty="0"/>
              <a:t>mtPR</a:t>
            </a:r>
            <a:r>
              <a:rPr lang="en-US" sz="2000" b="1" baseline="-25000" dirty="0"/>
              <a:t>1</a:t>
            </a:r>
            <a:r>
              <a:rPr lang="en-US" sz="2000" b="1" dirty="0"/>
              <a:t>)</a:t>
            </a:r>
            <a:r>
              <a:rPr lang="ru-RU" sz="2000" b="1" dirty="0"/>
              <a:t>, получены датировки от 421 до 493 млн. лет (силур – верхний кембрий). </a:t>
            </a:r>
            <a:r>
              <a:rPr lang="ru-RU" sz="2000" b="1" dirty="0" smtClean="0"/>
              <a:t>Их образование следует считать </a:t>
            </a:r>
            <a:r>
              <a:rPr lang="ru-RU" sz="2000" b="1" dirty="0"/>
              <a:t>верхним кембрием – нижним </a:t>
            </a:r>
            <a:r>
              <a:rPr lang="ru-RU" sz="2000" b="1" dirty="0" err="1"/>
              <a:t>ордовиком</a:t>
            </a:r>
            <a:r>
              <a:rPr lang="ru-RU" sz="2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2553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24744"/>
            <a:ext cx="7200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Пути решения: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i="1" dirty="0" smtClean="0"/>
              <a:t>Актуализация региональных стратиграфических схем </a:t>
            </a:r>
            <a:r>
              <a:rPr lang="ru-RU" b="1" i="1" dirty="0"/>
              <a:t>раннего докембрия</a:t>
            </a:r>
          </a:p>
          <a:p>
            <a:endParaRPr lang="ru-RU" b="1" i="1" dirty="0"/>
          </a:p>
          <a:p>
            <a:endParaRPr lang="ru-RU" b="1" i="1" dirty="0" smtClean="0"/>
          </a:p>
          <a:p>
            <a:r>
              <a:rPr lang="ru-RU" b="1" i="1" dirty="0"/>
              <a:t>Актуализация </a:t>
            </a:r>
            <a:r>
              <a:rPr lang="ru-RU" b="1" i="1" dirty="0" smtClean="0"/>
              <a:t>серийных </a:t>
            </a:r>
            <a:r>
              <a:rPr lang="ru-RU" b="1" i="1" dirty="0"/>
              <a:t>легенд раннего докембрия</a:t>
            </a:r>
          </a:p>
          <a:p>
            <a:endParaRPr lang="ru-RU" b="1" i="1" dirty="0"/>
          </a:p>
          <a:p>
            <a:endParaRPr lang="ru-RU" b="1" i="1" dirty="0" smtClean="0"/>
          </a:p>
          <a:p>
            <a:r>
              <a:rPr lang="ru-RU" b="1" i="1" dirty="0" smtClean="0"/>
              <a:t>Актуализация (мониторинг) карт (1000</a:t>
            </a:r>
            <a:r>
              <a:rPr lang="en-US" b="1" i="1" dirty="0" smtClean="0"/>
              <a:t>/3</a:t>
            </a:r>
            <a:r>
              <a:rPr lang="ru-RU" b="1" i="1" dirty="0" smtClean="0"/>
              <a:t> и 200</a:t>
            </a:r>
            <a:r>
              <a:rPr lang="en-US" b="1" i="1" dirty="0" smtClean="0"/>
              <a:t>/2</a:t>
            </a:r>
            <a:r>
              <a:rPr lang="ru-RU" b="1" i="1" dirty="0" smtClean="0"/>
              <a:t>) раннедокембрийских областей</a:t>
            </a:r>
          </a:p>
          <a:p>
            <a:endParaRPr lang="ru-RU" b="1" i="1" dirty="0"/>
          </a:p>
          <a:p>
            <a:endParaRPr lang="ru-RU" dirty="0" smtClean="0"/>
          </a:p>
          <a:p>
            <a:r>
              <a:rPr lang="ru-RU" i="1" dirty="0" smtClean="0"/>
              <a:t>В качестве предложения модификация Общей </a:t>
            </a:r>
            <a:r>
              <a:rPr lang="ru-RU" i="1" dirty="0"/>
              <a:t>стратиграфической шкалы нижнего докембрия России (Апатиты, 2002 г.)</a:t>
            </a:r>
            <a:endParaRPr lang="ru-RU" i="1" dirty="0" smtClean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0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хема Росс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825287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43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4709" y="260648"/>
            <a:ext cx="8229600" cy="418058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Предварительная геологическая карта раннего докембрия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1:2 500 000 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" y="1023156"/>
            <a:ext cx="8962950" cy="54988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5988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92696"/>
            <a:ext cx="6763906" cy="6084994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50405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геологической карты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раннего докембрия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(Балтийский щит)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892480" cy="424847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8944" y="116632"/>
            <a:ext cx="8561040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легенды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 геологической карте раннего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докембрия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масштаба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(Балтийский щит)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18575"/>
            <a:ext cx="5472608" cy="570342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68952" cy="86409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легенды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 геологической карте раннего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докембрия территории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(Балтийский щит)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92" y="1268760"/>
            <a:ext cx="5040560" cy="551095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9361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геологической карты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раннего докембрия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территории Российской Федерации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масштаба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(ВЕП)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332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432048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Фрагмент предварительной геологической карты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раннего докембрия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м-ба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1:2 500 000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(ВКМ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3920"/>
            <a:ext cx="3528392" cy="6695879"/>
          </a:xfr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6587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629</Words>
  <Application>Microsoft Office PowerPoint</Application>
  <PresentationFormat>Экран (4:3)</PresentationFormat>
  <Paragraphs>72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Предварительная геологическая карта раннего докембрия  территории Российской Федерации м-ба 1:2 500 000 </vt:lpstr>
      <vt:lpstr>Фрагмент предварительной геологической карты раннего докембрия  территории Российской Федерации м-ба 1:2 500 000 (Балтийский щит) </vt:lpstr>
      <vt:lpstr>Фрагмент предварительной легенды к геологической карте раннего докембрия  территории Российской Федерации масштаба 1:2 500 000 (Балтийский щит)</vt:lpstr>
      <vt:lpstr>Фрагмент предварительной легенды к геологической карте раннего докембрия территории Российской Федерации м-ба 1:2 500 000 (Балтийский щит) </vt:lpstr>
      <vt:lpstr>Фрагмент предварительной геологической карты раннего докембрия  территории Российской Федерации масштаба 1:2 500 000 (ВЕП) </vt:lpstr>
      <vt:lpstr>Фрагмент предварительной геологической карты раннего докембрия территории Российской Федерации м-ба 1:2 500 000 (ВКМ) </vt:lpstr>
      <vt:lpstr>Фрагмент предварительной легенды к геологической карте раннего докембрия  территории Российской Федерации масштаба 1:2 500 000 (ВЕП) </vt:lpstr>
      <vt:lpstr>Фрагмент предварительной легенды к геологической карте раннего докембрия  территории Российской Федерации масштаба 1:2 500 000 (ВЕП)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Erohina</dc:creator>
  <cp:lastModifiedBy>Яковлев Антон Юрьевич</cp:lastModifiedBy>
  <cp:revision>62</cp:revision>
  <dcterms:created xsi:type="dcterms:W3CDTF">2016-05-25T12:27:01Z</dcterms:created>
  <dcterms:modified xsi:type="dcterms:W3CDTF">2019-04-24T07:24:40Z</dcterms:modified>
</cp:coreProperties>
</file>