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4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314" r:id="rId11"/>
    <p:sldId id="283" r:id="rId12"/>
    <p:sldId id="284" r:id="rId13"/>
    <p:sldId id="285" r:id="rId14"/>
    <p:sldId id="296" r:id="rId15"/>
    <p:sldId id="297" r:id="rId16"/>
    <p:sldId id="288" r:id="rId17"/>
    <p:sldId id="298" r:id="rId18"/>
    <p:sldId id="299" r:id="rId19"/>
    <p:sldId id="315" r:id="rId20"/>
    <p:sldId id="290" r:id="rId21"/>
    <p:sldId id="304" r:id="rId22"/>
    <p:sldId id="305" r:id="rId23"/>
    <p:sldId id="306" r:id="rId24"/>
    <p:sldId id="286" r:id="rId25"/>
    <p:sldId id="289" r:id="rId26"/>
    <p:sldId id="316" r:id="rId27"/>
    <p:sldId id="309" r:id="rId28"/>
    <p:sldId id="317" r:id="rId29"/>
    <p:sldId id="307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ECF1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69212" autoAdjust="0"/>
  </p:normalViewPr>
  <p:slideViewPr>
    <p:cSldViewPr>
      <p:cViewPr varScale="1">
        <p:scale>
          <a:sx n="54" d="100"/>
          <a:sy n="54" d="100"/>
        </p:scale>
        <p:origin x="1624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83;&#1080;&#1089;&#1090;&#1099;%20&#1043;&#1043;&#1050;%201000\2019\izuch-1000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83;&#1080;&#1089;&#1090;&#1099;%20&#1043;&#1043;&#1050;%201000\2019\izuch-1000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83;&#1080;&#1089;&#1090;&#1099;%20&#1043;&#1043;&#1050;%201000\2019\izuch-100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solidFill>
          <a:schemeClr val="accent6">
            <a:lumMod val="40000"/>
            <a:lumOff val="60000"/>
          </a:schemeClr>
        </a:solidFill>
      </c:spPr>
    </c:sideWall>
    <c:backWall>
      <c:thickness val="0"/>
      <c:spPr>
        <a:solidFill>
          <a:schemeClr val="accent6">
            <a:lumMod val="40000"/>
            <a:lumOff val="60000"/>
          </a:schemeClr>
        </a:solidFill>
      </c:spPr>
    </c:backWall>
    <c:plotArea>
      <c:layout>
        <c:manualLayout>
          <c:layoutTarget val="inner"/>
          <c:xMode val="edge"/>
          <c:yMode val="edge"/>
          <c:x val="0.18019319147804028"/>
          <c:y val="8.4562566081947191E-2"/>
          <c:w val="0.75000971617551504"/>
          <c:h val="0.87830662236130697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'Годы листы'!$I$21</c:f>
              <c:strCache>
                <c:ptCount val="1"/>
                <c:pt idx="0">
                  <c:v>кол. листов</c:v>
                </c:pt>
              </c:strCache>
            </c:strRef>
          </c:tx>
          <c:spPr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2700000" scaled="0"/>
            </a:gradFill>
          </c:spPr>
          <c:invertIfNegative val="0"/>
          <c:dLbls>
            <c:dLbl>
              <c:idx val="0"/>
              <c:layout>
                <c:manualLayout>
                  <c:x val="0.12919252973475753"/>
                  <c:y val="-7.52450447510003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37763970230159893"/>
                  <c:y val="-1.05133088842310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37432707333404108"/>
                  <c:y val="-1.05133088842310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23850928566416765"/>
                  <c:y val="-6.27050899246061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35159852606269526"/>
                  <c:y val="-1.05135746738628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35365366020721406"/>
                  <c:y val="-1.51430984798427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'Годы листы'!$H$22:$H$27</c:f>
              <c:strCache>
                <c:ptCount val="6"/>
                <c:pt idx="0">
                  <c:v>2002-2004</c:v>
                </c:pt>
                <c:pt idx="1">
                  <c:v>2005-2007</c:v>
                </c:pt>
                <c:pt idx="2">
                  <c:v>2008-2010</c:v>
                </c:pt>
                <c:pt idx="3">
                  <c:v>2011-2013</c:v>
                </c:pt>
                <c:pt idx="4">
                  <c:v>2014-2016</c:v>
                </c:pt>
                <c:pt idx="5">
                  <c:v>2017-2018</c:v>
                </c:pt>
              </c:strCache>
            </c:strRef>
          </c:cat>
          <c:val>
            <c:numRef>
              <c:f>'Годы листы'!$I$22:$I$27</c:f>
              <c:numCache>
                <c:formatCode>General</c:formatCode>
                <c:ptCount val="6"/>
                <c:pt idx="0">
                  <c:v>6</c:v>
                </c:pt>
                <c:pt idx="1">
                  <c:v>27</c:v>
                </c:pt>
                <c:pt idx="2">
                  <c:v>27</c:v>
                </c:pt>
                <c:pt idx="3">
                  <c:v>15</c:v>
                </c:pt>
                <c:pt idx="4">
                  <c:v>24</c:v>
                </c:pt>
                <c:pt idx="5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-487041984"/>
        <c:axId val="-487041440"/>
        <c:axId val="0"/>
      </c:bar3DChart>
      <c:catAx>
        <c:axId val="-487041984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-487041440"/>
        <c:crosses val="autoZero"/>
        <c:auto val="1"/>
        <c:lblAlgn val="ctr"/>
        <c:lblOffset val="100"/>
        <c:tickLblSkip val="1"/>
        <c:noMultiLvlLbl val="0"/>
      </c:catAx>
      <c:valAx>
        <c:axId val="-487041440"/>
        <c:scaling>
          <c:orientation val="minMax"/>
        </c:scaling>
        <c:delete val="0"/>
        <c:axPos val="t"/>
        <c:majorGridlines/>
        <c:numFmt formatCode="General" sourceLinked="1"/>
        <c:majorTickMark val="out"/>
        <c:minorTickMark val="none"/>
        <c:tickLblPos val="nextTo"/>
        <c:crossAx val="-487041984"/>
        <c:crosses val="autoZero"/>
        <c:crossBetween val="between"/>
      </c:valAx>
      <c:spPr>
        <a:solidFill>
          <a:schemeClr val="accent6">
            <a:lumMod val="20000"/>
            <a:lumOff val="80000"/>
          </a:schemeClr>
        </a:solidFill>
      </c:spPr>
    </c:plotArea>
    <c:plotVisOnly val="1"/>
    <c:dispBlanksAs val="gap"/>
    <c:showDLblsOverMax val="0"/>
  </c:chart>
  <c:spPr>
    <a:solidFill>
      <a:schemeClr val="accent6">
        <a:lumMod val="20000"/>
        <a:lumOff val="80000"/>
      </a:schemeClr>
    </a:solidFill>
    <a:ln w="12700">
      <a:solidFill>
        <a:schemeClr val="tx1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solidFill>
          <a:schemeClr val="accent6">
            <a:lumMod val="40000"/>
            <a:lumOff val="60000"/>
          </a:schemeClr>
        </a:solidFill>
      </c:spPr>
    </c:sideWall>
    <c:backWall>
      <c:thickness val="0"/>
      <c:spPr>
        <a:solidFill>
          <a:schemeClr val="accent6">
            <a:lumMod val="40000"/>
            <a:lumOff val="60000"/>
          </a:schemeClr>
        </a:solidFill>
      </c:spPr>
    </c:backWall>
    <c:plotArea>
      <c:layout>
        <c:manualLayout>
          <c:layoutTarget val="inner"/>
          <c:xMode val="edge"/>
          <c:yMode val="edge"/>
          <c:x val="0.47010769459749052"/>
          <c:y val="4.5166412092429956E-2"/>
          <c:w val="0.47684912991035439"/>
          <c:h val="0.93934576667756853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Лист6!$E$2</c:f>
              <c:strCache>
                <c:ptCount val="1"/>
                <c:pt idx="0">
                  <c:v>%</c:v>
                </c:pt>
              </c:strCache>
            </c:strRef>
          </c:tx>
          <c:spPr>
            <a:gradFill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0" scaled="0"/>
            </a:gradFill>
          </c:spPr>
          <c:invertIfNegative val="0"/>
          <c:cat>
            <c:strRef>
              <c:f>Лист6!$D$3:$D$18</c:f>
              <c:strCache>
                <c:ptCount val="16"/>
                <c:pt idx="0">
                  <c:v>ВОЛГО-УРАЛЬСКАЯ</c:v>
                </c:pt>
                <c:pt idx="1">
                  <c:v>ВОСТОЧНО-АРКТИЧЕСКАЯ ПНГП</c:v>
                </c:pt>
                <c:pt idx="2">
                  <c:v>ВОСТОЧНО-БАРЕНЦЕВСКАЯ</c:v>
                </c:pt>
                <c:pt idx="3">
                  <c:v>ЗАПАДНО-БАРЕНЦЕВСКАЯ</c:v>
                </c:pt>
                <c:pt idx="4">
                  <c:v>ЗАПАДНО-СИБИРСКАЯ</c:v>
                </c:pt>
                <c:pt idx="5">
                  <c:v>ЛЕНО-ВИЛЮЙСКАЯ</c:v>
                </c:pt>
                <c:pt idx="6">
                  <c:v>ЛЕНО-ТУНГУССКАЯ</c:v>
                </c:pt>
                <c:pt idx="7">
                  <c:v>МЕЗЕНСКАЯ ВНГП</c:v>
                </c:pt>
                <c:pt idx="8">
                  <c:v>НОВОСИБИРСКО-ЧУКОТСКАЯ ПНГП</c:v>
                </c:pt>
                <c:pt idx="9">
                  <c:v>ОХОТСКАЯ</c:v>
                </c:pt>
                <c:pt idx="10">
                  <c:v>ПРИКАСПИЙСКАЯ</c:v>
                </c:pt>
                <c:pt idx="11">
                  <c:v>ПРИТИХООКЕАНСКАЯ</c:v>
                </c:pt>
                <c:pt idx="12">
                  <c:v>СЕВЕРО-КАВКАЗСКО-МАНГЫШЛАКСКАЯ</c:v>
                </c:pt>
                <c:pt idx="13">
                  <c:v>ТИМАНО-ПЕЧОРСКАЯ</c:v>
                </c:pt>
                <c:pt idx="14">
                  <c:v>ЧЕРНОМОРСКАЯ</c:v>
                </c:pt>
                <c:pt idx="15">
                  <c:v>ЯПОНОМОРСКАЯ</c:v>
                </c:pt>
              </c:strCache>
            </c:strRef>
          </c:cat>
          <c:val>
            <c:numRef>
              <c:f>Лист6!$E$3:$E$18</c:f>
              <c:numCache>
                <c:formatCode>0</c:formatCode>
                <c:ptCount val="16"/>
                <c:pt idx="0">
                  <c:v>86.579323689659532</c:v>
                </c:pt>
                <c:pt idx="1">
                  <c:v>7.7301932960468251</c:v>
                </c:pt>
                <c:pt idx="2">
                  <c:v>99.997857800201672</c:v>
                </c:pt>
                <c:pt idx="3">
                  <c:v>57.14859617189699</c:v>
                </c:pt>
                <c:pt idx="4">
                  <c:v>99.68722026182644</c:v>
                </c:pt>
                <c:pt idx="5">
                  <c:v>62.992323475340953</c:v>
                </c:pt>
                <c:pt idx="6">
                  <c:v>87.49566844864006</c:v>
                </c:pt>
                <c:pt idx="7">
                  <c:v>84.181352043325518</c:v>
                </c:pt>
                <c:pt idx="8">
                  <c:v>45.210233760000406</c:v>
                </c:pt>
                <c:pt idx="9">
                  <c:v>45.670554946560046</c:v>
                </c:pt>
                <c:pt idx="10">
                  <c:v>100</c:v>
                </c:pt>
                <c:pt idx="11">
                  <c:v>40.562622338945239</c:v>
                </c:pt>
                <c:pt idx="12">
                  <c:v>70.487994427252531</c:v>
                </c:pt>
                <c:pt idx="13">
                  <c:v>99.055225171246903</c:v>
                </c:pt>
                <c:pt idx="14">
                  <c:v>16.908669035379614</c:v>
                </c:pt>
                <c:pt idx="15">
                  <c:v>46.551159653515825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gapDepth val="80"/>
        <c:shape val="cylinder"/>
        <c:axId val="-487040896"/>
        <c:axId val="-487040352"/>
        <c:axId val="0"/>
      </c:bar3DChart>
      <c:catAx>
        <c:axId val="-487040896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-487040352"/>
        <c:crosses val="autoZero"/>
        <c:auto val="1"/>
        <c:lblAlgn val="ctr"/>
        <c:lblOffset val="100"/>
        <c:tickLblSkip val="1"/>
        <c:noMultiLvlLbl val="0"/>
      </c:catAx>
      <c:valAx>
        <c:axId val="-487040352"/>
        <c:scaling>
          <c:orientation val="minMax"/>
        </c:scaling>
        <c:delete val="0"/>
        <c:axPos val="t"/>
        <c:majorGridlines/>
        <c:numFmt formatCode="0" sourceLinked="1"/>
        <c:majorTickMark val="out"/>
        <c:minorTickMark val="none"/>
        <c:tickLblPos val="nextTo"/>
        <c:crossAx val="-487040896"/>
        <c:crosses val="autoZero"/>
        <c:crossBetween val="between"/>
      </c:valAx>
    </c:plotArea>
    <c:plotVisOnly val="1"/>
    <c:dispBlanksAs val="gap"/>
    <c:showDLblsOverMax val="0"/>
  </c:chart>
  <c:spPr>
    <a:solidFill>
      <a:schemeClr val="accent6">
        <a:lumMod val="20000"/>
        <a:lumOff val="80000"/>
      </a:schemeClr>
    </a:solidFill>
    <a:ln w="12700">
      <a:solidFill>
        <a:schemeClr val="tx1"/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solidFill>
          <a:schemeClr val="accent6">
            <a:lumMod val="40000"/>
            <a:lumOff val="60000"/>
          </a:schemeClr>
        </a:solidFill>
      </c:spPr>
    </c:sideWall>
    <c:backWall>
      <c:thickness val="0"/>
      <c:spPr>
        <a:solidFill>
          <a:schemeClr val="accent6">
            <a:lumMod val="40000"/>
            <a:lumOff val="60000"/>
          </a:schemeClr>
        </a:solidFill>
      </c:spPr>
    </c:backWall>
    <c:plotArea>
      <c:layout>
        <c:manualLayout>
          <c:layoutTarget val="inner"/>
          <c:xMode val="edge"/>
          <c:yMode val="edge"/>
          <c:x val="0.45568229687442136"/>
          <c:y val="7.5505241657037869E-2"/>
          <c:w val="0.49432817649890753"/>
          <c:h val="0.92449475834296213"/>
        </c:manualLayout>
      </c:layout>
      <c:bar3DChart>
        <c:barDir val="bar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0" scaled="0"/>
              <a:tileRect/>
            </a:gradFill>
          </c:spPr>
          <c:invertIfNegative val="0"/>
          <c:dLbls>
            <c:dLbl>
              <c:idx val="0"/>
              <c:layout>
                <c:manualLayout>
                  <c:x val="2.777777777777777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611111111111110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05"/>
                  <c:y val="8.05639391156532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7222222222222117E-2"/>
                  <c:y val="2.68546463718839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05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05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3.3333333333333284E-2"/>
                  <c:y val="2.68546463718834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2.5000000000000001E-2"/>
                  <c:y val="2.68546463718834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1.944444444444439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'лицензии после карт'!$U$3:$U$11</c:f>
              <c:strCache>
                <c:ptCount val="9"/>
                <c:pt idx="0">
                  <c:v>ВОЛГО-УРАЛЬСКАЯ</c:v>
                </c:pt>
                <c:pt idx="1">
                  <c:v>ВОСТОЧНО-БАРЕНЦЕВСКАЯ</c:v>
                </c:pt>
                <c:pt idx="2">
                  <c:v>ЗАПАДНО-БАРЕНЦЕВСКАЯ</c:v>
                </c:pt>
                <c:pt idx="3">
                  <c:v>ЗАПАДНО-СИБИРСКАЯ</c:v>
                </c:pt>
                <c:pt idx="4">
                  <c:v>ЛЕНО-ВИЛЮЙСКАЯ</c:v>
                </c:pt>
                <c:pt idx="5">
                  <c:v>ЛЕНО-ТУНГУССКАЯ</c:v>
                </c:pt>
                <c:pt idx="6">
                  <c:v>ОХОТСКАЯ</c:v>
                </c:pt>
                <c:pt idx="7">
                  <c:v>СЕВЕРО-КАВКАЗСКО-МАНГЫШЛАКСКАЯ</c:v>
                </c:pt>
                <c:pt idx="8">
                  <c:v>ТИМАНО-ПЕЧОРСКАЯ</c:v>
                </c:pt>
              </c:strCache>
            </c:strRef>
          </c:cat>
          <c:val>
            <c:numRef>
              <c:f>'лицензии после карт'!$V$3:$V$11</c:f>
              <c:numCache>
                <c:formatCode>General</c:formatCode>
                <c:ptCount val="9"/>
                <c:pt idx="0">
                  <c:v>350</c:v>
                </c:pt>
                <c:pt idx="1">
                  <c:v>4</c:v>
                </c:pt>
                <c:pt idx="2">
                  <c:v>3</c:v>
                </c:pt>
                <c:pt idx="3">
                  <c:v>287</c:v>
                </c:pt>
                <c:pt idx="4">
                  <c:v>1</c:v>
                </c:pt>
                <c:pt idx="5">
                  <c:v>66</c:v>
                </c:pt>
                <c:pt idx="6">
                  <c:v>2</c:v>
                </c:pt>
                <c:pt idx="7">
                  <c:v>14</c:v>
                </c:pt>
                <c:pt idx="8">
                  <c:v>158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gapDepth val="50"/>
        <c:shape val="cylinder"/>
        <c:axId val="-487039808"/>
        <c:axId val="-487039264"/>
        <c:axId val="0"/>
      </c:bar3DChart>
      <c:catAx>
        <c:axId val="-487039808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50" baseline="0"/>
            </a:pPr>
            <a:endParaRPr lang="ru-RU"/>
          </a:p>
        </c:txPr>
        <c:crossAx val="-487039264"/>
        <c:crosses val="autoZero"/>
        <c:auto val="1"/>
        <c:lblAlgn val="ctr"/>
        <c:lblOffset val="100"/>
        <c:tickLblSkip val="1"/>
        <c:noMultiLvlLbl val="0"/>
      </c:catAx>
      <c:valAx>
        <c:axId val="-487039264"/>
        <c:scaling>
          <c:orientation val="minMax"/>
        </c:scaling>
        <c:delete val="0"/>
        <c:axPos val="t"/>
        <c:majorGridlines/>
        <c:numFmt formatCode="General" sourceLinked="1"/>
        <c:majorTickMark val="out"/>
        <c:minorTickMark val="none"/>
        <c:tickLblPos val="nextTo"/>
        <c:crossAx val="-487039808"/>
        <c:crosses val="autoZero"/>
        <c:crossBetween val="between"/>
      </c:valAx>
      <c:spPr>
        <a:solidFill>
          <a:schemeClr val="accent6">
            <a:lumMod val="20000"/>
            <a:lumOff val="80000"/>
          </a:schemeClr>
        </a:solidFill>
      </c:spPr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73DD0A-94DE-4A8D-860A-1B649999EFE3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87D5BF-5833-4086-B636-AE8DD250D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791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892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Доказательством эффективности  работы по картам третьего поколения является также и число обращений во ВСЕГЕИ со стороны сервисных предприятий и нефтяных компаний для участия</a:t>
            </a:r>
            <a:r>
              <a:rPr lang="ru-RU" baseline="0" dirty="0" smtClean="0"/>
              <a:t> в конкурсах по объектам, которые </a:t>
            </a:r>
            <a:r>
              <a:rPr lang="ru-RU" dirty="0" smtClean="0"/>
              <a:t> выставлялись нефтяными компаниями. Всего за период с 2006 по 2018 годы нами было выполнено 67 договорных работ на общую сумму 835 млн. рублей. На этом слайде показаны районы работ</a:t>
            </a:r>
            <a:r>
              <a:rPr lang="ru-RU" baseline="0" dirty="0" smtClean="0"/>
              <a:t> по  выполненным договорам в пределах НГП РФ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5819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части листов геологическая съемка миллионного масштаба будет проводиться одновременно с ГРР на нефть и газ. На этом слайде планируемые объекты ГРР на нефть и газ показаны красным цветом,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 текущие еще не завершенные объекты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показаны синим.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149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Большинство листов  ГК – 200 выполняются и завершены за пределами НГП. А листы завершенные в пределах НГП не содержат в комплектах Карты прогноза на нефть и газ. Предлагается в районах Сибирской платформы, где запланированы ГРР на углеводороды и где возможно наличие перспективных объектов на твердые полезные ископаемые поставить работы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листам ГК -200.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044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соответствии с требованиями методического руководства по составлению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Госгеолкарты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миллионного масштаба третьего поколения Карты прогноза на нефть и газ являются необходимой  частью комплекта карт геологического содержания  и составляются с целью уточнения перспектив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нефтегазоносности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осадочных бассейнов, оценки начальных суммарных геологических ресурсов углеводородов (НСР УВ) и формирования баз данных  определяющих перспективы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нефтегазоносности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территории листа. </a:t>
            </a:r>
            <a:r>
              <a:rPr lang="ru-RU" sz="1200" b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clic</a:t>
            </a:r>
            <a:r>
              <a:rPr lang="en-US" sz="1200" b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ru-RU" sz="1200" b="1" kern="1200" dirty="0" smtClean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Согласно Методическому Руководству [1], объектами  картографирования Карт прогноза на нефть и газ являются подразделения структурно-тектонического, </a:t>
            </a:r>
            <a:r>
              <a:rPr lang="ru-RU" sz="1200" b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clic</a:t>
            </a:r>
            <a:r>
              <a:rPr lang="en-US" sz="1200" b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нефтегеологического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районирования и </a:t>
            </a:r>
            <a:r>
              <a:rPr lang="ru-RU" sz="1200" b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clic</a:t>
            </a:r>
            <a:r>
              <a:rPr lang="en-US" sz="1200" b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ru-RU" sz="1200" b="1" kern="1200" dirty="0" smtClean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нефтегазоперспективные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объекты, </a:t>
            </a:r>
            <a:r>
              <a:rPr lang="ru-RU" sz="1200" b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1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clic</a:t>
            </a:r>
            <a:r>
              <a:rPr lang="en-US" sz="1200" b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площади с различной удельной начальной плотностью суммарных геологических ресурсов УВ,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3730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зарамочном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оформлении карты 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ПНиГ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илюстрируются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геологическим разрезами, опорными разрезами скважин или стратиграфическими колонками по основным нефтегазоносным комплексам, с выделением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нефтематеринских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толщ, пластов-коллекторов и основных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флюидоупоров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022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 территории листа выполняется количественная оценка перспектив </a:t>
            </a:r>
            <a:r>
              <a:rPr lang="ru-RU" dirty="0" err="1" smtClean="0"/>
              <a:t>нефтегазоносности</a:t>
            </a:r>
            <a:r>
              <a:rPr lang="ru-RU" dirty="0" smtClean="0"/>
              <a:t> и в табличной форме приводится структура ресурсов</a:t>
            </a:r>
            <a:r>
              <a:rPr lang="ru-RU" baseline="0" dirty="0" smtClean="0"/>
              <a:t> и оценка ресурсов категории </a:t>
            </a:r>
            <a:r>
              <a:rPr lang="ru-RU" baseline="0" dirty="0" err="1" smtClean="0"/>
              <a:t>Дл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169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Хранилищем всей информации необходимой для количественной оценки перспектив </a:t>
            </a:r>
            <a:r>
              <a:rPr lang="ru-RU" dirty="0" err="1" smtClean="0"/>
              <a:t>нефтегазоносности</a:t>
            </a:r>
            <a:r>
              <a:rPr lang="ru-RU" dirty="0" smtClean="0"/>
              <a:t> является цифровая модель карты прогноза на нефть и газ. Она содержит рабочую цифровую модель в виде </a:t>
            </a:r>
            <a:r>
              <a:rPr lang="ru-RU" dirty="0" err="1" smtClean="0"/>
              <a:t>шейп</a:t>
            </a:r>
            <a:r>
              <a:rPr lang="ru-RU" dirty="0" smtClean="0"/>
              <a:t>-файлов, итоговую цифровую модель подготовленную для печати; объяснительную записку ; сопровождающую базу данных и сопроводительную документацию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3806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</a:t>
            </a:r>
            <a:r>
              <a:rPr lang="ru-RU" baseline="0" dirty="0" smtClean="0"/>
              <a:t> выглядит структура цифровой модели карты прогноза на нефть и газ. Не стану озвучивать внутреннее содержание цифровой модели. На слайде всё хорошо читается. Добавлю, что в цифровой модели часто содержится много больше информации, чем на карте, так как из-за ограничений масштаба  не все можно изобразить на карте прогноза и в </a:t>
            </a:r>
            <a:r>
              <a:rPr lang="ru-RU" baseline="0" dirty="0" err="1" smtClean="0"/>
              <a:t>зарамочном</a:t>
            </a:r>
            <a:r>
              <a:rPr lang="ru-RU" baseline="0" dirty="0" smtClean="0"/>
              <a:t> оформлении.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3162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 выглядит структура базы данных цифровой модели. Она содержит 5 основных блоков информации: первичные данные, анализы, разрезы, данные по месторождениям и материалы по изученности.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9330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</a:t>
            </a:r>
            <a:r>
              <a:rPr lang="ru-RU" baseline="0" dirty="0" smtClean="0"/>
              <a:t> использованием с</a:t>
            </a:r>
            <a:r>
              <a:rPr lang="ru-RU" dirty="0" smtClean="0"/>
              <a:t>пециально разработанных форм запросов к содержимому базы первичных материалов,</a:t>
            </a:r>
            <a:r>
              <a:rPr lang="ru-RU" baseline="0" dirty="0" smtClean="0"/>
              <a:t> оперативно можно получить данные полевых наблюдений и аналитических исследований, </a:t>
            </a:r>
          </a:p>
          <a:p>
            <a:r>
              <a:rPr lang="ru-RU" baseline="0" dirty="0" smtClean="0"/>
              <a:t>в том числе в табличной и текстовой форме.</a:t>
            </a:r>
          </a:p>
          <a:p>
            <a:r>
              <a:rPr lang="ru-RU" baseline="0" dirty="0" smtClean="0"/>
              <a:t>На слайде представлены:</a:t>
            </a:r>
          </a:p>
          <a:p>
            <a:r>
              <a:rPr lang="ru-RU" baseline="0" dirty="0" smtClean="0"/>
              <a:t>1. Тексты полевых дневников с </a:t>
            </a:r>
            <a:r>
              <a:rPr lang="ru-RU" baseline="0" dirty="0" err="1" smtClean="0"/>
              <a:t>фотодокументацией</a:t>
            </a:r>
            <a:r>
              <a:rPr lang="ru-RU" baseline="0" dirty="0" smtClean="0"/>
              <a:t> и зарисовками</a:t>
            </a:r>
          </a:p>
          <a:p>
            <a:r>
              <a:rPr lang="ru-RU" baseline="0" dirty="0" smtClean="0"/>
              <a:t>2. Описания шлифов с фотографиями</a:t>
            </a:r>
          </a:p>
          <a:p>
            <a:r>
              <a:rPr lang="ru-RU" baseline="0" dirty="0" smtClean="0"/>
              <a:t>3. Результаты петрохимических, петрофизических и изотопно-геохимических исследований.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97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Карты прогноза нефти и газа в составе  листов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Геолкарты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1000/3   выполнялись в первую очередь на территориях  хорошо изученных НГП 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 территориям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слабоизученных районов с высокими перспективами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нефтегазоносности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На этом слайде отражена изученность территорий НГП РФ съемочными работами на нефть и газ.  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Розовым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зеленым цветом показаны листы завершенные с картами и схемами прогноза УВ.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Таких листов 114.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Светлокоричневый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бирюзовый цвет – это листы  в работе.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Их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38. В 20 и 25 годах планируется завершение работ по 14 листам.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Таким образом, большая часть НГП РФ закрыта миллионными листами третьего поколения.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4223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База фондовых</a:t>
            </a:r>
            <a:r>
              <a:rPr lang="ru-RU" baseline="0" dirty="0" smtClean="0"/>
              <a:t> материалов, первичных сейсмических и скважинных данных содержит привязанные к полотну карты </a:t>
            </a:r>
          </a:p>
          <a:p>
            <a:r>
              <a:rPr lang="ru-RU" baseline="0" dirty="0" smtClean="0"/>
              <a:t>фрагменты фондовых отчетных документов , сейсмические разрезы, дела скважин, и другую архивную информацию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239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последние годы подготовлен</a:t>
            </a:r>
            <a:r>
              <a:rPr lang="ru-RU" baseline="0" dirty="0" smtClean="0"/>
              <a:t> ряд инструктивных документов, В частности в 2016 г. Принята новая классификация запасов по УВС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6561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этом году ВНИГНИ готовит к изданию новое методическое руководство по количественной оценке прогнозных ресурсов</a:t>
            </a:r>
            <a:r>
              <a:rPr lang="ru-RU" baseline="0" dirty="0" smtClean="0"/>
              <a:t> нефти, газа и конденсата.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2698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методическом руководстве детально изложены основные методы количественной оценки  начальных </a:t>
            </a:r>
          </a:p>
          <a:p>
            <a:r>
              <a:rPr lang="ru-RU" dirty="0" smtClean="0"/>
              <a:t>суммарных ресурсов УВ, впервые в руководство введена</a:t>
            </a:r>
            <a:r>
              <a:rPr lang="ru-RU" baseline="0" dirty="0" smtClean="0"/>
              <a:t> технология бассейнового моделирования.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281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</a:t>
            </a:r>
            <a:r>
              <a:rPr lang="ru-RU" baseline="0" dirty="0" smtClean="0"/>
              <a:t> результатам</a:t>
            </a:r>
            <a:r>
              <a:rPr lang="ru-RU" dirty="0" smtClean="0"/>
              <a:t> экспертных заключений</a:t>
            </a:r>
            <a:r>
              <a:rPr lang="ru-RU" baseline="0" dirty="0" smtClean="0"/>
              <a:t> отмечены основные недостатки по картам прогноза на нефть и газ. Не стану их зачитывать. Скажу лишь о причинах появления этих недоработок. Первая и основная причина это недостаточность ассигнований, которые выделяются на составление листов миллионного масштаба в целом и ассигнований , которые выделяются на составление карт прогноза на нефть и газ. 1- 3 млн. рублей на составление карты  это совершенно недостаточная сумма. Поэтому в ряде случаев эти  карты выполняются не специалистами в области геологии нефти и газа . И этот вид работ не передается в специализированные организации. На деньги, которые выделяются на лист невозможно содержать сейсмиков, </a:t>
            </a:r>
            <a:r>
              <a:rPr lang="ru-RU" baseline="0" dirty="0" err="1" smtClean="0"/>
              <a:t>каротажников</a:t>
            </a:r>
            <a:r>
              <a:rPr lang="ru-RU" baseline="0" dirty="0" smtClean="0"/>
              <a:t> и выполнять оптимальные объемы аналитических работ.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8690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связи с появлением новых директивных документов по нефти и газу и с учетом ошибок, которые выявляются при экспертизе</a:t>
            </a:r>
            <a:r>
              <a:rPr lang="ru-RU" baseline="0" dirty="0" smtClean="0"/>
              <a:t> </a:t>
            </a:r>
            <a:r>
              <a:rPr lang="ru-RU" baseline="0" dirty="0" smtClean="0"/>
              <a:t>карт, </a:t>
            </a:r>
            <a:r>
              <a:rPr lang="ru-RU" baseline="0" dirty="0" smtClean="0"/>
              <a:t>в этом году в тематических исследованиях поставлена работа по актуализации методических рекомендаций по составлению карт прогноза на нефть и газ 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1557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этом году ВНИГНИ</a:t>
            </a:r>
            <a:r>
              <a:rPr lang="ru-RU" baseline="0" dirty="0" smtClean="0"/>
              <a:t> и ряд территориальных нефтяных отраслевых геологических организаций заканчивают большую работу по  переоценке ресурсов УВ по НГП РФ, а мы в основном завершили составление карт прогноза на нефть и газ и следовательно  готовы к работе по актуализации карты топливно- -энергетических ресурсов РФ, которая составлялась по состоянию на 2009 год.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802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just">
              <a:buFontTx/>
              <a:buChar char="-"/>
            </a:pPr>
            <a:r>
              <a:rPr lang="ru-RU" dirty="0" smtClean="0"/>
              <a:t>Предлагается</a:t>
            </a:r>
            <a:r>
              <a:rPr lang="ru-RU" baseline="0" dirty="0" smtClean="0"/>
              <a:t> также в соответствии с Методическими рекомендациями поставить работу по составлению карты </a:t>
            </a:r>
            <a:r>
              <a:rPr lang="ru-RU" sz="1200" b="0" dirty="0" smtClean="0">
                <a:solidFill>
                  <a:srgbClr val="002060"/>
                </a:solidFill>
              </a:rPr>
              <a:t> закономерностей размещения углеводородного сырья по нефтегазоносным провинциям России </a:t>
            </a:r>
          </a:p>
          <a:p>
            <a:pPr marL="285750" indent="-285750" algn="just">
              <a:buFontTx/>
              <a:buChar char="-"/>
            </a:pPr>
            <a:r>
              <a:rPr lang="ru-RU" b="0" baseline="0" dirty="0" smtClean="0"/>
              <a:t> </a:t>
            </a:r>
            <a:r>
              <a:rPr lang="ru-RU" sz="1200" b="0" dirty="0" smtClean="0">
                <a:solidFill>
                  <a:srgbClr val="002060"/>
                </a:solidFill>
              </a:rPr>
              <a:t>Целью этих работ является выявление главных закономерностей распределения месторождений нефти и газа  в НГП РФ в зависимости от геологических особенностей осадочных бассейнов РОССИИ и подготовка информационной основы для уточнения  оценки  ресурсов нефти и газа (</a:t>
            </a:r>
            <a:r>
              <a:rPr lang="ru-RU" sz="1200" b="0" dirty="0" err="1" smtClean="0">
                <a:solidFill>
                  <a:srgbClr val="002060"/>
                </a:solidFill>
              </a:rPr>
              <a:t>газоконденсата</a:t>
            </a:r>
            <a:r>
              <a:rPr lang="ru-RU" sz="1200" b="0" dirty="0" smtClean="0">
                <a:solidFill>
                  <a:srgbClr val="002060"/>
                </a:solidFill>
              </a:rPr>
              <a:t>), уточнения их структуры и геолого-экономических характеристик.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3852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Карта будет составлена с учетом главных факторов,</a:t>
            </a:r>
            <a:r>
              <a:rPr lang="ru-RU" baseline="0" dirty="0" smtClean="0"/>
              <a:t> определяющих перспективы </a:t>
            </a:r>
            <a:r>
              <a:rPr lang="ru-RU" baseline="0" dirty="0" err="1" smtClean="0"/>
              <a:t>нефтегазоносности</a:t>
            </a:r>
            <a:r>
              <a:rPr lang="ru-RU" baseline="0" dirty="0" smtClean="0"/>
              <a:t> : палеогеографических, тектонических, геохимических, гидрогеологических  и неотектонических  и  позволит </a:t>
            </a:r>
            <a:r>
              <a:rPr lang="ru-RU" sz="1200" b="0" dirty="0" smtClean="0">
                <a:solidFill>
                  <a:srgbClr val="002060"/>
                </a:solidFill>
              </a:rPr>
              <a:t>уточнить границы новых и ранее выявленных нефтегазоносных областей, уточнить структуру ресурсов УВ по территориям НГП, дать</a:t>
            </a:r>
            <a:r>
              <a:rPr lang="ru-RU" sz="1200" b="0" baseline="0" dirty="0" smtClean="0">
                <a:solidFill>
                  <a:srgbClr val="002060"/>
                </a:solidFill>
              </a:rPr>
              <a:t> прогноз</a:t>
            </a:r>
            <a:r>
              <a:rPr lang="ru-RU" sz="1200" b="0" dirty="0" smtClean="0">
                <a:solidFill>
                  <a:srgbClr val="002060"/>
                </a:solidFill>
              </a:rPr>
              <a:t> новых районов и зон </a:t>
            </a:r>
            <a:r>
              <a:rPr lang="ru-RU" sz="1200" b="0" dirty="0" err="1" smtClean="0">
                <a:solidFill>
                  <a:srgbClr val="002060"/>
                </a:solidFill>
              </a:rPr>
              <a:t>нефтегазонакопления</a:t>
            </a:r>
            <a:r>
              <a:rPr lang="ru-RU" sz="1200" b="0" dirty="0" smtClean="0">
                <a:solidFill>
                  <a:srgbClr val="002060"/>
                </a:solidFill>
              </a:rPr>
              <a:t>, определить перспективы  открытия новых высоколиквидных месторождений углеводородного сырья на основе анализа</a:t>
            </a:r>
            <a:r>
              <a:rPr lang="ru-RU" sz="1200" b="0" baseline="0" dirty="0" smtClean="0">
                <a:solidFill>
                  <a:srgbClr val="002060"/>
                </a:solidFill>
              </a:rPr>
              <a:t> и обобщения всех новых материалов, полученных в результате работ по составлению комплектов геологических карт миллионного масштаба третьего поколения</a:t>
            </a:r>
            <a:endParaRPr lang="ru-RU" sz="1200" b="0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79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Степень  покрытия территории НГП РФ картами прогноза на нефть  и газ Восточно-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Баренцевской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Западно-Сибирской,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Прикаспийской,Тимано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-Печорской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составляет 100 %.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Более 50% - на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территории Волго-Уральской и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Лено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-Тунгусской (87%),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Лено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-Вилюйской (63%), Мезенской (84%), Северо-Кавказско-Мангышлакской (70%).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Степень покрытия территории остальных провинций составляет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менее половины площадей. Минимальные -  Восточно-Арктическая (8%) и Черноморская (17%).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417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этом слайде показано, что большая часть территории РФ с высокой сейсмической  изученностью закрыта картами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ПНГ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39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Картами ПНГ  закрыты также и  территории с высокой  буровой изученностью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372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карта перспектив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нефтегазоносности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НГП РФ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 отчета по количественной оценке 2012 года  (ВНИГНИ) показывает, что наиболее перспективные территории уже полностью закрыты картами ПНГ.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 сожалению на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этой карте плотности ресурсов не дифференцировались внутри НГО 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авторы показали  усредненные плотности ресурсов по НГО.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создавало дополнительные трудности при составлении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карт прогноза НГ в миллионных листах.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327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составлении карты ТЭР в 2012г. Мы отказались от такого подхода и выполнили дифференцированную оценку плотности ресурсов не по НГО, а по структурам различных рангов.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705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Завершенные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листы с картами ПНГ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закрывают большую часть территории распределенного фонда недр.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Это территория Западно-Сибирской НГП, которая является наиболее изученной и самой крупной по запасам провинцией РФ, в пределах которой большая часть перспективных земель находится в распределенном фонде недр. Подготовлены и частично изданы карты ПНГ по территории Тимано-Печорской НГП, которая также отличается высокой степенью геолого-геофизической изученности и где  большая часть перспективных земель находится в распределенном фонде недр.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  первоочередным  территориям, где были завершены работы по составлению карт ПНГ, относятся наиболее перспективные и сравнительно хорошо изученные южные районы 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Лено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-Тунгусской НГП, расположенные в зоне действия ВСТО.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217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Выскажу некоторые соображения относительно эффективности и востребованности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карт прогноза на нефть и газ, составленных в составе миллионных листов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Об этом может косвенным образом показывать анализ продаж ЛУ. На этом слайде показано, что более 800 ЛУ было распределено после проведения геологической съемки.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Следует отметить, что материалы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Госгеолкарты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третьего поколения в целом и материалы карт ПНГ в частности, имеют высокий уровень востребованности со стороны научных, геолого-геофизических сервисных предприятий и нефтегазовых компаний, о чем свидетельствует ежегодное большое количество обращений на сайт ВСЕГЕИ и большое количество скачиваний материалов, в том числе цифровых моделей, содержащих базы данных.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614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AC9B-0F39-47ED-BECC-2CB87B2E694A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E47B9-F945-4A87-901F-74E85184A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476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AC9B-0F39-47ED-BECC-2CB87B2E694A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E47B9-F945-4A87-901F-74E85184A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742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AC9B-0F39-47ED-BECC-2CB87B2E694A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E47B9-F945-4A87-901F-74E85184A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129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 userDrawn="1"/>
        </p:nvGrpSpPr>
        <p:grpSpPr>
          <a:xfrm>
            <a:off x="336529" y="273588"/>
            <a:ext cx="4413476" cy="420376"/>
            <a:chOff x="336529" y="273588"/>
            <a:chExt cx="4413476" cy="420376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29" y="296068"/>
              <a:ext cx="1184130" cy="324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20659" y="416965"/>
              <a:ext cx="3229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 smtClean="0">
                  <a:solidFill>
                    <a:srgbClr val="232C82"/>
                  </a:solidFill>
                </a:rPr>
                <a:t>геологический институт им. А.П. Карпинского</a:t>
              </a:r>
              <a:endParaRPr lang="ru-RU" sz="1150" b="1" dirty="0">
                <a:solidFill>
                  <a:srgbClr val="232C82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14527" y="273588"/>
              <a:ext cx="30252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 smtClean="0">
                  <a:solidFill>
                    <a:srgbClr val="232C82"/>
                  </a:solidFill>
                </a:rPr>
                <a:t>Всероссийский научно-исследовательский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0508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 userDrawn="1"/>
        </p:nvGrpSpPr>
        <p:grpSpPr>
          <a:xfrm>
            <a:off x="414137" y="6373288"/>
            <a:ext cx="3389574" cy="346248"/>
            <a:chOff x="244014" y="6373288"/>
            <a:chExt cx="3389574" cy="346248"/>
          </a:xfrm>
        </p:grpSpPr>
        <p:sp>
          <p:nvSpPr>
            <p:cNvPr id="4" name="TextBox 3"/>
            <p:cNvSpPr txBox="1"/>
            <p:nvPr/>
          </p:nvSpPr>
          <p:spPr>
            <a:xfrm>
              <a:off x="1153422" y="6488704"/>
              <a:ext cx="248016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 smtClean="0">
                  <a:solidFill>
                    <a:srgbClr val="B0B1C6"/>
                  </a:solidFill>
                </a:rPr>
                <a:t>геологический институт им. А.П. Карпинского</a:t>
              </a:r>
              <a:endParaRPr lang="ru-RU" sz="900" b="1" dirty="0">
                <a:solidFill>
                  <a:srgbClr val="B0B1C6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60327" y="6373288"/>
              <a:ext cx="233429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 smtClean="0">
                  <a:solidFill>
                    <a:srgbClr val="9A9CBB"/>
                  </a:solidFill>
                </a:rPr>
                <a:t>Всероссийский научно-исследовательский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014" y="6395869"/>
              <a:ext cx="920990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0649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AC9B-0F39-47ED-BECC-2CB87B2E694A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E47B9-F945-4A87-901F-74E85184A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728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AC9B-0F39-47ED-BECC-2CB87B2E694A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E47B9-F945-4A87-901F-74E85184A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112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AC9B-0F39-47ED-BECC-2CB87B2E694A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E47B9-F945-4A87-901F-74E85184A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820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AC9B-0F39-47ED-BECC-2CB87B2E694A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E47B9-F945-4A87-901F-74E85184A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476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AC9B-0F39-47ED-BECC-2CB87B2E694A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E47B9-F945-4A87-901F-74E85184A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727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AC9B-0F39-47ED-BECC-2CB87B2E694A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E47B9-F945-4A87-901F-74E85184A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841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AC9B-0F39-47ED-BECC-2CB87B2E694A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E47B9-F945-4A87-901F-74E85184A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030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AC9B-0F39-47ED-BECC-2CB87B2E694A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E47B9-F945-4A87-901F-74E85184A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864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DAC9B-0F39-47ED-BECC-2CB87B2E694A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E47B9-F945-4A87-901F-74E85184A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77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oleObject" Target="../embeddings/oleObject8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oleObject" Target="../embeddings/oleObject9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0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chart" Target="../charts/chart3.x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87" y="2708920"/>
            <a:ext cx="9144001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G_Souvenir" panose="020B7200000000000000" pitchFamily="34" charset="0"/>
              </a:rPr>
              <a:t>Карта прогноза на нефть и газ в комплектах Госгеолкарты-1000/3 как информационная основа оценки потенциала территории Российской Федерации и ее континентального шельфа на углеводородное сырье</a:t>
            </a:r>
          </a:p>
          <a:p>
            <a:pPr algn="r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AG_Souvenir" panose="020B7200000000000000" pitchFamily="34" charset="0"/>
            </a:endParaRP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G_Souvenir" panose="020B7200000000000000" pitchFamily="34" charset="0"/>
              </a:rPr>
              <a:t>Ларичев А.И. 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G_Souvenir" panose="020B7200000000000000" pitchFamily="34" charset="0"/>
              </a:rPr>
              <a:t>(ФГБУ «ВСЕГЕИ»)</a:t>
            </a:r>
            <a:endParaRPr lang="ru-RU" altLang="ru-RU" sz="2000" b="1" dirty="0">
              <a:solidFill>
                <a:schemeClr val="accent1">
                  <a:lumMod val="75000"/>
                </a:schemeClr>
              </a:solidFill>
              <a:latin typeface="AG_Souvenir" panose="020B7200000000000000" pitchFamily="34" charset="0"/>
              <a:cs typeface="Arial" charset="0"/>
            </a:endParaRP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-2" y="6519446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b="1" dirty="0" smtClean="0">
                <a:solidFill>
                  <a:srgbClr val="002858"/>
                </a:solidFill>
                <a:latin typeface="AG_Souvenir" panose="020B7200000000000000" pitchFamily="34" charset="0"/>
                <a:cs typeface="Arial" charset="0"/>
              </a:rPr>
              <a:t>23</a:t>
            </a:r>
            <a:r>
              <a:rPr lang="ru-RU" altLang="ru-RU" sz="1600" b="1" dirty="0" smtClean="0">
                <a:solidFill>
                  <a:srgbClr val="002858"/>
                </a:solidFill>
                <a:latin typeface="AG_Souvenir" panose="020B7200000000000000" pitchFamily="34" charset="0"/>
                <a:cs typeface="Arial" charset="0"/>
              </a:rPr>
              <a:t>–2</a:t>
            </a:r>
            <a:r>
              <a:rPr lang="en-US" altLang="ru-RU" sz="1600" b="1" dirty="0" smtClean="0">
                <a:solidFill>
                  <a:srgbClr val="002858"/>
                </a:solidFill>
                <a:latin typeface="AG_Souvenir" panose="020B7200000000000000" pitchFamily="34" charset="0"/>
                <a:cs typeface="Arial" charset="0"/>
              </a:rPr>
              <a:t>5</a:t>
            </a:r>
            <a:r>
              <a:rPr lang="ru-RU" altLang="ru-RU" sz="1600" b="1" dirty="0" smtClean="0">
                <a:solidFill>
                  <a:srgbClr val="002858"/>
                </a:solidFill>
                <a:latin typeface="AG_Souvenir" panose="020B7200000000000000" pitchFamily="34" charset="0"/>
                <a:cs typeface="Arial" charset="0"/>
              </a:rPr>
              <a:t> </a:t>
            </a:r>
            <a:r>
              <a:rPr lang="ru-RU" altLang="ru-RU" sz="1600" b="1" dirty="0">
                <a:solidFill>
                  <a:srgbClr val="002858"/>
                </a:solidFill>
                <a:latin typeface="AG_Souvenir" panose="020B7200000000000000" pitchFamily="34" charset="0"/>
                <a:cs typeface="Arial" charset="0"/>
              </a:rPr>
              <a:t>апреля </a:t>
            </a:r>
            <a:r>
              <a:rPr lang="ru-RU" altLang="ru-RU" sz="1600" b="1" dirty="0" smtClean="0">
                <a:solidFill>
                  <a:srgbClr val="002858"/>
                </a:solidFill>
                <a:latin typeface="AG_Souvenir" panose="020B7200000000000000" pitchFamily="34" charset="0"/>
                <a:cs typeface="Arial" charset="0"/>
              </a:rPr>
              <a:t>201</a:t>
            </a:r>
            <a:r>
              <a:rPr lang="en-US" altLang="ru-RU" sz="1600" b="1" dirty="0" smtClean="0">
                <a:solidFill>
                  <a:srgbClr val="002858"/>
                </a:solidFill>
                <a:latin typeface="AG_Souvenir" panose="020B7200000000000000" pitchFamily="34" charset="0"/>
                <a:cs typeface="Arial" charset="0"/>
              </a:rPr>
              <a:t>9</a:t>
            </a:r>
            <a:r>
              <a:rPr lang="ru-RU" altLang="ru-RU" sz="1600" b="1" dirty="0" smtClean="0">
                <a:solidFill>
                  <a:srgbClr val="002858"/>
                </a:solidFill>
                <a:latin typeface="AG_Souvenir" panose="020B7200000000000000" pitchFamily="34" charset="0"/>
                <a:cs typeface="Arial" charset="0"/>
              </a:rPr>
              <a:t> </a:t>
            </a:r>
            <a:r>
              <a:rPr lang="ru-RU" altLang="ru-RU" sz="1600" b="1" dirty="0">
                <a:solidFill>
                  <a:srgbClr val="002858"/>
                </a:solidFill>
                <a:latin typeface="AG_Souvenir" panose="020B7200000000000000" pitchFamily="34" charset="0"/>
                <a:cs typeface="Arial" charset="0"/>
              </a:rPr>
              <a:t>года, ФГБУ «ВСЕГЕИ», Санкт-Петербург</a:t>
            </a:r>
            <a:endParaRPr lang="ru-RU" altLang="ru-RU" sz="1600" dirty="0">
              <a:solidFill>
                <a:srgbClr val="002858"/>
              </a:solidFill>
              <a:latin typeface="AG_Souvenir" panose="020B7200000000000000" pitchFamily="34" charset="0"/>
              <a:cs typeface="Arial" charset="0"/>
            </a:endParaRPr>
          </a:p>
        </p:txBody>
      </p:sp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-1" y="836712"/>
            <a:ext cx="9144001" cy="152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_Souvenir" panose="020B7200000000000000" pitchFamily="34" charset="0"/>
                <a:cs typeface="Arial" charset="0"/>
              </a:rPr>
              <a:t>ВСЕРОССИЙСКОЕ СОВЕЩАНИЕ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_Souvenir" panose="020B7200000000000000" pitchFamily="34" charset="0"/>
                <a:cs typeface="Arial" charset="0"/>
              </a:rPr>
              <a:t>«СОСТОЯНИЕ И ПЕРСПЕКТИВЫ РАЗВИТИЯ ГОСУДАРСТВЕННОГО </a:t>
            </a:r>
            <a:r>
              <a:rPr lang="ru-RU" altLang="ru-RU" sz="1600" b="1" dirty="0" smtClean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_Souvenir" panose="020B7200000000000000" pitchFamily="34" charset="0"/>
                <a:cs typeface="Arial" charset="0"/>
              </a:rPr>
              <a:t>ГЕОЛОГИЧЕСКОГО </a:t>
            </a:r>
            <a:r>
              <a:rPr lang="ru-RU" altLang="ru-RU" sz="1600" b="1" dirty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_Souvenir" panose="020B7200000000000000" pitchFamily="34" charset="0"/>
                <a:cs typeface="Arial" charset="0"/>
              </a:rPr>
              <a:t>КАРТОГРАФИРОВАНИЯ ТЕРРИТОРИИ РОССИЙСКОЙ ФЕДЕРАЦИИ И </a:t>
            </a:r>
            <a:r>
              <a:rPr lang="ru-RU" altLang="ru-RU" sz="1600" b="1" dirty="0" smtClean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_Souvenir" panose="020B7200000000000000" pitchFamily="34" charset="0"/>
                <a:cs typeface="Arial" charset="0"/>
              </a:rPr>
              <a:t>ЕЕ</a:t>
            </a:r>
            <a:r>
              <a:rPr lang="en-US" altLang="ru-RU" sz="1600" b="1" dirty="0" smtClean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_Souvenir" panose="020B7200000000000000" pitchFamily="34" charset="0"/>
                <a:cs typeface="Arial" charset="0"/>
              </a:rPr>
              <a:t> </a:t>
            </a:r>
            <a:r>
              <a:rPr lang="ru-RU" altLang="ru-RU" sz="1600" b="1" dirty="0" smtClean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_Souvenir" panose="020B7200000000000000" pitchFamily="34" charset="0"/>
                <a:cs typeface="Arial" charset="0"/>
              </a:rPr>
              <a:t>КОНТИНЕНТАЛЬНОГО ШЕЛЬФА»</a:t>
            </a:r>
            <a:endParaRPr lang="ru-RU" altLang="ru-RU" sz="1600" b="1" dirty="0">
              <a:solidFill>
                <a:srgbClr val="0028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_Souvenir" panose="020B7200000000000000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35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РАБОТЫ, ВЫПОЛНЕННЫЕ ВО ВСЕГЕИ ЗА СЧЕТ ВНЕБЮДЖЕТНЫХ ИСТОЧНИКОВ И ПО ГОСУДАРСТВЕННЫМ КОНТРАКТАМ В 2006-2018 Г.Г. </a:t>
            </a:r>
            <a:endParaRPr lang="ru-RU" altLang="ru-RU" sz="1800" b="1" dirty="0">
              <a:solidFill>
                <a:srgbClr val="0028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0834382"/>
              </p:ext>
            </p:extLst>
          </p:nvPr>
        </p:nvGraphicFramePr>
        <p:xfrm>
          <a:off x="612000" y="646331"/>
          <a:ext cx="7920000" cy="425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1" name="Acrobat Document" r:id="rId4" imgW="12992044" imgH="6981660" progId="AcroExch.Document.DC">
                  <p:embed/>
                </p:oleObj>
              </mc:Choice>
              <mc:Fallback>
                <p:oleObj name="Acrobat Document" r:id="rId4" imgW="12992044" imgH="698166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2000" y="646331"/>
                        <a:ext cx="7920000" cy="4257000"/>
                      </a:xfrm>
                      <a:prstGeom prst="rect">
                        <a:avLst/>
                      </a:prstGeom>
                      <a:ln w="12700"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032753"/>
              </p:ext>
            </p:extLst>
          </p:nvPr>
        </p:nvGraphicFramePr>
        <p:xfrm>
          <a:off x="60176" y="4221088"/>
          <a:ext cx="6096000" cy="257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6"/>
                <a:gridCol w="1080120"/>
                <a:gridCol w="1187624"/>
                <a:gridCol w="1524000"/>
              </a:tblGrid>
              <a:tr h="37084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Заказчики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Сроки работ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Количество договоров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Финансирование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(млн. рублей)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Управление по нефти и газу </a:t>
                      </a:r>
                      <a:r>
                        <a:rPr lang="ru-RU" sz="12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Роснедра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2006-2014 гг.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353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Российские НК: 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«Роснефть», «Лукойл», «Газпром», «</a:t>
                      </a:r>
                      <a:r>
                        <a:rPr lang="ru-RU" sz="12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Башнефть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», «Сургутнефтегаз» и их дочерние организации;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Зарубежные НК: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2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Тоталь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», «</a:t>
                      </a:r>
                      <a:r>
                        <a:rPr lang="ru-RU" sz="12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Статойл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2006-2018 гг.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482</a:t>
                      </a:r>
                    </a:p>
                  </a:txBody>
                  <a:tcPr marL="68580" marR="68580" marT="0" marB="0" anchor="ctr"/>
                </a:tc>
              </a:tr>
              <a:tr h="370840">
                <a:tc gridSpan="3">
                  <a:txBody>
                    <a:bodyPr/>
                    <a:lstStyle/>
                    <a:p>
                      <a:pPr algn="r"/>
                      <a:r>
                        <a:rPr lang="ru-RU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Times New Roman"/>
                        <a:ea typeface="Times New Roman"/>
                        <a:cs typeface="Courier New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Times New Roman"/>
                        <a:ea typeface="Times New Roman"/>
                        <a:cs typeface="Courier New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835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7424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445224"/>
            <a:ext cx="2880000" cy="6086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3148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/>
          <p:cNvSpPr>
            <a:spLocks noChangeArrowheads="1"/>
          </p:cNvSpPr>
          <p:nvPr/>
        </p:nvSpPr>
        <p:spPr bwMode="auto">
          <a:xfrm>
            <a:off x="0" y="-11113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b="1" dirty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СХЕМА ИЗУЧЕННОСТИ ГК-1000/3 С </a:t>
            </a:r>
            <a:r>
              <a:rPr lang="ru-RU" altLang="ru-RU" b="1" dirty="0" smtClean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ТЕКУЩИМИ </a:t>
            </a:r>
            <a:r>
              <a:rPr lang="ru-RU" altLang="ru-RU" b="1" dirty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И ПЛАНИРУЕМЫМИ </a:t>
            </a:r>
            <a:endParaRPr lang="ru-RU" altLang="ru-RU" b="1" dirty="0" smtClean="0">
              <a:solidFill>
                <a:srgbClr val="0028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b="1" dirty="0" smtClean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НА 2019-2025 </a:t>
            </a:r>
            <a:r>
              <a:rPr lang="ru-RU" altLang="ru-RU" b="1" dirty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ГГ</a:t>
            </a:r>
            <a:r>
              <a:rPr lang="en-US" altLang="ru-RU" b="1" dirty="0" smtClean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.</a:t>
            </a:r>
            <a:r>
              <a:rPr lang="ru-RU" altLang="ru-RU" b="1" dirty="0" smtClean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</a:t>
            </a:r>
            <a:r>
              <a:rPr lang="ru-RU" altLang="ru-RU" b="1" dirty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ОБЪЕКТАМИ ГРР НА </a:t>
            </a:r>
            <a:r>
              <a:rPr lang="ru-RU" altLang="ru-RU" b="1" dirty="0" smtClean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НЕФТЬ </a:t>
            </a:r>
            <a:r>
              <a:rPr lang="ru-RU" altLang="ru-RU" b="1" dirty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И </a:t>
            </a:r>
            <a:r>
              <a:rPr lang="ru-RU" altLang="ru-RU" b="1" dirty="0" smtClean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ГАЗ</a:t>
            </a:r>
            <a:endParaRPr lang="ru-RU" altLang="ru-RU" b="1" dirty="0">
              <a:solidFill>
                <a:srgbClr val="0028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4133755"/>
              </p:ext>
            </p:extLst>
          </p:nvPr>
        </p:nvGraphicFramePr>
        <p:xfrm>
          <a:off x="539552" y="908720"/>
          <a:ext cx="7920000" cy="425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7" name="Acrobat Document" r:id="rId4" imgW="12992044" imgH="6981660" progId="AcroExch.Document.DC">
                  <p:embed/>
                </p:oleObj>
              </mc:Choice>
              <mc:Fallback>
                <p:oleObj name="Acrobat Document" r:id="rId4" imgW="12992044" imgH="698166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9552" y="908720"/>
                        <a:ext cx="7920000" cy="4257000"/>
                      </a:xfrm>
                      <a:prstGeom prst="rect">
                        <a:avLst/>
                      </a:prstGeom>
                      <a:ln w="12700"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432" name="Picture 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333570"/>
            <a:ext cx="3097213" cy="51593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01181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ChangeArrowheads="1"/>
          </p:cNvSpPr>
          <p:nvPr/>
        </p:nvSpPr>
        <p:spPr bwMode="auto">
          <a:xfrm>
            <a:off x="3905" y="38452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СХЕМА ИЗУЧЕННОСТИ ГК-200/2, </a:t>
            </a:r>
            <a:endParaRPr lang="ru-RU" altLang="ru-RU" sz="1800" b="1" dirty="0" smtClean="0">
              <a:solidFill>
                <a:srgbClr val="0028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ТЕКУЩИЕ </a:t>
            </a:r>
            <a:r>
              <a:rPr lang="ru-RU" altLang="ru-RU" sz="1800" b="1" dirty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И ПЛАНИРУЕМЫЕ </a:t>
            </a:r>
            <a:r>
              <a:rPr lang="ru-RU" altLang="ru-RU" sz="1800" b="1" dirty="0" smtClean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РАБОТЫ НА 2019-2021 </a:t>
            </a:r>
            <a:r>
              <a:rPr lang="ru-RU" altLang="ru-RU" sz="1800" b="1" dirty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ГГ.</a:t>
            </a: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1125137"/>
              </p:ext>
            </p:extLst>
          </p:nvPr>
        </p:nvGraphicFramePr>
        <p:xfrm>
          <a:off x="612440" y="1484784"/>
          <a:ext cx="7920000" cy="425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6" name="Acrobat Document" r:id="rId4" imgW="12992044" imgH="6981660" progId="AcroExch.Document.DC">
                  <p:embed/>
                </p:oleObj>
              </mc:Choice>
              <mc:Fallback>
                <p:oleObj name="Acrobat Document" r:id="rId4" imgW="12992044" imgH="698166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2440" y="1484784"/>
                        <a:ext cx="7920000" cy="4257000"/>
                      </a:xfrm>
                      <a:prstGeom prst="rect">
                        <a:avLst/>
                      </a:prstGeom>
                      <a:ln w="12700"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83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509120"/>
            <a:ext cx="1440160" cy="118956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95820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07504" y="557654"/>
            <a:ext cx="8970096" cy="589568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0" y="116632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9pPr>
          </a:lstStyle>
          <a:p>
            <a:r>
              <a:rPr lang="ru-RU" dirty="0" smtClean="0"/>
              <a:t> КАРТА </a:t>
            </a:r>
            <a:r>
              <a:rPr lang="ru-RU" dirty="0"/>
              <a:t>ПРОГНОЗА НА НЕФТЬ И ГАЗ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196" y="657539"/>
            <a:ext cx="3271819" cy="514199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196" y="657539"/>
            <a:ext cx="3271819" cy="514199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196" y="657539"/>
            <a:ext cx="3271819" cy="514199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196" y="657539"/>
            <a:ext cx="3271819" cy="514199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196" y="657539"/>
            <a:ext cx="3271819" cy="5141996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3501810" y="3890740"/>
            <a:ext cx="2366334" cy="2536787"/>
            <a:chOff x="3307569" y="3890740"/>
            <a:chExt cx="2366334" cy="2536787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7569" y="3890740"/>
              <a:ext cx="2366334" cy="1908795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6289" y="5738836"/>
              <a:ext cx="1708621" cy="688691"/>
            </a:xfrm>
            <a:prstGeom prst="rect">
              <a:avLst/>
            </a:prstGeom>
          </p:spPr>
        </p:pic>
      </p:grpSp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81" y="1032871"/>
            <a:ext cx="2023179" cy="330047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879428"/>
            <a:ext cx="1937391" cy="308123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90" y="4571067"/>
            <a:ext cx="2366334" cy="159423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534121"/>
            <a:ext cx="2032711" cy="147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9pPr>
          </a:lstStyle>
          <a:p>
            <a:r>
              <a:rPr lang="ru-RU" dirty="0"/>
              <a:t>ПОЛОЖЕНИЕ НЕФТЕГАЗОНОСНЫХ КОМПЛЕКСОВ В СВОДНЫХ РАЗРЕЗАХ </a:t>
            </a:r>
          </a:p>
          <a:p>
            <a:r>
              <a:rPr lang="ru-RU" dirty="0"/>
              <a:t>ОСНОВНЫХ ЭЛЕМЕНТОВ НГГР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69" y="983793"/>
            <a:ext cx="6649797" cy="538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1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9pPr>
          </a:lstStyle>
          <a:p>
            <a:r>
              <a:rPr lang="ru-RU" dirty="0" smtClean="0">
                <a:solidFill>
                  <a:srgbClr val="002060"/>
                </a:solidFill>
              </a:rPr>
              <a:t>СТРУКТУРА НАЧАЛЬНЫХ </a:t>
            </a:r>
            <a:r>
              <a:rPr lang="ru-RU" dirty="0">
                <a:solidFill>
                  <a:srgbClr val="002060"/>
                </a:solidFill>
              </a:rPr>
              <a:t>СУММАРНЫХ РЕСУРСОВ УУВ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И </a:t>
            </a:r>
            <a:r>
              <a:rPr lang="ru-RU" dirty="0">
                <a:solidFill>
                  <a:srgbClr val="002060"/>
                </a:solidFill>
              </a:rPr>
              <a:t>ОЦЕНКА </a:t>
            </a:r>
            <a:r>
              <a:rPr lang="ru-RU" dirty="0" smtClean="0">
                <a:solidFill>
                  <a:srgbClr val="002060"/>
                </a:solidFill>
              </a:rPr>
              <a:t>РЕСУРСОВ </a:t>
            </a:r>
            <a:r>
              <a:rPr lang="ru-RU" dirty="0">
                <a:solidFill>
                  <a:srgbClr val="002060"/>
                </a:solidFill>
              </a:rPr>
              <a:t>КАТЕГОРИИ </a:t>
            </a:r>
            <a:r>
              <a:rPr lang="en-US" dirty="0" smtClean="0">
                <a:solidFill>
                  <a:srgbClr val="002060"/>
                </a:solidFill>
              </a:rPr>
              <a:t>D</a:t>
            </a:r>
            <a:r>
              <a:rPr lang="ru-RU" dirty="0" smtClean="0">
                <a:solidFill>
                  <a:srgbClr val="002060"/>
                </a:solidFill>
              </a:rPr>
              <a:t>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7" y="1772816"/>
            <a:ext cx="4452087" cy="32571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638" y="1623097"/>
            <a:ext cx="4419907" cy="4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9pPr>
          </a:lstStyle>
          <a:p>
            <a:r>
              <a:rPr lang="ru-RU" dirty="0"/>
              <a:t>ЦИФРОВАЯ МОДЕЛЬ КАРТЫ ПРОГНОЗА НА НЕФТЬ И ГАЗ</a:t>
            </a:r>
          </a:p>
        </p:txBody>
      </p:sp>
      <p:grpSp>
        <p:nvGrpSpPr>
          <p:cNvPr id="113" name="Группа 112"/>
          <p:cNvGrpSpPr/>
          <p:nvPr/>
        </p:nvGrpSpPr>
        <p:grpSpPr>
          <a:xfrm>
            <a:off x="88117" y="507904"/>
            <a:ext cx="8967766" cy="6251485"/>
            <a:chOff x="88117" y="507904"/>
            <a:chExt cx="8967766" cy="6251485"/>
          </a:xfrm>
        </p:grpSpPr>
        <p:sp>
          <p:nvSpPr>
            <p:cNvPr id="114" name="TextBox 113"/>
            <p:cNvSpPr txBox="1"/>
            <p:nvPr/>
          </p:nvSpPr>
          <p:spPr>
            <a:xfrm>
              <a:off x="376053" y="930875"/>
              <a:ext cx="449810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dirty="0" smtClean="0"/>
                <a:t>Текст слайда</a:t>
              </a:r>
              <a:endParaRPr lang="ru-RU" sz="1500" dirty="0"/>
            </a:p>
          </p:txBody>
        </p:sp>
        <p:sp>
          <p:nvSpPr>
            <p:cNvPr id="115" name="Прямая соединительная линия 3"/>
            <p:cNvSpPr/>
            <p:nvPr/>
          </p:nvSpPr>
          <p:spPr>
            <a:xfrm>
              <a:off x="4526163" y="507904"/>
              <a:ext cx="3682242" cy="22587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61265"/>
                  </a:lnTo>
                  <a:lnTo>
                    <a:pt x="3682242" y="161265"/>
                  </a:lnTo>
                  <a:lnTo>
                    <a:pt x="3682242" y="225872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6" name="Прямая соединительная линия 4"/>
            <p:cNvSpPr/>
            <p:nvPr/>
          </p:nvSpPr>
          <p:spPr>
            <a:xfrm>
              <a:off x="5674855" y="1411759"/>
              <a:ext cx="173158" cy="428067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4280678"/>
                  </a:lnTo>
                  <a:lnTo>
                    <a:pt x="173158" y="4280678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7" name="Прямая соединительная линия 5"/>
            <p:cNvSpPr/>
            <p:nvPr/>
          </p:nvSpPr>
          <p:spPr>
            <a:xfrm>
              <a:off x="5674855" y="1411759"/>
              <a:ext cx="173158" cy="334452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3344525"/>
                  </a:lnTo>
                  <a:lnTo>
                    <a:pt x="173158" y="3344525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8" name="Прямая соединительная линия 6"/>
            <p:cNvSpPr/>
            <p:nvPr/>
          </p:nvSpPr>
          <p:spPr>
            <a:xfrm>
              <a:off x="5674855" y="1411759"/>
              <a:ext cx="173158" cy="240790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407902"/>
                  </a:lnTo>
                  <a:lnTo>
                    <a:pt x="173158" y="2407902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9" name="Прямая соединительная линия 7"/>
            <p:cNvSpPr/>
            <p:nvPr/>
          </p:nvSpPr>
          <p:spPr>
            <a:xfrm>
              <a:off x="5674855" y="1411759"/>
              <a:ext cx="173158" cy="147236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472365"/>
                  </a:lnTo>
                  <a:lnTo>
                    <a:pt x="173158" y="1472365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0" name="Прямая соединительная линия 8"/>
            <p:cNvSpPr/>
            <p:nvPr/>
          </p:nvSpPr>
          <p:spPr>
            <a:xfrm>
              <a:off x="5674855" y="1411759"/>
              <a:ext cx="173158" cy="53623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536237"/>
                  </a:lnTo>
                  <a:lnTo>
                    <a:pt x="173158" y="536237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1" name="Прямая соединительная линия 9"/>
            <p:cNvSpPr/>
            <p:nvPr/>
          </p:nvSpPr>
          <p:spPr>
            <a:xfrm>
              <a:off x="4526163" y="507904"/>
              <a:ext cx="1826673" cy="22587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61265"/>
                  </a:lnTo>
                  <a:lnTo>
                    <a:pt x="1826673" y="161265"/>
                  </a:lnTo>
                  <a:lnTo>
                    <a:pt x="1826673" y="225872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2" name="Прямая соединительная линия 10"/>
            <p:cNvSpPr/>
            <p:nvPr/>
          </p:nvSpPr>
          <p:spPr>
            <a:xfrm>
              <a:off x="3858013" y="1411759"/>
              <a:ext cx="118538" cy="52508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525085"/>
                  </a:lnTo>
                  <a:lnTo>
                    <a:pt x="118538" y="525085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3" name="Прямая соединительная линия 11"/>
            <p:cNvSpPr/>
            <p:nvPr/>
          </p:nvSpPr>
          <p:spPr>
            <a:xfrm>
              <a:off x="3858013" y="1411759"/>
              <a:ext cx="118538" cy="334457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3344574"/>
                  </a:lnTo>
                  <a:lnTo>
                    <a:pt x="118538" y="3344574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4" name="Прямая соединительная линия 12"/>
            <p:cNvSpPr/>
            <p:nvPr/>
          </p:nvSpPr>
          <p:spPr>
            <a:xfrm>
              <a:off x="3858013" y="1411759"/>
              <a:ext cx="118538" cy="240847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408471"/>
                  </a:lnTo>
                  <a:lnTo>
                    <a:pt x="118538" y="2408471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5" name="Прямая соединительная линия 13"/>
            <p:cNvSpPr/>
            <p:nvPr/>
          </p:nvSpPr>
          <p:spPr>
            <a:xfrm>
              <a:off x="3858013" y="1411759"/>
              <a:ext cx="118538" cy="147236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472365"/>
                  </a:lnTo>
                  <a:lnTo>
                    <a:pt x="118538" y="1472365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6" name="Прямая соединительная линия 14"/>
            <p:cNvSpPr/>
            <p:nvPr/>
          </p:nvSpPr>
          <p:spPr>
            <a:xfrm>
              <a:off x="4480443" y="507904"/>
              <a:ext cx="91440" cy="22587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161265"/>
                  </a:lnTo>
                  <a:lnTo>
                    <a:pt x="55552" y="161265"/>
                  </a:lnTo>
                  <a:lnTo>
                    <a:pt x="55552" y="225872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7" name="Прямая соединительная линия 15"/>
            <p:cNvSpPr/>
            <p:nvPr/>
          </p:nvSpPr>
          <p:spPr>
            <a:xfrm>
              <a:off x="2057810" y="1411759"/>
              <a:ext cx="118538" cy="147236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472368"/>
                  </a:lnTo>
                  <a:lnTo>
                    <a:pt x="118538" y="1472368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8" name="Прямая соединительная линия 16"/>
            <p:cNvSpPr/>
            <p:nvPr/>
          </p:nvSpPr>
          <p:spPr>
            <a:xfrm>
              <a:off x="2057810" y="1411759"/>
              <a:ext cx="118538" cy="53696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536963"/>
                  </a:lnTo>
                  <a:lnTo>
                    <a:pt x="118538" y="536963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9" name="Прямая соединительная линия 17"/>
            <p:cNvSpPr/>
            <p:nvPr/>
          </p:nvSpPr>
          <p:spPr>
            <a:xfrm>
              <a:off x="2735792" y="507904"/>
              <a:ext cx="1790370" cy="22587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790370" y="0"/>
                  </a:moveTo>
                  <a:lnTo>
                    <a:pt x="1790370" y="161265"/>
                  </a:lnTo>
                  <a:lnTo>
                    <a:pt x="0" y="161265"/>
                  </a:lnTo>
                  <a:lnTo>
                    <a:pt x="0" y="225872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0" name="Прямая соединительная линия 18"/>
            <p:cNvSpPr/>
            <p:nvPr/>
          </p:nvSpPr>
          <p:spPr>
            <a:xfrm>
              <a:off x="232117" y="2308022"/>
              <a:ext cx="648090" cy="429754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4297541"/>
                  </a:lnTo>
                  <a:lnTo>
                    <a:pt x="648090" y="4297541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1" name="Прямая соединительная линия 19"/>
            <p:cNvSpPr/>
            <p:nvPr/>
          </p:nvSpPr>
          <p:spPr>
            <a:xfrm>
              <a:off x="232117" y="2308022"/>
              <a:ext cx="648090" cy="380798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3807982"/>
                  </a:lnTo>
                  <a:lnTo>
                    <a:pt x="648090" y="3807982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2" name="Прямая соединительная линия 20"/>
            <p:cNvSpPr/>
            <p:nvPr/>
          </p:nvSpPr>
          <p:spPr>
            <a:xfrm>
              <a:off x="232117" y="2308022"/>
              <a:ext cx="648090" cy="337111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3371117"/>
                  </a:lnTo>
                  <a:lnTo>
                    <a:pt x="648090" y="3371117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3" name="Прямая соединительная линия 21"/>
            <p:cNvSpPr/>
            <p:nvPr/>
          </p:nvSpPr>
          <p:spPr>
            <a:xfrm>
              <a:off x="232117" y="2308022"/>
              <a:ext cx="648090" cy="290947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909477"/>
                  </a:lnTo>
                  <a:lnTo>
                    <a:pt x="648090" y="2909477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4" name="Прямая соединительная линия 22"/>
            <p:cNvSpPr/>
            <p:nvPr/>
          </p:nvSpPr>
          <p:spPr>
            <a:xfrm>
              <a:off x="232117" y="2308022"/>
              <a:ext cx="648090" cy="247261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472612"/>
                  </a:lnTo>
                  <a:lnTo>
                    <a:pt x="648090" y="2472612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5" name="Прямая соединительная линия 23"/>
            <p:cNvSpPr/>
            <p:nvPr/>
          </p:nvSpPr>
          <p:spPr>
            <a:xfrm>
              <a:off x="232117" y="2308022"/>
              <a:ext cx="648090" cy="203574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035747"/>
                  </a:lnTo>
                  <a:lnTo>
                    <a:pt x="648090" y="2035747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6" name="Прямая соединительная линия 24"/>
            <p:cNvSpPr/>
            <p:nvPr/>
          </p:nvSpPr>
          <p:spPr>
            <a:xfrm>
              <a:off x="232117" y="2308022"/>
              <a:ext cx="648090" cy="159888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598882"/>
                  </a:lnTo>
                  <a:lnTo>
                    <a:pt x="648090" y="1598882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7" name="Прямая соединительная линия 25"/>
            <p:cNvSpPr/>
            <p:nvPr/>
          </p:nvSpPr>
          <p:spPr>
            <a:xfrm>
              <a:off x="232117" y="2308022"/>
              <a:ext cx="648090" cy="116201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162017"/>
                  </a:lnTo>
                  <a:lnTo>
                    <a:pt x="648090" y="1162017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8" name="Прямая соединительная линия 26"/>
            <p:cNvSpPr/>
            <p:nvPr/>
          </p:nvSpPr>
          <p:spPr>
            <a:xfrm>
              <a:off x="232117" y="2308022"/>
              <a:ext cx="648090" cy="72515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725152"/>
                  </a:lnTo>
                  <a:lnTo>
                    <a:pt x="648090" y="725152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9" name="Прямая соединительная линия 27"/>
            <p:cNvSpPr/>
            <p:nvPr/>
          </p:nvSpPr>
          <p:spPr>
            <a:xfrm>
              <a:off x="232117" y="2308022"/>
              <a:ext cx="648090" cy="28828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88287"/>
                  </a:lnTo>
                  <a:lnTo>
                    <a:pt x="648090" y="288287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0" name="Прямая соединительная линия 28"/>
            <p:cNvSpPr/>
            <p:nvPr/>
          </p:nvSpPr>
          <p:spPr>
            <a:xfrm>
              <a:off x="808117" y="1396165"/>
              <a:ext cx="127478" cy="19185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27478" y="0"/>
                  </a:moveTo>
                  <a:lnTo>
                    <a:pt x="127478" y="127250"/>
                  </a:lnTo>
                  <a:lnTo>
                    <a:pt x="0" y="127250"/>
                  </a:lnTo>
                  <a:lnTo>
                    <a:pt x="0" y="191857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1" name="Прямая соединительная линия 29"/>
            <p:cNvSpPr/>
            <p:nvPr/>
          </p:nvSpPr>
          <p:spPr>
            <a:xfrm>
              <a:off x="935595" y="507904"/>
              <a:ext cx="3590568" cy="22063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590568" y="0"/>
                  </a:moveTo>
                  <a:lnTo>
                    <a:pt x="3590568" y="156026"/>
                  </a:lnTo>
                  <a:lnTo>
                    <a:pt x="0" y="156026"/>
                  </a:lnTo>
                  <a:lnTo>
                    <a:pt x="0" y="220632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42" name="Группа 141"/>
            <p:cNvGrpSpPr/>
            <p:nvPr/>
          </p:nvGrpSpPr>
          <p:grpSpPr>
            <a:xfrm>
              <a:off x="88117" y="728537"/>
              <a:ext cx="1694955" cy="667628"/>
              <a:chOff x="0" y="629926"/>
              <a:chExt cx="1694955" cy="667628"/>
            </a:xfrm>
            <a:scene3d>
              <a:camera prst="orthographicFront"/>
              <a:lightRig rig="flat" dir="t"/>
            </a:scene3d>
          </p:grpSpPr>
          <p:sp>
            <p:nvSpPr>
              <p:cNvPr id="221" name="Прямоугольник 220"/>
              <p:cNvSpPr/>
              <p:nvPr/>
            </p:nvSpPr>
            <p:spPr>
              <a:xfrm>
                <a:off x="0" y="629926"/>
                <a:ext cx="1694955" cy="667628"/>
              </a:xfrm>
              <a:prstGeom prst="rect">
                <a:avLst/>
              </a:prstGeom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222" name="Прямоугольник 221"/>
              <p:cNvSpPr/>
              <p:nvPr/>
            </p:nvSpPr>
            <p:spPr>
              <a:xfrm>
                <a:off x="0" y="629926"/>
                <a:ext cx="1694955" cy="66762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7620" tIns="7620" rIns="7620" bIns="762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kern="1200" dirty="0" smtClean="0">
                    <a:latin typeface="Times New Roman" pitchFamily="18" charset="0"/>
                    <a:cs typeface="Times New Roman" pitchFamily="18" charset="0"/>
                  </a:rPr>
                  <a:t>R47</a:t>
                </a:r>
              </a:p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200" kern="1200" dirty="0" smtClean="0">
                    <a:latin typeface="Times New Roman" pitchFamily="18" charset="0"/>
                    <a:cs typeface="Times New Roman" pitchFamily="18" charset="0"/>
                  </a:rPr>
                  <a:t>Рабочая цифровая модель (</a:t>
                </a:r>
                <a:r>
                  <a:rPr lang="en-US" sz="1200" kern="1200" dirty="0" err="1" smtClean="0">
                    <a:latin typeface="Times New Roman" pitchFamily="18" charset="0"/>
                    <a:cs typeface="Times New Roman" pitchFamily="18" charset="0"/>
                  </a:rPr>
                  <a:t>Shp</a:t>
                </a:r>
                <a:r>
                  <a:rPr lang="en-US" sz="1200" kern="1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1200" kern="1200" dirty="0" smtClean="0">
                    <a:latin typeface="Times New Roman" pitchFamily="18" charset="0"/>
                    <a:cs typeface="Times New Roman" pitchFamily="18" charset="0"/>
                  </a:rPr>
                  <a:t>файлы)</a:t>
                </a:r>
                <a:endParaRPr lang="ru-RU" sz="1200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43" name="Группа 142"/>
            <p:cNvGrpSpPr/>
            <p:nvPr/>
          </p:nvGrpSpPr>
          <p:grpSpPr>
            <a:xfrm>
              <a:off x="88117" y="1588022"/>
              <a:ext cx="1439999" cy="719999"/>
              <a:chOff x="0" y="1489411"/>
              <a:chExt cx="1439999" cy="719999"/>
            </a:xfrm>
            <a:scene3d>
              <a:camera prst="orthographicFront"/>
              <a:lightRig rig="flat" dir="t"/>
            </a:scene3d>
          </p:grpSpPr>
          <p:sp>
            <p:nvSpPr>
              <p:cNvPr id="219" name="Прямоугольник 218"/>
              <p:cNvSpPr/>
              <p:nvPr/>
            </p:nvSpPr>
            <p:spPr>
              <a:xfrm>
                <a:off x="0" y="1489411"/>
                <a:ext cx="1439999" cy="719999"/>
              </a:xfrm>
              <a:prstGeom prst="rect">
                <a:avLst/>
              </a:prstGeom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220" name="Прямоугольник 219"/>
              <p:cNvSpPr/>
              <p:nvPr/>
            </p:nvSpPr>
            <p:spPr>
              <a:xfrm>
                <a:off x="0" y="1489411"/>
                <a:ext cx="1439999" cy="71999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7620" tIns="7620" rIns="7620" bIns="762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kern="1200" dirty="0" smtClean="0">
                    <a:latin typeface="Times New Roman" pitchFamily="18" charset="0"/>
                    <a:cs typeface="Times New Roman" pitchFamily="18" charset="0"/>
                  </a:rPr>
                  <a:t>NAFT</a:t>
                </a:r>
                <a:endParaRPr lang="ru-RU" sz="1200" b="1" kern="1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200" b="0" kern="1200" dirty="0" smtClean="0">
                    <a:latin typeface="Times New Roman" pitchFamily="18" charset="0"/>
                    <a:cs typeface="Times New Roman" pitchFamily="18" charset="0"/>
                  </a:rPr>
                  <a:t>Карта прогноза на нефть и газ</a:t>
                </a:r>
                <a:endParaRPr lang="ru-RU" sz="1200" b="0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44" name="Группа 143"/>
            <p:cNvGrpSpPr/>
            <p:nvPr/>
          </p:nvGrpSpPr>
          <p:grpSpPr>
            <a:xfrm>
              <a:off x="880207" y="2442484"/>
              <a:ext cx="615302" cy="307651"/>
              <a:chOff x="792090" y="2343873"/>
              <a:chExt cx="615302" cy="307651"/>
            </a:xfrm>
            <a:scene3d>
              <a:camera prst="orthographicFront"/>
              <a:lightRig rig="flat" dir="t"/>
            </a:scene3d>
          </p:grpSpPr>
          <p:sp>
            <p:nvSpPr>
              <p:cNvPr id="217" name="Прямоугольник 216"/>
              <p:cNvSpPr/>
              <p:nvPr/>
            </p:nvSpPr>
            <p:spPr>
              <a:xfrm>
                <a:off x="792090" y="2343873"/>
                <a:ext cx="615302" cy="307651"/>
              </a:xfrm>
              <a:prstGeom prst="rect">
                <a:avLst/>
              </a:prstGeom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218" name="Прямоугольник 217"/>
              <p:cNvSpPr/>
              <p:nvPr/>
            </p:nvSpPr>
            <p:spPr>
              <a:xfrm>
                <a:off x="792090" y="2343873"/>
                <a:ext cx="615302" cy="30765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7620" tIns="7620" rIns="7620" bIns="762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0" kern="1200" dirty="0" smtClean="0">
                    <a:latin typeface="Times New Roman" pitchFamily="18" charset="0"/>
                    <a:cs typeface="Times New Roman" pitchFamily="18" charset="0"/>
                  </a:rPr>
                  <a:t>NRES</a:t>
                </a:r>
                <a:endParaRPr lang="ru-RU" sz="1200" b="0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45" name="Группа 144"/>
            <p:cNvGrpSpPr/>
            <p:nvPr/>
          </p:nvGrpSpPr>
          <p:grpSpPr>
            <a:xfrm>
              <a:off x="880207" y="2879349"/>
              <a:ext cx="615302" cy="307651"/>
              <a:chOff x="792090" y="2780738"/>
              <a:chExt cx="615302" cy="307651"/>
            </a:xfrm>
            <a:scene3d>
              <a:camera prst="orthographicFront"/>
              <a:lightRig rig="flat" dir="t"/>
            </a:scene3d>
          </p:grpSpPr>
          <p:sp>
            <p:nvSpPr>
              <p:cNvPr id="215" name="Прямоугольник 214"/>
              <p:cNvSpPr/>
              <p:nvPr/>
            </p:nvSpPr>
            <p:spPr>
              <a:xfrm>
                <a:off x="792090" y="2780738"/>
                <a:ext cx="615302" cy="307651"/>
              </a:xfrm>
              <a:prstGeom prst="rect">
                <a:avLst/>
              </a:prstGeom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216" name="Прямоугольник 215"/>
              <p:cNvSpPr/>
              <p:nvPr/>
            </p:nvSpPr>
            <p:spPr>
              <a:xfrm>
                <a:off x="792090" y="2780738"/>
                <a:ext cx="615302" cy="30765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7620" tIns="7620" rIns="7620" bIns="762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0" kern="1200" dirty="0" smtClean="0">
                    <a:latin typeface="Times New Roman" pitchFamily="18" charset="0"/>
                    <a:cs typeface="Times New Roman" pitchFamily="18" charset="0"/>
                  </a:rPr>
                  <a:t>NDRUD</a:t>
                </a:r>
                <a:endParaRPr lang="ru-RU" sz="1200" b="0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46" name="Группа 145"/>
            <p:cNvGrpSpPr/>
            <p:nvPr/>
          </p:nvGrpSpPr>
          <p:grpSpPr>
            <a:xfrm>
              <a:off x="880207" y="3316214"/>
              <a:ext cx="615302" cy="307651"/>
              <a:chOff x="792090" y="3217603"/>
              <a:chExt cx="615302" cy="307651"/>
            </a:xfrm>
            <a:scene3d>
              <a:camera prst="orthographicFront"/>
              <a:lightRig rig="flat" dir="t"/>
            </a:scene3d>
          </p:grpSpPr>
          <p:sp>
            <p:nvSpPr>
              <p:cNvPr id="213" name="Прямоугольник 212"/>
              <p:cNvSpPr/>
              <p:nvPr/>
            </p:nvSpPr>
            <p:spPr>
              <a:xfrm>
                <a:off x="792090" y="3217603"/>
                <a:ext cx="615302" cy="307651"/>
              </a:xfrm>
              <a:prstGeom prst="rect">
                <a:avLst/>
              </a:prstGeom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214" name="Прямоугольник 213"/>
              <p:cNvSpPr/>
              <p:nvPr/>
            </p:nvSpPr>
            <p:spPr>
              <a:xfrm>
                <a:off x="792090" y="3217603"/>
                <a:ext cx="615302" cy="30765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7620" tIns="7620" rIns="7620" bIns="762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0" kern="1200" dirty="0" smtClean="0">
                    <a:latin typeface="Times New Roman" pitchFamily="18" charset="0"/>
                    <a:cs typeface="Times New Roman" pitchFamily="18" charset="0"/>
                  </a:rPr>
                  <a:t>NDPRO</a:t>
                </a:r>
                <a:endParaRPr lang="ru-RU" sz="1200" b="0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47" name="Группа 146"/>
            <p:cNvGrpSpPr/>
            <p:nvPr/>
          </p:nvGrpSpPr>
          <p:grpSpPr>
            <a:xfrm>
              <a:off x="880207" y="3753079"/>
              <a:ext cx="615302" cy="307651"/>
              <a:chOff x="792090" y="3654468"/>
              <a:chExt cx="615302" cy="307651"/>
            </a:xfrm>
            <a:scene3d>
              <a:camera prst="orthographicFront"/>
              <a:lightRig rig="flat" dir="t"/>
            </a:scene3d>
          </p:grpSpPr>
          <p:sp>
            <p:nvSpPr>
              <p:cNvPr id="211" name="Прямоугольник 210"/>
              <p:cNvSpPr/>
              <p:nvPr/>
            </p:nvSpPr>
            <p:spPr>
              <a:xfrm>
                <a:off x="792090" y="3654468"/>
                <a:ext cx="615302" cy="307651"/>
              </a:xfrm>
              <a:prstGeom prst="rect">
                <a:avLst/>
              </a:prstGeom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212" name="Прямоугольник 211"/>
              <p:cNvSpPr/>
              <p:nvPr/>
            </p:nvSpPr>
            <p:spPr>
              <a:xfrm>
                <a:off x="792090" y="3654468"/>
                <a:ext cx="615302" cy="30765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7620" tIns="7620" rIns="7620" bIns="762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0" kern="1200" dirty="0" smtClean="0">
                    <a:latin typeface="Times New Roman" pitchFamily="18" charset="0"/>
                    <a:cs typeface="Times New Roman" pitchFamily="18" charset="0"/>
                  </a:rPr>
                  <a:t>NMRAN</a:t>
                </a:r>
                <a:endParaRPr lang="ru-RU" sz="1200" b="0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48" name="Группа 147"/>
            <p:cNvGrpSpPr/>
            <p:nvPr/>
          </p:nvGrpSpPr>
          <p:grpSpPr>
            <a:xfrm>
              <a:off x="880207" y="4189944"/>
              <a:ext cx="615302" cy="307651"/>
              <a:chOff x="792090" y="4091333"/>
              <a:chExt cx="615302" cy="307651"/>
            </a:xfrm>
            <a:scene3d>
              <a:camera prst="orthographicFront"/>
              <a:lightRig rig="flat" dir="t"/>
            </a:scene3d>
          </p:grpSpPr>
          <p:sp>
            <p:nvSpPr>
              <p:cNvPr id="209" name="Прямоугольник 208"/>
              <p:cNvSpPr/>
              <p:nvPr/>
            </p:nvSpPr>
            <p:spPr>
              <a:xfrm>
                <a:off x="792090" y="4091333"/>
                <a:ext cx="615302" cy="307651"/>
              </a:xfrm>
              <a:prstGeom prst="rect">
                <a:avLst/>
              </a:prstGeom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210" name="Прямоугольник 209"/>
              <p:cNvSpPr/>
              <p:nvPr/>
            </p:nvSpPr>
            <p:spPr>
              <a:xfrm>
                <a:off x="792090" y="4091333"/>
                <a:ext cx="615302" cy="30765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7620" tIns="7620" rIns="7620" bIns="762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0" kern="1200" dirty="0" smtClean="0">
                    <a:latin typeface="Times New Roman" pitchFamily="18" charset="0"/>
                    <a:cs typeface="Times New Roman" pitchFamily="18" charset="0"/>
                  </a:rPr>
                  <a:t>STRAN</a:t>
                </a:r>
                <a:endParaRPr lang="ru-RU" sz="1200" b="0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49" name="Группа 148"/>
            <p:cNvGrpSpPr/>
            <p:nvPr/>
          </p:nvGrpSpPr>
          <p:grpSpPr>
            <a:xfrm>
              <a:off x="880207" y="4626809"/>
              <a:ext cx="615302" cy="307651"/>
              <a:chOff x="792090" y="4528198"/>
              <a:chExt cx="615302" cy="307651"/>
            </a:xfrm>
            <a:scene3d>
              <a:camera prst="orthographicFront"/>
              <a:lightRig rig="flat" dir="t"/>
            </a:scene3d>
          </p:grpSpPr>
          <p:sp>
            <p:nvSpPr>
              <p:cNvPr id="207" name="Прямоугольник 206"/>
              <p:cNvSpPr/>
              <p:nvPr/>
            </p:nvSpPr>
            <p:spPr>
              <a:xfrm>
                <a:off x="792090" y="4528198"/>
                <a:ext cx="615302" cy="307651"/>
              </a:xfrm>
              <a:prstGeom prst="rect">
                <a:avLst/>
              </a:prstGeom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208" name="Прямоугольник 207"/>
              <p:cNvSpPr/>
              <p:nvPr/>
            </p:nvSpPr>
            <p:spPr>
              <a:xfrm>
                <a:off x="792090" y="4528198"/>
                <a:ext cx="615302" cy="30765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7620" tIns="7620" rIns="7620" bIns="762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0" kern="1200" dirty="0" smtClean="0">
                    <a:latin typeface="Times New Roman" pitchFamily="18" charset="0"/>
                    <a:cs typeface="Times New Roman" pitchFamily="18" charset="0"/>
                  </a:rPr>
                  <a:t>ISLN</a:t>
                </a:r>
                <a:endParaRPr lang="ru-RU" sz="1200" b="0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50" name="Группа 149"/>
            <p:cNvGrpSpPr/>
            <p:nvPr/>
          </p:nvGrpSpPr>
          <p:grpSpPr>
            <a:xfrm>
              <a:off x="880207" y="5063674"/>
              <a:ext cx="615302" cy="307651"/>
              <a:chOff x="792090" y="4965063"/>
              <a:chExt cx="615302" cy="307651"/>
            </a:xfrm>
            <a:scene3d>
              <a:camera prst="orthographicFront"/>
              <a:lightRig rig="flat" dir="t"/>
            </a:scene3d>
          </p:grpSpPr>
          <p:sp>
            <p:nvSpPr>
              <p:cNvPr id="205" name="Прямоугольник 204"/>
              <p:cNvSpPr/>
              <p:nvPr/>
            </p:nvSpPr>
            <p:spPr>
              <a:xfrm>
                <a:off x="792090" y="4965063"/>
                <a:ext cx="615302" cy="307651"/>
              </a:xfrm>
              <a:prstGeom prst="rect">
                <a:avLst/>
              </a:prstGeom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206" name="Прямоугольник 205"/>
              <p:cNvSpPr/>
              <p:nvPr/>
            </p:nvSpPr>
            <p:spPr>
              <a:xfrm>
                <a:off x="792090" y="4965063"/>
                <a:ext cx="615302" cy="30765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7620" tIns="7620" rIns="7620" bIns="762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0" kern="1200" dirty="0" smtClean="0">
                    <a:latin typeface="Times New Roman" pitchFamily="18" charset="0"/>
                    <a:cs typeface="Times New Roman" pitchFamily="18" charset="0"/>
                  </a:rPr>
                  <a:t>PHYS</a:t>
                </a:r>
                <a:endParaRPr lang="ru-RU" sz="1200" b="0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51" name="Группа 150"/>
            <p:cNvGrpSpPr/>
            <p:nvPr/>
          </p:nvGrpSpPr>
          <p:grpSpPr>
            <a:xfrm>
              <a:off x="880207" y="5525314"/>
              <a:ext cx="615302" cy="307651"/>
              <a:chOff x="792090" y="5426703"/>
              <a:chExt cx="615302" cy="307651"/>
            </a:xfrm>
            <a:scene3d>
              <a:camera prst="orthographicFront"/>
              <a:lightRig rig="flat" dir="t"/>
            </a:scene3d>
          </p:grpSpPr>
          <p:sp>
            <p:nvSpPr>
              <p:cNvPr id="203" name="Прямоугольник 202"/>
              <p:cNvSpPr/>
              <p:nvPr/>
            </p:nvSpPr>
            <p:spPr>
              <a:xfrm>
                <a:off x="792090" y="5426703"/>
                <a:ext cx="615302" cy="307651"/>
              </a:xfrm>
              <a:prstGeom prst="rect">
                <a:avLst/>
              </a:prstGeom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204" name="Прямоугольник 203"/>
              <p:cNvSpPr/>
              <p:nvPr/>
            </p:nvSpPr>
            <p:spPr>
              <a:xfrm>
                <a:off x="792090" y="5426703"/>
                <a:ext cx="615302" cy="30765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7620" tIns="7620" rIns="7620" bIns="762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0" kern="1200" dirty="0" smtClean="0">
                    <a:latin typeface="Times New Roman" pitchFamily="18" charset="0"/>
                    <a:cs typeface="Times New Roman" pitchFamily="18" charset="0"/>
                  </a:rPr>
                  <a:t>CHEM</a:t>
                </a:r>
                <a:endParaRPr lang="ru-RU" sz="1200" b="0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52" name="Группа 151"/>
            <p:cNvGrpSpPr/>
            <p:nvPr/>
          </p:nvGrpSpPr>
          <p:grpSpPr>
            <a:xfrm>
              <a:off x="880207" y="5962179"/>
              <a:ext cx="615302" cy="307651"/>
              <a:chOff x="792090" y="5863568"/>
              <a:chExt cx="615302" cy="307651"/>
            </a:xfrm>
            <a:scene3d>
              <a:camera prst="orthographicFront"/>
              <a:lightRig rig="flat" dir="t"/>
            </a:scene3d>
          </p:grpSpPr>
          <p:sp>
            <p:nvSpPr>
              <p:cNvPr id="201" name="Прямоугольник 200"/>
              <p:cNvSpPr/>
              <p:nvPr/>
            </p:nvSpPr>
            <p:spPr>
              <a:xfrm>
                <a:off x="792090" y="5863568"/>
                <a:ext cx="615302" cy="307651"/>
              </a:xfrm>
              <a:prstGeom prst="rect">
                <a:avLst/>
              </a:prstGeom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202" name="Прямоугольник 201"/>
              <p:cNvSpPr/>
              <p:nvPr/>
            </p:nvSpPr>
            <p:spPr>
              <a:xfrm>
                <a:off x="792090" y="5863568"/>
                <a:ext cx="615302" cy="30765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7620" tIns="7620" rIns="7620" bIns="762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0" kern="1200" dirty="0" smtClean="0">
                    <a:latin typeface="Times New Roman" pitchFamily="18" charset="0"/>
                    <a:cs typeface="Times New Roman" pitchFamily="18" charset="0"/>
                  </a:rPr>
                  <a:t>NPROG</a:t>
                </a:r>
                <a:endParaRPr lang="ru-RU" sz="1200" b="0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53" name="Группа 152"/>
            <p:cNvGrpSpPr/>
            <p:nvPr/>
          </p:nvGrpSpPr>
          <p:grpSpPr>
            <a:xfrm>
              <a:off x="880207" y="6451738"/>
              <a:ext cx="615302" cy="307651"/>
              <a:chOff x="792090" y="6353127"/>
              <a:chExt cx="615302" cy="307651"/>
            </a:xfrm>
            <a:scene3d>
              <a:camera prst="orthographicFront"/>
              <a:lightRig rig="flat" dir="t"/>
            </a:scene3d>
          </p:grpSpPr>
          <p:sp>
            <p:nvSpPr>
              <p:cNvPr id="199" name="Прямоугольник 198"/>
              <p:cNvSpPr/>
              <p:nvPr/>
            </p:nvSpPr>
            <p:spPr>
              <a:xfrm>
                <a:off x="792090" y="6353127"/>
                <a:ext cx="615302" cy="307651"/>
              </a:xfrm>
              <a:prstGeom prst="rect">
                <a:avLst/>
              </a:prstGeom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200" name="Прямоугольник 199"/>
              <p:cNvSpPr/>
              <p:nvPr/>
            </p:nvSpPr>
            <p:spPr>
              <a:xfrm>
                <a:off x="792090" y="6353127"/>
                <a:ext cx="615302" cy="30765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7620" tIns="7620" rIns="7620" bIns="762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0" kern="1200" dirty="0" smtClean="0">
                    <a:latin typeface="Times New Roman" pitchFamily="18" charset="0"/>
                    <a:cs typeface="Times New Roman" pitchFamily="18" charset="0"/>
                  </a:rPr>
                  <a:t>OOBS</a:t>
                </a:r>
                <a:endParaRPr lang="ru-RU" sz="1200" b="0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54" name="Группа 153"/>
            <p:cNvGrpSpPr/>
            <p:nvPr/>
          </p:nvGrpSpPr>
          <p:grpSpPr>
            <a:xfrm>
              <a:off x="1888314" y="733776"/>
              <a:ext cx="1694955" cy="677983"/>
              <a:chOff x="1800197" y="635165"/>
              <a:chExt cx="1694955" cy="677983"/>
            </a:xfrm>
            <a:scene3d>
              <a:camera prst="orthographicFront"/>
              <a:lightRig rig="flat" dir="t"/>
            </a:scene3d>
          </p:grpSpPr>
          <p:sp>
            <p:nvSpPr>
              <p:cNvPr id="197" name="Прямоугольник 196"/>
              <p:cNvSpPr/>
              <p:nvPr/>
            </p:nvSpPr>
            <p:spPr>
              <a:xfrm>
                <a:off x="1800197" y="635165"/>
                <a:ext cx="1694955" cy="677983"/>
              </a:xfrm>
              <a:prstGeom prst="rect">
                <a:avLst/>
              </a:prstGeom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198" name="Прямоугольник 197"/>
              <p:cNvSpPr/>
              <p:nvPr/>
            </p:nvSpPr>
            <p:spPr>
              <a:xfrm>
                <a:off x="1800197" y="635165"/>
                <a:ext cx="1694955" cy="677983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7620" tIns="7620" rIns="7620" bIns="762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kern="1200" dirty="0" smtClean="0">
                    <a:latin typeface="Times New Roman" pitchFamily="18" charset="0"/>
                    <a:cs typeface="Times New Roman" pitchFamily="18" charset="0"/>
                  </a:rPr>
                  <a:t>R47_MAK</a:t>
                </a:r>
                <a:endParaRPr lang="ru-RU" sz="1200" b="1" kern="1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200" kern="1200" dirty="0" smtClean="0">
                    <a:latin typeface="Times New Roman" pitchFamily="18" charset="0"/>
                    <a:cs typeface="Times New Roman" pitchFamily="18" charset="0"/>
                  </a:rPr>
                  <a:t>Итоговая цифровая модель, подготовленная для печати</a:t>
                </a:r>
                <a:endParaRPr lang="ru-RU" sz="1200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55" name="Группа 154"/>
            <p:cNvGrpSpPr/>
            <p:nvPr/>
          </p:nvGrpSpPr>
          <p:grpSpPr>
            <a:xfrm>
              <a:off x="2176348" y="1588724"/>
              <a:ext cx="1439999" cy="719999"/>
              <a:chOff x="2088231" y="1490113"/>
              <a:chExt cx="1439999" cy="719999"/>
            </a:xfrm>
            <a:scene3d>
              <a:camera prst="orthographicFront"/>
              <a:lightRig rig="flat" dir="t"/>
            </a:scene3d>
          </p:grpSpPr>
          <p:sp>
            <p:nvSpPr>
              <p:cNvPr id="195" name="Прямоугольник 194"/>
              <p:cNvSpPr/>
              <p:nvPr/>
            </p:nvSpPr>
            <p:spPr>
              <a:xfrm>
                <a:off x="2088231" y="1490113"/>
                <a:ext cx="1439999" cy="719999"/>
              </a:xfrm>
              <a:prstGeom prst="rect">
                <a:avLst/>
              </a:prstGeom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196" name="Прямоугольник 195"/>
              <p:cNvSpPr/>
              <p:nvPr/>
            </p:nvSpPr>
            <p:spPr>
              <a:xfrm>
                <a:off x="2088231" y="1490113"/>
                <a:ext cx="1439999" cy="71999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7620" tIns="7620" rIns="7620" bIns="762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kern="1200" dirty="0" smtClean="0">
                    <a:latin typeface="Times New Roman" pitchFamily="18" charset="0"/>
                    <a:cs typeface="Times New Roman" pitchFamily="18" charset="0"/>
                  </a:rPr>
                  <a:t>MAKET</a:t>
                </a:r>
                <a:endParaRPr lang="ru-RU" sz="1200" b="1" kern="1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200" b="0" kern="1200" dirty="0" smtClean="0">
                    <a:latin typeface="Times New Roman" pitchFamily="18" charset="0"/>
                    <a:cs typeface="Times New Roman" pitchFamily="18" charset="0"/>
                  </a:rPr>
                  <a:t>В формате </a:t>
                </a:r>
                <a:r>
                  <a:rPr lang="en-US" sz="1200" b="0" kern="1200" dirty="0" smtClean="0">
                    <a:latin typeface="Times New Roman" pitchFamily="18" charset="0"/>
                    <a:cs typeface="Times New Roman" pitchFamily="18" charset="0"/>
                  </a:rPr>
                  <a:t>PDF</a:t>
                </a:r>
                <a:r>
                  <a:rPr lang="ru-RU" sz="1200" b="0" kern="1200" dirty="0" smtClean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1200" b="0" kern="1200" dirty="0" smtClean="0">
                    <a:latin typeface="Times New Roman" pitchFamily="18" charset="0"/>
                    <a:cs typeface="Times New Roman" pitchFamily="18" charset="0"/>
                  </a:rPr>
                  <a:t>JPG</a:t>
                </a:r>
                <a:endParaRPr lang="ru-RU" sz="1200" b="0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56" name="Группа 155"/>
            <p:cNvGrpSpPr/>
            <p:nvPr/>
          </p:nvGrpSpPr>
          <p:grpSpPr>
            <a:xfrm>
              <a:off x="2176348" y="2524128"/>
              <a:ext cx="1439999" cy="719999"/>
              <a:chOff x="2088231" y="2425517"/>
              <a:chExt cx="1439999" cy="719999"/>
            </a:xfrm>
            <a:scene3d>
              <a:camera prst="orthographicFront"/>
              <a:lightRig rig="flat" dir="t"/>
            </a:scene3d>
          </p:grpSpPr>
          <p:sp>
            <p:nvSpPr>
              <p:cNvPr id="193" name="Прямоугольник 192"/>
              <p:cNvSpPr/>
              <p:nvPr/>
            </p:nvSpPr>
            <p:spPr>
              <a:xfrm>
                <a:off x="2088231" y="2425517"/>
                <a:ext cx="1439999" cy="719999"/>
              </a:xfrm>
              <a:prstGeom prst="rect">
                <a:avLst/>
              </a:prstGeom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194" name="Прямоугольник 193"/>
              <p:cNvSpPr/>
              <p:nvPr/>
            </p:nvSpPr>
            <p:spPr>
              <a:xfrm>
                <a:off x="2088231" y="2425517"/>
                <a:ext cx="1439999" cy="71999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7620" tIns="7620" rIns="7620" bIns="762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kern="1200" dirty="0" smtClean="0">
                    <a:latin typeface="Times New Roman" pitchFamily="18" charset="0"/>
                    <a:cs typeface="Times New Roman" pitchFamily="18" charset="0"/>
                  </a:rPr>
                  <a:t>ARC</a:t>
                </a:r>
                <a:endParaRPr lang="ru-RU" sz="1200" b="1" kern="1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200" b="0" kern="1200" dirty="0" smtClean="0">
                    <a:latin typeface="Times New Roman" pitchFamily="18" charset="0"/>
                    <a:cs typeface="Times New Roman" pitchFamily="18" charset="0"/>
                  </a:rPr>
                  <a:t>Карта в проекте </a:t>
                </a:r>
                <a:r>
                  <a:rPr lang="en-US" sz="1200" b="0" kern="1200" dirty="0" err="1" smtClean="0">
                    <a:latin typeface="Times New Roman" pitchFamily="18" charset="0"/>
                    <a:cs typeface="Times New Roman" pitchFamily="18" charset="0"/>
                  </a:rPr>
                  <a:t>ArcGis</a:t>
                </a:r>
                <a:endParaRPr lang="ru-RU" sz="1200" b="0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57" name="Группа 156"/>
            <p:cNvGrpSpPr/>
            <p:nvPr/>
          </p:nvGrpSpPr>
          <p:grpSpPr>
            <a:xfrm>
              <a:off x="3688518" y="733776"/>
              <a:ext cx="1694955" cy="677983"/>
              <a:chOff x="3600401" y="635165"/>
              <a:chExt cx="1694955" cy="677983"/>
            </a:xfrm>
            <a:scene3d>
              <a:camera prst="orthographicFront"/>
              <a:lightRig rig="flat" dir="t"/>
            </a:scene3d>
          </p:grpSpPr>
          <p:sp>
            <p:nvSpPr>
              <p:cNvPr id="191" name="Прямоугольник 190"/>
              <p:cNvSpPr/>
              <p:nvPr/>
            </p:nvSpPr>
            <p:spPr>
              <a:xfrm>
                <a:off x="3600401" y="635165"/>
                <a:ext cx="1694955" cy="677983"/>
              </a:xfrm>
              <a:prstGeom prst="rect">
                <a:avLst/>
              </a:prstGeom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192" name="Прямоугольник 191"/>
              <p:cNvSpPr/>
              <p:nvPr/>
            </p:nvSpPr>
            <p:spPr>
              <a:xfrm>
                <a:off x="3600401" y="635165"/>
                <a:ext cx="1694955" cy="677983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7620" tIns="7620" rIns="7620" bIns="762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kern="1200" dirty="0" smtClean="0">
                    <a:latin typeface="Times New Roman" pitchFamily="18" charset="0"/>
                    <a:cs typeface="Times New Roman" pitchFamily="18" charset="0"/>
                  </a:rPr>
                  <a:t>R47_ZAP</a:t>
                </a:r>
                <a:endParaRPr lang="ru-RU" sz="1200" b="1" kern="1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200" kern="1200" dirty="0" smtClean="0">
                    <a:latin typeface="Times New Roman" pitchFamily="18" charset="0"/>
                    <a:cs typeface="Times New Roman" pitchFamily="18" charset="0"/>
                  </a:rPr>
                  <a:t>Объяснительная записка</a:t>
                </a:r>
                <a:endParaRPr lang="ru-RU" sz="1200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58" name="Группа 157"/>
            <p:cNvGrpSpPr/>
            <p:nvPr/>
          </p:nvGrpSpPr>
          <p:grpSpPr>
            <a:xfrm>
              <a:off x="3976552" y="2524125"/>
              <a:ext cx="1439999" cy="719999"/>
              <a:chOff x="3888435" y="2425514"/>
              <a:chExt cx="1439999" cy="719999"/>
            </a:xfrm>
            <a:scene3d>
              <a:camera prst="orthographicFront"/>
              <a:lightRig rig="flat" dir="t"/>
            </a:scene3d>
          </p:grpSpPr>
          <p:sp>
            <p:nvSpPr>
              <p:cNvPr id="189" name="Прямоугольник 188"/>
              <p:cNvSpPr/>
              <p:nvPr/>
            </p:nvSpPr>
            <p:spPr>
              <a:xfrm>
                <a:off x="3888435" y="2425514"/>
                <a:ext cx="1439999" cy="719999"/>
              </a:xfrm>
              <a:prstGeom prst="rect">
                <a:avLst/>
              </a:prstGeom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190" name="Прямоугольник 189"/>
              <p:cNvSpPr/>
              <p:nvPr/>
            </p:nvSpPr>
            <p:spPr>
              <a:xfrm>
                <a:off x="3888435" y="2425514"/>
                <a:ext cx="1439999" cy="71999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7620" tIns="7620" rIns="7620" bIns="762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200" b="1" kern="1200" dirty="0" smtClean="0">
                    <a:latin typeface="Times New Roman" pitchFamily="18" charset="0"/>
                    <a:cs typeface="Times New Roman" pitchFamily="18" charset="0"/>
                  </a:rPr>
                  <a:t>Иллюстрации</a:t>
                </a:r>
                <a:endParaRPr lang="en-US" sz="1200" b="1" kern="1200" dirty="0" smtClean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59" name="Группа 158"/>
            <p:cNvGrpSpPr/>
            <p:nvPr/>
          </p:nvGrpSpPr>
          <p:grpSpPr>
            <a:xfrm>
              <a:off x="3976552" y="3460232"/>
              <a:ext cx="1439999" cy="719999"/>
              <a:chOff x="3888435" y="3361621"/>
              <a:chExt cx="1439999" cy="719999"/>
            </a:xfrm>
            <a:scene3d>
              <a:camera prst="orthographicFront"/>
              <a:lightRig rig="flat" dir="t"/>
            </a:scene3d>
          </p:grpSpPr>
          <p:sp>
            <p:nvSpPr>
              <p:cNvPr id="187" name="Прямоугольник 186"/>
              <p:cNvSpPr/>
              <p:nvPr/>
            </p:nvSpPr>
            <p:spPr>
              <a:xfrm>
                <a:off x="3888435" y="3361621"/>
                <a:ext cx="1439999" cy="719999"/>
              </a:xfrm>
              <a:prstGeom prst="rect">
                <a:avLst/>
              </a:prstGeom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188" name="Прямоугольник 187"/>
              <p:cNvSpPr/>
              <p:nvPr/>
            </p:nvSpPr>
            <p:spPr>
              <a:xfrm>
                <a:off x="3888435" y="3361621"/>
                <a:ext cx="1439999" cy="71999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7620" tIns="7620" rIns="7620" bIns="762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200" b="1" kern="1200" dirty="0" smtClean="0">
                    <a:latin typeface="Times New Roman" pitchFamily="18" charset="0"/>
                    <a:cs typeface="Times New Roman" pitchFamily="18" charset="0"/>
                  </a:rPr>
                  <a:t>Приложения</a:t>
                </a:r>
              </a:p>
            </p:txBody>
          </p:sp>
        </p:grpSp>
        <p:grpSp>
          <p:nvGrpSpPr>
            <p:cNvPr id="160" name="Группа 159"/>
            <p:cNvGrpSpPr/>
            <p:nvPr/>
          </p:nvGrpSpPr>
          <p:grpSpPr>
            <a:xfrm>
              <a:off x="3976552" y="4396335"/>
              <a:ext cx="1439999" cy="719999"/>
              <a:chOff x="3888435" y="4297724"/>
              <a:chExt cx="1439999" cy="719999"/>
            </a:xfrm>
            <a:scene3d>
              <a:camera prst="orthographicFront"/>
              <a:lightRig rig="flat" dir="t"/>
            </a:scene3d>
          </p:grpSpPr>
          <p:sp>
            <p:nvSpPr>
              <p:cNvPr id="185" name="Прямоугольник 184"/>
              <p:cNvSpPr/>
              <p:nvPr/>
            </p:nvSpPr>
            <p:spPr>
              <a:xfrm>
                <a:off x="3888435" y="4297724"/>
                <a:ext cx="1439999" cy="719999"/>
              </a:xfrm>
              <a:prstGeom prst="rect">
                <a:avLst/>
              </a:prstGeom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186" name="Прямоугольник 185"/>
              <p:cNvSpPr/>
              <p:nvPr/>
            </p:nvSpPr>
            <p:spPr>
              <a:xfrm>
                <a:off x="3888435" y="4297724"/>
                <a:ext cx="1439999" cy="71999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7620" tIns="7620" rIns="7620" bIns="762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200" b="1" kern="1200" dirty="0" smtClean="0">
                    <a:latin typeface="Times New Roman" pitchFamily="18" charset="0"/>
                    <a:cs typeface="Times New Roman" pitchFamily="18" charset="0"/>
                  </a:rPr>
                  <a:t>Таблицы</a:t>
                </a:r>
              </a:p>
            </p:txBody>
          </p:sp>
        </p:grpSp>
        <p:grpSp>
          <p:nvGrpSpPr>
            <p:cNvPr id="161" name="Группа 160"/>
            <p:cNvGrpSpPr/>
            <p:nvPr/>
          </p:nvGrpSpPr>
          <p:grpSpPr>
            <a:xfrm>
              <a:off x="3976552" y="1576845"/>
              <a:ext cx="1439999" cy="719999"/>
              <a:chOff x="3888435" y="1478234"/>
              <a:chExt cx="1439999" cy="719999"/>
            </a:xfrm>
            <a:scene3d>
              <a:camera prst="orthographicFront"/>
              <a:lightRig rig="flat" dir="t"/>
            </a:scene3d>
          </p:grpSpPr>
          <p:sp>
            <p:nvSpPr>
              <p:cNvPr id="183" name="Прямоугольник 182"/>
              <p:cNvSpPr/>
              <p:nvPr/>
            </p:nvSpPr>
            <p:spPr>
              <a:xfrm>
                <a:off x="3888435" y="1478234"/>
                <a:ext cx="1439999" cy="719999"/>
              </a:xfrm>
              <a:prstGeom prst="rect">
                <a:avLst/>
              </a:prstGeom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184" name="Прямоугольник 183"/>
              <p:cNvSpPr/>
              <p:nvPr/>
            </p:nvSpPr>
            <p:spPr>
              <a:xfrm>
                <a:off x="3888435" y="1478234"/>
                <a:ext cx="1439999" cy="71999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7620" tIns="7620" rIns="7620" bIns="762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200" b="1" kern="1200" dirty="0" smtClean="0">
                    <a:latin typeface="Times New Roman" pitchFamily="18" charset="0"/>
                    <a:cs typeface="Times New Roman" pitchFamily="18" charset="0"/>
                  </a:rPr>
                  <a:t>Текст</a:t>
                </a:r>
              </a:p>
            </p:txBody>
          </p:sp>
        </p:grpSp>
        <p:grpSp>
          <p:nvGrpSpPr>
            <p:cNvPr id="162" name="Группа 161"/>
            <p:cNvGrpSpPr/>
            <p:nvPr/>
          </p:nvGrpSpPr>
          <p:grpSpPr>
            <a:xfrm>
              <a:off x="5505359" y="733776"/>
              <a:ext cx="1694955" cy="677983"/>
              <a:chOff x="5417242" y="635165"/>
              <a:chExt cx="1694955" cy="677983"/>
            </a:xfrm>
            <a:scene3d>
              <a:camera prst="orthographicFront"/>
              <a:lightRig rig="flat" dir="t"/>
            </a:scene3d>
          </p:grpSpPr>
          <p:sp>
            <p:nvSpPr>
              <p:cNvPr id="181" name="Прямоугольник 180"/>
              <p:cNvSpPr/>
              <p:nvPr/>
            </p:nvSpPr>
            <p:spPr>
              <a:xfrm>
                <a:off x="5417242" y="635165"/>
                <a:ext cx="1694955" cy="677983"/>
              </a:xfrm>
              <a:prstGeom prst="rect">
                <a:avLst/>
              </a:prstGeom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182" name="Прямоугольник 181"/>
              <p:cNvSpPr/>
              <p:nvPr/>
            </p:nvSpPr>
            <p:spPr>
              <a:xfrm>
                <a:off x="5417242" y="635165"/>
                <a:ext cx="1694955" cy="677983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7620" tIns="7620" rIns="7620" bIns="762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kern="1200" dirty="0" smtClean="0">
                    <a:latin typeface="Times New Roman" pitchFamily="18" charset="0"/>
                    <a:cs typeface="Times New Roman" pitchFamily="18" charset="0"/>
                  </a:rPr>
                  <a:t>     </a:t>
                </a:r>
                <a:r>
                  <a:rPr lang="en-US" sz="1200" b="1" kern="1200" dirty="0" smtClean="0">
                    <a:latin typeface="Times New Roman" pitchFamily="18" charset="0"/>
                    <a:cs typeface="Times New Roman" pitchFamily="18" charset="0"/>
                  </a:rPr>
                  <a:t>R47_DB</a:t>
                </a:r>
                <a:endParaRPr lang="ru-RU" sz="1200" b="1" kern="1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200" kern="1200" dirty="0" smtClean="0">
                    <a:latin typeface="Times New Roman" pitchFamily="18" charset="0"/>
                    <a:cs typeface="Times New Roman" pitchFamily="18" charset="0"/>
                  </a:rPr>
                  <a:t>Сопровождающая база данных</a:t>
                </a:r>
                <a:endParaRPr lang="ru-RU" sz="1200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63" name="Группа 162"/>
            <p:cNvGrpSpPr/>
            <p:nvPr/>
          </p:nvGrpSpPr>
          <p:grpSpPr>
            <a:xfrm>
              <a:off x="5848014" y="1587998"/>
              <a:ext cx="1439999" cy="719999"/>
              <a:chOff x="5759897" y="1489387"/>
              <a:chExt cx="1439999" cy="719999"/>
            </a:xfrm>
            <a:scene3d>
              <a:camera prst="orthographicFront"/>
              <a:lightRig rig="flat" dir="t"/>
            </a:scene3d>
          </p:grpSpPr>
          <p:sp>
            <p:nvSpPr>
              <p:cNvPr id="179" name="Прямоугольник 178"/>
              <p:cNvSpPr/>
              <p:nvPr/>
            </p:nvSpPr>
            <p:spPr>
              <a:xfrm>
                <a:off x="5759897" y="1489387"/>
                <a:ext cx="1439999" cy="719999"/>
              </a:xfrm>
              <a:prstGeom prst="rect">
                <a:avLst/>
              </a:prstGeom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180" name="Прямоугольник 179"/>
              <p:cNvSpPr/>
              <p:nvPr/>
            </p:nvSpPr>
            <p:spPr>
              <a:xfrm>
                <a:off x="5759897" y="1489387"/>
                <a:ext cx="1439999" cy="71999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7620" tIns="7620" rIns="7620" bIns="762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kern="1200" dirty="0" smtClean="0">
                    <a:latin typeface="Times New Roman" pitchFamily="18" charset="0"/>
                    <a:cs typeface="Times New Roman" pitchFamily="18" charset="0"/>
                  </a:rPr>
                  <a:t>FAKT </a:t>
                </a:r>
                <a:endParaRPr lang="ru-RU" sz="1200" b="1" kern="1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200" b="0" kern="1200" dirty="0" smtClean="0">
                    <a:latin typeface="Times New Roman" pitchFamily="18" charset="0"/>
                    <a:cs typeface="Times New Roman" pitchFamily="18" charset="0"/>
                  </a:rPr>
                  <a:t>первичные данные</a:t>
                </a:r>
                <a:endParaRPr lang="ru-RU" sz="1200" b="0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64" name="Группа 163"/>
            <p:cNvGrpSpPr/>
            <p:nvPr/>
          </p:nvGrpSpPr>
          <p:grpSpPr>
            <a:xfrm>
              <a:off x="5848014" y="2524125"/>
              <a:ext cx="1439999" cy="719999"/>
              <a:chOff x="5759897" y="2425514"/>
              <a:chExt cx="1439999" cy="719999"/>
            </a:xfrm>
            <a:scene3d>
              <a:camera prst="orthographicFront"/>
              <a:lightRig rig="flat" dir="t"/>
            </a:scene3d>
          </p:grpSpPr>
          <p:sp>
            <p:nvSpPr>
              <p:cNvPr id="177" name="Прямоугольник 176"/>
              <p:cNvSpPr/>
              <p:nvPr/>
            </p:nvSpPr>
            <p:spPr>
              <a:xfrm>
                <a:off x="5759897" y="2425514"/>
                <a:ext cx="1439999" cy="719999"/>
              </a:xfrm>
              <a:prstGeom prst="rect">
                <a:avLst/>
              </a:prstGeom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178" name="Прямоугольник 177"/>
              <p:cNvSpPr/>
              <p:nvPr/>
            </p:nvSpPr>
            <p:spPr>
              <a:xfrm>
                <a:off x="5759897" y="2425514"/>
                <a:ext cx="1439999" cy="71999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7620" tIns="7620" rIns="7620" bIns="762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kern="1200" dirty="0" smtClean="0">
                    <a:latin typeface="Times New Roman" pitchFamily="18" charset="0"/>
                    <a:cs typeface="Times New Roman" pitchFamily="18" charset="0"/>
                  </a:rPr>
                  <a:t>ANALIZ</a:t>
                </a:r>
                <a:r>
                  <a:rPr lang="ru-RU" sz="1200" b="1" kern="1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200" b="1" kern="1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1200" b="0" kern="1200" dirty="0" smtClean="0">
                    <a:latin typeface="Times New Roman" pitchFamily="18" charset="0"/>
                    <a:cs typeface="Times New Roman" pitchFamily="18" charset="0"/>
                  </a:rPr>
                  <a:t>результаты </a:t>
                </a:r>
                <a:r>
                  <a:rPr lang="ru-RU" sz="1200" dirty="0" smtClean="0">
                    <a:latin typeface="Times New Roman" pitchFamily="18" charset="0"/>
                    <a:cs typeface="Times New Roman" pitchFamily="18" charset="0"/>
                  </a:rPr>
                  <a:t>аналитических исследований</a:t>
                </a:r>
                <a:endParaRPr lang="ru-RU" sz="1200" b="0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65" name="Группа 164"/>
            <p:cNvGrpSpPr/>
            <p:nvPr/>
          </p:nvGrpSpPr>
          <p:grpSpPr>
            <a:xfrm>
              <a:off x="5848014" y="3459662"/>
              <a:ext cx="1439999" cy="719999"/>
              <a:chOff x="5759897" y="3361051"/>
              <a:chExt cx="1439999" cy="719999"/>
            </a:xfrm>
            <a:scene3d>
              <a:camera prst="orthographicFront"/>
              <a:lightRig rig="flat" dir="t"/>
            </a:scene3d>
          </p:grpSpPr>
          <p:sp>
            <p:nvSpPr>
              <p:cNvPr id="175" name="Прямоугольник 174"/>
              <p:cNvSpPr/>
              <p:nvPr/>
            </p:nvSpPr>
            <p:spPr>
              <a:xfrm>
                <a:off x="5759897" y="3361051"/>
                <a:ext cx="1439999" cy="719999"/>
              </a:xfrm>
              <a:prstGeom prst="rect">
                <a:avLst/>
              </a:prstGeom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176" name="Прямоугольник 175"/>
              <p:cNvSpPr/>
              <p:nvPr/>
            </p:nvSpPr>
            <p:spPr>
              <a:xfrm>
                <a:off x="5759897" y="3361051"/>
                <a:ext cx="1439999" cy="71999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7620" tIns="7620" rIns="7620" bIns="762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kern="1200" dirty="0" smtClean="0">
                    <a:latin typeface="Times New Roman" pitchFamily="18" charset="0"/>
                    <a:cs typeface="Times New Roman" pitchFamily="18" charset="0"/>
                  </a:rPr>
                  <a:t>ETALON</a:t>
                </a:r>
                <a:r>
                  <a:rPr lang="ru-RU" sz="1200" b="1" kern="1200" dirty="0" smtClean="0"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ru-RU" sz="1200" kern="1200" dirty="0" smtClean="0">
                    <a:latin typeface="Times New Roman" pitchFamily="18" charset="0"/>
                    <a:cs typeface="Times New Roman" pitchFamily="18" charset="0"/>
                  </a:rPr>
                  <a:t>информация о стратотипах и </a:t>
                </a:r>
                <a:r>
                  <a:rPr lang="ru-RU" sz="1200" kern="1200" dirty="0" err="1" smtClean="0">
                    <a:latin typeface="Times New Roman" pitchFamily="18" charset="0"/>
                    <a:cs typeface="Times New Roman" pitchFamily="18" charset="0"/>
                  </a:rPr>
                  <a:t>петротипах</a:t>
                </a:r>
                <a:r>
                  <a:rPr lang="en-US" sz="1200" kern="1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ru-RU" sz="1200" b="1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66" name="Группа 165"/>
            <p:cNvGrpSpPr/>
            <p:nvPr/>
          </p:nvGrpSpPr>
          <p:grpSpPr>
            <a:xfrm>
              <a:off x="5848014" y="4396285"/>
              <a:ext cx="1439999" cy="719999"/>
              <a:chOff x="5759897" y="4297674"/>
              <a:chExt cx="1439999" cy="719999"/>
            </a:xfrm>
            <a:scene3d>
              <a:camera prst="orthographicFront"/>
              <a:lightRig rig="flat" dir="t"/>
            </a:scene3d>
          </p:grpSpPr>
          <p:sp>
            <p:nvSpPr>
              <p:cNvPr id="173" name="Прямоугольник 172"/>
              <p:cNvSpPr/>
              <p:nvPr/>
            </p:nvSpPr>
            <p:spPr>
              <a:xfrm>
                <a:off x="5759897" y="4297674"/>
                <a:ext cx="1439999" cy="719999"/>
              </a:xfrm>
              <a:prstGeom prst="rect">
                <a:avLst/>
              </a:prstGeom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174" name="Прямоугольник 173"/>
              <p:cNvSpPr/>
              <p:nvPr/>
            </p:nvSpPr>
            <p:spPr>
              <a:xfrm>
                <a:off x="5759897" y="4297674"/>
                <a:ext cx="1439999" cy="71999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7620" tIns="7620" rIns="7620" bIns="762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kern="1200" dirty="0" smtClean="0">
                    <a:latin typeface="Times New Roman" pitchFamily="18" charset="0"/>
                    <a:cs typeface="Times New Roman" pitchFamily="18" charset="0"/>
                  </a:rPr>
                  <a:t>POLISK</a:t>
                </a:r>
                <a:r>
                  <a:rPr lang="ru-RU" sz="1200" b="1" kern="1200" dirty="0" smtClean="0"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ru-RU" sz="1200" kern="1200" dirty="0" smtClean="0">
                    <a:latin typeface="Times New Roman" pitchFamily="18" charset="0"/>
                    <a:cs typeface="Times New Roman" pitchFamily="18" charset="0"/>
                  </a:rPr>
                  <a:t>информация о </a:t>
                </a:r>
                <a:r>
                  <a:rPr lang="ru-RU" sz="1200" dirty="0" smtClean="0">
                    <a:latin typeface="Times New Roman" pitchFamily="18" charset="0"/>
                    <a:cs typeface="Times New Roman" pitchFamily="18" charset="0"/>
                  </a:rPr>
                  <a:t>месторождениях нефти и газа</a:t>
                </a:r>
                <a:r>
                  <a:rPr lang="ru-RU" sz="1200" kern="1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ru-RU" sz="1200" b="1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67" name="Группа 166"/>
            <p:cNvGrpSpPr/>
            <p:nvPr/>
          </p:nvGrpSpPr>
          <p:grpSpPr>
            <a:xfrm>
              <a:off x="5848014" y="5332438"/>
              <a:ext cx="1439999" cy="719999"/>
              <a:chOff x="5759897" y="5233827"/>
              <a:chExt cx="1439999" cy="719999"/>
            </a:xfrm>
            <a:scene3d>
              <a:camera prst="orthographicFront"/>
              <a:lightRig rig="flat" dir="t"/>
            </a:scene3d>
          </p:grpSpPr>
          <p:sp>
            <p:nvSpPr>
              <p:cNvPr id="171" name="Прямоугольник 170"/>
              <p:cNvSpPr/>
              <p:nvPr/>
            </p:nvSpPr>
            <p:spPr>
              <a:xfrm>
                <a:off x="5759897" y="5233827"/>
                <a:ext cx="1439999" cy="719999"/>
              </a:xfrm>
              <a:prstGeom prst="rect">
                <a:avLst/>
              </a:prstGeom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172" name="Прямоугольник 171"/>
              <p:cNvSpPr/>
              <p:nvPr/>
            </p:nvSpPr>
            <p:spPr>
              <a:xfrm>
                <a:off x="5759897" y="5233827"/>
                <a:ext cx="1439999" cy="71999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7620" tIns="7620" rIns="7620" bIns="762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kern="1200" dirty="0" smtClean="0">
                    <a:latin typeface="Times New Roman" pitchFamily="18" charset="0"/>
                    <a:cs typeface="Times New Roman" pitchFamily="18" charset="0"/>
                  </a:rPr>
                  <a:t>IZUCH</a:t>
                </a:r>
                <a:r>
                  <a:rPr lang="ru-RU" sz="1200" b="1" kern="1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200" kern="1200" dirty="0" smtClean="0">
                    <a:latin typeface="Times New Roman" pitchFamily="18" charset="0"/>
                    <a:cs typeface="Times New Roman" pitchFamily="18" charset="0"/>
                  </a:rPr>
                  <a:t>материалы по изученности</a:t>
                </a:r>
                <a:endParaRPr lang="ru-RU" sz="1200" b="1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68" name="Группа 167"/>
            <p:cNvGrpSpPr/>
            <p:nvPr/>
          </p:nvGrpSpPr>
          <p:grpSpPr>
            <a:xfrm>
              <a:off x="7360928" y="733776"/>
              <a:ext cx="1694955" cy="677983"/>
              <a:chOff x="7272811" y="635165"/>
              <a:chExt cx="1694955" cy="677983"/>
            </a:xfrm>
            <a:scene3d>
              <a:camera prst="orthographicFront"/>
              <a:lightRig rig="flat" dir="t"/>
            </a:scene3d>
          </p:grpSpPr>
          <p:sp>
            <p:nvSpPr>
              <p:cNvPr id="169" name="Прямоугольник 168"/>
              <p:cNvSpPr/>
              <p:nvPr/>
            </p:nvSpPr>
            <p:spPr>
              <a:xfrm>
                <a:off x="7272811" y="635165"/>
                <a:ext cx="1694955" cy="677983"/>
              </a:xfrm>
              <a:prstGeom prst="rect">
                <a:avLst/>
              </a:prstGeom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170" name="Прямоугольник 169"/>
              <p:cNvSpPr/>
              <p:nvPr/>
            </p:nvSpPr>
            <p:spPr>
              <a:xfrm>
                <a:off x="7272811" y="635165"/>
                <a:ext cx="1694955" cy="677983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7620" tIns="7620" rIns="7620" bIns="762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kern="1200" dirty="0" smtClean="0">
                    <a:latin typeface="Times New Roman" pitchFamily="18" charset="0"/>
                    <a:cs typeface="Times New Roman" pitchFamily="18" charset="0"/>
                  </a:rPr>
                  <a:t>R47_DKM </a:t>
                </a:r>
                <a:endParaRPr lang="ru-RU" sz="1200" b="1" kern="1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200" b="0" kern="1200" dirty="0" smtClean="0">
                    <a:latin typeface="Times New Roman" pitchFamily="18" charset="0"/>
                    <a:cs typeface="Times New Roman" pitchFamily="18" charset="0"/>
                  </a:rPr>
                  <a:t>Сопроводительная документация</a:t>
                </a:r>
                <a:endParaRPr lang="ru-RU" sz="1200" b="0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816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9pPr>
          </a:lstStyle>
          <a:p>
            <a:r>
              <a:rPr lang="ru-RU" dirty="0"/>
              <a:t>СТРУКТУРА ЦИФРОВОЙ МОДЕЛИ КАРТЫ ПРОГНОЗА НА НЕФТЬ И ГАЗ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-29" y="498240"/>
            <a:ext cx="9119871" cy="5961454"/>
            <a:chOff x="24129" y="515518"/>
            <a:chExt cx="9119871" cy="5961454"/>
          </a:xfrm>
        </p:grpSpPr>
        <p:grpSp>
          <p:nvGrpSpPr>
            <p:cNvPr id="4" name="Группа 11"/>
            <p:cNvGrpSpPr>
              <a:grpSpLocks/>
            </p:cNvGrpSpPr>
            <p:nvPr/>
          </p:nvGrpSpPr>
          <p:grpSpPr bwMode="auto">
            <a:xfrm>
              <a:off x="3081943" y="515518"/>
              <a:ext cx="2193934" cy="1249387"/>
              <a:chOff x="3625325" y="333487"/>
              <a:chExt cx="2043953" cy="1097280"/>
            </a:xfrm>
            <a:solidFill>
              <a:srgbClr val="E2F0D9"/>
            </a:solidFill>
          </p:grpSpPr>
          <p:grpSp>
            <p:nvGrpSpPr>
              <p:cNvPr id="54" name="Группа 10"/>
              <p:cNvGrpSpPr>
                <a:grpSpLocks/>
              </p:cNvGrpSpPr>
              <p:nvPr/>
            </p:nvGrpSpPr>
            <p:grpSpPr bwMode="auto">
              <a:xfrm>
                <a:off x="3625325" y="333487"/>
                <a:ext cx="2043953" cy="1097280"/>
                <a:chOff x="3689873" y="333487"/>
                <a:chExt cx="2043953" cy="1097280"/>
              </a:xfrm>
              <a:grpFill/>
            </p:grpSpPr>
            <p:sp>
              <p:nvSpPr>
                <p:cNvPr id="56" name="Блок-схема: память с прямым доступом 55"/>
                <p:cNvSpPr/>
                <p:nvPr/>
              </p:nvSpPr>
              <p:spPr>
                <a:xfrm>
                  <a:off x="3689873" y="333487"/>
                  <a:ext cx="667024" cy="1097280"/>
                </a:xfrm>
                <a:prstGeom prst="flowChartMagneticDrum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7" name="Блок-схема: память с прямым доступом 56"/>
                <p:cNvSpPr/>
                <p:nvPr/>
              </p:nvSpPr>
              <p:spPr>
                <a:xfrm>
                  <a:off x="3980505" y="333487"/>
                  <a:ext cx="667024" cy="1097280"/>
                </a:xfrm>
                <a:prstGeom prst="flowChartMagneticDrum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8" name="Блок-схема: память с прямым доступом 57"/>
                <p:cNvSpPr/>
                <p:nvPr/>
              </p:nvSpPr>
              <p:spPr>
                <a:xfrm>
                  <a:off x="4356897" y="333487"/>
                  <a:ext cx="667024" cy="1097280"/>
                </a:xfrm>
                <a:prstGeom prst="flowChartMagneticDrum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9" name="Блок-схема: память с прямым доступом 58"/>
                <p:cNvSpPr/>
                <p:nvPr/>
              </p:nvSpPr>
              <p:spPr>
                <a:xfrm>
                  <a:off x="4733289" y="333487"/>
                  <a:ext cx="667024" cy="1097280"/>
                </a:xfrm>
                <a:prstGeom prst="flowChartMagneticDrum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0" name="Блок-схема: память с прямым доступом 59"/>
                <p:cNvSpPr/>
                <p:nvPr/>
              </p:nvSpPr>
              <p:spPr>
                <a:xfrm>
                  <a:off x="5066802" y="333487"/>
                  <a:ext cx="667024" cy="1097280"/>
                </a:xfrm>
                <a:prstGeom prst="flowChartMagneticDrum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55" name="TextBox 54"/>
              <p:cNvSpPr txBox="1"/>
              <p:nvPr/>
            </p:nvSpPr>
            <p:spPr>
              <a:xfrm>
                <a:off x="3732381" y="698276"/>
                <a:ext cx="1786960" cy="324368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NAFT</a:t>
                </a:r>
              </a:p>
            </p:txBody>
          </p:sp>
        </p:grpSp>
        <p:cxnSp>
          <p:nvCxnSpPr>
            <p:cNvPr id="5" name="Прямая со стрелкой 4"/>
            <p:cNvCxnSpPr>
              <a:endCxn id="7" idx="0"/>
            </p:cNvCxnSpPr>
            <p:nvPr/>
          </p:nvCxnSpPr>
          <p:spPr>
            <a:xfrm flipH="1">
              <a:off x="773043" y="1764905"/>
              <a:ext cx="2790845" cy="205163"/>
            </a:xfrm>
            <a:prstGeom prst="straightConnector1">
              <a:avLst/>
            </a:prstGeom>
            <a:ln>
              <a:headEnd type="none" w="lg" len="lg"/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Блок-схема: память с прямым доступом 5"/>
            <p:cNvSpPr/>
            <p:nvPr/>
          </p:nvSpPr>
          <p:spPr>
            <a:xfrm>
              <a:off x="539380" y="3068638"/>
              <a:ext cx="668338" cy="1096962"/>
            </a:xfrm>
            <a:prstGeom prst="flowChartMagneticDrum">
              <a:avLst/>
            </a:prstGeom>
            <a:solidFill>
              <a:srgbClr val="E2F0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" name="Прямоугольник 9"/>
            <p:cNvSpPr>
              <a:spLocks noChangeArrowheads="1"/>
            </p:cNvSpPr>
            <p:nvPr/>
          </p:nvSpPr>
          <p:spPr bwMode="auto">
            <a:xfrm>
              <a:off x="140196" y="1970068"/>
              <a:ext cx="1265693" cy="95410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>
                  <a:latin typeface="Times New Roman" pitchFamily="18" charset="0"/>
                  <a:cs typeface="Times New Roman" pitchFamily="18" charset="0"/>
                </a:rPr>
                <a:t>Плотность прогнозных </a:t>
              </a:r>
              <a:endParaRPr lang="en-US" sz="14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ресурсов </a:t>
              </a:r>
              <a:r>
                <a:rPr lang="ru-RU" sz="1400" dirty="0">
                  <a:latin typeface="Times New Roman" pitchFamily="18" charset="0"/>
                  <a:cs typeface="Times New Roman" pitchFamily="18" charset="0"/>
                </a:rPr>
                <a:t>нефти и газа</a:t>
              </a:r>
              <a:endParaRPr lang="ru-RU" altLang="ru-RU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8" name="Группа 7"/>
            <p:cNvGrpSpPr>
              <a:grpSpLocks/>
            </p:cNvGrpSpPr>
            <p:nvPr/>
          </p:nvGrpSpPr>
          <p:grpSpPr bwMode="auto">
            <a:xfrm>
              <a:off x="1840418" y="2400954"/>
              <a:ext cx="1435103" cy="1774758"/>
              <a:chOff x="3006687" y="3382792"/>
              <a:chExt cx="1435395" cy="1773689"/>
            </a:xfrm>
            <a:solidFill>
              <a:srgbClr val="E2F0D9"/>
            </a:solidFill>
          </p:grpSpPr>
          <p:sp>
            <p:nvSpPr>
              <p:cNvPr id="52" name="Блок-схема: память с прямым доступом 51"/>
              <p:cNvSpPr/>
              <p:nvPr/>
            </p:nvSpPr>
            <p:spPr>
              <a:xfrm>
                <a:off x="3485600" y="4058593"/>
                <a:ext cx="666884" cy="1097888"/>
              </a:xfrm>
              <a:prstGeom prst="flowChartMagneticDrum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Прямоугольник 41"/>
              <p:cNvSpPr>
                <a:spLocks noChangeArrowheads="1"/>
              </p:cNvSpPr>
              <p:nvPr/>
            </p:nvSpPr>
            <p:spPr bwMode="auto">
              <a:xfrm>
                <a:off x="3006687" y="3382792"/>
                <a:ext cx="1435395" cy="52290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ru-RU" altLang="ru-RU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Месторождения </a:t>
                </a: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ru-RU" altLang="ru-RU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нефти и газа</a:t>
                </a:r>
              </a:p>
            </p:txBody>
          </p:sp>
        </p:grpSp>
        <p:grpSp>
          <p:nvGrpSpPr>
            <p:cNvPr id="9" name="Группа 27"/>
            <p:cNvGrpSpPr>
              <a:grpSpLocks/>
            </p:cNvGrpSpPr>
            <p:nvPr/>
          </p:nvGrpSpPr>
          <p:grpSpPr bwMode="auto">
            <a:xfrm>
              <a:off x="2272914" y="4700147"/>
              <a:ext cx="1119794" cy="1776823"/>
              <a:chOff x="4291223" y="2569337"/>
              <a:chExt cx="1120121" cy="1777207"/>
            </a:xfrm>
            <a:solidFill>
              <a:srgbClr val="E2F0D9"/>
            </a:solidFill>
          </p:grpSpPr>
          <p:sp>
            <p:nvSpPr>
              <p:cNvPr id="50" name="Блок-схема: память с прямым доступом 49"/>
              <p:cNvSpPr/>
              <p:nvPr/>
            </p:nvSpPr>
            <p:spPr>
              <a:xfrm>
                <a:off x="4358306" y="3249344"/>
                <a:ext cx="666945" cy="1097200"/>
              </a:xfrm>
              <a:prstGeom prst="flowChartMagneticDrum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Прямоугольник 49"/>
              <p:cNvSpPr>
                <a:spLocks noChangeArrowheads="1"/>
              </p:cNvSpPr>
              <p:nvPr/>
            </p:nvSpPr>
            <p:spPr bwMode="auto">
              <a:xfrm>
                <a:off x="4291223" y="2569337"/>
                <a:ext cx="1120121" cy="48023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400" kern="1400" dirty="0" smtClean="0">
                    <a:latin typeface="Times New Roman" pitchFamily="18" charset="0"/>
                    <a:cs typeface="Times New Roman" pitchFamily="18" charset="0"/>
                  </a:rPr>
                  <a:t>Изолинии </a:t>
                </a:r>
              </a:p>
              <a:p>
                <a:pPr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400" kern="1400" dirty="0" smtClean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ru-RU" sz="1400" kern="1400" dirty="0" err="1" smtClean="0">
                    <a:latin typeface="Times New Roman" pitchFamily="18" charset="0"/>
                    <a:cs typeface="Times New Roman" pitchFamily="18" charset="0"/>
                  </a:rPr>
                  <a:t>изопахиты</a:t>
                </a:r>
                <a:r>
                  <a:rPr lang="ru-RU" sz="1400" kern="1400" dirty="0" smtClean="0"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ru-RU" sz="1400" kern="1400" dirty="0">
                  <a:solidFill>
                    <a:srgbClr val="000000"/>
                  </a:solidFill>
                  <a:latin typeface="Times New Roman" pitchFamily="18" charset="0"/>
                  <a:ea typeface="Times New Roman"/>
                  <a:cs typeface="Times New Roman" pitchFamily="18" charset="0"/>
                </a:endParaRPr>
              </a:p>
            </p:txBody>
          </p:sp>
        </p:grpSp>
        <p:grpSp>
          <p:nvGrpSpPr>
            <p:cNvPr id="10" name="Группа 9"/>
            <p:cNvGrpSpPr>
              <a:grpSpLocks/>
            </p:cNvGrpSpPr>
            <p:nvPr/>
          </p:nvGrpSpPr>
          <p:grpSpPr bwMode="auto">
            <a:xfrm>
              <a:off x="3793584" y="2315804"/>
              <a:ext cx="1392561" cy="1859910"/>
              <a:chOff x="5263050" y="3221500"/>
              <a:chExt cx="1391942" cy="1859655"/>
            </a:xfrm>
            <a:solidFill>
              <a:srgbClr val="E2F0D9"/>
            </a:solidFill>
          </p:grpSpPr>
          <p:sp>
            <p:nvSpPr>
              <p:cNvPr id="48" name="Блок-схема: память с прямым доступом 47"/>
              <p:cNvSpPr/>
              <p:nvPr/>
            </p:nvSpPr>
            <p:spPr>
              <a:xfrm>
                <a:off x="5551253" y="3984343"/>
                <a:ext cx="666454" cy="1096812"/>
              </a:xfrm>
              <a:prstGeom prst="flowChartMagneticDrum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Прямоугольник 53"/>
              <p:cNvSpPr>
                <a:spLocks noChangeArrowheads="1"/>
              </p:cNvSpPr>
              <p:nvPr/>
            </p:nvSpPr>
            <p:spPr bwMode="auto">
              <a:xfrm>
                <a:off x="5263050" y="3221500"/>
                <a:ext cx="1391942" cy="67393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400" kern="1400" dirty="0" err="1" smtClean="0">
                    <a:latin typeface="Times New Roman" pitchFamily="18" charset="0"/>
                    <a:cs typeface="Times New Roman" pitchFamily="18" charset="0"/>
                  </a:rPr>
                  <a:t>Нефтегазо</a:t>
                </a:r>
                <a:r>
                  <a:rPr lang="ru-RU" sz="1400" kern="1400" dirty="0" smtClean="0">
                    <a:latin typeface="Times New Roman" pitchFamily="18" charset="0"/>
                    <a:cs typeface="Times New Roman" pitchFamily="18" charset="0"/>
                  </a:rPr>
                  <a:t>-</a:t>
                </a:r>
              </a:p>
              <a:p>
                <a:pPr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400" kern="1400" dirty="0" smtClean="0">
                    <a:latin typeface="Times New Roman" pitchFamily="18" charset="0"/>
                    <a:cs typeface="Times New Roman" pitchFamily="18" charset="0"/>
                  </a:rPr>
                  <a:t>перспективные </a:t>
                </a:r>
                <a:endParaRPr lang="ru-RU" sz="1400" kern="1400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400" kern="1400" dirty="0" smtClean="0">
                    <a:latin typeface="Times New Roman" pitchFamily="18" charset="0"/>
                    <a:cs typeface="Times New Roman" pitchFamily="18" charset="0"/>
                  </a:rPr>
                  <a:t>объекты</a:t>
                </a:r>
                <a:endParaRPr lang="ru-RU" sz="1400" kern="1400" dirty="0">
                  <a:solidFill>
                    <a:srgbClr val="000000"/>
                  </a:solidFill>
                  <a:latin typeface="Times New Roman" pitchFamily="18" charset="0"/>
                  <a:ea typeface="Times New Roman"/>
                  <a:cs typeface="Times New Roman" pitchFamily="18" charset="0"/>
                </a:endParaRPr>
              </a:p>
            </p:txBody>
          </p:sp>
        </p:grpSp>
        <p:cxnSp>
          <p:nvCxnSpPr>
            <p:cNvPr id="11" name="Прямая со стрелкой 10"/>
            <p:cNvCxnSpPr>
              <a:stCxn id="57" idx="2"/>
              <a:endCxn id="53" idx="0"/>
            </p:cNvCxnSpPr>
            <p:nvPr/>
          </p:nvCxnSpPr>
          <p:spPr>
            <a:xfrm flipH="1">
              <a:off x="2557970" y="1764905"/>
              <a:ext cx="1193916" cy="636049"/>
            </a:xfrm>
            <a:prstGeom prst="straightConnector1">
              <a:avLst/>
            </a:prstGeom>
            <a:ln>
              <a:headEnd type="none" w="lg" len="lg"/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/>
            <p:cNvCxnSpPr>
              <a:stCxn id="58" idx="2"/>
              <a:endCxn id="49" idx="0"/>
            </p:cNvCxnSpPr>
            <p:nvPr/>
          </p:nvCxnSpPr>
          <p:spPr>
            <a:xfrm>
              <a:off x="4155897" y="1764905"/>
              <a:ext cx="333968" cy="550899"/>
            </a:xfrm>
            <a:prstGeom prst="straightConnector1">
              <a:avLst/>
            </a:prstGeom>
            <a:ln>
              <a:headEnd type="none" w="lg" len="lg"/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3" name="Группа 66"/>
            <p:cNvGrpSpPr>
              <a:grpSpLocks/>
            </p:cNvGrpSpPr>
            <p:nvPr/>
          </p:nvGrpSpPr>
          <p:grpSpPr bwMode="auto">
            <a:xfrm>
              <a:off x="5562075" y="2114530"/>
              <a:ext cx="1756925" cy="2059593"/>
              <a:chOff x="6814440" y="2212767"/>
              <a:chExt cx="1756760" cy="2059607"/>
            </a:xfrm>
            <a:solidFill>
              <a:srgbClr val="E2F0D9"/>
            </a:solidFill>
          </p:grpSpPr>
          <p:sp>
            <p:nvSpPr>
              <p:cNvPr id="46" name="Блок-схема: память с прямым доступом 45"/>
              <p:cNvSpPr/>
              <p:nvPr/>
            </p:nvSpPr>
            <p:spPr>
              <a:xfrm>
                <a:off x="7297555" y="3175404"/>
                <a:ext cx="666687" cy="1096970"/>
              </a:xfrm>
              <a:prstGeom prst="flowChartMagneticDrum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Прямоугольник 69"/>
              <p:cNvSpPr>
                <a:spLocks noChangeArrowheads="1"/>
              </p:cNvSpPr>
              <p:nvPr/>
            </p:nvSpPr>
            <p:spPr bwMode="auto">
              <a:xfrm>
                <a:off x="6814440" y="2212767"/>
                <a:ext cx="1756760" cy="95411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400" kern="1400" dirty="0" smtClean="0">
                    <a:latin typeface="Times New Roman" pitchFamily="18" charset="0"/>
                    <a:cs typeface="Times New Roman" pitchFamily="18" charset="0"/>
                  </a:rPr>
                  <a:t>Элементы </a:t>
                </a:r>
                <a:r>
                  <a:rPr lang="ru-RU" sz="1400" kern="1400" dirty="0" err="1" smtClean="0">
                    <a:latin typeface="Times New Roman" pitchFamily="18" charset="0"/>
                    <a:cs typeface="Times New Roman" pitchFamily="18" charset="0"/>
                  </a:rPr>
                  <a:t>нефтегазо</a:t>
                </a:r>
                <a:r>
                  <a:rPr lang="ru-RU" sz="1400" kern="1400" dirty="0" smtClean="0">
                    <a:latin typeface="Times New Roman" pitchFamily="18" charset="0"/>
                    <a:cs typeface="Times New Roman" pitchFamily="18" charset="0"/>
                  </a:rPr>
                  <a:t>-геологического</a:t>
                </a: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400" kern="1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1400" kern="1400" dirty="0">
                    <a:latin typeface="Times New Roman" pitchFamily="18" charset="0"/>
                    <a:cs typeface="Times New Roman" pitchFamily="18" charset="0"/>
                  </a:rPr>
                  <a:t>районирования</a:t>
                </a:r>
                <a:endParaRPr lang="ru-RU" sz="1400" kern="1400" dirty="0">
                  <a:solidFill>
                    <a:srgbClr val="000000"/>
                  </a:solidFill>
                  <a:latin typeface="Times New Roman" pitchFamily="18" charset="0"/>
                  <a:ea typeface="Times New Roman"/>
                  <a:cs typeface="Times New Roman" pitchFamily="18" charset="0"/>
                </a:endParaRPr>
              </a:p>
            </p:txBody>
          </p:sp>
        </p:grpSp>
        <p:cxnSp>
          <p:nvCxnSpPr>
            <p:cNvPr id="14" name="Прямая со стрелкой 13"/>
            <p:cNvCxnSpPr>
              <a:stCxn id="59" idx="2"/>
              <a:endCxn id="47" idx="0"/>
            </p:cNvCxnSpPr>
            <p:nvPr/>
          </p:nvCxnSpPr>
          <p:spPr>
            <a:xfrm>
              <a:off x="4559908" y="1764905"/>
              <a:ext cx="1880630" cy="349625"/>
            </a:xfrm>
            <a:prstGeom prst="straightConnector1">
              <a:avLst/>
            </a:prstGeom>
            <a:ln>
              <a:headEnd type="none" w="lg" len="lg"/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 bwMode="auto">
            <a:xfrm rot="5400000">
              <a:off x="390357" y="3435704"/>
              <a:ext cx="765374" cy="246849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txBody>
            <a:bodyPr vert="vert270" wrap="square" anchor="t" anchorCtr="1">
              <a:normAutofit fontScale="625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NRES</a:t>
              </a:r>
            </a:p>
          </p:txBody>
        </p:sp>
        <p:grpSp>
          <p:nvGrpSpPr>
            <p:cNvPr id="16" name="Группа 66"/>
            <p:cNvGrpSpPr>
              <a:grpSpLocks/>
            </p:cNvGrpSpPr>
            <p:nvPr/>
          </p:nvGrpSpPr>
          <p:grpSpPr bwMode="auto">
            <a:xfrm>
              <a:off x="7884368" y="2118990"/>
              <a:ext cx="1199841" cy="2046609"/>
              <a:chOff x="8519707" y="4021528"/>
              <a:chExt cx="1199728" cy="2046623"/>
            </a:xfrm>
            <a:solidFill>
              <a:srgbClr val="E2F0D9"/>
            </a:solidFill>
          </p:grpSpPr>
          <p:sp>
            <p:nvSpPr>
              <p:cNvPr id="44" name="Блок-схема: память с прямым доступом 43"/>
              <p:cNvSpPr/>
              <p:nvPr/>
            </p:nvSpPr>
            <p:spPr>
              <a:xfrm>
                <a:off x="8608061" y="4971181"/>
                <a:ext cx="666687" cy="1096970"/>
              </a:xfrm>
              <a:prstGeom prst="flowChartMagneticDrum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Прямоугольник 69"/>
              <p:cNvSpPr>
                <a:spLocks noChangeArrowheads="1"/>
              </p:cNvSpPr>
              <p:nvPr/>
            </p:nvSpPr>
            <p:spPr bwMode="auto">
              <a:xfrm>
                <a:off x="8519707" y="4021528"/>
                <a:ext cx="1199728" cy="67403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Aft>
                    <a:spcPts val="0"/>
                  </a:spcAft>
                  <a:buNone/>
                </a:pPr>
                <a:r>
                  <a:rPr lang="ru-RU" sz="1400" kern="1400" dirty="0" smtClean="0">
                    <a:latin typeface="Times New Roman" pitchFamily="18" charset="0"/>
                    <a:cs typeface="Times New Roman" pitchFamily="18" charset="0"/>
                  </a:rPr>
                  <a:t>Объекты </a:t>
                </a:r>
                <a:r>
                  <a:rPr lang="ru-RU" sz="1400" kern="1400" dirty="0">
                    <a:latin typeface="Times New Roman" pitchFamily="18" charset="0"/>
                    <a:cs typeface="Times New Roman" pitchFamily="18" charset="0"/>
                  </a:rPr>
                  <a:t>наблюдения </a:t>
                </a:r>
                <a:endParaRPr lang="ru-RU" sz="1400" kern="14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400" kern="1400" dirty="0" smtClean="0">
                    <a:latin typeface="Times New Roman" pitchFamily="18" charset="0"/>
                    <a:cs typeface="Times New Roman" pitchFamily="18" charset="0"/>
                  </a:rPr>
                  <a:t>(скважины)</a:t>
                </a:r>
                <a:endParaRPr lang="ru-RU" sz="1400" kern="1400" dirty="0">
                  <a:solidFill>
                    <a:srgbClr val="000000"/>
                  </a:solidFill>
                  <a:latin typeface="Times New Roman" pitchFamily="18" charset="0"/>
                  <a:ea typeface="Times New Roman"/>
                  <a:cs typeface="Times New Roman" pitchFamily="18" charset="0"/>
                </a:endParaRPr>
              </a:p>
            </p:txBody>
          </p:sp>
        </p:grpSp>
        <p:grpSp>
          <p:nvGrpSpPr>
            <p:cNvPr id="17" name="Группа 66"/>
            <p:cNvGrpSpPr>
              <a:grpSpLocks/>
            </p:cNvGrpSpPr>
            <p:nvPr/>
          </p:nvGrpSpPr>
          <p:grpSpPr bwMode="auto">
            <a:xfrm>
              <a:off x="7008053" y="4617554"/>
              <a:ext cx="2135947" cy="1853100"/>
              <a:chOff x="6285127" y="5970735"/>
              <a:chExt cx="2135744" cy="1853111"/>
            </a:xfrm>
            <a:solidFill>
              <a:srgbClr val="E2F0D9"/>
            </a:solidFill>
          </p:grpSpPr>
          <p:sp>
            <p:nvSpPr>
              <p:cNvPr id="42" name="Блок-схема: память с прямым доступом 41"/>
              <p:cNvSpPr/>
              <p:nvPr/>
            </p:nvSpPr>
            <p:spPr>
              <a:xfrm>
                <a:off x="7170810" y="6726876"/>
                <a:ext cx="666687" cy="1096970"/>
              </a:xfrm>
              <a:prstGeom prst="flowChartMagneticDrum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Прямоугольник 69"/>
              <p:cNvSpPr>
                <a:spLocks noChangeArrowheads="1"/>
              </p:cNvSpPr>
              <p:nvPr/>
            </p:nvSpPr>
            <p:spPr bwMode="auto">
              <a:xfrm>
                <a:off x="6285127" y="5970735"/>
                <a:ext cx="2135744" cy="67403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400" kern="1400" dirty="0" smtClean="0">
                    <a:latin typeface="Times New Roman" pitchFamily="18" charset="0"/>
                    <a:cs typeface="Times New Roman" pitchFamily="18" charset="0"/>
                  </a:rPr>
                  <a:t>Прогноз </a:t>
                </a:r>
              </a:p>
              <a:p>
                <a:pPr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400" kern="1400" dirty="0" err="1" smtClean="0">
                    <a:latin typeface="Times New Roman" pitchFamily="18" charset="0"/>
                    <a:cs typeface="Times New Roman" pitchFamily="18" charset="0"/>
                  </a:rPr>
                  <a:t>нефтегазоперспективных</a:t>
                </a:r>
                <a:r>
                  <a:rPr lang="ru-RU" sz="1400" kern="1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400" kern="1400" dirty="0" smtClean="0">
                    <a:latin typeface="Times New Roman" pitchFamily="18" charset="0"/>
                    <a:cs typeface="Times New Roman" pitchFamily="18" charset="0"/>
                  </a:rPr>
                  <a:t>структур</a:t>
                </a:r>
                <a:endParaRPr lang="ru-RU" sz="1400" kern="1400" dirty="0">
                  <a:solidFill>
                    <a:srgbClr val="000000"/>
                  </a:solidFill>
                  <a:latin typeface="Times New Roman" pitchFamily="18" charset="0"/>
                  <a:ea typeface="Times New Roman"/>
                  <a:cs typeface="Times New Roman" pitchFamily="18" charset="0"/>
                </a:endParaRPr>
              </a:p>
            </p:txBody>
          </p:sp>
        </p:grpSp>
        <p:grpSp>
          <p:nvGrpSpPr>
            <p:cNvPr id="18" name="Группа 66"/>
            <p:cNvGrpSpPr>
              <a:grpSpLocks/>
            </p:cNvGrpSpPr>
            <p:nvPr/>
          </p:nvGrpSpPr>
          <p:grpSpPr bwMode="auto">
            <a:xfrm>
              <a:off x="5436096" y="4692292"/>
              <a:ext cx="1440160" cy="1778359"/>
              <a:chOff x="4255970" y="2151117"/>
              <a:chExt cx="1440025" cy="1778371"/>
            </a:xfrm>
            <a:solidFill>
              <a:srgbClr val="E2F0D9"/>
            </a:solidFill>
          </p:grpSpPr>
          <p:sp>
            <p:nvSpPr>
              <p:cNvPr id="40" name="Блок-схема: память с прямым доступом 39"/>
              <p:cNvSpPr/>
              <p:nvPr/>
            </p:nvSpPr>
            <p:spPr>
              <a:xfrm>
                <a:off x="4883646" y="2832518"/>
                <a:ext cx="666687" cy="1096970"/>
              </a:xfrm>
              <a:prstGeom prst="flowChartMagneticDrum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Прямоугольник 69"/>
              <p:cNvSpPr>
                <a:spLocks noChangeArrowheads="1"/>
              </p:cNvSpPr>
              <p:nvPr/>
            </p:nvSpPr>
            <p:spPr bwMode="auto">
              <a:xfrm>
                <a:off x="4255970" y="2151117"/>
                <a:ext cx="1440025" cy="48013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400" kern="1400" dirty="0" smtClean="0">
                    <a:latin typeface="Times New Roman" pitchFamily="18" charset="0"/>
                    <a:cs typeface="Times New Roman" pitchFamily="18" charset="0"/>
                  </a:rPr>
                  <a:t>Геохимические </a:t>
                </a:r>
              </a:p>
              <a:p>
                <a:pPr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400" kern="1400" dirty="0" smtClean="0">
                    <a:latin typeface="Times New Roman" pitchFamily="18" charset="0"/>
                    <a:cs typeface="Times New Roman" pitchFamily="18" charset="0"/>
                  </a:rPr>
                  <a:t>аномалии</a:t>
                </a:r>
                <a:endParaRPr lang="ru-RU" sz="1400" kern="1400" dirty="0">
                  <a:solidFill>
                    <a:srgbClr val="000000"/>
                  </a:solidFill>
                  <a:latin typeface="Times New Roman" pitchFamily="18" charset="0"/>
                  <a:ea typeface="Times New Roman"/>
                  <a:cs typeface="Times New Roman" pitchFamily="18" charset="0"/>
                </a:endParaRPr>
              </a:p>
            </p:txBody>
          </p:sp>
        </p:grpSp>
        <p:grpSp>
          <p:nvGrpSpPr>
            <p:cNvPr id="19" name="Группа 66"/>
            <p:cNvGrpSpPr>
              <a:grpSpLocks/>
            </p:cNvGrpSpPr>
            <p:nvPr/>
          </p:nvGrpSpPr>
          <p:grpSpPr bwMode="auto">
            <a:xfrm>
              <a:off x="3928589" y="4692292"/>
              <a:ext cx="1342483" cy="1784680"/>
              <a:chOff x="4528439" y="2330412"/>
              <a:chExt cx="1342355" cy="1784692"/>
            </a:xfrm>
            <a:solidFill>
              <a:srgbClr val="E2F0D9"/>
            </a:solidFill>
          </p:grpSpPr>
          <p:sp>
            <p:nvSpPr>
              <p:cNvPr id="38" name="Блок-схема: память с прямым доступом 37"/>
              <p:cNvSpPr/>
              <p:nvPr/>
            </p:nvSpPr>
            <p:spPr>
              <a:xfrm>
                <a:off x="4667014" y="3018134"/>
                <a:ext cx="666687" cy="1096970"/>
              </a:xfrm>
              <a:prstGeom prst="flowChartMagneticDrum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Прямоугольник 69"/>
              <p:cNvSpPr>
                <a:spLocks noChangeArrowheads="1"/>
              </p:cNvSpPr>
              <p:nvPr/>
            </p:nvSpPr>
            <p:spPr bwMode="auto">
              <a:xfrm>
                <a:off x="4528439" y="2330412"/>
                <a:ext cx="1342355" cy="48013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400" kern="1400" dirty="0" smtClean="0">
                    <a:latin typeface="Times New Roman" pitchFamily="18" charset="0"/>
                    <a:cs typeface="Times New Roman" pitchFamily="18" charset="0"/>
                  </a:rPr>
                  <a:t>Геофизические</a:t>
                </a:r>
              </a:p>
              <a:p>
                <a:pPr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400" kern="1400" dirty="0" smtClean="0">
                    <a:latin typeface="Times New Roman" pitchFamily="18" charset="0"/>
                    <a:cs typeface="Times New Roman" pitchFamily="18" charset="0"/>
                  </a:rPr>
                  <a:t> аномалии</a:t>
                </a:r>
                <a:endParaRPr lang="ru-RU" sz="1400" kern="1400" dirty="0">
                  <a:solidFill>
                    <a:srgbClr val="000000"/>
                  </a:solidFill>
                  <a:latin typeface="Times New Roman" pitchFamily="18" charset="0"/>
                  <a:ea typeface="Times New Roman"/>
                  <a:cs typeface="Times New Roman" pitchFamily="18" charset="0"/>
                </a:endParaRPr>
              </a:p>
            </p:txBody>
          </p:sp>
        </p:grpSp>
        <p:grpSp>
          <p:nvGrpSpPr>
            <p:cNvPr id="20" name="Группа 66"/>
            <p:cNvGrpSpPr>
              <a:grpSpLocks/>
            </p:cNvGrpSpPr>
            <p:nvPr/>
          </p:nvGrpSpPr>
          <p:grpSpPr bwMode="auto">
            <a:xfrm>
              <a:off x="24129" y="4433760"/>
              <a:ext cx="1625733" cy="2036892"/>
              <a:chOff x="7410085" y="1473715"/>
              <a:chExt cx="1625579" cy="2036905"/>
            </a:xfrm>
            <a:solidFill>
              <a:srgbClr val="E2F0D9"/>
            </a:solidFill>
          </p:grpSpPr>
          <p:sp>
            <p:nvSpPr>
              <p:cNvPr id="36" name="Блок-схема: память с прямым доступом 35"/>
              <p:cNvSpPr/>
              <p:nvPr/>
            </p:nvSpPr>
            <p:spPr>
              <a:xfrm>
                <a:off x="7952729" y="2413650"/>
                <a:ext cx="666687" cy="1096970"/>
              </a:xfrm>
              <a:prstGeom prst="flowChartMagneticDrum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Прямоугольник 69"/>
              <p:cNvSpPr>
                <a:spLocks noChangeArrowheads="1"/>
              </p:cNvSpPr>
              <p:nvPr/>
            </p:nvSpPr>
            <p:spPr bwMode="auto">
              <a:xfrm>
                <a:off x="7410085" y="1473715"/>
                <a:ext cx="1625579" cy="73866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400" kern="1400" dirty="0" smtClean="0">
                    <a:latin typeface="Times New Roman" pitchFamily="18" charset="0"/>
                    <a:cs typeface="Times New Roman" pitchFamily="18" charset="0"/>
                  </a:rPr>
                  <a:t>Структурно-тектоническое</a:t>
                </a: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400" kern="1400" dirty="0" smtClean="0">
                    <a:latin typeface="Times New Roman" pitchFamily="18" charset="0"/>
                    <a:cs typeface="Times New Roman" pitchFamily="18" charset="0"/>
                  </a:rPr>
                  <a:t> районирование</a:t>
                </a:r>
                <a:endParaRPr lang="ru-RU" sz="1400" kern="1400" dirty="0">
                  <a:solidFill>
                    <a:srgbClr val="000000"/>
                  </a:solidFill>
                  <a:latin typeface="Times New Roman" pitchFamily="18" charset="0"/>
                  <a:ea typeface="Times New Roman"/>
                  <a:cs typeface="Times New Roman" pitchFamily="18" charset="0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 bwMode="auto">
            <a:xfrm rot="5400000">
              <a:off x="2054868" y="3503014"/>
              <a:ext cx="1035704" cy="246849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txBody>
            <a:bodyPr vert="vert270" wrap="square" anchor="t" anchorCtr="1">
              <a:norm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NDRUD</a:t>
              </a:r>
            </a:p>
          </p:txBody>
        </p:sp>
        <p:sp>
          <p:nvSpPr>
            <p:cNvPr id="22" name="TextBox 21"/>
            <p:cNvSpPr txBox="1"/>
            <p:nvPr/>
          </p:nvSpPr>
          <p:spPr bwMode="auto">
            <a:xfrm rot="5400000">
              <a:off x="3807495" y="3524324"/>
              <a:ext cx="1035704" cy="246849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txBody>
            <a:bodyPr vert="vert270" wrap="square" anchor="t" anchorCtr="1">
              <a:norm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ND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RO</a:t>
              </a:r>
            </a:p>
          </p:txBody>
        </p:sp>
        <p:sp>
          <p:nvSpPr>
            <p:cNvPr id="23" name="TextBox 22"/>
            <p:cNvSpPr txBox="1"/>
            <p:nvPr/>
          </p:nvSpPr>
          <p:spPr bwMode="auto">
            <a:xfrm rot="5400000">
              <a:off x="5814087" y="3465988"/>
              <a:ext cx="967849" cy="285053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txBody>
            <a:bodyPr vert="vert270" wrap="square" anchor="t" anchorCtr="1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NMRAN</a:t>
              </a:r>
            </a:p>
          </p:txBody>
        </p:sp>
        <p:sp>
          <p:nvSpPr>
            <p:cNvPr id="24" name="TextBox 23"/>
            <p:cNvSpPr txBox="1"/>
            <p:nvPr/>
          </p:nvSpPr>
          <p:spPr bwMode="auto">
            <a:xfrm rot="5400000">
              <a:off x="7844508" y="3493692"/>
              <a:ext cx="765374" cy="246849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txBody>
            <a:bodyPr vert="vert270" wrap="square" anchor="t" anchorCtr="1">
              <a:normAutofit fontScale="625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OOBS</a:t>
              </a:r>
            </a:p>
          </p:txBody>
        </p:sp>
        <p:sp>
          <p:nvSpPr>
            <p:cNvPr id="25" name="TextBox 24"/>
            <p:cNvSpPr txBox="1"/>
            <p:nvPr/>
          </p:nvSpPr>
          <p:spPr bwMode="auto">
            <a:xfrm rot="5400000">
              <a:off x="359199" y="5776284"/>
              <a:ext cx="896918" cy="246849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txBody>
            <a:bodyPr vert="vert270" wrap="square" anchor="t" anchorCtr="1">
              <a:normAutofit fontScale="250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TRAN</a:t>
              </a:r>
            </a:p>
          </p:txBody>
        </p:sp>
        <p:sp>
          <p:nvSpPr>
            <p:cNvPr id="26" name="TextBox 25"/>
            <p:cNvSpPr txBox="1"/>
            <p:nvPr/>
          </p:nvSpPr>
          <p:spPr bwMode="auto">
            <a:xfrm rot="5400000">
              <a:off x="2190033" y="5798745"/>
              <a:ext cx="765374" cy="246849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txBody>
            <a:bodyPr vert="vert270" wrap="square" anchor="t" anchorCtr="1">
              <a:normAutofit fontScale="625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SLN</a:t>
              </a:r>
            </a:p>
          </p:txBody>
        </p:sp>
        <p:sp>
          <p:nvSpPr>
            <p:cNvPr id="27" name="TextBox 26"/>
            <p:cNvSpPr txBox="1"/>
            <p:nvPr/>
          </p:nvSpPr>
          <p:spPr bwMode="auto">
            <a:xfrm rot="5400000">
              <a:off x="3924606" y="5798745"/>
              <a:ext cx="765374" cy="246849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txBody>
            <a:bodyPr vert="vert270" wrap="square" anchor="t" anchorCtr="1">
              <a:normAutofit fontScale="625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PHYS</a:t>
              </a:r>
            </a:p>
          </p:txBody>
        </p:sp>
        <p:sp>
          <p:nvSpPr>
            <p:cNvPr id="28" name="TextBox 27"/>
            <p:cNvSpPr txBox="1"/>
            <p:nvPr/>
          </p:nvSpPr>
          <p:spPr bwMode="auto">
            <a:xfrm rot="5400000">
              <a:off x="5915353" y="5776362"/>
              <a:ext cx="765374" cy="246849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txBody>
            <a:bodyPr vert="vert270" wrap="square" anchor="t" anchorCtr="1">
              <a:normAutofit fontScale="625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CHEM</a:t>
              </a:r>
            </a:p>
          </p:txBody>
        </p:sp>
        <p:sp>
          <p:nvSpPr>
            <p:cNvPr id="29" name="TextBox 28"/>
            <p:cNvSpPr txBox="1"/>
            <p:nvPr/>
          </p:nvSpPr>
          <p:spPr bwMode="auto">
            <a:xfrm rot="5400000">
              <a:off x="7627550" y="5805065"/>
              <a:ext cx="992525" cy="246849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txBody>
            <a:bodyPr vert="vert270" wrap="square" anchor="t" anchorCtr="1">
              <a:normAutofit fontScale="92500" lnSpcReduction="1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ROG</a:t>
              </a:r>
            </a:p>
          </p:txBody>
        </p:sp>
        <p:cxnSp>
          <p:nvCxnSpPr>
            <p:cNvPr id="30" name="Прямая со стрелкой 29"/>
            <p:cNvCxnSpPr>
              <a:endCxn id="45" idx="0"/>
            </p:cNvCxnSpPr>
            <p:nvPr/>
          </p:nvCxnSpPr>
          <p:spPr>
            <a:xfrm>
              <a:off x="5146744" y="1764905"/>
              <a:ext cx="3337545" cy="354085"/>
            </a:xfrm>
            <a:prstGeom prst="straightConnector1">
              <a:avLst/>
            </a:prstGeom>
            <a:ln>
              <a:headEnd type="none" w="lg" len="lg"/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Прямая со стрелкой 30"/>
            <p:cNvCxnSpPr>
              <a:endCxn id="37" idx="0"/>
            </p:cNvCxnSpPr>
            <p:nvPr/>
          </p:nvCxnSpPr>
          <p:spPr>
            <a:xfrm flipH="1">
              <a:off x="836996" y="3627233"/>
              <a:ext cx="1003422" cy="806527"/>
            </a:xfrm>
            <a:prstGeom prst="straightConnector1">
              <a:avLst/>
            </a:prstGeom>
            <a:ln>
              <a:headEnd type="none" w="lg" len="lg"/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Прямая со стрелкой 31"/>
            <p:cNvCxnSpPr>
              <a:endCxn id="51" idx="0"/>
            </p:cNvCxnSpPr>
            <p:nvPr/>
          </p:nvCxnSpPr>
          <p:spPr>
            <a:xfrm flipH="1">
              <a:off x="2832811" y="3429000"/>
              <a:ext cx="607116" cy="1271147"/>
            </a:xfrm>
            <a:prstGeom prst="straightConnector1">
              <a:avLst/>
            </a:prstGeom>
            <a:ln>
              <a:headEnd type="none" w="lg" len="lg"/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Прямая со стрелкой 32"/>
            <p:cNvCxnSpPr/>
            <p:nvPr/>
          </p:nvCxnSpPr>
          <p:spPr>
            <a:xfrm>
              <a:off x="4639454" y="4365655"/>
              <a:ext cx="0" cy="355076"/>
            </a:xfrm>
            <a:prstGeom prst="straightConnector1">
              <a:avLst/>
            </a:prstGeom>
            <a:ln>
              <a:headEnd type="none" w="lg" len="lg"/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/>
            <p:cNvCxnSpPr/>
            <p:nvPr/>
          </p:nvCxnSpPr>
          <p:spPr>
            <a:xfrm>
              <a:off x="5436096" y="3429000"/>
              <a:ext cx="643903" cy="1271147"/>
            </a:xfrm>
            <a:prstGeom prst="straightConnector1">
              <a:avLst/>
            </a:prstGeom>
            <a:ln>
              <a:headEnd type="none" w="lg" len="lg"/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/>
            <p:cNvCxnSpPr>
              <a:endCxn id="43" idx="0"/>
            </p:cNvCxnSpPr>
            <p:nvPr/>
          </p:nvCxnSpPr>
          <p:spPr>
            <a:xfrm>
              <a:off x="7164288" y="3608514"/>
              <a:ext cx="911739" cy="1009040"/>
            </a:xfrm>
            <a:prstGeom prst="straightConnector1">
              <a:avLst/>
            </a:prstGeom>
            <a:ln>
              <a:headEnd type="none" w="lg" len="lg"/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4657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9pPr>
          </a:lstStyle>
          <a:p>
            <a:r>
              <a:rPr lang="ru-RU" dirty="0"/>
              <a:t>СТРУКТУРА БАЗЫ </a:t>
            </a:r>
            <a:r>
              <a:rPr lang="ru-RU" dirty="0" smtClean="0"/>
              <a:t>ДАННЫХ ЦИФРОВОЙ </a:t>
            </a:r>
            <a:r>
              <a:rPr lang="ru-RU" dirty="0"/>
              <a:t>МОДЕЛИ </a:t>
            </a:r>
          </a:p>
        </p:txBody>
      </p:sp>
      <p:grpSp>
        <p:nvGrpSpPr>
          <p:cNvPr id="31" name="Группа 30"/>
          <p:cNvGrpSpPr/>
          <p:nvPr/>
        </p:nvGrpSpPr>
        <p:grpSpPr>
          <a:xfrm>
            <a:off x="174725" y="620688"/>
            <a:ext cx="8776963" cy="5783147"/>
            <a:chOff x="174725" y="620688"/>
            <a:chExt cx="8776963" cy="5783147"/>
          </a:xfrm>
        </p:grpSpPr>
        <p:grpSp>
          <p:nvGrpSpPr>
            <p:cNvPr id="32" name="Группа 11"/>
            <p:cNvGrpSpPr>
              <a:grpSpLocks/>
            </p:cNvGrpSpPr>
            <p:nvPr/>
          </p:nvGrpSpPr>
          <p:grpSpPr bwMode="auto">
            <a:xfrm>
              <a:off x="3255963" y="620688"/>
              <a:ext cx="2193934" cy="1249387"/>
              <a:chOff x="3625325" y="333487"/>
              <a:chExt cx="2043953" cy="1097280"/>
            </a:xfrm>
            <a:solidFill>
              <a:srgbClr val="E2F0D9"/>
            </a:solidFill>
          </p:grpSpPr>
          <p:grpSp>
            <p:nvGrpSpPr>
              <p:cNvPr id="85" name="Группа 10"/>
              <p:cNvGrpSpPr>
                <a:grpSpLocks/>
              </p:cNvGrpSpPr>
              <p:nvPr/>
            </p:nvGrpSpPr>
            <p:grpSpPr bwMode="auto">
              <a:xfrm>
                <a:off x="3625325" y="333487"/>
                <a:ext cx="2043953" cy="1097280"/>
                <a:chOff x="3689873" y="333487"/>
                <a:chExt cx="2043953" cy="1097280"/>
              </a:xfrm>
              <a:grpFill/>
            </p:grpSpPr>
            <p:sp>
              <p:nvSpPr>
                <p:cNvPr id="87" name="Блок-схема: память с прямым доступом 86"/>
                <p:cNvSpPr/>
                <p:nvPr/>
              </p:nvSpPr>
              <p:spPr>
                <a:xfrm>
                  <a:off x="3689873" y="333487"/>
                  <a:ext cx="667024" cy="1097280"/>
                </a:xfrm>
                <a:prstGeom prst="flowChartMagneticDrum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8" name="Блок-схема: память с прямым доступом 87"/>
                <p:cNvSpPr/>
                <p:nvPr/>
              </p:nvSpPr>
              <p:spPr>
                <a:xfrm>
                  <a:off x="3980505" y="333487"/>
                  <a:ext cx="667024" cy="1097280"/>
                </a:xfrm>
                <a:prstGeom prst="flowChartMagneticDrum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9" name="Блок-схема: память с прямым доступом 88"/>
                <p:cNvSpPr/>
                <p:nvPr/>
              </p:nvSpPr>
              <p:spPr>
                <a:xfrm>
                  <a:off x="4356897" y="333487"/>
                  <a:ext cx="667024" cy="1097280"/>
                </a:xfrm>
                <a:prstGeom prst="flowChartMagneticDrum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90" name="Блок-схема: память с прямым доступом 89"/>
                <p:cNvSpPr/>
                <p:nvPr/>
              </p:nvSpPr>
              <p:spPr>
                <a:xfrm>
                  <a:off x="4733289" y="333487"/>
                  <a:ext cx="667024" cy="1097280"/>
                </a:xfrm>
                <a:prstGeom prst="flowChartMagneticDrum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91" name="Блок-схема: память с прямым доступом 90"/>
                <p:cNvSpPr/>
                <p:nvPr/>
              </p:nvSpPr>
              <p:spPr>
                <a:xfrm>
                  <a:off x="5066802" y="333487"/>
                  <a:ext cx="667024" cy="1097280"/>
                </a:xfrm>
                <a:prstGeom prst="flowChartMagneticDrum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86" name="TextBox 85"/>
              <p:cNvSpPr txBox="1"/>
              <p:nvPr/>
            </p:nvSpPr>
            <p:spPr>
              <a:xfrm>
                <a:off x="3668205" y="697129"/>
                <a:ext cx="2001073" cy="324368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txBody>
              <a:bodyPr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БАЗА ДАННЫХ</a:t>
                </a:r>
              </a:p>
            </p:txBody>
          </p:sp>
        </p:grpSp>
        <p:cxnSp>
          <p:nvCxnSpPr>
            <p:cNvPr id="33" name="Прямая со стрелкой 32"/>
            <p:cNvCxnSpPr>
              <a:stCxn id="87" idx="2"/>
              <a:endCxn id="35" idx="0"/>
            </p:cNvCxnSpPr>
            <p:nvPr/>
          </p:nvCxnSpPr>
          <p:spPr>
            <a:xfrm flipH="1">
              <a:off x="1215235" y="1870075"/>
              <a:ext cx="2398713" cy="1643577"/>
            </a:xfrm>
            <a:prstGeom prst="straightConnector1">
              <a:avLst/>
            </a:prstGeom>
            <a:ln>
              <a:headEnd type="none" w="lg" len="lg"/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Блок-схема: память с прямым доступом 33"/>
            <p:cNvSpPr/>
            <p:nvPr/>
          </p:nvSpPr>
          <p:spPr>
            <a:xfrm>
              <a:off x="522540" y="3935747"/>
              <a:ext cx="668338" cy="1096962"/>
            </a:xfrm>
            <a:prstGeom prst="flowChartMagneticDrum">
              <a:avLst/>
            </a:prstGeom>
            <a:solidFill>
              <a:srgbClr val="E2F0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5" name="Прямоугольник 9"/>
            <p:cNvSpPr>
              <a:spLocks noChangeArrowheads="1"/>
            </p:cNvSpPr>
            <p:nvPr/>
          </p:nvSpPr>
          <p:spPr bwMode="auto">
            <a:xfrm>
              <a:off x="174725" y="3513652"/>
              <a:ext cx="2081019" cy="3693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ru-RU" altLang="ru-RU" dirty="0" smtClean="0">
                  <a:latin typeface="Times New Roman" pitchFamily="18" charset="0"/>
                  <a:cs typeface="Times New Roman" pitchFamily="18" charset="0"/>
                </a:rPr>
                <a:t>Первичные данные</a:t>
              </a:r>
              <a:endParaRPr lang="ru-RU" alt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64" name="Группа 63"/>
            <p:cNvGrpSpPr>
              <a:grpSpLocks/>
            </p:cNvGrpSpPr>
            <p:nvPr/>
          </p:nvGrpSpPr>
          <p:grpSpPr bwMode="auto">
            <a:xfrm>
              <a:off x="1459619" y="4106531"/>
              <a:ext cx="1771446" cy="2097001"/>
              <a:chOff x="2852773" y="3039097"/>
              <a:chExt cx="1771804" cy="2095737"/>
            </a:xfrm>
            <a:solidFill>
              <a:srgbClr val="E2F0D9"/>
            </a:solidFill>
          </p:grpSpPr>
          <p:sp>
            <p:nvSpPr>
              <p:cNvPr id="83" name="Блок-схема: память с прямым доступом 82"/>
              <p:cNvSpPr/>
              <p:nvPr/>
            </p:nvSpPr>
            <p:spPr>
              <a:xfrm>
                <a:off x="3485601" y="4036946"/>
                <a:ext cx="666884" cy="1097888"/>
              </a:xfrm>
              <a:prstGeom prst="flowChartMagneticDrum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Прямоугольник 41"/>
              <p:cNvSpPr>
                <a:spLocks noChangeArrowheads="1"/>
              </p:cNvSpPr>
              <p:nvPr/>
            </p:nvSpPr>
            <p:spPr bwMode="auto">
              <a:xfrm>
                <a:off x="2852773" y="3039097"/>
                <a:ext cx="1771804" cy="92277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ru-RU" altLang="ru-RU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Результаты</a:t>
                </a: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ru-RU" altLang="ru-RU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аналитических </a:t>
                </a: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ru-RU" altLang="ru-RU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исследований</a:t>
                </a:r>
              </a:p>
            </p:txBody>
          </p:sp>
        </p:grpSp>
        <p:grpSp>
          <p:nvGrpSpPr>
            <p:cNvPr id="65" name="Группа 27"/>
            <p:cNvGrpSpPr>
              <a:grpSpLocks/>
            </p:cNvGrpSpPr>
            <p:nvPr/>
          </p:nvGrpSpPr>
          <p:grpSpPr bwMode="auto">
            <a:xfrm>
              <a:off x="5065098" y="3997113"/>
              <a:ext cx="2211055" cy="2135044"/>
              <a:chOff x="6851957" y="2282555"/>
              <a:chExt cx="2211704" cy="2135505"/>
            </a:xfrm>
            <a:solidFill>
              <a:srgbClr val="E2F0D9"/>
            </a:solidFill>
          </p:grpSpPr>
          <p:sp>
            <p:nvSpPr>
              <p:cNvPr id="81" name="Блок-схема: память с прямым доступом 80"/>
              <p:cNvSpPr/>
              <p:nvPr/>
            </p:nvSpPr>
            <p:spPr>
              <a:xfrm>
                <a:off x="7644961" y="3320860"/>
                <a:ext cx="666945" cy="1097200"/>
              </a:xfrm>
              <a:prstGeom prst="flowChartMagneticDrum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Прямоугольник 49"/>
              <p:cNvSpPr>
                <a:spLocks noChangeArrowheads="1"/>
              </p:cNvSpPr>
              <p:nvPr/>
            </p:nvSpPr>
            <p:spPr bwMode="auto">
              <a:xfrm>
                <a:off x="6851957" y="2282555"/>
                <a:ext cx="2211704" cy="92352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ru-RU" altLang="ru-RU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Информация </a:t>
                </a: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ru-RU" altLang="ru-RU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 месторождениям </a:t>
                </a: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ru-RU" altLang="ru-RU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 и Г</a:t>
                </a:r>
              </a:p>
            </p:txBody>
          </p:sp>
        </p:grpSp>
        <p:grpSp>
          <p:nvGrpSpPr>
            <p:cNvPr id="66" name="Группа 65"/>
            <p:cNvGrpSpPr>
              <a:grpSpLocks/>
            </p:cNvGrpSpPr>
            <p:nvPr/>
          </p:nvGrpSpPr>
          <p:grpSpPr bwMode="auto">
            <a:xfrm>
              <a:off x="3450998" y="4311791"/>
              <a:ext cx="1610184" cy="2092044"/>
              <a:chOff x="5371136" y="3199178"/>
              <a:chExt cx="1609468" cy="2091757"/>
            </a:xfrm>
            <a:solidFill>
              <a:srgbClr val="E2F0D9"/>
            </a:solidFill>
          </p:grpSpPr>
          <p:sp>
            <p:nvSpPr>
              <p:cNvPr id="79" name="Блок-схема: память с прямым доступом 78"/>
              <p:cNvSpPr/>
              <p:nvPr/>
            </p:nvSpPr>
            <p:spPr>
              <a:xfrm>
                <a:off x="5825187" y="4194123"/>
                <a:ext cx="666454" cy="1096812"/>
              </a:xfrm>
              <a:prstGeom prst="flowChartMagneticDrum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Прямоугольник 53"/>
              <p:cNvSpPr>
                <a:spLocks noChangeArrowheads="1"/>
              </p:cNvSpPr>
              <p:nvPr/>
            </p:nvSpPr>
            <p:spPr bwMode="auto">
              <a:xfrm>
                <a:off x="5371136" y="3199178"/>
                <a:ext cx="1609468" cy="92320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None/>
                  <a:defRPr/>
                </a:pPr>
                <a:r>
                  <a:rPr lang="ru-RU" sz="1800" dirty="0" smtClean="0">
                    <a:latin typeface="Times New Roman" pitchFamily="18" charset="0"/>
                    <a:cs typeface="Times New Roman" pitchFamily="18" charset="0"/>
                  </a:rPr>
                  <a:t>Информация </a:t>
                </a:r>
              </a:p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None/>
                  <a:defRPr/>
                </a:pPr>
                <a:r>
                  <a:rPr lang="ru-RU" sz="1800" dirty="0" smtClean="0">
                    <a:latin typeface="Times New Roman" pitchFamily="18" charset="0"/>
                    <a:cs typeface="Times New Roman" pitchFamily="18" charset="0"/>
                  </a:rPr>
                  <a:t>о </a:t>
                </a:r>
                <a:r>
                  <a:rPr lang="ru-RU" sz="1800" dirty="0">
                    <a:latin typeface="Times New Roman" pitchFamily="18" charset="0"/>
                    <a:cs typeface="Times New Roman" pitchFamily="18" charset="0"/>
                  </a:rPr>
                  <a:t>стратотипах </a:t>
                </a:r>
                <a:endParaRPr lang="ru-RU" sz="18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None/>
                  <a:defRPr/>
                </a:pPr>
                <a:r>
                  <a:rPr lang="ru-RU" sz="1800" dirty="0" smtClean="0">
                    <a:latin typeface="Times New Roman" pitchFamily="18" charset="0"/>
                    <a:cs typeface="Times New Roman" pitchFamily="18" charset="0"/>
                  </a:rPr>
                  <a:t>и </a:t>
                </a:r>
                <a:r>
                  <a:rPr lang="ru-RU" sz="1800" dirty="0" err="1">
                    <a:latin typeface="Times New Roman" pitchFamily="18" charset="0"/>
                    <a:cs typeface="Times New Roman" pitchFamily="18" charset="0"/>
                  </a:rPr>
                  <a:t>петротипах</a:t>
                </a:r>
                <a:endParaRPr lang="ru-RU" altLang="ru-RU" sz="1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67" name="Прямая со стрелкой 66"/>
            <p:cNvCxnSpPr>
              <a:stCxn id="88" idx="2"/>
              <a:endCxn id="84" idx="0"/>
            </p:cNvCxnSpPr>
            <p:nvPr/>
          </p:nvCxnSpPr>
          <p:spPr>
            <a:xfrm flipH="1">
              <a:off x="2345342" y="1870075"/>
              <a:ext cx="1580564" cy="2236456"/>
            </a:xfrm>
            <a:prstGeom prst="straightConnector1">
              <a:avLst/>
            </a:prstGeom>
            <a:ln>
              <a:headEnd type="none" w="lg" len="lg"/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Прямая со стрелкой 67"/>
            <p:cNvCxnSpPr>
              <a:stCxn id="89" idx="2"/>
              <a:endCxn id="80" idx="0"/>
            </p:cNvCxnSpPr>
            <p:nvPr/>
          </p:nvCxnSpPr>
          <p:spPr>
            <a:xfrm flipH="1">
              <a:off x="4256090" y="1870075"/>
              <a:ext cx="73827" cy="2441716"/>
            </a:xfrm>
            <a:prstGeom prst="straightConnector1">
              <a:avLst/>
            </a:prstGeom>
            <a:ln>
              <a:headEnd type="none" w="lg" len="lg"/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Прямая со стрелкой 68"/>
            <p:cNvCxnSpPr>
              <a:stCxn id="90" idx="2"/>
              <a:endCxn id="82" idx="0"/>
            </p:cNvCxnSpPr>
            <p:nvPr/>
          </p:nvCxnSpPr>
          <p:spPr>
            <a:xfrm>
              <a:off x="4733928" y="1870075"/>
              <a:ext cx="1436698" cy="2127038"/>
            </a:xfrm>
            <a:prstGeom prst="straightConnector1">
              <a:avLst/>
            </a:prstGeom>
            <a:ln>
              <a:headEnd type="none" w="lg" len="lg"/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70" name="Группа 66"/>
            <p:cNvGrpSpPr>
              <a:grpSpLocks/>
            </p:cNvGrpSpPr>
            <p:nvPr/>
          </p:nvGrpSpPr>
          <p:grpSpPr bwMode="auto">
            <a:xfrm>
              <a:off x="7232051" y="2860208"/>
              <a:ext cx="1719637" cy="1874792"/>
              <a:chOff x="7087024" y="2556582"/>
              <a:chExt cx="1719475" cy="1874805"/>
            </a:xfrm>
            <a:solidFill>
              <a:srgbClr val="E2F0D9"/>
            </a:solidFill>
          </p:grpSpPr>
          <p:sp>
            <p:nvSpPr>
              <p:cNvPr id="77" name="Блок-схема: память с прямым доступом 76"/>
              <p:cNvSpPr/>
              <p:nvPr/>
            </p:nvSpPr>
            <p:spPr>
              <a:xfrm>
                <a:off x="7645580" y="3334417"/>
                <a:ext cx="666687" cy="1096970"/>
              </a:xfrm>
              <a:prstGeom prst="flowChartMagneticDrum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Прямоугольник 69"/>
              <p:cNvSpPr>
                <a:spLocks noChangeArrowheads="1"/>
              </p:cNvSpPr>
              <p:nvPr/>
            </p:nvSpPr>
            <p:spPr bwMode="auto">
              <a:xfrm>
                <a:off x="7087024" y="2556582"/>
                <a:ext cx="1719475" cy="68788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lvl="0" algn="ctr" defTabSz="533400"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ru-RU" sz="1800" dirty="0" smtClean="0">
                    <a:latin typeface="Times New Roman" pitchFamily="18" charset="0"/>
                    <a:cs typeface="Times New Roman" pitchFamily="18" charset="0"/>
                  </a:rPr>
                  <a:t>Материалы </a:t>
                </a:r>
              </a:p>
              <a:p>
                <a:pPr lvl="0" algn="ctr" defTabSz="533400">
                  <a:spcBef>
                    <a:spcPct val="0"/>
                  </a:spcBef>
                  <a:buNone/>
                </a:pPr>
                <a:r>
                  <a:rPr lang="ru-RU" sz="1800" dirty="0" smtClean="0">
                    <a:latin typeface="Times New Roman" pitchFamily="18" charset="0"/>
                    <a:cs typeface="Times New Roman" pitchFamily="18" charset="0"/>
                  </a:rPr>
                  <a:t>по </a:t>
                </a:r>
                <a:r>
                  <a:rPr lang="ru-RU" sz="1800" dirty="0">
                    <a:latin typeface="Times New Roman" pitchFamily="18" charset="0"/>
                    <a:cs typeface="Times New Roman" pitchFamily="18" charset="0"/>
                  </a:rPr>
                  <a:t>изученности</a:t>
                </a:r>
                <a:endParaRPr lang="ru-RU" sz="18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71" name="Прямая со стрелкой 70"/>
            <p:cNvCxnSpPr>
              <a:stCxn id="91" idx="2"/>
              <a:endCxn id="78" idx="1"/>
            </p:cNvCxnSpPr>
            <p:nvPr/>
          </p:nvCxnSpPr>
          <p:spPr>
            <a:xfrm>
              <a:off x="5091913" y="1870075"/>
              <a:ext cx="2140138" cy="1334074"/>
            </a:xfrm>
            <a:prstGeom prst="straightConnector1">
              <a:avLst/>
            </a:prstGeom>
            <a:ln>
              <a:headEnd type="none" w="lg" len="lg"/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 bwMode="auto">
            <a:xfrm rot="5400000">
              <a:off x="392382" y="4335355"/>
              <a:ext cx="765374" cy="246849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txBody>
            <a:bodyPr vert="vert270" wrap="square" anchor="t" anchorCtr="1">
              <a:normAutofit fontScale="625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FACT</a:t>
              </a:r>
            </a:p>
          </p:txBody>
        </p:sp>
        <p:sp>
          <p:nvSpPr>
            <p:cNvPr id="73" name="TextBox 72"/>
            <p:cNvSpPr txBox="1"/>
            <p:nvPr/>
          </p:nvSpPr>
          <p:spPr bwMode="auto">
            <a:xfrm rot="5400000">
              <a:off x="1902050" y="5560932"/>
              <a:ext cx="948873" cy="193580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txBody>
            <a:bodyPr vert="vert270" wrap="square" anchor="t" anchorCtr="1">
              <a:normAutofit fontScale="550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ANALIZ</a:t>
              </a:r>
            </a:p>
          </p:txBody>
        </p:sp>
        <p:sp>
          <p:nvSpPr>
            <p:cNvPr id="74" name="TextBox 73"/>
            <p:cNvSpPr txBox="1"/>
            <p:nvPr/>
          </p:nvSpPr>
          <p:spPr bwMode="auto">
            <a:xfrm rot="5400000">
              <a:off x="3703630" y="5816365"/>
              <a:ext cx="948873" cy="193580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txBody>
            <a:bodyPr vert="vert270" wrap="square" anchor="t" anchorCtr="1">
              <a:normAutofit fontScale="550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ETALON</a:t>
              </a:r>
            </a:p>
          </p:txBody>
        </p:sp>
        <p:sp>
          <p:nvSpPr>
            <p:cNvPr id="75" name="TextBox 74"/>
            <p:cNvSpPr txBox="1"/>
            <p:nvPr/>
          </p:nvSpPr>
          <p:spPr bwMode="auto">
            <a:xfrm rot="5400000">
              <a:off x="5613959" y="5482628"/>
              <a:ext cx="948873" cy="193580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txBody>
            <a:bodyPr vert="vert270" wrap="square" anchor="t" anchorCtr="1">
              <a:normAutofit fontScale="550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POLISK</a:t>
              </a:r>
            </a:p>
          </p:txBody>
        </p:sp>
        <p:sp>
          <p:nvSpPr>
            <p:cNvPr id="76" name="TextBox 75"/>
            <p:cNvSpPr txBox="1"/>
            <p:nvPr/>
          </p:nvSpPr>
          <p:spPr bwMode="auto">
            <a:xfrm rot="5400000">
              <a:off x="7536889" y="4123375"/>
              <a:ext cx="948873" cy="193580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txBody>
            <a:bodyPr vert="vert270" wrap="square" anchor="t" anchorCtr="1">
              <a:normAutofit fontScale="625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IZUCH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193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1"/>
          <p:cNvSpPr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БАЗЫ ПЕРВИЧНЫХ МАТЕРИАЛОВ И РЕЗУЛЬТАТОВ АНАЛИТИЧЕСКИХ ИССЛЕДОВАНИЙ</a:t>
            </a:r>
          </a:p>
        </p:txBody>
      </p:sp>
      <p:pic>
        <p:nvPicPr>
          <p:cNvPr id="17410" name="Picture 2" descr="Интерфейс_BP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1142"/>
            <a:ext cx="8496944" cy="625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27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ChangeArrowheads="1"/>
          </p:cNvSpPr>
          <p:nvPr/>
        </p:nvSpPr>
        <p:spPr bwMode="auto">
          <a:xfrm>
            <a:off x="0" y="-11113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СОСТОЯНИЕ РАБОТ ПО СОСТАВЛЕНИЮ </a:t>
            </a:r>
            <a:r>
              <a:rPr lang="ru-RU" altLang="ru-RU" sz="1800" b="1" dirty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КАРТ ПРОГНОЗА НА НЕФТЬ И ГАЗ В КОМПЛЕКТАХ ОБЯЗАТЕЛЬНЫХ ПРИЛОЖЕНИЙ </a:t>
            </a:r>
            <a:r>
              <a:rPr lang="ru-RU" altLang="ru-RU" sz="1800" b="1" dirty="0" smtClean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ГК-1000/3</a:t>
            </a:r>
            <a:endParaRPr lang="ru-RU" altLang="ru-RU" sz="1800" b="1" dirty="0">
              <a:solidFill>
                <a:srgbClr val="0028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837040"/>
              </p:ext>
            </p:extLst>
          </p:nvPr>
        </p:nvGraphicFramePr>
        <p:xfrm>
          <a:off x="683568" y="836712"/>
          <a:ext cx="7920000" cy="425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1" name="Acrobat Document" r:id="rId4" imgW="12992044" imgH="6981660" progId="AcroExch.Document.DC">
                  <p:embed/>
                </p:oleObj>
              </mc:Choice>
              <mc:Fallback>
                <p:oleObj name="Acrobat Document" r:id="rId4" imgW="12992044" imgH="698166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3568" y="836712"/>
                        <a:ext cx="7920000" cy="4257000"/>
                      </a:xfrm>
                      <a:prstGeom prst="rect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24" name="Picture 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085184"/>
            <a:ext cx="5040000" cy="129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092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1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БАЗЫ ФОНДОВЫХ МАТЕРИАЛОВ, ПЕРВИЧНЫХ СЕЙСМИЧЕСКИХ И </a:t>
            </a:r>
            <a:r>
              <a:rPr lang="ru-RU" alt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СКВАЖИННЫХ ДАННЫХ </a:t>
            </a:r>
            <a:endParaRPr lang="ru-RU" alt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27013" y="469900"/>
            <a:ext cx="8939212" cy="6323013"/>
            <a:chOff x="227013" y="469900"/>
            <a:chExt cx="8939212" cy="6323013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13" r="23941"/>
            <a:stretch>
              <a:fillRect/>
            </a:stretch>
          </p:blipFill>
          <p:spPr bwMode="auto">
            <a:xfrm>
              <a:off x="795338" y="835025"/>
              <a:ext cx="3746500" cy="402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Прямоугольник 31"/>
            <p:cNvSpPr>
              <a:spLocks noChangeArrowheads="1"/>
            </p:cNvSpPr>
            <p:nvPr/>
          </p:nvSpPr>
          <p:spPr bwMode="auto">
            <a:xfrm>
              <a:off x="250825" y="469900"/>
              <a:ext cx="4457700" cy="415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Подготовленный интерфейс базы первичных </a:t>
              </a:r>
              <a:endParaRPr lang="en-US" altLang="ru-RU" sz="105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материалов в среде </a:t>
              </a:r>
              <a:r>
                <a:rPr lang="en-US" altLang="ru-RU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ArcMap</a:t>
              </a:r>
              <a:endParaRPr lang="ru-RU" altLang="ru-RU" sz="105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Прямоугольник 31"/>
            <p:cNvSpPr>
              <a:spLocks noChangeArrowheads="1"/>
            </p:cNvSpPr>
            <p:nvPr/>
          </p:nvSpPr>
          <p:spPr bwMode="auto">
            <a:xfrm>
              <a:off x="1173163" y="2935288"/>
              <a:ext cx="1285875" cy="1389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105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Стандартный инструмент </a:t>
              </a:r>
              <a:r>
                <a:rPr lang="en-US" altLang="ru-RU" sz="105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ArcMap</a:t>
              </a:r>
              <a:r>
                <a:rPr lang="ru-RU" altLang="ru-RU" sz="105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«гиперссылка» позволяет получить доступ к содержимому базы</a:t>
              </a:r>
            </a:p>
          </p:txBody>
        </p:sp>
        <p:sp>
          <p:nvSpPr>
            <p:cNvPr id="7" name="Овал 6"/>
            <p:cNvSpPr/>
            <p:nvPr/>
          </p:nvSpPr>
          <p:spPr>
            <a:xfrm>
              <a:off x="762000" y="2501900"/>
              <a:ext cx="200025" cy="17621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8" name="Прямая со стрелкой 7"/>
            <p:cNvCxnSpPr/>
            <p:nvPr/>
          </p:nvCxnSpPr>
          <p:spPr>
            <a:xfrm flipH="1" flipV="1">
              <a:off x="962025" y="2635250"/>
              <a:ext cx="663575" cy="36353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4"/>
            <a:srcRect l="57084" t="1852" r="8333" b="1852"/>
            <a:stretch/>
          </p:blipFill>
          <p:spPr>
            <a:xfrm>
              <a:off x="5187950" y="835025"/>
              <a:ext cx="3443288" cy="2697163"/>
            </a:xfrm>
            <a:prstGeom prst="rect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</p:pic>
        <p:cxnSp>
          <p:nvCxnSpPr>
            <p:cNvPr id="10" name="Прямая со стрелкой 9"/>
            <p:cNvCxnSpPr/>
            <p:nvPr/>
          </p:nvCxnSpPr>
          <p:spPr>
            <a:xfrm flipH="1">
              <a:off x="2987675" y="1258888"/>
              <a:ext cx="2200275" cy="34131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Прямоугольник 31"/>
            <p:cNvSpPr>
              <a:spLocks noChangeArrowheads="1"/>
            </p:cNvSpPr>
            <p:nvPr/>
          </p:nvSpPr>
          <p:spPr bwMode="auto">
            <a:xfrm>
              <a:off x="4708525" y="611188"/>
              <a:ext cx="4457700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Дела скважин</a:t>
              </a: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64013" y="3862388"/>
              <a:ext cx="4826000" cy="2606675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3" name="Прямоугольник 31"/>
            <p:cNvSpPr>
              <a:spLocks noChangeArrowheads="1"/>
            </p:cNvSpPr>
            <p:nvPr/>
          </p:nvSpPr>
          <p:spPr bwMode="auto">
            <a:xfrm>
              <a:off x="4445000" y="3594100"/>
              <a:ext cx="4457700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Первичные сейсмические материалы (</a:t>
              </a:r>
              <a:r>
                <a:rPr lang="en-US" altLang="ru-RU" sz="105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sgy</a:t>
              </a:r>
              <a:r>
                <a:rPr lang="en-US" altLang="ru-RU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ru-RU" altLang="ru-RU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файлы)</a:t>
              </a:r>
            </a:p>
          </p:txBody>
        </p:sp>
        <p:cxnSp>
          <p:nvCxnSpPr>
            <p:cNvPr id="14" name="Прямая со стрелкой 13"/>
            <p:cNvCxnSpPr/>
            <p:nvPr/>
          </p:nvCxnSpPr>
          <p:spPr>
            <a:xfrm flipH="1" flipV="1">
              <a:off x="4087813" y="2933700"/>
              <a:ext cx="665162" cy="90646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Группа 31"/>
            <p:cNvGrpSpPr>
              <a:grpSpLocks/>
            </p:cNvGrpSpPr>
            <p:nvPr/>
          </p:nvGrpSpPr>
          <p:grpSpPr bwMode="auto">
            <a:xfrm>
              <a:off x="227013" y="4778375"/>
              <a:ext cx="3784600" cy="2014538"/>
              <a:chOff x="227273" y="4712498"/>
              <a:chExt cx="3783833" cy="2014957"/>
            </a:xfrm>
          </p:grpSpPr>
          <p:pic>
            <p:nvPicPr>
              <p:cNvPr id="18" name="Рисунок 1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227273" y="4712498"/>
                <a:ext cx="1747483" cy="2014957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</p:pic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81144" y="4991956"/>
                <a:ext cx="2529962" cy="1689451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</p:pic>
        </p:grpSp>
        <p:sp>
          <p:nvSpPr>
            <p:cNvPr id="16" name="Прямоугольник 31"/>
            <p:cNvSpPr>
              <a:spLocks noChangeArrowheads="1"/>
            </p:cNvSpPr>
            <p:nvPr/>
          </p:nvSpPr>
          <p:spPr bwMode="auto">
            <a:xfrm>
              <a:off x="517525" y="4810125"/>
              <a:ext cx="4457700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Сканированные фондовые материалы </a:t>
              </a:r>
            </a:p>
          </p:txBody>
        </p:sp>
        <p:cxnSp>
          <p:nvCxnSpPr>
            <p:cNvPr id="17" name="Прямая со стрелкой 16"/>
            <p:cNvCxnSpPr/>
            <p:nvPr/>
          </p:nvCxnSpPr>
          <p:spPr>
            <a:xfrm flipV="1">
              <a:off x="2892425" y="3532188"/>
              <a:ext cx="569913" cy="126682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842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9pPr>
          </a:lstStyle>
          <a:p>
            <a:r>
              <a:rPr lang="ru-RU" cap="all" dirty="0">
                <a:solidFill>
                  <a:srgbClr val="002060"/>
                </a:solidFill>
                <a:cs typeface="Times New Roman" panose="02020603050405020304" pitchFamily="18" charset="0"/>
              </a:rPr>
              <a:t>Новая классификация запасов по </a:t>
            </a:r>
            <a:r>
              <a:rPr lang="ru-RU" cap="all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УВС</a:t>
            </a:r>
            <a:endParaRPr lang="ru-RU" cap="all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10363" y="811451"/>
            <a:ext cx="8509420" cy="4829766"/>
            <a:chOff x="180719" y="952453"/>
            <a:chExt cx="8509420" cy="4829766"/>
          </a:xfrm>
        </p:grpSpPr>
        <p:sp>
          <p:nvSpPr>
            <p:cNvPr id="4" name="TextBox 3"/>
            <p:cNvSpPr txBox="1"/>
            <p:nvPr/>
          </p:nvSpPr>
          <p:spPr>
            <a:xfrm>
              <a:off x="330856" y="1215209"/>
              <a:ext cx="449810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dirty="0" smtClean="0"/>
                <a:t>Текст слайда</a:t>
              </a:r>
              <a:endParaRPr lang="ru-RU" sz="1500" dirty="0"/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215087" y="952453"/>
              <a:ext cx="8460262" cy="252000"/>
            </a:xfrm>
            <a:custGeom>
              <a:avLst/>
              <a:gdLst>
                <a:gd name="connsiteX0" fmla="*/ 0 w 8221738"/>
                <a:gd name="connsiteY0" fmla="*/ 56588 h 565881"/>
                <a:gd name="connsiteX1" fmla="*/ 56588 w 8221738"/>
                <a:gd name="connsiteY1" fmla="*/ 0 h 565881"/>
                <a:gd name="connsiteX2" fmla="*/ 8165150 w 8221738"/>
                <a:gd name="connsiteY2" fmla="*/ 0 h 565881"/>
                <a:gd name="connsiteX3" fmla="*/ 8221738 w 8221738"/>
                <a:gd name="connsiteY3" fmla="*/ 56588 h 565881"/>
                <a:gd name="connsiteX4" fmla="*/ 8221738 w 8221738"/>
                <a:gd name="connsiteY4" fmla="*/ 509293 h 565881"/>
                <a:gd name="connsiteX5" fmla="*/ 8165150 w 8221738"/>
                <a:gd name="connsiteY5" fmla="*/ 565881 h 565881"/>
                <a:gd name="connsiteX6" fmla="*/ 56588 w 8221738"/>
                <a:gd name="connsiteY6" fmla="*/ 565881 h 565881"/>
                <a:gd name="connsiteX7" fmla="*/ 0 w 8221738"/>
                <a:gd name="connsiteY7" fmla="*/ 509293 h 565881"/>
                <a:gd name="connsiteX8" fmla="*/ 0 w 8221738"/>
                <a:gd name="connsiteY8" fmla="*/ 56588 h 5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21738" h="565881">
                  <a:moveTo>
                    <a:pt x="0" y="56588"/>
                  </a:moveTo>
                  <a:cubicBezTo>
                    <a:pt x="0" y="25335"/>
                    <a:pt x="25335" y="0"/>
                    <a:pt x="56588" y="0"/>
                  </a:cubicBezTo>
                  <a:lnTo>
                    <a:pt x="8165150" y="0"/>
                  </a:lnTo>
                  <a:cubicBezTo>
                    <a:pt x="8196403" y="0"/>
                    <a:pt x="8221738" y="25335"/>
                    <a:pt x="8221738" y="56588"/>
                  </a:cubicBezTo>
                  <a:lnTo>
                    <a:pt x="8221738" y="509293"/>
                  </a:lnTo>
                  <a:cubicBezTo>
                    <a:pt x="8221738" y="540546"/>
                    <a:pt x="8196403" y="565881"/>
                    <a:pt x="8165150" y="565881"/>
                  </a:cubicBezTo>
                  <a:lnTo>
                    <a:pt x="56588" y="565881"/>
                  </a:lnTo>
                  <a:cubicBezTo>
                    <a:pt x="25335" y="565881"/>
                    <a:pt x="0" y="540546"/>
                    <a:pt x="0" y="509293"/>
                  </a:cubicBezTo>
                  <a:lnTo>
                    <a:pt x="0" y="56588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85154" tIns="85154" rIns="85154" bIns="85154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400" kern="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ЗАПАСЫ</a:t>
              </a:r>
              <a:endParaRPr lang="ru-RU" sz="1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197995" y="1247886"/>
              <a:ext cx="4680000" cy="505933"/>
            </a:xfrm>
            <a:custGeom>
              <a:avLst/>
              <a:gdLst>
                <a:gd name="connsiteX0" fmla="*/ 0 w 4118568"/>
                <a:gd name="connsiteY0" fmla="*/ 56588 h 565881"/>
                <a:gd name="connsiteX1" fmla="*/ 56588 w 4118568"/>
                <a:gd name="connsiteY1" fmla="*/ 0 h 565881"/>
                <a:gd name="connsiteX2" fmla="*/ 4061980 w 4118568"/>
                <a:gd name="connsiteY2" fmla="*/ 0 h 565881"/>
                <a:gd name="connsiteX3" fmla="*/ 4118568 w 4118568"/>
                <a:gd name="connsiteY3" fmla="*/ 56588 h 565881"/>
                <a:gd name="connsiteX4" fmla="*/ 4118568 w 4118568"/>
                <a:gd name="connsiteY4" fmla="*/ 509293 h 565881"/>
                <a:gd name="connsiteX5" fmla="*/ 4061980 w 4118568"/>
                <a:gd name="connsiteY5" fmla="*/ 565881 h 565881"/>
                <a:gd name="connsiteX6" fmla="*/ 56588 w 4118568"/>
                <a:gd name="connsiteY6" fmla="*/ 565881 h 565881"/>
                <a:gd name="connsiteX7" fmla="*/ 0 w 4118568"/>
                <a:gd name="connsiteY7" fmla="*/ 509293 h 565881"/>
                <a:gd name="connsiteX8" fmla="*/ 0 w 4118568"/>
                <a:gd name="connsiteY8" fmla="*/ 56588 h 5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8568" h="565881">
                  <a:moveTo>
                    <a:pt x="0" y="56588"/>
                  </a:moveTo>
                  <a:cubicBezTo>
                    <a:pt x="0" y="25335"/>
                    <a:pt x="25335" y="0"/>
                    <a:pt x="56588" y="0"/>
                  </a:cubicBezTo>
                  <a:lnTo>
                    <a:pt x="4061980" y="0"/>
                  </a:lnTo>
                  <a:cubicBezTo>
                    <a:pt x="4093233" y="0"/>
                    <a:pt x="4118568" y="25335"/>
                    <a:pt x="4118568" y="56588"/>
                  </a:cubicBezTo>
                  <a:lnTo>
                    <a:pt x="4118568" y="509293"/>
                  </a:lnTo>
                  <a:cubicBezTo>
                    <a:pt x="4118568" y="540546"/>
                    <a:pt x="4093233" y="565881"/>
                    <a:pt x="4061980" y="565881"/>
                  </a:cubicBezTo>
                  <a:lnTo>
                    <a:pt x="56588" y="565881"/>
                  </a:lnTo>
                  <a:cubicBezTo>
                    <a:pt x="25335" y="565881"/>
                    <a:pt x="0" y="540546"/>
                    <a:pt x="0" y="509293"/>
                  </a:cubicBezTo>
                  <a:lnTo>
                    <a:pt x="0" y="56588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77534" tIns="77534" rIns="77534" bIns="77534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400" kern="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Разрабатываемые месторождения </a:t>
              </a:r>
              <a:endParaRPr lang="ru-RU" sz="1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4930931" y="1247886"/>
              <a:ext cx="3744418" cy="505933"/>
            </a:xfrm>
            <a:custGeom>
              <a:avLst/>
              <a:gdLst>
                <a:gd name="connsiteX0" fmla="*/ 0 w 2532401"/>
                <a:gd name="connsiteY0" fmla="*/ 56588 h 565881"/>
                <a:gd name="connsiteX1" fmla="*/ 56588 w 2532401"/>
                <a:gd name="connsiteY1" fmla="*/ 0 h 565881"/>
                <a:gd name="connsiteX2" fmla="*/ 2475813 w 2532401"/>
                <a:gd name="connsiteY2" fmla="*/ 0 h 565881"/>
                <a:gd name="connsiteX3" fmla="*/ 2532401 w 2532401"/>
                <a:gd name="connsiteY3" fmla="*/ 56588 h 565881"/>
                <a:gd name="connsiteX4" fmla="*/ 2532401 w 2532401"/>
                <a:gd name="connsiteY4" fmla="*/ 509293 h 565881"/>
                <a:gd name="connsiteX5" fmla="*/ 2475813 w 2532401"/>
                <a:gd name="connsiteY5" fmla="*/ 565881 h 565881"/>
                <a:gd name="connsiteX6" fmla="*/ 56588 w 2532401"/>
                <a:gd name="connsiteY6" fmla="*/ 565881 h 565881"/>
                <a:gd name="connsiteX7" fmla="*/ 0 w 2532401"/>
                <a:gd name="connsiteY7" fmla="*/ 509293 h 565881"/>
                <a:gd name="connsiteX8" fmla="*/ 0 w 2532401"/>
                <a:gd name="connsiteY8" fmla="*/ 56588 h 5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2401" h="565881">
                  <a:moveTo>
                    <a:pt x="0" y="56588"/>
                  </a:moveTo>
                  <a:cubicBezTo>
                    <a:pt x="0" y="25335"/>
                    <a:pt x="25335" y="0"/>
                    <a:pt x="56588" y="0"/>
                  </a:cubicBezTo>
                  <a:lnTo>
                    <a:pt x="2475813" y="0"/>
                  </a:lnTo>
                  <a:cubicBezTo>
                    <a:pt x="2507066" y="0"/>
                    <a:pt x="2532401" y="25335"/>
                    <a:pt x="2532401" y="56588"/>
                  </a:cubicBezTo>
                  <a:lnTo>
                    <a:pt x="2532401" y="509293"/>
                  </a:lnTo>
                  <a:cubicBezTo>
                    <a:pt x="2532401" y="540546"/>
                    <a:pt x="2507066" y="565881"/>
                    <a:pt x="2475813" y="565881"/>
                  </a:cubicBezTo>
                  <a:lnTo>
                    <a:pt x="56588" y="565881"/>
                  </a:lnTo>
                  <a:cubicBezTo>
                    <a:pt x="25335" y="565881"/>
                    <a:pt x="0" y="540546"/>
                    <a:pt x="0" y="509293"/>
                  </a:cubicBezTo>
                  <a:lnTo>
                    <a:pt x="0" y="56588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77534" tIns="77534" rIns="77534" bIns="77534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400" kern="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Неразрабатываемые месторождения </a:t>
              </a:r>
              <a:endParaRPr lang="ru-RU" sz="1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200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(в разведке) </a:t>
              </a: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227069" y="4268491"/>
              <a:ext cx="3143001" cy="468000"/>
            </a:xfrm>
            <a:custGeom>
              <a:avLst/>
              <a:gdLst>
                <a:gd name="connsiteX0" fmla="*/ 0 w 1496526"/>
                <a:gd name="connsiteY0" fmla="*/ 56588 h 565881"/>
                <a:gd name="connsiteX1" fmla="*/ 56588 w 1496526"/>
                <a:gd name="connsiteY1" fmla="*/ 0 h 565881"/>
                <a:gd name="connsiteX2" fmla="*/ 1439938 w 1496526"/>
                <a:gd name="connsiteY2" fmla="*/ 0 h 565881"/>
                <a:gd name="connsiteX3" fmla="*/ 1496526 w 1496526"/>
                <a:gd name="connsiteY3" fmla="*/ 56588 h 565881"/>
                <a:gd name="connsiteX4" fmla="*/ 1496526 w 1496526"/>
                <a:gd name="connsiteY4" fmla="*/ 509293 h 565881"/>
                <a:gd name="connsiteX5" fmla="*/ 1439938 w 1496526"/>
                <a:gd name="connsiteY5" fmla="*/ 565881 h 565881"/>
                <a:gd name="connsiteX6" fmla="*/ 56588 w 1496526"/>
                <a:gd name="connsiteY6" fmla="*/ 565881 h 565881"/>
                <a:gd name="connsiteX7" fmla="*/ 0 w 1496526"/>
                <a:gd name="connsiteY7" fmla="*/ 509293 h 565881"/>
                <a:gd name="connsiteX8" fmla="*/ 0 w 1496526"/>
                <a:gd name="connsiteY8" fmla="*/ 56588 h 5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6526" h="565881">
                  <a:moveTo>
                    <a:pt x="0" y="56588"/>
                  </a:moveTo>
                  <a:cubicBezTo>
                    <a:pt x="0" y="25335"/>
                    <a:pt x="25335" y="0"/>
                    <a:pt x="56588" y="0"/>
                  </a:cubicBezTo>
                  <a:lnTo>
                    <a:pt x="1439938" y="0"/>
                  </a:lnTo>
                  <a:cubicBezTo>
                    <a:pt x="1471191" y="0"/>
                    <a:pt x="1496526" y="25335"/>
                    <a:pt x="1496526" y="56588"/>
                  </a:cubicBezTo>
                  <a:lnTo>
                    <a:pt x="1496526" y="509293"/>
                  </a:lnTo>
                  <a:cubicBezTo>
                    <a:pt x="1496526" y="540546"/>
                    <a:pt x="1471191" y="565881"/>
                    <a:pt x="1439938" y="565881"/>
                  </a:cubicBezTo>
                  <a:lnTo>
                    <a:pt x="56588" y="565881"/>
                  </a:lnTo>
                  <a:cubicBezTo>
                    <a:pt x="25335" y="565881"/>
                    <a:pt x="0" y="540546"/>
                    <a:pt x="0" y="509293"/>
                  </a:cubicBezTo>
                  <a:lnTo>
                    <a:pt x="0" y="56588"/>
                  </a:lnTo>
                  <a:close/>
                </a:path>
              </a:pathLst>
            </a:custGeom>
            <a:solidFill>
              <a:srgbClr val="4D9299"/>
            </a:solidFill>
            <a:ln w="31750" cap="flat" cmpd="sng" algn="ctr">
              <a:solidFill>
                <a:sysClr val="window" lastClr="FFFFFF"/>
              </a:solidFill>
              <a:prstDash val="solid"/>
            </a:ln>
            <a:effectLst>
              <a:outerShdw blurRad="51500" dist="25400" dir="5400000" rotWithShape="0">
                <a:srgbClr val="000000">
                  <a:alpha val="40000"/>
                </a:srgbClr>
              </a:outerShdw>
            </a:effectLst>
          </p:spPr>
          <p:txBody>
            <a:bodyPr spcFirstLastPara="0" vert="horz" wrap="square" lIns="43244" tIns="43244" rIns="43244" bIns="43244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200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Основа текущего государственного планирования</a:t>
              </a: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197995" y="2955537"/>
              <a:ext cx="4668935" cy="504000"/>
            </a:xfrm>
            <a:custGeom>
              <a:avLst/>
              <a:gdLst>
                <a:gd name="connsiteX0" fmla="*/ 0 w 1496526"/>
                <a:gd name="connsiteY0" fmla="*/ 56588 h 565881"/>
                <a:gd name="connsiteX1" fmla="*/ 56588 w 1496526"/>
                <a:gd name="connsiteY1" fmla="*/ 0 h 565881"/>
                <a:gd name="connsiteX2" fmla="*/ 1439938 w 1496526"/>
                <a:gd name="connsiteY2" fmla="*/ 0 h 565881"/>
                <a:gd name="connsiteX3" fmla="*/ 1496526 w 1496526"/>
                <a:gd name="connsiteY3" fmla="*/ 56588 h 565881"/>
                <a:gd name="connsiteX4" fmla="*/ 1496526 w 1496526"/>
                <a:gd name="connsiteY4" fmla="*/ 509293 h 565881"/>
                <a:gd name="connsiteX5" fmla="*/ 1439938 w 1496526"/>
                <a:gd name="connsiteY5" fmla="*/ 565881 h 565881"/>
                <a:gd name="connsiteX6" fmla="*/ 56588 w 1496526"/>
                <a:gd name="connsiteY6" fmla="*/ 565881 h 565881"/>
                <a:gd name="connsiteX7" fmla="*/ 0 w 1496526"/>
                <a:gd name="connsiteY7" fmla="*/ 509293 h 565881"/>
                <a:gd name="connsiteX8" fmla="*/ 0 w 1496526"/>
                <a:gd name="connsiteY8" fmla="*/ 56588 h 5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6526" h="565881">
                  <a:moveTo>
                    <a:pt x="0" y="56588"/>
                  </a:moveTo>
                  <a:cubicBezTo>
                    <a:pt x="0" y="25335"/>
                    <a:pt x="25335" y="0"/>
                    <a:pt x="56588" y="0"/>
                  </a:cubicBezTo>
                  <a:lnTo>
                    <a:pt x="1439938" y="0"/>
                  </a:lnTo>
                  <a:cubicBezTo>
                    <a:pt x="1471191" y="0"/>
                    <a:pt x="1496526" y="25335"/>
                    <a:pt x="1496526" y="56588"/>
                  </a:cubicBezTo>
                  <a:lnTo>
                    <a:pt x="1496526" y="509293"/>
                  </a:lnTo>
                  <a:cubicBezTo>
                    <a:pt x="1496526" y="540546"/>
                    <a:pt x="1471191" y="565881"/>
                    <a:pt x="1439938" y="565881"/>
                  </a:cubicBezTo>
                  <a:lnTo>
                    <a:pt x="56588" y="565881"/>
                  </a:lnTo>
                  <a:cubicBezTo>
                    <a:pt x="25335" y="565881"/>
                    <a:pt x="0" y="540546"/>
                    <a:pt x="0" y="509293"/>
                  </a:cubicBezTo>
                  <a:lnTo>
                    <a:pt x="0" y="56588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43244" tIns="43244" rIns="43244" bIns="43244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000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Технологически извлекаемые </a:t>
              </a:r>
              <a:r>
                <a:rPr lang="ru-RU" sz="10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запасы определяются в соответствии с технологическим проектным документом на разработку </a:t>
              </a:r>
            </a:p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9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(на весь срок разработки  месторождения и рентабельный период )</a:t>
              </a: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180719" y="2155281"/>
              <a:ext cx="1523064" cy="720000"/>
            </a:xfrm>
            <a:custGeom>
              <a:avLst/>
              <a:gdLst>
                <a:gd name="connsiteX0" fmla="*/ 0 w 1496526"/>
                <a:gd name="connsiteY0" fmla="*/ 56588 h 565881"/>
                <a:gd name="connsiteX1" fmla="*/ 56588 w 1496526"/>
                <a:gd name="connsiteY1" fmla="*/ 0 h 565881"/>
                <a:gd name="connsiteX2" fmla="*/ 1439938 w 1496526"/>
                <a:gd name="connsiteY2" fmla="*/ 0 h 565881"/>
                <a:gd name="connsiteX3" fmla="*/ 1496526 w 1496526"/>
                <a:gd name="connsiteY3" fmla="*/ 56588 h 565881"/>
                <a:gd name="connsiteX4" fmla="*/ 1496526 w 1496526"/>
                <a:gd name="connsiteY4" fmla="*/ 509293 h 565881"/>
                <a:gd name="connsiteX5" fmla="*/ 1439938 w 1496526"/>
                <a:gd name="connsiteY5" fmla="*/ 565881 h 565881"/>
                <a:gd name="connsiteX6" fmla="*/ 56588 w 1496526"/>
                <a:gd name="connsiteY6" fmla="*/ 565881 h 565881"/>
                <a:gd name="connsiteX7" fmla="*/ 0 w 1496526"/>
                <a:gd name="connsiteY7" fmla="*/ 509293 h 565881"/>
                <a:gd name="connsiteX8" fmla="*/ 0 w 1496526"/>
                <a:gd name="connsiteY8" fmla="*/ 56588 h 5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6526" h="565881">
                  <a:moveTo>
                    <a:pt x="0" y="56588"/>
                  </a:moveTo>
                  <a:cubicBezTo>
                    <a:pt x="0" y="25335"/>
                    <a:pt x="25335" y="0"/>
                    <a:pt x="56588" y="0"/>
                  </a:cubicBezTo>
                  <a:lnTo>
                    <a:pt x="1439938" y="0"/>
                  </a:lnTo>
                  <a:cubicBezTo>
                    <a:pt x="1471191" y="0"/>
                    <a:pt x="1496526" y="25335"/>
                    <a:pt x="1496526" y="56588"/>
                  </a:cubicBezTo>
                  <a:lnTo>
                    <a:pt x="1496526" y="509293"/>
                  </a:lnTo>
                  <a:cubicBezTo>
                    <a:pt x="1496526" y="540546"/>
                    <a:pt x="1471191" y="565881"/>
                    <a:pt x="1439938" y="565881"/>
                  </a:cubicBezTo>
                  <a:lnTo>
                    <a:pt x="56588" y="565881"/>
                  </a:lnTo>
                  <a:cubicBezTo>
                    <a:pt x="25335" y="565881"/>
                    <a:pt x="0" y="540546"/>
                    <a:pt x="0" y="509293"/>
                  </a:cubicBezTo>
                  <a:lnTo>
                    <a:pt x="0" y="56588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77534" tIns="77534" rIns="77534" bIns="77534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000" b="1" i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Разбуренные </a:t>
              </a:r>
              <a:r>
                <a:rPr lang="ru-RU" sz="10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эксплуатационной сеткой скважин.</a:t>
              </a: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4967026" y="2955537"/>
              <a:ext cx="3711557" cy="504000"/>
            </a:xfrm>
            <a:custGeom>
              <a:avLst/>
              <a:gdLst>
                <a:gd name="connsiteX0" fmla="*/ 0 w 1538032"/>
                <a:gd name="connsiteY0" fmla="*/ 56588 h 565881"/>
                <a:gd name="connsiteX1" fmla="*/ 56588 w 1538032"/>
                <a:gd name="connsiteY1" fmla="*/ 0 h 565881"/>
                <a:gd name="connsiteX2" fmla="*/ 1481444 w 1538032"/>
                <a:gd name="connsiteY2" fmla="*/ 0 h 565881"/>
                <a:gd name="connsiteX3" fmla="*/ 1538032 w 1538032"/>
                <a:gd name="connsiteY3" fmla="*/ 56588 h 565881"/>
                <a:gd name="connsiteX4" fmla="*/ 1538032 w 1538032"/>
                <a:gd name="connsiteY4" fmla="*/ 509293 h 565881"/>
                <a:gd name="connsiteX5" fmla="*/ 1481444 w 1538032"/>
                <a:gd name="connsiteY5" fmla="*/ 565881 h 565881"/>
                <a:gd name="connsiteX6" fmla="*/ 56588 w 1538032"/>
                <a:gd name="connsiteY6" fmla="*/ 565881 h 565881"/>
                <a:gd name="connsiteX7" fmla="*/ 0 w 1538032"/>
                <a:gd name="connsiteY7" fmla="*/ 509293 h 565881"/>
                <a:gd name="connsiteX8" fmla="*/ 0 w 1538032"/>
                <a:gd name="connsiteY8" fmla="*/ 56588 h 5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8032" h="565881">
                  <a:moveTo>
                    <a:pt x="0" y="56588"/>
                  </a:moveTo>
                  <a:cubicBezTo>
                    <a:pt x="0" y="25335"/>
                    <a:pt x="25335" y="0"/>
                    <a:pt x="56588" y="0"/>
                  </a:cubicBezTo>
                  <a:lnTo>
                    <a:pt x="1481444" y="0"/>
                  </a:lnTo>
                  <a:cubicBezTo>
                    <a:pt x="1512697" y="0"/>
                    <a:pt x="1538032" y="25335"/>
                    <a:pt x="1538032" y="56588"/>
                  </a:cubicBezTo>
                  <a:lnTo>
                    <a:pt x="1538032" y="509293"/>
                  </a:lnTo>
                  <a:cubicBezTo>
                    <a:pt x="1538032" y="540546"/>
                    <a:pt x="1512697" y="565881"/>
                    <a:pt x="1481444" y="565881"/>
                  </a:cubicBezTo>
                  <a:lnTo>
                    <a:pt x="56588" y="565881"/>
                  </a:lnTo>
                  <a:cubicBezTo>
                    <a:pt x="25335" y="565881"/>
                    <a:pt x="0" y="540546"/>
                    <a:pt x="0" y="509293"/>
                  </a:cubicBezTo>
                  <a:lnTo>
                    <a:pt x="0" y="56588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43244" tIns="43244" rIns="43244" bIns="43244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0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Извлекаемые запасы оцениваются по аналогии</a:t>
              </a: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3380785" y="4251681"/>
              <a:ext cx="5309354" cy="468000"/>
            </a:xfrm>
            <a:custGeom>
              <a:avLst/>
              <a:gdLst>
                <a:gd name="connsiteX0" fmla="*/ 0 w 1538032"/>
                <a:gd name="connsiteY0" fmla="*/ 56588 h 565881"/>
                <a:gd name="connsiteX1" fmla="*/ 56588 w 1538032"/>
                <a:gd name="connsiteY1" fmla="*/ 0 h 565881"/>
                <a:gd name="connsiteX2" fmla="*/ 1481444 w 1538032"/>
                <a:gd name="connsiteY2" fmla="*/ 0 h 565881"/>
                <a:gd name="connsiteX3" fmla="*/ 1538032 w 1538032"/>
                <a:gd name="connsiteY3" fmla="*/ 56588 h 565881"/>
                <a:gd name="connsiteX4" fmla="*/ 1538032 w 1538032"/>
                <a:gd name="connsiteY4" fmla="*/ 509293 h 565881"/>
                <a:gd name="connsiteX5" fmla="*/ 1481444 w 1538032"/>
                <a:gd name="connsiteY5" fmla="*/ 565881 h 565881"/>
                <a:gd name="connsiteX6" fmla="*/ 56588 w 1538032"/>
                <a:gd name="connsiteY6" fmla="*/ 565881 h 565881"/>
                <a:gd name="connsiteX7" fmla="*/ 0 w 1538032"/>
                <a:gd name="connsiteY7" fmla="*/ 509293 h 565881"/>
                <a:gd name="connsiteX8" fmla="*/ 0 w 1538032"/>
                <a:gd name="connsiteY8" fmla="*/ 56588 h 5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8032" h="565881">
                  <a:moveTo>
                    <a:pt x="0" y="56588"/>
                  </a:moveTo>
                  <a:cubicBezTo>
                    <a:pt x="0" y="25335"/>
                    <a:pt x="25335" y="0"/>
                    <a:pt x="56588" y="0"/>
                  </a:cubicBezTo>
                  <a:lnTo>
                    <a:pt x="1481444" y="0"/>
                  </a:lnTo>
                  <a:cubicBezTo>
                    <a:pt x="1512697" y="0"/>
                    <a:pt x="1538032" y="25335"/>
                    <a:pt x="1538032" y="56588"/>
                  </a:cubicBezTo>
                  <a:lnTo>
                    <a:pt x="1538032" y="509293"/>
                  </a:lnTo>
                  <a:cubicBezTo>
                    <a:pt x="1538032" y="540546"/>
                    <a:pt x="1512697" y="565881"/>
                    <a:pt x="1481444" y="565881"/>
                  </a:cubicBezTo>
                  <a:lnTo>
                    <a:pt x="56588" y="565881"/>
                  </a:lnTo>
                  <a:cubicBezTo>
                    <a:pt x="25335" y="565881"/>
                    <a:pt x="0" y="540546"/>
                    <a:pt x="0" y="509293"/>
                  </a:cubicBezTo>
                  <a:lnTo>
                    <a:pt x="0" y="56588"/>
                  </a:lnTo>
                  <a:close/>
                </a:path>
              </a:pathLst>
            </a:custGeom>
            <a:gradFill>
              <a:gsLst>
                <a:gs pos="0">
                  <a:schemeClr val="lt2">
                    <a:tint val="40000"/>
                    <a:satMod val="350000"/>
                  </a:schemeClr>
                </a:gs>
                <a:gs pos="40000">
                  <a:schemeClr val="bg2">
                    <a:lumMod val="50000"/>
                  </a:schemeClr>
                </a:gs>
                <a:gs pos="100000">
                  <a:schemeClr val="lt2">
                    <a:shade val="20000"/>
                    <a:satMod val="255000"/>
                  </a:schemeClr>
                </a:gs>
              </a:gsLst>
            </a:gradFill>
            <a:ln w="31750" cap="flat" cmpd="sng" algn="ctr">
              <a:solidFill>
                <a:sysClr val="window" lastClr="FFFFFF"/>
              </a:solidFill>
              <a:prstDash val="solid"/>
            </a:ln>
            <a:effectLst>
              <a:outerShdw blurRad="51500" dist="25400" dir="5400000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1002">
              <a:schemeClr val="lt2"/>
            </a:fillRef>
            <a:effectRef idx="0">
              <a:scrgbClr r="0" g="0" b="0"/>
            </a:effectRef>
            <a:fontRef idx="major"/>
          </p:style>
          <p:txBody>
            <a:bodyPr spcFirstLastPara="0" vert="horz" wrap="square" lIns="43244" tIns="43244" rIns="43244" bIns="43244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200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Необходимо государственное регулирование</a:t>
              </a: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281063" y="4179673"/>
              <a:ext cx="8345235" cy="0"/>
            </a:xfrm>
            <a:prstGeom prst="line">
              <a:avLst/>
            </a:prstGeom>
            <a:ln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Полилиния 13"/>
            <p:cNvSpPr/>
            <p:nvPr/>
          </p:nvSpPr>
          <p:spPr>
            <a:xfrm>
              <a:off x="200574" y="1825828"/>
              <a:ext cx="1512000" cy="252000"/>
            </a:xfrm>
            <a:custGeom>
              <a:avLst/>
              <a:gdLst>
                <a:gd name="connsiteX0" fmla="*/ 0 w 4125937"/>
                <a:gd name="connsiteY0" fmla="*/ 56588 h 565881"/>
                <a:gd name="connsiteX1" fmla="*/ 56588 w 4125937"/>
                <a:gd name="connsiteY1" fmla="*/ 0 h 565881"/>
                <a:gd name="connsiteX2" fmla="*/ 4069349 w 4125937"/>
                <a:gd name="connsiteY2" fmla="*/ 0 h 565881"/>
                <a:gd name="connsiteX3" fmla="*/ 4125937 w 4125937"/>
                <a:gd name="connsiteY3" fmla="*/ 56588 h 565881"/>
                <a:gd name="connsiteX4" fmla="*/ 4125937 w 4125937"/>
                <a:gd name="connsiteY4" fmla="*/ 509293 h 565881"/>
                <a:gd name="connsiteX5" fmla="*/ 4069349 w 4125937"/>
                <a:gd name="connsiteY5" fmla="*/ 565881 h 565881"/>
                <a:gd name="connsiteX6" fmla="*/ 56588 w 4125937"/>
                <a:gd name="connsiteY6" fmla="*/ 565881 h 565881"/>
                <a:gd name="connsiteX7" fmla="*/ 0 w 4125937"/>
                <a:gd name="connsiteY7" fmla="*/ 509293 h 565881"/>
                <a:gd name="connsiteX8" fmla="*/ 0 w 4125937"/>
                <a:gd name="connsiteY8" fmla="*/ 56588 h 5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25937" h="565881">
                  <a:moveTo>
                    <a:pt x="0" y="56588"/>
                  </a:moveTo>
                  <a:cubicBezTo>
                    <a:pt x="0" y="25335"/>
                    <a:pt x="25335" y="0"/>
                    <a:pt x="56588" y="0"/>
                  </a:cubicBezTo>
                  <a:lnTo>
                    <a:pt x="4069349" y="0"/>
                  </a:lnTo>
                  <a:cubicBezTo>
                    <a:pt x="4100602" y="0"/>
                    <a:pt x="4125937" y="25335"/>
                    <a:pt x="4125937" y="56588"/>
                  </a:cubicBezTo>
                  <a:lnTo>
                    <a:pt x="4125937" y="509293"/>
                  </a:lnTo>
                  <a:cubicBezTo>
                    <a:pt x="4125937" y="540546"/>
                    <a:pt x="4100602" y="565881"/>
                    <a:pt x="4069349" y="565881"/>
                  </a:cubicBezTo>
                  <a:lnTo>
                    <a:pt x="56588" y="565881"/>
                  </a:lnTo>
                  <a:cubicBezTo>
                    <a:pt x="25335" y="565881"/>
                    <a:pt x="0" y="540546"/>
                    <a:pt x="0" y="509293"/>
                  </a:cubicBezTo>
                  <a:lnTo>
                    <a:pt x="0" y="56588"/>
                  </a:lnTo>
                  <a:close/>
                </a:path>
              </a:pathLst>
            </a:custGeom>
            <a:solidFill>
              <a:srgbClr val="FF9999"/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77534" tIns="77534" rIns="77534" bIns="77534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200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3346444" y="1825828"/>
              <a:ext cx="1512000" cy="252000"/>
            </a:xfrm>
            <a:custGeom>
              <a:avLst/>
              <a:gdLst>
                <a:gd name="connsiteX0" fmla="*/ 0 w 4125937"/>
                <a:gd name="connsiteY0" fmla="*/ 56588 h 565881"/>
                <a:gd name="connsiteX1" fmla="*/ 56588 w 4125937"/>
                <a:gd name="connsiteY1" fmla="*/ 0 h 565881"/>
                <a:gd name="connsiteX2" fmla="*/ 4069349 w 4125937"/>
                <a:gd name="connsiteY2" fmla="*/ 0 h 565881"/>
                <a:gd name="connsiteX3" fmla="*/ 4125937 w 4125937"/>
                <a:gd name="connsiteY3" fmla="*/ 56588 h 565881"/>
                <a:gd name="connsiteX4" fmla="*/ 4125937 w 4125937"/>
                <a:gd name="connsiteY4" fmla="*/ 509293 h 565881"/>
                <a:gd name="connsiteX5" fmla="*/ 4069349 w 4125937"/>
                <a:gd name="connsiteY5" fmla="*/ 565881 h 565881"/>
                <a:gd name="connsiteX6" fmla="*/ 56588 w 4125937"/>
                <a:gd name="connsiteY6" fmla="*/ 565881 h 565881"/>
                <a:gd name="connsiteX7" fmla="*/ 0 w 4125937"/>
                <a:gd name="connsiteY7" fmla="*/ 509293 h 565881"/>
                <a:gd name="connsiteX8" fmla="*/ 0 w 4125937"/>
                <a:gd name="connsiteY8" fmla="*/ 56588 h 5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25937" h="565881">
                  <a:moveTo>
                    <a:pt x="0" y="56588"/>
                  </a:moveTo>
                  <a:cubicBezTo>
                    <a:pt x="0" y="25335"/>
                    <a:pt x="25335" y="0"/>
                    <a:pt x="56588" y="0"/>
                  </a:cubicBezTo>
                  <a:lnTo>
                    <a:pt x="4069349" y="0"/>
                  </a:lnTo>
                  <a:cubicBezTo>
                    <a:pt x="4100602" y="0"/>
                    <a:pt x="4125937" y="25335"/>
                    <a:pt x="4125937" y="56588"/>
                  </a:cubicBezTo>
                  <a:lnTo>
                    <a:pt x="4125937" y="509293"/>
                  </a:lnTo>
                  <a:cubicBezTo>
                    <a:pt x="4125937" y="540546"/>
                    <a:pt x="4100602" y="565881"/>
                    <a:pt x="4069349" y="565881"/>
                  </a:cubicBezTo>
                  <a:lnTo>
                    <a:pt x="56588" y="565881"/>
                  </a:lnTo>
                  <a:cubicBezTo>
                    <a:pt x="25335" y="565881"/>
                    <a:pt x="0" y="540546"/>
                    <a:pt x="0" y="509293"/>
                  </a:cubicBezTo>
                  <a:lnTo>
                    <a:pt x="0" y="56588"/>
                  </a:lnTo>
                  <a:close/>
                </a:path>
              </a:pathLst>
            </a:custGeom>
            <a:solidFill>
              <a:srgbClr val="CCECFF"/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77534" tIns="77534" rIns="77534" bIns="77534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2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В2</a:t>
              </a:r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3337653" y="2151403"/>
              <a:ext cx="1528968" cy="720000"/>
            </a:xfrm>
            <a:custGeom>
              <a:avLst/>
              <a:gdLst>
                <a:gd name="connsiteX0" fmla="*/ 0 w 1496526"/>
                <a:gd name="connsiteY0" fmla="*/ 56588 h 565881"/>
                <a:gd name="connsiteX1" fmla="*/ 56588 w 1496526"/>
                <a:gd name="connsiteY1" fmla="*/ 0 h 565881"/>
                <a:gd name="connsiteX2" fmla="*/ 1439938 w 1496526"/>
                <a:gd name="connsiteY2" fmla="*/ 0 h 565881"/>
                <a:gd name="connsiteX3" fmla="*/ 1496526 w 1496526"/>
                <a:gd name="connsiteY3" fmla="*/ 56588 h 565881"/>
                <a:gd name="connsiteX4" fmla="*/ 1496526 w 1496526"/>
                <a:gd name="connsiteY4" fmla="*/ 509293 h 565881"/>
                <a:gd name="connsiteX5" fmla="*/ 1439938 w 1496526"/>
                <a:gd name="connsiteY5" fmla="*/ 565881 h 565881"/>
                <a:gd name="connsiteX6" fmla="*/ 56588 w 1496526"/>
                <a:gd name="connsiteY6" fmla="*/ 565881 h 565881"/>
                <a:gd name="connsiteX7" fmla="*/ 0 w 1496526"/>
                <a:gd name="connsiteY7" fmla="*/ 509293 h 565881"/>
                <a:gd name="connsiteX8" fmla="*/ 0 w 1496526"/>
                <a:gd name="connsiteY8" fmla="*/ 56588 h 5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6526" h="565881">
                  <a:moveTo>
                    <a:pt x="0" y="56588"/>
                  </a:moveTo>
                  <a:cubicBezTo>
                    <a:pt x="0" y="25335"/>
                    <a:pt x="25335" y="0"/>
                    <a:pt x="56588" y="0"/>
                  </a:cubicBezTo>
                  <a:lnTo>
                    <a:pt x="1439938" y="0"/>
                  </a:lnTo>
                  <a:cubicBezTo>
                    <a:pt x="1471191" y="0"/>
                    <a:pt x="1496526" y="25335"/>
                    <a:pt x="1496526" y="56588"/>
                  </a:cubicBezTo>
                  <a:lnTo>
                    <a:pt x="1496526" y="509293"/>
                  </a:lnTo>
                  <a:cubicBezTo>
                    <a:pt x="1496526" y="540546"/>
                    <a:pt x="1471191" y="565881"/>
                    <a:pt x="1439938" y="565881"/>
                  </a:cubicBezTo>
                  <a:lnTo>
                    <a:pt x="56588" y="565881"/>
                  </a:lnTo>
                  <a:cubicBezTo>
                    <a:pt x="25335" y="565881"/>
                    <a:pt x="0" y="540546"/>
                    <a:pt x="0" y="509293"/>
                  </a:cubicBezTo>
                  <a:lnTo>
                    <a:pt x="0" y="56588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77534" tIns="77534" rIns="77534" bIns="77534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0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ru-RU" sz="1000" b="1" i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Оцененные</a:t>
              </a:r>
              <a:r>
                <a:rPr lang="ru-RU" sz="10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</a:p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0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зависимый планируемый фонд эксплуатационных скважин   </a:t>
              </a:r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1772519" y="1827917"/>
              <a:ext cx="1512000" cy="252000"/>
            </a:xfrm>
            <a:custGeom>
              <a:avLst/>
              <a:gdLst>
                <a:gd name="connsiteX0" fmla="*/ 0 w 4125937"/>
                <a:gd name="connsiteY0" fmla="*/ 56588 h 565881"/>
                <a:gd name="connsiteX1" fmla="*/ 56588 w 4125937"/>
                <a:gd name="connsiteY1" fmla="*/ 0 h 565881"/>
                <a:gd name="connsiteX2" fmla="*/ 4069349 w 4125937"/>
                <a:gd name="connsiteY2" fmla="*/ 0 h 565881"/>
                <a:gd name="connsiteX3" fmla="*/ 4125937 w 4125937"/>
                <a:gd name="connsiteY3" fmla="*/ 56588 h 565881"/>
                <a:gd name="connsiteX4" fmla="*/ 4125937 w 4125937"/>
                <a:gd name="connsiteY4" fmla="*/ 509293 h 565881"/>
                <a:gd name="connsiteX5" fmla="*/ 4069349 w 4125937"/>
                <a:gd name="connsiteY5" fmla="*/ 565881 h 565881"/>
                <a:gd name="connsiteX6" fmla="*/ 56588 w 4125937"/>
                <a:gd name="connsiteY6" fmla="*/ 565881 h 565881"/>
                <a:gd name="connsiteX7" fmla="*/ 0 w 4125937"/>
                <a:gd name="connsiteY7" fmla="*/ 509293 h 565881"/>
                <a:gd name="connsiteX8" fmla="*/ 0 w 4125937"/>
                <a:gd name="connsiteY8" fmla="*/ 56588 h 5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25937" h="565881">
                  <a:moveTo>
                    <a:pt x="0" y="56588"/>
                  </a:moveTo>
                  <a:cubicBezTo>
                    <a:pt x="0" y="25335"/>
                    <a:pt x="25335" y="0"/>
                    <a:pt x="56588" y="0"/>
                  </a:cubicBezTo>
                  <a:lnTo>
                    <a:pt x="4069349" y="0"/>
                  </a:lnTo>
                  <a:cubicBezTo>
                    <a:pt x="4100602" y="0"/>
                    <a:pt x="4125937" y="25335"/>
                    <a:pt x="4125937" y="56588"/>
                  </a:cubicBezTo>
                  <a:lnTo>
                    <a:pt x="4125937" y="509293"/>
                  </a:lnTo>
                  <a:cubicBezTo>
                    <a:pt x="4125937" y="540546"/>
                    <a:pt x="4100602" y="565881"/>
                    <a:pt x="4069349" y="565881"/>
                  </a:cubicBezTo>
                  <a:lnTo>
                    <a:pt x="56588" y="565881"/>
                  </a:lnTo>
                  <a:cubicBezTo>
                    <a:pt x="25335" y="565881"/>
                    <a:pt x="0" y="540546"/>
                    <a:pt x="0" y="509293"/>
                  </a:cubicBezTo>
                  <a:lnTo>
                    <a:pt x="0" y="56588"/>
                  </a:lnTo>
                  <a:close/>
                </a:path>
              </a:pathLst>
            </a:custGeom>
            <a:solidFill>
              <a:srgbClr val="66CCFF"/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77534" tIns="77534" rIns="77534" bIns="77534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2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В1</a:t>
              </a:r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1764718" y="2145756"/>
              <a:ext cx="1523064" cy="720000"/>
            </a:xfrm>
            <a:custGeom>
              <a:avLst/>
              <a:gdLst>
                <a:gd name="connsiteX0" fmla="*/ 0 w 1496526"/>
                <a:gd name="connsiteY0" fmla="*/ 56588 h 565881"/>
                <a:gd name="connsiteX1" fmla="*/ 56588 w 1496526"/>
                <a:gd name="connsiteY1" fmla="*/ 0 h 565881"/>
                <a:gd name="connsiteX2" fmla="*/ 1439938 w 1496526"/>
                <a:gd name="connsiteY2" fmla="*/ 0 h 565881"/>
                <a:gd name="connsiteX3" fmla="*/ 1496526 w 1496526"/>
                <a:gd name="connsiteY3" fmla="*/ 56588 h 565881"/>
                <a:gd name="connsiteX4" fmla="*/ 1496526 w 1496526"/>
                <a:gd name="connsiteY4" fmla="*/ 509293 h 565881"/>
                <a:gd name="connsiteX5" fmla="*/ 1439938 w 1496526"/>
                <a:gd name="connsiteY5" fmla="*/ 565881 h 565881"/>
                <a:gd name="connsiteX6" fmla="*/ 56588 w 1496526"/>
                <a:gd name="connsiteY6" fmla="*/ 565881 h 565881"/>
                <a:gd name="connsiteX7" fmla="*/ 0 w 1496526"/>
                <a:gd name="connsiteY7" fmla="*/ 509293 h 565881"/>
                <a:gd name="connsiteX8" fmla="*/ 0 w 1496526"/>
                <a:gd name="connsiteY8" fmla="*/ 56588 h 5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6526" h="565881">
                  <a:moveTo>
                    <a:pt x="0" y="56588"/>
                  </a:moveTo>
                  <a:cubicBezTo>
                    <a:pt x="0" y="25335"/>
                    <a:pt x="25335" y="0"/>
                    <a:pt x="56588" y="0"/>
                  </a:cubicBezTo>
                  <a:lnTo>
                    <a:pt x="1439938" y="0"/>
                  </a:lnTo>
                  <a:cubicBezTo>
                    <a:pt x="1471191" y="0"/>
                    <a:pt x="1496526" y="25335"/>
                    <a:pt x="1496526" y="56588"/>
                  </a:cubicBezTo>
                  <a:lnTo>
                    <a:pt x="1496526" y="509293"/>
                  </a:lnTo>
                  <a:cubicBezTo>
                    <a:pt x="1496526" y="540546"/>
                    <a:pt x="1471191" y="565881"/>
                    <a:pt x="1439938" y="565881"/>
                  </a:cubicBezTo>
                  <a:lnTo>
                    <a:pt x="56588" y="565881"/>
                  </a:lnTo>
                  <a:cubicBezTo>
                    <a:pt x="25335" y="565881"/>
                    <a:pt x="0" y="540546"/>
                    <a:pt x="0" y="509293"/>
                  </a:cubicBezTo>
                  <a:lnTo>
                    <a:pt x="0" y="56588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77534" tIns="77534" rIns="77534" bIns="77534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000" b="1" i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Подготовленные </a:t>
              </a:r>
              <a:r>
                <a:rPr lang="ru-RU" sz="10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</a:t>
              </a:r>
            </a:p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0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основной проектный фонд эксплуатационных скважин  </a:t>
              </a: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4955306" y="1809659"/>
              <a:ext cx="1855778" cy="252000"/>
            </a:xfrm>
            <a:custGeom>
              <a:avLst/>
              <a:gdLst>
                <a:gd name="connsiteX0" fmla="*/ 0 w 4125937"/>
                <a:gd name="connsiteY0" fmla="*/ 56588 h 565881"/>
                <a:gd name="connsiteX1" fmla="*/ 56588 w 4125937"/>
                <a:gd name="connsiteY1" fmla="*/ 0 h 565881"/>
                <a:gd name="connsiteX2" fmla="*/ 4069349 w 4125937"/>
                <a:gd name="connsiteY2" fmla="*/ 0 h 565881"/>
                <a:gd name="connsiteX3" fmla="*/ 4125937 w 4125937"/>
                <a:gd name="connsiteY3" fmla="*/ 56588 h 565881"/>
                <a:gd name="connsiteX4" fmla="*/ 4125937 w 4125937"/>
                <a:gd name="connsiteY4" fmla="*/ 509293 h 565881"/>
                <a:gd name="connsiteX5" fmla="*/ 4069349 w 4125937"/>
                <a:gd name="connsiteY5" fmla="*/ 565881 h 565881"/>
                <a:gd name="connsiteX6" fmla="*/ 56588 w 4125937"/>
                <a:gd name="connsiteY6" fmla="*/ 565881 h 565881"/>
                <a:gd name="connsiteX7" fmla="*/ 0 w 4125937"/>
                <a:gd name="connsiteY7" fmla="*/ 509293 h 565881"/>
                <a:gd name="connsiteX8" fmla="*/ 0 w 4125937"/>
                <a:gd name="connsiteY8" fmla="*/ 56588 h 5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25937" h="565881">
                  <a:moveTo>
                    <a:pt x="0" y="56588"/>
                  </a:moveTo>
                  <a:cubicBezTo>
                    <a:pt x="0" y="25335"/>
                    <a:pt x="25335" y="0"/>
                    <a:pt x="56588" y="0"/>
                  </a:cubicBezTo>
                  <a:lnTo>
                    <a:pt x="4069349" y="0"/>
                  </a:lnTo>
                  <a:cubicBezTo>
                    <a:pt x="4100602" y="0"/>
                    <a:pt x="4125937" y="25335"/>
                    <a:pt x="4125937" y="56588"/>
                  </a:cubicBezTo>
                  <a:lnTo>
                    <a:pt x="4125937" y="509293"/>
                  </a:lnTo>
                  <a:cubicBezTo>
                    <a:pt x="4125937" y="540546"/>
                    <a:pt x="4100602" y="565881"/>
                    <a:pt x="4069349" y="565881"/>
                  </a:cubicBezTo>
                  <a:lnTo>
                    <a:pt x="56588" y="565881"/>
                  </a:lnTo>
                  <a:cubicBezTo>
                    <a:pt x="25335" y="565881"/>
                    <a:pt x="0" y="540546"/>
                    <a:pt x="0" y="509293"/>
                  </a:cubicBezTo>
                  <a:lnTo>
                    <a:pt x="0" y="56588"/>
                  </a:lnTo>
                  <a:close/>
                </a:path>
              </a:pathLst>
            </a:custGeom>
            <a:solidFill>
              <a:srgbClr val="99FF66"/>
            </a:soli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43244" tIns="43244" rIns="43244" bIns="43244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2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С1</a:t>
              </a:r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6861131" y="1803015"/>
              <a:ext cx="1812105" cy="252000"/>
            </a:xfrm>
            <a:custGeom>
              <a:avLst/>
              <a:gdLst>
                <a:gd name="connsiteX0" fmla="*/ 0 w 4125937"/>
                <a:gd name="connsiteY0" fmla="*/ 56588 h 565881"/>
                <a:gd name="connsiteX1" fmla="*/ 56588 w 4125937"/>
                <a:gd name="connsiteY1" fmla="*/ 0 h 565881"/>
                <a:gd name="connsiteX2" fmla="*/ 4069349 w 4125937"/>
                <a:gd name="connsiteY2" fmla="*/ 0 h 565881"/>
                <a:gd name="connsiteX3" fmla="*/ 4125937 w 4125937"/>
                <a:gd name="connsiteY3" fmla="*/ 56588 h 565881"/>
                <a:gd name="connsiteX4" fmla="*/ 4125937 w 4125937"/>
                <a:gd name="connsiteY4" fmla="*/ 509293 h 565881"/>
                <a:gd name="connsiteX5" fmla="*/ 4069349 w 4125937"/>
                <a:gd name="connsiteY5" fmla="*/ 565881 h 565881"/>
                <a:gd name="connsiteX6" fmla="*/ 56588 w 4125937"/>
                <a:gd name="connsiteY6" fmla="*/ 565881 h 565881"/>
                <a:gd name="connsiteX7" fmla="*/ 0 w 4125937"/>
                <a:gd name="connsiteY7" fmla="*/ 509293 h 565881"/>
                <a:gd name="connsiteX8" fmla="*/ 0 w 4125937"/>
                <a:gd name="connsiteY8" fmla="*/ 56588 h 5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25937" h="565881">
                  <a:moveTo>
                    <a:pt x="0" y="56588"/>
                  </a:moveTo>
                  <a:cubicBezTo>
                    <a:pt x="0" y="25335"/>
                    <a:pt x="25335" y="0"/>
                    <a:pt x="56588" y="0"/>
                  </a:cubicBezTo>
                  <a:lnTo>
                    <a:pt x="4069349" y="0"/>
                  </a:lnTo>
                  <a:cubicBezTo>
                    <a:pt x="4100602" y="0"/>
                    <a:pt x="4125937" y="25335"/>
                    <a:pt x="4125937" y="56588"/>
                  </a:cubicBezTo>
                  <a:lnTo>
                    <a:pt x="4125937" y="509293"/>
                  </a:lnTo>
                  <a:cubicBezTo>
                    <a:pt x="4125937" y="540546"/>
                    <a:pt x="4100602" y="565881"/>
                    <a:pt x="4069349" y="565881"/>
                  </a:cubicBezTo>
                  <a:lnTo>
                    <a:pt x="56588" y="565881"/>
                  </a:lnTo>
                  <a:cubicBezTo>
                    <a:pt x="25335" y="565881"/>
                    <a:pt x="0" y="540546"/>
                    <a:pt x="0" y="509293"/>
                  </a:cubicBezTo>
                  <a:lnTo>
                    <a:pt x="0" y="56588"/>
                  </a:lnTo>
                  <a:close/>
                </a:path>
              </a:pathLst>
            </a:custGeom>
            <a:solidFill>
              <a:srgbClr val="FFFF99"/>
            </a:soli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43244" tIns="43244" rIns="43244" bIns="43244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2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С2</a:t>
              </a:r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4961745" y="2139198"/>
              <a:ext cx="1824118" cy="720000"/>
            </a:xfrm>
            <a:custGeom>
              <a:avLst/>
              <a:gdLst>
                <a:gd name="connsiteX0" fmla="*/ 0 w 1496526"/>
                <a:gd name="connsiteY0" fmla="*/ 56588 h 565881"/>
                <a:gd name="connsiteX1" fmla="*/ 56588 w 1496526"/>
                <a:gd name="connsiteY1" fmla="*/ 0 h 565881"/>
                <a:gd name="connsiteX2" fmla="*/ 1439938 w 1496526"/>
                <a:gd name="connsiteY2" fmla="*/ 0 h 565881"/>
                <a:gd name="connsiteX3" fmla="*/ 1496526 w 1496526"/>
                <a:gd name="connsiteY3" fmla="*/ 56588 h 565881"/>
                <a:gd name="connsiteX4" fmla="*/ 1496526 w 1496526"/>
                <a:gd name="connsiteY4" fmla="*/ 509293 h 565881"/>
                <a:gd name="connsiteX5" fmla="*/ 1439938 w 1496526"/>
                <a:gd name="connsiteY5" fmla="*/ 565881 h 565881"/>
                <a:gd name="connsiteX6" fmla="*/ 56588 w 1496526"/>
                <a:gd name="connsiteY6" fmla="*/ 565881 h 565881"/>
                <a:gd name="connsiteX7" fmla="*/ 0 w 1496526"/>
                <a:gd name="connsiteY7" fmla="*/ 509293 h 565881"/>
                <a:gd name="connsiteX8" fmla="*/ 0 w 1496526"/>
                <a:gd name="connsiteY8" fmla="*/ 56588 h 5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6526" h="565881">
                  <a:moveTo>
                    <a:pt x="0" y="56588"/>
                  </a:moveTo>
                  <a:cubicBezTo>
                    <a:pt x="0" y="25335"/>
                    <a:pt x="25335" y="0"/>
                    <a:pt x="56588" y="0"/>
                  </a:cubicBezTo>
                  <a:lnTo>
                    <a:pt x="1439938" y="0"/>
                  </a:lnTo>
                  <a:cubicBezTo>
                    <a:pt x="1471191" y="0"/>
                    <a:pt x="1496526" y="25335"/>
                    <a:pt x="1496526" y="56588"/>
                  </a:cubicBezTo>
                  <a:lnTo>
                    <a:pt x="1496526" y="509293"/>
                  </a:lnTo>
                  <a:cubicBezTo>
                    <a:pt x="1496526" y="540546"/>
                    <a:pt x="1471191" y="565881"/>
                    <a:pt x="1439938" y="565881"/>
                  </a:cubicBezTo>
                  <a:lnTo>
                    <a:pt x="56588" y="565881"/>
                  </a:lnTo>
                  <a:cubicBezTo>
                    <a:pt x="25335" y="565881"/>
                    <a:pt x="0" y="540546"/>
                    <a:pt x="0" y="509293"/>
                  </a:cubicBezTo>
                  <a:lnTo>
                    <a:pt x="0" y="56588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43244" tIns="43244" rIns="43244" bIns="43244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0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ru-RU" sz="1000" b="1" i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Разведанные</a:t>
              </a: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6838392" y="2129674"/>
              <a:ext cx="1824118" cy="720000"/>
            </a:xfrm>
            <a:custGeom>
              <a:avLst/>
              <a:gdLst>
                <a:gd name="connsiteX0" fmla="*/ 0 w 1496526"/>
                <a:gd name="connsiteY0" fmla="*/ 56588 h 565881"/>
                <a:gd name="connsiteX1" fmla="*/ 56588 w 1496526"/>
                <a:gd name="connsiteY1" fmla="*/ 0 h 565881"/>
                <a:gd name="connsiteX2" fmla="*/ 1439938 w 1496526"/>
                <a:gd name="connsiteY2" fmla="*/ 0 h 565881"/>
                <a:gd name="connsiteX3" fmla="*/ 1496526 w 1496526"/>
                <a:gd name="connsiteY3" fmla="*/ 56588 h 565881"/>
                <a:gd name="connsiteX4" fmla="*/ 1496526 w 1496526"/>
                <a:gd name="connsiteY4" fmla="*/ 509293 h 565881"/>
                <a:gd name="connsiteX5" fmla="*/ 1439938 w 1496526"/>
                <a:gd name="connsiteY5" fmla="*/ 565881 h 565881"/>
                <a:gd name="connsiteX6" fmla="*/ 56588 w 1496526"/>
                <a:gd name="connsiteY6" fmla="*/ 565881 h 565881"/>
                <a:gd name="connsiteX7" fmla="*/ 0 w 1496526"/>
                <a:gd name="connsiteY7" fmla="*/ 509293 h 565881"/>
                <a:gd name="connsiteX8" fmla="*/ 0 w 1496526"/>
                <a:gd name="connsiteY8" fmla="*/ 56588 h 5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6526" h="565881">
                  <a:moveTo>
                    <a:pt x="0" y="56588"/>
                  </a:moveTo>
                  <a:cubicBezTo>
                    <a:pt x="0" y="25335"/>
                    <a:pt x="25335" y="0"/>
                    <a:pt x="56588" y="0"/>
                  </a:cubicBezTo>
                  <a:lnTo>
                    <a:pt x="1439938" y="0"/>
                  </a:lnTo>
                  <a:cubicBezTo>
                    <a:pt x="1471191" y="0"/>
                    <a:pt x="1496526" y="25335"/>
                    <a:pt x="1496526" y="56588"/>
                  </a:cubicBezTo>
                  <a:lnTo>
                    <a:pt x="1496526" y="509293"/>
                  </a:lnTo>
                  <a:cubicBezTo>
                    <a:pt x="1496526" y="540546"/>
                    <a:pt x="1471191" y="565881"/>
                    <a:pt x="1439938" y="565881"/>
                  </a:cubicBezTo>
                  <a:lnTo>
                    <a:pt x="56588" y="565881"/>
                  </a:lnTo>
                  <a:cubicBezTo>
                    <a:pt x="25335" y="565881"/>
                    <a:pt x="0" y="540546"/>
                    <a:pt x="0" y="509293"/>
                  </a:cubicBezTo>
                  <a:lnTo>
                    <a:pt x="0" y="56588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43244" tIns="43244" rIns="43244" bIns="43244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0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ru-RU" sz="1000" b="1" i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Оцененные</a:t>
              </a: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197995" y="3530460"/>
              <a:ext cx="3095007" cy="576000"/>
            </a:xfrm>
            <a:custGeom>
              <a:avLst/>
              <a:gdLst>
                <a:gd name="connsiteX0" fmla="*/ 0 w 1496526"/>
                <a:gd name="connsiteY0" fmla="*/ 56588 h 565881"/>
                <a:gd name="connsiteX1" fmla="*/ 56588 w 1496526"/>
                <a:gd name="connsiteY1" fmla="*/ 0 h 565881"/>
                <a:gd name="connsiteX2" fmla="*/ 1439938 w 1496526"/>
                <a:gd name="connsiteY2" fmla="*/ 0 h 565881"/>
                <a:gd name="connsiteX3" fmla="*/ 1496526 w 1496526"/>
                <a:gd name="connsiteY3" fmla="*/ 56588 h 565881"/>
                <a:gd name="connsiteX4" fmla="*/ 1496526 w 1496526"/>
                <a:gd name="connsiteY4" fmla="*/ 509293 h 565881"/>
                <a:gd name="connsiteX5" fmla="*/ 1439938 w 1496526"/>
                <a:gd name="connsiteY5" fmla="*/ 565881 h 565881"/>
                <a:gd name="connsiteX6" fmla="*/ 56588 w 1496526"/>
                <a:gd name="connsiteY6" fmla="*/ 565881 h 565881"/>
                <a:gd name="connsiteX7" fmla="*/ 0 w 1496526"/>
                <a:gd name="connsiteY7" fmla="*/ 509293 h 565881"/>
                <a:gd name="connsiteX8" fmla="*/ 0 w 1496526"/>
                <a:gd name="connsiteY8" fmla="*/ 56588 h 5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6526" h="565881">
                  <a:moveTo>
                    <a:pt x="0" y="56588"/>
                  </a:moveTo>
                  <a:cubicBezTo>
                    <a:pt x="0" y="25335"/>
                    <a:pt x="25335" y="0"/>
                    <a:pt x="56588" y="0"/>
                  </a:cubicBezTo>
                  <a:lnTo>
                    <a:pt x="1439938" y="0"/>
                  </a:lnTo>
                  <a:cubicBezTo>
                    <a:pt x="1471191" y="0"/>
                    <a:pt x="1496526" y="25335"/>
                    <a:pt x="1496526" y="56588"/>
                  </a:cubicBezTo>
                  <a:lnTo>
                    <a:pt x="1496526" y="509293"/>
                  </a:lnTo>
                  <a:cubicBezTo>
                    <a:pt x="1496526" y="540546"/>
                    <a:pt x="1471191" y="565881"/>
                    <a:pt x="1439938" y="565881"/>
                  </a:cubicBezTo>
                  <a:lnTo>
                    <a:pt x="56588" y="565881"/>
                  </a:lnTo>
                  <a:cubicBezTo>
                    <a:pt x="25335" y="565881"/>
                    <a:pt x="0" y="540546"/>
                    <a:pt x="0" y="509293"/>
                  </a:cubicBezTo>
                  <a:lnTo>
                    <a:pt x="0" y="56588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77534" tIns="77534" rIns="77534" bIns="77534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000" i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Рентабельно извлекаемые </a:t>
              </a:r>
              <a:r>
                <a:rPr lang="ru-RU" sz="1000" i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запасы рассчитываются на основе детальных экономических расчетов, определяющих оптимальную схему разработки месторождения </a:t>
              </a: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3380785" y="3535793"/>
              <a:ext cx="1528968" cy="576000"/>
            </a:xfrm>
            <a:custGeom>
              <a:avLst/>
              <a:gdLst>
                <a:gd name="connsiteX0" fmla="*/ 0 w 1496526"/>
                <a:gd name="connsiteY0" fmla="*/ 56588 h 565881"/>
                <a:gd name="connsiteX1" fmla="*/ 56588 w 1496526"/>
                <a:gd name="connsiteY1" fmla="*/ 0 h 565881"/>
                <a:gd name="connsiteX2" fmla="*/ 1439938 w 1496526"/>
                <a:gd name="connsiteY2" fmla="*/ 0 h 565881"/>
                <a:gd name="connsiteX3" fmla="*/ 1496526 w 1496526"/>
                <a:gd name="connsiteY3" fmla="*/ 56588 h 565881"/>
                <a:gd name="connsiteX4" fmla="*/ 1496526 w 1496526"/>
                <a:gd name="connsiteY4" fmla="*/ 509293 h 565881"/>
                <a:gd name="connsiteX5" fmla="*/ 1439938 w 1496526"/>
                <a:gd name="connsiteY5" fmla="*/ 565881 h 565881"/>
                <a:gd name="connsiteX6" fmla="*/ 56588 w 1496526"/>
                <a:gd name="connsiteY6" fmla="*/ 565881 h 565881"/>
                <a:gd name="connsiteX7" fmla="*/ 0 w 1496526"/>
                <a:gd name="connsiteY7" fmla="*/ 509293 h 565881"/>
                <a:gd name="connsiteX8" fmla="*/ 0 w 1496526"/>
                <a:gd name="connsiteY8" fmla="*/ 56588 h 5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6526" h="565881">
                  <a:moveTo>
                    <a:pt x="0" y="56588"/>
                  </a:moveTo>
                  <a:cubicBezTo>
                    <a:pt x="0" y="25335"/>
                    <a:pt x="25335" y="0"/>
                    <a:pt x="56588" y="0"/>
                  </a:cubicBezTo>
                  <a:lnTo>
                    <a:pt x="1439938" y="0"/>
                  </a:lnTo>
                  <a:cubicBezTo>
                    <a:pt x="1471191" y="0"/>
                    <a:pt x="1496526" y="25335"/>
                    <a:pt x="1496526" y="56588"/>
                  </a:cubicBezTo>
                  <a:lnTo>
                    <a:pt x="1496526" y="509293"/>
                  </a:lnTo>
                  <a:cubicBezTo>
                    <a:pt x="1496526" y="540546"/>
                    <a:pt x="1471191" y="565881"/>
                    <a:pt x="1439938" y="565881"/>
                  </a:cubicBezTo>
                  <a:lnTo>
                    <a:pt x="56588" y="565881"/>
                  </a:lnTo>
                  <a:cubicBezTo>
                    <a:pt x="25335" y="565881"/>
                    <a:pt x="0" y="540546"/>
                    <a:pt x="0" y="509293"/>
                  </a:cubicBezTo>
                  <a:lnTo>
                    <a:pt x="0" y="56588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77534" tIns="77534" rIns="77534" bIns="77534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0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ru-RU" sz="1000" i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Экономические расчеты включают оценку риска не подтверждения запасов</a:t>
              </a:r>
              <a:endParaRPr lang="ru-RU" sz="1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4975941" y="3541126"/>
              <a:ext cx="3693726" cy="576000"/>
            </a:xfrm>
            <a:custGeom>
              <a:avLst/>
              <a:gdLst>
                <a:gd name="connsiteX0" fmla="*/ 0 w 1496526"/>
                <a:gd name="connsiteY0" fmla="*/ 56588 h 565881"/>
                <a:gd name="connsiteX1" fmla="*/ 56588 w 1496526"/>
                <a:gd name="connsiteY1" fmla="*/ 0 h 565881"/>
                <a:gd name="connsiteX2" fmla="*/ 1439938 w 1496526"/>
                <a:gd name="connsiteY2" fmla="*/ 0 h 565881"/>
                <a:gd name="connsiteX3" fmla="*/ 1496526 w 1496526"/>
                <a:gd name="connsiteY3" fmla="*/ 56588 h 565881"/>
                <a:gd name="connsiteX4" fmla="*/ 1496526 w 1496526"/>
                <a:gd name="connsiteY4" fmla="*/ 509293 h 565881"/>
                <a:gd name="connsiteX5" fmla="*/ 1439938 w 1496526"/>
                <a:gd name="connsiteY5" fmla="*/ 565881 h 565881"/>
                <a:gd name="connsiteX6" fmla="*/ 56588 w 1496526"/>
                <a:gd name="connsiteY6" fmla="*/ 565881 h 565881"/>
                <a:gd name="connsiteX7" fmla="*/ 0 w 1496526"/>
                <a:gd name="connsiteY7" fmla="*/ 509293 h 565881"/>
                <a:gd name="connsiteX8" fmla="*/ 0 w 1496526"/>
                <a:gd name="connsiteY8" fmla="*/ 56588 h 5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6526" h="565881">
                  <a:moveTo>
                    <a:pt x="0" y="56588"/>
                  </a:moveTo>
                  <a:cubicBezTo>
                    <a:pt x="0" y="25335"/>
                    <a:pt x="25335" y="0"/>
                    <a:pt x="56588" y="0"/>
                  </a:cubicBezTo>
                  <a:lnTo>
                    <a:pt x="1439938" y="0"/>
                  </a:lnTo>
                  <a:cubicBezTo>
                    <a:pt x="1471191" y="0"/>
                    <a:pt x="1496526" y="25335"/>
                    <a:pt x="1496526" y="56588"/>
                  </a:cubicBezTo>
                  <a:lnTo>
                    <a:pt x="1496526" y="509293"/>
                  </a:lnTo>
                  <a:cubicBezTo>
                    <a:pt x="1496526" y="540546"/>
                    <a:pt x="1471191" y="565881"/>
                    <a:pt x="1439938" y="565881"/>
                  </a:cubicBezTo>
                  <a:lnTo>
                    <a:pt x="56588" y="565881"/>
                  </a:lnTo>
                  <a:cubicBezTo>
                    <a:pt x="25335" y="565881"/>
                    <a:pt x="0" y="540546"/>
                    <a:pt x="0" y="509293"/>
                  </a:cubicBezTo>
                  <a:lnTo>
                    <a:pt x="0" y="56588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43244" tIns="43244" rIns="43244" bIns="43244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0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ru-RU" sz="1000" i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Экспертная экономическая  оценка перспектив освоения месторождения</a:t>
              </a:r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97995" y="4810067"/>
              <a:ext cx="8460262" cy="972152"/>
              <a:chOff x="361764" y="5044087"/>
              <a:chExt cx="8460262" cy="972152"/>
            </a:xfrm>
          </p:grpSpPr>
          <p:sp>
            <p:nvSpPr>
              <p:cNvPr id="35" name="Полилиния 34"/>
              <p:cNvSpPr/>
              <p:nvPr/>
            </p:nvSpPr>
            <p:spPr>
              <a:xfrm>
                <a:off x="361764" y="5044087"/>
                <a:ext cx="8460262" cy="252000"/>
              </a:xfrm>
              <a:custGeom>
                <a:avLst/>
                <a:gdLst>
                  <a:gd name="connsiteX0" fmla="*/ 0 w 8221738"/>
                  <a:gd name="connsiteY0" fmla="*/ 56588 h 565881"/>
                  <a:gd name="connsiteX1" fmla="*/ 56588 w 8221738"/>
                  <a:gd name="connsiteY1" fmla="*/ 0 h 565881"/>
                  <a:gd name="connsiteX2" fmla="*/ 8165150 w 8221738"/>
                  <a:gd name="connsiteY2" fmla="*/ 0 h 565881"/>
                  <a:gd name="connsiteX3" fmla="*/ 8221738 w 8221738"/>
                  <a:gd name="connsiteY3" fmla="*/ 56588 h 565881"/>
                  <a:gd name="connsiteX4" fmla="*/ 8221738 w 8221738"/>
                  <a:gd name="connsiteY4" fmla="*/ 509293 h 565881"/>
                  <a:gd name="connsiteX5" fmla="*/ 8165150 w 8221738"/>
                  <a:gd name="connsiteY5" fmla="*/ 565881 h 565881"/>
                  <a:gd name="connsiteX6" fmla="*/ 56588 w 8221738"/>
                  <a:gd name="connsiteY6" fmla="*/ 565881 h 565881"/>
                  <a:gd name="connsiteX7" fmla="*/ 0 w 8221738"/>
                  <a:gd name="connsiteY7" fmla="*/ 509293 h 565881"/>
                  <a:gd name="connsiteX8" fmla="*/ 0 w 8221738"/>
                  <a:gd name="connsiteY8" fmla="*/ 56588 h 565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221738" h="565881">
                    <a:moveTo>
                      <a:pt x="0" y="56588"/>
                    </a:moveTo>
                    <a:cubicBezTo>
                      <a:pt x="0" y="25335"/>
                      <a:pt x="25335" y="0"/>
                      <a:pt x="56588" y="0"/>
                    </a:cubicBezTo>
                    <a:lnTo>
                      <a:pt x="8165150" y="0"/>
                    </a:lnTo>
                    <a:cubicBezTo>
                      <a:pt x="8196403" y="0"/>
                      <a:pt x="8221738" y="25335"/>
                      <a:pt x="8221738" y="56588"/>
                    </a:cubicBezTo>
                    <a:lnTo>
                      <a:pt x="8221738" y="509293"/>
                    </a:lnTo>
                    <a:cubicBezTo>
                      <a:pt x="8221738" y="540546"/>
                      <a:pt x="8196403" y="565881"/>
                      <a:pt x="8165150" y="565881"/>
                    </a:cubicBezTo>
                    <a:lnTo>
                      <a:pt x="56588" y="565881"/>
                    </a:lnTo>
                    <a:cubicBezTo>
                      <a:pt x="25335" y="565881"/>
                      <a:pt x="0" y="540546"/>
                      <a:pt x="0" y="509293"/>
                    </a:cubicBezTo>
                    <a:lnTo>
                      <a:pt x="0" y="56588"/>
                    </a:lnTo>
                    <a:close/>
                  </a:path>
                </a:pathLst>
              </a:custGeom>
              <a:ln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spcFirstLastPara="0" vert="horz" wrap="square" lIns="85154" tIns="85154" rIns="85154" bIns="85154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ru-RU" sz="1400" kern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РЕСУРСЫ</a:t>
                </a:r>
                <a:endParaRPr lang="ru-RU" sz="1400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Полилиния 35"/>
              <p:cNvSpPr/>
              <p:nvPr/>
            </p:nvSpPr>
            <p:spPr>
              <a:xfrm>
                <a:off x="1403648" y="5692239"/>
                <a:ext cx="1523064" cy="324000"/>
              </a:xfrm>
              <a:custGeom>
                <a:avLst/>
                <a:gdLst>
                  <a:gd name="connsiteX0" fmla="*/ 0 w 1496526"/>
                  <a:gd name="connsiteY0" fmla="*/ 56588 h 565881"/>
                  <a:gd name="connsiteX1" fmla="*/ 56588 w 1496526"/>
                  <a:gd name="connsiteY1" fmla="*/ 0 h 565881"/>
                  <a:gd name="connsiteX2" fmla="*/ 1439938 w 1496526"/>
                  <a:gd name="connsiteY2" fmla="*/ 0 h 565881"/>
                  <a:gd name="connsiteX3" fmla="*/ 1496526 w 1496526"/>
                  <a:gd name="connsiteY3" fmla="*/ 56588 h 565881"/>
                  <a:gd name="connsiteX4" fmla="*/ 1496526 w 1496526"/>
                  <a:gd name="connsiteY4" fmla="*/ 509293 h 565881"/>
                  <a:gd name="connsiteX5" fmla="*/ 1439938 w 1496526"/>
                  <a:gd name="connsiteY5" fmla="*/ 565881 h 565881"/>
                  <a:gd name="connsiteX6" fmla="*/ 56588 w 1496526"/>
                  <a:gd name="connsiteY6" fmla="*/ 565881 h 565881"/>
                  <a:gd name="connsiteX7" fmla="*/ 0 w 1496526"/>
                  <a:gd name="connsiteY7" fmla="*/ 509293 h 565881"/>
                  <a:gd name="connsiteX8" fmla="*/ 0 w 1496526"/>
                  <a:gd name="connsiteY8" fmla="*/ 56588 h 565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6526" h="565881">
                    <a:moveTo>
                      <a:pt x="0" y="56588"/>
                    </a:moveTo>
                    <a:cubicBezTo>
                      <a:pt x="0" y="25335"/>
                      <a:pt x="25335" y="0"/>
                      <a:pt x="56588" y="0"/>
                    </a:cubicBezTo>
                    <a:lnTo>
                      <a:pt x="1439938" y="0"/>
                    </a:lnTo>
                    <a:cubicBezTo>
                      <a:pt x="1471191" y="0"/>
                      <a:pt x="1496526" y="25335"/>
                      <a:pt x="1496526" y="56588"/>
                    </a:cubicBezTo>
                    <a:lnTo>
                      <a:pt x="1496526" y="509293"/>
                    </a:lnTo>
                    <a:cubicBezTo>
                      <a:pt x="1496526" y="540546"/>
                      <a:pt x="1471191" y="565881"/>
                      <a:pt x="1439938" y="565881"/>
                    </a:cubicBezTo>
                    <a:lnTo>
                      <a:pt x="56588" y="565881"/>
                    </a:lnTo>
                    <a:cubicBezTo>
                      <a:pt x="25335" y="565881"/>
                      <a:pt x="0" y="540546"/>
                      <a:pt x="0" y="509293"/>
                    </a:cubicBezTo>
                    <a:lnTo>
                      <a:pt x="0" y="56588"/>
                    </a:lnTo>
                    <a:close/>
                  </a:path>
                </a:pathLst>
              </a:custGeom>
              <a:gradFill rotWithShape="1">
                <a:gsLst>
                  <a:gs pos="0">
                    <a:sysClr val="windowText" lastClr="000000">
                      <a:tint val="1000"/>
                      <a:satMod val="255000"/>
                    </a:sysClr>
                  </a:gs>
                  <a:gs pos="55000">
                    <a:sysClr val="windowText" lastClr="000000">
                      <a:tint val="12000"/>
                      <a:satMod val="255000"/>
                    </a:sysClr>
                  </a:gs>
                  <a:gs pos="100000">
                    <a:sysClr val="windowText" lastClr="000000">
                      <a:tint val="45000"/>
                      <a:satMod val="250000"/>
                    </a:sysClr>
                  </a:gs>
                </a:gsLst>
                <a:path path="circle">
                  <a:fillToRect l="-40000" t="-90000" r="140000" b="190000"/>
                </a:path>
              </a:gra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</a:ln>
              <a:effectLst>
                <a:outerShdw blurRad="51500" dist="25400" dir="5400000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0" vert="horz" wrap="square" lIns="85154" tIns="85154" rIns="85154" bIns="85154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100" b="1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подготовленные</a:t>
                </a:r>
              </a:p>
            </p:txBody>
          </p:sp>
          <p:sp>
            <p:nvSpPr>
              <p:cNvPr id="37" name="Полилиния 36"/>
              <p:cNvSpPr/>
              <p:nvPr/>
            </p:nvSpPr>
            <p:spPr>
              <a:xfrm>
                <a:off x="1403911" y="5362786"/>
                <a:ext cx="1512000" cy="252000"/>
              </a:xfrm>
              <a:custGeom>
                <a:avLst/>
                <a:gdLst>
                  <a:gd name="connsiteX0" fmla="*/ 0 w 4125937"/>
                  <a:gd name="connsiteY0" fmla="*/ 56588 h 565881"/>
                  <a:gd name="connsiteX1" fmla="*/ 56588 w 4125937"/>
                  <a:gd name="connsiteY1" fmla="*/ 0 h 565881"/>
                  <a:gd name="connsiteX2" fmla="*/ 4069349 w 4125937"/>
                  <a:gd name="connsiteY2" fmla="*/ 0 h 565881"/>
                  <a:gd name="connsiteX3" fmla="*/ 4125937 w 4125937"/>
                  <a:gd name="connsiteY3" fmla="*/ 56588 h 565881"/>
                  <a:gd name="connsiteX4" fmla="*/ 4125937 w 4125937"/>
                  <a:gd name="connsiteY4" fmla="*/ 509293 h 565881"/>
                  <a:gd name="connsiteX5" fmla="*/ 4069349 w 4125937"/>
                  <a:gd name="connsiteY5" fmla="*/ 565881 h 565881"/>
                  <a:gd name="connsiteX6" fmla="*/ 56588 w 4125937"/>
                  <a:gd name="connsiteY6" fmla="*/ 565881 h 565881"/>
                  <a:gd name="connsiteX7" fmla="*/ 0 w 4125937"/>
                  <a:gd name="connsiteY7" fmla="*/ 509293 h 565881"/>
                  <a:gd name="connsiteX8" fmla="*/ 0 w 4125937"/>
                  <a:gd name="connsiteY8" fmla="*/ 56588 h 565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25937" h="565881">
                    <a:moveTo>
                      <a:pt x="0" y="56588"/>
                    </a:moveTo>
                    <a:cubicBezTo>
                      <a:pt x="0" y="25335"/>
                      <a:pt x="25335" y="0"/>
                      <a:pt x="56588" y="0"/>
                    </a:cubicBezTo>
                    <a:lnTo>
                      <a:pt x="4069349" y="0"/>
                    </a:lnTo>
                    <a:cubicBezTo>
                      <a:pt x="4100602" y="0"/>
                      <a:pt x="4125937" y="25335"/>
                      <a:pt x="4125937" y="56588"/>
                    </a:cubicBezTo>
                    <a:lnTo>
                      <a:pt x="4125937" y="509293"/>
                    </a:lnTo>
                    <a:cubicBezTo>
                      <a:pt x="4125937" y="540546"/>
                      <a:pt x="4100602" y="565881"/>
                      <a:pt x="4069349" y="565881"/>
                    </a:cubicBezTo>
                    <a:lnTo>
                      <a:pt x="56588" y="565881"/>
                    </a:lnTo>
                    <a:cubicBezTo>
                      <a:pt x="25335" y="565881"/>
                      <a:pt x="0" y="540546"/>
                      <a:pt x="0" y="509293"/>
                    </a:cubicBezTo>
                    <a:lnTo>
                      <a:pt x="0" y="56588"/>
                    </a:lnTo>
                    <a:close/>
                  </a:path>
                </a:pathLst>
              </a:custGeom>
              <a:gradFill rotWithShape="1">
                <a:gsLst>
                  <a:gs pos="0">
                    <a:sysClr val="windowText" lastClr="000000">
                      <a:tint val="1000"/>
                      <a:satMod val="255000"/>
                    </a:sysClr>
                  </a:gs>
                  <a:gs pos="55000">
                    <a:sysClr val="windowText" lastClr="000000">
                      <a:tint val="12000"/>
                      <a:satMod val="255000"/>
                    </a:sysClr>
                  </a:gs>
                  <a:gs pos="100000">
                    <a:sysClr val="windowText" lastClr="000000">
                      <a:tint val="45000"/>
                      <a:satMod val="250000"/>
                    </a:sysClr>
                  </a:gs>
                </a:gsLst>
                <a:path path="circle">
                  <a:fillToRect l="-40000" t="-90000" r="140000" b="190000"/>
                </a:path>
              </a:gra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</a:ln>
              <a:effectLst>
                <a:outerShdw blurRad="51500" dist="25400" dir="5400000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0" vert="horz" wrap="square" lIns="85154" tIns="85154" rIns="85154" bIns="85154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D0</a:t>
                </a:r>
                <a:endParaRPr lang="ru-RU" sz="12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Полилиния 37"/>
              <p:cNvSpPr/>
              <p:nvPr/>
            </p:nvSpPr>
            <p:spPr>
              <a:xfrm>
                <a:off x="4549781" y="5362786"/>
                <a:ext cx="1512000" cy="252000"/>
              </a:xfrm>
              <a:custGeom>
                <a:avLst/>
                <a:gdLst>
                  <a:gd name="connsiteX0" fmla="*/ 0 w 4125937"/>
                  <a:gd name="connsiteY0" fmla="*/ 56588 h 565881"/>
                  <a:gd name="connsiteX1" fmla="*/ 56588 w 4125937"/>
                  <a:gd name="connsiteY1" fmla="*/ 0 h 565881"/>
                  <a:gd name="connsiteX2" fmla="*/ 4069349 w 4125937"/>
                  <a:gd name="connsiteY2" fmla="*/ 0 h 565881"/>
                  <a:gd name="connsiteX3" fmla="*/ 4125937 w 4125937"/>
                  <a:gd name="connsiteY3" fmla="*/ 56588 h 565881"/>
                  <a:gd name="connsiteX4" fmla="*/ 4125937 w 4125937"/>
                  <a:gd name="connsiteY4" fmla="*/ 509293 h 565881"/>
                  <a:gd name="connsiteX5" fmla="*/ 4069349 w 4125937"/>
                  <a:gd name="connsiteY5" fmla="*/ 565881 h 565881"/>
                  <a:gd name="connsiteX6" fmla="*/ 56588 w 4125937"/>
                  <a:gd name="connsiteY6" fmla="*/ 565881 h 565881"/>
                  <a:gd name="connsiteX7" fmla="*/ 0 w 4125937"/>
                  <a:gd name="connsiteY7" fmla="*/ 509293 h 565881"/>
                  <a:gd name="connsiteX8" fmla="*/ 0 w 4125937"/>
                  <a:gd name="connsiteY8" fmla="*/ 56588 h 565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25937" h="565881">
                    <a:moveTo>
                      <a:pt x="0" y="56588"/>
                    </a:moveTo>
                    <a:cubicBezTo>
                      <a:pt x="0" y="25335"/>
                      <a:pt x="25335" y="0"/>
                      <a:pt x="56588" y="0"/>
                    </a:cubicBezTo>
                    <a:lnTo>
                      <a:pt x="4069349" y="0"/>
                    </a:lnTo>
                    <a:cubicBezTo>
                      <a:pt x="4100602" y="0"/>
                      <a:pt x="4125937" y="25335"/>
                      <a:pt x="4125937" y="56588"/>
                    </a:cubicBezTo>
                    <a:lnTo>
                      <a:pt x="4125937" y="509293"/>
                    </a:lnTo>
                    <a:cubicBezTo>
                      <a:pt x="4125937" y="540546"/>
                      <a:pt x="4100602" y="565881"/>
                      <a:pt x="4069349" y="565881"/>
                    </a:cubicBezTo>
                    <a:lnTo>
                      <a:pt x="56588" y="565881"/>
                    </a:lnTo>
                    <a:cubicBezTo>
                      <a:pt x="25335" y="565881"/>
                      <a:pt x="0" y="540546"/>
                      <a:pt x="0" y="509293"/>
                    </a:cubicBezTo>
                    <a:lnTo>
                      <a:pt x="0" y="56588"/>
                    </a:lnTo>
                    <a:close/>
                  </a:path>
                </a:pathLst>
              </a:custGeom>
              <a:gradFill rotWithShape="1">
                <a:gsLst>
                  <a:gs pos="0">
                    <a:sysClr val="windowText" lastClr="000000">
                      <a:tint val="1000"/>
                      <a:satMod val="255000"/>
                    </a:sysClr>
                  </a:gs>
                  <a:gs pos="55000">
                    <a:sysClr val="windowText" lastClr="000000">
                      <a:tint val="12000"/>
                      <a:satMod val="255000"/>
                    </a:sysClr>
                  </a:gs>
                  <a:gs pos="100000">
                    <a:sysClr val="windowText" lastClr="000000">
                      <a:tint val="45000"/>
                      <a:satMod val="250000"/>
                    </a:sysClr>
                  </a:gs>
                </a:gsLst>
                <a:path path="circle">
                  <a:fillToRect l="-40000" t="-90000" r="140000" b="190000"/>
                </a:path>
              </a:gra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</a:ln>
              <a:effectLst>
                <a:outerShdw blurRad="51500" dist="25400" dir="5400000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0" vert="horz" wrap="square" lIns="85154" tIns="85154" rIns="85154" bIns="85154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D1</a:t>
                </a:r>
                <a:endParaRPr lang="ru-RU" sz="12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Полилиния 38"/>
              <p:cNvSpPr/>
              <p:nvPr/>
            </p:nvSpPr>
            <p:spPr>
              <a:xfrm>
                <a:off x="4560582" y="5688361"/>
                <a:ext cx="1528968" cy="324000"/>
              </a:xfrm>
              <a:custGeom>
                <a:avLst/>
                <a:gdLst>
                  <a:gd name="connsiteX0" fmla="*/ 0 w 1496526"/>
                  <a:gd name="connsiteY0" fmla="*/ 56588 h 565881"/>
                  <a:gd name="connsiteX1" fmla="*/ 56588 w 1496526"/>
                  <a:gd name="connsiteY1" fmla="*/ 0 h 565881"/>
                  <a:gd name="connsiteX2" fmla="*/ 1439938 w 1496526"/>
                  <a:gd name="connsiteY2" fmla="*/ 0 h 565881"/>
                  <a:gd name="connsiteX3" fmla="*/ 1496526 w 1496526"/>
                  <a:gd name="connsiteY3" fmla="*/ 56588 h 565881"/>
                  <a:gd name="connsiteX4" fmla="*/ 1496526 w 1496526"/>
                  <a:gd name="connsiteY4" fmla="*/ 509293 h 565881"/>
                  <a:gd name="connsiteX5" fmla="*/ 1439938 w 1496526"/>
                  <a:gd name="connsiteY5" fmla="*/ 565881 h 565881"/>
                  <a:gd name="connsiteX6" fmla="*/ 56588 w 1496526"/>
                  <a:gd name="connsiteY6" fmla="*/ 565881 h 565881"/>
                  <a:gd name="connsiteX7" fmla="*/ 0 w 1496526"/>
                  <a:gd name="connsiteY7" fmla="*/ 509293 h 565881"/>
                  <a:gd name="connsiteX8" fmla="*/ 0 w 1496526"/>
                  <a:gd name="connsiteY8" fmla="*/ 56588 h 565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6526" h="565881">
                    <a:moveTo>
                      <a:pt x="0" y="56588"/>
                    </a:moveTo>
                    <a:cubicBezTo>
                      <a:pt x="0" y="25335"/>
                      <a:pt x="25335" y="0"/>
                      <a:pt x="56588" y="0"/>
                    </a:cubicBezTo>
                    <a:lnTo>
                      <a:pt x="1439938" y="0"/>
                    </a:lnTo>
                    <a:cubicBezTo>
                      <a:pt x="1471191" y="0"/>
                      <a:pt x="1496526" y="25335"/>
                      <a:pt x="1496526" y="56588"/>
                    </a:cubicBezTo>
                    <a:lnTo>
                      <a:pt x="1496526" y="509293"/>
                    </a:lnTo>
                    <a:cubicBezTo>
                      <a:pt x="1496526" y="540546"/>
                      <a:pt x="1471191" y="565881"/>
                      <a:pt x="1439938" y="565881"/>
                    </a:cubicBezTo>
                    <a:lnTo>
                      <a:pt x="56588" y="565881"/>
                    </a:lnTo>
                    <a:cubicBezTo>
                      <a:pt x="25335" y="565881"/>
                      <a:pt x="0" y="540546"/>
                      <a:pt x="0" y="509293"/>
                    </a:cubicBezTo>
                    <a:lnTo>
                      <a:pt x="0" y="56588"/>
                    </a:lnTo>
                    <a:close/>
                  </a:path>
                </a:pathLst>
              </a:custGeom>
              <a:gradFill rotWithShape="1">
                <a:gsLst>
                  <a:gs pos="0">
                    <a:sysClr val="windowText" lastClr="000000">
                      <a:tint val="1000"/>
                      <a:satMod val="255000"/>
                    </a:sysClr>
                  </a:gs>
                  <a:gs pos="55000">
                    <a:sysClr val="windowText" lastClr="000000">
                      <a:tint val="12000"/>
                      <a:satMod val="255000"/>
                    </a:sysClr>
                  </a:gs>
                  <a:gs pos="100000">
                    <a:sysClr val="windowText" lastClr="000000">
                      <a:tint val="45000"/>
                      <a:satMod val="250000"/>
                    </a:sysClr>
                  </a:gs>
                </a:gsLst>
                <a:path path="circle">
                  <a:fillToRect l="-40000" t="-90000" r="140000" b="190000"/>
                </a:path>
              </a:gra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</a:ln>
              <a:effectLst>
                <a:outerShdw blurRad="51500" dist="25400" dir="5400000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0" vert="horz" wrap="square" lIns="85154" tIns="85154" rIns="85154" bIns="85154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100" b="1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перспективные</a:t>
                </a:r>
              </a:p>
            </p:txBody>
          </p:sp>
          <p:sp>
            <p:nvSpPr>
              <p:cNvPr id="40" name="Полилиния 39"/>
              <p:cNvSpPr/>
              <p:nvPr/>
            </p:nvSpPr>
            <p:spPr>
              <a:xfrm>
                <a:off x="2975856" y="5364875"/>
                <a:ext cx="1512000" cy="252000"/>
              </a:xfrm>
              <a:custGeom>
                <a:avLst/>
                <a:gdLst>
                  <a:gd name="connsiteX0" fmla="*/ 0 w 4125937"/>
                  <a:gd name="connsiteY0" fmla="*/ 56588 h 565881"/>
                  <a:gd name="connsiteX1" fmla="*/ 56588 w 4125937"/>
                  <a:gd name="connsiteY1" fmla="*/ 0 h 565881"/>
                  <a:gd name="connsiteX2" fmla="*/ 4069349 w 4125937"/>
                  <a:gd name="connsiteY2" fmla="*/ 0 h 565881"/>
                  <a:gd name="connsiteX3" fmla="*/ 4125937 w 4125937"/>
                  <a:gd name="connsiteY3" fmla="*/ 56588 h 565881"/>
                  <a:gd name="connsiteX4" fmla="*/ 4125937 w 4125937"/>
                  <a:gd name="connsiteY4" fmla="*/ 509293 h 565881"/>
                  <a:gd name="connsiteX5" fmla="*/ 4069349 w 4125937"/>
                  <a:gd name="connsiteY5" fmla="*/ 565881 h 565881"/>
                  <a:gd name="connsiteX6" fmla="*/ 56588 w 4125937"/>
                  <a:gd name="connsiteY6" fmla="*/ 565881 h 565881"/>
                  <a:gd name="connsiteX7" fmla="*/ 0 w 4125937"/>
                  <a:gd name="connsiteY7" fmla="*/ 509293 h 565881"/>
                  <a:gd name="connsiteX8" fmla="*/ 0 w 4125937"/>
                  <a:gd name="connsiteY8" fmla="*/ 56588 h 565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25937" h="565881">
                    <a:moveTo>
                      <a:pt x="0" y="56588"/>
                    </a:moveTo>
                    <a:cubicBezTo>
                      <a:pt x="0" y="25335"/>
                      <a:pt x="25335" y="0"/>
                      <a:pt x="56588" y="0"/>
                    </a:cubicBezTo>
                    <a:lnTo>
                      <a:pt x="4069349" y="0"/>
                    </a:lnTo>
                    <a:cubicBezTo>
                      <a:pt x="4100602" y="0"/>
                      <a:pt x="4125937" y="25335"/>
                      <a:pt x="4125937" y="56588"/>
                    </a:cubicBezTo>
                    <a:lnTo>
                      <a:pt x="4125937" y="509293"/>
                    </a:lnTo>
                    <a:cubicBezTo>
                      <a:pt x="4125937" y="540546"/>
                      <a:pt x="4100602" y="565881"/>
                      <a:pt x="4069349" y="565881"/>
                    </a:cubicBezTo>
                    <a:lnTo>
                      <a:pt x="56588" y="565881"/>
                    </a:lnTo>
                    <a:cubicBezTo>
                      <a:pt x="25335" y="565881"/>
                      <a:pt x="0" y="540546"/>
                      <a:pt x="0" y="509293"/>
                    </a:cubicBezTo>
                    <a:lnTo>
                      <a:pt x="0" y="56588"/>
                    </a:lnTo>
                    <a:close/>
                  </a:path>
                </a:pathLst>
              </a:custGeom>
              <a:gradFill rotWithShape="1">
                <a:gsLst>
                  <a:gs pos="0">
                    <a:sysClr val="windowText" lastClr="000000">
                      <a:tint val="1000"/>
                      <a:satMod val="255000"/>
                    </a:sysClr>
                  </a:gs>
                  <a:gs pos="55000">
                    <a:sysClr val="windowText" lastClr="000000">
                      <a:tint val="12000"/>
                      <a:satMod val="255000"/>
                    </a:sysClr>
                  </a:gs>
                  <a:gs pos="100000">
                    <a:sysClr val="windowText" lastClr="000000">
                      <a:tint val="45000"/>
                      <a:satMod val="250000"/>
                    </a:sysClr>
                  </a:gs>
                </a:gsLst>
                <a:path path="circle">
                  <a:fillToRect l="-40000" t="-90000" r="140000" b="190000"/>
                </a:path>
              </a:gra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</a:ln>
              <a:effectLst>
                <a:outerShdw blurRad="51500" dist="25400" dir="5400000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0" vert="horz" wrap="square" lIns="85154" tIns="85154" rIns="85154" bIns="85154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ru-RU" sz="1200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</a:t>
                </a:r>
              </a:p>
            </p:txBody>
          </p:sp>
          <p:sp>
            <p:nvSpPr>
              <p:cNvPr id="41" name="Полилиния 40"/>
              <p:cNvSpPr/>
              <p:nvPr/>
            </p:nvSpPr>
            <p:spPr>
              <a:xfrm>
                <a:off x="2987647" y="5682714"/>
                <a:ext cx="1523064" cy="324000"/>
              </a:xfrm>
              <a:custGeom>
                <a:avLst/>
                <a:gdLst>
                  <a:gd name="connsiteX0" fmla="*/ 0 w 1496526"/>
                  <a:gd name="connsiteY0" fmla="*/ 56588 h 565881"/>
                  <a:gd name="connsiteX1" fmla="*/ 56588 w 1496526"/>
                  <a:gd name="connsiteY1" fmla="*/ 0 h 565881"/>
                  <a:gd name="connsiteX2" fmla="*/ 1439938 w 1496526"/>
                  <a:gd name="connsiteY2" fmla="*/ 0 h 565881"/>
                  <a:gd name="connsiteX3" fmla="*/ 1496526 w 1496526"/>
                  <a:gd name="connsiteY3" fmla="*/ 56588 h 565881"/>
                  <a:gd name="connsiteX4" fmla="*/ 1496526 w 1496526"/>
                  <a:gd name="connsiteY4" fmla="*/ 509293 h 565881"/>
                  <a:gd name="connsiteX5" fmla="*/ 1439938 w 1496526"/>
                  <a:gd name="connsiteY5" fmla="*/ 565881 h 565881"/>
                  <a:gd name="connsiteX6" fmla="*/ 56588 w 1496526"/>
                  <a:gd name="connsiteY6" fmla="*/ 565881 h 565881"/>
                  <a:gd name="connsiteX7" fmla="*/ 0 w 1496526"/>
                  <a:gd name="connsiteY7" fmla="*/ 509293 h 565881"/>
                  <a:gd name="connsiteX8" fmla="*/ 0 w 1496526"/>
                  <a:gd name="connsiteY8" fmla="*/ 56588 h 565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6526" h="565881">
                    <a:moveTo>
                      <a:pt x="0" y="56588"/>
                    </a:moveTo>
                    <a:cubicBezTo>
                      <a:pt x="0" y="25335"/>
                      <a:pt x="25335" y="0"/>
                      <a:pt x="56588" y="0"/>
                    </a:cubicBezTo>
                    <a:lnTo>
                      <a:pt x="1439938" y="0"/>
                    </a:lnTo>
                    <a:cubicBezTo>
                      <a:pt x="1471191" y="0"/>
                      <a:pt x="1496526" y="25335"/>
                      <a:pt x="1496526" y="56588"/>
                    </a:cubicBezTo>
                    <a:lnTo>
                      <a:pt x="1496526" y="509293"/>
                    </a:lnTo>
                    <a:cubicBezTo>
                      <a:pt x="1496526" y="540546"/>
                      <a:pt x="1471191" y="565881"/>
                      <a:pt x="1439938" y="565881"/>
                    </a:cubicBezTo>
                    <a:lnTo>
                      <a:pt x="56588" y="565881"/>
                    </a:lnTo>
                    <a:cubicBezTo>
                      <a:pt x="25335" y="565881"/>
                      <a:pt x="0" y="540546"/>
                      <a:pt x="0" y="509293"/>
                    </a:cubicBezTo>
                    <a:lnTo>
                      <a:pt x="0" y="56588"/>
                    </a:lnTo>
                    <a:close/>
                  </a:path>
                </a:pathLst>
              </a:custGeom>
              <a:gradFill rotWithShape="1">
                <a:gsLst>
                  <a:gs pos="0">
                    <a:sysClr val="windowText" lastClr="000000">
                      <a:tint val="1000"/>
                      <a:satMod val="255000"/>
                    </a:sysClr>
                  </a:gs>
                  <a:gs pos="55000">
                    <a:sysClr val="windowText" lastClr="000000">
                      <a:tint val="12000"/>
                      <a:satMod val="255000"/>
                    </a:sysClr>
                  </a:gs>
                  <a:gs pos="100000">
                    <a:sysClr val="windowText" lastClr="000000">
                      <a:tint val="45000"/>
                      <a:satMod val="250000"/>
                    </a:sysClr>
                  </a:gs>
                </a:gsLst>
                <a:path path="circle">
                  <a:fillToRect l="-40000" t="-90000" r="140000" b="190000"/>
                </a:path>
              </a:gra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</a:ln>
              <a:effectLst>
                <a:outerShdw blurRad="51500" dist="25400" dir="5400000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0" vert="horz" wrap="square" lIns="85154" tIns="85154" rIns="85154" bIns="85154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100" b="1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локализованные</a:t>
                </a:r>
              </a:p>
            </p:txBody>
          </p:sp>
          <p:sp>
            <p:nvSpPr>
              <p:cNvPr id="42" name="Полилиния 41"/>
              <p:cNvSpPr/>
              <p:nvPr/>
            </p:nvSpPr>
            <p:spPr>
              <a:xfrm>
                <a:off x="6158643" y="5346617"/>
                <a:ext cx="1855778" cy="252000"/>
              </a:xfrm>
              <a:custGeom>
                <a:avLst/>
                <a:gdLst>
                  <a:gd name="connsiteX0" fmla="*/ 0 w 4125937"/>
                  <a:gd name="connsiteY0" fmla="*/ 56588 h 565881"/>
                  <a:gd name="connsiteX1" fmla="*/ 56588 w 4125937"/>
                  <a:gd name="connsiteY1" fmla="*/ 0 h 565881"/>
                  <a:gd name="connsiteX2" fmla="*/ 4069349 w 4125937"/>
                  <a:gd name="connsiteY2" fmla="*/ 0 h 565881"/>
                  <a:gd name="connsiteX3" fmla="*/ 4125937 w 4125937"/>
                  <a:gd name="connsiteY3" fmla="*/ 56588 h 565881"/>
                  <a:gd name="connsiteX4" fmla="*/ 4125937 w 4125937"/>
                  <a:gd name="connsiteY4" fmla="*/ 509293 h 565881"/>
                  <a:gd name="connsiteX5" fmla="*/ 4069349 w 4125937"/>
                  <a:gd name="connsiteY5" fmla="*/ 565881 h 565881"/>
                  <a:gd name="connsiteX6" fmla="*/ 56588 w 4125937"/>
                  <a:gd name="connsiteY6" fmla="*/ 565881 h 565881"/>
                  <a:gd name="connsiteX7" fmla="*/ 0 w 4125937"/>
                  <a:gd name="connsiteY7" fmla="*/ 509293 h 565881"/>
                  <a:gd name="connsiteX8" fmla="*/ 0 w 4125937"/>
                  <a:gd name="connsiteY8" fmla="*/ 56588 h 565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25937" h="565881">
                    <a:moveTo>
                      <a:pt x="0" y="56588"/>
                    </a:moveTo>
                    <a:cubicBezTo>
                      <a:pt x="0" y="25335"/>
                      <a:pt x="25335" y="0"/>
                      <a:pt x="56588" y="0"/>
                    </a:cubicBezTo>
                    <a:lnTo>
                      <a:pt x="4069349" y="0"/>
                    </a:lnTo>
                    <a:cubicBezTo>
                      <a:pt x="4100602" y="0"/>
                      <a:pt x="4125937" y="25335"/>
                      <a:pt x="4125937" y="56588"/>
                    </a:cubicBezTo>
                    <a:lnTo>
                      <a:pt x="4125937" y="509293"/>
                    </a:lnTo>
                    <a:cubicBezTo>
                      <a:pt x="4125937" y="540546"/>
                      <a:pt x="4100602" y="565881"/>
                      <a:pt x="4069349" y="565881"/>
                    </a:cubicBezTo>
                    <a:lnTo>
                      <a:pt x="56588" y="565881"/>
                    </a:lnTo>
                    <a:cubicBezTo>
                      <a:pt x="25335" y="565881"/>
                      <a:pt x="0" y="540546"/>
                      <a:pt x="0" y="509293"/>
                    </a:cubicBezTo>
                    <a:lnTo>
                      <a:pt x="0" y="56588"/>
                    </a:lnTo>
                    <a:close/>
                  </a:path>
                </a:pathLst>
              </a:custGeom>
              <a:gradFill rotWithShape="1">
                <a:gsLst>
                  <a:gs pos="0">
                    <a:sysClr val="windowText" lastClr="000000">
                      <a:tint val="1000"/>
                      <a:satMod val="255000"/>
                    </a:sysClr>
                  </a:gs>
                  <a:gs pos="55000">
                    <a:sysClr val="windowText" lastClr="000000">
                      <a:tint val="12000"/>
                      <a:satMod val="255000"/>
                    </a:sysClr>
                  </a:gs>
                  <a:gs pos="100000">
                    <a:sysClr val="windowText" lastClr="000000">
                      <a:tint val="45000"/>
                      <a:satMod val="250000"/>
                    </a:sysClr>
                  </a:gs>
                </a:gsLst>
                <a:path path="circle">
                  <a:fillToRect l="-40000" t="-90000" r="140000" b="190000"/>
                </a:path>
              </a:gra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</a:ln>
              <a:effectLst>
                <a:outerShdw blurRad="51500" dist="25400" dir="5400000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0" vert="horz" wrap="square" lIns="85154" tIns="85154" rIns="85154" bIns="85154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D2</a:t>
                </a:r>
                <a:endParaRPr lang="ru-RU" sz="12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Полилиния 42"/>
              <p:cNvSpPr/>
              <p:nvPr/>
            </p:nvSpPr>
            <p:spPr>
              <a:xfrm>
                <a:off x="6184674" y="5676156"/>
                <a:ext cx="1824118" cy="324000"/>
              </a:xfrm>
              <a:custGeom>
                <a:avLst/>
                <a:gdLst>
                  <a:gd name="connsiteX0" fmla="*/ 0 w 1496526"/>
                  <a:gd name="connsiteY0" fmla="*/ 56588 h 565881"/>
                  <a:gd name="connsiteX1" fmla="*/ 56588 w 1496526"/>
                  <a:gd name="connsiteY1" fmla="*/ 0 h 565881"/>
                  <a:gd name="connsiteX2" fmla="*/ 1439938 w 1496526"/>
                  <a:gd name="connsiteY2" fmla="*/ 0 h 565881"/>
                  <a:gd name="connsiteX3" fmla="*/ 1496526 w 1496526"/>
                  <a:gd name="connsiteY3" fmla="*/ 56588 h 565881"/>
                  <a:gd name="connsiteX4" fmla="*/ 1496526 w 1496526"/>
                  <a:gd name="connsiteY4" fmla="*/ 509293 h 565881"/>
                  <a:gd name="connsiteX5" fmla="*/ 1439938 w 1496526"/>
                  <a:gd name="connsiteY5" fmla="*/ 565881 h 565881"/>
                  <a:gd name="connsiteX6" fmla="*/ 56588 w 1496526"/>
                  <a:gd name="connsiteY6" fmla="*/ 565881 h 565881"/>
                  <a:gd name="connsiteX7" fmla="*/ 0 w 1496526"/>
                  <a:gd name="connsiteY7" fmla="*/ 509293 h 565881"/>
                  <a:gd name="connsiteX8" fmla="*/ 0 w 1496526"/>
                  <a:gd name="connsiteY8" fmla="*/ 56588 h 565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6526" h="565881">
                    <a:moveTo>
                      <a:pt x="0" y="56588"/>
                    </a:moveTo>
                    <a:cubicBezTo>
                      <a:pt x="0" y="25335"/>
                      <a:pt x="25335" y="0"/>
                      <a:pt x="56588" y="0"/>
                    </a:cubicBezTo>
                    <a:lnTo>
                      <a:pt x="1439938" y="0"/>
                    </a:lnTo>
                    <a:cubicBezTo>
                      <a:pt x="1471191" y="0"/>
                      <a:pt x="1496526" y="25335"/>
                      <a:pt x="1496526" y="56588"/>
                    </a:cubicBezTo>
                    <a:lnTo>
                      <a:pt x="1496526" y="509293"/>
                    </a:lnTo>
                    <a:cubicBezTo>
                      <a:pt x="1496526" y="540546"/>
                      <a:pt x="1471191" y="565881"/>
                      <a:pt x="1439938" y="565881"/>
                    </a:cubicBezTo>
                    <a:lnTo>
                      <a:pt x="56588" y="565881"/>
                    </a:lnTo>
                    <a:cubicBezTo>
                      <a:pt x="25335" y="565881"/>
                      <a:pt x="0" y="540546"/>
                      <a:pt x="0" y="509293"/>
                    </a:cubicBezTo>
                    <a:lnTo>
                      <a:pt x="0" y="56588"/>
                    </a:lnTo>
                    <a:close/>
                  </a:path>
                </a:pathLst>
              </a:custGeom>
              <a:gradFill rotWithShape="1">
                <a:gsLst>
                  <a:gs pos="0">
                    <a:sysClr val="windowText" lastClr="000000">
                      <a:tint val="1000"/>
                      <a:satMod val="255000"/>
                    </a:sysClr>
                  </a:gs>
                  <a:gs pos="55000">
                    <a:sysClr val="windowText" lastClr="000000">
                      <a:tint val="12000"/>
                      <a:satMod val="255000"/>
                    </a:sysClr>
                  </a:gs>
                  <a:gs pos="100000">
                    <a:sysClr val="windowText" lastClr="000000">
                      <a:tint val="45000"/>
                      <a:satMod val="250000"/>
                    </a:sysClr>
                  </a:gs>
                </a:gsLst>
                <a:path path="circle">
                  <a:fillToRect l="-40000" t="-90000" r="140000" b="190000"/>
                </a:path>
              </a:gra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</a:ln>
              <a:effectLst>
                <a:outerShdw blurRad="51500" dist="25400" dir="5400000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0" vert="horz" wrap="square" lIns="85154" tIns="85154" rIns="85154" bIns="85154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100" b="1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прогнозируемые</a:t>
                </a:r>
              </a:p>
            </p:txBody>
          </p:sp>
        </p:grpSp>
        <p:cxnSp>
          <p:nvCxnSpPr>
            <p:cNvPr id="28" name="Прямая соединительная линия 27"/>
            <p:cNvCxnSpPr/>
            <p:nvPr/>
          </p:nvCxnSpPr>
          <p:spPr>
            <a:xfrm>
              <a:off x="255508" y="4827745"/>
              <a:ext cx="8345235" cy="0"/>
            </a:xfrm>
            <a:prstGeom prst="line">
              <a:avLst/>
            </a:prstGeom>
            <a:ln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4125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424936" cy="59093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 </a:t>
            </a:r>
            <a:endParaRPr lang="ru-RU" dirty="0"/>
          </a:p>
          <a:p>
            <a:pPr algn="ctr"/>
            <a:r>
              <a:rPr lang="ru-RU" b="1" dirty="0"/>
              <a:t>МИНИСТЕРСТВО ПРИРОДНЫХ РЕСУРСОВ И ЭКОЛОГИИ </a:t>
            </a:r>
            <a:endParaRPr lang="ru-RU" dirty="0"/>
          </a:p>
          <a:p>
            <a:pPr algn="ctr"/>
            <a:r>
              <a:rPr lang="ru-RU" b="1" dirty="0"/>
              <a:t>РОССИЙСКОЙ ФЕДЕРАЦИИ</a:t>
            </a:r>
            <a:endParaRPr lang="ru-RU" dirty="0"/>
          </a:p>
          <a:p>
            <a:pPr algn="ctr"/>
            <a:r>
              <a:rPr lang="ru-RU" b="1" dirty="0"/>
              <a:t>ФЕДЕРАЛЬНОЕ АГЕНТСТВО ПО НЕДРОПОЛЬЗОВАНИЮ</a:t>
            </a:r>
            <a:endParaRPr lang="ru-RU" dirty="0"/>
          </a:p>
          <a:p>
            <a:pPr algn="ctr"/>
            <a:r>
              <a:rPr lang="ru-RU" b="1" dirty="0"/>
              <a:t> </a:t>
            </a:r>
            <a:endParaRPr lang="ru-RU" dirty="0"/>
          </a:p>
          <a:p>
            <a:pPr algn="ctr"/>
            <a:r>
              <a:rPr lang="ru-RU" b="1" dirty="0"/>
              <a:t>Федеральное государственное бюджетное учреждение</a:t>
            </a:r>
            <a:endParaRPr lang="ru-RU" dirty="0"/>
          </a:p>
          <a:p>
            <a:pPr algn="ctr"/>
            <a:endParaRPr lang="ru-RU" b="1" dirty="0" smtClean="0"/>
          </a:p>
          <a:p>
            <a:pPr algn="ctr"/>
            <a:r>
              <a:rPr lang="ru-RU" b="1" dirty="0"/>
              <a:t> </a:t>
            </a:r>
            <a:endParaRPr lang="ru-RU" dirty="0"/>
          </a:p>
          <a:p>
            <a:pPr algn="ctr"/>
            <a:r>
              <a:rPr lang="ru-RU" b="1" dirty="0"/>
              <a:t>ВСЕРОССИЙСКИЙ НАУЧНО-ИССЛЕДОВАТЕЛЬСКИЙ ГЕОЛОГИЧЕСКИЙ</a:t>
            </a:r>
            <a:endParaRPr lang="ru-RU" dirty="0"/>
          </a:p>
          <a:p>
            <a:pPr algn="ctr"/>
            <a:r>
              <a:rPr lang="ru-RU" b="1" dirty="0"/>
              <a:t>НЕФТЯНОЙ ИНСТИТУТ (ФГБУ «ВНИГНИ»)</a:t>
            </a:r>
            <a:endParaRPr lang="ru-RU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r>
              <a:rPr lang="ru-RU" b="1" dirty="0"/>
              <a:t> </a:t>
            </a:r>
            <a:endParaRPr lang="ru-RU" dirty="0"/>
          </a:p>
          <a:p>
            <a:pPr algn="ctr"/>
            <a:r>
              <a:rPr lang="ru-RU" dirty="0"/>
              <a:t>  </a:t>
            </a:r>
            <a:r>
              <a:rPr lang="ru-RU" b="1" dirty="0"/>
              <a:t> </a:t>
            </a:r>
            <a:endParaRPr lang="ru-RU" dirty="0"/>
          </a:p>
          <a:p>
            <a:pPr algn="ctr"/>
            <a:r>
              <a:rPr lang="ru-RU" b="1" i="1" dirty="0"/>
              <a:t>Методическое руководство по количественной оценке прогнозных ресурсов нефти, газа и конденсата </a:t>
            </a:r>
            <a:endParaRPr lang="ru-RU" dirty="0"/>
          </a:p>
          <a:p>
            <a:pPr algn="ctr"/>
            <a:r>
              <a:rPr lang="ru-RU" b="1" i="1" dirty="0"/>
              <a:t>Российской Федерации </a:t>
            </a:r>
            <a:endParaRPr lang="ru-RU" dirty="0"/>
          </a:p>
          <a:p>
            <a:pPr algn="ctr"/>
            <a:r>
              <a:rPr lang="ru-RU" dirty="0"/>
              <a:t> </a:t>
            </a:r>
            <a:endParaRPr lang="ru-RU" b="1" dirty="0"/>
          </a:p>
          <a:p>
            <a:pPr algn="ctr"/>
            <a:r>
              <a:rPr lang="ru-RU" dirty="0"/>
              <a:t> 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  </a:t>
            </a:r>
            <a:r>
              <a:rPr lang="ru-RU" dirty="0" smtClean="0"/>
              <a:t>Москва</a:t>
            </a:r>
            <a:r>
              <a:rPr lang="ru-RU" dirty="0"/>
              <a:t>, 201</a:t>
            </a:r>
            <a:r>
              <a:rPr lang="en-US" dirty="0"/>
              <a:t>8</a:t>
            </a:r>
            <a:r>
              <a:rPr lang="ru-RU" dirty="0"/>
              <a:t> г.</a:t>
            </a:r>
          </a:p>
        </p:txBody>
      </p:sp>
    </p:spTree>
    <p:extLst>
      <p:ext uri="{BB962C8B-B14F-4D97-AF65-F5344CB8AC3E}">
        <p14:creationId xmlns:p14="http://schemas.microsoft.com/office/powerpoint/2010/main" val="276469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9144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r>
              <a:rPr lang="ru-RU" dirty="0"/>
              <a:t>ОСНОВНЫЕ РАЗДЕЛЫ МЕТОДИЧЕСКОГО РУКОВОДСТВА ПО КОЛИЧЕСТВЕННОЙ ОЦЕНКЕ ПРОГНОЗНЫХ РЕСУРСОВ НЕФТИ, ГАЗА И КОНДЕНСАТА РФ 2018 Г.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820" y="1484784"/>
            <a:ext cx="8297977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I. 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Общие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положения количественного прогноза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нефтегазоносности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Оценка локализованных ресурсов УВ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III. 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Метод сравнительных геологических аналогий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IV.  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Методы количественной оценки  начальных суммарных  ресурсов УВ: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- историко-статистический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- объёмно-статистический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- объёмно-генетический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V.  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Технология бассейнового моделирования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61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ChangeArrowheads="1"/>
          </p:cNvSpPr>
          <p:nvPr/>
        </p:nvSpPr>
        <p:spPr bwMode="auto">
          <a:xfrm>
            <a:off x="0" y="-11113"/>
            <a:ext cx="9144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НЕДОСТАТКИ ПРИ СОСТАВЛЕНИИ КАРТ ПРОГНОЗА НА НЕФТЬ И ГАЗ</a:t>
            </a:r>
          </a:p>
        </p:txBody>
      </p:sp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130175" y="620688"/>
            <a:ext cx="8883650" cy="5309146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445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445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445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445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445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45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45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45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45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u="sng" dirty="0">
                <a:latin typeface="Arial" charset="0"/>
                <a:cs typeface="Arial" charset="0"/>
              </a:rPr>
              <a:t>Замечания к картам прогноза на нефть и газ: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 i="1" dirty="0" smtClean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i="1" dirty="0" smtClean="0">
                <a:latin typeface="Arial" charset="0"/>
                <a:cs typeface="Arial" charset="0"/>
              </a:rPr>
              <a:t>В </a:t>
            </a:r>
            <a:r>
              <a:rPr lang="ru-RU" altLang="ru-RU" sz="1400" i="1" dirty="0">
                <a:latin typeface="Arial" charset="0"/>
                <a:cs typeface="Arial" charset="0"/>
              </a:rPr>
              <a:t>большинстве случаев</a:t>
            </a:r>
            <a:r>
              <a:rPr lang="ru-RU" altLang="ru-RU" sz="1400" i="1" dirty="0" smtClean="0">
                <a:latin typeface="Arial" charset="0"/>
                <a:cs typeface="Arial" charset="0"/>
              </a:rPr>
              <a:t>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 i="1" dirty="0">
              <a:latin typeface="Arial" charset="0"/>
              <a:cs typeface="Arial" charset="0"/>
            </a:endParaRPr>
          </a:p>
          <a:p>
            <a:pPr indent="2698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1400" dirty="0" smtClean="0"/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отсутствуют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глубокие опорные, параметрические, поисковые и разведочные скважины (группы скважин);</a:t>
            </a:r>
          </a:p>
          <a:p>
            <a:pPr indent="2698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нет структурной основы для выделения прогнозируемых высокоперспективных на нефть и газ объектов; </a:t>
            </a:r>
          </a:p>
          <a:p>
            <a:pPr indent="2698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не показаны границы распространения нефтегазоносных и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нефтегазоперпективных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комплексов; </a:t>
            </a:r>
          </a:p>
          <a:p>
            <a:pPr indent="2698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 месторождений УВ нет названий или не проставлены их номера, отсутствуют обозначения их фазового состава и стадии освоения;</a:t>
            </a:r>
          </a:p>
          <a:p>
            <a:pPr indent="2698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границы и плотности ресурсов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НГО(НГР)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не увязаны со смежными листами Государственной геологической карты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 i="1" dirty="0" smtClean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i="1" dirty="0" smtClean="0">
                <a:latin typeface="Arial" charset="0"/>
                <a:cs typeface="Arial" charset="0"/>
              </a:rPr>
              <a:t>В </a:t>
            </a:r>
            <a:r>
              <a:rPr lang="ru-RU" altLang="ru-RU" sz="1400" i="1" dirty="0" err="1">
                <a:latin typeface="Arial" charset="0"/>
                <a:cs typeface="Arial" charset="0"/>
              </a:rPr>
              <a:t>зарамочном</a:t>
            </a:r>
            <a:r>
              <a:rPr lang="ru-RU" altLang="ru-RU" sz="1400" i="1" dirty="0">
                <a:latin typeface="Arial" charset="0"/>
                <a:cs typeface="Arial" charset="0"/>
              </a:rPr>
              <a:t> оформлении часто отсутствуют</a:t>
            </a:r>
            <a:r>
              <a:rPr lang="ru-RU" altLang="ru-RU" sz="1400" i="1" dirty="0" smtClean="0">
                <a:latin typeface="Arial" charset="0"/>
                <a:cs typeface="Arial" charset="0"/>
              </a:rPr>
              <a:t>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 i="1" dirty="0">
              <a:latin typeface="Arial" charset="0"/>
              <a:cs typeface="Arial" charset="0"/>
            </a:endParaRPr>
          </a:p>
          <a:p>
            <a:pPr indent="-28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схема 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сейсмической изученности;</a:t>
            </a:r>
          </a:p>
          <a:p>
            <a:pPr indent="-28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прогнозные 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сейсмогеологические разрезы; </a:t>
            </a:r>
          </a:p>
          <a:p>
            <a:pPr indent="-28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стратиграфические 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колонки со сведениями об основных покрышках и нефтегазоносных комплексах;</a:t>
            </a:r>
          </a:p>
          <a:p>
            <a:pPr indent="-28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таблицы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соответствия номеров месторождений на карте их названиям;</a:t>
            </a:r>
            <a:endParaRPr lang="ru-RU" alt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таблицы 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количественных оценок ресурсов УВ в</a:t>
            </a: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прогнозируемых ловушках на нефть и газ</a:t>
            </a:r>
            <a:r>
              <a:rPr lang="ru-RU" altLang="ru-RU" sz="1600" dirty="0">
                <a:latin typeface="Arial" charset="0"/>
                <a:cs typeface="Arial" charset="0"/>
              </a:rPr>
              <a:t>.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6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30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99935" y="908720"/>
            <a:ext cx="8883650" cy="4390946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445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445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445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445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445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45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45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45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45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ts val="0"/>
              </a:spcBef>
              <a:spcAft>
                <a:spcPts val="300"/>
              </a:spcAft>
              <a:buFontTx/>
              <a:buNone/>
            </a:pPr>
            <a:r>
              <a:rPr lang="ru-RU" alt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По разделам:</a:t>
            </a:r>
            <a:endParaRPr lang="ru-RU" alt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20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alt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основные подразделения нефтегазогеологического 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районирования;</a:t>
            </a:r>
          </a:p>
          <a:p>
            <a:pPr marL="285750" indent="-285750" algn="just">
              <a:lnSpc>
                <a:spcPct val="20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alt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основные единицы 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нефтегазогеологического расчленения отложений, связанных с </a:t>
            </a:r>
            <a:r>
              <a:rPr lang="ru-RU" alt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прогнозированием;</a:t>
            </a:r>
            <a:endParaRPr lang="ru-RU" alt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20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alt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объекты 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картографирования;</a:t>
            </a:r>
          </a:p>
          <a:p>
            <a:pPr marL="285750" indent="-285750" algn="just">
              <a:lnSpc>
                <a:spcPct val="20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alt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дополнительные 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иллюстрации </a:t>
            </a:r>
            <a:r>
              <a:rPr lang="ru-RU" alt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 карте 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прогноза на нефть и </a:t>
            </a:r>
            <a:r>
              <a:rPr lang="ru-RU" alt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газ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alt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20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r>
              <a:rPr lang="ru-RU" alt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ифровая модель карты прогноза на нефть и газ.</a:t>
            </a:r>
            <a:endParaRPr lang="ru-RU" alt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None/>
            </a:pP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7"/>
          <p:cNvSpPr>
            <a:spLocks noChangeArrowheads="1"/>
          </p:cNvSpPr>
          <p:nvPr/>
        </p:nvSpPr>
        <p:spPr bwMode="auto">
          <a:xfrm>
            <a:off x="0" y="-11113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АКТУАЛИЗАЦИЯ МЕТОДИЧЕСКИХ РЕКОМЕНДАЦИЙ ПО СОСТАВЛЕНИЮ КАРТ ПРОГНОЗА НА НЕФТЬ И ГАЗ ПРИ СОЗДАНИИ ГК-1000/3 И ГК-200/2</a:t>
            </a:r>
            <a:endParaRPr lang="ru-RU" altLang="ru-RU" sz="1800" b="1" dirty="0">
              <a:solidFill>
                <a:srgbClr val="0028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8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ТЭР 2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764704"/>
            <a:ext cx="9070975" cy="59531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7"/>
          <p:cNvSpPr>
            <a:spLocks noChangeArrowheads="1"/>
          </p:cNvSpPr>
          <p:nvPr/>
        </p:nvSpPr>
        <p:spPr bwMode="auto">
          <a:xfrm>
            <a:off x="0" y="-11113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КАРТА  </a:t>
            </a:r>
            <a:r>
              <a:rPr lang="ru-RU" altLang="ru-RU" sz="1800" b="1" dirty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ТОПЛИВНО-ЭНЕРГЕТИЧЕСКИХ  </a:t>
            </a:r>
            <a:r>
              <a:rPr lang="ru-RU" altLang="ru-RU" sz="1800" b="1" dirty="0" smtClean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РЕСУРСОВ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РОССИЙСКОЙ  ФЕДЕРАЦИИ</a:t>
            </a:r>
            <a:endParaRPr lang="ru-RU" altLang="ru-RU" sz="1800" b="1" dirty="0">
              <a:solidFill>
                <a:srgbClr val="0028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47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ChangeArrowheads="1"/>
          </p:cNvSpPr>
          <p:nvPr/>
        </p:nvSpPr>
        <p:spPr bwMode="auto">
          <a:xfrm>
            <a:off x="0" y="-1111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КАРТА ЗАКОНОМЕРНОСТЕЙ РАЗМЕЩЕНИЯ УГЛЕВОДОРОДНОГО СЫРЬЯ</a:t>
            </a:r>
            <a:endParaRPr lang="ru-RU" altLang="ru-RU" sz="1800" b="1" dirty="0">
              <a:solidFill>
                <a:srgbClr val="0028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68" y="372878"/>
            <a:ext cx="904351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</a:rPr>
              <a:t>карта закономерностей размещения углеводородного сырья по нефтегазоносным провинциям России с целью выявление главных закономерностей распределения месторождений нефти и газа  в НГП РФ в зависимости от геологических особенностей осадочных бассейнов РОССИИ и </a:t>
            </a:r>
            <a:r>
              <a:rPr lang="ru-RU" sz="1600" b="1" dirty="0" err="1" smtClean="0">
                <a:solidFill>
                  <a:srgbClr val="002060"/>
                </a:solidFill>
              </a:rPr>
              <a:t>подготовкаи</a:t>
            </a:r>
            <a:r>
              <a:rPr lang="ru-RU" sz="1600" b="1" dirty="0" smtClean="0">
                <a:solidFill>
                  <a:srgbClr val="002060"/>
                </a:solidFill>
              </a:rPr>
              <a:t> информационной </a:t>
            </a:r>
            <a:r>
              <a:rPr lang="ru-RU" sz="1600" b="1" dirty="0">
                <a:solidFill>
                  <a:srgbClr val="002060"/>
                </a:solidFill>
              </a:rPr>
              <a:t>основы </a:t>
            </a:r>
            <a:r>
              <a:rPr lang="ru-RU" sz="1600" b="1" dirty="0" smtClean="0">
                <a:solidFill>
                  <a:srgbClr val="002060"/>
                </a:solidFill>
              </a:rPr>
              <a:t>для уточнения  оценки  ресурсов нефти и </a:t>
            </a:r>
            <a:r>
              <a:rPr lang="ru-RU" sz="1600" b="1" dirty="0">
                <a:solidFill>
                  <a:srgbClr val="002060"/>
                </a:solidFill>
              </a:rPr>
              <a:t>газа </a:t>
            </a:r>
            <a:r>
              <a:rPr lang="ru-RU" sz="1600" b="1" dirty="0" smtClean="0">
                <a:solidFill>
                  <a:srgbClr val="002060"/>
                </a:solidFill>
              </a:rPr>
              <a:t>(газоконденсата), уточнения их структуры и геолого-экономических характеристик.</a:t>
            </a:r>
          </a:p>
          <a:p>
            <a:pPr marL="285750" indent="-285750" algn="just">
              <a:buFontTx/>
              <a:buChar char="-"/>
            </a:pPr>
            <a:endParaRPr lang="ru-RU" sz="1600" b="1" dirty="0">
              <a:solidFill>
                <a:srgbClr val="002060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</a:rPr>
              <a:t>Карта будет представлять собой информационный результат анализа генетических (парагенетических) связей месторождений УВ с геологическими подразделениями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</a:rPr>
              <a:t>и историей геологического развития.</a:t>
            </a:r>
            <a:endParaRPr lang="ru-RU" sz="1600" b="1" dirty="0">
              <a:solidFill>
                <a:srgbClr val="002060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</a:rPr>
              <a:t>Основными задачами работы  являются обоснование  новых (уточнение ранее выявленных) нефтегазоносных областей, районов и зон </a:t>
            </a:r>
            <a:r>
              <a:rPr lang="ru-RU" sz="1600" b="1" dirty="0" err="1" smtClean="0">
                <a:solidFill>
                  <a:srgbClr val="002060"/>
                </a:solidFill>
              </a:rPr>
              <a:t>нефтегазонакопления</a:t>
            </a:r>
            <a:r>
              <a:rPr lang="ru-RU" sz="1600" b="1" dirty="0">
                <a:solidFill>
                  <a:srgbClr val="002060"/>
                </a:solidFill>
              </a:rPr>
              <a:t>,</a:t>
            </a:r>
            <a:r>
              <a:rPr lang="ru-RU" sz="1600" b="1" dirty="0" smtClean="0">
                <a:solidFill>
                  <a:srgbClr val="002060"/>
                </a:solidFill>
              </a:rPr>
              <a:t> определение перспектив 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</a:rPr>
              <a:t>открытия новых высоколиквидных </a:t>
            </a:r>
            <a:r>
              <a:rPr lang="ru-RU" sz="1600" b="1" dirty="0">
                <a:solidFill>
                  <a:srgbClr val="002060"/>
                </a:solidFill>
              </a:rPr>
              <a:t>месторождений </a:t>
            </a:r>
            <a:r>
              <a:rPr lang="ru-RU" sz="1600" b="1" dirty="0" smtClean="0">
                <a:solidFill>
                  <a:srgbClr val="002060"/>
                </a:solidFill>
              </a:rPr>
              <a:t>углеводородного сырья на основе выявленных </a:t>
            </a:r>
            <a:r>
              <a:rPr lang="ru-RU" sz="1600" b="1" dirty="0">
                <a:solidFill>
                  <a:srgbClr val="002060"/>
                </a:solidFill>
              </a:rPr>
              <a:t>главных закономерностей распределения месторождений нефти и газа  в НГП РФ 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</a:p>
          <a:p>
            <a:pPr marL="285750" indent="-285750" algn="just">
              <a:buFontTx/>
              <a:buChar char="-"/>
            </a:pPr>
            <a:endParaRPr lang="ru-RU" sz="1600" b="1" dirty="0">
              <a:solidFill>
                <a:srgbClr val="002060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</a:rPr>
              <a:t>Карта будет составляться с использованием  пакетов геологической информации полученной в рамках работ Госгеолкарта-200 (второе издание) и Госгеолкарты 1000 (новая серия).</a:t>
            </a:r>
          </a:p>
        </p:txBody>
      </p:sp>
    </p:spTree>
    <p:extLst>
      <p:ext uri="{BB962C8B-B14F-4D97-AF65-F5344CB8AC3E}">
        <p14:creationId xmlns:p14="http://schemas.microsoft.com/office/powerpoint/2010/main" val="60254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ChangeArrowheads="1"/>
          </p:cNvSpPr>
          <p:nvPr/>
        </p:nvSpPr>
        <p:spPr bwMode="auto">
          <a:xfrm>
            <a:off x="0" y="-1111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КАРТА ЗАКОНОМЕРНОСТЕЙ РАЗМЕЩЕНИЯ УГЛЕВОДОРОДНОГО СЫРЬЯ</a:t>
            </a:r>
            <a:endParaRPr lang="ru-RU" altLang="ru-RU" sz="1800" b="1" dirty="0">
              <a:solidFill>
                <a:srgbClr val="0028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cxnSp>
        <p:nvCxnSpPr>
          <p:cNvPr id="3" name="Прямая со стрелкой 2"/>
          <p:cNvCxnSpPr>
            <a:endCxn id="4" idx="0"/>
          </p:cNvCxnSpPr>
          <p:nvPr/>
        </p:nvCxnSpPr>
        <p:spPr>
          <a:xfrm flipH="1">
            <a:off x="1402638" y="1183126"/>
            <a:ext cx="1225148" cy="877449"/>
          </a:xfrm>
          <a:prstGeom prst="straightConnector1">
            <a:avLst/>
          </a:prstGeom>
          <a:ln>
            <a:headEnd type="none" w="lg" len="lg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Прямоугольник 9"/>
          <p:cNvSpPr>
            <a:spLocks noChangeArrowheads="1"/>
          </p:cNvSpPr>
          <p:nvPr/>
        </p:nvSpPr>
        <p:spPr bwMode="auto">
          <a:xfrm>
            <a:off x="70093" y="2060575"/>
            <a:ext cx="2665090" cy="95410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lvl="0" algn="ctr"/>
            <a:r>
              <a:rPr lang="ru-RU" sz="2000" b="1" dirty="0" smtClean="0"/>
              <a:t>Палеогеографические</a:t>
            </a:r>
            <a:endParaRPr lang="ru-RU" sz="2000" b="1" dirty="0"/>
          </a:p>
          <a:p>
            <a:pPr lvl="0" algn="ctr"/>
            <a:r>
              <a:rPr lang="ru-RU" dirty="0"/>
              <a:t>(оценка качества </a:t>
            </a:r>
          </a:p>
          <a:p>
            <a:pPr lvl="0" algn="ctr"/>
            <a:r>
              <a:rPr lang="ru-RU" dirty="0"/>
              <a:t>экранов и коллекторов)</a:t>
            </a:r>
          </a:p>
        </p:txBody>
      </p:sp>
      <p:cxnSp>
        <p:nvCxnSpPr>
          <p:cNvPr id="5" name="Прямая со стрелкой 4"/>
          <p:cNvCxnSpPr>
            <a:endCxn id="6" idx="0"/>
          </p:cNvCxnSpPr>
          <p:nvPr/>
        </p:nvCxnSpPr>
        <p:spPr>
          <a:xfrm>
            <a:off x="4183089" y="1158697"/>
            <a:ext cx="3" cy="894071"/>
          </a:xfrm>
          <a:prstGeom prst="straightConnector1">
            <a:avLst/>
          </a:prstGeom>
          <a:ln>
            <a:headEnd type="none" w="lg" len="lg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Прямоугольник 9"/>
          <p:cNvSpPr>
            <a:spLocks noChangeArrowheads="1"/>
          </p:cNvSpPr>
          <p:nvPr/>
        </p:nvSpPr>
        <p:spPr bwMode="auto">
          <a:xfrm>
            <a:off x="3270245" y="2052768"/>
            <a:ext cx="1825693" cy="4001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lvl="0" algn="ctr"/>
            <a:r>
              <a:rPr lang="ru-RU" sz="2000" b="1" dirty="0" smtClean="0"/>
              <a:t>Тектонические</a:t>
            </a:r>
            <a:endParaRPr lang="ru-RU" dirty="0"/>
          </a:p>
        </p:txBody>
      </p:sp>
      <p:cxnSp>
        <p:nvCxnSpPr>
          <p:cNvPr id="7" name="Прямая со стрелкой 6"/>
          <p:cNvCxnSpPr>
            <a:endCxn id="8" idx="0"/>
          </p:cNvCxnSpPr>
          <p:nvPr/>
        </p:nvCxnSpPr>
        <p:spPr>
          <a:xfrm>
            <a:off x="6732240" y="1183126"/>
            <a:ext cx="468052" cy="877449"/>
          </a:xfrm>
          <a:prstGeom prst="straightConnector1">
            <a:avLst/>
          </a:prstGeom>
          <a:ln>
            <a:headEnd type="none" w="lg" len="lg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Прямоугольник 9"/>
          <p:cNvSpPr>
            <a:spLocks noChangeArrowheads="1"/>
          </p:cNvSpPr>
          <p:nvPr/>
        </p:nvSpPr>
        <p:spPr bwMode="auto">
          <a:xfrm>
            <a:off x="5436096" y="2060575"/>
            <a:ext cx="3528392" cy="12926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/>
              <a:t> </a:t>
            </a:r>
            <a:r>
              <a:rPr lang="ru-RU" sz="2000" b="1" dirty="0" smtClean="0"/>
              <a:t>Геохимические</a:t>
            </a:r>
            <a:endParaRPr lang="ru-RU" sz="2000" b="1" dirty="0"/>
          </a:p>
          <a:p>
            <a:pPr lvl="0" algn="ctr"/>
            <a:r>
              <a:rPr lang="ru-RU" dirty="0"/>
              <a:t>(</a:t>
            </a:r>
            <a:r>
              <a:rPr lang="ru-RU" dirty="0" smtClean="0"/>
              <a:t>оценка </a:t>
            </a:r>
            <a:r>
              <a:rPr lang="ru-RU" dirty="0" err="1" smtClean="0"/>
              <a:t>нефтегазопроизводящих</a:t>
            </a:r>
            <a:endParaRPr lang="ru-RU" dirty="0"/>
          </a:p>
          <a:p>
            <a:pPr lvl="0" algn="ctr"/>
            <a:r>
              <a:rPr lang="ru-RU" dirty="0"/>
              <a:t>толщ и др., время </a:t>
            </a:r>
            <a:r>
              <a:rPr lang="ru-RU" dirty="0" smtClean="0"/>
              <a:t>формирования </a:t>
            </a:r>
            <a:r>
              <a:rPr lang="ru-RU" dirty="0"/>
              <a:t>залежей)</a:t>
            </a:r>
          </a:p>
        </p:txBody>
      </p:sp>
      <p:cxnSp>
        <p:nvCxnSpPr>
          <p:cNvPr id="9" name="Прямая со стрелкой 8"/>
          <p:cNvCxnSpPr>
            <a:endCxn id="10" idx="0"/>
          </p:cNvCxnSpPr>
          <p:nvPr/>
        </p:nvCxnSpPr>
        <p:spPr>
          <a:xfrm>
            <a:off x="4572000" y="2852936"/>
            <a:ext cx="446319" cy="703365"/>
          </a:xfrm>
          <a:prstGeom prst="straightConnector1">
            <a:avLst/>
          </a:prstGeom>
          <a:ln>
            <a:headEnd type="none" w="lg" len="lg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3784263" y="3556301"/>
            <a:ext cx="2468112" cy="67710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lvl="0" algn="ctr"/>
            <a:r>
              <a:rPr lang="ru-RU" sz="2000" b="1" dirty="0" smtClean="0"/>
              <a:t>Неотектонические</a:t>
            </a:r>
            <a:endParaRPr lang="ru-RU" sz="2000" b="1" dirty="0"/>
          </a:p>
          <a:p>
            <a:pPr lvl="0"/>
            <a:r>
              <a:rPr lang="ru-RU" dirty="0"/>
              <a:t>(сохранность залежей)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2347988" y="2852936"/>
            <a:ext cx="711844" cy="703365"/>
          </a:xfrm>
          <a:prstGeom prst="straightConnector1">
            <a:avLst/>
          </a:prstGeom>
          <a:ln>
            <a:headEnd type="none" w="lg" len="lg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Прямоугольник 9"/>
          <p:cNvSpPr>
            <a:spLocks noChangeArrowheads="1"/>
          </p:cNvSpPr>
          <p:nvPr/>
        </p:nvSpPr>
        <p:spPr bwMode="auto">
          <a:xfrm>
            <a:off x="1043608" y="3556301"/>
            <a:ext cx="2468881" cy="4001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lvl="0"/>
            <a:r>
              <a:rPr lang="ru-RU" sz="2000" b="1" dirty="0" smtClean="0"/>
              <a:t>Гидрогеологические</a:t>
            </a:r>
            <a:endParaRPr lang="ru-RU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51520" y="4365104"/>
            <a:ext cx="630025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Должна содержать информацию:</a:t>
            </a:r>
          </a:p>
          <a:p>
            <a:r>
              <a:rPr lang="ru-RU" dirty="0"/>
              <a:t> </a:t>
            </a:r>
            <a:r>
              <a:rPr lang="ru-RU" dirty="0" smtClean="0"/>
              <a:t>- распределения месторождений УВ по площади и в разрезе;</a:t>
            </a:r>
          </a:p>
          <a:p>
            <a:r>
              <a:rPr lang="ru-RU" dirty="0"/>
              <a:t> </a:t>
            </a:r>
            <a:r>
              <a:rPr lang="ru-RU" dirty="0" smtClean="0"/>
              <a:t>- структуры запасов и ресурсов нефти и газа;</a:t>
            </a:r>
          </a:p>
          <a:p>
            <a:r>
              <a:rPr lang="ru-RU" dirty="0"/>
              <a:t> </a:t>
            </a:r>
            <a:r>
              <a:rPr lang="ru-RU" dirty="0" smtClean="0"/>
              <a:t>- нефтегазогеологического районирования;</a:t>
            </a:r>
          </a:p>
          <a:p>
            <a:r>
              <a:rPr lang="ru-RU" dirty="0"/>
              <a:t> </a:t>
            </a:r>
            <a:r>
              <a:rPr lang="ru-RU" dirty="0" smtClean="0"/>
              <a:t>- зоны </a:t>
            </a:r>
            <a:r>
              <a:rPr lang="ru-RU" dirty="0" err="1" smtClean="0"/>
              <a:t>нефтегазонакопления</a:t>
            </a:r>
            <a:r>
              <a:rPr lang="ru-RU" dirty="0" smtClean="0"/>
              <a:t> и локальных объектов;</a:t>
            </a:r>
          </a:p>
          <a:p>
            <a:r>
              <a:rPr lang="ru-RU" dirty="0" smtClean="0"/>
              <a:t> - глубоких опорных, параметрических и поисковых скважин;</a:t>
            </a:r>
          </a:p>
          <a:p>
            <a:r>
              <a:rPr lang="ru-RU" dirty="0"/>
              <a:t> </a:t>
            </a:r>
            <a:r>
              <a:rPr lang="ru-RU" dirty="0" smtClean="0"/>
              <a:t>- геофизических, геохимических аномалий.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07504" y="536795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Карта составляется с учётом главных факторов, определяющих перспективы </a:t>
            </a:r>
          </a:p>
          <a:p>
            <a:pPr algn="ctr"/>
            <a:r>
              <a:rPr lang="ru-RU" dirty="0" err="1" smtClean="0"/>
              <a:t>нефтегазоносности</a:t>
            </a:r>
            <a:r>
              <a:rPr lang="ru-RU" dirty="0" smtClean="0"/>
              <a:t>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538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7837" y="2581275"/>
            <a:ext cx="5915026" cy="6155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3400" b="1" dirty="0">
                <a:ln w="0"/>
                <a:solidFill>
                  <a:srgbClr val="002858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54128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7541640"/>
              </p:ext>
            </p:extLst>
          </p:nvPr>
        </p:nvGraphicFramePr>
        <p:xfrm>
          <a:off x="5103365" y="1719325"/>
          <a:ext cx="3833813" cy="3762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27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ДИНАМИКА ВЫПОЛНЕНИЯ РАБОТ ПО СОСТАВЛЕНИЮ </a:t>
            </a:r>
            <a:endParaRPr lang="en-US" altLang="ru-RU" sz="1800" b="1" dirty="0" smtClean="0">
              <a:solidFill>
                <a:srgbClr val="0028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КАРТ </a:t>
            </a:r>
            <a:r>
              <a:rPr lang="ru-RU" altLang="ru-RU" sz="1800" b="1" dirty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ПРОГНОЗА НА НЕФТЬ И </a:t>
            </a:r>
            <a:r>
              <a:rPr lang="ru-RU" altLang="ru-RU" sz="1800" b="1" dirty="0" smtClean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ГАЗ</a:t>
            </a:r>
            <a:endParaRPr lang="ru-RU" altLang="ru-RU" sz="1800" b="1" dirty="0">
              <a:solidFill>
                <a:srgbClr val="0028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7912089"/>
              </p:ext>
            </p:extLst>
          </p:nvPr>
        </p:nvGraphicFramePr>
        <p:xfrm>
          <a:off x="0" y="1270350"/>
          <a:ext cx="4922085" cy="5422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1520" y="856263"/>
            <a:ext cx="4262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Состояние изученности картами ПНГ территории нефтегазоносных </a:t>
            </a:r>
          </a:p>
          <a:p>
            <a:pPr algn="ctr"/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провинций (% общей площади)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27270" y="1328674"/>
            <a:ext cx="35173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Распределение завершенных карт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схем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ПНГ по годам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91094" y="2019483"/>
            <a:ext cx="8723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Годы работ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23342" y="1676788"/>
            <a:ext cx="1034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Кол-во листов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4654" y="5619882"/>
            <a:ext cx="38956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Всего завершенных листов с картами (схемами) ПНГ - 11</a:t>
            </a:r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76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ChangeArrowheads="1"/>
          </p:cNvSpPr>
          <p:nvPr/>
        </p:nvSpPr>
        <p:spPr bwMode="auto">
          <a:xfrm>
            <a:off x="0" y="-11113"/>
            <a:ext cx="91440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ИЗУЧЕННОСТЬ ТЕРРИТОРИЙ НЕФТЕГАЗОНОСНЫХ ПРОВИНЦИЙ РФ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МЕТОДАМИ </a:t>
            </a:r>
            <a:r>
              <a:rPr lang="ru-RU" altLang="ru-RU" sz="1800" b="1" dirty="0" smtClean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ОГТ и </a:t>
            </a:r>
            <a:r>
              <a:rPr lang="ru-RU" altLang="ru-RU" sz="1800" b="1" dirty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МОВ 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19030"/>
              </p:ext>
            </p:extLst>
          </p:nvPr>
        </p:nvGraphicFramePr>
        <p:xfrm>
          <a:off x="612000" y="764704"/>
          <a:ext cx="7920000" cy="425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9" name="Acrobat Document" r:id="rId4" imgW="12992044" imgH="6981660" progId="AcroExch.Document.DC">
                  <p:embed/>
                </p:oleObj>
              </mc:Choice>
              <mc:Fallback>
                <p:oleObj name="Acrobat Document" r:id="rId4" imgW="12992044" imgH="698166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2000" y="764704"/>
                        <a:ext cx="7920000" cy="4257000"/>
                      </a:xfrm>
                      <a:prstGeom prst="rect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43" name="Picture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013176"/>
            <a:ext cx="5040000" cy="129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486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ChangeArrowheads="1"/>
          </p:cNvSpPr>
          <p:nvPr/>
        </p:nvSpPr>
        <p:spPr bwMode="auto">
          <a:xfrm>
            <a:off x="0" y="-11113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ИЗУЧЕННОСТ</a:t>
            </a:r>
            <a:r>
              <a:rPr lang="ru-RU" altLang="ru-RU" sz="1800" b="1" dirty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Ь</a:t>
            </a:r>
            <a:r>
              <a:rPr lang="ru-RU" altLang="ru-RU" sz="1800" b="1" dirty="0" smtClean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ТЕРРИТОРИИ ЛИСТОВ ГК-1000/3</a:t>
            </a:r>
            <a:r>
              <a:rPr lang="en-US" altLang="ru-RU" sz="1800" b="1" dirty="0" smtClean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altLang="ru-RU" sz="1800" b="1" dirty="0" smtClean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ГЛУБОКИМ </a:t>
            </a:r>
            <a:r>
              <a:rPr lang="ru-RU" altLang="ru-RU" sz="1800" b="1" dirty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БУРЕНИЕМ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7897251"/>
              </p:ext>
            </p:extLst>
          </p:nvPr>
        </p:nvGraphicFramePr>
        <p:xfrm>
          <a:off x="612000" y="692696"/>
          <a:ext cx="7920000" cy="425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2" name="Acrobat Document" r:id="rId4" imgW="12992044" imgH="6981660" progId="AcroExch.Document.DC">
                  <p:embed/>
                </p:oleObj>
              </mc:Choice>
              <mc:Fallback>
                <p:oleObj name="Acrobat Document" r:id="rId4" imgW="12992044" imgH="698166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2000" y="692696"/>
                        <a:ext cx="7920000" cy="4257000"/>
                      </a:xfrm>
                      <a:prstGeom prst="rect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7" name="Picture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941168"/>
            <a:ext cx="5040000" cy="129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115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ChangeArrowheads="1"/>
          </p:cNvSpPr>
          <p:nvPr/>
        </p:nvSpPr>
        <p:spPr bwMode="auto">
          <a:xfrm>
            <a:off x="0" y="-11113"/>
            <a:ext cx="91440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СХЕМА ИЗУЧЕННОСТИ ГК-1000/3 С ОЦЕНКОЙ ПЕРСПЕКТИВ НЕФТЕГАЗОНОСНОСТИ ОСАДОЧНЫХ БАССЕЙНОВ РФ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4993486"/>
            <a:ext cx="1742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Плотности ресурсов УВ </a:t>
            </a:r>
          </a:p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 ВНИГНИ, 2012 г.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0875350"/>
              </p:ext>
            </p:extLst>
          </p:nvPr>
        </p:nvGraphicFramePr>
        <p:xfrm>
          <a:off x="612000" y="692696"/>
          <a:ext cx="7920000" cy="425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1" name="Acrobat Document" r:id="rId4" imgW="12992044" imgH="6981660" progId="AcroExch.Document.DC">
                  <p:embed/>
                </p:oleObj>
              </mc:Choice>
              <mc:Fallback>
                <p:oleObj name="Acrobat Document" r:id="rId4" imgW="12992044" imgH="698166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2000" y="692696"/>
                        <a:ext cx="7920000" cy="4257000"/>
                      </a:xfrm>
                      <a:prstGeom prst="rect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646" y="3929878"/>
            <a:ext cx="1344210" cy="24052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</p:pic>
      <p:pic>
        <p:nvPicPr>
          <p:cNvPr id="11292" name="Picture 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933479"/>
            <a:ext cx="5040000" cy="14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061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54485" y="5085184"/>
            <a:ext cx="1742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Плотности ресурсов УВ </a:t>
            </a:r>
          </a:p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 карте ТЭР (2014 г.)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7"/>
          <p:cNvSpPr>
            <a:spLocks noChangeArrowheads="1"/>
          </p:cNvSpPr>
          <p:nvPr/>
        </p:nvSpPr>
        <p:spPr bwMode="auto">
          <a:xfrm>
            <a:off x="0" y="-11113"/>
            <a:ext cx="91440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СХЕМА ИЗУЧЕННОСТИ ГК-1000/3 С ОЦЕНКОЙ ПЕРСПЕКТИВ НЕФТЕГАЗОНОСНОСТИ ОСАДОЧНЫХ БАССЕЙНОВ РФ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63843"/>
              </p:ext>
            </p:extLst>
          </p:nvPr>
        </p:nvGraphicFramePr>
        <p:xfrm>
          <a:off x="612000" y="692696"/>
          <a:ext cx="7920000" cy="425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8" name="Acrobat Document" r:id="rId4" imgW="12992044" imgH="6981660" progId="AcroExch.Document.DC">
                  <p:embed/>
                </p:oleObj>
              </mc:Choice>
              <mc:Fallback>
                <p:oleObj name="Acrobat Document" r:id="rId4" imgW="12992044" imgH="698166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2000" y="692696"/>
                        <a:ext cx="7920000" cy="4257000"/>
                      </a:xfrm>
                      <a:prstGeom prst="rect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300" y="3952297"/>
            <a:ext cx="1765300" cy="241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9" name="Picture 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933479"/>
            <a:ext cx="5040000" cy="14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989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ChangeArrowheads="1"/>
          </p:cNvSpPr>
          <p:nvPr/>
        </p:nvSpPr>
        <p:spPr bwMode="auto">
          <a:xfrm>
            <a:off x="0" y="-11113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800" b="1" dirty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ИЗУЧЕННОСТЬ ТЕРРИТОРИИ ЛИСТОВ ГК-1000/3 С ДЕЙСТВУЮЩИМИ ЛИЦЕНЗИЯМИ НА УВС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5627069"/>
              </p:ext>
            </p:extLst>
          </p:nvPr>
        </p:nvGraphicFramePr>
        <p:xfrm>
          <a:off x="539552" y="620688"/>
          <a:ext cx="7920000" cy="425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9" name="Acrobat Document" r:id="rId4" imgW="12992044" imgH="6981660" progId="AcroExch.Document.DC">
                  <p:embed/>
                </p:oleObj>
              </mc:Choice>
              <mc:Fallback>
                <p:oleObj name="Acrobat Document" r:id="rId4" imgW="12992044" imgH="698166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9552" y="620688"/>
                        <a:ext cx="7920000" cy="4257000"/>
                      </a:xfrm>
                      <a:prstGeom prst="rect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35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869160"/>
            <a:ext cx="5040000" cy="129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17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7917234"/>
              </p:ext>
            </p:extLst>
          </p:nvPr>
        </p:nvGraphicFramePr>
        <p:xfrm>
          <a:off x="251520" y="764704"/>
          <a:ext cx="7200000" cy="38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2" name="Acrobat Document" r:id="rId4" imgW="12992044" imgH="6981660" progId="AcroExch.Document.DC">
                  <p:embed/>
                </p:oleObj>
              </mc:Choice>
              <mc:Fallback>
                <p:oleObj name="Acrobat Document" r:id="rId4" imgW="12992044" imgH="698166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520" y="764704"/>
                        <a:ext cx="7200000" cy="3870000"/>
                      </a:xfrm>
                      <a:prstGeom prst="rect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КАЧЕСТВЕННАЯ ОЦЕНКА ЭФФЕКТИВНОСТИ ГЕОЛОГО-СЪЕМОЧНЫХ РАБОТ </a:t>
            </a:r>
            <a:r>
              <a:rPr lang="en-US" altLang="ru-RU" sz="1800" b="1" dirty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 </a:t>
            </a:r>
            <a:r>
              <a:rPr lang="ru-RU" altLang="ru-RU" sz="1800" b="1" dirty="0">
                <a:solidFill>
                  <a:srgbClr val="002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М 1:1 000 000 ПО КАРТАМ ПРОГНОЗА НА НЕФТЬ И ГАЗ </a:t>
            </a: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819636"/>
              </p:ext>
            </p:extLst>
          </p:nvPr>
        </p:nvGraphicFramePr>
        <p:xfrm>
          <a:off x="5687616" y="3341291"/>
          <a:ext cx="3456384" cy="3516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3" name="Group 48"/>
          <p:cNvGrpSpPr>
            <a:grpSpLocks noChangeAspect="1"/>
          </p:cNvGrpSpPr>
          <p:nvPr/>
        </p:nvGrpSpPr>
        <p:grpSpPr bwMode="auto">
          <a:xfrm>
            <a:off x="287338" y="4869160"/>
            <a:ext cx="3219450" cy="508000"/>
            <a:chOff x="385" y="3475"/>
            <a:chExt cx="2028" cy="320"/>
          </a:xfrm>
        </p:grpSpPr>
        <p:sp>
          <p:nvSpPr>
            <p:cNvPr id="4" name="AutoShape 47"/>
            <p:cNvSpPr>
              <a:spLocks noChangeAspect="1" noChangeArrowheads="1" noTextEdit="1"/>
            </p:cNvSpPr>
            <p:nvPr/>
          </p:nvSpPr>
          <p:spPr bwMode="auto">
            <a:xfrm>
              <a:off x="385" y="3475"/>
              <a:ext cx="2028" cy="32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Rectangle 49"/>
            <p:cNvSpPr>
              <a:spLocks noChangeArrowheads="1"/>
            </p:cNvSpPr>
            <p:nvPr/>
          </p:nvSpPr>
          <p:spPr bwMode="auto">
            <a:xfrm>
              <a:off x="392" y="3482"/>
              <a:ext cx="240" cy="120"/>
            </a:xfrm>
            <a:prstGeom prst="rect">
              <a:avLst/>
            </a:prstGeom>
            <a:solidFill>
              <a:srgbClr val="E600A9"/>
            </a:solidFill>
            <a:ln w="1588" cap="flat">
              <a:solidFill>
                <a:srgbClr val="6E6E6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Rectangle 50"/>
            <p:cNvSpPr>
              <a:spLocks noChangeArrowheads="1"/>
            </p:cNvSpPr>
            <p:nvPr/>
          </p:nvSpPr>
          <p:spPr bwMode="auto">
            <a:xfrm>
              <a:off x="673" y="3499"/>
              <a:ext cx="1740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ЛУ, проданные после проведения работ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51"/>
            <p:cNvSpPr>
              <a:spLocks noChangeArrowheads="1"/>
            </p:cNvSpPr>
            <p:nvPr/>
          </p:nvSpPr>
          <p:spPr bwMode="auto">
            <a:xfrm>
              <a:off x="398" y="3668"/>
              <a:ext cx="240" cy="120"/>
            </a:xfrm>
            <a:prstGeom prst="rect">
              <a:avLst/>
            </a:prstGeom>
            <a:solidFill>
              <a:srgbClr val="C9C9CC"/>
            </a:solidFill>
            <a:ln w="1588" cap="flat">
              <a:solidFill>
                <a:srgbClr val="6E6E6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Rectangle 52"/>
            <p:cNvSpPr>
              <a:spLocks noChangeArrowheads="1"/>
            </p:cNvSpPr>
            <p:nvPr/>
          </p:nvSpPr>
          <p:spPr bwMode="auto">
            <a:xfrm>
              <a:off x="679" y="3685"/>
              <a:ext cx="1530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ЛУ, проданные до проведения работ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605931" y="5805264"/>
            <a:ext cx="20954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Всего продано лицензий - 885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40352" y="3284983"/>
            <a:ext cx="1189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Кол-во лицензий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24808" y="3426247"/>
            <a:ext cx="1269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Нефтегазоносные</a:t>
            </a:r>
          </a:p>
          <a:p>
            <a:pPr algn="ctr"/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провинции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80465" y="2802015"/>
            <a:ext cx="2718495" cy="5254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Количество лицензий, проданных после проведения работ ГК-1000/3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83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1278</TotalTime>
  <Words>2738</Words>
  <Application>Microsoft Office PowerPoint</Application>
  <PresentationFormat>Экран (4:3)</PresentationFormat>
  <Paragraphs>376</Paragraphs>
  <Slides>29</Slides>
  <Notes>28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AG_Souvenir</vt:lpstr>
      <vt:lpstr>Arial</vt:lpstr>
      <vt:lpstr>Calibri</vt:lpstr>
      <vt:lpstr>Times New Roman</vt:lpstr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Оленникова Елена Валерьевна</dc:creator>
  <cp:lastModifiedBy>User</cp:lastModifiedBy>
  <cp:revision>154</cp:revision>
  <dcterms:created xsi:type="dcterms:W3CDTF">2019-04-09T12:17:06Z</dcterms:created>
  <dcterms:modified xsi:type="dcterms:W3CDTF">2019-04-24T05:59:22Z</dcterms:modified>
</cp:coreProperties>
</file>