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1" r:id="rId2"/>
    <p:sldId id="257" r:id="rId3"/>
    <p:sldId id="258" r:id="rId4"/>
    <p:sldId id="259" r:id="rId5"/>
    <p:sldId id="305" r:id="rId6"/>
    <p:sldId id="306" r:id="rId7"/>
    <p:sldId id="307" r:id="rId8"/>
    <p:sldId id="314" r:id="rId9"/>
    <p:sldId id="309" r:id="rId10"/>
    <p:sldId id="310" r:id="rId11"/>
    <p:sldId id="263" r:id="rId12"/>
    <p:sldId id="282" r:id="rId13"/>
    <p:sldId id="311" r:id="rId14"/>
    <p:sldId id="287" r:id="rId15"/>
    <p:sldId id="301" r:id="rId16"/>
    <p:sldId id="302" r:id="rId17"/>
    <p:sldId id="303" r:id="rId18"/>
    <p:sldId id="284" r:id="rId19"/>
    <p:sldId id="292" r:id="rId20"/>
    <p:sldId id="277" r:id="rId21"/>
    <p:sldId id="298" r:id="rId22"/>
    <p:sldId id="271" r:id="rId23"/>
    <p:sldId id="295" r:id="rId24"/>
    <p:sldId id="296" r:id="rId25"/>
    <p:sldId id="297" r:id="rId26"/>
    <p:sldId id="291" r:id="rId27"/>
    <p:sldId id="299" r:id="rId28"/>
    <p:sldId id="304" r:id="rId29"/>
    <p:sldId id="312" r:id="rId30"/>
    <p:sldId id="313" r:id="rId31"/>
    <p:sldId id="280"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94675" autoAdjust="0"/>
  </p:normalViewPr>
  <p:slideViewPr>
    <p:cSldViewPr>
      <p:cViewPr>
        <p:scale>
          <a:sx n="95" d="100"/>
          <a:sy n="95" d="100"/>
        </p:scale>
        <p:origin x="-1464"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A98B5B-E2D8-4E46-9BFB-CC6466E9DA06}" type="datetimeFigureOut">
              <a:rPr lang="ru-RU" smtClean="0"/>
              <a:t>22.04.2019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57FBB1-529F-4A82-90AE-6FF473AAC558}" type="slidenum">
              <a:rPr lang="ru-RU" smtClean="0"/>
              <a:t>‹#›</a:t>
            </a:fld>
            <a:endParaRPr lang="ru-RU"/>
          </a:p>
        </p:txBody>
      </p:sp>
    </p:spTree>
    <p:extLst>
      <p:ext uri="{BB962C8B-B14F-4D97-AF65-F5344CB8AC3E}">
        <p14:creationId xmlns:p14="http://schemas.microsoft.com/office/powerpoint/2010/main" val="2722166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157FBB1-529F-4A82-90AE-6FF473AAC558}" type="slidenum">
              <a:rPr lang="ru-RU" smtClean="0"/>
              <a:t>11</a:t>
            </a:fld>
            <a:endParaRPr lang="ru-RU"/>
          </a:p>
        </p:txBody>
      </p:sp>
    </p:spTree>
    <p:extLst>
      <p:ext uri="{BB962C8B-B14F-4D97-AF65-F5344CB8AC3E}">
        <p14:creationId xmlns:p14="http://schemas.microsoft.com/office/powerpoint/2010/main" val="2773311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22.04.2019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22.04.2019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22.04.2019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22.04.2019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22.04.2019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22.04.2019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22.04.2019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22.04.2019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400" dirty="0">
                <a:solidFill>
                  <a:prstClr val="black"/>
                </a:solidFill>
              </a:rPr>
              <a:t>Федеральное государственное бюджетное учреждение</a:t>
            </a:r>
            <a:br>
              <a:rPr lang="ru-RU" sz="1400" dirty="0">
                <a:solidFill>
                  <a:prstClr val="black"/>
                </a:solidFill>
              </a:rPr>
            </a:br>
            <a:r>
              <a:rPr lang="ru-RU" sz="1400" dirty="0">
                <a:solidFill>
                  <a:prstClr val="black"/>
                </a:solidFill>
              </a:rPr>
              <a:t>«Институт минералогии, геохимии и кристаллохимии редких элементов»</a:t>
            </a:r>
            <a:br>
              <a:rPr lang="ru-RU" sz="1400" dirty="0">
                <a:solidFill>
                  <a:prstClr val="black"/>
                </a:solidFill>
              </a:rPr>
            </a:br>
            <a:r>
              <a:rPr lang="ru-RU" sz="1400" dirty="0">
                <a:solidFill>
                  <a:prstClr val="black"/>
                </a:solidFill>
              </a:rPr>
              <a:t>(ФГБУ «ИМГРЭ»)</a:t>
            </a:r>
            <a:br>
              <a:rPr lang="ru-RU" sz="1400" dirty="0">
                <a:solidFill>
                  <a:prstClr val="black"/>
                </a:solidFill>
              </a:rPr>
            </a:br>
            <a:endParaRPr lang="ru-RU" sz="14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784976"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805855" y="1700808"/>
            <a:ext cx="7632848" cy="3693319"/>
          </a:xfrm>
          <a:prstGeom prst="rect">
            <a:avLst/>
          </a:prstGeom>
        </p:spPr>
        <p:txBody>
          <a:bodyPr wrap="square">
            <a:spAutoFit/>
          </a:bodyPr>
          <a:lstStyle/>
          <a:p>
            <a:pPr lvl="0" indent="450850" algn="ctr" fontAlgn="base">
              <a:spcBef>
                <a:spcPct val="0"/>
              </a:spcBef>
              <a:spcAft>
                <a:spcPct val="0"/>
              </a:spcAft>
            </a:pPr>
            <a:endParaRPr lang="ru-RU" sz="2400" b="1" dirty="0">
              <a:solidFill>
                <a:schemeClr val="bg1"/>
              </a:solidFill>
              <a:latin typeface="Arial" pitchFamily="34" charset="0"/>
              <a:ea typeface="Times New Roman" pitchFamily="18" charset="0"/>
              <a:cs typeface="Arial" pitchFamily="34" charset="0"/>
            </a:endParaRPr>
          </a:p>
          <a:p>
            <a:pPr lvl="0" indent="450850" algn="ctr" fontAlgn="base">
              <a:spcBef>
                <a:spcPct val="0"/>
              </a:spcBef>
              <a:spcAft>
                <a:spcPct val="0"/>
              </a:spcAft>
            </a:pPr>
            <a:r>
              <a:rPr lang="ru-RU" sz="2400" b="1" dirty="0" smtClean="0">
                <a:solidFill>
                  <a:schemeClr val="bg1"/>
                </a:solidFill>
                <a:latin typeface="Arial" pitchFamily="34" charset="0"/>
                <a:ea typeface="Times New Roman" pitchFamily="18" charset="0"/>
                <a:cs typeface="Arial" pitchFamily="34" charset="0"/>
              </a:rPr>
              <a:t>«Прогнозно-поисковая эффективность опережающих среднемасштабных геохимических работ (на примере Албазинской площади, Хабаровский </a:t>
            </a:r>
            <a:r>
              <a:rPr lang="ru-RU" sz="2400" b="1" dirty="0" smtClean="0">
                <a:solidFill>
                  <a:schemeClr val="bg1"/>
                </a:solidFill>
                <a:latin typeface="Arial" pitchFamily="34" charset="0"/>
                <a:ea typeface="Times New Roman" pitchFamily="18" charset="0"/>
                <a:cs typeface="Arial" pitchFamily="34" charset="0"/>
              </a:rPr>
              <a:t>край)»</a:t>
            </a:r>
            <a:endParaRPr lang="ru-RU" sz="2400" b="1" dirty="0">
              <a:solidFill>
                <a:schemeClr val="bg1"/>
              </a:solidFill>
              <a:latin typeface="Arial" pitchFamily="34" charset="0"/>
              <a:cs typeface="Arial" pitchFamily="34" charset="0"/>
            </a:endParaRPr>
          </a:p>
          <a:p>
            <a:pPr lvl="0" indent="450850" algn="just" fontAlgn="base">
              <a:spcBef>
                <a:spcPct val="0"/>
              </a:spcBef>
              <a:spcAft>
                <a:spcPct val="0"/>
              </a:spcAft>
            </a:pPr>
            <a:endParaRPr lang="ru-RU" sz="2400" b="1" dirty="0">
              <a:solidFill>
                <a:schemeClr val="bg1"/>
              </a:solidFill>
              <a:latin typeface="Arial" pitchFamily="34" charset="0"/>
              <a:cs typeface="Arial" pitchFamily="34" charset="0"/>
            </a:endParaRPr>
          </a:p>
          <a:p>
            <a:pPr lvl="0" indent="450850" algn="just" fontAlgn="base">
              <a:spcBef>
                <a:spcPct val="0"/>
              </a:spcBef>
              <a:spcAft>
                <a:spcPct val="0"/>
              </a:spcAft>
            </a:pPr>
            <a:r>
              <a:rPr lang="ru-RU" b="1" dirty="0" smtClean="0">
                <a:solidFill>
                  <a:schemeClr val="bg1"/>
                </a:solidFill>
                <a:latin typeface="Arial" pitchFamily="34" charset="0"/>
                <a:cs typeface="Arial" pitchFamily="34" charset="0"/>
              </a:rPr>
              <a:t>В </a:t>
            </a:r>
            <a:r>
              <a:rPr lang="ru-RU" b="1" dirty="0">
                <a:solidFill>
                  <a:schemeClr val="bg1"/>
                </a:solidFill>
                <a:latin typeface="Arial" pitchFamily="34" charset="0"/>
                <a:cs typeface="Arial" pitchFamily="34" charset="0"/>
              </a:rPr>
              <a:t>рамках Государственного задания Федерального </a:t>
            </a:r>
            <a:r>
              <a:rPr lang="ru-RU" b="1" dirty="0" smtClean="0">
                <a:solidFill>
                  <a:schemeClr val="bg1"/>
                </a:solidFill>
                <a:latin typeface="Arial" pitchFamily="34" charset="0"/>
                <a:cs typeface="Arial" pitchFamily="34" charset="0"/>
              </a:rPr>
              <a:t>агентства </a:t>
            </a:r>
            <a:r>
              <a:rPr lang="ru-RU" b="1" dirty="0">
                <a:solidFill>
                  <a:schemeClr val="bg1"/>
                </a:solidFill>
                <a:latin typeface="Arial" pitchFamily="34" charset="0"/>
                <a:cs typeface="Arial" pitchFamily="34" charset="0"/>
              </a:rPr>
              <a:t>по недропользованию от 30.01.2018г, №049-00018-18-00 « Проведение в 2018-2020 годах геохимических работ масштаба 1:200 000 на группу листов в пределах Дальневосточного ФО»</a:t>
            </a:r>
            <a:endParaRPr lang="ru-RU" dirty="0">
              <a:solidFill>
                <a:schemeClr val="bg1"/>
              </a:solidFill>
              <a:latin typeface="Arial" pitchFamily="34" charset="0"/>
              <a:cs typeface="Arial" pitchFamily="34" charset="0"/>
            </a:endParaRPr>
          </a:p>
        </p:txBody>
      </p:sp>
      <p:sp>
        <p:nvSpPr>
          <p:cNvPr id="4" name="Прямоугольник 3"/>
          <p:cNvSpPr/>
          <p:nvPr/>
        </p:nvSpPr>
        <p:spPr>
          <a:xfrm>
            <a:off x="265795" y="188640"/>
            <a:ext cx="8712968" cy="1200329"/>
          </a:xfrm>
          <a:prstGeom prst="rect">
            <a:avLst/>
          </a:prstGeom>
        </p:spPr>
        <p:txBody>
          <a:bodyPr wrap="square">
            <a:spAutoFit/>
          </a:bodyPr>
          <a:lstStyle/>
          <a:p>
            <a:pPr algn="ctr"/>
            <a:r>
              <a:rPr lang="ru-RU" dirty="0">
                <a:solidFill>
                  <a:schemeClr val="bg1"/>
                </a:solidFill>
              </a:rPr>
              <a:t/>
            </a:r>
            <a:br>
              <a:rPr lang="ru-RU" dirty="0">
                <a:solidFill>
                  <a:schemeClr val="bg1"/>
                </a:solidFill>
              </a:rPr>
            </a:br>
            <a:r>
              <a:rPr lang="ru-RU" dirty="0">
                <a:solidFill>
                  <a:schemeClr val="bg1"/>
                </a:solidFill>
              </a:rPr>
              <a:t>Федеральное государственное бюджетное учреждение</a:t>
            </a:r>
            <a:br>
              <a:rPr lang="ru-RU" dirty="0">
                <a:solidFill>
                  <a:schemeClr val="bg1"/>
                </a:solidFill>
              </a:rPr>
            </a:br>
            <a:r>
              <a:rPr lang="ru-RU" dirty="0">
                <a:solidFill>
                  <a:schemeClr val="bg1"/>
                </a:solidFill>
              </a:rPr>
              <a:t>«Институт минералогии, геохимии и кристаллохимии редких элементов»</a:t>
            </a:r>
            <a:br>
              <a:rPr lang="ru-RU" dirty="0">
                <a:solidFill>
                  <a:schemeClr val="bg1"/>
                </a:solidFill>
              </a:rPr>
            </a:br>
            <a:r>
              <a:rPr lang="ru-RU" dirty="0">
                <a:solidFill>
                  <a:schemeClr val="bg1"/>
                </a:solidFill>
              </a:rPr>
              <a:t>(ФГБУ «ИМГРЭ»)</a:t>
            </a:r>
          </a:p>
        </p:txBody>
      </p:sp>
    </p:spTree>
    <p:extLst>
      <p:ext uri="{BB962C8B-B14F-4D97-AF65-F5344CB8AC3E}">
        <p14:creationId xmlns:p14="http://schemas.microsoft.com/office/powerpoint/2010/main" val="3258067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a:bodyPr>
          <a:lstStyle/>
          <a:p>
            <a:r>
              <a:rPr lang="ru-RU" sz="1200" b="1" dirty="0"/>
              <a:t>Фрагмент карты </a:t>
            </a:r>
            <a:r>
              <a:rPr lang="ru-RU" sz="1200" b="1" dirty="0" err="1"/>
              <a:t>литогеохимических</a:t>
            </a:r>
            <a:r>
              <a:rPr lang="ru-RU" sz="1200" b="1" dirty="0"/>
              <a:t> аномалий </a:t>
            </a:r>
            <a:r>
              <a:rPr lang="en-US" sz="1200" b="1" dirty="0"/>
              <a:t>Au, Ag, As, Zn</a:t>
            </a:r>
            <a:r>
              <a:rPr lang="ru-RU" sz="1200" b="1" dirty="0"/>
              <a:t> по вторичным ореолам, Дьяков В. Н., 1998г, </a:t>
            </a:r>
            <a:r>
              <a:rPr lang="ru-RU" sz="1200" b="1" dirty="0" smtClean="0"/>
              <a:t>сети опробования </a:t>
            </a:r>
            <a:r>
              <a:rPr lang="ru-RU" sz="1200" b="1" dirty="0"/>
              <a:t>100(200)*</a:t>
            </a:r>
            <a:r>
              <a:rPr lang="ru-RU" sz="1200" b="1" dirty="0" smtClean="0"/>
              <a:t>20м и 500*50м.</a:t>
            </a:r>
            <a:endParaRPr lang="ru-RU" sz="1200"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00212" y="1159073"/>
            <a:ext cx="6124115" cy="4967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2123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445" t="854" r="2907" b="21042"/>
          <a:stretch/>
        </p:blipFill>
        <p:spPr bwMode="auto">
          <a:xfrm>
            <a:off x="179512" y="840571"/>
            <a:ext cx="3096344" cy="3509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331640" y="4902259"/>
            <a:ext cx="6912768" cy="830997"/>
          </a:xfrm>
          <a:prstGeom prst="rect">
            <a:avLst/>
          </a:prstGeom>
        </p:spPr>
        <p:txBody>
          <a:bodyPr wrap="square">
            <a:spAutoFit/>
          </a:bodyPr>
          <a:lstStyle/>
          <a:p>
            <a:pPr algn="ctr"/>
            <a:r>
              <a:rPr lang="ru-RU" sz="1600" dirty="0" smtClean="0"/>
              <a:t>Геологические карты </a:t>
            </a:r>
            <a:r>
              <a:rPr lang="ru-RU" sz="1600" dirty="0"/>
              <a:t>с полезными </a:t>
            </a:r>
            <a:r>
              <a:rPr lang="ru-RU" sz="1600" dirty="0" smtClean="0"/>
              <a:t>ископаемыми </a:t>
            </a:r>
            <a:endParaRPr lang="en-US" sz="1600" dirty="0" smtClean="0"/>
          </a:p>
          <a:p>
            <a:pPr algn="ctr"/>
            <a:endParaRPr lang="en-US" sz="1600" dirty="0"/>
          </a:p>
          <a:p>
            <a:pPr algn="ctr"/>
            <a:endParaRPr lang="ru-RU" sz="1600" dirty="0"/>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68" t="1279" r="3025" b="22743"/>
          <a:stretch/>
        </p:blipFill>
        <p:spPr bwMode="auto">
          <a:xfrm>
            <a:off x="3275856" y="869811"/>
            <a:ext cx="2834480" cy="347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2180" y="941819"/>
            <a:ext cx="2808312" cy="382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331640" y="4398905"/>
            <a:ext cx="774571" cy="276999"/>
          </a:xfrm>
          <a:prstGeom prst="rect">
            <a:avLst/>
          </a:prstGeom>
        </p:spPr>
        <p:txBody>
          <a:bodyPr wrap="none">
            <a:spAutoFit/>
          </a:bodyPr>
          <a:lstStyle/>
          <a:p>
            <a:pPr lvl="0" algn="ctr"/>
            <a:r>
              <a:rPr lang="ru-RU" sz="1200" dirty="0">
                <a:solidFill>
                  <a:prstClr val="black"/>
                </a:solidFill>
              </a:rPr>
              <a:t>N-53-ХХХ</a:t>
            </a:r>
          </a:p>
        </p:txBody>
      </p:sp>
      <p:sp>
        <p:nvSpPr>
          <p:cNvPr id="8" name="Прямоугольник 7"/>
          <p:cNvSpPr/>
          <p:nvPr/>
        </p:nvSpPr>
        <p:spPr>
          <a:xfrm>
            <a:off x="4326648" y="4402200"/>
            <a:ext cx="732893" cy="276999"/>
          </a:xfrm>
          <a:prstGeom prst="rect">
            <a:avLst/>
          </a:prstGeom>
        </p:spPr>
        <p:txBody>
          <a:bodyPr wrap="none">
            <a:spAutoFit/>
          </a:bodyPr>
          <a:lstStyle/>
          <a:p>
            <a:pPr lvl="0" algn="ctr"/>
            <a:r>
              <a:rPr lang="ru-RU" sz="1200" dirty="0" smtClean="0">
                <a:solidFill>
                  <a:prstClr val="black"/>
                </a:solidFill>
              </a:rPr>
              <a:t>N-54-Х</a:t>
            </a:r>
            <a:r>
              <a:rPr lang="en-US" sz="1200" dirty="0" smtClean="0">
                <a:solidFill>
                  <a:prstClr val="black"/>
                </a:solidFill>
              </a:rPr>
              <a:t>I</a:t>
            </a:r>
            <a:r>
              <a:rPr lang="ru-RU" sz="1200" dirty="0" smtClean="0">
                <a:solidFill>
                  <a:prstClr val="black"/>
                </a:solidFill>
              </a:rPr>
              <a:t>Х</a:t>
            </a:r>
            <a:endParaRPr lang="ru-RU" sz="1200" dirty="0">
              <a:solidFill>
                <a:prstClr val="black"/>
              </a:solidFill>
            </a:endParaRPr>
          </a:p>
        </p:txBody>
      </p:sp>
    </p:spTree>
    <p:extLst>
      <p:ext uri="{BB962C8B-B14F-4D97-AF65-F5344CB8AC3E}">
        <p14:creationId xmlns:p14="http://schemas.microsoft.com/office/powerpoint/2010/main" val="3118047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862" y="332656"/>
            <a:ext cx="4389105" cy="5760640"/>
          </a:xfr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4014" y="332656"/>
            <a:ext cx="4246457" cy="5472608"/>
          </a:xfrm>
          <a:prstGeom prst="rect">
            <a:avLst/>
          </a:prstGeom>
        </p:spPr>
      </p:pic>
      <p:sp>
        <p:nvSpPr>
          <p:cNvPr id="5" name="Прямоугольник 4"/>
          <p:cNvSpPr/>
          <p:nvPr/>
        </p:nvSpPr>
        <p:spPr>
          <a:xfrm>
            <a:off x="1547664" y="29247"/>
            <a:ext cx="936104" cy="307777"/>
          </a:xfrm>
          <a:prstGeom prst="rect">
            <a:avLst/>
          </a:prstGeom>
        </p:spPr>
        <p:txBody>
          <a:bodyPr wrap="square">
            <a:spAutoFit/>
          </a:bodyPr>
          <a:lstStyle/>
          <a:p>
            <a:r>
              <a:rPr lang="en-US" sz="1400" dirty="0" smtClean="0"/>
              <a:t>N-53-XXX</a:t>
            </a:r>
            <a:endParaRPr lang="en-US" sz="1400" dirty="0"/>
          </a:p>
        </p:txBody>
      </p:sp>
      <p:sp>
        <p:nvSpPr>
          <p:cNvPr id="7" name="Прямоугольник 6"/>
          <p:cNvSpPr/>
          <p:nvPr/>
        </p:nvSpPr>
        <p:spPr>
          <a:xfrm>
            <a:off x="6012160" y="24879"/>
            <a:ext cx="936104" cy="307777"/>
          </a:xfrm>
          <a:prstGeom prst="rect">
            <a:avLst/>
          </a:prstGeom>
        </p:spPr>
        <p:txBody>
          <a:bodyPr wrap="square">
            <a:spAutoFit/>
          </a:bodyPr>
          <a:lstStyle/>
          <a:p>
            <a:r>
              <a:rPr lang="en-US" sz="1400" dirty="0" smtClean="0"/>
              <a:t>N-5</a:t>
            </a:r>
            <a:r>
              <a:rPr lang="ru-RU" sz="1400" dirty="0" smtClean="0"/>
              <a:t>4</a:t>
            </a:r>
            <a:r>
              <a:rPr lang="en-US" sz="1400" dirty="0" smtClean="0"/>
              <a:t>-XIX</a:t>
            </a:r>
            <a:endParaRPr lang="en-US" sz="1400" dirty="0"/>
          </a:p>
        </p:txBody>
      </p:sp>
      <p:sp>
        <p:nvSpPr>
          <p:cNvPr id="10" name="Rectangle 2"/>
          <p:cNvSpPr>
            <a:spLocks noGrp="1"/>
          </p:cNvSpPr>
          <p:nvPr>
            <p:ph type="title"/>
          </p:nvPr>
        </p:nvSpPr>
        <p:spPr>
          <a:xfrm>
            <a:off x="590871" y="6021288"/>
            <a:ext cx="8229600" cy="633413"/>
          </a:xfrm>
        </p:spPr>
        <p:txBody>
          <a:bodyPr>
            <a:normAutofit/>
          </a:bodyPr>
          <a:lstStyle/>
          <a:p>
            <a:pPr eaLnBrk="1" hangingPunct="1">
              <a:lnSpc>
                <a:spcPct val="50000"/>
              </a:lnSpc>
            </a:pPr>
            <a:r>
              <a:rPr lang="ru-RU" sz="1600" b="1" dirty="0" smtClean="0"/>
              <a:t>Карты фактического материала геохимического опробования</a:t>
            </a:r>
            <a:r>
              <a:rPr lang="ru-RU" sz="1600" dirty="0" smtClean="0"/>
              <a:t> </a:t>
            </a:r>
          </a:p>
        </p:txBody>
      </p:sp>
    </p:spTree>
    <p:extLst>
      <p:ext uri="{BB962C8B-B14F-4D97-AF65-F5344CB8AC3E}">
        <p14:creationId xmlns:p14="http://schemas.microsoft.com/office/powerpoint/2010/main" val="1153475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692696"/>
            <a:ext cx="8229600" cy="5649491"/>
          </a:xfrm>
        </p:spPr>
        <p:txBody>
          <a:bodyPr>
            <a:normAutofit lnSpcReduction="10000"/>
          </a:bodyPr>
          <a:lstStyle/>
          <a:p>
            <a:r>
              <a:rPr lang="ru-RU" sz="1400" b="1" dirty="0"/>
              <a:t>Технология прогнозной оценки включает три блока: математико-статистический, структурно-геохимический и прогнозно-геохимической оценки. </a:t>
            </a:r>
          </a:p>
          <a:p>
            <a:pPr algn="just"/>
            <a:r>
              <a:rPr lang="ru-RU" sz="1200" b="1" dirty="0"/>
              <a:t>Математико-статистическая обработка химико-аналитических данных заключалась в расчетах статистических параметров содержания элементов (средние содержания химических элементов, медианные значения, стандартные отклонения, коэффициенты вариации и концентрации) в специально подобранных выборках геохимических проб различных ПГС. Медианные значения содержания элементов принимались за фоновые содержания. Нормированием средних содержаний на медианные значения рассчитаны коэффициенты концентрации элементов, на основании которых проведено построение рудно-формационных рядов. По рудно-формационным рядам определялся тип оруденения. Проявление неоднородности распределения элементов выражается в значениях коэффициентов вариации. На основании матриц корреляционных взаимоотношений содержания элементов с использованием факторного анализа проводилось выделение ассоциаций элементов-индикаторов рудогенных процессов</a:t>
            </a:r>
            <a:r>
              <a:rPr lang="ru-RU" sz="1200" b="1" dirty="0" smtClean="0"/>
              <a:t>. </a:t>
            </a:r>
            <a:r>
              <a:rPr lang="ru-RU" sz="1200" b="1" dirty="0"/>
              <a:t>Использовались программные комплексы </a:t>
            </a:r>
            <a:r>
              <a:rPr lang="en-US" sz="1200" b="1" dirty="0"/>
              <a:t>Gold Digger</a:t>
            </a:r>
            <a:r>
              <a:rPr lang="ru-RU" sz="1200" b="1" dirty="0"/>
              <a:t> и приложения </a:t>
            </a:r>
            <a:r>
              <a:rPr lang="en-US" sz="1200" b="1" dirty="0"/>
              <a:t>ARC MAP</a:t>
            </a:r>
            <a:r>
              <a:rPr lang="ru-RU" sz="1200" b="1" dirty="0"/>
              <a:t>.</a:t>
            </a:r>
          </a:p>
          <a:p>
            <a:pPr algn="just"/>
            <a:r>
              <a:rPr lang="ru-RU" sz="1200" b="1" dirty="0"/>
              <a:t>Структурно-геохимический блок представляет собой выявление и построение моноэлементных и </a:t>
            </a:r>
            <a:r>
              <a:rPr lang="ru-RU" sz="1200" b="1" dirty="0" err="1"/>
              <a:t>полиэлементных</a:t>
            </a:r>
            <a:r>
              <a:rPr lang="ru-RU" sz="1200" b="1" dirty="0"/>
              <a:t> АГХП рудогенных элементов-индикаторов. Для отражения внутренней структуры выделяемых АГХП выделены  градации содержания первого, второго и третьего порядков. Анализировались особенности внутренней структуры и пространственного распространения АГХП, выявлялись закономерности их зонального строения. По внешним контурам комплексных АГХП выделяются рудные узлы и поля.</a:t>
            </a:r>
          </a:p>
          <a:p>
            <a:pPr algn="just"/>
            <a:r>
              <a:rPr lang="ru-RU" sz="1200" b="1" dirty="0"/>
              <a:t>Блок прогнозно-геохимической оценки включает </a:t>
            </a:r>
            <a:r>
              <a:rPr lang="ru-RU" sz="1200" b="1" dirty="0" smtClean="0"/>
              <a:t>выбор оптимальных </a:t>
            </a:r>
            <a:r>
              <a:rPr lang="ru-RU" sz="1200" b="1" dirty="0"/>
              <a:t>геохимических показателей и </a:t>
            </a:r>
            <a:r>
              <a:rPr lang="ru-RU" sz="1200" b="1" dirty="0" smtClean="0"/>
              <a:t>расчет параметров </a:t>
            </a:r>
            <a:r>
              <a:rPr lang="ru-RU" sz="1200" b="1" dirty="0"/>
              <a:t>по выборкам проб </a:t>
            </a:r>
            <a:r>
              <a:rPr lang="ru-RU" sz="1200" b="1" dirty="0" err="1"/>
              <a:t>полиэлементных</a:t>
            </a:r>
            <a:r>
              <a:rPr lang="ru-RU" sz="1200" b="1" dirty="0"/>
              <a:t> АГХП элементов-индикаторов оруденения. К таким показателям относятся комплексность состава АГХП, показатели интенсивности оруденения и его зонального характера проявления. К показателям интенсивности относятся величины суммы коэффициентов концентрации (</a:t>
            </a:r>
            <a:r>
              <a:rPr lang="ru-RU" sz="1200" b="1" dirty="0">
                <a:sym typeface="Symbol"/>
              </a:rPr>
              <a:t></a:t>
            </a:r>
            <a:r>
              <a:rPr lang="ru-RU" sz="1200" b="1" dirty="0" err="1"/>
              <a:t>Кк</a:t>
            </a:r>
            <a:r>
              <a:rPr lang="ru-RU" sz="1200" b="1" dirty="0"/>
              <a:t>) и нормированные относительно медианных значений величины мультипликативных и аддитивных показателей содержания элементов-индикаторов. Проявление латеральной геохимической зональности анализируется по пространственному положению моноэлементных геохимических аномалий в пределах  комплексных АГХП. В геохимических показателях используются нормированные мультипликативные и (или)  аддитивные отношения элементов-индикаторов, характеризующие латеральные сечения, по возможности, </a:t>
            </a:r>
            <a:r>
              <a:rPr lang="ru-RU" sz="1200" b="1" dirty="0" err="1"/>
              <a:t>надрудные</a:t>
            </a:r>
            <a:r>
              <a:rPr lang="ru-RU" sz="1200" b="1" dirty="0"/>
              <a:t> и </a:t>
            </a:r>
            <a:r>
              <a:rPr lang="ru-RU" sz="1200" b="1" dirty="0" err="1"/>
              <a:t>подрудные</a:t>
            </a:r>
            <a:r>
              <a:rPr lang="ru-RU" sz="1200" b="1" dirty="0"/>
              <a:t> элементы, которые сравниваются с эталонными рудными объектами. Оценка прогнозных ресурсов категории Р</a:t>
            </a:r>
            <a:r>
              <a:rPr lang="ru-RU" sz="1200" b="1" baseline="-25000" dirty="0"/>
              <a:t>3</a:t>
            </a:r>
            <a:r>
              <a:rPr lang="ru-RU" sz="1200" b="1" dirty="0"/>
              <a:t> проводилась для АГХП ранга рудных узлов и полей по результатам опробования донных отложений в масштабе 1:200 000, а также на участках детализации площадью 10 – 40 км</a:t>
            </a:r>
            <a:r>
              <a:rPr lang="ru-RU" sz="1200" b="1" baseline="30000" dirty="0"/>
              <a:t>2</a:t>
            </a:r>
            <a:r>
              <a:rPr lang="ru-RU" sz="1200" b="1" dirty="0"/>
              <a:t> по результатам опробования почв в масштабе 1:50 000. Ресурсы оценены с использованием известных формул [Соловов, 1978; Инструкция…, 1983; Технология…, 2002], а также на основе принципа подобия. </a:t>
            </a:r>
          </a:p>
          <a:p>
            <a:endParaRPr lang="ru-RU" sz="1200" dirty="0"/>
          </a:p>
        </p:txBody>
      </p:sp>
    </p:spTree>
    <p:extLst>
      <p:ext uri="{BB962C8B-B14F-4D97-AF65-F5344CB8AC3E}">
        <p14:creationId xmlns:p14="http://schemas.microsoft.com/office/powerpoint/2010/main" val="375472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425474" y="0"/>
            <a:ext cx="8229600" cy="706438"/>
          </a:xfrm>
        </p:spPr>
        <p:txBody>
          <a:bodyPr/>
          <a:lstStyle/>
          <a:p>
            <a:r>
              <a:rPr lang="ru-RU" sz="2000" dirty="0" smtClean="0"/>
              <a:t>Результаты корреляционного и факторного анализа (</a:t>
            </a:r>
            <a:r>
              <a:rPr lang="en-US" sz="2000" dirty="0" smtClean="0"/>
              <a:t>N-54-XIX)</a:t>
            </a:r>
            <a:endParaRPr lang="ru-RU" sz="2000" dirty="0" smtClean="0"/>
          </a:p>
        </p:txBody>
      </p:sp>
      <p:grpSp>
        <p:nvGrpSpPr>
          <p:cNvPr id="5" name="Group 9"/>
          <p:cNvGrpSpPr>
            <a:grpSpLocks/>
          </p:cNvGrpSpPr>
          <p:nvPr/>
        </p:nvGrpSpPr>
        <p:grpSpPr bwMode="auto">
          <a:xfrm>
            <a:off x="323528" y="692696"/>
            <a:ext cx="8611469" cy="4244752"/>
            <a:chOff x="91" y="482"/>
            <a:chExt cx="5669" cy="2855"/>
          </a:xfrm>
        </p:grpSpPr>
        <p:pic>
          <p:nvPicPr>
            <p:cNvPr id="6" name="Picture 6"/>
            <p:cNvPicPr>
              <a:picLocks noChangeAspect="1" noChangeArrowheads="1"/>
            </p:cNvPicPr>
            <p:nvPr/>
          </p:nvPicPr>
          <p:blipFill>
            <a:blip r:embed="rId2"/>
            <a:srcRect l="24010" t="21941" r="29323" b="25635"/>
            <a:stretch>
              <a:fillRect/>
            </a:stretch>
          </p:blipFill>
          <p:spPr bwMode="auto">
            <a:xfrm>
              <a:off x="2584" y="482"/>
              <a:ext cx="3176" cy="2855"/>
            </a:xfrm>
            <a:prstGeom prst="rect">
              <a:avLst/>
            </a:prstGeom>
            <a:noFill/>
            <a:ln w="9525">
              <a:noFill/>
              <a:miter lim="800000"/>
              <a:headEnd/>
              <a:tailEnd/>
            </a:ln>
          </p:spPr>
        </p:pic>
        <p:pic>
          <p:nvPicPr>
            <p:cNvPr id="7" name="Picture 8"/>
            <p:cNvPicPr>
              <a:picLocks noChangeAspect="1" noChangeArrowheads="1"/>
            </p:cNvPicPr>
            <p:nvPr/>
          </p:nvPicPr>
          <p:blipFill>
            <a:blip r:embed="rId3"/>
            <a:srcRect/>
            <a:stretch>
              <a:fillRect/>
            </a:stretch>
          </p:blipFill>
          <p:spPr bwMode="auto">
            <a:xfrm>
              <a:off x="91" y="754"/>
              <a:ext cx="2608" cy="2106"/>
            </a:xfrm>
            <a:prstGeom prst="rect">
              <a:avLst/>
            </a:prstGeom>
            <a:noFill/>
            <a:ln w="9525">
              <a:noFill/>
              <a:miter lim="800000"/>
              <a:headEnd/>
              <a:tailEnd/>
            </a:ln>
          </p:spPr>
        </p:pic>
      </p:grpSp>
      <p:sp>
        <p:nvSpPr>
          <p:cNvPr id="8" name="Rectangle 10"/>
          <p:cNvSpPr>
            <a:spLocks noChangeArrowheads="1"/>
          </p:cNvSpPr>
          <p:nvPr/>
        </p:nvSpPr>
        <p:spPr bwMode="auto">
          <a:xfrm>
            <a:off x="301886" y="5075977"/>
            <a:ext cx="8748713" cy="1554272"/>
          </a:xfrm>
          <a:prstGeom prst="rect">
            <a:avLst/>
          </a:prstGeom>
          <a:noFill/>
          <a:ln w="9525">
            <a:noFill/>
            <a:miter lim="800000"/>
            <a:headEnd/>
            <a:tailEnd/>
          </a:ln>
        </p:spPr>
        <p:txBody>
          <a:bodyPr anchor="ctr">
            <a:spAutoFit/>
          </a:bodyPr>
          <a:lstStyle/>
          <a:p>
            <a:pPr indent="342900">
              <a:tabLst>
                <a:tab pos="817563" algn="l"/>
              </a:tabLst>
            </a:pPr>
            <a:r>
              <a:rPr lang="ru-RU" sz="1000" dirty="0"/>
              <a:t>По материалам корреляционного анализа в донных </a:t>
            </a:r>
            <a:r>
              <a:rPr lang="ru-RU" sz="1000" dirty="0" err="1"/>
              <a:t>отл</a:t>
            </a:r>
            <a:r>
              <a:rPr lang="ru-RU" sz="1000" dirty="0"/>
              <a:t>. территории листа </a:t>
            </a:r>
            <a:r>
              <a:rPr lang="en-US" sz="1000" dirty="0"/>
              <a:t>N-54-XIX </a:t>
            </a:r>
            <a:r>
              <a:rPr lang="ru-RU" sz="1000" dirty="0"/>
              <a:t>выделяются группы Х.Э., имеющие высокие положительные значимые коэффициенты корреляции внутри групп: </a:t>
            </a:r>
            <a:r>
              <a:rPr lang="fr-FR" sz="1000" b="1" dirty="0"/>
              <a:t>Au-Bi-As-Cu-(Mo)-(B)-(W);</a:t>
            </a:r>
            <a:r>
              <a:rPr lang="ru-RU" sz="1000" b="1" dirty="0"/>
              <a:t> </a:t>
            </a:r>
            <a:r>
              <a:rPr lang="en-US" sz="1000" dirty="0"/>
              <a:t>Sn-Be-</a:t>
            </a:r>
            <a:r>
              <a:rPr lang="en-US" sz="1000" dirty="0" err="1"/>
              <a:t>Pb</a:t>
            </a:r>
            <a:r>
              <a:rPr lang="en-US" sz="1000" dirty="0"/>
              <a:t>-Zn-</a:t>
            </a:r>
            <a:r>
              <a:rPr lang="en-US" sz="1000" dirty="0" err="1"/>
              <a:t>Mn</a:t>
            </a:r>
            <a:r>
              <a:rPr lang="ru-RU" sz="1000" dirty="0"/>
              <a:t>; </a:t>
            </a:r>
            <a:r>
              <a:rPr lang="fr-FR" sz="1000" dirty="0"/>
              <a:t>Cr-Ni-V-Co-Sc</a:t>
            </a:r>
            <a:r>
              <a:rPr lang="ru-RU" sz="1000" dirty="0"/>
              <a:t>; </a:t>
            </a:r>
            <a:r>
              <a:rPr lang="fr-FR" sz="1000" dirty="0"/>
              <a:t>Y-Yb-La-Zr-Nb</a:t>
            </a:r>
            <a:endParaRPr lang="ru-RU" sz="1000" dirty="0"/>
          </a:p>
          <a:p>
            <a:pPr indent="342900">
              <a:tabLst>
                <a:tab pos="817563" algn="l"/>
              </a:tabLst>
            </a:pPr>
            <a:r>
              <a:rPr lang="ru-RU" sz="1000" dirty="0"/>
              <a:t>По результатам факторного анализа выделяются следующие ассоциации: </a:t>
            </a:r>
          </a:p>
          <a:p>
            <a:pPr indent="342900">
              <a:tabLst>
                <a:tab pos="817563" algn="l"/>
              </a:tabLst>
            </a:pPr>
            <a:r>
              <a:rPr lang="fr-FR" sz="900" dirty="0"/>
              <a:t>PF3(-) </a:t>
            </a:r>
            <a:r>
              <a:rPr lang="fr-FR" sz="900" b="1" dirty="0"/>
              <a:t>Au-0,71 Bi-0,63 As-0,59 B-0,31 Cu-0,31 Mo-0,17</a:t>
            </a:r>
            <a:r>
              <a:rPr lang="fr-FR" sz="900" dirty="0"/>
              <a:t>; </a:t>
            </a:r>
            <a:endParaRPr lang="ru-RU" sz="900" dirty="0"/>
          </a:p>
          <a:p>
            <a:pPr indent="342900">
              <a:tabLst>
                <a:tab pos="817563" algn="l"/>
              </a:tabLst>
            </a:pPr>
            <a:r>
              <a:rPr lang="en-US" sz="900" dirty="0"/>
              <a:t>PF10(-) Pb-0,74 Zn-0,51 Mn-0,45 Cu-0,28 Co-0,26 Be-0,25 As-0,22;</a:t>
            </a:r>
            <a:endParaRPr lang="ru-RU" sz="900" dirty="0"/>
          </a:p>
          <a:p>
            <a:pPr indent="342900">
              <a:tabLst>
                <a:tab pos="817563" algn="l"/>
              </a:tabLst>
            </a:pPr>
            <a:r>
              <a:rPr lang="en-US" sz="900" b="1" dirty="0"/>
              <a:t>PF8(+) W0,84 Mo0,42 Ga0,24 Sn0,23 Be0,23</a:t>
            </a:r>
            <a:r>
              <a:rPr lang="en-US" sz="900" dirty="0"/>
              <a:t>;</a:t>
            </a:r>
            <a:endParaRPr lang="ru-RU" sz="900" dirty="0"/>
          </a:p>
          <a:p>
            <a:pPr indent="342900">
              <a:tabLst>
                <a:tab pos="817563" algn="l"/>
              </a:tabLst>
            </a:pPr>
            <a:r>
              <a:rPr lang="de-DE" sz="900" dirty="0"/>
              <a:t>PF9(+) Sr0,78 Ba0,72 Mo0,51 Ag0,25 Cu0,23;</a:t>
            </a:r>
            <a:endParaRPr lang="ru-RU" sz="900" dirty="0"/>
          </a:p>
          <a:p>
            <a:pPr indent="342900">
              <a:tabLst>
                <a:tab pos="817563" algn="l"/>
              </a:tabLst>
            </a:pPr>
            <a:r>
              <a:rPr lang="de-DE" sz="900" dirty="0"/>
              <a:t>PF6(+) Ag0,81 P0,80 Ge0,35 Pb0,22 Sr019 Zn0,17.</a:t>
            </a:r>
            <a:endParaRPr lang="ru-RU" sz="900" dirty="0"/>
          </a:p>
          <a:p>
            <a:pPr indent="342900">
              <a:tabLst>
                <a:tab pos="817563" algn="l"/>
              </a:tabLst>
            </a:pPr>
            <a:r>
              <a:rPr lang="ru-RU" sz="1000" dirty="0"/>
              <a:t>Сравнение ассоциаций, полученных разными методами, показывает, что устойчивую золотую ассоциацию в донных отложениях на </a:t>
            </a:r>
            <a:r>
              <a:rPr lang="en-US" sz="1000" dirty="0"/>
              <a:t>N</a:t>
            </a:r>
            <a:r>
              <a:rPr lang="ru-RU" sz="1000" dirty="0"/>
              <a:t>-54-</a:t>
            </a:r>
            <a:r>
              <a:rPr lang="en-US" sz="1000" dirty="0"/>
              <a:t>XIX </a:t>
            </a:r>
            <a:r>
              <a:rPr lang="ru-RU" sz="1000" dirty="0"/>
              <a:t>образуют </a:t>
            </a:r>
            <a:r>
              <a:rPr lang="en-US" sz="1000" b="1" u="sng" dirty="0"/>
              <a:t>Au</a:t>
            </a:r>
            <a:r>
              <a:rPr lang="ru-RU" sz="1000" b="1" u="sng" dirty="0"/>
              <a:t>-</a:t>
            </a:r>
            <a:r>
              <a:rPr lang="en-US" sz="1000" b="1" u="sng" dirty="0"/>
              <a:t>Bi</a:t>
            </a:r>
            <a:r>
              <a:rPr lang="ru-RU" sz="1000" b="1" u="sng" dirty="0"/>
              <a:t>-</a:t>
            </a:r>
            <a:r>
              <a:rPr lang="en-US" sz="1000" b="1" u="sng" dirty="0"/>
              <a:t>As</a:t>
            </a:r>
            <a:r>
              <a:rPr lang="ru-RU" sz="1000" b="1" u="sng" dirty="0"/>
              <a:t>-</a:t>
            </a:r>
            <a:r>
              <a:rPr lang="en-US" sz="1000" b="1" u="sng" dirty="0"/>
              <a:t>Cu</a:t>
            </a:r>
            <a:r>
              <a:rPr lang="ru-RU" sz="1000" u="sng" dirty="0"/>
              <a:t>.</a:t>
            </a:r>
            <a:r>
              <a:rPr lang="ru-RU" sz="1000" dirty="0"/>
              <a:t> </a:t>
            </a:r>
            <a:r>
              <a:rPr lang="en-US" sz="1000" dirty="0"/>
              <a:t>Sn</a:t>
            </a:r>
            <a:r>
              <a:rPr lang="ru-RU" sz="1000" dirty="0"/>
              <a:t> и </a:t>
            </a:r>
            <a:r>
              <a:rPr lang="en-US" sz="1000" dirty="0"/>
              <a:t>W</a:t>
            </a:r>
            <a:r>
              <a:rPr lang="ru-RU" sz="1000" dirty="0"/>
              <a:t> могут входить в несколько групп, в частности с </a:t>
            </a:r>
            <a:r>
              <a:rPr lang="en-US" sz="1000" dirty="0"/>
              <a:t>Mo</a:t>
            </a:r>
            <a:r>
              <a:rPr lang="ru-RU" sz="1000" dirty="0"/>
              <a:t>, </a:t>
            </a:r>
            <a:r>
              <a:rPr lang="en-US" sz="1000" dirty="0"/>
              <a:t>Be</a:t>
            </a:r>
            <a:r>
              <a:rPr lang="ru-RU" sz="1000" dirty="0"/>
              <a:t>, </a:t>
            </a:r>
            <a:r>
              <a:rPr lang="en-US" sz="1000" dirty="0"/>
              <a:t>Cu</a:t>
            </a:r>
            <a:r>
              <a:rPr lang="ru-RU" sz="1000" dirty="0"/>
              <a:t>.</a:t>
            </a:r>
          </a:p>
        </p:txBody>
      </p:sp>
    </p:spTree>
    <p:extLst>
      <p:ext uri="{BB962C8B-B14F-4D97-AF65-F5344CB8AC3E}">
        <p14:creationId xmlns:p14="http://schemas.microsoft.com/office/powerpoint/2010/main" val="4292357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576064"/>
          </a:xfrm>
        </p:spPr>
        <p:txBody>
          <a:bodyPr>
            <a:normAutofit/>
          </a:bodyPr>
          <a:lstStyle/>
          <a:p>
            <a:r>
              <a:rPr lang="ru-RU" sz="1200" b="1" dirty="0"/>
              <a:t>Аномальные геохимические поля (АГХП) </a:t>
            </a:r>
            <a:r>
              <a:rPr lang="en-US" sz="1200" b="1" dirty="0"/>
              <a:t>Au</a:t>
            </a:r>
            <a:r>
              <a:rPr lang="ru-RU" sz="1200" b="1" dirty="0"/>
              <a:t> (мг/т), </a:t>
            </a:r>
            <a:r>
              <a:rPr lang="en-US" sz="1200" b="1" dirty="0"/>
              <a:t>Ag</a:t>
            </a:r>
            <a:r>
              <a:rPr lang="ru-RU" sz="1200" b="1" dirty="0"/>
              <a:t>, </a:t>
            </a:r>
            <a:r>
              <a:rPr lang="en-US" sz="1200" b="1" dirty="0"/>
              <a:t>As Bi</a:t>
            </a:r>
            <a:r>
              <a:rPr lang="ru-RU" sz="1200" b="1" dirty="0"/>
              <a:t>, </a:t>
            </a:r>
            <a:r>
              <a:rPr lang="en-US" sz="1200" b="1" dirty="0"/>
              <a:t>Sn</a:t>
            </a:r>
            <a:r>
              <a:rPr lang="ru-RU" sz="1200" b="1" dirty="0"/>
              <a:t>, </a:t>
            </a:r>
            <a:r>
              <a:rPr lang="en-US" sz="1200" b="1" dirty="0"/>
              <a:t>Cu</a:t>
            </a:r>
            <a:r>
              <a:rPr lang="ru-RU" sz="1200" b="1" dirty="0"/>
              <a:t>, </a:t>
            </a:r>
            <a:r>
              <a:rPr lang="en-US" sz="1200" b="1" dirty="0" err="1"/>
              <a:t>Pb</a:t>
            </a:r>
            <a:r>
              <a:rPr lang="ru-RU" sz="1200" b="1" dirty="0"/>
              <a:t>, </a:t>
            </a:r>
            <a:r>
              <a:rPr lang="en-US" sz="1200" b="1" dirty="0"/>
              <a:t>Zn</a:t>
            </a:r>
            <a:r>
              <a:rPr lang="ru-RU" sz="1200" b="1" dirty="0"/>
              <a:t>, </a:t>
            </a:r>
            <a:r>
              <a:rPr lang="en-US" sz="1200" b="1" dirty="0"/>
              <a:t>Mo</a:t>
            </a:r>
            <a:r>
              <a:rPr lang="ru-RU" sz="1200" b="1" dirty="0"/>
              <a:t>, </a:t>
            </a:r>
            <a:r>
              <a:rPr lang="en-US" sz="1200" b="1" dirty="0"/>
              <a:t>W</a:t>
            </a:r>
            <a:r>
              <a:rPr lang="ru-RU" sz="1200" b="1" dirty="0"/>
              <a:t>, </a:t>
            </a:r>
            <a:r>
              <a:rPr lang="en-US" sz="1200" b="1" dirty="0"/>
              <a:t>Co</a:t>
            </a:r>
            <a:r>
              <a:rPr lang="ru-RU" sz="1200" b="1" dirty="0"/>
              <a:t>, </a:t>
            </a:r>
            <a:r>
              <a:rPr lang="en-US" sz="1200" b="1" dirty="0"/>
              <a:t>Ni</a:t>
            </a:r>
            <a:r>
              <a:rPr lang="ru-RU" sz="1200" b="1" dirty="0"/>
              <a:t>, </a:t>
            </a:r>
            <a:r>
              <a:rPr lang="en-US" sz="1200" b="1" dirty="0"/>
              <a:t>Ti</a:t>
            </a:r>
            <a:r>
              <a:rPr lang="ru-RU" sz="1200" b="1" dirty="0"/>
              <a:t>, </a:t>
            </a:r>
            <a:r>
              <a:rPr lang="en-US" sz="1200" b="1" dirty="0" err="1"/>
              <a:t>Mn</a:t>
            </a:r>
            <a:r>
              <a:rPr lang="ru-RU" sz="1200" b="1" dirty="0"/>
              <a:t>, </a:t>
            </a:r>
            <a:r>
              <a:rPr lang="en-US" sz="1200" b="1" dirty="0"/>
              <a:t>V </a:t>
            </a:r>
            <a:r>
              <a:rPr lang="ru-RU" sz="1200" b="1" dirty="0"/>
              <a:t>в донных отложениях территории листа </a:t>
            </a:r>
            <a:r>
              <a:rPr lang="en-US" sz="1200" b="1" dirty="0"/>
              <a:t>N</a:t>
            </a:r>
            <a:r>
              <a:rPr lang="ru-RU" sz="1200" b="1" dirty="0"/>
              <a:t>-54-</a:t>
            </a:r>
            <a:r>
              <a:rPr lang="en-US" sz="1200" b="1" dirty="0"/>
              <a:t>XIX</a:t>
            </a:r>
            <a:r>
              <a:rPr lang="ru-RU" sz="1200" b="1" dirty="0"/>
              <a:t> (в  г/т).</a:t>
            </a:r>
          </a:p>
        </p:txBody>
      </p:sp>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51182" y="1196752"/>
            <a:ext cx="7669331" cy="492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0162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a:bodyPr>
          <a:lstStyle/>
          <a:p>
            <a:r>
              <a:rPr lang="ru-RU" sz="1200" b="1" dirty="0"/>
              <a:t>Аномальные геохимические поля (АГХП) </a:t>
            </a:r>
            <a:r>
              <a:rPr lang="en-US" sz="1200" b="1" dirty="0"/>
              <a:t>Ba</a:t>
            </a:r>
            <a:r>
              <a:rPr lang="ru-RU" sz="1200" b="1" dirty="0"/>
              <a:t>, </a:t>
            </a:r>
            <a:r>
              <a:rPr lang="en-US" sz="1200" b="1" dirty="0" err="1"/>
              <a:t>Sr</a:t>
            </a:r>
            <a:r>
              <a:rPr lang="ru-RU" sz="1200" b="1" dirty="0"/>
              <a:t>, </a:t>
            </a:r>
            <a:r>
              <a:rPr lang="en-US" sz="1200" b="1" dirty="0"/>
              <a:t>Be</a:t>
            </a:r>
            <a:r>
              <a:rPr lang="ru-RU" sz="1200" b="1" dirty="0"/>
              <a:t>, </a:t>
            </a:r>
            <a:r>
              <a:rPr lang="en-US" sz="1200" b="1" dirty="0"/>
              <a:t>Li</a:t>
            </a:r>
            <a:r>
              <a:rPr lang="ru-RU" sz="1200" b="1" dirty="0"/>
              <a:t>, </a:t>
            </a:r>
            <a:r>
              <a:rPr lang="en-US" sz="1200" b="1" dirty="0"/>
              <a:t>Hg</a:t>
            </a:r>
            <a:r>
              <a:rPr lang="ru-RU" sz="1200" b="1" dirty="0"/>
              <a:t>, </a:t>
            </a:r>
            <a:r>
              <a:rPr lang="en-US" sz="1200" b="1" dirty="0"/>
              <a:t>Cr</a:t>
            </a:r>
            <a:r>
              <a:rPr lang="ru-RU" sz="1200" b="1" dirty="0"/>
              <a:t>, </a:t>
            </a:r>
            <a:r>
              <a:rPr lang="en-US" sz="1200" b="1" dirty="0"/>
              <a:t>Ga</a:t>
            </a:r>
            <a:r>
              <a:rPr lang="ru-RU" sz="1200" b="1" dirty="0"/>
              <a:t>, </a:t>
            </a:r>
            <a:r>
              <a:rPr lang="en-US" sz="1200" b="1" dirty="0"/>
              <a:t>P</a:t>
            </a:r>
            <a:r>
              <a:rPr lang="ru-RU" sz="1200" b="1" dirty="0"/>
              <a:t>, </a:t>
            </a:r>
            <a:r>
              <a:rPr lang="en-US" sz="1200" b="1" dirty="0" err="1"/>
              <a:t>Sc</a:t>
            </a:r>
            <a:r>
              <a:rPr lang="ru-RU" sz="1200" b="1" dirty="0"/>
              <a:t>, </a:t>
            </a:r>
            <a:r>
              <a:rPr lang="en-US" sz="1200" b="1" dirty="0"/>
              <a:t>Y</a:t>
            </a:r>
            <a:r>
              <a:rPr lang="ru-RU" sz="1200" b="1" dirty="0"/>
              <a:t>, </a:t>
            </a:r>
            <a:r>
              <a:rPr lang="en-US" sz="1200" b="1" dirty="0" err="1"/>
              <a:t>Yb</a:t>
            </a:r>
            <a:r>
              <a:rPr lang="ru-RU" sz="1200" b="1" dirty="0"/>
              <a:t>, </a:t>
            </a:r>
            <a:r>
              <a:rPr lang="en-US" sz="1200" b="1" dirty="0"/>
              <a:t>La</a:t>
            </a:r>
            <a:r>
              <a:rPr lang="ru-RU" sz="1200" b="1" dirty="0"/>
              <a:t>, </a:t>
            </a:r>
            <a:r>
              <a:rPr lang="en-US" sz="1200" b="1" dirty="0" err="1"/>
              <a:t>Zr</a:t>
            </a:r>
            <a:r>
              <a:rPr lang="ru-RU" sz="1200" b="1" dirty="0"/>
              <a:t>, </a:t>
            </a:r>
            <a:r>
              <a:rPr lang="en-US" sz="1200" b="1" dirty="0" err="1"/>
              <a:t>Nb</a:t>
            </a:r>
            <a:r>
              <a:rPr lang="ru-RU" sz="1200" b="1" dirty="0"/>
              <a:t>, </a:t>
            </a:r>
            <a:r>
              <a:rPr lang="en-US" sz="1200" b="1" dirty="0"/>
              <a:t>B </a:t>
            </a:r>
            <a:r>
              <a:rPr lang="ru-RU" sz="1200" b="1" dirty="0"/>
              <a:t>в донных отложениях территории листа </a:t>
            </a:r>
            <a:r>
              <a:rPr lang="en-US" sz="1200" b="1" dirty="0"/>
              <a:t>N</a:t>
            </a:r>
            <a:r>
              <a:rPr lang="ru-RU" sz="1200" b="1" dirty="0"/>
              <a:t>-54-</a:t>
            </a:r>
            <a:r>
              <a:rPr lang="en-US" sz="1200" b="1" dirty="0"/>
              <a:t>XIX</a:t>
            </a:r>
            <a:r>
              <a:rPr lang="ru-RU" sz="1200" b="1" dirty="0"/>
              <a:t> (в  г/т).</a:t>
            </a:r>
          </a:p>
        </p:txBody>
      </p:sp>
      <p:pic>
        <p:nvPicPr>
          <p:cNvPr id="2052"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53041" y="981075"/>
            <a:ext cx="7837917"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202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792088"/>
          </a:xfrm>
        </p:spPr>
        <p:txBody>
          <a:bodyPr>
            <a:normAutofit/>
          </a:bodyPr>
          <a:lstStyle/>
          <a:p>
            <a:r>
              <a:rPr lang="ru-RU" sz="1200" b="1" dirty="0"/>
              <a:t>Аномальные геохимические поля</a:t>
            </a:r>
            <a:r>
              <a:rPr lang="en-US" sz="1200" b="1" dirty="0"/>
              <a:t> (</a:t>
            </a:r>
            <a:r>
              <a:rPr lang="ru-RU" sz="1200" b="1" dirty="0"/>
              <a:t>АГХП</a:t>
            </a:r>
            <a:r>
              <a:rPr lang="en-US" sz="1200" b="1" dirty="0"/>
              <a:t>) </a:t>
            </a:r>
            <a:r>
              <a:rPr lang="ru-RU" sz="1200" b="1" dirty="0"/>
              <a:t>значений показателей </a:t>
            </a:r>
            <a:r>
              <a:rPr lang="en-US" sz="1200" b="1" dirty="0"/>
              <a:t>Au*Bi*As*Cu*Ag*</a:t>
            </a:r>
            <a:r>
              <a:rPr lang="en-US" sz="1200" b="1" dirty="0" err="1"/>
              <a:t>Pb</a:t>
            </a:r>
            <a:r>
              <a:rPr lang="en-US" sz="1200" b="1" dirty="0"/>
              <a:t>*Zn*W*Mo*Sn , Au*Bi*As*Cu*Ag,  W*Mo*Sn  </a:t>
            </a:r>
            <a:r>
              <a:rPr lang="ru-RU" sz="1200" b="1" dirty="0"/>
              <a:t>в донных отложениях территории листа </a:t>
            </a:r>
            <a:r>
              <a:rPr lang="en-US" sz="1200" b="1" dirty="0"/>
              <a:t>N-54-XIX.</a:t>
            </a:r>
            <a:endParaRPr lang="ru-RU" sz="1200" b="1"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340769"/>
            <a:ext cx="8229600" cy="4016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043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p:cNvSpPr>
          <p:nvPr/>
        </p:nvSpPr>
        <p:spPr bwMode="auto">
          <a:xfrm>
            <a:off x="684213" y="116632"/>
            <a:ext cx="8229600" cy="1067643"/>
          </a:xfrm>
          <a:prstGeom prst="rect">
            <a:avLst/>
          </a:prstGeom>
          <a:noFill/>
          <a:ln w="9525">
            <a:noFill/>
            <a:miter lim="800000"/>
            <a:headEnd/>
            <a:tailEnd/>
          </a:ln>
        </p:spPr>
        <p:txBody>
          <a:bodyPr anchor="ctr"/>
          <a:lstStyle/>
          <a:p>
            <a:pPr algn="ctr" eaLnBrk="0" hangingPunct="0"/>
            <a:r>
              <a:rPr lang="ru-RU" sz="1400" dirty="0" smtClean="0">
                <a:latin typeface="Calibri" pitchFamily="34" charset="0"/>
              </a:rPr>
              <a:t> </a:t>
            </a:r>
            <a:r>
              <a:rPr lang="ru-RU" sz="1400" dirty="0">
                <a:latin typeface="Calibri" pitchFamily="34" charset="0"/>
              </a:rPr>
              <a:t>Карта распределения </a:t>
            </a:r>
            <a:r>
              <a:rPr lang="ru-RU" sz="1400" dirty="0" smtClean="0">
                <a:latin typeface="Calibri" pitchFamily="34" charset="0"/>
              </a:rPr>
              <a:t>значений аддитивного </a:t>
            </a:r>
            <a:r>
              <a:rPr lang="ru-RU" sz="1400" dirty="0">
                <a:latin typeface="Calibri" pitchFamily="34" charset="0"/>
              </a:rPr>
              <a:t>показателя золотого оруденения </a:t>
            </a:r>
            <a:endParaRPr lang="ru-RU" sz="1400" dirty="0" smtClean="0">
              <a:latin typeface="Calibri" pitchFamily="34" charset="0"/>
            </a:endParaRPr>
          </a:p>
          <a:p>
            <a:pPr algn="ctr" eaLnBrk="0" hangingPunct="0"/>
            <a:r>
              <a:rPr lang="ru-RU" sz="1400" dirty="0" smtClean="0">
                <a:latin typeface="Calibri" pitchFamily="34" charset="0"/>
              </a:rPr>
              <a:t>на </a:t>
            </a:r>
            <a:r>
              <a:rPr lang="ru-RU" sz="1400" dirty="0">
                <a:latin typeface="Calibri" pitchFamily="34" charset="0"/>
              </a:rPr>
              <a:t>территории листа </a:t>
            </a:r>
            <a:r>
              <a:rPr lang="en-US" sz="1400" dirty="0">
                <a:latin typeface="Calibri" pitchFamily="34" charset="0"/>
              </a:rPr>
              <a:t>N-54-XIX</a:t>
            </a:r>
            <a:r>
              <a:rPr lang="ru-RU" sz="1400" dirty="0">
                <a:latin typeface="Calibri" pitchFamily="34" charset="0"/>
              </a:rPr>
              <a:t>: </a:t>
            </a:r>
            <a:r>
              <a:rPr lang="ru-RU" sz="1400" dirty="0" smtClean="0">
                <a:latin typeface="Calibri" pitchFamily="34" charset="0"/>
              </a:rPr>
              <a:t>    </a:t>
            </a:r>
            <a:r>
              <a:rPr lang="ru-RU" sz="1600" dirty="0" smtClean="0">
                <a:latin typeface="Calibri" pitchFamily="34" charset="0"/>
              </a:rPr>
              <a:t>П</a:t>
            </a:r>
            <a:r>
              <a:rPr lang="en-US" sz="800" dirty="0">
                <a:latin typeface="Calibri" pitchFamily="34" charset="0"/>
              </a:rPr>
              <a:t>Au</a:t>
            </a:r>
            <a:r>
              <a:rPr lang="en-US" sz="1600" dirty="0">
                <a:latin typeface="Calibri" pitchFamily="34" charset="0"/>
              </a:rPr>
              <a:t>=</a:t>
            </a:r>
            <a:r>
              <a:rPr lang="el-GR" sz="1600" dirty="0">
                <a:latin typeface="Calibri" pitchFamily="34" charset="0"/>
              </a:rPr>
              <a:t>Σ</a:t>
            </a:r>
            <a:r>
              <a:rPr lang="en-US" sz="1600" dirty="0">
                <a:latin typeface="Calibri" pitchFamily="34" charset="0"/>
              </a:rPr>
              <a:t>K</a:t>
            </a:r>
            <a:r>
              <a:rPr lang="en-US" sz="800" dirty="0">
                <a:latin typeface="Calibri" pitchFamily="34" charset="0"/>
              </a:rPr>
              <a:t>c</a:t>
            </a:r>
            <a:r>
              <a:rPr lang="en-US" sz="1600" dirty="0">
                <a:latin typeface="Calibri" pitchFamily="34" charset="0"/>
              </a:rPr>
              <a:t>(</a:t>
            </a:r>
            <a:r>
              <a:rPr lang="en-US" sz="1600" dirty="0" err="1">
                <a:latin typeface="Calibri" pitchFamily="34" charset="0"/>
              </a:rPr>
              <a:t>AuAsBiCu</a:t>
            </a:r>
            <a:r>
              <a:rPr lang="en-US" sz="1600" dirty="0">
                <a:latin typeface="Calibri" pitchFamily="34" charset="0"/>
              </a:rPr>
              <a:t>)-</a:t>
            </a:r>
            <a:r>
              <a:rPr lang="ru-RU" sz="1600" dirty="0">
                <a:latin typeface="Calibri" pitchFamily="34" charset="0"/>
              </a:rPr>
              <a:t>(</a:t>
            </a:r>
            <a:r>
              <a:rPr lang="el-GR" sz="1600" dirty="0">
                <a:latin typeface="Calibri" pitchFamily="34" charset="0"/>
              </a:rPr>
              <a:t>Σ</a:t>
            </a:r>
            <a:r>
              <a:rPr lang="en-US" sz="1600" dirty="0">
                <a:latin typeface="Calibri" pitchFamily="34" charset="0"/>
              </a:rPr>
              <a:t>K</a:t>
            </a:r>
            <a:r>
              <a:rPr lang="ru-RU" sz="800" dirty="0">
                <a:latin typeface="Calibri" pitchFamily="34" charset="0"/>
              </a:rPr>
              <a:t>ф  </a:t>
            </a:r>
            <a:r>
              <a:rPr lang="ru-RU" sz="1400" dirty="0">
                <a:latin typeface="Calibri" pitchFamily="34" charset="0"/>
              </a:rPr>
              <a:t>-1)</a:t>
            </a:r>
            <a:r>
              <a:rPr lang="en-US" sz="1400" dirty="0">
                <a:latin typeface="Calibri" pitchFamily="34" charset="0"/>
              </a:rPr>
              <a:t/>
            </a:r>
            <a:br>
              <a:rPr lang="en-US" sz="1400" dirty="0">
                <a:latin typeface="Calibri" pitchFamily="34" charset="0"/>
              </a:rPr>
            </a:br>
            <a:r>
              <a:rPr lang="en-US" sz="1000" dirty="0">
                <a:latin typeface="Calibri" pitchFamily="34" charset="0"/>
              </a:rPr>
              <a:t>* - </a:t>
            </a:r>
            <a:r>
              <a:rPr lang="el-GR" sz="1000" dirty="0">
                <a:latin typeface="Calibri" pitchFamily="34" charset="0"/>
              </a:rPr>
              <a:t>Σ</a:t>
            </a:r>
            <a:r>
              <a:rPr lang="en-US" sz="1000" dirty="0">
                <a:latin typeface="Calibri" pitchFamily="34" charset="0"/>
              </a:rPr>
              <a:t>K</a:t>
            </a:r>
            <a:r>
              <a:rPr lang="ru-RU" sz="1000" dirty="0">
                <a:latin typeface="Calibri" pitchFamily="34" charset="0"/>
              </a:rPr>
              <a:t>ф-1 – сумма </a:t>
            </a:r>
            <a:r>
              <a:rPr lang="ru-RU" sz="1000" dirty="0" err="1">
                <a:latin typeface="Calibri" pitchFamily="34" charset="0"/>
              </a:rPr>
              <a:t>среднефоновых</a:t>
            </a:r>
            <a:r>
              <a:rPr lang="ru-RU" sz="1000" dirty="0">
                <a:latin typeface="Calibri" pitchFamily="34" charset="0"/>
              </a:rPr>
              <a:t> коэффициентов концентрации элементов показателя равна их количеству без одного </a:t>
            </a:r>
            <a:r>
              <a:rPr lang="en-US" sz="1000" dirty="0">
                <a:latin typeface="Calibri" pitchFamily="34" charset="0"/>
              </a:rPr>
              <a:t>(n</a:t>
            </a:r>
            <a:r>
              <a:rPr lang="ru-RU" sz="1000" dirty="0">
                <a:latin typeface="Calibri" pitchFamily="34" charset="0"/>
              </a:rPr>
              <a:t>-1). Вычитание </a:t>
            </a:r>
            <a:r>
              <a:rPr lang="en-US" sz="1000" dirty="0">
                <a:latin typeface="Calibri" pitchFamily="34" charset="0"/>
              </a:rPr>
              <a:t>K</a:t>
            </a:r>
            <a:r>
              <a:rPr lang="ru-RU" sz="1000" dirty="0">
                <a:latin typeface="Calibri" pitchFamily="34" charset="0"/>
              </a:rPr>
              <a:t>ф=1 позволяет избежать  завышение фона показателя П</a:t>
            </a:r>
            <a:r>
              <a:rPr lang="en-US" sz="600" dirty="0">
                <a:latin typeface="Calibri" pitchFamily="34" charset="0"/>
              </a:rPr>
              <a:t>Au</a:t>
            </a:r>
            <a:r>
              <a:rPr lang="ru-RU" sz="1000" dirty="0">
                <a:latin typeface="Calibri" pitchFamily="34" charset="0"/>
              </a:rPr>
              <a:t> на сумму фонов </a:t>
            </a:r>
            <a:r>
              <a:rPr lang="en-US" sz="1000" dirty="0">
                <a:latin typeface="Calibri" pitchFamily="34" charset="0"/>
              </a:rPr>
              <a:t> </a:t>
            </a:r>
            <a:r>
              <a:rPr lang="ru-RU" sz="1000" dirty="0">
                <a:latin typeface="Calibri" pitchFamily="34" charset="0"/>
              </a:rPr>
              <a:t>прочих элементов показателя.</a:t>
            </a:r>
            <a:r>
              <a:rPr lang="en-US" sz="1000" dirty="0">
                <a:latin typeface="Calibri" pitchFamily="34" charset="0"/>
              </a:rPr>
              <a:t/>
            </a:r>
            <a:br>
              <a:rPr lang="en-US" sz="1000" dirty="0">
                <a:latin typeface="Calibri" pitchFamily="34" charset="0"/>
              </a:rPr>
            </a:br>
            <a:r>
              <a:rPr lang="en-US" sz="1000" dirty="0">
                <a:latin typeface="Calibri" pitchFamily="34" charset="0"/>
              </a:rPr>
              <a:t> </a:t>
            </a:r>
            <a:r>
              <a:rPr lang="en-US" sz="800" dirty="0">
                <a:latin typeface="Calibri" pitchFamily="34" charset="0"/>
              </a:rPr>
              <a:t/>
            </a:r>
            <a:br>
              <a:rPr lang="en-US" sz="800" dirty="0">
                <a:latin typeface="Calibri" pitchFamily="34" charset="0"/>
              </a:rPr>
            </a:br>
            <a:endParaRPr lang="el-GR" sz="1000" dirty="0">
              <a:latin typeface="Calibri" pitchFamily="34" charset="0"/>
            </a:endParaRPr>
          </a:p>
        </p:txBody>
      </p:sp>
      <p:pic>
        <p:nvPicPr>
          <p:cNvPr id="5" name="Picture 7" descr="19_AuCuBiAs"/>
          <p:cNvPicPr>
            <a:picLocks noChangeAspect="1" noChangeArrowheads="1"/>
          </p:cNvPicPr>
          <p:nvPr/>
        </p:nvPicPr>
        <p:blipFill>
          <a:blip r:embed="rId2"/>
          <a:srcRect/>
          <a:stretch>
            <a:fillRect/>
          </a:stretch>
        </p:blipFill>
        <p:spPr bwMode="auto">
          <a:xfrm>
            <a:off x="1547813" y="1052513"/>
            <a:ext cx="6264275" cy="5541962"/>
          </a:xfrm>
          <a:prstGeom prst="rect">
            <a:avLst/>
          </a:prstGeom>
          <a:noFill/>
          <a:ln w="9525">
            <a:noFill/>
            <a:miter lim="800000"/>
            <a:headEnd/>
            <a:tailEnd/>
          </a:ln>
        </p:spPr>
      </p:pic>
    </p:spTree>
    <p:extLst>
      <p:ext uri="{BB962C8B-B14F-4D97-AF65-F5344CB8AC3E}">
        <p14:creationId xmlns:p14="http://schemas.microsoft.com/office/powerpoint/2010/main" val="2972958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800" dirty="0" smtClean="0"/>
              <a:t>Участок детализации Турчик (юго-западный фланг Турчикского узла)</a:t>
            </a:r>
            <a:endParaRPr lang="ru-RU" sz="1800" dirty="0"/>
          </a:p>
        </p:txBody>
      </p:sp>
      <p:sp>
        <p:nvSpPr>
          <p:cNvPr id="3" name="Объект 2"/>
          <p:cNvSpPr>
            <a:spLocks noGrp="1"/>
          </p:cNvSpPr>
          <p:nvPr>
            <p:ph idx="1"/>
          </p:nvPr>
        </p:nvSpPr>
        <p:spPr>
          <a:xfrm>
            <a:off x="755576" y="6093296"/>
            <a:ext cx="8229600" cy="392907"/>
          </a:xfrm>
        </p:spPr>
        <p:txBody>
          <a:bodyPr>
            <a:normAutofit fontScale="47500" lnSpcReduction="20000"/>
          </a:bodyPr>
          <a:lstStyle/>
          <a:p>
            <a:r>
              <a:rPr lang="ru-RU" dirty="0" smtClean="0"/>
              <a:t>Карта фактического материала геохимического опробования (412 проб, сеть 500*50м)</a:t>
            </a:r>
            <a:endParaRPr lang="ru-RU"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89" t="997" r="25399" b="31610"/>
          <a:stretch/>
        </p:blipFill>
        <p:spPr bwMode="auto">
          <a:xfrm>
            <a:off x="251520" y="1052736"/>
            <a:ext cx="3816424" cy="482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113076" y="1464538"/>
            <a:ext cx="4419364" cy="3539430"/>
          </a:xfrm>
          <a:prstGeom prst="rect">
            <a:avLst/>
          </a:prstGeom>
        </p:spPr>
        <p:txBody>
          <a:bodyPr wrap="square">
            <a:spAutoFit/>
          </a:bodyPr>
          <a:lstStyle/>
          <a:p>
            <a:r>
              <a:rPr lang="ru-RU" sz="1400" b="1" dirty="0"/>
              <a:t>Выбор участков детализации основывается на следующих критериях:</a:t>
            </a:r>
          </a:p>
          <a:p>
            <a:r>
              <a:rPr lang="ru-RU" sz="1400" dirty="0"/>
              <a:t>- высокие геохимические показатели для искомого типа оруденения (комплексность состава, высокая интенсивность)</a:t>
            </a:r>
          </a:p>
          <a:p>
            <a:r>
              <a:rPr lang="ru-RU" sz="1400" dirty="0"/>
              <a:t>- рудогенная природа ГА (наличие оруденения в коренных породах)</a:t>
            </a:r>
          </a:p>
          <a:p>
            <a:r>
              <a:rPr lang="ru-RU" sz="1400" dirty="0"/>
              <a:t>- сопряжённость ГА по природно-геологическим средам (донные-почвы-коренные) и различным методам (геохимическое и шлиховое опробование)</a:t>
            </a:r>
          </a:p>
          <a:p>
            <a:r>
              <a:rPr lang="ru-RU" sz="1400" dirty="0"/>
              <a:t>- геологическая позиция ГА, сходная с эталонными объектами искомого формационного типа</a:t>
            </a:r>
          </a:p>
          <a:p>
            <a:r>
              <a:rPr lang="ru-RU" sz="1400" dirty="0"/>
              <a:t>- при прочих равных условиях выбор падает на наиболее инвестиционно привлекательные в будущем участки (транспортная доступность, минимальное развитие процессов заболачивания и подтопления) </a:t>
            </a:r>
          </a:p>
        </p:txBody>
      </p:sp>
    </p:spTree>
    <p:extLst>
      <p:ext uri="{BB962C8B-B14F-4D97-AF65-F5344CB8AC3E}">
        <p14:creationId xmlns:p14="http://schemas.microsoft.com/office/powerpoint/2010/main" val="3094823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692695"/>
            <a:ext cx="8640960" cy="5040561"/>
          </a:xfrm>
        </p:spPr>
        <p:txBody>
          <a:bodyPr>
            <a:normAutofit/>
          </a:bodyPr>
          <a:lstStyle/>
          <a:p>
            <a:pPr algn="ctr"/>
            <a:r>
              <a:rPr lang="ru-RU" sz="2000" b="1" dirty="0"/>
              <a:t>Целевое назначение работ:</a:t>
            </a:r>
          </a:p>
          <a:p>
            <a:r>
              <a:rPr lang="ru-RU" sz="1600" b="1" dirty="0"/>
              <a:t>Подготовка геохимической информации для целей создания комплекта геохимической основы Госгеолкарты-200/2 листов N-53-XXX, N-54-XIX (</a:t>
            </a:r>
            <a:r>
              <a:rPr lang="ru-RU" sz="1600" b="1" dirty="0" err="1"/>
              <a:t>Албазинская</a:t>
            </a:r>
            <a:r>
              <a:rPr lang="ru-RU" sz="1600" b="1" dirty="0"/>
              <a:t> площадь) и оценки перспектив территории на профилирующие виды полезных ископаемых. </a:t>
            </a:r>
          </a:p>
          <a:p>
            <a:r>
              <a:rPr lang="ru-RU" sz="2000" b="1" dirty="0"/>
              <a:t> Основные геологические задачи (</a:t>
            </a:r>
            <a:r>
              <a:rPr lang="ru-RU" sz="2000" b="1" dirty="0" smtClean="0"/>
              <a:t>2017-2019гг</a:t>
            </a:r>
            <a:r>
              <a:rPr lang="ru-RU" sz="2000" b="1" dirty="0"/>
              <a:t>):</a:t>
            </a:r>
          </a:p>
          <a:p>
            <a:r>
              <a:rPr lang="ru-RU" sz="1600" b="1" dirty="0"/>
              <a:t> Составление карт комплекта геохимической основы масштаба 1:200 000 листов N-53-XXX, N-54-XIX (</a:t>
            </a:r>
            <a:r>
              <a:rPr lang="ru-RU" sz="1600" b="1" dirty="0" err="1"/>
              <a:t>Албазинская</a:t>
            </a:r>
            <a:r>
              <a:rPr lang="ru-RU" sz="1600" b="1" dirty="0"/>
              <a:t> площадь), включающих карты</a:t>
            </a:r>
            <a:r>
              <a:rPr lang="ru-RU" sz="1600" b="1" dirty="0" smtClean="0"/>
              <a:t>: геохимической </a:t>
            </a:r>
            <a:r>
              <a:rPr lang="ru-RU" sz="1600" b="1" dirty="0"/>
              <a:t>изученности</a:t>
            </a:r>
            <a:r>
              <a:rPr lang="ru-RU" sz="1600" b="1" dirty="0" smtClean="0"/>
              <a:t>;  </a:t>
            </a:r>
            <a:r>
              <a:rPr lang="ru-RU" sz="1600" b="1" dirty="0"/>
              <a:t>ландшафтной со схемами районирования территории по условиям проведения геохимических работ масштаба 1:200 000 и устойчивости ландшафтов к химическому загрязнению масштаба 1:500 000</a:t>
            </a:r>
            <a:r>
              <a:rPr lang="ru-RU" sz="1600" b="1" dirty="0" smtClean="0"/>
              <a:t>; фактического </a:t>
            </a:r>
            <a:r>
              <a:rPr lang="ru-RU" sz="1600" b="1" dirty="0"/>
              <a:t>материала геохимического опробования</a:t>
            </a:r>
            <a:r>
              <a:rPr lang="ru-RU" sz="1600" b="1" dirty="0" smtClean="0"/>
              <a:t>; геохимической </a:t>
            </a:r>
            <a:r>
              <a:rPr lang="ru-RU" sz="1600" b="1" dirty="0"/>
              <a:t>специализации геологических образований масштаба 1:200 000 со схемой геолого-геохимического районирования масштаба 1:500 000</a:t>
            </a:r>
            <a:r>
              <a:rPr lang="ru-RU" sz="1600" b="1" dirty="0" smtClean="0"/>
              <a:t>; рудогенных </a:t>
            </a:r>
            <a:r>
              <a:rPr lang="ru-RU" sz="1600" b="1" dirty="0"/>
              <a:t>геохимических аномалий масштаба 1:200 000 со схемой прогноза полезных ископаемых масштаба 1:500 000</a:t>
            </a:r>
            <a:r>
              <a:rPr lang="ru-RU" sz="1600" b="1" dirty="0" smtClean="0"/>
              <a:t>; эколого-геохимической</a:t>
            </a:r>
            <a:r>
              <a:rPr lang="ru-RU" sz="1600" b="1" dirty="0"/>
              <a:t>.</a:t>
            </a:r>
          </a:p>
          <a:p>
            <a:r>
              <a:rPr lang="ru-RU" sz="1600" b="1" dirty="0"/>
              <a:t>Выделение по геохимическим данным перспективных участков с оценкой прогнозных ресурсов категории Р</a:t>
            </a:r>
            <a:r>
              <a:rPr lang="ru-RU" sz="1200" b="1" dirty="0"/>
              <a:t>3</a:t>
            </a:r>
            <a:r>
              <a:rPr lang="ru-RU" sz="1000" b="1" dirty="0"/>
              <a:t> </a:t>
            </a:r>
            <a:r>
              <a:rPr lang="ru-RU" sz="1600" b="1" dirty="0"/>
              <a:t>и разработка рекомендаций по постановке поисковых работ.</a:t>
            </a:r>
          </a:p>
          <a:p>
            <a:endParaRPr lang="ru-RU" sz="1400" dirty="0"/>
          </a:p>
        </p:txBody>
      </p:sp>
    </p:spTree>
    <p:extLst>
      <p:ext uri="{BB962C8B-B14F-4D97-AF65-F5344CB8AC3E}">
        <p14:creationId xmlns:p14="http://schemas.microsoft.com/office/powerpoint/2010/main" val="1792956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188640"/>
            <a:ext cx="6984776" cy="5880087"/>
          </a:xfrm>
        </p:spPr>
      </p:pic>
      <p:sp>
        <p:nvSpPr>
          <p:cNvPr id="8" name="Объект 2"/>
          <p:cNvSpPr txBox="1">
            <a:spLocks/>
          </p:cNvSpPr>
          <p:nvPr/>
        </p:nvSpPr>
        <p:spPr>
          <a:xfrm>
            <a:off x="7224298" y="1844824"/>
            <a:ext cx="1620688" cy="144016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u-RU" dirty="0" smtClean="0"/>
              <a:t>0,001-0,0035г/т</a:t>
            </a:r>
          </a:p>
          <a:p>
            <a:endParaRPr lang="ru-RU" dirty="0" smtClean="0"/>
          </a:p>
          <a:p>
            <a:r>
              <a:rPr lang="ru-RU" dirty="0" smtClean="0"/>
              <a:t>0,0035-0,005</a:t>
            </a:r>
          </a:p>
          <a:p>
            <a:endParaRPr lang="ru-RU" dirty="0"/>
          </a:p>
          <a:p>
            <a:r>
              <a:rPr lang="ru-RU" dirty="0" smtClean="0"/>
              <a:t>0,005-0,0075</a:t>
            </a:r>
          </a:p>
          <a:p>
            <a:endParaRPr lang="ru-RU" dirty="0"/>
          </a:p>
          <a:p>
            <a:r>
              <a:rPr lang="ru-RU" dirty="0" smtClean="0"/>
              <a:t>0,0075-0,015</a:t>
            </a:r>
          </a:p>
          <a:p>
            <a:endParaRPr lang="ru-RU" dirty="0"/>
          </a:p>
          <a:p>
            <a:r>
              <a:rPr lang="ru-RU" dirty="0" smtClean="0"/>
              <a:t>0,015-0,025</a:t>
            </a:r>
          </a:p>
          <a:p>
            <a:endParaRPr lang="ru-RU" dirty="0"/>
          </a:p>
          <a:p>
            <a:r>
              <a:rPr lang="ru-RU" dirty="0" smtClean="0"/>
              <a:t>0,025-0,2</a:t>
            </a:r>
          </a:p>
          <a:p>
            <a:pPr marL="0" indent="0">
              <a:buNone/>
            </a:pPr>
            <a:endParaRPr lang="ru-RU" dirty="0" smtClean="0"/>
          </a:p>
        </p:txBody>
      </p:sp>
    </p:spTree>
    <p:extLst>
      <p:ext uri="{BB962C8B-B14F-4D97-AF65-F5344CB8AC3E}">
        <p14:creationId xmlns:p14="http://schemas.microsoft.com/office/powerpoint/2010/main" val="206672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ru-RU" sz="1200" b="1" dirty="0"/>
              <a:t>Состав и ресурсы АГХП ранга рудных узлов и полей </a:t>
            </a:r>
            <a:r>
              <a:rPr lang="ru-RU" sz="1200" b="1" dirty="0" smtClean="0"/>
              <a:t>в </a:t>
            </a:r>
            <a:r>
              <a:rPr lang="ru-RU" sz="1200" b="1" dirty="0"/>
              <a:t>северо-восточной части Албазинской площади (лист </a:t>
            </a:r>
            <a:r>
              <a:rPr lang="en-US" sz="1200" b="1" dirty="0"/>
              <a:t>N</a:t>
            </a:r>
            <a:r>
              <a:rPr lang="ru-RU" sz="1200" b="1" dirty="0"/>
              <a:t>-54-</a:t>
            </a:r>
            <a:r>
              <a:rPr lang="en-US" sz="1200" b="1" dirty="0"/>
              <a:t>XIX</a:t>
            </a:r>
            <a:r>
              <a:rPr lang="ru-RU" sz="1200" b="1" dirty="0"/>
              <a:t>). </a:t>
            </a:r>
            <a:br>
              <a:rPr lang="ru-RU" sz="1200" b="1" dirty="0"/>
            </a:br>
            <a:r>
              <a:rPr lang="ru-RU" sz="1200" b="1" dirty="0"/>
              <a:t>Распределение золота в почвах на южном фланге Турчик-Майского ГХУ</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9748" y="1125538"/>
            <a:ext cx="4584504"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8785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1418296"/>
            <a:ext cx="8229600" cy="4707867"/>
          </a:xfrm>
        </p:spPr>
        <p:txBody>
          <a:bodyPr/>
          <a:lstStyle/>
          <a:p>
            <a:endParaRPr lang="ru-RU" dirty="0"/>
          </a:p>
        </p:txBody>
      </p:sp>
      <p:sp>
        <p:nvSpPr>
          <p:cNvPr id="4" name="Rectangle 2"/>
          <p:cNvSpPr>
            <a:spLocks noGrp="1"/>
          </p:cNvSpPr>
          <p:nvPr>
            <p:ph type="title"/>
          </p:nvPr>
        </p:nvSpPr>
        <p:spPr>
          <a:xfrm>
            <a:off x="800226" y="274639"/>
            <a:ext cx="7886574" cy="837225"/>
          </a:xfrm>
        </p:spPr>
        <p:txBody>
          <a:bodyPr/>
          <a:lstStyle/>
          <a:p>
            <a:r>
              <a:rPr lang="ru-RU" sz="2000" dirty="0" smtClean="0"/>
              <a:t>Результаты корреляционного и факторного анализа (</a:t>
            </a:r>
            <a:r>
              <a:rPr lang="en-US" sz="2000" dirty="0" smtClean="0"/>
              <a:t>N-53-XXX)</a:t>
            </a:r>
            <a:endParaRPr lang="ru-RU" sz="2000" dirty="0" smtClean="0"/>
          </a:p>
        </p:txBody>
      </p:sp>
      <p:grpSp>
        <p:nvGrpSpPr>
          <p:cNvPr id="5" name="Group 6"/>
          <p:cNvGrpSpPr>
            <a:grpSpLocks/>
          </p:cNvGrpSpPr>
          <p:nvPr/>
        </p:nvGrpSpPr>
        <p:grpSpPr bwMode="auto">
          <a:xfrm>
            <a:off x="539552" y="1196975"/>
            <a:ext cx="8280598" cy="4680298"/>
            <a:chOff x="113" y="1026"/>
            <a:chExt cx="5579" cy="2876"/>
          </a:xfrm>
        </p:grpSpPr>
        <p:pic>
          <p:nvPicPr>
            <p:cNvPr id="6" name="Picture 3"/>
            <p:cNvPicPr>
              <a:picLocks noChangeAspect="1" noChangeArrowheads="1"/>
            </p:cNvPicPr>
            <p:nvPr/>
          </p:nvPicPr>
          <p:blipFill>
            <a:blip r:embed="rId2"/>
            <a:srcRect/>
            <a:stretch>
              <a:fillRect/>
            </a:stretch>
          </p:blipFill>
          <p:spPr bwMode="auto">
            <a:xfrm>
              <a:off x="3409" y="1026"/>
              <a:ext cx="2283" cy="2876"/>
            </a:xfrm>
            <a:prstGeom prst="rect">
              <a:avLst/>
            </a:prstGeom>
            <a:noFill/>
            <a:ln w="9525">
              <a:noFill/>
              <a:miter lim="800000"/>
              <a:headEnd/>
              <a:tailEnd/>
            </a:ln>
          </p:spPr>
        </p:pic>
        <p:pic>
          <p:nvPicPr>
            <p:cNvPr id="7" name="Picture 5"/>
            <p:cNvPicPr>
              <a:picLocks noChangeAspect="1" noChangeArrowheads="1"/>
            </p:cNvPicPr>
            <p:nvPr/>
          </p:nvPicPr>
          <p:blipFill>
            <a:blip r:embed="rId3"/>
            <a:srcRect l="2162" t="14844" r="24542" b="33025"/>
            <a:stretch>
              <a:fillRect/>
            </a:stretch>
          </p:blipFill>
          <p:spPr bwMode="auto">
            <a:xfrm>
              <a:off x="113" y="1162"/>
              <a:ext cx="3288" cy="1782"/>
            </a:xfrm>
            <a:prstGeom prst="rect">
              <a:avLst/>
            </a:prstGeom>
            <a:noFill/>
            <a:ln w="9525">
              <a:noFill/>
              <a:miter lim="800000"/>
              <a:headEnd/>
              <a:tailEnd/>
            </a:ln>
          </p:spPr>
        </p:pic>
      </p:grpSp>
    </p:spTree>
    <p:extLst>
      <p:ext uri="{BB962C8B-B14F-4D97-AF65-F5344CB8AC3E}">
        <p14:creationId xmlns:p14="http://schemas.microsoft.com/office/powerpoint/2010/main" val="2827235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576064"/>
          </a:xfrm>
        </p:spPr>
        <p:txBody>
          <a:bodyPr>
            <a:normAutofit fontScale="90000"/>
          </a:bodyPr>
          <a:lstStyle/>
          <a:p>
            <a:r>
              <a:rPr lang="ru-RU" sz="1200" b="1" dirty="0"/>
              <a:t>Аномальные геохимические поля (АГХП) </a:t>
            </a:r>
            <a:r>
              <a:rPr lang="en-US" sz="1200" b="1" dirty="0"/>
              <a:t>Au</a:t>
            </a:r>
            <a:r>
              <a:rPr lang="ru-RU" sz="1200" b="1" dirty="0"/>
              <a:t> (мг/т), </a:t>
            </a:r>
            <a:r>
              <a:rPr lang="en-US" sz="1200" b="1" dirty="0"/>
              <a:t>Ag</a:t>
            </a:r>
            <a:r>
              <a:rPr lang="ru-RU" sz="1200" b="1" dirty="0"/>
              <a:t>, </a:t>
            </a:r>
            <a:r>
              <a:rPr lang="en-US" sz="1200" b="1" dirty="0"/>
              <a:t>As Bi</a:t>
            </a:r>
            <a:r>
              <a:rPr lang="ru-RU" sz="1200" b="1" dirty="0"/>
              <a:t>, </a:t>
            </a:r>
            <a:r>
              <a:rPr lang="en-US" sz="1200" b="1" dirty="0"/>
              <a:t>Sn</a:t>
            </a:r>
            <a:r>
              <a:rPr lang="ru-RU" sz="1200" b="1" dirty="0"/>
              <a:t>, </a:t>
            </a:r>
            <a:r>
              <a:rPr lang="en-US" sz="1200" b="1" dirty="0"/>
              <a:t>Cu</a:t>
            </a:r>
            <a:r>
              <a:rPr lang="ru-RU" sz="1200" b="1" dirty="0"/>
              <a:t>, </a:t>
            </a:r>
            <a:r>
              <a:rPr lang="en-US" sz="1200" b="1" dirty="0" err="1"/>
              <a:t>Pb</a:t>
            </a:r>
            <a:r>
              <a:rPr lang="ru-RU" sz="1200" b="1" dirty="0"/>
              <a:t>, </a:t>
            </a:r>
            <a:r>
              <a:rPr lang="en-US" sz="1200" b="1" dirty="0"/>
              <a:t>Zn</a:t>
            </a:r>
            <a:r>
              <a:rPr lang="ru-RU" sz="1200" b="1" dirty="0"/>
              <a:t>, </a:t>
            </a:r>
            <a:r>
              <a:rPr lang="en-US" sz="1200" b="1" dirty="0"/>
              <a:t>Mo</a:t>
            </a:r>
            <a:r>
              <a:rPr lang="ru-RU" sz="1200" b="1" dirty="0"/>
              <a:t>, </a:t>
            </a:r>
            <a:r>
              <a:rPr lang="en-US" sz="1200" b="1" dirty="0"/>
              <a:t>W</a:t>
            </a:r>
            <a:r>
              <a:rPr lang="ru-RU" sz="1200" b="1" dirty="0"/>
              <a:t>, </a:t>
            </a:r>
            <a:r>
              <a:rPr lang="en-US" sz="1200" b="1" dirty="0"/>
              <a:t>Co</a:t>
            </a:r>
            <a:r>
              <a:rPr lang="ru-RU" sz="1200" b="1" dirty="0"/>
              <a:t>, </a:t>
            </a:r>
            <a:r>
              <a:rPr lang="en-US" sz="1200" b="1" dirty="0"/>
              <a:t>Ni</a:t>
            </a:r>
            <a:r>
              <a:rPr lang="ru-RU" sz="1200" b="1" dirty="0"/>
              <a:t>, </a:t>
            </a:r>
            <a:r>
              <a:rPr lang="en-US" sz="1200" b="1" dirty="0"/>
              <a:t>Ti</a:t>
            </a:r>
            <a:r>
              <a:rPr lang="ru-RU" sz="1200" b="1" dirty="0"/>
              <a:t>, </a:t>
            </a:r>
            <a:r>
              <a:rPr lang="en-US" sz="1200" b="1" dirty="0" err="1"/>
              <a:t>Mn</a:t>
            </a:r>
            <a:r>
              <a:rPr lang="ru-RU" sz="1200" b="1" dirty="0"/>
              <a:t>, </a:t>
            </a:r>
            <a:r>
              <a:rPr lang="en-US" sz="1200" b="1" dirty="0"/>
              <a:t>V </a:t>
            </a:r>
            <a:r>
              <a:rPr lang="ru-RU" sz="1200" b="1" dirty="0"/>
              <a:t>в донных отложениях и почвах территории листа </a:t>
            </a:r>
            <a:r>
              <a:rPr lang="en-US" sz="1200" b="1" dirty="0"/>
              <a:t>N</a:t>
            </a:r>
            <a:r>
              <a:rPr lang="ru-RU" sz="1200" b="1" dirty="0"/>
              <a:t>-53-</a:t>
            </a:r>
            <a:r>
              <a:rPr lang="en-US" sz="1200" b="1" dirty="0"/>
              <a:t>XXX</a:t>
            </a:r>
            <a:r>
              <a:rPr lang="ru-RU" sz="1200" b="1" dirty="0"/>
              <a:t> (в  г/т).</a:t>
            </a:r>
            <a:r>
              <a:rPr lang="ru-RU" sz="1200" dirty="0"/>
              <a:t/>
            </a:r>
            <a:br>
              <a:rPr lang="ru-RU" sz="1200" dirty="0"/>
            </a:br>
            <a:endParaRPr lang="ru-RU" sz="1200"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83191" y="1052513"/>
            <a:ext cx="7577617" cy="507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050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ru-RU" sz="1200" b="1" dirty="0"/>
              <a:t>Аномальные геохимические поля (АГХП) </a:t>
            </a:r>
            <a:r>
              <a:rPr lang="en-US" sz="1200" b="1" dirty="0"/>
              <a:t>Ba, </a:t>
            </a:r>
            <a:r>
              <a:rPr lang="en-US" sz="1200" b="1" dirty="0" err="1"/>
              <a:t>Sr</a:t>
            </a:r>
            <a:r>
              <a:rPr lang="en-US" sz="1200" b="1" dirty="0"/>
              <a:t>, Be, Li, Hg, Cr, Ga, P, </a:t>
            </a:r>
            <a:r>
              <a:rPr lang="en-US" sz="1200" b="1" dirty="0" err="1"/>
              <a:t>Sc</a:t>
            </a:r>
            <a:r>
              <a:rPr lang="en-US" sz="1200" b="1" dirty="0"/>
              <a:t>, Y, </a:t>
            </a:r>
            <a:r>
              <a:rPr lang="en-US" sz="1200" b="1" dirty="0" err="1"/>
              <a:t>Yb</a:t>
            </a:r>
            <a:r>
              <a:rPr lang="en-US" sz="1200" b="1" dirty="0"/>
              <a:t>, La, </a:t>
            </a:r>
            <a:r>
              <a:rPr lang="en-US" sz="1200" b="1" dirty="0" err="1"/>
              <a:t>Zr</a:t>
            </a:r>
            <a:r>
              <a:rPr lang="en-US" sz="1200" b="1" dirty="0"/>
              <a:t>, </a:t>
            </a:r>
            <a:r>
              <a:rPr lang="en-US" sz="1200" b="1" dirty="0" err="1"/>
              <a:t>Nb</a:t>
            </a:r>
            <a:r>
              <a:rPr lang="en-US" sz="1200" b="1" dirty="0"/>
              <a:t>, B </a:t>
            </a:r>
            <a:r>
              <a:rPr lang="ru-RU" sz="1200" b="1" dirty="0"/>
              <a:t>в донных отложениях и почвах территории листа </a:t>
            </a:r>
            <a:r>
              <a:rPr lang="en-US" sz="1200" b="1" dirty="0"/>
              <a:t>N</a:t>
            </a:r>
            <a:r>
              <a:rPr lang="ru-RU" sz="1200" b="1" dirty="0"/>
              <a:t>-53-</a:t>
            </a:r>
            <a:r>
              <a:rPr lang="en-US" sz="1200" b="1" dirty="0"/>
              <a:t>XXX</a:t>
            </a:r>
            <a:r>
              <a:rPr lang="ru-RU" sz="1200" b="1" dirty="0"/>
              <a:t> (в  г/т).</a:t>
            </a: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39967" y="923952"/>
            <a:ext cx="7448457" cy="520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704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796950"/>
          </a:xfrm>
        </p:spPr>
        <p:txBody>
          <a:bodyPr>
            <a:normAutofit/>
          </a:bodyPr>
          <a:lstStyle/>
          <a:p>
            <a:r>
              <a:rPr lang="ru-RU" sz="1200" b="1" dirty="0"/>
              <a:t>Аномальные геохимические поля</a:t>
            </a:r>
            <a:r>
              <a:rPr lang="en-US" sz="1200" b="1" dirty="0"/>
              <a:t> (</a:t>
            </a:r>
            <a:r>
              <a:rPr lang="ru-RU" sz="1200" b="1" dirty="0"/>
              <a:t>АГХП</a:t>
            </a:r>
            <a:r>
              <a:rPr lang="en-US" sz="1200" b="1" dirty="0"/>
              <a:t>) </a:t>
            </a:r>
            <a:r>
              <a:rPr lang="ru-RU" sz="1200" b="1" dirty="0"/>
              <a:t>значений показателей </a:t>
            </a:r>
            <a:r>
              <a:rPr lang="en-US" sz="1200" b="1" dirty="0"/>
              <a:t>Au*Bi*As*Cu*Ag*</a:t>
            </a:r>
            <a:r>
              <a:rPr lang="en-US" sz="1200" b="1" dirty="0" err="1"/>
              <a:t>Pb</a:t>
            </a:r>
            <a:r>
              <a:rPr lang="en-US" sz="1200" b="1" dirty="0"/>
              <a:t>*Zn*W*Mo*Sn , Au*Bi*As*Cu*Ag,  W*Mo*Sn  </a:t>
            </a:r>
            <a:r>
              <a:rPr lang="ru-RU" sz="1200" b="1" dirty="0"/>
              <a:t>в донных отложениях и почвах территории листа </a:t>
            </a:r>
            <a:r>
              <a:rPr lang="en-US" sz="1200" b="1" dirty="0"/>
              <a:t>N-53-XXX.</a:t>
            </a:r>
            <a:r>
              <a:rPr lang="ru-RU" sz="1200" b="1" dirty="0"/>
              <a:t/>
            </a:r>
            <a:br>
              <a:rPr lang="ru-RU" sz="1200" b="1" dirty="0"/>
            </a:br>
            <a:endParaRPr lang="ru-RU" sz="1200" b="1"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16832"/>
            <a:ext cx="8229600" cy="3467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507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971600" y="5733256"/>
            <a:ext cx="7848872" cy="648072"/>
          </a:xfrm>
        </p:spPr>
        <p:txBody>
          <a:bodyPr>
            <a:noAutofit/>
          </a:bodyPr>
          <a:lstStyle/>
          <a:p>
            <a:pPr marL="0" indent="0" algn="ctr" eaLnBrk="0" hangingPunct="0">
              <a:buNone/>
            </a:pPr>
            <a:r>
              <a:rPr lang="ru-RU" sz="1600" dirty="0">
                <a:latin typeface="Calibri" pitchFamily="34" charset="0"/>
              </a:rPr>
              <a:t>Карта распределения значений аддитивного показателя золотого оруденения </a:t>
            </a:r>
          </a:p>
          <a:p>
            <a:pPr marL="0" indent="0" algn="ctr" eaLnBrk="0" hangingPunct="0">
              <a:buNone/>
            </a:pPr>
            <a:r>
              <a:rPr lang="ru-RU" sz="1600" dirty="0">
                <a:latin typeface="Calibri" pitchFamily="34" charset="0"/>
              </a:rPr>
              <a:t>на территории листа </a:t>
            </a:r>
            <a:r>
              <a:rPr lang="en-US" sz="1600" dirty="0" smtClean="0">
                <a:latin typeface="Calibri" pitchFamily="34" charset="0"/>
              </a:rPr>
              <a:t>N-53-XXX</a:t>
            </a:r>
            <a:endParaRPr lang="ru-RU"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48683"/>
            <a:ext cx="5472607" cy="549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223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a:bodyPr>
          <a:lstStyle/>
          <a:p>
            <a:r>
              <a:rPr lang="ru-RU" sz="1200" b="1" dirty="0"/>
              <a:t>Состав и ресурсы АГХП ранга рудных узлов и полей в юго-западной части Албазинской площади (лист </a:t>
            </a:r>
            <a:r>
              <a:rPr lang="en-US" sz="1200" b="1" dirty="0"/>
              <a:t>N</a:t>
            </a:r>
            <a:r>
              <a:rPr lang="ru-RU" sz="1200" b="1" dirty="0"/>
              <a:t>-53-</a:t>
            </a:r>
            <a:r>
              <a:rPr lang="en-US" sz="1200" b="1" dirty="0"/>
              <a:t>XXX</a:t>
            </a:r>
            <a:r>
              <a:rPr lang="ru-RU" sz="1200" b="1" dirty="0"/>
              <a:t>). Распределение золота в почвах Подгорного ГХУ</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0704" y="845066"/>
            <a:ext cx="3645512" cy="528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199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864096"/>
          </a:xfrm>
        </p:spPr>
        <p:txBody>
          <a:bodyPr>
            <a:normAutofit/>
          </a:bodyPr>
          <a:lstStyle/>
          <a:p>
            <a:r>
              <a:rPr lang="ru-RU" sz="1200" b="1" dirty="0"/>
              <a:t>Сравнительные оценки прогнозных ресурсов благородных металлов </a:t>
            </a:r>
            <a:br>
              <a:rPr lang="ru-RU" sz="1200" b="1" dirty="0"/>
            </a:br>
            <a:r>
              <a:rPr lang="ru-RU" sz="1200" b="1" dirty="0" err="1"/>
              <a:t>разноранговых</a:t>
            </a:r>
            <a:r>
              <a:rPr lang="ru-RU" sz="1200" b="1" dirty="0"/>
              <a:t> АГХП Албазинской площади</a:t>
            </a:r>
            <a:r>
              <a:rPr lang="ru-RU" sz="1200" dirty="0"/>
              <a:t/>
            </a:r>
            <a:br>
              <a:rPr lang="ru-RU" sz="1200" dirty="0"/>
            </a:br>
            <a:endParaRPr lang="ru-RU" sz="1200"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2901914081"/>
              </p:ext>
            </p:extLst>
          </p:nvPr>
        </p:nvGraphicFramePr>
        <p:xfrm>
          <a:off x="1115617" y="1340773"/>
          <a:ext cx="6912766" cy="4009102"/>
        </p:xfrm>
        <a:graphic>
          <a:graphicData uri="http://schemas.openxmlformats.org/drawingml/2006/table">
            <a:tbl>
              <a:tblPr/>
              <a:tblGrid>
                <a:gridCol w="2755956"/>
                <a:gridCol w="858377"/>
                <a:gridCol w="1058084"/>
                <a:gridCol w="653586"/>
                <a:gridCol w="758887"/>
                <a:gridCol w="827876"/>
              </a:tblGrid>
              <a:tr h="739433">
                <a:tc>
                  <a:txBody>
                    <a:bodyPr/>
                    <a:lstStyle/>
                    <a:p>
                      <a:pPr>
                        <a:spcAft>
                          <a:spcPts val="0"/>
                        </a:spcAft>
                      </a:pPr>
                      <a:r>
                        <a:rPr lang="ru-RU" sz="1000">
                          <a:effectLst/>
                          <a:latin typeface="Times New Roman"/>
                          <a:ea typeface="Times New Roman"/>
                        </a:rPr>
                        <a:t>АГХП и его номер на карте</a:t>
                      </a:r>
                      <a:endParaRPr lang="ru-RU"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dirty="0">
                          <a:effectLst/>
                          <a:latin typeface="Times New Roman"/>
                          <a:ea typeface="Times New Roman"/>
                        </a:rPr>
                        <a:t>Полезный компонент</a:t>
                      </a:r>
                      <a:endParaRPr lang="ru-RU"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Q (табличные</a:t>
                      </a:r>
                      <a:endParaRPr lang="ru-RU" sz="1200">
                        <a:effectLst/>
                        <a:latin typeface="Times New Roman"/>
                        <a:ea typeface="Times New Roman"/>
                      </a:endParaRPr>
                    </a:p>
                    <a:p>
                      <a:pPr>
                        <a:spcAft>
                          <a:spcPts val="0"/>
                        </a:spcAft>
                      </a:pPr>
                      <a:r>
                        <a:rPr lang="ru-RU" sz="1000">
                          <a:effectLst/>
                          <a:latin typeface="Times New Roman"/>
                          <a:ea typeface="Times New Roman"/>
                        </a:rPr>
                        <a:t>значения α**)</a:t>
                      </a:r>
                      <a:endParaRPr lang="ru-RU"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Q (k', k см табл.1)</a:t>
                      </a:r>
                      <a:endParaRPr lang="ru-RU"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Р</a:t>
                      </a:r>
                      <a:r>
                        <a:rPr lang="ru-RU" sz="1000" baseline="-25000">
                          <a:effectLst/>
                          <a:latin typeface="Times New Roman"/>
                          <a:ea typeface="Times New Roman"/>
                        </a:rPr>
                        <a:t>3</a:t>
                      </a:r>
                      <a:r>
                        <a:rPr lang="ru-RU" sz="1000">
                          <a:effectLst/>
                          <a:latin typeface="Times New Roman"/>
                          <a:ea typeface="Times New Roman"/>
                        </a:rPr>
                        <a:t> по æ на 100м</a:t>
                      </a:r>
                      <a:endParaRPr lang="ru-RU" sz="1200">
                        <a:effectLst/>
                        <a:latin typeface="Times New Roman"/>
                        <a:ea typeface="Times New Roman"/>
                      </a:endParaRPr>
                    </a:p>
                    <a:p>
                      <a:pPr>
                        <a:spcAft>
                          <a:spcPts val="0"/>
                        </a:spcAft>
                      </a:pPr>
                      <a:r>
                        <a:rPr lang="ru-RU" sz="1000">
                          <a:effectLst/>
                          <a:latin typeface="Times New Roman"/>
                          <a:ea typeface="Times New Roman"/>
                        </a:rPr>
                        <a:t>(на расч. Н)</a:t>
                      </a:r>
                      <a:endParaRPr lang="ru-RU"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H расчетная в м</a:t>
                      </a:r>
                      <a:endParaRPr lang="ru-RU"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716">
                <a:tc>
                  <a:txBody>
                    <a:bodyPr/>
                    <a:lstStyle/>
                    <a:p>
                      <a:pPr>
                        <a:spcAft>
                          <a:spcPts val="0"/>
                        </a:spcAft>
                      </a:pPr>
                      <a:r>
                        <a:rPr lang="ru-RU" sz="1000">
                          <a:effectLst/>
                          <a:latin typeface="Times New Roman"/>
                          <a:ea typeface="Times New Roman"/>
                        </a:rPr>
                        <a:t>Балгигинжинский  узел (1.2) </a:t>
                      </a:r>
                      <a:endParaRPr lang="ru-RU" sz="1200">
                        <a:effectLst/>
                        <a:latin typeface="Times New Roman"/>
                        <a:ea typeface="Times New Roman"/>
                      </a:endParaRPr>
                    </a:p>
                    <a:p>
                      <a:pPr>
                        <a:spcAft>
                          <a:spcPts val="0"/>
                        </a:spcAft>
                      </a:pPr>
                      <a:r>
                        <a:rPr lang="ru-RU" sz="1000">
                          <a:effectLst/>
                          <a:latin typeface="Times New Roman"/>
                          <a:ea typeface="Times New Roman"/>
                        </a:rPr>
                        <a:t>(водосбор р.Красноперка) донные отл.</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00">
                          <a:effectLst/>
                          <a:latin typeface="Times New Roman"/>
                          <a:ea typeface="Times New Roman"/>
                        </a:rPr>
                        <a:t>Au</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3</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5</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4</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98</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1">
                <a:tc>
                  <a:txBody>
                    <a:bodyPr/>
                    <a:lstStyle/>
                    <a:p>
                      <a:pPr>
                        <a:spcAft>
                          <a:spcPts val="0"/>
                        </a:spcAft>
                      </a:pPr>
                      <a:r>
                        <a:rPr lang="ru-RU" sz="1000">
                          <a:effectLst/>
                          <a:latin typeface="Times New Roman"/>
                          <a:ea typeface="Times New Roman"/>
                        </a:rPr>
                        <a:t>Бурундучье поле (2.4) донные отл.</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Au по As</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2.9</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4.7</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3.3 (2.4)</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80</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1">
                <a:tc>
                  <a:txBody>
                    <a:bodyPr/>
                    <a:lstStyle/>
                    <a:p>
                      <a:pPr>
                        <a:spcAft>
                          <a:spcPts val="0"/>
                        </a:spcAft>
                      </a:pPr>
                      <a:r>
                        <a:rPr lang="ru-RU" sz="1000">
                          <a:effectLst/>
                          <a:latin typeface="Times New Roman"/>
                          <a:ea typeface="Times New Roman"/>
                        </a:rPr>
                        <a:t>Янчанское поле (2.5) донные отл.</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Au</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1.3</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2</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1.7 (1)</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60</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1">
                <a:tc>
                  <a:txBody>
                    <a:bodyPr/>
                    <a:lstStyle/>
                    <a:p>
                      <a:pPr>
                        <a:spcAft>
                          <a:spcPts val="0"/>
                        </a:spcAft>
                      </a:pPr>
                      <a:r>
                        <a:rPr lang="ru-RU" sz="1000">
                          <a:effectLst/>
                          <a:latin typeface="Times New Roman"/>
                          <a:ea typeface="Times New Roman"/>
                        </a:rPr>
                        <a:t>Янчанское поле (2.5) донные отл.</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Ag</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306</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269</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390 (456)</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117</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r h="196411">
                <a:tc>
                  <a:txBody>
                    <a:bodyPr/>
                    <a:lstStyle/>
                    <a:p>
                      <a:pPr>
                        <a:spcAft>
                          <a:spcPts val="0"/>
                        </a:spcAft>
                      </a:pPr>
                      <a:r>
                        <a:rPr lang="ru-RU" sz="1000">
                          <a:effectLst/>
                          <a:latin typeface="Times New Roman"/>
                          <a:ea typeface="Times New Roman"/>
                        </a:rPr>
                        <a:t>Ясманское поле (2.7) донные отл.</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Au</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1</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1.6</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0.6 (0.3)</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57</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1">
                <a:tc>
                  <a:txBody>
                    <a:bodyPr/>
                    <a:lstStyle/>
                    <a:p>
                      <a:pPr>
                        <a:spcAft>
                          <a:spcPts val="0"/>
                        </a:spcAft>
                      </a:pPr>
                      <a:r>
                        <a:rPr lang="ru-RU" sz="1000">
                          <a:effectLst/>
                          <a:latin typeface="Times New Roman"/>
                          <a:ea typeface="Times New Roman"/>
                        </a:rPr>
                        <a:t>Ясманское поле (2.7) донные отл.</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Au по As</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2</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3.3</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1.7 (1.4)</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82</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1">
                <a:tc>
                  <a:txBody>
                    <a:bodyPr/>
                    <a:lstStyle/>
                    <a:p>
                      <a:pPr>
                        <a:spcAft>
                          <a:spcPts val="0"/>
                        </a:spcAft>
                      </a:pPr>
                      <a:r>
                        <a:rPr lang="ru-RU" sz="1000">
                          <a:effectLst/>
                          <a:latin typeface="Times New Roman"/>
                          <a:ea typeface="Times New Roman"/>
                        </a:rPr>
                        <a:t>Ясманское поле (2.7) донные отл.</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Ag</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96</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50</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48 (30)</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71</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1">
                <a:tc>
                  <a:txBody>
                    <a:bodyPr/>
                    <a:lstStyle/>
                    <a:p>
                      <a:pPr>
                        <a:spcAft>
                          <a:spcPts val="0"/>
                        </a:spcAft>
                      </a:pPr>
                      <a:r>
                        <a:rPr lang="ru-RU" sz="1000">
                          <a:effectLst/>
                          <a:latin typeface="Times New Roman"/>
                          <a:ea typeface="Times New Roman"/>
                        </a:rPr>
                        <a:t>Турчик-Майский узел (2.6) донные отл.</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Au</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7</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9</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11 (17)</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154</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r h="196411">
                <a:tc>
                  <a:txBody>
                    <a:bodyPr/>
                    <a:lstStyle/>
                    <a:p>
                      <a:pPr>
                        <a:spcAft>
                          <a:spcPts val="0"/>
                        </a:spcAft>
                      </a:pPr>
                      <a:r>
                        <a:rPr lang="ru-RU" sz="1000">
                          <a:effectLst/>
                          <a:latin typeface="Times New Roman"/>
                          <a:ea typeface="Times New Roman"/>
                        </a:rPr>
                        <a:t>Турчик-Майский узел (2.6) донные отл.</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Au по As</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8.3</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9.9</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14 (23)</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166</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r h="196411">
                <a:tc>
                  <a:txBody>
                    <a:bodyPr/>
                    <a:lstStyle/>
                    <a:p>
                      <a:pPr>
                        <a:spcAft>
                          <a:spcPts val="0"/>
                        </a:spcAft>
                      </a:pPr>
                      <a:r>
                        <a:rPr lang="ru-RU" sz="1000">
                          <a:effectLst/>
                          <a:latin typeface="Times New Roman"/>
                          <a:ea typeface="Times New Roman"/>
                        </a:rPr>
                        <a:t>Турчик-Майский узел (2.6) донные отл.</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Ag</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192</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269</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373 (514)</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138</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r h="369716">
                <a:tc>
                  <a:txBody>
                    <a:bodyPr/>
                    <a:lstStyle/>
                    <a:p>
                      <a:pPr>
                        <a:spcAft>
                          <a:spcPts val="0"/>
                        </a:spcAft>
                      </a:pPr>
                      <a:r>
                        <a:rPr lang="ru-RU" sz="1000">
                          <a:effectLst/>
                          <a:latin typeface="Times New Roman"/>
                          <a:ea typeface="Times New Roman"/>
                        </a:rPr>
                        <a:t>уч.детализации Турчик (ГА южного фланга узла), почвы</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Au</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 </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2.3</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2 (1)</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66</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716">
                <a:tc>
                  <a:txBody>
                    <a:bodyPr/>
                    <a:lstStyle/>
                    <a:p>
                      <a:pPr>
                        <a:spcAft>
                          <a:spcPts val="0"/>
                        </a:spcAft>
                      </a:pPr>
                      <a:r>
                        <a:rPr lang="ru-RU" sz="1000">
                          <a:effectLst/>
                          <a:latin typeface="Times New Roman"/>
                          <a:ea typeface="Times New Roman"/>
                        </a:rPr>
                        <a:t>уч.детализации Турчик (ГА южного фланга узла), почвы</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Ag</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 </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83</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73 (63)</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87</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1">
                <a:tc>
                  <a:txBody>
                    <a:bodyPr/>
                    <a:lstStyle/>
                    <a:p>
                      <a:pPr>
                        <a:spcAft>
                          <a:spcPts val="0"/>
                        </a:spcAft>
                      </a:pPr>
                      <a:r>
                        <a:rPr lang="ru-RU" sz="1000">
                          <a:effectLst/>
                          <a:latin typeface="Times New Roman"/>
                          <a:ea typeface="Times New Roman"/>
                        </a:rPr>
                        <a:t>Албазинский узел, донные отл. </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latin typeface="Times New Roman"/>
                          <a:ea typeface="Times New Roman"/>
                        </a:rPr>
                        <a:t>Au </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highlight>
                            <a:srgbClr val="FFFF00"/>
                          </a:highlight>
                          <a:latin typeface="Times New Roman"/>
                          <a:ea typeface="Times New Roman"/>
                        </a:rPr>
                        <a:t> </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9 </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6 (9)</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158</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r h="196411">
                <a:tc>
                  <a:txBody>
                    <a:bodyPr/>
                    <a:lstStyle/>
                    <a:p>
                      <a:pPr>
                        <a:spcAft>
                          <a:spcPts val="0"/>
                        </a:spcAft>
                      </a:pPr>
                      <a:r>
                        <a:rPr lang="ru-RU" sz="1000">
                          <a:effectLst/>
                          <a:latin typeface="Times New Roman"/>
                          <a:ea typeface="Times New Roman"/>
                        </a:rPr>
                        <a:t>Албазинский узел, донные отл.</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a:effectLst/>
                          <a:latin typeface="Times New Roman"/>
                          <a:ea typeface="Times New Roman"/>
                        </a:rPr>
                        <a:t>Au по As</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highlight>
                            <a:srgbClr val="FFFF00"/>
                          </a:highlight>
                          <a:latin typeface="Times New Roman"/>
                          <a:ea typeface="Times New Roman"/>
                        </a:rPr>
                        <a:t> </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12</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a:effectLst/>
                          <a:latin typeface="Times New Roman"/>
                          <a:ea typeface="Times New Roman"/>
                        </a:rPr>
                        <a:t>9 (18)</a:t>
                      </a:r>
                      <a:endParaRPr lang="ru-RU" sz="12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spcAft>
                          <a:spcPts val="0"/>
                        </a:spcAft>
                      </a:pPr>
                      <a:r>
                        <a:rPr lang="ru-RU" sz="1000" dirty="0">
                          <a:effectLst/>
                          <a:latin typeface="Times New Roman"/>
                          <a:ea typeface="Times New Roman"/>
                        </a:rPr>
                        <a:t>182</a:t>
                      </a:r>
                      <a:endParaRPr lang="ru-RU" sz="1200" dirty="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bl>
          </a:graphicData>
        </a:graphic>
      </p:graphicFrame>
    </p:spTree>
    <p:extLst>
      <p:ext uri="{BB962C8B-B14F-4D97-AF65-F5344CB8AC3E}">
        <p14:creationId xmlns:p14="http://schemas.microsoft.com/office/powerpoint/2010/main" val="1770449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2376263"/>
          </a:xfrm>
        </p:spPr>
        <p:txBody>
          <a:bodyPr>
            <a:normAutofit/>
          </a:bodyPr>
          <a:lstStyle/>
          <a:p>
            <a:endParaRPr lang="ru-RU" sz="1200" dirty="0"/>
          </a:p>
        </p:txBody>
      </p:sp>
      <p:pic>
        <p:nvPicPr>
          <p:cNvPr id="1028"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232529"/>
            <a:ext cx="8229600" cy="2658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692696"/>
            <a:ext cx="7416824"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7547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9752" y="404664"/>
            <a:ext cx="4176464" cy="547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43608" y="980728"/>
            <a:ext cx="3096343" cy="307777"/>
          </a:xfrm>
          <a:prstGeom prst="rect">
            <a:avLst/>
          </a:prstGeom>
        </p:spPr>
        <p:txBody>
          <a:bodyPr wrap="square">
            <a:spAutoFit/>
          </a:bodyPr>
          <a:lstStyle/>
          <a:p>
            <a:pPr lvl="0"/>
            <a:r>
              <a:rPr lang="ru-RU" sz="1400" b="1" dirty="0">
                <a:solidFill>
                  <a:prstClr val="black"/>
                </a:solidFill>
              </a:rPr>
              <a:t>Площади листов проведения работ</a:t>
            </a:r>
          </a:p>
        </p:txBody>
      </p:sp>
    </p:spTree>
    <p:extLst>
      <p:ext uri="{BB962C8B-B14F-4D97-AF65-F5344CB8AC3E}">
        <p14:creationId xmlns:p14="http://schemas.microsoft.com/office/powerpoint/2010/main" val="698307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794322"/>
          </a:xfrm>
        </p:spPr>
        <p:txBody>
          <a:bodyPr>
            <a:normAutofit/>
          </a:bodyPr>
          <a:lstStyle/>
          <a:p>
            <a:endParaRPr lang="ru-RU" sz="1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345" y="404664"/>
            <a:ext cx="767008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020920"/>
            <a:ext cx="8229600" cy="308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275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692696"/>
            <a:ext cx="8363272" cy="5433467"/>
          </a:xfrm>
        </p:spPr>
        <p:txBody>
          <a:bodyPr>
            <a:noAutofit/>
          </a:bodyPr>
          <a:lstStyle/>
          <a:p>
            <a:pPr algn="ctr"/>
            <a:r>
              <a:rPr lang="ru-RU" sz="1600" b="1" dirty="0"/>
              <a:t>Заключение</a:t>
            </a:r>
          </a:p>
          <a:p>
            <a:pPr algn="just"/>
            <a:endParaRPr lang="ru-RU" sz="1600" dirty="0" smtClean="0"/>
          </a:p>
          <a:p>
            <a:pPr algn="just"/>
            <a:r>
              <a:rPr lang="ru-RU" sz="1400" b="1" dirty="0" smtClean="0"/>
              <a:t>Проведен </a:t>
            </a:r>
            <a:r>
              <a:rPr lang="ru-RU" sz="1400" b="1" dirty="0"/>
              <a:t>сбор, анализ и систематизация опубликованных, фондовых и архивных геологических, геохимических, геофизических и дистанционны материалов, комплексная их интерпретация, цифровое преобразование материалов предшественников.</a:t>
            </a:r>
          </a:p>
          <a:p>
            <a:pPr algn="just"/>
            <a:r>
              <a:rPr lang="ru-RU" sz="1400" b="1" dirty="0"/>
              <a:t>Создан банк структурированной цифровой фактографической и картографической информации. </a:t>
            </a:r>
          </a:p>
          <a:p>
            <a:pPr algn="just"/>
            <a:r>
              <a:rPr lang="ru-RU" sz="1400" b="1" dirty="0"/>
              <a:t>Составлены картограммы геологической и геохимической изученности, предварительные карты геологического содержания и вспомогательные карты: ландшафтная, районирования территории по условиям проведения геохимических работ и районированию по самоочищению ландшафтов от загрязнения.</a:t>
            </a:r>
          </a:p>
          <a:p>
            <a:pPr algn="just"/>
            <a:r>
              <a:rPr lang="ru-RU" sz="1400" b="1" dirty="0" smtClean="0"/>
              <a:t>Объемы геохимического опробования в пределах Албазинской площади по полевым работам составили: по </a:t>
            </a:r>
            <a:r>
              <a:rPr lang="ru-RU" sz="1400" b="1" dirty="0"/>
              <a:t>донным </a:t>
            </a:r>
            <a:r>
              <a:rPr lang="ru-RU" sz="1400" b="1" dirty="0" smtClean="0"/>
              <a:t>отложениям и почвам водоразделов 3962 проб</a:t>
            </a:r>
            <a:r>
              <a:rPr lang="ru-RU" sz="1400" b="1" dirty="0"/>
              <a:t>, </a:t>
            </a:r>
            <a:r>
              <a:rPr lang="ru-RU" sz="1400" b="1" dirty="0" smtClean="0"/>
              <a:t>по коренным породам 1027 проб</a:t>
            </a:r>
            <a:r>
              <a:rPr lang="ru-RU" sz="1400" b="1" dirty="0"/>
              <a:t>, </a:t>
            </a:r>
            <a:r>
              <a:rPr lang="ru-RU" sz="1400" b="1" dirty="0" smtClean="0"/>
              <a:t>по поисковым геолого-геохимическим маршрутам 360 проб, рыхлым </a:t>
            </a:r>
            <a:r>
              <a:rPr lang="ru-RU" sz="1400" b="1" dirty="0"/>
              <a:t>отложениям </a:t>
            </a:r>
            <a:r>
              <a:rPr lang="ru-RU" sz="1400" b="1" dirty="0" smtClean="0"/>
              <a:t>участков </a:t>
            </a:r>
            <a:r>
              <a:rPr lang="ru-RU" sz="1400" b="1" dirty="0"/>
              <a:t>детализации </a:t>
            </a:r>
            <a:r>
              <a:rPr lang="ru-RU" sz="1400" b="1" dirty="0" smtClean="0"/>
              <a:t>4120 </a:t>
            </a:r>
            <a:r>
              <a:rPr lang="ru-RU" sz="1400" b="1" dirty="0"/>
              <a:t>проб. Отобранные пробы </a:t>
            </a:r>
            <a:r>
              <a:rPr lang="ru-RU" sz="1400" b="1" dirty="0" smtClean="0"/>
              <a:t>проанализированы в лабораториях филиала ФГБУ «ИМГРЭ» Бронницкая геолого-геохимическая экспедиция методами ПКСА на 40 элементов, спектрозолотометрии, ААА на ртуть. </a:t>
            </a:r>
          </a:p>
          <a:p>
            <a:pPr algn="just"/>
            <a:r>
              <a:rPr lang="ru-RU" sz="1400" b="1" dirty="0" smtClean="0"/>
              <a:t>Составлены </a:t>
            </a:r>
            <a:r>
              <a:rPr lang="ru-RU" sz="1400" b="1" dirty="0"/>
              <a:t>предварительные карты моноэлементных и комплексных </a:t>
            </a:r>
            <a:r>
              <a:rPr lang="ru-RU" sz="1400" b="1" dirty="0" smtClean="0"/>
              <a:t>рудогенных аномалий </a:t>
            </a:r>
            <a:r>
              <a:rPr lang="ru-RU" sz="1400" b="1" dirty="0"/>
              <a:t>в донных отложениях, коренных породах территории листов </a:t>
            </a:r>
            <a:r>
              <a:rPr lang="ru-RU" sz="1400" b="1" dirty="0" smtClean="0"/>
              <a:t>N-54-XIX, N-53-XXX (</a:t>
            </a:r>
            <a:r>
              <a:rPr lang="ru-RU" sz="1400" b="1" dirty="0"/>
              <a:t>масштаб 1:200 000) и для </a:t>
            </a:r>
            <a:r>
              <a:rPr lang="ru-RU" sz="1400" b="1" dirty="0" smtClean="0"/>
              <a:t>участков детализации Турчик, </a:t>
            </a:r>
            <a:r>
              <a:rPr lang="ru-RU" sz="1400" b="1" dirty="0" err="1" smtClean="0"/>
              <a:t>Янчан</a:t>
            </a:r>
            <a:r>
              <a:rPr lang="ru-RU" sz="1400" b="1" dirty="0" smtClean="0"/>
              <a:t>, Бурундучий, Подгорный (масштаб </a:t>
            </a:r>
            <a:r>
              <a:rPr lang="ru-RU" sz="1400" b="1" dirty="0"/>
              <a:t>1:50 000).</a:t>
            </a:r>
          </a:p>
          <a:p>
            <a:pPr algn="just"/>
            <a:r>
              <a:rPr lang="ru-RU" sz="1400" b="1" dirty="0" smtClean="0"/>
              <a:t>Предварительно выделены АГХП в ранге </a:t>
            </a:r>
            <a:r>
              <a:rPr lang="ru-RU" sz="1400" b="1" dirty="0"/>
              <a:t>рудных </a:t>
            </a:r>
            <a:r>
              <a:rPr lang="ru-RU" sz="1400" b="1" dirty="0" smtClean="0"/>
              <a:t>узлов и полей, рассчитаны прогнозные ресурсы.</a:t>
            </a:r>
            <a:endParaRPr lang="ru-RU" sz="1400" b="1" dirty="0"/>
          </a:p>
        </p:txBody>
      </p:sp>
    </p:spTree>
    <p:extLst>
      <p:ext uri="{BB962C8B-B14F-4D97-AF65-F5344CB8AC3E}">
        <p14:creationId xmlns:p14="http://schemas.microsoft.com/office/powerpoint/2010/main" val="165853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8999" y="1235219"/>
            <a:ext cx="4724521" cy="269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730595" y="4112376"/>
            <a:ext cx="7627118" cy="2769989"/>
          </a:xfrm>
          <a:prstGeom prst="rect">
            <a:avLst/>
          </a:prstGeom>
        </p:spPr>
        <p:txBody>
          <a:bodyPr wrap="square">
            <a:spAutoFit/>
          </a:bodyPr>
          <a:lstStyle/>
          <a:p>
            <a:pPr lvl="0" algn="ctr"/>
            <a:r>
              <a:rPr lang="ru-RU" sz="1600" b="1" dirty="0" smtClean="0">
                <a:solidFill>
                  <a:prstClr val="black"/>
                </a:solidFill>
              </a:rPr>
              <a:t>Картограммы  </a:t>
            </a:r>
            <a:r>
              <a:rPr lang="ru-RU" sz="1600" b="1" dirty="0">
                <a:solidFill>
                  <a:prstClr val="black"/>
                </a:solidFill>
              </a:rPr>
              <a:t>геолого-геохимической изученности </a:t>
            </a:r>
            <a:r>
              <a:rPr lang="ru-RU" sz="1600" b="1" dirty="0" smtClean="0">
                <a:solidFill>
                  <a:prstClr val="black"/>
                </a:solidFill>
              </a:rPr>
              <a:t>Албазинской площади</a:t>
            </a:r>
          </a:p>
          <a:p>
            <a:pPr lvl="0" algn="ctr"/>
            <a:endParaRPr lang="ru-RU" sz="1200" b="1" dirty="0" smtClean="0">
              <a:solidFill>
                <a:prstClr val="black"/>
              </a:solidFill>
            </a:endParaRPr>
          </a:p>
          <a:p>
            <a:pPr marL="228600" lvl="0" indent="-228600">
              <a:buAutoNum type="arabicPeriod"/>
            </a:pPr>
            <a:r>
              <a:rPr lang="ru-RU" sz="1400" b="1" dirty="0" smtClean="0">
                <a:solidFill>
                  <a:prstClr val="black"/>
                </a:solidFill>
              </a:rPr>
              <a:t>Проведена оценка  полноты и качества геохимических материалов работ масштаба 1:200 000, 1:50 000</a:t>
            </a:r>
          </a:p>
          <a:p>
            <a:pPr lvl="0"/>
            <a:endParaRPr lang="ru-RU" sz="1200" b="1" dirty="0" smtClean="0">
              <a:solidFill>
                <a:prstClr val="black"/>
              </a:solidFill>
            </a:endParaRPr>
          </a:p>
          <a:p>
            <a:pPr lvl="0"/>
            <a:r>
              <a:rPr lang="ru-RU" sz="1200" b="1" dirty="0" smtClean="0">
                <a:solidFill>
                  <a:prstClr val="black"/>
                </a:solidFill>
              </a:rPr>
              <a:t>2</a:t>
            </a:r>
            <a:r>
              <a:rPr lang="ru-RU" sz="1400" b="1" dirty="0" smtClean="0">
                <a:solidFill>
                  <a:prstClr val="black"/>
                </a:solidFill>
              </a:rPr>
              <a:t>.  Сделан вывод о недостаточной изученности площади по потокам рассеяния и вторичным ореолам</a:t>
            </a:r>
          </a:p>
          <a:p>
            <a:pPr lvl="0"/>
            <a:r>
              <a:rPr lang="ru-RU" sz="1400" b="1" dirty="0" smtClean="0">
                <a:solidFill>
                  <a:prstClr val="black"/>
                </a:solidFill>
              </a:rPr>
              <a:t>        - фрагментарность опробования: не вся площадь охвачена опробованием; </a:t>
            </a:r>
          </a:p>
          <a:p>
            <a:pPr lvl="0"/>
            <a:r>
              <a:rPr lang="ru-RU" sz="1400" b="1" dirty="0">
                <a:solidFill>
                  <a:prstClr val="black"/>
                </a:solidFill>
              </a:rPr>
              <a:t> </a:t>
            </a:r>
            <a:r>
              <a:rPr lang="ru-RU" sz="1400" b="1" dirty="0" smtClean="0">
                <a:solidFill>
                  <a:prstClr val="black"/>
                </a:solidFill>
              </a:rPr>
              <a:t>       - ограниченный набор   определения ХЭ; </a:t>
            </a:r>
          </a:p>
          <a:p>
            <a:pPr lvl="0"/>
            <a:r>
              <a:rPr lang="ru-RU" sz="1400" b="1" dirty="0" smtClean="0">
                <a:solidFill>
                  <a:prstClr val="black"/>
                </a:solidFill>
              </a:rPr>
              <a:t>         - низкие пределы их  обнаружения</a:t>
            </a:r>
          </a:p>
          <a:p>
            <a:pPr lvl="0"/>
            <a:r>
              <a:rPr lang="ru-RU" sz="1200" dirty="0" smtClean="0">
                <a:solidFill>
                  <a:prstClr val="black"/>
                </a:solidFill>
              </a:rPr>
              <a:t> </a:t>
            </a:r>
          </a:p>
          <a:p>
            <a:pPr lvl="0" algn="ctr"/>
            <a:endParaRPr lang="ru-RU" sz="1200" dirty="0">
              <a:solidFill>
                <a:prstClr val="black"/>
              </a:solidFill>
            </a:endParaRPr>
          </a:p>
          <a:p>
            <a:pPr lvl="0" algn="ctr"/>
            <a:endParaRPr lang="ru-RU" sz="1200" dirty="0">
              <a:solidFill>
                <a:prstClr val="black"/>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3520" y="1052736"/>
            <a:ext cx="4320480" cy="305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55576" y="683404"/>
            <a:ext cx="1069524" cy="369332"/>
          </a:xfrm>
          <a:prstGeom prst="rect">
            <a:avLst/>
          </a:prstGeom>
        </p:spPr>
        <p:txBody>
          <a:bodyPr wrap="none">
            <a:spAutoFit/>
          </a:bodyPr>
          <a:lstStyle/>
          <a:p>
            <a:r>
              <a:rPr lang="en-US" dirty="0">
                <a:solidFill>
                  <a:prstClr val="black"/>
                </a:solidFill>
              </a:rPr>
              <a:t>N</a:t>
            </a:r>
            <a:r>
              <a:rPr lang="ru-RU" dirty="0">
                <a:solidFill>
                  <a:prstClr val="black"/>
                </a:solidFill>
              </a:rPr>
              <a:t>-53-</a:t>
            </a:r>
            <a:r>
              <a:rPr lang="en-US" dirty="0">
                <a:solidFill>
                  <a:prstClr val="black"/>
                </a:solidFill>
              </a:rPr>
              <a:t>XXX</a:t>
            </a:r>
            <a:endParaRPr lang="ru-RU" dirty="0"/>
          </a:p>
        </p:txBody>
      </p:sp>
      <p:sp>
        <p:nvSpPr>
          <p:cNvPr id="6" name="Прямоугольник 5"/>
          <p:cNvSpPr/>
          <p:nvPr/>
        </p:nvSpPr>
        <p:spPr>
          <a:xfrm>
            <a:off x="5220072" y="683404"/>
            <a:ext cx="1007007" cy="369332"/>
          </a:xfrm>
          <a:prstGeom prst="rect">
            <a:avLst/>
          </a:prstGeom>
        </p:spPr>
        <p:txBody>
          <a:bodyPr wrap="none">
            <a:spAutoFit/>
          </a:bodyPr>
          <a:lstStyle/>
          <a:p>
            <a:r>
              <a:rPr lang="en-US" dirty="0">
                <a:solidFill>
                  <a:prstClr val="black"/>
                </a:solidFill>
              </a:rPr>
              <a:t>N</a:t>
            </a:r>
            <a:r>
              <a:rPr lang="ru-RU" dirty="0" smtClean="0">
                <a:solidFill>
                  <a:prstClr val="black"/>
                </a:solidFill>
              </a:rPr>
              <a:t>-54-</a:t>
            </a:r>
            <a:r>
              <a:rPr lang="en-US" dirty="0" smtClean="0">
                <a:solidFill>
                  <a:prstClr val="black"/>
                </a:solidFill>
              </a:rPr>
              <a:t>XIX</a:t>
            </a:r>
            <a:endParaRPr lang="ru-RU" dirty="0"/>
          </a:p>
        </p:txBody>
      </p:sp>
    </p:spTree>
    <p:extLst>
      <p:ext uri="{BB962C8B-B14F-4D97-AF65-F5344CB8AC3E}">
        <p14:creationId xmlns:p14="http://schemas.microsoft.com/office/powerpoint/2010/main" val="1774650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476672"/>
            <a:ext cx="6552728" cy="504056"/>
          </a:xfrm>
        </p:spPr>
        <p:txBody>
          <a:bodyPr>
            <a:normAutofit/>
          </a:bodyPr>
          <a:lstStyle/>
          <a:p>
            <a:r>
              <a:rPr lang="ru-RU" sz="1200" b="1" dirty="0" smtClean="0"/>
              <a:t>Результаты </a:t>
            </a:r>
            <a:r>
              <a:rPr lang="ru-RU" sz="1200" b="1" dirty="0"/>
              <a:t>ПКСА спектральной лаборатории </a:t>
            </a:r>
            <a:r>
              <a:rPr lang="ru-RU" sz="1200" b="1" dirty="0" err="1"/>
              <a:t>Дальгео</a:t>
            </a:r>
            <a:r>
              <a:rPr lang="ru-RU" sz="1200" b="1" dirty="0"/>
              <a:t>, </a:t>
            </a:r>
            <a:r>
              <a:rPr lang="ru-RU" sz="1200" b="1" dirty="0" smtClean="0"/>
              <a:t>1978г донного опробования </a:t>
            </a:r>
            <a:r>
              <a:rPr lang="ru-RU" sz="1200" b="1" dirty="0" err="1" smtClean="0"/>
              <a:t>Ульбанской</a:t>
            </a:r>
            <a:r>
              <a:rPr lang="ru-RU" sz="1200" b="1" dirty="0" smtClean="0"/>
              <a:t> партии на Албазинской площади.</a:t>
            </a:r>
            <a:endParaRPr lang="ru-RU" sz="1200" b="1" dirty="0"/>
          </a:p>
        </p:txBody>
      </p:sp>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124743"/>
            <a:ext cx="7737043" cy="540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574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648072"/>
          </a:xfrm>
        </p:spPr>
        <p:txBody>
          <a:bodyPr>
            <a:normAutofit/>
          </a:bodyPr>
          <a:lstStyle/>
          <a:p>
            <a:r>
              <a:rPr lang="ru-RU" sz="1200" b="1" dirty="0" smtClean="0"/>
              <a:t>Результаты ПКСА филиала ФГБУ «ИМГРЭ» Бронницкая геолого-геохимическая экспедиция 2019г донного опробования на территории Албазинской площади</a:t>
            </a:r>
            <a:endParaRPr lang="ru-RU" sz="1200" b="1" dirty="0"/>
          </a:p>
        </p:txBody>
      </p:sp>
      <p:pic>
        <p:nvPicPr>
          <p:cNvPr id="4" name="Picture 6"/>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75409" y="692696"/>
            <a:ext cx="8229984" cy="543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623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24744"/>
            <a:ext cx="8229600" cy="648072"/>
          </a:xfrm>
        </p:spPr>
        <p:txBody>
          <a:bodyPr>
            <a:normAutofit/>
          </a:bodyPr>
          <a:lstStyle/>
          <a:p>
            <a:pPr indent="450215">
              <a:lnSpc>
                <a:spcPct val="98000"/>
              </a:lnSpc>
              <a:spcAft>
                <a:spcPts val="1000"/>
              </a:spcAft>
            </a:pPr>
            <a:r>
              <a:rPr lang="ru-RU" sz="1100" b="1" dirty="0">
                <a:latin typeface="Times New Roman"/>
                <a:ea typeface="Calibri"/>
              </a:rPr>
              <a:t>Нижний предел обнаружения химических </a:t>
            </a:r>
            <a:r>
              <a:rPr lang="ru-RU" sz="1100" b="1" dirty="0" smtClean="0">
                <a:latin typeface="Times New Roman"/>
                <a:ea typeface="Calibri"/>
              </a:rPr>
              <a:t>элементов ПКСА, золота и ртути</a:t>
            </a:r>
            <a:r>
              <a:rPr lang="ru-RU" sz="1100" dirty="0">
                <a:latin typeface="Times New Roman"/>
                <a:ea typeface="Calibri"/>
              </a:rPr>
              <a:t/>
            </a:r>
            <a:br>
              <a:rPr lang="ru-RU" sz="1100" dirty="0">
                <a:latin typeface="Times New Roman"/>
                <a:ea typeface="Calibri"/>
              </a:rPr>
            </a:br>
            <a:endParaRPr lang="ru-RU" sz="11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548895408"/>
              </p:ext>
            </p:extLst>
          </p:nvPr>
        </p:nvGraphicFramePr>
        <p:xfrm>
          <a:off x="457200" y="2074069"/>
          <a:ext cx="8229600" cy="2743200"/>
        </p:xfrm>
        <a:graphic>
          <a:graphicData uri="http://schemas.openxmlformats.org/drawingml/2006/table">
            <a:tbl>
              <a:tblPr firstRow="1" firstCol="1" bandRow="1"/>
              <a:tblGrid>
                <a:gridCol w="849687"/>
                <a:gridCol w="943787"/>
                <a:gridCol w="1290121"/>
                <a:gridCol w="1028978"/>
                <a:gridCol w="758927"/>
                <a:gridCol w="1105261"/>
                <a:gridCol w="1223304"/>
                <a:gridCol w="1029535"/>
              </a:tblGrid>
              <a:tr h="267267">
                <a:tc>
                  <a:txBody>
                    <a:bodyPr/>
                    <a:lstStyle/>
                    <a:p>
                      <a:r>
                        <a:rPr lang="ru-RU" sz="900" b="1">
                          <a:effectLst/>
                          <a:latin typeface="Calibri"/>
                        </a:rPr>
                        <a:t>№№  пп</a:t>
                      </a:r>
                      <a:endParaRPr lang="ru-RU" sz="900">
                        <a:effectLst/>
                        <a:latin typeface="Calibri"/>
                      </a:endParaRPr>
                    </a:p>
                  </a:txBody>
                  <a:tcPr marL="60135" marR="601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Химические элементы</a:t>
                      </a:r>
                      <a:endParaRPr lang="ru-RU" sz="900">
                        <a:effectLst/>
                        <a:latin typeface="Calibri"/>
                      </a:endParaRPr>
                    </a:p>
                  </a:txBody>
                  <a:tcPr marL="60135" marR="601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Филиал ФБГУ «ИМГРЭ» БГГЭ, 2019г</a:t>
                      </a:r>
                      <a:endParaRPr lang="ru-RU" sz="900">
                        <a:effectLst/>
                        <a:latin typeface="Calibri"/>
                      </a:endParaRPr>
                    </a:p>
                  </a:txBody>
                  <a:tcPr marL="60135" marR="601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Лаборатория «Дальгео», 1978г</a:t>
                      </a:r>
                      <a:endParaRPr lang="ru-RU" sz="900">
                        <a:effectLst/>
                        <a:latin typeface="Calibri"/>
                      </a:endParaRPr>
                    </a:p>
                  </a:txBody>
                  <a:tcPr marL="60135" marR="601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  пп</a:t>
                      </a:r>
                      <a:endParaRPr lang="ru-RU" sz="900">
                        <a:effectLst/>
                        <a:latin typeface="Calibri"/>
                      </a:endParaRPr>
                    </a:p>
                  </a:txBody>
                  <a:tcPr marL="60135" marR="601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Химические элементы</a:t>
                      </a:r>
                      <a:endParaRPr lang="ru-RU" sz="900">
                        <a:effectLst/>
                        <a:latin typeface="Calibri"/>
                      </a:endParaRPr>
                    </a:p>
                  </a:txBody>
                  <a:tcPr marL="60135" marR="601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Филиал ФБГУ «ИМГРЭ» БГГЭ, 2019г</a:t>
                      </a:r>
                      <a:endParaRPr lang="ru-RU" sz="900">
                        <a:effectLst/>
                        <a:latin typeface="Calibri"/>
                      </a:endParaRPr>
                    </a:p>
                  </a:txBody>
                  <a:tcPr marL="60135" marR="601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Лаборатория «Дальгео», 1978г</a:t>
                      </a:r>
                      <a:endParaRPr lang="ru-RU" sz="900">
                        <a:effectLst/>
                        <a:latin typeface="Calibri"/>
                      </a:endParaRPr>
                    </a:p>
                  </a:txBody>
                  <a:tcPr marL="60135" marR="601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1</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Литий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19</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Цирконий</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10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2</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Бериллий</a:t>
                      </a:r>
                      <a:r>
                        <a:rPr lang="en-US"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1</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20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Ниобий</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3</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Бор</a:t>
                      </a:r>
                      <a:r>
                        <a:rPr lang="en-US"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5</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21</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dirty="0">
                          <a:solidFill>
                            <a:srgbClr val="FF0000"/>
                          </a:solidFill>
                          <a:effectLst/>
                          <a:latin typeface="Calibri"/>
                        </a:rPr>
                        <a:t>Молибден</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0,5</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3</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4</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Фосфор</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1000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2000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22</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solidFill>
                            <a:srgbClr val="FF0000"/>
                          </a:solidFill>
                          <a:effectLst/>
                          <a:latin typeface="Calibri"/>
                        </a:rPr>
                        <a:t>Серебро</a:t>
                      </a:r>
                      <a:endParaRPr lang="ru-RU" sz="90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0,05</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1</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5</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Скандий</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1</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23</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Кадмий</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6</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Титан</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5</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24</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Индий</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7</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Ванадий</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1</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60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25</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Олово</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1</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5</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8</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Хром</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10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26</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Сурьма</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100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9</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Марганец</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50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27</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Барий</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100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10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dirty="0">
                          <a:solidFill>
                            <a:srgbClr val="FF0000"/>
                          </a:solidFill>
                          <a:effectLst/>
                          <a:latin typeface="Calibri"/>
                        </a:rPr>
                        <a:t>Кобальт</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solidFill>
                            <a:srgbClr val="FF0000"/>
                          </a:solidFill>
                          <a:effectLst/>
                          <a:latin typeface="Calibri"/>
                        </a:rPr>
                        <a:t>0,5</a:t>
                      </a:r>
                      <a:endParaRPr lang="ru-RU" sz="90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solidFill>
                            <a:srgbClr val="FF0000"/>
                          </a:solidFill>
                          <a:effectLst/>
                          <a:latin typeface="Calibri"/>
                        </a:rPr>
                        <a:t>4</a:t>
                      </a:r>
                      <a:endParaRPr lang="ru-RU" sz="90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28</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Лантан</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11</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solidFill>
                            <a:srgbClr val="FF0000"/>
                          </a:solidFill>
                          <a:effectLst/>
                          <a:latin typeface="Calibri"/>
                        </a:rPr>
                        <a:t>Никель</a:t>
                      </a:r>
                      <a:endParaRPr lang="ru-RU" sz="90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1</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60</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29</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Церий</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100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12</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solidFill>
                            <a:srgbClr val="FF0000"/>
                          </a:solidFill>
                          <a:effectLst/>
                          <a:latin typeface="Calibri"/>
                        </a:rPr>
                        <a:t>Медь</a:t>
                      </a:r>
                      <a:endParaRPr lang="ru-RU" sz="90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solidFill>
                            <a:srgbClr val="FF0000"/>
                          </a:solidFill>
                          <a:effectLst/>
                          <a:latin typeface="Calibri"/>
                        </a:rPr>
                        <a:t>1</a:t>
                      </a:r>
                      <a:endParaRPr lang="ru-RU" sz="90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3</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Иттербий</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1</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13</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dirty="0">
                          <a:solidFill>
                            <a:srgbClr val="FF0000"/>
                          </a:solidFill>
                          <a:effectLst/>
                          <a:latin typeface="Calibri"/>
                        </a:rPr>
                        <a:t>Цинк</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10</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60</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31</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Гафний</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14</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Галлий</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1</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32</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dirty="0">
                          <a:solidFill>
                            <a:srgbClr val="FF0000"/>
                          </a:solidFill>
                          <a:effectLst/>
                          <a:latin typeface="Calibri"/>
                        </a:rPr>
                        <a:t>Вольфрам</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3</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10</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15</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Германий</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1</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33</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dirty="0">
                          <a:solidFill>
                            <a:srgbClr val="FF0000"/>
                          </a:solidFill>
                          <a:effectLst/>
                          <a:latin typeface="Calibri"/>
                        </a:rPr>
                        <a:t>Свинец</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1</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10</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16</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dirty="0">
                          <a:solidFill>
                            <a:srgbClr val="FF0000"/>
                          </a:solidFill>
                          <a:effectLst/>
                          <a:latin typeface="Calibri"/>
                        </a:rPr>
                        <a:t>Мышьяк</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50</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500</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34</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dirty="0">
                          <a:solidFill>
                            <a:srgbClr val="FF0000"/>
                          </a:solidFill>
                          <a:effectLst/>
                          <a:latin typeface="Calibri"/>
                        </a:rPr>
                        <a:t>Висмут</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1</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10</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17</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Стронций</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30</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35</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dirty="0">
                          <a:solidFill>
                            <a:srgbClr val="FF0000"/>
                          </a:solidFill>
                          <a:effectLst/>
                          <a:latin typeface="Calibri"/>
                        </a:rPr>
                        <a:t>Золото(спектром.)</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0,002</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solidFill>
                            <a:srgbClr val="FF0000"/>
                          </a:solidFill>
                          <a:effectLst/>
                          <a:latin typeface="Calibri"/>
                        </a:rPr>
                        <a:t>0,02</a:t>
                      </a:r>
                      <a:endParaRPr lang="ru-RU" sz="900" dirty="0">
                        <a:solidFill>
                          <a:srgbClr val="FF0000"/>
                        </a:solidFill>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34">
                <a:tc>
                  <a:txBody>
                    <a:bodyPr/>
                    <a:lstStyle/>
                    <a:p>
                      <a:pPr algn="ctr"/>
                      <a:r>
                        <a:rPr lang="ru-RU" sz="900" b="1">
                          <a:effectLst/>
                          <a:latin typeface="Calibri"/>
                        </a:rPr>
                        <a:t>18</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Иттрий</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 </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a:effectLst/>
                          <a:latin typeface="Calibri"/>
                        </a:rPr>
                        <a:t>36</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b="1">
                          <a:effectLst/>
                          <a:latin typeface="Calibri"/>
                        </a:rPr>
                        <a:t>Ртуть (ААА)</a:t>
                      </a:r>
                      <a:endParaRPr lang="ru-RU" sz="90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effectLst/>
                          <a:latin typeface="Calibri"/>
                        </a:rPr>
                        <a:t>0,02</a:t>
                      </a:r>
                      <a:endParaRPr lang="ru-RU" sz="900" dirty="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900" b="1" dirty="0">
                          <a:effectLst/>
                          <a:latin typeface="Calibri"/>
                        </a:rPr>
                        <a:t> </a:t>
                      </a:r>
                      <a:endParaRPr lang="ru-RU" sz="900" dirty="0">
                        <a:effectLst/>
                        <a:latin typeface="Calibri"/>
                      </a:endParaRPr>
                    </a:p>
                  </a:txBody>
                  <a:tcPr marL="60135" marR="601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0446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9" y="620688"/>
            <a:ext cx="3888432"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620688"/>
            <a:ext cx="3816424"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236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a:bodyPr>
          <a:lstStyle/>
          <a:p>
            <a:r>
              <a:rPr lang="ru-RU" sz="1200" b="1" dirty="0" smtClean="0"/>
              <a:t>Фрагмент карты </a:t>
            </a:r>
            <a:r>
              <a:rPr lang="ru-RU" sz="1200" b="1" dirty="0" err="1" smtClean="0"/>
              <a:t>литогеохимических</a:t>
            </a:r>
            <a:r>
              <a:rPr lang="ru-RU" sz="1200" b="1" dirty="0" smtClean="0"/>
              <a:t> аномалий </a:t>
            </a:r>
            <a:r>
              <a:rPr lang="en-US" sz="1200" b="1" dirty="0" smtClean="0"/>
              <a:t>Au, Ag, As, Zn</a:t>
            </a:r>
            <a:r>
              <a:rPr lang="ru-RU" sz="1200" b="1" dirty="0" smtClean="0"/>
              <a:t> по вторичным ореолам, Дьяков В. Н., 1998г, сеть опробования 100(200)*20м.</a:t>
            </a:r>
            <a:endParaRPr lang="ru-RU" sz="1200" b="1"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304329"/>
            <a:ext cx="8229600" cy="4643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85521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732</TotalTime>
  <Words>1901</Words>
  <Application>Microsoft Office PowerPoint</Application>
  <PresentationFormat>Экран (4:3)</PresentationFormat>
  <Paragraphs>334</Paragraphs>
  <Slides>31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Федеральное государственное бюджетное учреждение «Институт минералогии, геохимии и кристаллохимии редких элементов» (ФГБУ «ИМГРЭ») </vt:lpstr>
      <vt:lpstr>Презентация PowerPoint</vt:lpstr>
      <vt:lpstr>Презентация PowerPoint</vt:lpstr>
      <vt:lpstr>Презентация PowerPoint</vt:lpstr>
      <vt:lpstr>Результаты ПКСА спектральной лаборатории Дальгео, 1978г донного опробования Ульбанской партии на Албазинской площади.</vt:lpstr>
      <vt:lpstr>Результаты ПКСА филиала ФГБУ «ИМГРЭ» Бронницкая геолого-геохимическая экспедиция 2019г донного опробования на территории Албазинской площади</vt:lpstr>
      <vt:lpstr>Нижний предел обнаружения химических элементов ПКСА, золота и ртути </vt:lpstr>
      <vt:lpstr>Презентация PowerPoint</vt:lpstr>
      <vt:lpstr>Фрагмент карты литогеохимических аномалий Au, Ag, As, Zn по вторичным ореолам, Дьяков В. Н., 1998г, сеть опробования 100(200)*20м.</vt:lpstr>
      <vt:lpstr>Фрагмент карты литогеохимических аномалий Au, Ag, As, Zn по вторичным ореолам, Дьяков В. Н., 1998г, сети опробования 100(200)*20м и 500*50м.</vt:lpstr>
      <vt:lpstr>Презентация PowerPoint</vt:lpstr>
      <vt:lpstr>Карты фактического материала геохимического опробования </vt:lpstr>
      <vt:lpstr>Презентация PowerPoint</vt:lpstr>
      <vt:lpstr>Результаты корреляционного и факторного анализа (N-54-XIX)</vt:lpstr>
      <vt:lpstr>Аномальные геохимические поля (АГХП) Au (мг/т), Ag, As Bi, Sn, Cu, Pb, Zn, Mo, W, Co, Ni, Ti, Mn, V в донных отложениях территории листа N-54-XIX (в  г/т).</vt:lpstr>
      <vt:lpstr>Аномальные геохимические поля (АГХП) Ba, Sr, Be, Li, Hg, Cr, Ga, P, Sc, Y, Yb, La, Zr, Nb, B в донных отложениях территории листа N-54-XIX (в  г/т).</vt:lpstr>
      <vt:lpstr>Аномальные геохимические поля (АГХП) значений показателей Au*Bi*As*Cu*Ag*Pb*Zn*W*Mo*Sn , Au*Bi*As*Cu*Ag,  W*Mo*Sn  в донных отложениях территории листа N-54-XIX.</vt:lpstr>
      <vt:lpstr>Презентация PowerPoint</vt:lpstr>
      <vt:lpstr>Участок детализации Турчик (юго-западный фланг Турчикского узла)</vt:lpstr>
      <vt:lpstr>Презентация PowerPoint</vt:lpstr>
      <vt:lpstr>Состав и ресурсы АГХП ранга рудных узлов и полей в северо-восточной части Албазинской площади (лист N-54-XIX).  Распределение золота в почвах на южном фланге Турчик-Майского ГХУ</vt:lpstr>
      <vt:lpstr>Результаты корреляционного и факторного анализа (N-53-XXX)</vt:lpstr>
      <vt:lpstr>Аномальные геохимические поля (АГХП) Au (мг/т), Ag, As Bi, Sn, Cu, Pb, Zn, Mo, W, Co, Ni, Ti, Mn, V в донных отложениях и почвах территории листа N-53-XXX (в  г/т). </vt:lpstr>
      <vt:lpstr>Аномальные геохимические поля (АГХП) Ba, Sr, Be, Li, Hg, Cr, Ga, P, Sc, Y, Yb, La, Zr, Nb, B в донных отложениях и почвах территории листа N-53-XXX (в  г/т).</vt:lpstr>
      <vt:lpstr>Аномальные геохимические поля (АГХП) значений показателей Au*Bi*As*Cu*Ag*Pb*Zn*W*Mo*Sn , Au*Bi*As*Cu*Ag,  W*Mo*Sn  в донных отложениях и почвах территории листа N-53-XXX. </vt:lpstr>
      <vt:lpstr>Презентация PowerPoint</vt:lpstr>
      <vt:lpstr>Состав и ресурсы АГХП ранга рудных узлов и полей в юго-западной части Албазинской площади (лист N-53-XXX). Распределение золота в почвах Подгорного ГХУ</vt:lpstr>
      <vt:lpstr>Сравнительные оценки прогнозных ресурсов благородных металлов  разноранговых АГХП Албазинской площади </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Федеральное государственное унитарное предприятие «Институт минералогии, геохимии и кристаллохимии редких элементов» (ФГУП «ИМГРЭ»)</dc:title>
  <dc:creator>Gis</dc:creator>
  <cp:lastModifiedBy>Gis</cp:lastModifiedBy>
  <cp:revision>257</cp:revision>
  <dcterms:created xsi:type="dcterms:W3CDTF">2018-08-16T09:50:12Z</dcterms:created>
  <dcterms:modified xsi:type="dcterms:W3CDTF">2019-04-22T06:42:44Z</dcterms:modified>
</cp:coreProperties>
</file>