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405" r:id="rId2"/>
    <p:sldId id="426" r:id="rId3"/>
    <p:sldId id="411" r:id="rId4"/>
    <p:sldId id="412" r:id="rId5"/>
    <p:sldId id="413" r:id="rId6"/>
    <p:sldId id="414" r:id="rId7"/>
    <p:sldId id="407" r:id="rId8"/>
    <p:sldId id="409" r:id="rId9"/>
    <p:sldId id="415" r:id="rId10"/>
    <p:sldId id="408" r:id="rId11"/>
    <p:sldId id="416" r:id="rId12"/>
    <p:sldId id="417" r:id="rId13"/>
    <p:sldId id="418" r:id="rId14"/>
    <p:sldId id="419" r:id="rId15"/>
    <p:sldId id="420" r:id="rId16"/>
    <p:sldId id="421" r:id="rId17"/>
    <p:sldId id="422" r:id="rId18"/>
    <p:sldId id="423" r:id="rId19"/>
    <p:sldId id="430" r:id="rId20"/>
    <p:sldId id="429" r:id="rId21"/>
    <p:sldId id="427" r:id="rId22"/>
    <p:sldId id="428" r:id="rId23"/>
    <p:sldId id="425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2D32E56-6753-4F34-AD00-25F4B5AB5351}">
          <p14:sldIdLst>
            <p14:sldId id="405"/>
            <p14:sldId id="426"/>
            <p14:sldId id="411"/>
            <p14:sldId id="412"/>
            <p14:sldId id="413"/>
            <p14:sldId id="414"/>
            <p14:sldId id="407"/>
            <p14:sldId id="409"/>
            <p14:sldId id="415"/>
            <p14:sldId id="408"/>
            <p14:sldId id="416"/>
            <p14:sldId id="417"/>
            <p14:sldId id="418"/>
            <p14:sldId id="419"/>
            <p14:sldId id="420"/>
            <p14:sldId id="421"/>
            <p14:sldId id="422"/>
            <p14:sldId id="423"/>
            <p14:sldId id="430"/>
            <p14:sldId id="429"/>
            <p14:sldId id="427"/>
            <p14:sldId id="428"/>
            <p14:sldId id="425"/>
          </p14:sldIdLst>
        </p14:section>
        <p14:section name="Раздел без заголовка" id="{7B611333-DBCF-44F1-A983-3C9FFD933B57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CCFFFF"/>
    <a:srgbClr val="CCFFCC"/>
    <a:srgbClr val="66FF99"/>
    <a:srgbClr val="FFCCFF"/>
    <a:srgbClr val="0066FF"/>
    <a:srgbClr val="FBF1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05" autoAdjust="0"/>
    <p:restoredTop sz="94707" autoAdjust="0"/>
  </p:normalViewPr>
  <p:slideViewPr>
    <p:cSldViewPr snapToGrid="0">
      <p:cViewPr varScale="1">
        <p:scale>
          <a:sx n="96" d="100"/>
          <a:sy n="96" d="100"/>
        </p:scale>
        <p:origin x="9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image" Target="../media/image33.emf"/><Relationship Id="rId4" Type="http://schemas.openxmlformats.org/officeDocument/2006/relationships/image" Target="../media/image36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image" Target="../media/image3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5D019E-03D8-451C-BFDE-E00F95CBE0E4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9B41B6-4AF5-46B9-81F6-B70C9BE050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530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B41B6-4AF5-46B9-81F6-B70C9BE0505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9784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defTabSz="907542">
              <a:buFontTx/>
              <a:buChar char="-"/>
              <a:defRPr/>
            </a:pPr>
            <a:r>
              <a:rPr lang="ru-RU" dirty="0"/>
              <a:t>Комплекты,</a:t>
            </a:r>
            <a:r>
              <a:rPr lang="ru-RU" baseline="0" dirty="0"/>
              <a:t> прошедшие электронное издание на картфабрике ВСЕГЕИ, размещены на сайте ВСЕГЕИ в разделе «НАЦИОНАЛЬНЫЙ РЕСУРС ГИС-АТЛАС НЕДРА РОССИИ» во вкладке «Цифровые </a:t>
            </a:r>
            <a:r>
              <a:rPr lang="ru-RU" baseline="0" dirty="0" err="1"/>
              <a:t>Госгеолкарты</a:t>
            </a:r>
            <a:r>
              <a:rPr lang="ru-RU" baseline="0" dirty="0"/>
              <a:t>» в каталоге «Изданные комплекты </a:t>
            </a:r>
            <a:r>
              <a:rPr lang="ru-RU" baseline="0" dirty="0" err="1"/>
              <a:t>Госгеолкарты</a:t>
            </a:r>
            <a:r>
              <a:rPr lang="ru-RU" baseline="0" dirty="0"/>
              <a:t>». В данном каталоге нужно выбрать «Государственные геологические карты РФ м-ба 1:200 000 (второе поколение), цифровые и аналоговые комплекты (издание КФ ВСЕГЕИ), после выбрать нужную номенклатуру (для примера выбран лист </a:t>
            </a:r>
            <a:r>
              <a:rPr lang="en-US" baseline="0" dirty="0"/>
              <a:t>Q-41-XV)</a:t>
            </a:r>
            <a:r>
              <a:rPr lang="ru-RU" baseline="0" dirty="0"/>
              <a:t> и открыть «Интерактивную версию комплекта».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2AFE9-A41E-406F-97FE-645D8D90BC8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1149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defTabSz="907542">
              <a:buFontTx/>
              <a:buChar char="-"/>
              <a:defRPr/>
            </a:pPr>
            <a:r>
              <a:rPr lang="ru-RU" baseline="0" dirty="0"/>
              <a:t>Для большего удобства в навигации по информации комплекта, карта и элементы ее </a:t>
            </a:r>
            <a:r>
              <a:rPr lang="ru-RU" baseline="0" dirty="0" err="1"/>
              <a:t>зарамочного</a:t>
            </a:r>
            <a:r>
              <a:rPr lang="ru-RU" baseline="0" dirty="0"/>
              <a:t> оформления связаны между собой. Щелкнув по объекту на карте, пользователь получает доступ к меню, которое позволяет приблизить объект на карте и получить дополнительную информацию об объекте, </a:t>
            </a:r>
            <a:r>
              <a:rPr lang="ru-RU" baseline="0" dirty="0" err="1"/>
              <a:t>спозиционировав</a:t>
            </a:r>
            <a:r>
              <a:rPr lang="ru-RU" baseline="0" dirty="0"/>
              <a:t> на него все имеющиеся в публикации элементы </a:t>
            </a:r>
            <a:r>
              <a:rPr lang="ru-RU" baseline="0" dirty="0" err="1"/>
              <a:t>зарамочного</a:t>
            </a:r>
            <a:r>
              <a:rPr lang="ru-RU" baseline="0" dirty="0"/>
              <a:t> оформления.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2AFE9-A41E-406F-97FE-645D8D90BC8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680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73AABB-60A2-490B-9033-A6B3EC728AAB}" type="slidenum">
              <a:rPr lang="ru-RU" altLang="ru-RU"/>
              <a:pPr/>
              <a:t>2</a:t>
            </a:fld>
            <a:endParaRPr lang="ru-RU" altLang="ru-RU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98877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7200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9D54BC-E44D-458D-82E2-4EAC2B63F709}" type="slidenum">
              <a:rPr lang="ru-RU" altLang="ru-RU" smtClean="0"/>
              <a:pPr>
                <a:spcBef>
                  <a:spcPct val="0"/>
                </a:spcBef>
              </a:pPr>
              <a:t>5</a:t>
            </a:fld>
            <a:endParaRPr lang="ru-RU" altLang="ru-RU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047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B41B6-4AF5-46B9-81F6-B70C9BE0505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001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542">
              <a:lnSpc>
                <a:spcPct val="150000"/>
              </a:lnSpc>
              <a:spcBef>
                <a:spcPct val="0"/>
              </a:spcBef>
              <a:defRPr/>
            </a:pPr>
            <a:endParaRPr lang="ru-RU" dirty="0"/>
          </a:p>
          <a:p>
            <a:pPr defTabSz="907542">
              <a:lnSpc>
                <a:spcPct val="150000"/>
              </a:lnSpc>
              <a:spcBef>
                <a:spcPct val="0"/>
              </a:spcBef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2AFE9-A41E-406F-97FE-645D8D90BC8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685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542">
              <a:lnSpc>
                <a:spcPct val="150000"/>
              </a:lnSpc>
              <a:spcBef>
                <a:spcPct val="0"/>
              </a:spcBef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2AFE9-A41E-406F-97FE-645D8D90BC8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14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defTabSz="907542">
              <a:buFontTx/>
              <a:buChar char="-"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2AFE9-A41E-406F-97FE-645D8D90BC8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733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3FB7C6-1E00-403F-BDA0-711488E000AC}" type="slidenum">
              <a:rPr lang="ru-RU" altLang="ru-RU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18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642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381000" y="2803526"/>
            <a:ext cx="2117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9525 h 1912"/>
              <a:gd name="T4" fmla="*/ 0 w 1588"/>
              <a:gd name="T5" fmla="*/ 9525 h 1912"/>
              <a:gd name="T6" fmla="*/ 0 w 1588"/>
              <a:gd name="T7" fmla="*/ 95250 h 1912"/>
              <a:gd name="T8" fmla="*/ 0 w 1588"/>
              <a:gd name="T9" fmla="*/ 3035300 h 1912"/>
              <a:gd name="T10" fmla="*/ 0 w 1588"/>
              <a:gd name="T11" fmla="*/ 3035300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733">
              <a:solidFill>
                <a:srgbClr val="FF9933"/>
              </a:solidFill>
              <a:latin typeface="Times New Roman" pitchFamily="18" charset="0"/>
            </a:endParaRPr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997076"/>
            <a:ext cx="10363200" cy="1431925"/>
          </a:xfrm>
        </p:spPr>
        <p:txBody>
          <a:bodyPr anchor="b" anchorCtr="1"/>
          <a:lstStyle>
            <a:lvl1pPr>
              <a:defRPr/>
            </a:lvl1pPr>
          </a:lstStyle>
          <a:p>
            <a:pPr lvl="0"/>
            <a:r>
              <a:rPr lang="ru-RU" altLang="ru-RU" noProof="0"/>
              <a:t>Образец заголовка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altLang="ru-RU" noProof="0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45054FC-34C2-4786-B925-1BC1256620A6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41489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CE7F6-35EA-4CEB-9FE8-B719F46D9AFB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687340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92101"/>
            <a:ext cx="2743200" cy="57277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92101"/>
            <a:ext cx="8026400" cy="57277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634CD-F63C-4EB2-9D83-384989E0DA9B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246916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09600" y="292101"/>
            <a:ext cx="10972800" cy="5727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77AA4-E082-4BE5-ADC8-55C83501FF86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414857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 userDrawn="1"/>
        </p:nvGrpSpPr>
        <p:grpSpPr>
          <a:xfrm>
            <a:off x="448706" y="273588"/>
            <a:ext cx="4430903" cy="368503"/>
            <a:chOff x="336529" y="273588"/>
            <a:chExt cx="3323177" cy="368503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29" y="296068"/>
              <a:ext cx="1184130" cy="324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20659" y="416965"/>
              <a:ext cx="2139047" cy="2251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63" b="1" dirty="0">
                  <a:solidFill>
                    <a:srgbClr val="232C82"/>
                  </a:solidFill>
                </a:rPr>
                <a:t>геологический институт им. А.П. Карпинского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14527" y="273588"/>
              <a:ext cx="2003193" cy="2251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63" b="1" dirty="0">
                  <a:solidFill>
                    <a:srgbClr val="232C82"/>
                  </a:solidFill>
                </a:rPr>
                <a:t>Всероссийский научно-исследовательский</a:t>
              </a:r>
            </a:p>
          </p:txBody>
        </p:sp>
      </p:grp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029" y="6110710"/>
            <a:ext cx="722035" cy="54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63" y="6110710"/>
            <a:ext cx="717972" cy="54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525" y="6110710"/>
            <a:ext cx="720000" cy="54418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369" y="6110710"/>
            <a:ext cx="720000" cy="54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t="8892" r="8860" b="8062"/>
          <a:stretch/>
        </p:blipFill>
        <p:spPr>
          <a:xfrm>
            <a:off x="390463" y="6093954"/>
            <a:ext cx="760472" cy="58066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828" y="6108817"/>
            <a:ext cx="72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58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43BDB-F478-42E8-9276-CC76B56CAF2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742827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DED89-0C65-41A7-8B17-5B47EDF8AC1C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362166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6BAD8-4152-4646-879B-BE6C7D9CB588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026944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45D29-A2BB-4C3E-92E0-81998D4BB0F0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913459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CD642-F32D-417A-93DF-3480331539A5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11494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A9C68-1C11-46BC-8FD3-E6BAB23C513C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425371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7D7C5-8F96-458D-823C-2BEEEA4F649F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737183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167F4-839B-498E-B449-8B0A5F74DEB9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502172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A25A3-7774-4DF1-A37A-97D36E139933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050945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92101"/>
            <a:ext cx="109728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050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867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867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867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D4711E-8200-47B2-8E9D-5A419D784251}" type="slidenum">
              <a:rPr lang="ru-RU" alt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845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6" r:id="rId13"/>
    <p:sldLayoutId id="2147483687" r:id="rId14"/>
  </p:sldLayoutIdLst>
  <p:transition spd="slow"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609585" algn="l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1219170" algn="l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828754" algn="l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2438339" algn="l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42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3733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vsegei.ru/ru/info/" TargetMode="External"/><Relationship Id="rId3" Type="http://schemas.openxmlformats.org/officeDocument/2006/relationships/image" Target="../media/image25.jpeg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vsegei.ru/ru/info/" TargetMode="Externa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e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36.emf"/><Relationship Id="rId4" Type="http://schemas.openxmlformats.org/officeDocument/2006/relationships/image" Target="../media/image33.emf"/><Relationship Id="rId9" Type="http://schemas.openxmlformats.org/officeDocument/2006/relationships/oleObject" Target="../embeddings/oleObject5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8.emf"/><Relationship Id="rId11" Type="http://schemas.openxmlformats.org/officeDocument/2006/relationships/image" Target="../media/image42.png"/><Relationship Id="rId5" Type="http://schemas.openxmlformats.org/officeDocument/2006/relationships/oleObject" Target="../embeddings/oleObject7.bin"/><Relationship Id="rId10" Type="http://schemas.openxmlformats.org/officeDocument/2006/relationships/image" Target="../media/image41.png"/><Relationship Id="rId4" Type="http://schemas.openxmlformats.org/officeDocument/2006/relationships/image" Target="../media/image37.emf"/><Relationship Id="rId9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3" Type="http://schemas.openxmlformats.org/officeDocument/2006/relationships/image" Target="../media/image43.emf"/><Relationship Id="rId7" Type="http://schemas.openxmlformats.org/officeDocument/2006/relationships/image" Target="../media/image47.jpe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emf"/><Relationship Id="rId11" Type="http://schemas.openxmlformats.org/officeDocument/2006/relationships/image" Target="../media/image50.emf"/><Relationship Id="rId5" Type="http://schemas.openxmlformats.org/officeDocument/2006/relationships/image" Target="../media/image45.emf"/><Relationship Id="rId10" Type="http://schemas.openxmlformats.org/officeDocument/2006/relationships/hyperlink" Target="http://geo.mfvsegei.ru/200k/" TargetMode="External"/><Relationship Id="rId4" Type="http://schemas.openxmlformats.org/officeDocument/2006/relationships/image" Target="../media/image44.emf"/><Relationship Id="rId9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tmp"/><Relationship Id="rId5" Type="http://schemas.openxmlformats.org/officeDocument/2006/relationships/image" Target="../media/image55.tmp"/><Relationship Id="rId4" Type="http://schemas.openxmlformats.org/officeDocument/2006/relationships/image" Target="../media/image54.tm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hyperlink" Target="http://geo.mfvsegei.ru/200k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mp"/><Relationship Id="rId2" Type="http://schemas.openxmlformats.org/officeDocument/2006/relationships/image" Target="../media/image59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mp"/><Relationship Id="rId2" Type="http://schemas.openxmlformats.org/officeDocument/2006/relationships/image" Target="../media/image62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tm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hyperlink" Target="http://vsegei.ru/ru/info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hyperlink" Target="http://vsegei.ru/ru/info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8393" y="4037020"/>
            <a:ext cx="99503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Обновленные нормативно-методические документы и современные технологии по созданию и публикации </a:t>
            </a:r>
            <a:r>
              <a:rPr lang="ru-RU" sz="2000" b="1" dirty="0" err="1"/>
              <a:t>Госгеолкарт</a:t>
            </a:r>
            <a:r>
              <a:rPr lang="ru-RU" sz="2000" b="1" dirty="0"/>
              <a:t> </a:t>
            </a:r>
          </a:p>
          <a:p>
            <a:pPr algn="ctr"/>
            <a:endParaRPr lang="ru-RU" sz="2000" dirty="0"/>
          </a:p>
          <a:p>
            <a:pPr algn="ctr"/>
            <a:r>
              <a:rPr lang="ru-RU" sz="2000" dirty="0"/>
              <a:t>Шишкин М.А., Ремизов Д.Н., </a:t>
            </a:r>
            <a:r>
              <a:rPr lang="ru-RU" sz="2000" dirty="0" err="1"/>
              <a:t>Ланг</a:t>
            </a:r>
            <a:r>
              <a:rPr lang="ru-RU" sz="2000" dirty="0"/>
              <a:t> Е.И. (НРС </a:t>
            </a:r>
            <a:r>
              <a:rPr lang="ru-RU" sz="2000" dirty="0" err="1"/>
              <a:t>Роснедра</a:t>
            </a:r>
            <a:r>
              <a:rPr lang="ru-RU" sz="2000" dirty="0"/>
              <a:t>)</a:t>
            </a:r>
            <a:endParaRPr lang="ru-RU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490" y="964712"/>
            <a:ext cx="8479307" cy="283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45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97472" y="1515097"/>
            <a:ext cx="11582445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164" indent="-170164" defTabSz="907542">
              <a:buFontTx/>
              <a:buChar char="-"/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регламентированы даны правила работы с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даными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связи с переходом на систему координат. СК-2011;</a:t>
            </a:r>
          </a:p>
          <a:p>
            <a:pPr marL="170164" indent="-170164" defTabSz="907542">
              <a:buFontTx/>
              <a:buChar char="-"/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описана цифровая модель схемы прогноза полезных ископаемых по геохимическим данным.</a:t>
            </a:r>
          </a:p>
          <a:p>
            <a:pPr marL="170164" indent="-170164" defTabSz="907542">
              <a:buFontTx/>
              <a:buChar char="-"/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внесены концептуальные изменения в цифровую модель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спецнагрузки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тектонической схемы и схем тектонического районирования - добавлен пакет основного разбиения фундамента платформ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FBASE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дополнен набор слоев пакетов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существенно расширены атрибутивные таблицы пакетов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ISLN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70164" indent="-170164" defTabSz="907542">
              <a:buFontTx/>
              <a:buChar char="-"/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расширено описание пакета охраняемых территорий и памятников природы и древней культуры (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PAMP)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Как следствие, ликвидирован пакет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природоохраняемых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объектов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(RESV)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70164" indent="-170164" defTabSz="907542">
              <a:buFontTx/>
              <a:buChar char="-"/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атрибутивные таблицы слоев месторождений полезных ископаемых (коренных и россыпных) добавлены поля связи с Государственным кадастром месторождений и поле идентификатора объекта в ГКМ.</a:t>
            </a:r>
          </a:p>
          <a:p>
            <a:pPr marL="170164" indent="-170164" defTabSz="907542">
              <a:buFontTx/>
              <a:buChar char="-"/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введено требование, регламентирующее привязку в цифровых картах 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dbf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-легенды компонент, к тематическим слоям соответствующей карты или схемы.</a:t>
            </a:r>
          </a:p>
          <a:p>
            <a:pPr marL="170164" indent="-170164" defTabSz="907542">
              <a:buFontTx/>
              <a:buChar char="-"/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исключения дублирования данных в ЦМ предложен вариант с отбором объектов на разные карты и схемы комплекта из слоев одних и тех же унифицированных пакетов коренных и россыпных месторождений, геохимических и геофизических аномалий</a:t>
            </a:r>
          </a:p>
          <a:p>
            <a:pPr marL="170164" indent="-170164" defTabSz="907542">
              <a:buFontTx/>
              <a:buChar char="-"/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аналогичный подход реализован для схем использованных материалов.</a:t>
            </a:r>
          </a:p>
          <a:p>
            <a:pPr defTabSz="907542">
              <a:defRPr/>
            </a:pPr>
            <a:endParaRPr lang="ru-RU" sz="15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9699" y="813212"/>
            <a:ext cx="11680218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новой редакции документа: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«Единые требования к составу, структуре и форматам представления в НРС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Роснедра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комплектов цифровых материалов листов Государственных геологических карт масштабов 1 : 1 000 000 и 1 : 200 000»: 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-14608" y="0"/>
            <a:ext cx="12206607" cy="720725"/>
          </a:xfrm>
          <a:prstGeom prst="rect">
            <a:avLst/>
          </a:prstGeom>
          <a:solidFill>
            <a:srgbClr val="F69636">
              <a:alpha val="22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ru-RU" altLang="ru-RU" sz="1600" b="1" kern="0" dirty="0">
                <a:solidFill>
                  <a:schemeClr val="tx1"/>
                </a:solidFill>
              </a:rPr>
              <a:t>НОРМАТИВНО-МЕТОДИЧЕСКИЕ ДОКУМЕНТЫ ПО ОБЕСПЕЧЕНИЮ ПРОВЕДЕНИЯ РАБОТ ПО ГСР-200 И ПОДГОТОВКЕ К ИЗДАНИЮ ГОСГЕОЛКАРТ-200/2 и 1000/3</a:t>
            </a:r>
          </a:p>
        </p:txBody>
      </p:sp>
    </p:spTree>
    <p:extLst>
      <p:ext uri="{BB962C8B-B14F-4D97-AF65-F5344CB8AC3E}">
        <p14:creationId xmlns:p14="http://schemas.microsoft.com/office/powerpoint/2010/main" val="2705264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4610" y="0"/>
            <a:ext cx="12206607" cy="720725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ru-RU" altLang="ru-RU" sz="1600" b="1" kern="0" dirty="0">
                <a:solidFill>
                  <a:schemeClr val="tx1"/>
                </a:solidFill>
              </a:rPr>
              <a:t>НОРМАТИВНО-МЕТОДИЧЕСКИЕ ДОКУМЕНТЫ ПО ОБЕСПЕЧЕНИЮ ПРОВЕДЕНИЯ РАБОТ ПО ГСР-200 И ПОДГОТОВКЕ К ИЗДАНИЮ ГОСГЕОЛКАРТ-200/2 и 1000/3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14610" y="858377"/>
            <a:ext cx="11678888" cy="2924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tabLst>
                <a:tab pos="457200" algn="l"/>
              </a:tabLst>
            </a:pPr>
            <a:r>
              <a:rPr lang="ru-RU" sz="16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новой редакции документа: </a:t>
            </a:r>
            <a:r>
              <a:rPr lang="ru-RU" sz="1600" b="1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«Методические рекомендации по составу и структуре сопровождающих и первичных баз данных ГК-200/2 и ГК-1000/3»</a:t>
            </a:r>
            <a:r>
              <a:rPr lang="ru-RU" sz="16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4290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ru-RU" sz="14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базы первичных данных как и  раньше остаются в формате </a:t>
            </a:r>
            <a:r>
              <a:rPr lang="en-US" sz="14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Access. </a:t>
            </a:r>
            <a:endParaRPr lang="ru-RU" sz="1400" dirty="0">
              <a:solidFill>
                <a:srgbClr val="18171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ru-RU" sz="14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улучшены и более удобно для пользователя организованы формы ввода, появились специальные формы вывода данных в традиционные табличные формы в том числе в таблицы </a:t>
            </a:r>
            <a:r>
              <a:rPr lang="en-US" sz="14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Exel</a:t>
            </a:r>
            <a:r>
              <a:rPr lang="ru-RU" sz="14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pPr marL="34290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ru-RU" sz="14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добавлен раздел формирования таблиц заказов по видам лабораторных работ на основе автоматически формируемого при заполнении БД электронного журнала опробования, </a:t>
            </a:r>
          </a:p>
          <a:p>
            <a:pPr marL="34290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ru-RU" sz="14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появился раздел интерпретированной информации, в котором можно проводить первичную тематическую  обработку  результатов полученных аналитических данных с формированием выборок по заданным параметрам.</a:t>
            </a:r>
          </a:p>
          <a:p>
            <a:pPr marL="34290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ru-RU" sz="140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актуализированная база данных полностью увязана по полям с форматами БД, формируемой программой полевой документации на планшетных компьютерах «</a:t>
            </a:r>
            <a:r>
              <a:rPr lang="en-US" sz="140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Sherpa</a:t>
            </a:r>
            <a:r>
              <a:rPr lang="ru-RU" sz="140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и позволяет производить их нее автоматическую выгрузку данных в БД. </a:t>
            </a:r>
          </a:p>
          <a:p>
            <a:pPr marL="34290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ru-RU" sz="140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форматов актуализированной БД предусмотрена прямая автоматическая выгрузка данных в централизованную БД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82766"/>
            <a:ext cx="5083277" cy="31030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277" y="3855753"/>
            <a:ext cx="6754762" cy="295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073727"/>
      </p:ext>
    </p:extLst>
  </p:cSld>
  <p:clrMapOvr>
    <a:masterClrMapping/>
  </p:clrMapOvr>
  <p:transition spd="slow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 bwMode="auto">
          <a:xfrm>
            <a:off x="9012947" y="1777056"/>
            <a:ext cx="2644877" cy="3681911"/>
          </a:xfrm>
          <a:prstGeom prst="rect">
            <a:avLst/>
          </a:prstGeom>
          <a:gradFill>
            <a:gsLst>
              <a:gs pos="0">
                <a:srgbClr val="92D050"/>
              </a:gs>
              <a:gs pos="58000">
                <a:srgbClr val="C4D6EB"/>
              </a:gs>
              <a:gs pos="87000">
                <a:srgbClr val="FFEBFA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>
              <a:ln>
                <a:noFill/>
              </a:ln>
              <a:solidFill>
                <a:srgbClr val="FF9933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7057"/>
            <a:ext cx="2530424" cy="3576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987" y="1994963"/>
            <a:ext cx="2542636" cy="3596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1519"/>
            <a:ext cx="12113342" cy="1143000"/>
          </a:xfrm>
        </p:spPr>
        <p:txBody>
          <a:bodyPr/>
          <a:lstStyle/>
          <a:p>
            <a:pPr algn="just"/>
            <a:r>
              <a:rPr lang="ru-RU" altLang="ru-RU" sz="1600" dirty="0">
                <a:effectLst/>
              </a:rPr>
              <a:t>Третья группа - </a:t>
            </a:r>
            <a:r>
              <a:rPr lang="ru-RU" altLang="ru-RU" sz="1600" b="1" dirty="0">
                <a:effectLst/>
              </a:rPr>
              <a:t>ПОСОБИЯ ПО ТЕХНОЛОГИЯМ </a:t>
            </a:r>
            <a:r>
              <a:rPr lang="ru-RU" altLang="ru-RU" sz="1600" dirty="0">
                <a:effectLst/>
              </a:rPr>
              <a:t>выполнения отдельных видов картосоставительских, камеральных и полевых работ, которые нацелены на обучение, прежде всего, молодых геологов и специалистов-картографов</a:t>
            </a:r>
          </a:p>
        </p:txBody>
      </p:sp>
      <p:sp>
        <p:nvSpPr>
          <p:cNvPr id="1024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-241300" y="65246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1DD2614-998F-4003-9FED-52BD5EF19DAA}" type="slidenum">
              <a:rPr lang="ru-RU" altLang="ru-RU" b="1" smtClean="0">
                <a:solidFill>
                  <a:schemeClr val="bg1"/>
                </a:solidFill>
              </a:rPr>
              <a:pPr/>
              <a:t>12</a:t>
            </a:fld>
            <a:endParaRPr lang="ru-RU" altLang="ru-RU" b="1">
              <a:solidFill>
                <a:schemeClr val="bg1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0516"/>
            <a:ext cx="12113342" cy="720725"/>
          </a:xfrm>
          <a:prstGeom prst="rect">
            <a:avLst/>
          </a:prstGeom>
          <a:solidFill>
            <a:srgbClr val="F69636">
              <a:alpha val="22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ru-RU" altLang="ru-RU" sz="1600" b="1" kern="0" dirty="0">
                <a:solidFill>
                  <a:schemeClr val="tx1"/>
                </a:solidFill>
              </a:rPr>
              <a:t>НОРМАТИВНО-МЕТОДИЧЕСКИЕ ДОКУМЕНТЫ ПО ОБЕСПЕЧЕНИЮ ПРОВЕДЕНИЯ РАБОТ ПО ГСР-200 И ПОДГОТОВКЕ К ИЗДАНИЮ ГОСГЕОЛКАРТ-200/2 и 1000/3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9553" y="1416940"/>
            <a:ext cx="3438442" cy="338554"/>
          </a:xfrm>
          <a:prstGeom prst="rect">
            <a:avLst/>
          </a:prstGeom>
          <a:solidFill>
            <a:srgbClr val="FFCC99"/>
          </a:solidFill>
        </p:spPr>
        <p:txBody>
          <a:bodyPr wrap="none" rtlCol="0">
            <a:spAutoFit/>
          </a:bodyPr>
          <a:lstStyle/>
          <a:p>
            <a:r>
              <a:rPr lang="ru-RU" sz="1600" dirty="0"/>
              <a:t>Подготовлены и изданы в 2015 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6661" y="2280857"/>
            <a:ext cx="2587363" cy="3550411"/>
          </a:xfrm>
          <a:prstGeom prst="rect">
            <a:avLst/>
          </a:prstGeom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5882147"/>
              </p:ext>
            </p:extLst>
          </p:nvPr>
        </p:nvGraphicFramePr>
        <p:xfrm>
          <a:off x="6076363" y="3666964"/>
          <a:ext cx="2645617" cy="33737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8" name="PHOTO-PAINT" r:id="rId6" imgW="5318640" imgH="6781680" progId="CorelPHOTOPAINT.Image.17">
                  <p:embed/>
                </p:oleObj>
              </mc:Choice>
              <mc:Fallback>
                <p:oleObj name="PHOTO-PAINT" r:id="rId6" imgW="5318640" imgH="6781680" progId="CorelPHOTOPAINT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76363" y="3666964"/>
                        <a:ext cx="2645617" cy="33737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246647" y="1777056"/>
            <a:ext cx="2456748" cy="523220"/>
          </a:xfrm>
          <a:prstGeom prst="rect">
            <a:avLst/>
          </a:prstGeom>
          <a:solidFill>
            <a:srgbClr val="F69636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Актуализированы </a:t>
            </a:r>
          </a:p>
          <a:p>
            <a:pPr algn="ctr"/>
            <a:r>
              <a:rPr lang="ru-RU" sz="1400" dirty="0"/>
              <a:t>и переизданы в 2019 г.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109886" y="5831269"/>
            <a:ext cx="3886490" cy="61343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Цифровые версии документов доступны </a:t>
            </a:r>
            <a:r>
              <a:rPr lang="en-US" sz="1400" kern="0" dirty="0">
                <a:solidFill>
                  <a:srgbClr val="0070C0"/>
                </a:solidFill>
                <a:latin typeface="+mj-lt"/>
                <a:ea typeface="+mj-ea"/>
                <a:cs typeface="+mj-cs"/>
                <a:hlinkClick r:id="rId8"/>
              </a:rPr>
              <a:t>http://vsegei.ru/ru/info/</a:t>
            </a:r>
            <a:r>
              <a:rPr lang="en-US" sz="1400" kern="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normdocs</a:t>
            </a:r>
            <a:r>
              <a:rPr lang="en-US" sz="1400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/</a:t>
            </a:r>
            <a:endParaRPr lang="ru-RU" sz="1400" kern="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07933" y="3082189"/>
            <a:ext cx="1778436" cy="584775"/>
          </a:xfrm>
          <a:prstGeom prst="rect">
            <a:avLst/>
          </a:prstGeom>
          <a:solidFill>
            <a:srgbClr val="FF9E01">
              <a:alpha val="71000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1600" dirty="0"/>
              <a:t>Подготовлено и </a:t>
            </a:r>
          </a:p>
          <a:p>
            <a:r>
              <a:rPr lang="ru-RU" sz="1600" dirty="0"/>
              <a:t>издано в 2017 г.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041915" y="2232265"/>
            <a:ext cx="258694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100" b="1" cap="all" dirty="0">
                <a:latin typeface="Arial" panose="020B0604020202020204" pitchFamily="34" charset="0"/>
                <a:cs typeface="Arial" panose="020B0604020202020204" pitchFamily="34" charset="0"/>
              </a:rPr>
              <a:t>Методическое </a:t>
            </a:r>
            <a:r>
              <a:rPr lang="ru-RU" sz="11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пособиЕ</a:t>
            </a:r>
            <a:endParaRPr lang="ru-RU" sz="11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по выделению геологических формаций как индикаторов геодинамических обстановок их образования при проведении мелкомасштабных и среднемасштабных геолого-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сьемочных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работ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854024" y="3618011"/>
            <a:ext cx="84189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00" dirty="0">
                <a:latin typeface="Times New Roman" panose="02020603050405020304" pitchFamily="18" charset="0"/>
              </a:rPr>
              <a:t>Д.Н. Ремизов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028750" y="5128483"/>
            <a:ext cx="4924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2021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69222" y="1396625"/>
            <a:ext cx="2342308" cy="338554"/>
          </a:xfrm>
          <a:prstGeom prst="rect">
            <a:avLst/>
          </a:prstGeom>
          <a:solidFill>
            <a:srgbClr val="FF9E01">
              <a:alpha val="71000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1600" dirty="0"/>
              <a:t>Подготовлено в 2021г.</a:t>
            </a:r>
          </a:p>
        </p:txBody>
      </p:sp>
    </p:spTree>
    <p:extLst>
      <p:ext uri="{BB962C8B-B14F-4D97-AF65-F5344CB8AC3E}">
        <p14:creationId xmlns:p14="http://schemas.microsoft.com/office/powerpoint/2010/main" val="606063687"/>
      </p:ext>
    </p:extLst>
  </p:cSld>
  <p:clrMapOvr>
    <a:masterClrMapping/>
  </p:clrMapOvr>
  <p:transition spd="slow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562" y="1960803"/>
            <a:ext cx="5327346" cy="3812803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7652" y="1"/>
            <a:ext cx="12054348" cy="720725"/>
          </a:xfrm>
          <a:prstGeom prst="rect">
            <a:avLst/>
          </a:prstGeom>
          <a:solidFill>
            <a:srgbClr val="F69636">
              <a:alpha val="22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ru-RU" altLang="ru-RU" sz="1600" b="1" kern="0" dirty="0">
                <a:solidFill>
                  <a:schemeClr val="tx1"/>
                </a:solidFill>
              </a:rPr>
              <a:t>НОРМАТИВНО-МЕТОДИЧЕСКИЕ ДОКУМЕНТЫ ПО ОБЕСПЕЧЕНИЮ ПРОВЕДЕНИЯ РАБОТ ПО ГСР-200 И ПОДГОТОВКЕ К ИЗДАНИЮ ГОСГЕОЛКАРТ-200/2 и 1000/3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37652" y="548680"/>
            <a:ext cx="12054348" cy="888462"/>
          </a:xfrm>
        </p:spPr>
        <p:txBody>
          <a:bodyPr/>
          <a:lstStyle/>
          <a:p>
            <a:pPr algn="just"/>
            <a:r>
              <a:rPr lang="ru-RU" altLang="ru-RU" sz="1600" dirty="0"/>
              <a:t> </a:t>
            </a:r>
            <a:r>
              <a:rPr lang="ru-RU" altLang="ru-RU" sz="1600" dirty="0">
                <a:effectLst/>
              </a:rPr>
              <a:t>Третья группа: </a:t>
            </a:r>
            <a:r>
              <a:rPr lang="ru-RU" altLang="ru-RU" sz="1600" b="1" dirty="0">
                <a:effectLst/>
              </a:rPr>
              <a:t>ТИПОВЫЕ МАКЕТЫ ОФОРМЛЕНИЯ</a:t>
            </a:r>
            <a:r>
              <a:rPr lang="ru-RU" altLang="ru-RU" sz="1600" dirty="0">
                <a:effectLst/>
              </a:rPr>
              <a:t> дают примеры оформления завершенных комплектов </a:t>
            </a:r>
            <a:r>
              <a:rPr lang="ru-RU" altLang="ru-RU" sz="1600" dirty="0" err="1">
                <a:effectLst/>
              </a:rPr>
              <a:t>Госгеолкарт</a:t>
            </a:r>
            <a:r>
              <a:rPr lang="ru-RU" altLang="ru-RU" sz="1600" dirty="0">
                <a:effectLst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9042"/>
            <a:ext cx="5364088" cy="36999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91545" y="1269406"/>
            <a:ext cx="2969659" cy="276999"/>
          </a:xfrm>
          <a:prstGeom prst="rect">
            <a:avLst/>
          </a:prstGeom>
          <a:solidFill>
            <a:srgbClr val="FFCC99"/>
          </a:solidFill>
        </p:spPr>
        <p:txBody>
          <a:bodyPr wrap="none" rtlCol="0">
            <a:spAutoFit/>
          </a:bodyPr>
          <a:lstStyle/>
          <a:p>
            <a:r>
              <a:rPr lang="ru-RU" sz="1200" dirty="0"/>
              <a:t>Пример макета ГК складчатой области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62469" y="1623878"/>
            <a:ext cx="2758576" cy="276999"/>
          </a:xfrm>
          <a:prstGeom prst="rect">
            <a:avLst/>
          </a:prstGeom>
          <a:solidFill>
            <a:srgbClr val="FFCC99"/>
          </a:solidFill>
        </p:spPr>
        <p:txBody>
          <a:bodyPr wrap="none" rtlCol="0">
            <a:spAutoFit/>
          </a:bodyPr>
          <a:lstStyle/>
          <a:p>
            <a:r>
              <a:rPr lang="ru-RU" sz="1200" dirty="0"/>
              <a:t>Пример макета КЧО (горы-равнина)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5640" y="3290500"/>
            <a:ext cx="5292080" cy="35605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88436" y="3290501"/>
            <a:ext cx="3182731" cy="276999"/>
          </a:xfrm>
          <a:prstGeom prst="rect">
            <a:avLst/>
          </a:prstGeom>
          <a:solidFill>
            <a:srgbClr val="FFCC99"/>
          </a:solidFill>
        </p:spPr>
        <p:txBody>
          <a:bodyPr wrap="none" rtlCol="0">
            <a:spAutoFit/>
          </a:bodyPr>
          <a:lstStyle/>
          <a:p>
            <a:r>
              <a:rPr lang="ru-RU" sz="1200" dirty="0"/>
              <a:t>Пример макета КЗПИ складчатой области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8084147" y="5773607"/>
            <a:ext cx="3980034" cy="1047479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Цифровые версии документов доступны </a:t>
            </a:r>
            <a:r>
              <a:rPr lang="en-US" kern="0" dirty="0">
                <a:solidFill>
                  <a:srgbClr val="0070C0"/>
                </a:solidFill>
                <a:latin typeface="+mj-lt"/>
                <a:ea typeface="+mj-ea"/>
                <a:cs typeface="+mj-cs"/>
                <a:hlinkClick r:id="rId5"/>
              </a:rPr>
              <a:t>http://vsegei.ru/ru/info/</a:t>
            </a:r>
            <a:endParaRPr lang="ru-RU" kern="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normdocs</a:t>
            </a:r>
            <a:r>
              <a:rPr lang="en-US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/</a:t>
            </a:r>
            <a:endParaRPr lang="ru-RU" kern="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58339949"/>
      </p:ext>
    </p:extLst>
  </p:cSld>
  <p:clrMapOvr>
    <a:masterClrMapping/>
  </p:clrMapOvr>
  <p:transition spd="slow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78658" y="2977747"/>
            <a:ext cx="11965858" cy="22313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53958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Aft>
                <a:spcPts val="600"/>
              </a:spcAft>
            </a:pPr>
            <a:r>
              <a:rPr lang="ru-RU" altLang="ru-RU" sz="1300" dirty="0"/>
              <a:t>ВРЕМЕННЫЕ ТРЕБОВАНИЯ по мониторингу государственной геологической карты масштаба 1:1 000 000 территории Российской Федерации и ее континентального шельфа</a:t>
            </a:r>
          </a:p>
          <a:p>
            <a:pPr eaLnBrk="0" hangingPunct="0">
              <a:spcAft>
                <a:spcPts val="600"/>
              </a:spcAft>
            </a:pPr>
            <a:r>
              <a:rPr lang="ru-RU" sz="1400" dirty="0"/>
              <a:t>Временные требования к составу и подготовке к электронному изданию базовых сводных и обзорных карт геологического содержания территории Российской Федерации и ее континентального шельфа, регламентирующего состав и </a:t>
            </a:r>
            <a:r>
              <a:rPr lang="ru-RU" sz="1400" dirty="0" err="1"/>
              <a:t>зарамочное</a:t>
            </a:r>
            <a:r>
              <a:rPr lang="ru-RU" sz="1400" dirty="0"/>
              <a:t> оформление карт и объяснительных записок, форматы цифровых материалов</a:t>
            </a:r>
            <a:endParaRPr lang="ru-RU" altLang="ru-RU" sz="1300" dirty="0"/>
          </a:p>
          <a:p>
            <a:pPr eaLnBrk="0" hangingPunct="0">
              <a:spcAft>
                <a:spcPts val="600"/>
              </a:spcAft>
            </a:pPr>
            <a:r>
              <a:rPr lang="ru-RU" sz="1400" dirty="0"/>
              <a:t>Методические рекомендации по прогнозу </a:t>
            </a:r>
            <a:r>
              <a:rPr lang="ru-RU" sz="1400" dirty="0" err="1"/>
              <a:t>оруденения</a:t>
            </a:r>
            <a:r>
              <a:rPr lang="ru-RU" sz="1400" dirty="0"/>
              <a:t> на основе петрографо-геохимического изучения и картирования полей гидротермально измененных пород при производстве ГСР-200. </a:t>
            </a:r>
          </a:p>
          <a:p>
            <a:pPr eaLnBrk="0" hangingPunct="0">
              <a:spcAft>
                <a:spcPts val="600"/>
              </a:spcAft>
            </a:pPr>
            <a:r>
              <a:rPr lang="ru-RU" sz="1400" dirty="0"/>
              <a:t>Методические рекомендации по оценке </a:t>
            </a:r>
            <a:r>
              <a:rPr lang="ru-RU" sz="1400" dirty="0" err="1"/>
              <a:t>рудноформационной</a:t>
            </a:r>
            <a:r>
              <a:rPr lang="ru-RU" sz="1400" dirty="0"/>
              <a:t> принадлежности прогнозируемого </a:t>
            </a:r>
            <a:r>
              <a:rPr lang="ru-RU" sz="1400" dirty="0" err="1"/>
              <a:t>благороднометального</a:t>
            </a:r>
            <a:r>
              <a:rPr lang="ru-RU" sz="1400" dirty="0"/>
              <a:t> </a:t>
            </a:r>
            <a:r>
              <a:rPr lang="ru-RU" sz="1400" dirty="0" err="1"/>
              <a:t>оруденения</a:t>
            </a:r>
            <a:r>
              <a:rPr lang="ru-RU" sz="1400" dirty="0"/>
              <a:t> при создании геохимических основ ГДП-200 и ГК-1000 </a:t>
            </a:r>
            <a:endParaRPr lang="ru-RU" altLang="ru-RU" sz="130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12192000" cy="720725"/>
          </a:xfrm>
          <a:prstGeom prst="rect">
            <a:avLst/>
          </a:prstGeom>
          <a:solidFill>
            <a:srgbClr val="F69636">
              <a:alpha val="22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ru-RU" altLang="ru-RU" sz="1600" b="1" kern="0" dirty="0">
                <a:solidFill>
                  <a:schemeClr val="tx1"/>
                </a:solidFill>
              </a:rPr>
              <a:t>НОРМАТИВНО-МЕТОДИЧЕСКИЕ ДОКУМЕНТЫ ПО ОБЕСПЕЧЕНИЮ ПРОВЕДЕНИЯ РАБОТ ПО ГСР-200 И ПОДГОТОВКЕ К ИЗДАНИЮ ГОСГЕОЛКАРТ-200/2 и 1000/3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366684" y="807424"/>
            <a:ext cx="9301316" cy="444216"/>
          </a:xfrm>
          <a:solidFill>
            <a:srgbClr val="FFCC99"/>
          </a:solidFill>
        </p:spPr>
        <p:txBody>
          <a:bodyPr/>
          <a:lstStyle/>
          <a:p>
            <a:pPr algn="just"/>
            <a:r>
              <a:rPr lang="ru-RU" altLang="ru-RU" sz="1600" dirty="0">
                <a:effectLst/>
              </a:rPr>
              <a:t>Нормативно-методические документы в стадии апробации: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431" y="1325160"/>
            <a:ext cx="12172569" cy="116955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300" dirty="0"/>
              <a:t>Методические рекомендации по составу, структуре и содержанию интерактивных материалов цифровых комплектов ГК 200/2 и ГК-1000/3 для обеспечения их представления в режиме удаленного доступа» (включая макеты карт и схем, технологии их подготовки и публикации) </a:t>
            </a:r>
          </a:p>
          <a:p>
            <a:pPr>
              <a:spcAft>
                <a:spcPts val="600"/>
              </a:spcAft>
            </a:pPr>
            <a:r>
              <a:rPr lang="ru-RU" sz="1300" dirty="0"/>
              <a:t>Технология создания централизованного интегрированного массива первичных геологических данных ГК-200/2 и ГК-1000/3, актуализированная методика и технология создания полистных баз первичной геологической информации Госгеолкарты-200/2, 1000/3 на основе отечественного и свободно распространяемого программного обеспечения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38630" y="2494711"/>
            <a:ext cx="9429369" cy="338554"/>
          </a:xfrm>
          <a:prstGeom prst="rect">
            <a:avLst/>
          </a:prstGeom>
          <a:solidFill>
            <a:srgbClr val="FFC000">
              <a:alpha val="71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1600" dirty="0"/>
              <a:t>Подготавливаются к апробации</a:t>
            </a:r>
          </a:p>
        </p:txBody>
      </p:sp>
    </p:spTree>
    <p:extLst>
      <p:ext uri="{BB962C8B-B14F-4D97-AF65-F5344CB8AC3E}">
        <p14:creationId xmlns:p14="http://schemas.microsoft.com/office/powerpoint/2010/main" val="1067443925"/>
      </p:ext>
    </p:extLst>
  </p:cSld>
  <p:clrMapOvr>
    <a:masterClrMapping/>
  </p:clrMapOvr>
  <p:transition spd="slow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ЭБЗ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68170"/>
            <a:ext cx="9290050" cy="574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2016125" y="581748"/>
            <a:ext cx="8159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/>
              <a:t>ЭТАЛОННАЯ  ИЗОБРАЗИТЕЛЬНЫХ СРЕДСТВ  ГК-200</a:t>
            </a:r>
            <a:r>
              <a:rPr lang="en-US" altLang="ru-RU" sz="1600" b="1" dirty="0"/>
              <a:t>/2 </a:t>
            </a:r>
            <a:r>
              <a:rPr lang="ru-RU" altLang="ru-RU" sz="1600" b="1" dirty="0"/>
              <a:t>и ГК-1000</a:t>
            </a:r>
            <a:r>
              <a:rPr lang="en-US" altLang="ru-RU" sz="1600" b="1" dirty="0"/>
              <a:t>/3</a:t>
            </a:r>
            <a:endParaRPr lang="ru-RU" altLang="ru-RU" sz="1600" b="1" dirty="0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0" y="18600"/>
            <a:ext cx="12192000" cy="307975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/>
              <a:t>ОТЕЧЕСТВЕННЫЕ РАЗРАБОТКИ ПРОГРАММНОГО ОБЕСПЕЧЕНИЯ ДЛЯ СОЗДАНИЯ ГОСГЕОЛКАРТ ФГБУ ВСЕГЕИ</a:t>
            </a:r>
            <a:endParaRPr lang="ru-RU" altLang="ru-RU" sz="1800" b="1" dirty="0"/>
          </a:p>
        </p:txBody>
      </p:sp>
      <p:sp>
        <p:nvSpPr>
          <p:cNvPr id="28677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9525B2D-FD08-43B7-B2AD-EC98C8DD8488}" type="slidenum">
              <a:rPr lang="ru-RU" altLang="ru-RU" sz="140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ru-RU" altLang="ru-RU" sz="140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4223" y="1834576"/>
            <a:ext cx="1762125" cy="501967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704307" y="1170541"/>
            <a:ext cx="4932040" cy="64633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</a:rPr>
              <a:t>Программа находится в открытом доступе </a:t>
            </a:r>
            <a:r>
              <a:rPr lang="en-US" sz="1200" b="1" dirty="0">
                <a:solidFill>
                  <a:srgbClr val="0070C0"/>
                </a:solidFill>
              </a:rPr>
              <a:t>https://www.vsegei.ru/ru/info/normdocs/prog_ggk200-ggk1000/</a:t>
            </a:r>
            <a:endParaRPr lang="ru-RU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84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title"/>
          </p:nvPr>
        </p:nvSpPr>
        <p:spPr>
          <a:xfrm>
            <a:off x="884903" y="476251"/>
            <a:ext cx="10559845" cy="471579"/>
          </a:xfrm>
          <a:noFill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ru-RU" sz="1600" b="1" dirty="0" err="1">
                <a:effectLst/>
              </a:rPr>
              <a:t>MapDesigner</a:t>
            </a:r>
            <a:r>
              <a:rPr lang="ru-RU" altLang="ru-RU" sz="1600" b="1" dirty="0">
                <a:effectLst/>
              </a:rPr>
              <a:t> вер. 5.02</a:t>
            </a:r>
            <a:r>
              <a:rPr lang="en-US" altLang="ru-RU" sz="1600" b="1" dirty="0">
                <a:effectLst/>
              </a:rPr>
              <a:t>.</a:t>
            </a:r>
            <a:r>
              <a:rPr lang="ru-RU" altLang="ru-RU" sz="1600" b="1" dirty="0">
                <a:effectLst/>
              </a:rPr>
              <a:t> </a:t>
            </a:r>
            <a:r>
              <a:rPr lang="ru-RU" altLang="ru-RU" sz="1600" dirty="0">
                <a:effectLst/>
                <a:latin typeface="Times New Roman" panose="02020603050405020304" pitchFamily="18" charset="0"/>
              </a:rPr>
              <a:t>Внедренные</a:t>
            </a:r>
            <a:r>
              <a:rPr lang="ru-RU" altLang="ru-RU" sz="1600" dirty="0">
                <a:effectLst/>
              </a:rPr>
              <a:t> в </a:t>
            </a:r>
            <a:r>
              <a:rPr lang="en-US" altLang="ru-RU" sz="1600" dirty="0">
                <a:effectLst/>
              </a:rPr>
              <a:t>ArcMap </a:t>
            </a:r>
            <a:r>
              <a:rPr lang="ru-RU" altLang="ru-RU" sz="1600" dirty="0">
                <a:effectLst/>
              </a:rPr>
              <a:t>элементы управления позволяющие оформлять карты в </a:t>
            </a:r>
            <a:r>
              <a:rPr lang="ru-RU" altLang="ru-RU" sz="1600" dirty="0" err="1">
                <a:effectLst/>
              </a:rPr>
              <a:t>полуавтоиматическом</a:t>
            </a:r>
            <a:r>
              <a:rPr lang="ru-RU" altLang="ru-RU" sz="1600" dirty="0">
                <a:effectLst/>
              </a:rPr>
              <a:t> режиме на основе ЭБЗ</a:t>
            </a:r>
          </a:p>
        </p:txBody>
      </p:sp>
      <p:sp>
        <p:nvSpPr>
          <p:cNvPr id="29699" name="Rectangle 6"/>
          <p:cNvSpPr>
            <a:spLocks noChangeArrowheads="1"/>
          </p:cNvSpPr>
          <p:nvPr/>
        </p:nvSpPr>
        <p:spPr bwMode="auto">
          <a:xfrm>
            <a:off x="1524001" y="-200055"/>
            <a:ext cx="1847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/>
          </a:p>
        </p:txBody>
      </p:sp>
      <p:sp>
        <p:nvSpPr>
          <p:cNvPr id="29700" name="Text Box 9"/>
          <p:cNvSpPr txBox="1">
            <a:spLocks noChangeArrowheads="1"/>
          </p:cNvSpPr>
          <p:nvPr/>
        </p:nvSpPr>
        <p:spPr bwMode="auto">
          <a:xfrm>
            <a:off x="8334735" y="1483159"/>
            <a:ext cx="21542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/>
              <a:t>Панели инструментов</a:t>
            </a:r>
          </a:p>
        </p:txBody>
      </p:sp>
      <p:graphicFrame>
        <p:nvGraphicFramePr>
          <p:cNvPr id="29701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2028715"/>
              </p:ext>
            </p:extLst>
          </p:nvPr>
        </p:nvGraphicFramePr>
        <p:xfrm>
          <a:off x="609600" y="1668029"/>
          <a:ext cx="7678738" cy="5133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" name="CorelDRAW" r:id="rId3" imgW="8453240" imgH="5653080" progId="CorelDraw.Graphic.15">
                  <p:embed/>
                </p:oleObj>
              </mc:Choice>
              <mc:Fallback>
                <p:oleObj name="CorelDRAW" r:id="rId3" imgW="8453240" imgH="5653080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668029"/>
                        <a:ext cx="7678738" cy="5133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2" name="Object 5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119289417"/>
              </p:ext>
            </p:extLst>
          </p:nvPr>
        </p:nvGraphicFramePr>
        <p:xfrm>
          <a:off x="6299994" y="2722562"/>
          <a:ext cx="3757613" cy="400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1" name="CorelDRAW" r:id="rId5" imgW="5044812" imgH="5370332" progId="CorelDraw.Graphic.15">
                  <p:embed/>
                </p:oleObj>
              </mc:Choice>
              <mc:Fallback>
                <p:oleObj name="CorelDRAW" r:id="rId5" imgW="5044812" imgH="5370332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9994" y="2722562"/>
                        <a:ext cx="3757613" cy="400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3" name="Text Box 8"/>
          <p:cNvSpPr txBox="1">
            <a:spLocks noChangeArrowheads="1"/>
          </p:cNvSpPr>
          <p:nvPr/>
        </p:nvSpPr>
        <p:spPr bwMode="auto">
          <a:xfrm>
            <a:off x="6378576" y="2382837"/>
            <a:ext cx="3600450" cy="339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/>
              <a:t>Окно управления легендами</a:t>
            </a:r>
          </a:p>
        </p:txBody>
      </p:sp>
      <p:graphicFrame>
        <p:nvGraphicFramePr>
          <p:cNvPr id="29704" name="Object 4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69157388"/>
              </p:ext>
            </p:extLst>
          </p:nvPr>
        </p:nvGraphicFramePr>
        <p:xfrm>
          <a:off x="10160000" y="2363789"/>
          <a:ext cx="1511300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2" name="CorelDRAW" r:id="rId7" imgW="2713463" imgH="887578" progId="CorelDRAW.Graphic.12">
                  <p:embed/>
                </p:oleObj>
              </mc:Choice>
              <mc:Fallback>
                <p:oleObj name="CorelDRAW" r:id="rId7" imgW="2713463" imgH="887578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0000" y="2363789"/>
                        <a:ext cx="1511300" cy="493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5" name="Object 7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990823263"/>
              </p:ext>
            </p:extLst>
          </p:nvPr>
        </p:nvGraphicFramePr>
        <p:xfrm>
          <a:off x="7543800" y="1827429"/>
          <a:ext cx="4038600" cy="51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3" name="CorelDRAW" r:id="rId9" imgW="4970173" imgH="639186" progId="CorelDRAW.Graphic.12">
                  <p:embed/>
                </p:oleObj>
              </mc:Choice>
              <mc:Fallback>
                <p:oleObj name="CorelDRAW" r:id="rId9" imgW="4970173" imgH="639186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1827429"/>
                        <a:ext cx="4038600" cy="519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6" name="Text Box 4"/>
          <p:cNvSpPr txBox="1">
            <a:spLocks noChangeArrowheads="1"/>
          </p:cNvSpPr>
          <p:nvPr/>
        </p:nvSpPr>
        <p:spPr bwMode="auto">
          <a:xfrm>
            <a:off x="137651" y="1"/>
            <a:ext cx="11877367" cy="307975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/>
              <a:t>ОТЕЧЕСТВЕННЫЕ ТЕХНОЛОГИИ СОЗДАНИЯ ГОСГЕКОЛКАРТ ФГБУ ВСЕГЕИ</a:t>
            </a:r>
            <a:endParaRPr lang="ru-RU" altLang="ru-RU" sz="1800" b="1" dirty="0"/>
          </a:p>
        </p:txBody>
      </p:sp>
      <p:sp>
        <p:nvSpPr>
          <p:cNvPr id="29707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D50B3DD-4994-42B0-BE1A-FA5EDA728915}" type="slidenum">
              <a:rPr lang="ru-RU" altLang="ru-RU" sz="14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ru-RU" altLang="ru-RU" sz="1400"/>
          </a:p>
        </p:txBody>
      </p:sp>
      <p:sp>
        <p:nvSpPr>
          <p:cNvPr id="2" name="Прямоугольник 1"/>
          <p:cNvSpPr/>
          <p:nvPr/>
        </p:nvSpPr>
        <p:spPr>
          <a:xfrm>
            <a:off x="3183500" y="1169430"/>
            <a:ext cx="8455026" cy="276999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</a:rPr>
              <a:t>Программа находится в открытом доступе </a:t>
            </a:r>
            <a:r>
              <a:rPr lang="en-US" sz="1200" b="1" dirty="0">
                <a:solidFill>
                  <a:srgbClr val="0070C0"/>
                </a:solidFill>
              </a:rPr>
              <a:t>https://www.vsegei.ru/ru/info/normdocs/prog_ggk200-ggk1000/</a:t>
            </a:r>
            <a:endParaRPr lang="ru-RU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15455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0772F19-320C-4429-8190-D45AB12614E7}" type="slidenum">
              <a:rPr lang="ru-RU" altLang="ru-RU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ru-RU" altLang="ru-RU" sz="1400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ChangeArrowheads="1"/>
          </p:cNvSpPr>
          <p:nvPr/>
        </p:nvSpPr>
        <p:spPr bwMode="auto">
          <a:xfrm>
            <a:off x="2927351" y="1048218"/>
            <a:ext cx="184731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ru-RU" altLang="ru-RU" sz="2000" baseline="-250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54276" name="Объект 6"/>
          <p:cNvGraphicFramePr>
            <a:graphicFrameLocks noChangeAspect="1"/>
          </p:cNvGraphicFramePr>
          <p:nvPr>
            <p:extLst/>
          </p:nvPr>
        </p:nvGraphicFramePr>
        <p:xfrm>
          <a:off x="1553541" y="857486"/>
          <a:ext cx="7581900" cy="429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8" r:id="rId3" imgW="5138469" imgH="2907090" progId="CorelDRAW.Graphic.12">
                  <p:embed/>
                </p:oleObj>
              </mc:Choice>
              <mc:Fallback>
                <p:oleObj r:id="rId3" imgW="5138469" imgH="290709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3541" y="857486"/>
                        <a:ext cx="7581900" cy="429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7" name="Прямоугольник 8"/>
          <p:cNvSpPr>
            <a:spLocks noChangeArrowheads="1"/>
          </p:cNvSpPr>
          <p:nvPr/>
        </p:nvSpPr>
        <p:spPr bwMode="auto">
          <a:xfrm>
            <a:off x="2084439" y="915390"/>
            <a:ext cx="6931742" cy="2359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49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ru-RU" altLang="ru-RU" sz="14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ПАНЕЛИ </a:t>
            </a:r>
            <a:r>
              <a:rPr lang="en-US" altLang="ru-RU" sz="14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SHERPA </a:t>
            </a:r>
            <a:r>
              <a:rPr lang="ru-RU" altLang="ru-RU" sz="14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ОТОБРАЖЕНИЕМ    РАСПОЛОЖЕНИЯ ПОЛЕВЫХ НАБЛЮДЕНИЙ</a:t>
            </a:r>
          </a:p>
        </p:txBody>
      </p:sp>
      <p:graphicFrame>
        <p:nvGraphicFramePr>
          <p:cNvPr id="54278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7171422"/>
              </p:ext>
            </p:extLst>
          </p:nvPr>
        </p:nvGraphicFramePr>
        <p:xfrm>
          <a:off x="-14994" y="3939142"/>
          <a:ext cx="5080430" cy="288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9" r:id="rId5" imgW="5351063" imgH="3037500" progId="CorelDRAW.Graphic.12">
                  <p:embed/>
                </p:oleObj>
              </mc:Choice>
              <mc:Fallback>
                <p:oleObj r:id="rId5" imgW="5351063" imgH="30375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4994" y="3939142"/>
                        <a:ext cx="5080430" cy="2882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9" name="Прямоугольник 11"/>
          <p:cNvSpPr>
            <a:spLocks noChangeArrowheads="1"/>
          </p:cNvSpPr>
          <p:nvPr/>
        </p:nvSpPr>
        <p:spPr bwMode="auto">
          <a:xfrm>
            <a:off x="7295" y="3731010"/>
            <a:ext cx="4000500" cy="23495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ru-RU" sz="14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ПАНЕЛИ </a:t>
            </a:r>
            <a:r>
              <a:rPr lang="en-US" altLang="ru-RU" sz="14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SHERPA </a:t>
            </a:r>
            <a:r>
              <a:rPr lang="ru-RU" altLang="ru-RU" sz="14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ОТОБРАЖЕНИЕМ ЛИНИИ ПОЛЬЗОВАТЕЛЯ </a:t>
            </a:r>
            <a:endParaRPr lang="ru-RU" altLang="ru-RU" sz="1400" baseline="-25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93435" y="231467"/>
            <a:ext cx="9144001" cy="584775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ts val="600"/>
              </a:spcBef>
              <a:buNone/>
              <a:defRPr/>
            </a:pPr>
            <a:r>
              <a:rPr lang="ru-RU" sz="2400" b="1" baseline="-25000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Современная компьютерные технологии полевой документации «</a:t>
            </a:r>
            <a:r>
              <a:rPr lang="en-US" sz="2400" b="1" baseline="-25000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Sherpa</a:t>
            </a:r>
            <a:r>
              <a:rPr lang="ru-RU" sz="2400" b="1" baseline="-25000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»</a:t>
            </a:r>
            <a:r>
              <a:rPr lang="en-US" sz="2400" b="1" baseline="-25000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ru-RU" sz="2400" b="1" baseline="-25000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на основе применения планшетных компьютеров при полевой документации</a:t>
            </a:r>
            <a:endParaRPr lang="ru-RU" sz="1600" b="1" baseline="-25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anose="020B0604020202020204" pitchFamily="34" charset="0"/>
            </a:endParaRPr>
          </a:p>
        </p:txBody>
      </p:sp>
      <p:graphicFrame>
        <p:nvGraphicFramePr>
          <p:cNvPr id="54283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0354192"/>
              </p:ext>
            </p:extLst>
          </p:nvPr>
        </p:nvGraphicFramePr>
        <p:xfrm>
          <a:off x="9637436" y="307976"/>
          <a:ext cx="1897063" cy="177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0" name="PHOTO-PAINT" r:id="rId7" imgW="0" imgH="0" progId="CorelPHOTOPAINT.Image.17">
                  <p:embed/>
                </p:oleObj>
              </mc:Choice>
              <mc:Fallback>
                <p:oleObj name="PHOTO-PAINT" r:id="rId7" imgW="0" imgH="0" progId="CorelPHOTOPAINT.Image.1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37436" y="307976"/>
                        <a:ext cx="1897063" cy="177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Рисунок 1" descr="C:\Users\Mikhail_Shishkin\AppData\Local\Microsoft\Windows\Temporary Internet Files\Content.Word\WP_20150624_19_06_36_Pr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8" y="844629"/>
            <a:ext cx="2105025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50073" y="2356780"/>
            <a:ext cx="3941927" cy="45012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98087" y="3965960"/>
            <a:ext cx="4471737" cy="278702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0" y="3143416"/>
            <a:ext cx="4932040" cy="64633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</a:rPr>
              <a:t>Программа находится в открытом доступе </a:t>
            </a:r>
            <a:r>
              <a:rPr lang="en-US" sz="1200" b="1" dirty="0">
                <a:solidFill>
                  <a:srgbClr val="0070C0"/>
                </a:solidFill>
              </a:rPr>
              <a:t>https://www.vsegei.ru/ru/info/normdocs/prog_ggk200-ggk1000/</a:t>
            </a:r>
            <a:endParaRPr lang="ru-RU" sz="1200" b="1" dirty="0">
              <a:solidFill>
                <a:srgbClr val="0070C0"/>
              </a:solidFill>
            </a:endParaRPr>
          </a:p>
        </p:txBody>
      </p:sp>
      <p:sp>
        <p:nvSpPr>
          <p:cNvPr id="19" name="Прямоугольник 11"/>
          <p:cNvSpPr>
            <a:spLocks noChangeArrowheads="1"/>
          </p:cNvSpPr>
          <p:nvPr/>
        </p:nvSpPr>
        <p:spPr bwMode="auto">
          <a:xfrm>
            <a:off x="4319066" y="3965960"/>
            <a:ext cx="2229778" cy="30777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ru-RU" sz="14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 в ФОРМАТЕ БАЗЫ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ДАННЫХ</a:t>
            </a:r>
          </a:p>
        </p:txBody>
      </p:sp>
      <p:sp>
        <p:nvSpPr>
          <p:cNvPr id="20" name="Прямоугольник 11"/>
          <p:cNvSpPr>
            <a:spLocks noChangeArrowheads="1"/>
          </p:cNvSpPr>
          <p:nvPr/>
        </p:nvSpPr>
        <p:spPr bwMode="auto">
          <a:xfrm>
            <a:off x="8633530" y="2126922"/>
            <a:ext cx="3332327" cy="2359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ru-RU" sz="14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 в ФОРМАТЕ ПОЛЕВОГО ДНЕВНИКА</a:t>
            </a: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0" y="18600"/>
            <a:ext cx="12192000" cy="307975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/>
              <a:t>ОТЕЧЕСТВЕННЫЕ РАЗРАБОТКИ ПРОГРАММНОГО ОБЕСПЕЧЕНИЯ ДЛЯ СОЗДАНИЯ ГОСГЕОЛКАРТ ФГБУ ВСЕГЕИ</a:t>
            </a:r>
            <a:endParaRPr lang="ru-RU" alt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1627326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1634" y="793240"/>
            <a:ext cx="2125022" cy="171660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970" y="1722243"/>
            <a:ext cx="2083458" cy="204791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857580" y="2067180"/>
            <a:ext cx="1646259" cy="2460777"/>
          </a:xfrm>
          <a:prstGeom prst="rect">
            <a:avLst/>
          </a:prstGeom>
        </p:spPr>
      </p:pic>
      <p:pic>
        <p:nvPicPr>
          <p:cNvPr id="20495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19" y="649609"/>
            <a:ext cx="3705225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085" y="1905196"/>
            <a:ext cx="1557513" cy="2200101"/>
          </a:xfrm>
          <a:prstGeom prst="rect">
            <a:avLst/>
          </a:prstGeom>
        </p:spPr>
      </p:pic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1619597" y="328932"/>
            <a:ext cx="9002712" cy="307975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  <a:cs typeface="Arial" panose="020B0604020202020204" pitchFamily="34" charset="0"/>
              </a:rPr>
              <a:t>ЭЛЕКТРОННОЕ ИЗДАНИЕ И ПУБЛИКАЦИЯ ГОСГЕОЛКАРТЫ-200/2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634" y="4881882"/>
            <a:ext cx="4661129" cy="160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2" descr="\\Pc-szkgp01\D\2013\Коллегия_Роснедра_март13\p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5" t="37492" r="74220" b="35516"/>
          <a:stretch>
            <a:fillRect/>
          </a:stretch>
        </p:blipFill>
        <p:spPr bwMode="auto">
          <a:xfrm>
            <a:off x="1524001" y="2262188"/>
            <a:ext cx="177641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2" descr="\\Pc-szkgp01\D\2013\Коллегия_Роснедра_март13\p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" t="66716" r="70091"/>
          <a:stretch>
            <a:fillRect/>
          </a:stretch>
        </p:blipFill>
        <p:spPr bwMode="auto">
          <a:xfrm>
            <a:off x="28781" y="4208956"/>
            <a:ext cx="1700213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Прямая со стрелкой 14"/>
          <p:cNvCxnSpPr/>
          <p:nvPr/>
        </p:nvCxnSpPr>
        <p:spPr>
          <a:xfrm>
            <a:off x="4898502" y="2768146"/>
            <a:ext cx="1112440" cy="1232354"/>
          </a:xfrm>
          <a:prstGeom prst="straightConnector1">
            <a:avLst/>
          </a:prstGeom>
          <a:ln w="25400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1558925" y="5324936"/>
            <a:ext cx="387350" cy="0"/>
          </a:xfrm>
          <a:prstGeom prst="straightConnector1">
            <a:avLst/>
          </a:prstGeom>
          <a:ln w="22225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2" name="TextBox 44"/>
          <p:cNvSpPr txBox="1">
            <a:spLocks noChangeArrowheads="1"/>
          </p:cNvSpPr>
          <p:nvPr/>
        </p:nvSpPr>
        <p:spPr bwMode="auto">
          <a:xfrm>
            <a:off x="1558925" y="2214563"/>
            <a:ext cx="1847850" cy="215900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ru-RU" sz="1200" b="1" baseline="-25000" dirty="0">
                <a:solidFill>
                  <a:srgbClr val="000000"/>
                </a:solidFill>
                <a:cs typeface="Arial" panose="020B0604020202020204" pitchFamily="34" charset="0"/>
              </a:rPr>
              <a:t>ОБЪЯСНИТЕЛЬНАЯ ЗАПИСКА</a:t>
            </a:r>
            <a:endParaRPr lang="ru-RU" altLang="ru-RU" sz="2000" b="1" baseline="-25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494" name="Text Box 15"/>
          <p:cNvSpPr txBox="1">
            <a:spLocks noChangeArrowheads="1"/>
          </p:cNvSpPr>
          <p:nvPr/>
        </p:nvSpPr>
        <p:spPr bwMode="auto">
          <a:xfrm>
            <a:off x="3938936" y="662219"/>
            <a:ext cx="5429250" cy="939800"/>
          </a:xfrm>
          <a:prstGeom prst="rect">
            <a:avLst/>
          </a:prstGeom>
          <a:solidFill>
            <a:srgbClr val="DEE2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ru-RU" sz="1100" b="1" dirty="0">
                <a:solidFill>
                  <a:srgbClr val="000000"/>
                </a:solidFill>
                <a:cs typeface="Arial" panose="020B0604020202020204" pitchFamily="34" charset="0"/>
              </a:rPr>
              <a:t>Три варианта представление материалов: </a:t>
            </a:r>
          </a:p>
          <a:p>
            <a:pPr eaLnBrk="0" hangingPunct="0">
              <a:spcBef>
                <a:spcPct val="0"/>
              </a:spcBef>
              <a:buFontTx/>
              <a:buChar char="-"/>
            </a:pPr>
            <a:r>
              <a:rPr lang="ru-RU" altLang="ru-RU" sz="1100" b="1" dirty="0">
                <a:solidFill>
                  <a:srgbClr val="000000"/>
                </a:solidFill>
                <a:cs typeface="Arial" panose="020B0604020202020204" pitchFamily="34" charset="0"/>
              </a:rPr>
              <a:t>в виде цифрового оформленного комплекта в одном из растровых форматов, </a:t>
            </a:r>
          </a:p>
          <a:p>
            <a:pPr eaLnBrk="0" hangingPunct="0">
              <a:spcBef>
                <a:spcPct val="0"/>
              </a:spcBef>
              <a:buFontTx/>
              <a:buChar char="-"/>
            </a:pPr>
            <a:r>
              <a:rPr lang="ru-RU" altLang="ru-RU" sz="1100" b="1" dirty="0">
                <a:solidFill>
                  <a:srgbClr val="000000"/>
                </a:solidFill>
                <a:cs typeface="Arial" panose="020B0604020202020204" pitchFamily="34" charset="0"/>
              </a:rPr>
              <a:t>в виде электронной карты в ГИС-формате (цифровая модель), </a:t>
            </a:r>
          </a:p>
          <a:p>
            <a:pPr eaLnBrk="0" hangingPunct="0">
              <a:spcBef>
                <a:spcPct val="0"/>
              </a:spcBef>
              <a:buFontTx/>
              <a:buChar char="-"/>
            </a:pPr>
            <a:r>
              <a:rPr lang="ru-RU" altLang="ru-RU" sz="1100" b="1" dirty="0">
                <a:solidFill>
                  <a:srgbClr val="000000"/>
                </a:solidFill>
                <a:cs typeface="Arial" panose="020B0604020202020204" pitchFamily="34" charset="0"/>
              </a:rPr>
              <a:t>в  виде интерактивной электронной карты</a:t>
            </a:r>
          </a:p>
        </p:txBody>
      </p:sp>
      <p:sp>
        <p:nvSpPr>
          <p:cNvPr id="20496" name="Прямоугольник 10"/>
          <p:cNvSpPr>
            <a:spLocks noChangeArrowheads="1"/>
          </p:cNvSpPr>
          <p:nvPr/>
        </p:nvSpPr>
        <p:spPr bwMode="auto">
          <a:xfrm>
            <a:off x="16311" y="1095675"/>
            <a:ext cx="2573296" cy="913070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None/>
            </a:pPr>
            <a:r>
              <a:rPr lang="ru-RU" altLang="ru-RU" sz="2000" b="1" baseline="-25000" dirty="0">
                <a:cs typeface="Arial" panose="020B0604020202020204" pitchFamily="34" charset="0"/>
              </a:rPr>
              <a:t>МФ ВСЕГЕИ</a:t>
            </a:r>
          </a:p>
          <a:p>
            <a:pPr algn="ctr" eaLnBrk="0" hangingPunct="0">
              <a:spcBef>
                <a:spcPct val="0"/>
              </a:spcBef>
              <a:buNone/>
            </a:pPr>
            <a:r>
              <a:rPr lang="ru-RU" altLang="ru-RU" sz="2000" b="1" baseline="-25000" dirty="0">
                <a:solidFill>
                  <a:srgbClr val="FF4747"/>
                </a:solidFill>
                <a:cs typeface="Arial" panose="020B0604020202020204" pitchFamily="34" charset="0"/>
              </a:rPr>
              <a:t>Издание карт в программе САРК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altLang="ru-RU" sz="2000" u="sng" baseline="-25000" dirty="0">
                <a:solidFill>
                  <a:srgbClr val="0070C0"/>
                </a:solidFill>
                <a:cs typeface="Arial" panose="020B0604020202020204" pitchFamily="34" charset="0"/>
                <a:hlinkClick r:id="rId10"/>
              </a:rPr>
              <a:t>http://geo.mfvsegei.ru/200k/</a:t>
            </a:r>
            <a:endParaRPr lang="ru-RU" altLang="ru-RU" sz="2000" u="sng" baseline="-2500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26" name="TextBox 44"/>
          <p:cNvSpPr txBox="1">
            <a:spLocks noChangeArrowheads="1"/>
          </p:cNvSpPr>
          <p:nvPr/>
        </p:nvSpPr>
        <p:spPr bwMode="auto">
          <a:xfrm>
            <a:off x="5985479" y="3814428"/>
            <a:ext cx="1482955" cy="215444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ru-RU" sz="1200" b="1" baseline="-25000" dirty="0">
                <a:solidFill>
                  <a:srgbClr val="000000"/>
                </a:solidFill>
                <a:cs typeface="Arial" panose="020B0604020202020204" pitchFamily="34" charset="0"/>
              </a:rPr>
              <a:t>ЭЛЕКТРОННАЯ  КАРТА</a:t>
            </a:r>
            <a:endParaRPr lang="ru-RU" altLang="ru-RU" sz="2000" b="1" baseline="-25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2" name="TextBox 44"/>
          <p:cNvSpPr txBox="1">
            <a:spLocks noChangeArrowheads="1"/>
          </p:cNvSpPr>
          <p:nvPr/>
        </p:nvSpPr>
        <p:spPr bwMode="auto">
          <a:xfrm>
            <a:off x="3722075" y="2067179"/>
            <a:ext cx="1482955" cy="215444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ru-RU" sz="1200" b="1" baseline="-25000" dirty="0">
                <a:solidFill>
                  <a:srgbClr val="000000"/>
                </a:solidFill>
                <a:cs typeface="Arial" panose="020B0604020202020204" pitchFamily="34" charset="0"/>
              </a:rPr>
              <a:t>МАКЕТЫ ПЕЧАТИ  (</a:t>
            </a:r>
            <a:r>
              <a:rPr lang="en-US" altLang="ru-RU" sz="1200" b="1" baseline="-25000" dirty="0">
                <a:solidFill>
                  <a:srgbClr val="000000"/>
                </a:solidFill>
                <a:cs typeface="Arial" panose="020B0604020202020204" pitchFamily="34" charset="0"/>
              </a:rPr>
              <a:t>PDF)</a:t>
            </a:r>
            <a:endParaRPr lang="ru-RU" altLang="ru-RU" sz="2000" b="1" baseline="-25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 rot="1610625" flipV="1">
            <a:off x="2938298" y="1636295"/>
            <a:ext cx="267031" cy="298204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ru-RU" sz="2000" baseline="-25000">
              <a:solidFill>
                <a:srgbClr val="000000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 bwMode="auto">
          <a:xfrm>
            <a:off x="3121021" y="1760840"/>
            <a:ext cx="680666" cy="3607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Box 44"/>
          <p:cNvSpPr txBox="1">
            <a:spLocks noChangeArrowheads="1"/>
          </p:cNvSpPr>
          <p:nvPr/>
        </p:nvSpPr>
        <p:spPr bwMode="auto">
          <a:xfrm rot="1735365">
            <a:off x="2865440" y="1381504"/>
            <a:ext cx="800512" cy="235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ru-RU" sz="1400" b="1" baseline="-25000" dirty="0">
                <a:solidFill>
                  <a:srgbClr val="000000"/>
                </a:solidFill>
                <a:cs typeface="Arial" panose="020B0604020202020204" pitchFamily="34" charset="0"/>
              </a:rPr>
              <a:t>Q-41-V,VI</a:t>
            </a:r>
            <a:endParaRPr lang="ru-RU" altLang="ru-RU" sz="1400" b="1" baseline="-25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5" name="TextBox 44"/>
          <p:cNvSpPr txBox="1">
            <a:spLocks noChangeArrowheads="1"/>
          </p:cNvSpPr>
          <p:nvPr/>
        </p:nvSpPr>
        <p:spPr bwMode="auto">
          <a:xfrm>
            <a:off x="3722075" y="2273170"/>
            <a:ext cx="454839" cy="246221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00" b="1" dirty="0">
                <a:solidFill>
                  <a:srgbClr val="000000"/>
                </a:solidFill>
              </a:rPr>
              <a:t>ГК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52" y="5953618"/>
            <a:ext cx="1942390" cy="899514"/>
          </a:xfrm>
          <a:prstGeom prst="rect">
            <a:avLst/>
          </a:prstGeom>
        </p:spPr>
      </p:pic>
      <p:sp>
        <p:nvSpPr>
          <p:cNvPr id="38" name="TextBox 44"/>
          <p:cNvSpPr txBox="1">
            <a:spLocks noChangeArrowheads="1"/>
          </p:cNvSpPr>
          <p:nvPr/>
        </p:nvSpPr>
        <p:spPr bwMode="auto">
          <a:xfrm>
            <a:off x="9342858" y="594634"/>
            <a:ext cx="2558902" cy="246221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00" b="1" dirty="0">
                <a:solidFill>
                  <a:srgbClr val="000000"/>
                </a:solidFill>
              </a:rPr>
              <a:t>Сопровождающая база данных</a:t>
            </a:r>
          </a:p>
        </p:txBody>
      </p:sp>
      <p:sp>
        <p:nvSpPr>
          <p:cNvPr id="39" name="TextBox 44"/>
          <p:cNvSpPr txBox="1">
            <a:spLocks noChangeArrowheads="1"/>
          </p:cNvSpPr>
          <p:nvPr/>
        </p:nvSpPr>
        <p:spPr bwMode="auto">
          <a:xfrm>
            <a:off x="5205030" y="1880837"/>
            <a:ext cx="661903" cy="246221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00" b="1" dirty="0">
                <a:solidFill>
                  <a:srgbClr val="000000"/>
                </a:solidFill>
              </a:rPr>
              <a:t>КЗПИ</a:t>
            </a:r>
          </a:p>
        </p:txBody>
      </p:sp>
      <p:sp>
        <p:nvSpPr>
          <p:cNvPr id="40" name="TextBox 44"/>
          <p:cNvSpPr txBox="1">
            <a:spLocks noChangeArrowheads="1"/>
          </p:cNvSpPr>
          <p:nvPr/>
        </p:nvSpPr>
        <p:spPr bwMode="auto">
          <a:xfrm>
            <a:off x="5654528" y="1592072"/>
            <a:ext cx="661903" cy="246221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00" b="1" dirty="0">
                <a:solidFill>
                  <a:srgbClr val="000000"/>
                </a:solidFill>
              </a:rPr>
              <a:t>КЧО</a:t>
            </a: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16311" y="1"/>
            <a:ext cx="12175689" cy="307975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/>
              <a:t>ОТЕЧЕСТВЕННЫЕ РАЗРАБОТКИ ПРОГРАММНОГО ОБЕСПЕЧЕНИЯ ДЛЯ ИЗДАНИЯ ГОСГЕОЛКАРТ</a:t>
            </a:r>
            <a:r>
              <a:rPr lang="en-US" altLang="ru-RU" sz="1400" b="1" dirty="0"/>
              <a:t> </a:t>
            </a:r>
            <a:r>
              <a:rPr lang="ru-RU" altLang="ru-RU" sz="1400" b="1" dirty="0"/>
              <a:t>ФГБУ ВСЕГЕИ</a:t>
            </a:r>
            <a:endParaRPr lang="ru-RU" altLang="ru-RU" sz="1800" b="1" dirty="0"/>
          </a:p>
        </p:txBody>
      </p:sp>
      <p:sp>
        <p:nvSpPr>
          <p:cNvPr id="36" name="TextBox 44"/>
          <p:cNvSpPr txBox="1">
            <a:spLocks noChangeArrowheads="1"/>
          </p:cNvSpPr>
          <p:nvPr/>
        </p:nvSpPr>
        <p:spPr bwMode="auto">
          <a:xfrm>
            <a:off x="8638265" y="2509844"/>
            <a:ext cx="2558902" cy="246221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00" b="1" dirty="0">
                <a:solidFill>
                  <a:srgbClr val="000000"/>
                </a:solidFill>
              </a:rPr>
              <a:t>Набор интерактивных карт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39770" y="2741284"/>
            <a:ext cx="4084036" cy="41499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53999" y="4050285"/>
            <a:ext cx="3179271" cy="2888483"/>
          </a:xfrm>
          <a:prstGeom prst="rect">
            <a:avLst/>
          </a:prstGeom>
        </p:spPr>
      </p:pic>
      <p:cxnSp>
        <p:nvCxnSpPr>
          <p:cNvPr id="41" name="Прямая со стрелкой 40"/>
          <p:cNvCxnSpPr/>
          <p:nvPr/>
        </p:nvCxnSpPr>
        <p:spPr>
          <a:xfrm flipH="1">
            <a:off x="7348358" y="3502018"/>
            <a:ext cx="883007" cy="548267"/>
          </a:xfrm>
          <a:prstGeom prst="straightConnector1">
            <a:avLst/>
          </a:prstGeom>
          <a:ln w="25400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 bwMode="auto">
          <a:xfrm>
            <a:off x="2989231" y="3735152"/>
            <a:ext cx="2104505" cy="72642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5" name="TextBox 44"/>
          <p:cNvSpPr txBox="1">
            <a:spLocks noChangeArrowheads="1"/>
          </p:cNvSpPr>
          <p:nvPr/>
        </p:nvSpPr>
        <p:spPr bwMode="auto">
          <a:xfrm rot="1177649">
            <a:off x="3321486" y="4230078"/>
            <a:ext cx="1502994" cy="235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ru-RU" sz="1400" b="1" baseline="-25000" dirty="0">
                <a:solidFill>
                  <a:srgbClr val="000000"/>
                </a:solidFill>
                <a:cs typeface="Arial" panose="020B0604020202020204" pitchFamily="34" charset="0"/>
              </a:rPr>
              <a:t>СВЯЗЬ с ЗАПИСКОЙ</a:t>
            </a:r>
          </a:p>
        </p:txBody>
      </p:sp>
    </p:spTree>
    <p:extLst>
      <p:ext uri="{BB962C8B-B14F-4D97-AF65-F5344CB8AC3E}">
        <p14:creationId xmlns:p14="http://schemas.microsoft.com/office/powerpoint/2010/main" val="727127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21" y="1769847"/>
            <a:ext cx="6937641" cy="44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445893" y="2271196"/>
            <a:ext cx="1062990" cy="2660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11" name="Прямая со стрелкой 10"/>
          <p:cNvCxnSpPr>
            <a:endCxn id="12" idx="0"/>
          </p:cNvCxnSpPr>
          <p:nvPr/>
        </p:nvCxnSpPr>
        <p:spPr>
          <a:xfrm>
            <a:off x="2759825" y="2660073"/>
            <a:ext cx="172005" cy="21321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2460024" y="4792260"/>
            <a:ext cx="943611" cy="6167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934" y="4010127"/>
            <a:ext cx="4262998" cy="263466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654934" y="4957567"/>
            <a:ext cx="4163060" cy="4514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3389504" y="4905489"/>
            <a:ext cx="265430" cy="1282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432" y="4149915"/>
            <a:ext cx="1684198" cy="2494876"/>
          </a:xfrm>
          <a:prstGeom prst="rect">
            <a:avLst/>
          </a:prstGeom>
        </p:spPr>
      </p:pic>
      <p:pic>
        <p:nvPicPr>
          <p:cNvPr id="17" name="Рисунок 16" descr="Вырезка экран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863" y="1400619"/>
            <a:ext cx="4584489" cy="2459562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7974204" y="4719442"/>
            <a:ext cx="1222375" cy="161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 стрелкой 25"/>
          <p:cNvCxnSpPr>
            <a:stCxn id="6" idx="3"/>
          </p:cNvCxnSpPr>
          <p:nvPr/>
        </p:nvCxnSpPr>
        <p:spPr>
          <a:xfrm flipV="1">
            <a:off x="7817994" y="4881367"/>
            <a:ext cx="265430" cy="3019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7644680" y="3582792"/>
            <a:ext cx="1889760" cy="203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6" name="Прямая соединительная линия 35"/>
          <p:cNvCxnSpPr>
            <a:stCxn id="24" idx="3"/>
          </p:cNvCxnSpPr>
          <p:nvPr/>
        </p:nvCxnSpPr>
        <p:spPr>
          <a:xfrm flipV="1">
            <a:off x="9196579" y="4800404"/>
            <a:ext cx="239218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V="1">
            <a:off x="9435797" y="3785992"/>
            <a:ext cx="0" cy="10144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16311" y="1"/>
            <a:ext cx="12175689" cy="307975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/>
              <a:t>ОТЕЧЕСТВЕННЫЕ РАЗРАБОТКИ ПРОГРАММНОГО ОБЕСПЕЧЕНИЯ ДЛЯ ИЗДАНИЯ ГОСГЕОЛКАРТ</a:t>
            </a:r>
            <a:r>
              <a:rPr lang="en-US" altLang="ru-RU" sz="1400" b="1" dirty="0"/>
              <a:t> </a:t>
            </a:r>
            <a:r>
              <a:rPr lang="ru-RU" altLang="ru-RU" sz="1400" b="1" dirty="0"/>
              <a:t>ФГБУ ВСЕГЕИ</a:t>
            </a:r>
            <a:endParaRPr lang="ru-RU" altLang="ru-RU" sz="1800" b="1" dirty="0"/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1619597" y="328932"/>
            <a:ext cx="9002712" cy="307975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  <a:cs typeface="Arial" panose="020B0604020202020204" pitchFamily="34" charset="0"/>
              </a:rPr>
              <a:t>ЭЛЕКТРОННОЕ ИЗДАНИЕ И ПУБЛИКАЦИЯ ГОСГЕОЛКАРТЫ-200/2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311" y="713108"/>
            <a:ext cx="118842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7542">
              <a:defRPr/>
            </a:pPr>
            <a:r>
              <a:rPr lang="ru-RU" sz="1200" dirty="0"/>
              <a:t>Комплекты, прошедшие электронное издание на картфабрике ВСЕГЕИ, размещены на сайте ВСЕГЕИ в разделе «НАЦИОНАЛЬНЫЙ РЕСУРС ГИС-АТЛАС НЕДРА РОССИИ» во вкладке «Цифровые </a:t>
            </a:r>
            <a:r>
              <a:rPr lang="ru-RU" sz="1200" dirty="0" err="1"/>
              <a:t>Госгеолкарты</a:t>
            </a:r>
            <a:r>
              <a:rPr lang="ru-RU" sz="1200" dirty="0"/>
              <a:t>» в каталоге «Изданные комплекты </a:t>
            </a:r>
            <a:r>
              <a:rPr lang="ru-RU" sz="1200" dirty="0" err="1"/>
              <a:t>Госгеолкарты</a:t>
            </a:r>
            <a:r>
              <a:rPr lang="ru-RU" sz="1200" dirty="0"/>
              <a:t>». В данном каталоге нужно выбрать «Государственные геологические карты РФ м-ба 1:200 000 (второе поколение), цифровые и аналоговые комплекты (издание КФ ВСЕГЕИ), после выбрать нужную номенклатуру (для примера выбран лист </a:t>
            </a:r>
            <a:r>
              <a:rPr lang="en-US" sz="1200" dirty="0"/>
              <a:t>Q-41-XV)</a:t>
            </a:r>
            <a:r>
              <a:rPr lang="ru-RU" sz="1200" dirty="0"/>
              <a:t> и открыть «Интерактивную версию комплекта».</a:t>
            </a:r>
          </a:p>
        </p:txBody>
      </p:sp>
    </p:spTree>
    <p:extLst>
      <p:ext uri="{BB962C8B-B14F-4D97-AF65-F5344CB8AC3E}">
        <p14:creationId xmlns:p14="http://schemas.microsoft.com/office/powerpoint/2010/main" val="111333602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84313"/>
            <a:ext cx="11963400" cy="5087937"/>
          </a:xfrm>
          <a:solidFill>
            <a:srgbClr val="FFFFCC"/>
          </a:solidFill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altLang="ru-RU" sz="1400" dirty="0"/>
              <a:t>		</a:t>
            </a:r>
            <a:r>
              <a:rPr lang="ru-RU" altLang="ru-RU" sz="1800" b="1" dirty="0">
                <a:effectLst/>
              </a:rPr>
              <a:t>- совершенствование и разработка унифицированной понятийной базы геологического картографирования;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1800" b="1" dirty="0">
                <a:effectLst/>
              </a:rPr>
              <a:t>		- разработка типовых условных обозначений для государственных геологических карт различных видов и масштабов;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1800" b="1" dirty="0">
                <a:effectLst/>
              </a:rPr>
              <a:t>		- разработка рекомендаций по подготовке, составлению и актуализации серийных легенд и схем </a:t>
            </a:r>
            <a:r>
              <a:rPr lang="ru-RU" altLang="ru-RU" sz="1800" b="1" dirty="0" err="1">
                <a:effectLst/>
              </a:rPr>
              <a:t>межсерийной</a:t>
            </a:r>
            <a:r>
              <a:rPr lang="ru-RU" altLang="ru-RU" sz="1800" b="1" dirty="0">
                <a:effectLst/>
              </a:rPr>
              <a:t> корреляции к государственным геологическим картам нового поколения;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1800" b="1" dirty="0">
                <a:effectLst/>
              </a:rPr>
              <a:t> 		- разработка рекомендаций по выбору рационального комплекса методов при проведении геолого-картографических работ, включая полевые работы, обработку и интерпретацию первичных материалов и аналитических исследований, компьютерное сопровождение;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1800" b="1" dirty="0">
                <a:effectLst/>
              </a:rPr>
              <a:t>		- разработка требований к составу, содержанию и оформлению конечной геолого-картографической продукции;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1800" b="1" dirty="0">
                <a:effectLst/>
              </a:rPr>
              <a:t>		- разработка и унификация стандартов цифрового представления  и публикации промежуточной и конечной геолого-картографической продукции;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1800" b="1" dirty="0">
                <a:effectLst/>
              </a:rPr>
              <a:t>		- разработка специализированного программно-технологического обеспечения адаптированного для целей геологической картографии.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altLang="ru-RU" sz="1800" b="1" dirty="0">
              <a:effectLst/>
            </a:endParaRPr>
          </a:p>
          <a:p>
            <a:pPr>
              <a:lnSpc>
                <a:spcPct val="90000"/>
              </a:lnSpc>
              <a:buFontTx/>
              <a:buChar char="-"/>
            </a:pPr>
            <a:endParaRPr lang="ru-RU" altLang="ru-RU" sz="1800" b="1" dirty="0">
              <a:effectLst/>
            </a:endParaRP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2063553" y="431801"/>
            <a:ext cx="7569500" cy="584775"/>
          </a:xfrm>
          <a:prstGeom prst="rect">
            <a:avLst/>
          </a:prstGeom>
          <a:solidFill>
            <a:srgbClr val="F69636">
              <a:alpha val="22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600" b="1">
                <a:latin typeface="+mj-lt"/>
                <a:ea typeface="+mj-ea"/>
                <a:cs typeface="+mj-cs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ru-RU" altLang="ru-RU" dirty="0"/>
              <a:t>ОСНОВНЫЕ ЗАДАЧИ МЕТОДИЧЕСКОГО ОБЕСПЕЧЕНИЯ</a:t>
            </a:r>
            <a:br>
              <a:rPr lang="ru-RU" altLang="ru-RU" dirty="0"/>
            </a:br>
            <a:r>
              <a:rPr lang="ru-RU" altLang="ru-RU" dirty="0"/>
              <a:t>ГОСУДАРСТВЕННОГО ГЕОЛОГИЧЕСКОГО КАРТОГРАФИРОВАНИЯ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2616402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1" y="1745566"/>
            <a:ext cx="9911861" cy="511243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939839" y="1979523"/>
            <a:ext cx="1113024" cy="2193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6311" y="1"/>
            <a:ext cx="12175689" cy="307975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/>
              <a:t>ОТЕЧЕСТВЕННЫЕ РАЗРАБОТКИ ПРОГРАММНОГО ОБЕСПЕЧЕНИЯ ДЛЯ ИЗДАНИЯ ГОСГЕОЛКАРТ</a:t>
            </a:r>
            <a:r>
              <a:rPr lang="en-US" altLang="ru-RU" sz="1400" b="1" dirty="0"/>
              <a:t> </a:t>
            </a:r>
            <a:r>
              <a:rPr lang="ru-RU" altLang="ru-RU" sz="1400" b="1" dirty="0"/>
              <a:t>ФГБУ ВСЕГЕИ</a:t>
            </a:r>
            <a:endParaRPr lang="ru-RU" altLang="ru-RU" sz="1800" b="1" dirty="0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614488" y="303213"/>
            <a:ext cx="9002712" cy="307975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  <a:cs typeface="Arial" panose="020B0604020202020204" pitchFamily="34" charset="0"/>
              </a:rPr>
              <a:t>ЭЛЕКТРОННОЕ ИЗДАНИЕ И ПУБЛИКАЦИЯ ГОСГЕОЛКАРТЫ-200/2</a:t>
            </a:r>
          </a:p>
        </p:txBody>
      </p:sp>
      <p:sp>
        <p:nvSpPr>
          <p:cNvPr id="12" name="Прямоугольник 10"/>
          <p:cNvSpPr>
            <a:spLocks noChangeArrowheads="1"/>
          </p:cNvSpPr>
          <p:nvPr/>
        </p:nvSpPr>
        <p:spPr bwMode="auto">
          <a:xfrm>
            <a:off x="-1" y="610265"/>
            <a:ext cx="3603107" cy="707886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None/>
            </a:pPr>
            <a:r>
              <a:rPr lang="ru-RU" altLang="ru-RU" sz="2000" b="1" baseline="-25000" dirty="0">
                <a:cs typeface="Arial" panose="020B0604020202020204" pitchFamily="34" charset="0"/>
              </a:rPr>
              <a:t>Картфабрика ВСЕГЕИ</a:t>
            </a:r>
          </a:p>
          <a:p>
            <a:pPr algn="ctr" eaLnBrk="0" hangingPunct="0">
              <a:spcBef>
                <a:spcPct val="0"/>
              </a:spcBef>
              <a:buNone/>
            </a:pPr>
            <a:r>
              <a:rPr lang="ru-RU" altLang="ru-RU" sz="2000" b="1" baseline="-25000" dirty="0">
                <a:solidFill>
                  <a:srgbClr val="FF4747"/>
                </a:solidFill>
                <a:cs typeface="Arial" panose="020B0604020202020204" pitchFamily="34" charset="0"/>
              </a:rPr>
              <a:t>Интерактивное издание карт </a:t>
            </a:r>
            <a:r>
              <a:rPr lang="en-US" altLang="ru-RU" sz="2000" u="sng" baseline="-25000" dirty="0">
                <a:solidFill>
                  <a:srgbClr val="0070C0"/>
                </a:solidFill>
                <a:cs typeface="Arial" panose="020B0604020202020204" pitchFamily="34" charset="0"/>
                <a:hlinkClick r:id="rId4"/>
              </a:rPr>
              <a:t>https://www.vsegei.ru/ru/info/pub_ggk200-2/</a:t>
            </a:r>
            <a:endParaRPr lang="ru-RU" altLang="ru-RU" sz="2000" u="sng" baseline="-2500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03106" y="606424"/>
            <a:ext cx="8493319" cy="110799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defTabSz="907542">
              <a:defRPr/>
            </a:pPr>
            <a:r>
              <a:rPr lang="ru-RU" sz="1100" dirty="0"/>
              <a:t>Данный вариант публикации позволяет пользователю не иметь специализированного программного обеспечения и получать всю картографическую и справочную информацию используя только возможности </a:t>
            </a:r>
            <a:r>
              <a:rPr lang="en-US" sz="1100" dirty="0"/>
              <a:t>WEB-</a:t>
            </a:r>
            <a:r>
              <a:rPr lang="ru-RU" sz="1100" dirty="0"/>
              <a:t>браузера</a:t>
            </a:r>
          </a:p>
          <a:p>
            <a:pPr defTabSz="907542">
              <a:defRPr/>
            </a:pPr>
            <a:r>
              <a:rPr lang="ru-RU" sz="1100" dirty="0"/>
              <a:t>Карта и элементы ее </a:t>
            </a:r>
            <a:r>
              <a:rPr lang="ru-RU" sz="1100" dirty="0" err="1"/>
              <a:t>зарамочного</a:t>
            </a:r>
            <a:r>
              <a:rPr lang="ru-RU" sz="1100" dirty="0"/>
              <a:t> оформления связаны между собой. Щелкнув по объекту на карте, пользователь получает доступ к меню, которое позволяет приблизить объект на карте и получить дополнительную информацию об объекте, </a:t>
            </a:r>
            <a:r>
              <a:rPr lang="ru-RU" sz="1100" dirty="0" err="1"/>
              <a:t>спозиционировав</a:t>
            </a:r>
            <a:r>
              <a:rPr lang="ru-RU" sz="1100" dirty="0"/>
              <a:t> на него все имеющиеся в публикации элементы </a:t>
            </a:r>
            <a:r>
              <a:rPr lang="ru-RU" sz="1100" dirty="0" err="1"/>
              <a:t>зарамочного</a:t>
            </a:r>
            <a:r>
              <a:rPr lang="ru-RU" sz="1100" dirty="0"/>
              <a:t> оформления. Связать их с описанием в объяснительной записке. На экране пример запроса по подразделению </a:t>
            </a:r>
            <a:r>
              <a:rPr lang="ru-RU" sz="1100" dirty="0" err="1"/>
              <a:t>кечьпельская</a:t>
            </a:r>
            <a:r>
              <a:rPr lang="ru-RU" sz="1100" dirty="0"/>
              <a:t> свита.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0286" y="2280682"/>
            <a:ext cx="3781713" cy="140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4907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6311" y="1"/>
            <a:ext cx="12175689" cy="307975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/>
              <a:t>ОТЕЧЕСТВЕННЫЕ РАЗРАБОТКИ ПРОГРАММНОГО ОБЕСПЕЧЕНИЯ ДЛЯ ИЗДАНИЯ ГОСГЕОЛКАРТ  ФГБУ ВСЕГЕИ</a:t>
            </a:r>
            <a:endParaRPr lang="ru-RU" altLang="ru-RU" sz="1800" b="1" dirty="0"/>
          </a:p>
        </p:txBody>
      </p:sp>
      <p:pic>
        <p:nvPicPr>
          <p:cNvPr id="6" name="Рисунок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2" y="908884"/>
            <a:ext cx="8611985" cy="255216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437110" y="1147068"/>
            <a:ext cx="1815639" cy="164545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619597" y="328932"/>
            <a:ext cx="9002712" cy="307975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  <a:cs typeface="Arial" panose="020B0604020202020204" pitchFamily="34" charset="0"/>
              </a:rPr>
              <a:t>Программа построения картографических сеток  </a:t>
            </a:r>
            <a:r>
              <a:rPr lang="en-US" altLang="ru-RU" sz="1400" b="1" dirty="0" err="1">
                <a:solidFill>
                  <a:srgbClr val="000000"/>
                </a:solidFill>
                <a:cs typeface="Arial" panose="020B0604020202020204" pitchFamily="34" charset="0"/>
              </a:rPr>
              <a:t>CreateMapBasis</a:t>
            </a:r>
            <a:r>
              <a:rPr lang="en-US" altLang="ru-RU" sz="1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b="1" dirty="0">
                <a:solidFill>
                  <a:srgbClr val="000000"/>
                </a:solidFill>
                <a:cs typeface="Arial" panose="020B0604020202020204" pitchFamily="34" charset="0"/>
              </a:rPr>
              <a:t>вер.</a:t>
            </a:r>
            <a:r>
              <a:rPr lang="en-US" altLang="ru-RU" sz="1400" b="1" dirty="0">
                <a:solidFill>
                  <a:srgbClr val="000000"/>
                </a:solidFill>
                <a:cs typeface="Arial" panose="020B0604020202020204" pitchFamily="34" charset="0"/>
              </a:rPr>
              <a:t> 3.1</a:t>
            </a:r>
            <a:endParaRPr lang="ru-RU" altLang="ru-RU" sz="1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225" y="621439"/>
            <a:ext cx="12053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 </a:t>
            </a:r>
            <a:r>
              <a:rPr lang="ru-RU" sz="1200" dirty="0"/>
              <a:t>Актуализирована в связи переходом на ГСК-2011. Позволяет строить унифицированные координатные сетки для  масштабов 1:200 000, 1:500 000, 1:1 000 000. 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053230" y="3522794"/>
            <a:ext cx="9002712" cy="307975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  <a:cs typeface="Arial" panose="020B0604020202020204" pitchFamily="34" charset="0"/>
              </a:rPr>
              <a:t>Программа пакетной трансформации </a:t>
            </a:r>
            <a:r>
              <a:rPr lang="en-US" altLang="ru-RU" sz="1400" b="1" dirty="0" err="1">
                <a:solidFill>
                  <a:srgbClr val="000000"/>
                </a:solidFill>
                <a:cs typeface="Arial" panose="020B0604020202020204" pitchFamily="34" charset="0"/>
              </a:rPr>
              <a:t>TransShapes</a:t>
            </a:r>
            <a:r>
              <a:rPr lang="ru-RU" altLang="ru-RU" sz="1400" b="1" dirty="0">
                <a:solidFill>
                  <a:srgbClr val="000000"/>
                </a:solidFill>
                <a:cs typeface="Arial" panose="020B0604020202020204" pitchFamily="34" charset="0"/>
              </a:rPr>
              <a:t> вер. 2.0 </a:t>
            </a:r>
          </a:p>
        </p:txBody>
      </p:sp>
      <p:pic>
        <p:nvPicPr>
          <p:cNvPr id="12" name="Рисунок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24" y="4643187"/>
            <a:ext cx="8595360" cy="2156898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857" y="4591054"/>
            <a:ext cx="2518117" cy="22611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4225" y="3913616"/>
            <a:ext cx="115360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 </a:t>
            </a:r>
            <a:r>
              <a:rPr lang="ru-RU" sz="1200" dirty="0"/>
              <a:t>Обеспечивает пакетное присвоение системы координат </a:t>
            </a:r>
            <a:r>
              <a:rPr lang="ru-RU" sz="1200" dirty="0" err="1"/>
              <a:t>шейп</a:t>
            </a:r>
            <a:r>
              <a:rPr lang="ru-RU" sz="1200" dirty="0"/>
              <a:t>-файлам (при отсутствии файла привязки  </a:t>
            </a:r>
            <a:r>
              <a:rPr lang="en-US" sz="1200" dirty="0" err="1"/>
              <a:t>prj</a:t>
            </a:r>
            <a:r>
              <a:rPr lang="ru-RU" sz="1200" dirty="0"/>
              <a:t> </a:t>
            </a:r>
            <a:r>
              <a:rPr lang="en-US" sz="1200" dirty="0"/>
              <a:t>)</a:t>
            </a:r>
            <a:r>
              <a:rPr lang="ru-RU" sz="1200" dirty="0"/>
              <a:t> и преобразование всей ЦМ в систему в ГСК-2011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120132" y="1169301"/>
            <a:ext cx="2194869" cy="1015663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</a:rPr>
              <a:t>Программы находится в открытом доступе </a:t>
            </a:r>
            <a:r>
              <a:rPr lang="en-US" sz="1200" b="1" dirty="0">
                <a:solidFill>
                  <a:srgbClr val="0070C0"/>
                </a:solidFill>
              </a:rPr>
              <a:t>https://www.vsegei.ru/ru/info/normdocs/prog_ggk200-ggk1000/</a:t>
            </a:r>
            <a:endParaRPr lang="ru-RU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347664"/>
      </p:ext>
    </p:extLst>
  </p:cSld>
  <p:clrMapOvr>
    <a:masterClrMapping/>
  </p:clrMapOvr>
  <p:transition spd="slow"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86813" y="20327"/>
            <a:ext cx="12175689" cy="307975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/>
              <a:t>ОТЕЧЕСТВЕННЫЕ РАЗРАБОТКИ ПРОГРАММНОГО ОБЕСПЕЧЕНИЯ ДЛЯ ИЗДАНИЯ ГОСГЕОЛКАРТ  ФГБУ ВСЕГЕИ</a:t>
            </a:r>
            <a:endParaRPr lang="ru-RU" altLang="ru-RU" sz="1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4377" y="387521"/>
            <a:ext cx="8504903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Программа автоматизированной проверки ЦМ ГК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MapInspector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2020 вер. 2.1. </a:t>
            </a:r>
            <a:endParaRPr lang="ru-RU" sz="1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5310"/>
            <a:ext cx="6416039" cy="397764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9487" y="596245"/>
            <a:ext cx="120346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Что проверяется:</a:t>
            </a:r>
          </a:p>
          <a:p>
            <a:pPr marL="228600" indent="-228600">
              <a:buAutoNum type="arabicPeriod"/>
            </a:pPr>
            <a:r>
              <a:rPr lang="ru-RU" sz="1400" dirty="0"/>
              <a:t>Структура цифровой модели комплекта – в данный пункт включается проверка наличия/отсутствия компонент, пакетов и папок, проверка их названий. Проверка помещаемых в эти папки слоев и их названий.</a:t>
            </a:r>
          </a:p>
          <a:p>
            <a:pPr marL="228600" indent="-228600">
              <a:buAutoNum type="arabicPeriod"/>
            </a:pPr>
            <a:r>
              <a:rPr lang="ru-RU" sz="1400" dirty="0"/>
              <a:t>Проверка атрибутивных таблиц слоев – в данный аспект входит проверка наличия/отсутствия полей в атрибутивных таблицах, проверка названий и типов этих полей, заполняемость полей, проверка корректности ссылок на ЭБЗ, а также ссылок на </a:t>
            </a:r>
            <a:r>
              <a:rPr lang="en-US" sz="1400" dirty="0"/>
              <a:t>dbf-</a:t>
            </a:r>
            <a:r>
              <a:rPr lang="ru-RU" sz="1400" dirty="0"/>
              <a:t>легенду компоненты.</a:t>
            </a:r>
          </a:p>
          <a:p>
            <a:pPr marL="228600" indent="-228600">
              <a:buAutoNum type="arabicPeriod"/>
            </a:pPr>
            <a:r>
              <a:rPr lang="ru-RU" sz="1400" dirty="0"/>
              <a:t>Проверка </a:t>
            </a:r>
            <a:r>
              <a:rPr lang="en-US" sz="1400" dirty="0"/>
              <a:t>dbf-</a:t>
            </a:r>
            <a:r>
              <a:rPr lang="ru-RU" sz="1400" dirty="0"/>
              <a:t>легенд – включает в себя проверку ссылок на ЭБЗ и на атрибутивные таблицы слоев компоненты.</a:t>
            </a:r>
          </a:p>
          <a:p>
            <a:pPr marL="228600" indent="-228600">
              <a:buAutoNum type="arabicPeriod"/>
            </a:pPr>
            <a:r>
              <a:rPr lang="ru-RU" sz="1400" dirty="0"/>
              <a:t>Топология объектов – будет проверяться как внутри слоя (корректность покрытия, наличие самопересечений, перемычки размером меньше, чем позволяет масштаб и т.д.), так и между слоями – правила, задающие соотношения объектов различных слоев с объектами, входящими в прочие слои комплекта.</a:t>
            </a:r>
          </a:p>
        </p:txBody>
      </p:sp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847" y="3339575"/>
            <a:ext cx="3438340" cy="2188169"/>
          </a:xfrm>
          <a:prstGeom prst="rect">
            <a:avLst/>
          </a:prstGeom>
        </p:spPr>
      </p:pic>
      <p:cxnSp>
        <p:nvCxnSpPr>
          <p:cNvPr id="11" name="Прямая со стрелкой 10"/>
          <p:cNvCxnSpPr/>
          <p:nvPr/>
        </p:nvCxnSpPr>
        <p:spPr bwMode="auto">
          <a:xfrm flipH="1">
            <a:off x="10172478" y="3099607"/>
            <a:ext cx="301988" cy="133405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Прямая со стрелкой 13"/>
          <p:cNvCxnSpPr/>
          <p:nvPr/>
        </p:nvCxnSpPr>
        <p:spPr bwMode="auto">
          <a:xfrm>
            <a:off x="10703535" y="3122072"/>
            <a:ext cx="1158490" cy="20595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" name="Рисунок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653" y="2738259"/>
            <a:ext cx="3515092" cy="1816522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9351539" y="2845073"/>
            <a:ext cx="23086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Ошибки топологии объектов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415672" y="5782916"/>
            <a:ext cx="3871733" cy="64633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</a:rPr>
              <a:t>Программа находится в открытом доступе </a:t>
            </a:r>
            <a:r>
              <a:rPr lang="en-US" sz="1200" b="1" dirty="0">
                <a:solidFill>
                  <a:srgbClr val="0070C0"/>
                </a:solidFill>
              </a:rPr>
              <a:t>https://www.vsegei.ru/ru/info/normdocs/prog_ggk200-ggk1000/</a:t>
            </a:r>
            <a:endParaRPr lang="ru-RU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889884"/>
      </p:ext>
    </p:extLst>
  </p:cSld>
  <p:clrMapOvr>
    <a:masterClrMapping/>
  </p:clrMapOvr>
  <p:transition spd="slow"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908720"/>
            <a:ext cx="6306176" cy="4876868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703388" y="76201"/>
            <a:ext cx="8159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0000"/>
                </a:solidFill>
                <a:latin typeface="Arial" panose="020B0604020202020204" pitchFamily="34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081994390"/>
      </p:ext>
    </p:extLst>
  </p:cSld>
  <p:clrMapOvr>
    <a:masterClrMapping/>
  </p:clrMapOvr>
  <p:transition spd="slow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"/>
            <a:ext cx="11444748" cy="720725"/>
          </a:xfrm>
          <a:solidFill>
            <a:srgbClr val="F69636">
              <a:alpha val="22000"/>
            </a:srgbClr>
          </a:solidFill>
          <a:ln>
            <a:solidFill>
              <a:srgbClr val="FF0000"/>
            </a:solidFill>
          </a:ln>
        </p:spPr>
        <p:txBody>
          <a:bodyPr/>
          <a:lstStyle/>
          <a:p>
            <a:pPr algn="ctr">
              <a:defRPr/>
            </a:pPr>
            <a:r>
              <a:rPr lang="ru-RU" altLang="ru-RU" sz="1600" b="1" dirty="0">
                <a:solidFill>
                  <a:schemeClr val="tx1"/>
                </a:solidFill>
                <a:effectLst/>
              </a:rPr>
              <a:t>НОРМАТИВНО-МЕТОДИЧЕСКИЕ ДОКУМЕНТЫ ПО ОБЕСПЕЧЕНИЮ ПРОВЕДЕНИЯ РАБОТ ПО ГСР-200 И ПОДГОТОВКЕ К ИЗДАНИЮ ГОСГЕОЛКАРТ-200/2 и 1000/3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740572" y="700182"/>
            <a:ext cx="5022860" cy="27214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ru-RU" altLang="ru-RU" sz="1600" b="1" kern="0" dirty="0">
                <a:solidFill>
                  <a:schemeClr val="tx1"/>
                </a:solidFill>
                <a:latin typeface="+mn-lt"/>
              </a:rPr>
              <a:t>Основополагающие базовые документы</a:t>
            </a:r>
          </a:p>
        </p:txBody>
      </p:sp>
      <p:pic>
        <p:nvPicPr>
          <p:cNvPr id="7" name="Рисунок 6"/>
          <p:cNvPicPr/>
          <p:nvPr/>
        </p:nvPicPr>
        <p:blipFill>
          <a:blip r:embed="rId2"/>
          <a:stretch>
            <a:fillRect/>
          </a:stretch>
        </p:blipFill>
        <p:spPr>
          <a:xfrm>
            <a:off x="4578947" y="988670"/>
            <a:ext cx="2592288" cy="4033986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3"/>
          <a:stretch>
            <a:fillRect/>
          </a:stretch>
        </p:blipFill>
        <p:spPr>
          <a:xfrm>
            <a:off x="7320136" y="988670"/>
            <a:ext cx="2520280" cy="403398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227" y="700181"/>
            <a:ext cx="2769356" cy="6212006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619836" y="5290602"/>
            <a:ext cx="5400600" cy="1018531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just"/>
            <a:r>
              <a:rPr lang="ru-RU" altLang="ru-RU" sz="1200" b="1" kern="0" dirty="0">
                <a:solidFill>
                  <a:schemeClr val="tx1"/>
                </a:solidFill>
                <a:latin typeface="+mn-lt"/>
              </a:rPr>
              <a:t>Общая стратиграфическая шкала регулярно уточняется согласно решений МСК России.</a:t>
            </a:r>
          </a:p>
          <a:p>
            <a:pPr algn="just"/>
            <a:r>
              <a:rPr lang="ru-RU" altLang="ru-RU" sz="1200" b="1" kern="0" dirty="0">
                <a:solidFill>
                  <a:schemeClr val="tx1"/>
                </a:solidFill>
                <a:latin typeface="+mn-lt"/>
              </a:rPr>
              <a:t>Текущая версия всегда доступна на сайте ВСЕГЕИ</a:t>
            </a:r>
          </a:p>
          <a:p>
            <a:pPr algn="just"/>
            <a:r>
              <a:rPr lang="en-US" altLang="ru-RU" sz="1200" b="1" kern="0" dirty="0">
                <a:solidFill>
                  <a:srgbClr val="0070C0"/>
                </a:solidFill>
                <a:latin typeface="+mn-lt"/>
              </a:rPr>
              <a:t>https://www.vsegei.ru/ru/info/stratigraphy/stratigraphic_scale/</a:t>
            </a:r>
            <a:endParaRPr lang="ru-RU" altLang="ru-RU" sz="1200" b="1" kern="0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05370048"/>
      </p:ext>
    </p:extLst>
  </p:cSld>
  <p:clrMapOvr>
    <a:masterClrMapping/>
  </p:clrMapOvr>
  <p:transition spd="slow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7" name="Picture 15" descr="Ris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5561" y="1208456"/>
            <a:ext cx="8262531" cy="5641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3" name="Rectangle 34"/>
          <p:cNvSpPr>
            <a:spLocks noChangeArrowheads="1"/>
          </p:cNvSpPr>
          <p:nvPr/>
        </p:nvSpPr>
        <p:spPr bwMode="auto">
          <a:xfrm>
            <a:off x="294968" y="44645"/>
            <a:ext cx="11897031" cy="338554"/>
          </a:xfrm>
          <a:prstGeom prst="rect">
            <a:avLst/>
          </a:prstGeom>
          <a:solidFill>
            <a:srgbClr val="F69636">
              <a:alpha val="22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ru-RU" sz="1600" b="1" dirty="0">
                <a:latin typeface="+mj-lt"/>
                <a:ea typeface="+mj-ea"/>
                <a:cs typeface="+mj-cs"/>
              </a:rPr>
              <a:t>Серийные легенды </a:t>
            </a:r>
            <a:r>
              <a:rPr lang="en-US" sz="1600" b="1" dirty="0">
                <a:latin typeface="+mj-lt"/>
                <a:ea typeface="+mj-ea"/>
                <a:cs typeface="+mj-cs"/>
              </a:rPr>
              <a:t>- </a:t>
            </a:r>
            <a:r>
              <a:rPr lang="ru-RU" sz="1600" b="1" dirty="0">
                <a:latin typeface="+mj-lt"/>
                <a:ea typeface="+mj-ea"/>
                <a:cs typeface="+mj-cs"/>
              </a:rPr>
              <a:t>основа российской модели геологической картографии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83832" y="950556"/>
            <a:ext cx="3666388" cy="26161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wrap="none" anchor="ctr">
            <a:spAutoFit/>
          </a:bodyPr>
          <a:lstStyle/>
          <a:p>
            <a:r>
              <a:rPr lang="ru-RU" altLang="ru-RU" sz="1100" b="1" dirty="0"/>
              <a:t>Обязательные компоненты серийной легенды</a:t>
            </a:r>
            <a:r>
              <a:rPr lang="ru-RU" altLang="ru-RU" sz="1100" dirty="0"/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524001" y="425655"/>
            <a:ext cx="9155119" cy="43088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1" algn="just"/>
            <a:r>
              <a:rPr lang="ru-RU" sz="1100" b="1" dirty="0">
                <a:ea typeface="Times New Roman" panose="02020603050405020304" pitchFamily="18" charset="0"/>
              </a:rPr>
              <a:t>Серийные легенды обеспечивают необходимую унификацию содержания и стандартизацию картографического изображения геологической информации </a:t>
            </a:r>
            <a:r>
              <a:rPr lang="ru-RU" sz="1100" b="1" dirty="0" err="1">
                <a:ea typeface="Times New Roman" panose="02020603050405020304" pitchFamily="18" charset="0"/>
              </a:rPr>
              <a:t>Госгеолкарт</a:t>
            </a:r>
            <a:r>
              <a:rPr lang="ru-RU" sz="1100" b="1" dirty="0">
                <a:ea typeface="Times New Roman" panose="02020603050405020304" pitchFamily="18" charset="0"/>
              </a:rPr>
              <a:t> и преемственность Госгеолкарт-200/2 и -1000/3. </a:t>
            </a:r>
          </a:p>
        </p:txBody>
      </p:sp>
    </p:spTree>
    <p:extLst>
      <p:ext uri="{BB962C8B-B14F-4D97-AF65-F5344CB8AC3E}">
        <p14:creationId xmlns:p14="http://schemas.microsoft.com/office/powerpoint/2010/main" val="3680263592"/>
      </p:ext>
    </p:extLst>
  </p:cSld>
  <p:clrMapOvr>
    <a:masterClrMapping/>
  </p:clrMapOvr>
  <p:transition spd="slow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Ris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703264"/>
            <a:ext cx="8568952" cy="615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1524000" y="1"/>
            <a:ext cx="9144000" cy="585787"/>
          </a:xfrm>
          <a:prstGeom prst="rect">
            <a:avLst/>
          </a:prstGeom>
          <a:solidFill>
            <a:srgbClr val="FF9E01">
              <a:alpha val="42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lvl="0" algn="ctr" eaLnBrk="1" hangingPunct="1">
              <a:defRPr sz="1600" b="1">
                <a:solidFill>
                  <a:srgbClr val="333333"/>
                </a:solidFill>
                <a:latin typeface="+mn-lt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ru-RU" altLang="ru-RU" sz="1400" dirty="0"/>
              <a:t>СЕРИЙНАЯ ЛЕГЕНДА – ОСНОВА ВЗАИМОУВЯЗКИ КАРТОГРАФИРУЕМЫХ ПОДРАЗДЕЛЕНИЙ </a:t>
            </a:r>
          </a:p>
        </p:txBody>
      </p:sp>
      <p:sp>
        <p:nvSpPr>
          <p:cNvPr id="57347" name="Rectangle 5"/>
          <p:cNvSpPr>
            <a:spLocks noChangeArrowheads="1"/>
          </p:cNvSpPr>
          <p:nvPr/>
        </p:nvSpPr>
        <p:spPr bwMode="auto">
          <a:xfrm>
            <a:off x="4151784" y="447288"/>
            <a:ext cx="3488712" cy="276999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/>
              <a:t>Основные компоненты серийной легенды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58518"/>
            <a:ext cx="9144000" cy="654096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7296634" y="5768840"/>
            <a:ext cx="3209603" cy="79208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ru-RU" sz="1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Цифровые версии серийных легенд доступны </a:t>
            </a:r>
            <a:r>
              <a:rPr lang="en-US" sz="1400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http://slegends.vsegei.ru/</a:t>
            </a:r>
            <a:endParaRPr lang="ru-RU" sz="1400" kern="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37652" y="809273"/>
            <a:ext cx="6941574" cy="4075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just"/>
            <a:r>
              <a:rPr lang="ru-RU" altLang="ru-RU" sz="1200" b="1" kern="0" dirty="0">
                <a:solidFill>
                  <a:srgbClr val="0070C0"/>
                </a:solidFill>
                <a:latin typeface="+mn-lt"/>
              </a:rPr>
              <a:t>Территория России районирована на 20 серийных легенд ГК-1000/3</a:t>
            </a:r>
          </a:p>
          <a:p>
            <a:pPr algn="just"/>
            <a:r>
              <a:rPr lang="ru-RU" altLang="ru-RU" sz="1200" b="1" kern="0" dirty="0">
                <a:solidFill>
                  <a:srgbClr val="0070C0"/>
                </a:solidFill>
                <a:latin typeface="+mn-lt"/>
              </a:rPr>
              <a:t>и 97  серийных легенд для ГК-200/2</a:t>
            </a:r>
          </a:p>
        </p:txBody>
      </p:sp>
    </p:spTree>
    <p:extLst>
      <p:ext uri="{BB962C8B-B14F-4D97-AF65-F5344CB8AC3E}">
        <p14:creationId xmlns:p14="http://schemas.microsoft.com/office/powerpoint/2010/main" val="374779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7316" y="-11123"/>
            <a:ext cx="11926529" cy="720725"/>
          </a:xfrm>
          <a:solidFill>
            <a:srgbClr val="F69636">
              <a:alpha val="22000"/>
            </a:srgbClr>
          </a:solidFill>
          <a:ln>
            <a:solidFill>
              <a:srgbClr val="FF0000"/>
            </a:solidFill>
          </a:ln>
        </p:spPr>
        <p:txBody>
          <a:bodyPr/>
          <a:lstStyle/>
          <a:p>
            <a:pPr algn="ctr">
              <a:defRPr/>
            </a:pPr>
            <a:r>
              <a:rPr lang="ru-RU" altLang="ru-RU" sz="1600" b="1" dirty="0">
                <a:solidFill>
                  <a:schemeClr val="tx1"/>
                </a:solidFill>
                <a:effectLst/>
              </a:rPr>
              <a:t>НОРМАТИВНО-МЕТОДИЧЕСКИЕ ДОКУМЕНТЫ ПО ОБЕСПЕЧЕНИЮ ПРОВЕДЕНИЯ РАБОТ ПО ГСР-200 И ПОДГОТОВКЕ К ИЗДАНИЮ ГОСГЕОЛКАРТ-200/2 и 1000/3</a:t>
            </a:r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0051" y="1957596"/>
            <a:ext cx="2755828" cy="3990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24479" y="3261601"/>
            <a:ext cx="2308348" cy="3338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626567" y="772785"/>
            <a:ext cx="8964613" cy="801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just"/>
            <a:r>
              <a:rPr lang="ru-RU" altLang="ru-RU" sz="1600" kern="0" dirty="0">
                <a:solidFill>
                  <a:schemeClr val="tx1"/>
                </a:solidFill>
                <a:latin typeface="+mn-lt"/>
              </a:rPr>
              <a:t>Первая группа - </a:t>
            </a:r>
            <a:r>
              <a:rPr lang="ru-RU" altLang="ru-RU" sz="1600" b="1" kern="0" dirty="0">
                <a:solidFill>
                  <a:schemeClr val="tx1"/>
                </a:solidFill>
                <a:latin typeface="+mn-lt"/>
              </a:rPr>
              <a:t>ОБЯЗАТЕЛЬНЫЕ НОРМАТИВНО-МЕТОДИЧЕСКИЕ ДОКУМЕНТЫ </a:t>
            </a:r>
            <a:r>
              <a:rPr lang="ru-RU" altLang="ru-RU" sz="1600" kern="0" dirty="0">
                <a:solidFill>
                  <a:schemeClr val="tx1"/>
                </a:solidFill>
                <a:latin typeface="+mn-lt"/>
              </a:rPr>
              <a:t>по обеспечению проведения работ и подготовке к изданию Госгеолкарт-200/2 и -1000/3, входящие в оценочные параметры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08568" y="1689399"/>
            <a:ext cx="2751074" cy="338554"/>
          </a:xfrm>
          <a:prstGeom prst="rect">
            <a:avLst/>
          </a:prstGeom>
          <a:solidFill>
            <a:srgbClr val="F69636">
              <a:alpha val="70000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1600" dirty="0"/>
              <a:t>Актуализированы в 2021 г.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52230" y="2676826"/>
            <a:ext cx="2401671" cy="584775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Подготовлены изданы  в   2015 г.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6472" y="2298280"/>
            <a:ext cx="2872684" cy="41910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56" y="2062306"/>
            <a:ext cx="2938263" cy="4191010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8165736" y="1433857"/>
            <a:ext cx="3750961" cy="1047479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Цифровые версии документов доступны </a:t>
            </a:r>
            <a:r>
              <a:rPr lang="en-US" kern="0" dirty="0">
                <a:solidFill>
                  <a:srgbClr val="0070C0"/>
                </a:solidFill>
                <a:latin typeface="+mj-lt"/>
                <a:ea typeface="+mj-ea"/>
                <a:cs typeface="+mj-cs"/>
                <a:hlinkClick r:id="rId7"/>
              </a:rPr>
              <a:t>http://vsegei.ru/ru/info/</a:t>
            </a:r>
            <a:endParaRPr lang="ru-RU" kern="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normdocs</a:t>
            </a:r>
            <a:r>
              <a:rPr lang="en-US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/</a:t>
            </a:r>
            <a:endParaRPr lang="ru-RU" kern="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89207" y="5909638"/>
            <a:ext cx="575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2021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39570" y="6125947"/>
            <a:ext cx="575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2021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20065" y="5640739"/>
            <a:ext cx="575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336936762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2"/>
          <p:cNvSpPr txBox="1">
            <a:spLocks/>
          </p:cNvSpPr>
          <p:nvPr/>
        </p:nvSpPr>
        <p:spPr bwMode="auto">
          <a:xfrm>
            <a:off x="117986" y="3956662"/>
            <a:ext cx="11847871" cy="2393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07542">
              <a:spcBef>
                <a:spcPct val="0"/>
              </a:spcBef>
              <a:buNone/>
              <a:defRPr/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обоих документах:</a:t>
            </a:r>
          </a:p>
          <a:p>
            <a:pPr defTabSz="907542">
              <a:spcBef>
                <a:spcPct val="0"/>
              </a:spcBef>
              <a:buFontTx/>
              <a:buChar char="-"/>
              <a:defRPr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изменен подход к показу четвертичных вулканитов (цвет – возраста, состав – крапом);</a:t>
            </a:r>
          </a:p>
          <a:p>
            <a:pPr defTabSz="907542">
              <a:spcBef>
                <a:spcPct val="0"/>
              </a:spcBef>
              <a:buFontTx/>
              <a:buChar char="-"/>
              <a:defRPr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регламентирован написание названий подразделений общей геохронологической и региональной шкал.</a:t>
            </a:r>
          </a:p>
          <a:p>
            <a:pPr defTabSz="907542">
              <a:spcBef>
                <a:spcPct val="0"/>
              </a:spcBef>
              <a:buFontTx/>
              <a:buChar char="-"/>
              <a:defRPr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полностью переработана раздел по составлению «Тектонических схем». Закреплены единые правила составления тектонических схем и схем тектонического районирования на основе принципов составления Тектонической картой России масштаба 1:2 500 000.</a:t>
            </a:r>
          </a:p>
          <a:p>
            <a:pPr defTabSz="907542">
              <a:spcBef>
                <a:spcPct val="0"/>
              </a:spcBef>
              <a:buFontTx/>
              <a:buChar char="-"/>
              <a:defRPr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введено обязательное применение ГСК-2011 и даны рекомендации обеспечивающие сохранение единого топологического покрытия РФ в связи с переходом на эту систему координат.</a:t>
            </a:r>
          </a:p>
          <a:p>
            <a:pPr marL="0" indent="0" defTabSz="907542">
              <a:spcBef>
                <a:spcPct val="0"/>
              </a:spcBef>
              <a:buNone/>
              <a:defRPr/>
            </a:pPr>
            <a:endParaRPr lang="ru-RU" sz="1400" dirty="0"/>
          </a:p>
          <a:p>
            <a:pPr defTabSz="907542">
              <a:spcBef>
                <a:spcPct val="0"/>
              </a:spcBef>
              <a:buFontTx/>
              <a:buChar char="-"/>
              <a:defRPr/>
            </a:pPr>
            <a:endParaRPr lang="ru-RU" sz="1500" dirty="0"/>
          </a:p>
          <a:p>
            <a:pPr defTabSz="907542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endParaRPr lang="ru-RU" sz="1500" dirty="0"/>
          </a:p>
          <a:p>
            <a:pPr defTabSz="907542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endParaRPr lang="ru-RU" sz="2100" dirty="0"/>
          </a:p>
          <a:p>
            <a:pPr marL="0" indent="0" defTabSz="907542">
              <a:lnSpc>
                <a:spcPct val="150000"/>
              </a:lnSpc>
              <a:spcBef>
                <a:spcPct val="0"/>
              </a:spcBef>
              <a:buNone/>
              <a:defRPr/>
            </a:pPr>
            <a:endParaRPr lang="ru-RU" sz="3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 bwMode="auto">
          <a:xfrm>
            <a:off x="1" y="1806164"/>
            <a:ext cx="12083844" cy="215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7542">
              <a:spcBef>
                <a:spcPct val="0"/>
              </a:spcBef>
              <a:buNone/>
              <a:defRPr/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новой редакции документа «Методическое руководство по составлению и подготовке к изданию листов Государственной геологической карты Российской Федерации масштаба 1</a:t>
            </a:r>
            <a:r>
              <a:rPr lang="ru-RU" sz="1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200 000»:</a:t>
            </a:r>
          </a:p>
          <a:p>
            <a:pPr defTabSz="907542">
              <a:spcBef>
                <a:spcPct val="0"/>
              </a:spcBef>
              <a:buFont typeface="Calibri" panose="020F0502020204030204" pitchFamily="34" charset="0"/>
              <a:buChar char="-"/>
              <a:defRPr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актуализирован раздел по составлению «Карты полезных ископаемых и закономерностей их размещения (КЗПИ)»; </a:t>
            </a:r>
          </a:p>
          <a:p>
            <a:pPr defTabSz="907542">
              <a:spcBef>
                <a:spcPct val="0"/>
              </a:spcBef>
              <a:buFont typeface="Calibri" panose="020F0502020204030204" pitchFamily="34" charset="0"/>
              <a:buChar char="-"/>
              <a:defRPr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повышения прогнозной эффективности введена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 ресурсов Р3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(локализованные);</a:t>
            </a:r>
          </a:p>
          <a:p>
            <a:pPr defTabSz="907542">
              <a:spcBef>
                <a:spcPct val="0"/>
              </a:spcBef>
              <a:buFont typeface="Calibri" panose="020F0502020204030204" pitchFamily="34" charset="0"/>
              <a:buChar char="-"/>
              <a:defRPr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зарамку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КЗПИ добавлена схема прогноза полезных ископаемых по геохимическим данным);</a:t>
            </a:r>
          </a:p>
          <a:p>
            <a:pPr defTabSz="907542">
              <a:spcBef>
                <a:spcPct val="0"/>
              </a:spcBef>
              <a:buFont typeface="Calibri" panose="020F0502020204030204" pitchFamily="34" charset="0"/>
              <a:buChar char="-"/>
              <a:defRPr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уточнения рисовки контуров таксонов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минерагенического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районирования предложено перенести их с отдельной схемы на полотно КЗПИ, что обязывает авторов более точно соотносить их с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металлотектами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defTabSz="907542">
              <a:spcBef>
                <a:spcPct val="0"/>
              </a:spcBef>
              <a:buFont typeface="Calibri" panose="020F0502020204030204" pitchFamily="34" charset="0"/>
              <a:buChar char="-"/>
              <a:defRPr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существенно расширены разделы «Схема прогноза полезных ископаемых», «Обозначения таксонов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минерагенического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районирования» , «Карта(схема) прогноза на нефть и газ», «Прогноз и оценка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нефтегазоносности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0" indent="0" defTabSz="907542">
              <a:lnSpc>
                <a:spcPct val="150000"/>
              </a:lnSpc>
              <a:spcBef>
                <a:spcPct val="0"/>
              </a:spcBef>
              <a:buNone/>
              <a:defRPr/>
            </a:pPr>
            <a:endParaRPr lang="ru-RU" sz="1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 bwMode="auto">
          <a:xfrm>
            <a:off x="0" y="781412"/>
            <a:ext cx="12083845" cy="1045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7542">
              <a:spcBef>
                <a:spcPct val="0"/>
              </a:spcBef>
              <a:buNone/>
              <a:defRPr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новой редакции документа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«Методическое руководство по составлению и подготовке к изданию листов Государственной геологической карты Российской Федерации масштаба 1</a:t>
            </a:r>
            <a:r>
              <a:rPr lang="ru-RU" sz="1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1 000 000» </a:t>
            </a:r>
          </a:p>
          <a:p>
            <a:pPr defTabSz="907542">
              <a:spcBef>
                <a:spcPct val="0"/>
              </a:spcBef>
              <a:buFont typeface="Calibri" panose="020F0502020204030204" pitchFamily="34" charset="0"/>
              <a:buChar char="-"/>
              <a:defRPr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уточнены отдельные положения раздела по составлению «Карты полезных ископаемых и закономерностей их размещения (КЗПИ)».</a:t>
            </a:r>
          </a:p>
          <a:p>
            <a:pPr defTabSz="907542">
              <a:spcBef>
                <a:spcPct val="0"/>
              </a:spcBef>
              <a:buFont typeface="Times New Roman" panose="02020603050405020304" pitchFamily="18" charset="0"/>
              <a:buChar char="-"/>
              <a:defRPr/>
            </a:pPr>
            <a:r>
              <a:rPr lang="ru-RU" sz="15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актуализован раздел по составлению «Карты прогноза на нефть и газ».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57316" y="-11123"/>
            <a:ext cx="11926529" cy="720725"/>
          </a:xfrm>
          <a:prstGeom prst="rect">
            <a:avLst/>
          </a:prstGeom>
          <a:solidFill>
            <a:srgbClr val="F69636">
              <a:alpha val="22000"/>
            </a:srgbClr>
          </a:solidFill>
          <a:ln>
            <a:solidFill>
              <a:srgbClr val="FF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609585" algn="l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1219170" algn="l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828754" algn="l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2438339" algn="l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ru-RU" altLang="ru-RU" sz="1600" b="1" kern="0">
                <a:solidFill>
                  <a:schemeClr val="tx1"/>
                </a:solidFill>
                <a:effectLst/>
              </a:rPr>
              <a:t>НОРМАТИВНО-МЕТОДИЧЕСКИЕ ДОКУМЕНТЫ ПО ОБЕСПЕЧЕНИЮ ПРОВЕДЕНИЯ РАБОТ ПО ГСР-200 И ПОДГОТОВКЕ К ИЗДАНИЮ ГОСГЕОЛКАРТ-200/2 и 1000/3</a:t>
            </a:r>
            <a:endParaRPr lang="ru-RU" altLang="ru-RU" sz="1600" b="1" kern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1337273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18190" y="757986"/>
            <a:ext cx="112896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новой редакции документа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«Методические рекомендации по организации, проведению и конечным результатам геолого-съемочных работ, завершающихся созданием Госгеолкарты-200 (второго издания)»: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18190" y="1273010"/>
            <a:ext cx="11767379" cy="3286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ru-RU" sz="15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внесены дополнения в раздел по общей организации ГСР продиктованные обязательностью на данный момент ведения региональных работ бюджетными учреждениями. 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ru-RU" sz="15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уточнена </a:t>
            </a:r>
            <a:r>
              <a:rPr lang="ru-RU" sz="15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этапность</a:t>
            </a:r>
            <a:r>
              <a:rPr lang="ru-RU" sz="15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проведения работ и роль и место опережающих геохимических и геофизических работ, состав работ по этапам: оценка изученности, производство ГСР-200, составление и подготовка к изданию Госгеолкарты-200; уточнены условия объединения этапов;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ru-RU" sz="15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уточнен процесс подготовки и состав проектной документации в соответствии с «Правилами подготовки проектной документации….»;  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ru-RU" sz="15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конкретизирован согласно сложившейся практике состав, виды работ и требования к итоговым материалам этапа по оценки изученности; 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ru-RU" sz="15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главе «Производство ГСР-200» уточнен состав работ итоговых материалов подготовительного периода; 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ru-RU" sz="15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уточнены виды и состав полевых работ и их итоговые материалы при проведении ГДП-200; конкретизированы требования к проведение рекогносцировочных, </a:t>
            </a:r>
            <a:r>
              <a:rPr lang="ru-RU" sz="15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геологосъемочных</a:t>
            </a:r>
            <a:r>
              <a:rPr lang="ru-RU" sz="15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поисковых маршрутов (их масштабам); описание опорных разрезов и проведение специализированных исследований;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ru-RU" sz="15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даны рекомендации по внедрению технологии цифровой документации полевых работ на планшетных компьютерах на основе программы «</a:t>
            </a:r>
            <a:r>
              <a:rPr lang="en-US" sz="15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Sherpa</a:t>
            </a:r>
            <a:r>
              <a:rPr lang="ru-RU" sz="15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 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-14608" y="0"/>
            <a:ext cx="12206607" cy="720725"/>
          </a:xfrm>
          <a:prstGeom prst="rect">
            <a:avLst/>
          </a:prstGeom>
          <a:solidFill>
            <a:srgbClr val="F69636">
              <a:alpha val="22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ru-RU" altLang="ru-RU" sz="1600" b="1" kern="0" dirty="0">
                <a:solidFill>
                  <a:schemeClr val="tx1"/>
                </a:solidFill>
              </a:rPr>
              <a:t>НОРМАТИВНО-МЕТОДИЧЕСКИЕ ДОКУМЕНТЫ ПО ОБЕСПЕЧЕНИЮ ПРОВЕДЕНИЯ РАБОТ ПО ГСР-200 И ПОДГОТОВКЕ К ИЗДАНИЮ ГОСГЕОЛКАРТ-200/2 и 1000/3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37652" y="4559551"/>
            <a:ext cx="11947917" cy="206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tabLst>
                <a:tab pos="457200" algn="l"/>
              </a:tabLst>
            </a:pPr>
            <a:r>
              <a:rPr lang="ru-RU" sz="15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Важнейшим фактором при производстве ГСР-200 является стандартизация и унификация методических подходов к выполнению различных видов </a:t>
            </a:r>
            <a:r>
              <a:rPr lang="ru-RU" sz="1500" dirty="0" err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опробовательских</a:t>
            </a:r>
            <a:r>
              <a:rPr lang="ru-RU" sz="15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работ. В связи с этим отделом методики ФГБУ ВСЕГЕИ подготовлены и с 2021 г внедрены в практику </a:t>
            </a:r>
          </a:p>
          <a:p>
            <a:pPr>
              <a:lnSpc>
                <a:spcPct val="107000"/>
              </a:lnSpc>
              <a:tabLst>
                <a:tab pos="457200" algn="l"/>
              </a:tabLst>
            </a:pPr>
            <a:r>
              <a:rPr lang="ru-RU" sz="15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по опробованию при проведении средне- и мелкомасштабных полевых работ»,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детально регламентируют проведение, документацию основных видов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опробованияи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содержат методики отбора проб на различные виды анализов при проведении геолого-съемочных и поисковых маршрутов, описании разрезов, в горных выработках, по керну буровых скважин и др. видах полевых работ, правила маркировки проб.</a:t>
            </a:r>
          </a:p>
          <a:p>
            <a:pPr>
              <a:lnSpc>
                <a:spcPct val="107000"/>
              </a:lnSpc>
              <a:tabLst>
                <a:tab pos="457200" algn="l"/>
              </a:tabLst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данного документа разработан алгоритм документации всех видов опробования в программе полевой документации на планшетных компьютерах «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Sherpa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и формирование итоговых однотипных баз данных по опробованию.</a:t>
            </a:r>
          </a:p>
        </p:txBody>
      </p:sp>
    </p:spTree>
    <p:extLst>
      <p:ext uri="{BB962C8B-B14F-4D97-AF65-F5344CB8AC3E}">
        <p14:creationId xmlns:p14="http://schemas.microsoft.com/office/powerpoint/2010/main" val="242387733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17293"/>
            <a:ext cx="12005187" cy="686469"/>
          </a:xfrm>
        </p:spPr>
        <p:txBody>
          <a:bodyPr/>
          <a:lstStyle/>
          <a:p>
            <a:pPr algn="just"/>
            <a:r>
              <a:rPr lang="ru-RU" altLang="ru-RU" sz="1400" dirty="0">
                <a:effectLst/>
              </a:rPr>
              <a:t>Вторая группа - нормативно-методические </a:t>
            </a:r>
            <a:r>
              <a:rPr lang="ru-RU" altLang="ru-RU" sz="1400" b="1" dirty="0">
                <a:effectLst/>
              </a:rPr>
              <a:t>ДОКУМЕНТЫ РЕГЛАМЕНТИРУЮЩИЕ ЦИФРОВУЮ СТРУКТУРУ ГОСГЕОЛКАРТ</a:t>
            </a:r>
            <a:r>
              <a:rPr lang="ru-RU" altLang="ru-RU" sz="1400" dirty="0">
                <a:effectLst/>
              </a:rPr>
              <a:t> и переход на новые инновационные технологии, в частности, на цифровое издание </a:t>
            </a:r>
            <a:r>
              <a:rPr lang="ru-RU" altLang="ru-RU" sz="1400" dirty="0" err="1">
                <a:effectLst/>
              </a:rPr>
              <a:t>Госгеолкарт</a:t>
            </a:r>
            <a:endParaRPr lang="ru-RU" altLang="ru-RU" sz="1400" dirty="0">
              <a:effectLst/>
            </a:endParaRPr>
          </a:p>
        </p:txBody>
      </p:sp>
      <p:sp>
        <p:nvSpPr>
          <p:cNvPr id="922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-241300" y="64484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1153AD0-A9A8-4984-9721-A663C01EC76D}" type="slidenum">
              <a:rPr lang="ru-RU" altLang="ru-RU" b="1" smtClean="0">
                <a:solidFill>
                  <a:schemeClr val="bg1"/>
                </a:solidFill>
              </a:rPr>
              <a:pPr/>
              <a:t>9</a:t>
            </a:fld>
            <a:endParaRPr lang="ru-RU" altLang="ru-RU" b="1">
              <a:solidFill>
                <a:schemeClr val="bg1"/>
              </a:solidFill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431" y="2116802"/>
            <a:ext cx="2993550" cy="4336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524" y="2483246"/>
            <a:ext cx="2946249" cy="437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-14608" y="0"/>
            <a:ext cx="12206607" cy="720725"/>
          </a:xfrm>
          <a:prstGeom prst="rect">
            <a:avLst/>
          </a:prstGeom>
          <a:solidFill>
            <a:srgbClr val="F69636">
              <a:alpha val="22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ru-RU" altLang="ru-RU" sz="1600" b="1" kern="0" dirty="0">
                <a:solidFill>
                  <a:schemeClr val="tx1"/>
                </a:solidFill>
              </a:rPr>
              <a:t>НОРМАТИВНО-МЕТОДИЧЕСКИЕ ДОКУМЕНТЫ ПО ОБЕСПЕЧЕНИЮ ПРОВЕДЕНИЯ РАБОТ ПО ГСР-200 И ПОДГОТОВКЕ К ИЗДАНИЮ ГОСГЕОЛКАРТ-200/2 и 1000/3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7282807" y="1261092"/>
            <a:ext cx="4624694" cy="613813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Цифровые версии документов доступны </a:t>
            </a:r>
            <a:r>
              <a:rPr lang="en-US" sz="1400" kern="0" dirty="0">
                <a:solidFill>
                  <a:srgbClr val="0070C0"/>
                </a:solidFill>
                <a:latin typeface="+mj-lt"/>
                <a:ea typeface="+mj-ea"/>
                <a:cs typeface="+mj-cs"/>
                <a:hlinkClick r:id="rId4"/>
              </a:rPr>
              <a:t>http://vsegei.ru/ru/info/</a:t>
            </a:r>
            <a:r>
              <a:rPr lang="ru-RU" sz="1400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400" kern="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normdocs</a:t>
            </a:r>
            <a:r>
              <a:rPr lang="en-US" sz="1400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/</a:t>
            </a:r>
            <a:endParaRPr lang="ru-RU" sz="1400" kern="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71851" y="2050843"/>
            <a:ext cx="1646605" cy="307777"/>
          </a:xfrm>
          <a:prstGeom prst="rect">
            <a:avLst/>
          </a:prstGeom>
          <a:solidFill>
            <a:srgbClr val="FFCC99"/>
          </a:solidFill>
        </p:spPr>
        <p:txBody>
          <a:bodyPr wrap="none" rtlCol="0">
            <a:spAutoFit/>
          </a:bodyPr>
          <a:lstStyle/>
          <a:p>
            <a:r>
              <a:rPr lang="ru-RU" sz="1400" dirty="0"/>
              <a:t>Изданы в 2015 г.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991" y="2116802"/>
            <a:ext cx="3026511" cy="43316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49281" y="1533765"/>
            <a:ext cx="2892009" cy="307777"/>
          </a:xfrm>
          <a:prstGeom prst="rect">
            <a:avLst/>
          </a:prstGeom>
          <a:solidFill>
            <a:srgbClr val="F69636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Актуализированы в 2021 г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01612" y="6140648"/>
            <a:ext cx="575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2021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20961" y="6090052"/>
            <a:ext cx="575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4222925730"/>
      </p:ext>
    </p:extLst>
  </p:cSld>
  <p:clrMapOvr>
    <a:masterClrMapping/>
  </p:clrMapOvr>
  <p:transition spd="slow">
    <p:random/>
  </p:transition>
</p:sld>
</file>

<file path=ppt/theme/theme1.xml><?xml version="1.0" encoding="utf-8"?>
<a:theme xmlns:a="http://schemas.openxmlformats.org/drawingml/2006/main" name="Океан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800" b="0" i="0" u="none" strike="noStrike" cap="none" normalizeH="0" baseline="0" smtClean="0">
            <a:ln>
              <a:noFill/>
            </a:ln>
            <a:solidFill>
              <a:srgbClr val="FF9933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800" b="0" i="0" u="none" strike="noStrike" cap="none" normalizeH="0" baseline="0" smtClean="0">
            <a:ln>
              <a:noFill/>
            </a:ln>
            <a:solidFill>
              <a:srgbClr val="FF9933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ерая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4905</TotalTime>
  <Words>2682</Words>
  <Application>Microsoft Office PowerPoint</Application>
  <PresentationFormat>Широкоэкранный</PresentationFormat>
  <Paragraphs>193</Paragraphs>
  <Slides>23</Slides>
  <Notes>11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23</vt:i4>
      </vt:variant>
    </vt:vector>
  </HeadingPairs>
  <TitlesOfParts>
    <vt:vector size="32" baseType="lpstr">
      <vt:lpstr>Arial</vt:lpstr>
      <vt:lpstr>Calibri</vt:lpstr>
      <vt:lpstr>Tahoma</vt:lpstr>
      <vt:lpstr>Times New Roman</vt:lpstr>
      <vt:lpstr>Wingdings</vt:lpstr>
      <vt:lpstr>Океан</vt:lpstr>
      <vt:lpstr>PHOTO-PAINT</vt:lpstr>
      <vt:lpstr>CorelDRAW</vt:lpstr>
      <vt:lpstr>CorelDRAW.Graphic.12</vt:lpstr>
      <vt:lpstr>Презентация PowerPoint</vt:lpstr>
      <vt:lpstr>Презентация PowerPoint</vt:lpstr>
      <vt:lpstr>НОРМАТИВНО-МЕТОДИЧЕСКИЕ ДОКУМЕНТЫ ПО ОБЕСПЕЧЕНИЮ ПРОВЕДЕНИЯ РАБОТ ПО ГСР-200 И ПОДГОТОВКЕ К ИЗДАНИЮ ГОСГЕОЛКАРТ-200/2 и 1000/3</vt:lpstr>
      <vt:lpstr>Презентация PowerPoint</vt:lpstr>
      <vt:lpstr>Презентация PowerPoint</vt:lpstr>
      <vt:lpstr>НОРМАТИВНО-МЕТОДИЧЕСКИЕ ДОКУМЕНТЫ ПО ОБЕСПЕЧЕНИЮ ПРОВЕДЕНИЯ РАБОТ ПО ГСР-200 И ПОДГОТОВКЕ К ИЗДАНИЮ ГОСГЕОЛКАРТ-200/2 и 1000/3</vt:lpstr>
      <vt:lpstr>Презентация PowerPoint</vt:lpstr>
      <vt:lpstr>Презентация PowerPoint</vt:lpstr>
      <vt:lpstr>Вторая группа - нормативно-методические ДОКУМЕНТЫ РЕГЛАМЕНТИРУЮЩИЕ ЦИФРОВУЮ СТРУКТУРУ ГОСГЕОЛКАРТ и переход на новые инновационные технологии, в частности, на цифровое издание Госгеолкарт</vt:lpstr>
      <vt:lpstr>Презентация PowerPoint</vt:lpstr>
      <vt:lpstr>Презентация PowerPoint</vt:lpstr>
      <vt:lpstr>Третья группа - ПОСОБИЯ ПО ТЕХНОЛОГИЯМ выполнения отдельных видов картосоставительских, камеральных и полевых работ, которые нацелены на обучение, прежде всего, молодых геологов и специалистов-картографов</vt:lpstr>
      <vt:lpstr> Третья группа: ТИПОВЫЕ МАКЕТЫ ОФОРМЛЕНИЯ дают примеры оформления завершенных комплектов Госгеолкарт.</vt:lpstr>
      <vt:lpstr>Нормативно-методические документы в стадии апробации:</vt:lpstr>
      <vt:lpstr>Презентация PowerPoint</vt:lpstr>
      <vt:lpstr>MapDesigner вер. 5.02. Внедренные в ArcMap элементы управления позволяющие оформлять карты в полуавтоиматическом режиме на основе ЭБЗ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Субетто Карина Алексеевна</dc:creator>
  <cp:lastModifiedBy>Шишкин Михаил Александрович</cp:lastModifiedBy>
  <cp:revision>197</cp:revision>
  <dcterms:created xsi:type="dcterms:W3CDTF">2020-03-24T11:07:28Z</dcterms:created>
  <dcterms:modified xsi:type="dcterms:W3CDTF">2022-04-19T06:18:41Z</dcterms:modified>
</cp:coreProperties>
</file>