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81" r:id="rId2"/>
    <p:sldId id="296" r:id="rId3"/>
    <p:sldId id="307" r:id="rId4"/>
    <p:sldId id="306" r:id="rId5"/>
    <p:sldId id="308" r:id="rId6"/>
    <p:sldId id="298" r:id="rId7"/>
    <p:sldId id="305" r:id="rId8"/>
    <p:sldId id="295" r:id="rId9"/>
    <p:sldId id="309" r:id="rId10"/>
    <p:sldId id="283" r:id="rId11"/>
    <p:sldId id="272" r:id="rId12"/>
    <p:sldId id="310" r:id="rId13"/>
    <p:sldId id="280" r:id="rId14"/>
    <p:sldId id="300" r:id="rId15"/>
    <p:sldId id="312" r:id="rId16"/>
    <p:sldId id="304" r:id="rId17"/>
    <p:sldId id="303" r:id="rId18"/>
    <p:sldId id="294" r:id="rId19"/>
    <p:sldId id="313" r:id="rId20"/>
    <p:sldId id="311" r:id="rId21"/>
    <p:sldId id="301" r:id="rId22"/>
    <p:sldId id="31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4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38772362679275E-2"/>
          <c:y val="3.816415012435017E-2"/>
          <c:w val="0.94180519302415167"/>
          <c:h val="0.885504885658520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Лист1!$U$1:$U$43</c:f>
              <c:numCache>
                <c:formatCode>General</c:formatCode>
                <c:ptCount val="43"/>
                <c:pt idx="0">
                  <c:v>1954</c:v>
                </c:pt>
                <c:pt idx="1">
                  <c:v>1956</c:v>
                </c:pt>
                <c:pt idx="2">
                  <c:v>1957</c:v>
                </c:pt>
                <c:pt idx="3">
                  <c:v>1960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1975</c:v>
                </c:pt>
                <c:pt idx="12">
                  <c:v>1976</c:v>
                </c:pt>
                <c:pt idx="13">
                  <c:v>1978</c:v>
                </c:pt>
                <c:pt idx="14">
                  <c:v>1979</c:v>
                </c:pt>
                <c:pt idx="15">
                  <c:v>1981</c:v>
                </c:pt>
                <c:pt idx="16">
                  <c:v>1983</c:v>
                </c:pt>
                <c:pt idx="17">
                  <c:v>1984</c:v>
                </c:pt>
                <c:pt idx="18">
                  <c:v>1985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2009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</c:numCache>
            </c:numRef>
          </c:cat>
          <c:val>
            <c:numRef>
              <c:f>Лист1!$V$1:$V$43</c:f>
              <c:numCache>
                <c:formatCode>General</c:formatCode>
                <c:ptCount val="43"/>
                <c:pt idx="0">
                  <c:v>1</c:v>
                </c:pt>
                <c:pt idx="1">
                  <c:v>5</c:v>
                </c:pt>
                <c:pt idx="2">
                  <c:v>3</c:v>
                </c:pt>
                <c:pt idx="3">
                  <c:v>15</c:v>
                </c:pt>
                <c:pt idx="4">
                  <c:v>18</c:v>
                </c:pt>
                <c:pt idx="5">
                  <c:v>8</c:v>
                </c:pt>
                <c:pt idx="6">
                  <c:v>12</c:v>
                </c:pt>
                <c:pt idx="7">
                  <c:v>17</c:v>
                </c:pt>
                <c:pt idx="8">
                  <c:v>18</c:v>
                </c:pt>
                <c:pt idx="9">
                  <c:v>1</c:v>
                </c:pt>
                <c:pt idx="10">
                  <c:v>8</c:v>
                </c:pt>
                <c:pt idx="11">
                  <c:v>19</c:v>
                </c:pt>
                <c:pt idx="12">
                  <c:v>1</c:v>
                </c:pt>
                <c:pt idx="13">
                  <c:v>19</c:v>
                </c:pt>
                <c:pt idx="14">
                  <c:v>17</c:v>
                </c:pt>
                <c:pt idx="15">
                  <c:v>17</c:v>
                </c:pt>
                <c:pt idx="16">
                  <c:v>5</c:v>
                </c:pt>
                <c:pt idx="17">
                  <c:v>3</c:v>
                </c:pt>
                <c:pt idx="18">
                  <c:v>4</c:v>
                </c:pt>
                <c:pt idx="19">
                  <c:v>11</c:v>
                </c:pt>
                <c:pt idx="20">
                  <c:v>18</c:v>
                </c:pt>
                <c:pt idx="21">
                  <c:v>2</c:v>
                </c:pt>
                <c:pt idx="22">
                  <c:v>40</c:v>
                </c:pt>
                <c:pt idx="23">
                  <c:v>4</c:v>
                </c:pt>
                <c:pt idx="24">
                  <c:v>6</c:v>
                </c:pt>
                <c:pt idx="25">
                  <c:v>1</c:v>
                </c:pt>
                <c:pt idx="26">
                  <c:v>1</c:v>
                </c:pt>
                <c:pt idx="27">
                  <c:v>2</c:v>
                </c:pt>
                <c:pt idx="28">
                  <c:v>2</c:v>
                </c:pt>
                <c:pt idx="29">
                  <c:v>1</c:v>
                </c:pt>
                <c:pt idx="30">
                  <c:v>8</c:v>
                </c:pt>
                <c:pt idx="31">
                  <c:v>3</c:v>
                </c:pt>
                <c:pt idx="32">
                  <c:v>2</c:v>
                </c:pt>
                <c:pt idx="33">
                  <c:v>15</c:v>
                </c:pt>
                <c:pt idx="34">
                  <c:v>6</c:v>
                </c:pt>
                <c:pt idx="35">
                  <c:v>3</c:v>
                </c:pt>
                <c:pt idx="36">
                  <c:v>1</c:v>
                </c:pt>
                <c:pt idx="37">
                  <c:v>1</c:v>
                </c:pt>
                <c:pt idx="38">
                  <c:v>2</c:v>
                </c:pt>
                <c:pt idx="39">
                  <c:v>3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9"/>
        <c:axId val="286668736"/>
        <c:axId val="268162272"/>
      </c:barChart>
      <c:catAx>
        <c:axId val="28666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8162272"/>
        <c:crosses val="autoZero"/>
        <c:auto val="1"/>
        <c:lblAlgn val="ctr"/>
        <c:lblOffset val="100"/>
        <c:noMultiLvlLbl val="0"/>
      </c:catAx>
      <c:valAx>
        <c:axId val="26816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666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0.0719</cdr:x>
      <cdr:y>0.16707</cdr:y>
    </cdr:from>
    <cdr:to>
      <cdr:x>0.42249</cdr:x>
      <cdr:y>0.23053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8977" y="995042"/>
          <a:ext cx="3846909" cy="37798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0E899-3F32-403D-B917-256789DA77B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E42F-190B-4D7B-AC89-5553C4DE7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2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20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2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1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50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75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7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9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9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4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3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BE13D-BEA9-46FB-88E6-A6D77C4E0524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125B1-B1AE-455F-8B4A-B91E1C18F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0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jpeg"/><Relationship Id="rId7" Type="http://schemas.openxmlformats.org/officeDocument/2006/relationships/image" Target="../media/image43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383217"/>
              </p:ext>
            </p:extLst>
          </p:nvPr>
        </p:nvGraphicFramePr>
        <p:xfrm>
          <a:off x="0" y="17883"/>
          <a:ext cx="12191999" cy="2241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name="Image" r:id="rId3" imgW="2880360" imgH="1636560" progId="Photoshop.Image.16">
                  <p:embed/>
                </p:oleObj>
              </mc:Choice>
              <mc:Fallback>
                <p:oleObj name="Image" r:id="rId3" imgW="2880360" imgH="16365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7883"/>
                        <a:ext cx="12191999" cy="2241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67454" y="2711516"/>
            <a:ext cx="56594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Нормативно-методическое обеспечение стратиграфических работ в рамках государственного геологического картографирования</a:t>
            </a:r>
            <a:endParaRPr lang="ru-RU" altLang="ru-RU" sz="3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3772" y="30338"/>
            <a:ext cx="12207723" cy="2241331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12686"/>
              </p:ext>
            </p:extLst>
          </p:nvPr>
        </p:nvGraphicFramePr>
        <p:xfrm>
          <a:off x="8048368" y="2296578"/>
          <a:ext cx="4143631" cy="2368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name="Image" r:id="rId5" imgW="1801080" imgH="1069560" progId="Photoshop.Image.16">
                  <p:embed/>
                </p:oleObj>
              </mc:Choice>
              <mc:Fallback>
                <p:oleObj name="Image" r:id="rId5" imgW="1801080" imgH="10695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48368" y="2296578"/>
                        <a:ext cx="4143631" cy="2368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109587" y="2296578"/>
            <a:ext cx="4082412" cy="4573877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22054" y="4989737"/>
            <a:ext cx="2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Толмачева Т.Ю., Раевская Е.Г., ФГБУ «ВСЕГЕИ»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3513" y="6380099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1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1" y="117232"/>
            <a:ext cx="4162846" cy="665018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35611" y="753715"/>
            <a:ext cx="6441989" cy="78956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стратиграфическая шкала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Совокупность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общих стратиграфических подразделений (в их полных объемах, без пропусков и перекрытий), расположенных в порядке их стратиграфической последовательности и таксономической подчиненности. Она служит для определения стратиграфического положения подразделений всех других категорий и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Стратиграфический кодекс,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2019)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209" y="2932131"/>
            <a:ext cx="5414992" cy="3925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5287" y="2507795"/>
            <a:ext cx="459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хроностратиграфическая шкала </a:t>
            </a:r>
          </a:p>
          <a:p>
            <a:endParaRPr lang="ru-RU" sz="14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89659" y="6357238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35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60" y="349777"/>
            <a:ext cx="5861546" cy="622029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26530" y="5799072"/>
            <a:ext cx="5124980" cy="770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Эволюция представлений о геохронологическом возрасте ярусных границ палеозоя  и мезозоя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 Time Scale,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2020)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3" y="247135"/>
            <a:ext cx="5167446" cy="5400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2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21" y="87847"/>
            <a:ext cx="3465799" cy="665018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869727" y="0"/>
            <a:ext cx="4261474" cy="78956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стратиграфическая шкала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44" y="573280"/>
            <a:ext cx="4736757" cy="6164749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9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6205" y="1152245"/>
            <a:ext cx="9176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V.15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описании нового местного стратиграфического подразделения приводятся следующие данные: а) название, выбранное в соответствии с правилами настоящего Кодекса; б) район распространения; в) общая литолого-фациальная,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палео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тологическая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(при наличии остатков организмов) и другие характеристики; г) мощность и амплитуда ее колебаний; д) соотношение с подстилающими и покрывающими отложениями и характер границ выделяемого подразделения; е) соотношение с ранее выделенными в данном районе одновозрастными местными подразделениями; ж) местонахождение</a:t>
            </a: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описание стратотипа или указание на стратотипы составляющих единиц; з) установленный геологический возраст (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соотношениес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подразделениями общей стратиграфической шкалы), данные изотопного возраста или аргументированная корреляция с региональными и местными подразделениями смежных районов.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4617" y="403025"/>
            <a:ext cx="7545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Регламенты выделения, описания, и утверждения местных литостратиграфических подразделений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4444" y="3609624"/>
            <a:ext cx="90039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ХI.12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установлении нового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стратиграфического подразделения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опубликовать его название и описание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правилами настоящего Кодекса (ст. III.12, IV.7,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V.15, VII.11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VIII.6 и соответствующие статьи глав IX и X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78011" y="4623542"/>
            <a:ext cx="90451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ХI.2.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Вновь выделяемые стратиграфические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подразделения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утверждаются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местные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стратоны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используемые в региональных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стратиграфических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схемах, –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Региональными отделениями МСК.</a:t>
            </a:r>
          </a:p>
          <a:p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29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04736" y="30497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Требования к выделению и утверждения/описанию стратотипов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4" y="196999"/>
            <a:ext cx="3192168" cy="4506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965633"/>
            <a:ext cx="5506995" cy="1626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595" y="2718328"/>
            <a:ext cx="5791200" cy="931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34" y="3974124"/>
            <a:ext cx="6114634" cy="261628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1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7" y="124859"/>
            <a:ext cx="2053944" cy="2899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899" y="101905"/>
            <a:ext cx="2819663" cy="4146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50" y="2944224"/>
            <a:ext cx="2652905" cy="3742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680" y="2944223"/>
            <a:ext cx="2798122" cy="374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74299" y="743622"/>
            <a:ext cx="49069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Региональная стратиграфическая схема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«графическое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выражение временных и пространственных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соотношений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местных и /или региональных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стратонов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основных особенностей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разрезов различных частей (районов,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структурно-фациальных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зон и др.) геологического региона, корреляции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подразделений между собой и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стратиграфической шкалой, а также со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стратиграфическими схемами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смежных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регионов»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Стратиграфический кодекс, 2006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Их цель: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обобщение результатов стратиграфических, палеонтологических, геохронометрических и других исследований в регионе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б) разработка или совершенствование стратиграфической базы для проведения комплекса геологических работ в регионе, в первую очередь при создании легенд к сериям государственных геологических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карт…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17651" y="6410567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7170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921894"/>
              </p:ext>
            </p:extLst>
          </p:nvPr>
        </p:nvGraphicFramePr>
        <p:xfrm>
          <a:off x="551935" y="518985"/>
          <a:ext cx="10972799" cy="595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73197" y="265069"/>
            <a:ext cx="392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1954 года МСК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утвердил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598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стратиграфических схем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68751" y="3647858"/>
            <a:ext cx="5206482" cy="24435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Прямоугольник 1"/>
          <p:cNvSpPr/>
          <p:nvPr/>
        </p:nvSpPr>
        <p:spPr>
          <a:xfrm>
            <a:off x="11362787" y="4952369"/>
            <a:ext cx="186613" cy="107302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201569" y="610115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2022</a:t>
            </a:r>
            <a:endParaRPr lang="ru-RU" sz="9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1" y="110141"/>
            <a:ext cx="4989860" cy="1184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0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26"/>
            <a:ext cx="3904270" cy="6424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76223" y="6366397"/>
            <a:ext cx="1377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Изд. ВСЕГЕИ, 2009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165461" y="3987349"/>
            <a:ext cx="131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Изд. </a:t>
            </a:r>
            <a:r>
              <a:rPr lang="ru-RU" sz="1200" dirty="0" err="1"/>
              <a:t>СНИИГиМС</a:t>
            </a:r>
            <a:r>
              <a:rPr lang="ru-RU" sz="1200" dirty="0"/>
              <a:t>, </a:t>
            </a:r>
          </a:p>
          <a:p>
            <a:r>
              <a:rPr lang="ru-RU" sz="1200" dirty="0"/>
              <a:t>2017, 2019, 2020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64011" y="3907265"/>
            <a:ext cx="116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Изд. ПИН РАН, </a:t>
            </a:r>
          </a:p>
          <a:p>
            <a:r>
              <a:rPr lang="ru-RU" sz="1200" dirty="0"/>
              <a:t>ВНИГНИ, 2012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75" y="748337"/>
            <a:ext cx="2573263" cy="37461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02604" y="4643580"/>
            <a:ext cx="1401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Изд. ВНИГНИ,2015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390800" y="3999599"/>
            <a:ext cx="1436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Изд. ВНИГНИ, 2018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86" y="358218"/>
            <a:ext cx="2228826" cy="31910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55" y="119140"/>
            <a:ext cx="2334741" cy="3312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29" y="358218"/>
            <a:ext cx="2376327" cy="3499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569" y="2900296"/>
            <a:ext cx="2235336" cy="3486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50419" y="6386864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6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328" y="1085678"/>
            <a:ext cx="3073752" cy="428269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26"/>
            <a:ext cx="3904270" cy="6424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64" y="849094"/>
            <a:ext cx="2769187" cy="413124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47" y="1934417"/>
            <a:ext cx="3057220" cy="4494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147" y="49803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1958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59885" y="64587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1972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668565" y="44037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1981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372514" y="540565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2019</a:t>
            </a:r>
            <a:endParaRPr lang="ru-RU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10957" y="6458730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90" y="344444"/>
            <a:ext cx="2734751" cy="39635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9660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739" y="1335022"/>
            <a:ext cx="3079101" cy="4236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188" y="1362268"/>
            <a:ext cx="3034004" cy="424760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2695" y="289249"/>
            <a:ext cx="752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руководства по составлению и подготовке к изданию листов государственной геологической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1:1000 000 и 1: 200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250" y="1335022"/>
            <a:ext cx="2919557" cy="424109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7" y="1151226"/>
            <a:ext cx="2290755" cy="32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62032" y="172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37308" y="542474"/>
            <a:ext cx="7207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1822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утверждена меловая система (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Омалиус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д’Аллуа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1822 г. –  каменноугольная (В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Конибир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В.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Филиппс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1829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четвертичная (И.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Денуайе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1833 – юрская (А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Броньяр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1833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третичная система (У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Ляйель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1834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 триасовая (Ф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Альберти);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1835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– силурийская (Р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Мурчисон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1836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кембрийская (А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Сэджвик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1838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– палеозойская  группа (А.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Сэджвик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1839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 девонская (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А.Сэджвик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и Р.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Мурчисон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1840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– мезозойская и кайнозойская группы (Дж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Филиппе);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1841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– пермская (Р.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Мурчисон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).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AutoShape 2" descr="https://ic.pics.livejournal.com/rasskazchic93/86882974/140168/140168_origina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5" y="160338"/>
            <a:ext cx="2264889" cy="30933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640" y="4498674"/>
            <a:ext cx="10330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палеонтологического метода определения геологического возраста и последовательности образования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отложений началось на рубеже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веков, но  свое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логическое обоснование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стратиграфический метод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развитием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идей Ч. Дарвина, которые позволили не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фаунистически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флористически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характеризовать различные отложения, но и производить их стратиграфическую и возрастную корреляцию.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404" y="3358858"/>
            <a:ext cx="1628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Чарльз Р. Дарвин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(1809-1882)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9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2359" y="315684"/>
            <a:ext cx="70633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Межведомственный стратиграфический комитет (МСК)</a:t>
            </a:r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258" y="968831"/>
            <a:ext cx="762920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Постоянные комиссии по стратиграфии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 - 13  комиссий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259" y="3333277"/>
            <a:ext cx="76071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Региональные межведомственные стратиграфические комиссии (РМСК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– 7 комиссий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88" y="1556655"/>
            <a:ext cx="76512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Комиссия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региональным стратиграфическим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схемам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885" y="114970"/>
            <a:ext cx="3195958" cy="30140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0223" y="2142639"/>
            <a:ext cx="762920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Комиссия по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магнитостратиграфии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188" y="2786621"/>
            <a:ext cx="762920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Комиссия по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сейсмостратиграфии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фанерозоя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35440" y="3247760"/>
            <a:ext cx="4156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А.И. </a:t>
            </a:r>
            <a:r>
              <a:rPr lang="ru-RU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Жамойда (1921- 2021) </a:t>
            </a:r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комиссии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стратиграфической классификации, терминологии и номенклатуре с 1965 г.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зам.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МСК с 1976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МСК по 1988  по 2021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4224" y="4800914"/>
            <a:ext cx="11194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МСК </a:t>
            </a:r>
            <a:r>
              <a:rPr lang="ru-RU" dirty="0" smtClean="0"/>
              <a:t>является рабочим  </a:t>
            </a:r>
            <a:r>
              <a:rPr lang="ru-RU" dirty="0"/>
              <a:t>высшим экспертным </a:t>
            </a:r>
            <a:r>
              <a:rPr lang="ru-RU" dirty="0" smtClean="0"/>
              <a:t>органом</a:t>
            </a:r>
            <a:r>
              <a:rPr lang="ru-RU" dirty="0"/>
              <a:t>, который уполномочен поддерживать и совершенствовать </a:t>
            </a:r>
            <a:r>
              <a:rPr lang="ru-RU" dirty="0" smtClean="0"/>
              <a:t>нормативно-методическую </a:t>
            </a:r>
            <a:r>
              <a:rPr lang="ru-RU" dirty="0"/>
              <a:t>базу </a:t>
            </a:r>
            <a:r>
              <a:rPr lang="ru-RU" dirty="0" smtClean="0"/>
              <a:t>стратиграфических </a:t>
            </a:r>
            <a:r>
              <a:rPr lang="ru-RU" dirty="0"/>
              <a:t>исследований в </a:t>
            </a:r>
            <a:r>
              <a:rPr lang="ru-RU" dirty="0" smtClean="0"/>
              <a:t>стране. МСК входит </a:t>
            </a:r>
            <a:r>
              <a:rPr lang="ru-RU" dirty="0"/>
              <a:t>в перечень советов, комитетов и комиссий при отделениях РАН  в Постановлении Президиума РАН от 22 января 2019 года, а состав МСК (Бюро и Комитета), а также председатели комиссией МСК  были утверждены Постановлением Бюро ОНЗ </a:t>
            </a:r>
            <a:r>
              <a:rPr lang="ru-RU" dirty="0" smtClean="0"/>
              <a:t>РАН № 13000/8-2 от 10.11.2021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7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13" y="1349274"/>
            <a:ext cx="2170511" cy="2617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91" y="1290509"/>
            <a:ext cx="1867497" cy="26030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27" y="1171395"/>
            <a:ext cx="1939940" cy="2544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254" y="3965605"/>
            <a:ext cx="24274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/>
              <a:t>Академик А.Ю. Розанов,</a:t>
            </a:r>
          </a:p>
          <a:p>
            <a:r>
              <a:rPr lang="ru-RU" sz="1350" b="1" dirty="0"/>
              <a:t>Председатель МСК (ПИН РАН)</a:t>
            </a:r>
            <a:endParaRPr lang="ru-RU" sz="135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98457" y="3990926"/>
            <a:ext cx="20552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/>
              <a:t>Д.г.-.</a:t>
            </a:r>
            <a:r>
              <a:rPr lang="ru-RU" sz="1350" b="1" dirty="0" err="1"/>
              <a:t>м.н</a:t>
            </a:r>
            <a:r>
              <a:rPr lang="ru-RU" sz="1350" b="1" dirty="0"/>
              <a:t>. Ю.Б. Гладенков</a:t>
            </a:r>
          </a:p>
          <a:p>
            <a:r>
              <a:rPr lang="ru-RU" sz="1350" b="1" dirty="0"/>
              <a:t>(ГИН РАН)</a:t>
            </a:r>
            <a:endParaRPr lang="ru-RU" sz="13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3689" y="3893594"/>
            <a:ext cx="1958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/>
              <a:t>Д.г.-.</a:t>
            </a:r>
            <a:r>
              <a:rPr lang="ru-RU" sz="1350" b="1" dirty="0" err="1"/>
              <a:t>м.н</a:t>
            </a:r>
            <a:r>
              <a:rPr lang="ru-RU" sz="1350" b="1" dirty="0"/>
              <a:t>.  А.С. Алексеев</a:t>
            </a:r>
          </a:p>
          <a:p>
            <a:r>
              <a:rPr lang="ru-RU" sz="1350" b="1" dirty="0"/>
              <a:t>(МГУ)</a:t>
            </a:r>
            <a:endParaRPr lang="ru-RU" sz="13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99914" y="4013662"/>
            <a:ext cx="25446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Д.г.-.</a:t>
            </a:r>
            <a:r>
              <a:rPr lang="ru-RU" sz="1350" b="1" dirty="0" err="1"/>
              <a:t>м.н</a:t>
            </a:r>
            <a:r>
              <a:rPr lang="ru-RU" sz="1350" b="1" dirty="0"/>
              <a:t>. </a:t>
            </a:r>
          </a:p>
          <a:p>
            <a:pPr algn="ctr"/>
            <a:r>
              <a:rPr lang="ru-RU" sz="1350" b="1" dirty="0"/>
              <a:t>Т.Ю. Толмачева</a:t>
            </a:r>
          </a:p>
          <a:p>
            <a:pPr algn="ctr"/>
            <a:r>
              <a:rPr lang="ru-RU" sz="1350" b="1" dirty="0"/>
              <a:t>(ВСЕГЕИ)</a:t>
            </a:r>
            <a:endParaRPr lang="ru-RU" sz="1350" b="1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46021" y="299728"/>
            <a:ext cx="706331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Межведомственный стратиграфический комитет (МСК)</a:t>
            </a:r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306" y="1171395"/>
            <a:ext cx="2357330" cy="25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2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9655" y="291855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3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4327" y="3628767"/>
            <a:ext cx="65737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 первых восьми Международных геологических конгрессах (МГК) рассматривались вопросы общей терминологии и соподчиненности основных стратиграфических и геохронологических подразделений. </a:t>
            </a:r>
          </a:p>
          <a:p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втором II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МГК (Болонья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1881) были приняты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термины: группа —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эра, период — система, отдел — эпоха, ярус— век; для более мелких стратиграфических подразделений — плита (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assise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или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слои.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93" y="215742"/>
            <a:ext cx="5115411" cy="207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843" y="321276"/>
            <a:ext cx="3665690" cy="5741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2132" y="2461135"/>
            <a:ext cx="3082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делегатов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МГК (Болонья, 1881)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5636" y="6203790"/>
            <a:ext cx="2822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Протокол заседания (Болонья, 1881)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937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62032" y="172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55217" y="434538"/>
            <a:ext cx="7754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Петрович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КАРПИНСКИЙ «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геологической литературе относительно номенклатуры подразделений осадочных образований намечается некоторая сбивчивость, которую желательно и легко было бы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исправить»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(Геологические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Оренбургском крае, 1874)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2" descr="https://ic.pics.livejournal.com/rasskazchic93/86882974/140168/140168_origina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56255" y="4808123"/>
            <a:ext cx="244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А.П. Карпинский (1847-1936)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организаторов Геологического комитета России, первый избранный президент Российской академии наук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72D27782-4AA0-4515-9707-618E64EA7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038946"/>
              </p:ext>
            </p:extLst>
          </p:nvPr>
        </p:nvGraphicFramePr>
        <p:xfrm>
          <a:off x="262077" y="160338"/>
          <a:ext cx="3386192" cy="4471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CorelDRAW" r:id="rId3" imgW="3620424" imgH="4781740" progId="CorelDraw.Graphic.23">
                  <p:embed/>
                </p:oleObj>
              </mc:Choice>
              <mc:Fallback>
                <p:oleObj name="CorelDRAW" r:id="rId3" imgW="3620424" imgH="4781740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077" y="160338"/>
                        <a:ext cx="3386192" cy="4471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8" descr="Карта">
            <a:extLst>
              <a:ext uri="{FF2B5EF4-FFF2-40B4-BE49-F238E27FC236}">
                <a16:creationId xmlns="" xmlns:a16="http://schemas.microsoft.com/office/drawing/2014/main" id="{42A0E54D-9943-4D3D-BDA9-6DDE52BD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36" y="2096532"/>
            <a:ext cx="4825506" cy="4641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CB5F6ABE-AED5-471B-A606-B48B85A30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449" y="6008452"/>
            <a:ext cx="3566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Геологическая карта Европейской России (1897 г.)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4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1" y="180962"/>
            <a:ext cx="3315899" cy="5305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8588" y="5484546"/>
            <a:ext cx="9847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</a:rPr>
              <a:t>Ред. </a:t>
            </a:r>
            <a:r>
              <a:rPr lang="ru-RU" sz="1350" dirty="0">
                <a:solidFill>
                  <a:srgbClr val="002060"/>
                </a:solidFill>
              </a:rPr>
              <a:t>Л. С. </a:t>
            </a:r>
            <a:r>
              <a:rPr lang="ru-RU" sz="1350" dirty="0">
                <a:solidFill>
                  <a:srgbClr val="002060"/>
                </a:solidFill>
              </a:rPr>
              <a:t>Либрович, 1955</a:t>
            </a:r>
            <a:endParaRPr lang="ru-RU" sz="135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973" y="180962"/>
            <a:ext cx="64419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1952 г.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ВСЕГЕИ  была создана специальная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Стратиграфическая комиссия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(бригада)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которой была поручена разработка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единообразной системы стратиграфических подразделений, их терминологии и номенклатуры. 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состав Комиссии входили: Л. С. Либрович (председатель), Л. И. Красный, А. Н.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Криштофович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Б. П. Марковский, А. П.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Ротай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799" y="4137244"/>
            <a:ext cx="1835027" cy="2316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596" y="6557918"/>
            <a:ext cx="21820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</a:rPr>
              <a:t>Л</a:t>
            </a:r>
            <a:r>
              <a:rPr lang="ru-RU" sz="1350" dirty="0">
                <a:solidFill>
                  <a:srgbClr val="002060"/>
                </a:solidFill>
              </a:rPr>
              <a:t>. С. </a:t>
            </a:r>
            <a:r>
              <a:rPr lang="ru-RU" sz="1350" dirty="0">
                <a:solidFill>
                  <a:srgbClr val="002060"/>
                </a:solidFill>
              </a:rPr>
              <a:t>Либрович (1891-1967)</a:t>
            </a:r>
            <a:endParaRPr lang="ru-RU" sz="135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5108" y="1995986"/>
            <a:ext cx="65577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Межведомственный стратиграфический комитет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приказу № 472 от 2.06.1955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геологии и охраны недр СССР и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решению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Бюро Отделения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геолого-географических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 АН СССР.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Местом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МСК был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ВСЕГЕИ — головной институт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региональной геологии и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металлогении.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037" y="4316953"/>
            <a:ext cx="3313013" cy="17844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04234" y="6200127"/>
            <a:ext cx="24434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</a:rPr>
              <a:t>Первый председатель </a:t>
            </a:r>
            <a:r>
              <a:rPr lang="ru-RU" sz="1350" dirty="0">
                <a:solidFill>
                  <a:srgbClr val="002060"/>
                </a:solidFill>
              </a:rPr>
              <a:t>МСК</a:t>
            </a:r>
          </a:p>
          <a:p>
            <a:r>
              <a:rPr lang="ru-RU" sz="1350" dirty="0">
                <a:solidFill>
                  <a:srgbClr val="002060"/>
                </a:solidFill>
              </a:rPr>
              <a:t> </a:t>
            </a:r>
            <a:r>
              <a:rPr lang="ru-RU" sz="1350" dirty="0">
                <a:solidFill>
                  <a:srgbClr val="002060"/>
                </a:solidFill>
              </a:rPr>
              <a:t>Д. В. Наливкин (1955–1975 гг.)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0448" y="6200128"/>
            <a:ext cx="20690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</a:rPr>
              <a:t>Ученый секретарь </a:t>
            </a:r>
          </a:p>
          <a:p>
            <a:r>
              <a:rPr lang="ru-RU" sz="1350" dirty="0">
                <a:solidFill>
                  <a:srgbClr val="002060"/>
                </a:solidFill>
              </a:rPr>
              <a:t>Н</a:t>
            </a:r>
            <a:r>
              <a:rPr lang="ru-RU" sz="1350" dirty="0">
                <a:solidFill>
                  <a:srgbClr val="002060"/>
                </a:solidFill>
              </a:rPr>
              <a:t>. Н. </a:t>
            </a:r>
            <a:r>
              <a:rPr lang="ru-RU" sz="1350" dirty="0" err="1">
                <a:solidFill>
                  <a:srgbClr val="002060"/>
                </a:solidFill>
              </a:rPr>
              <a:t>Бобкова</a:t>
            </a:r>
            <a:r>
              <a:rPr lang="ru-RU" sz="1350" dirty="0">
                <a:solidFill>
                  <a:srgbClr val="002060"/>
                </a:solidFill>
              </a:rPr>
              <a:t> </a:t>
            </a:r>
            <a:r>
              <a:rPr lang="ru-RU" sz="1350" dirty="0">
                <a:solidFill>
                  <a:srgbClr val="002060"/>
                </a:solidFill>
              </a:rPr>
              <a:t>(до 1978 г.) 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60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7480" y="3361040"/>
            <a:ext cx="867444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Советскими стратиграфами на  ХХ сессию Международного Геологического конгресса в 1956 г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(Мексика)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следующие  предложения по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стратиграфической классификации, терминологии 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номенклатуры: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разделение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третичной системы на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палеогеновую и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неогеновую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системы;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ярусное деление нижнего и среднего отделов кембрийской системы на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алданский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ленский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амгинский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майский ярусы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выделение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ордовикской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силурийской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систем;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нижнего отдела триасовой системы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два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яруса.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2" y="-125820"/>
            <a:ext cx="4332330" cy="3230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051" y="207579"/>
            <a:ext cx="6002939" cy="2818281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73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8" y="242453"/>
            <a:ext cx="2176226" cy="3725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851" y="4105225"/>
            <a:ext cx="3595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А.И. Жамойда, 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пред. комиссии по стратиграфической классификации, терминологии и номенклатуре с 1965 г.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зам. председателя МСК с 1976 года.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МСК по 1988  по 2021 г.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81" y="242453"/>
            <a:ext cx="3721368" cy="52719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58" y="204658"/>
            <a:ext cx="3958365" cy="5374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82908" y="521431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>
                <a:solidFill>
                  <a:schemeClr val="bg1"/>
                </a:solidFill>
              </a:rPr>
              <a:t>1969</a:t>
            </a:r>
            <a:endParaRPr lang="ru-RU" sz="1350" b="1" dirty="0">
              <a:solidFill>
                <a:schemeClr val="bg1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41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20352" y="4474512"/>
            <a:ext cx="8880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2006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7" y="234455"/>
            <a:ext cx="2658748" cy="38584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38" y="884879"/>
            <a:ext cx="2726853" cy="3877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71" y="376904"/>
            <a:ext cx="2689054" cy="409760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903" y="1519700"/>
            <a:ext cx="2738358" cy="3866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57" y="2163700"/>
            <a:ext cx="2825165" cy="4133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3073" y="5491428"/>
            <a:ext cx="8880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3838" y="6297094"/>
            <a:ext cx="8880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2002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8617" y="4797677"/>
            <a:ext cx="8880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1992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7075" y="4266246"/>
            <a:ext cx="8880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1977 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9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503" y="4202102"/>
            <a:ext cx="4938316" cy="2317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" y="136393"/>
            <a:ext cx="2879739" cy="4065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605" y="4237422"/>
            <a:ext cx="6671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37" y="821514"/>
            <a:ext cx="5847459" cy="2685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75" y="4399005"/>
            <a:ext cx="4268502" cy="22512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06890" y="371391"/>
            <a:ext cx="7902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Стратиграфическая терминология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классификация, номенклатура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851" y="6450545"/>
            <a:ext cx="874893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826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6920</TotalTime>
  <Words>1241</Words>
  <Application>Microsoft Office PowerPoint</Application>
  <PresentationFormat>Широкоэкранный</PresentationFormat>
  <Paragraphs>115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Image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VSEGEI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НОВАЯ ГЕОЛОГИЧЕСКАЯ ШКАЛА 2020  (Gradstein et. al., 2020)</dc:title>
  <dc:creator>Ларионов Александр Николаевич</dc:creator>
  <cp:lastModifiedBy>Толмачева Татьяна Юрьевна</cp:lastModifiedBy>
  <cp:revision>131</cp:revision>
  <dcterms:created xsi:type="dcterms:W3CDTF">2021-03-14T15:42:39Z</dcterms:created>
  <dcterms:modified xsi:type="dcterms:W3CDTF">2022-04-19T12:44:57Z</dcterms:modified>
</cp:coreProperties>
</file>