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32"/>
  </p:notesMasterIdLst>
  <p:handoutMasterIdLst>
    <p:handoutMasterId r:id="rId33"/>
  </p:handoutMasterIdLst>
  <p:sldIdLst>
    <p:sldId id="260" r:id="rId2"/>
    <p:sldId id="534" r:id="rId3"/>
    <p:sldId id="598" r:id="rId4"/>
    <p:sldId id="535" r:id="rId5"/>
    <p:sldId id="537" r:id="rId6"/>
    <p:sldId id="538" r:id="rId7"/>
    <p:sldId id="594" r:id="rId8"/>
    <p:sldId id="564" r:id="rId9"/>
    <p:sldId id="539" r:id="rId10"/>
    <p:sldId id="540" r:id="rId11"/>
    <p:sldId id="536" r:id="rId12"/>
    <p:sldId id="541" r:id="rId13"/>
    <p:sldId id="542" r:id="rId14"/>
    <p:sldId id="545" r:id="rId15"/>
    <p:sldId id="544" r:id="rId16"/>
    <p:sldId id="546" r:id="rId17"/>
    <p:sldId id="548" r:id="rId18"/>
    <p:sldId id="550" r:id="rId19"/>
    <p:sldId id="549" r:id="rId20"/>
    <p:sldId id="602" r:id="rId21"/>
    <p:sldId id="576" r:id="rId22"/>
    <p:sldId id="604" r:id="rId23"/>
    <p:sldId id="557" r:id="rId24"/>
    <p:sldId id="556" r:id="rId25"/>
    <p:sldId id="603" r:id="rId26"/>
    <p:sldId id="601" r:id="rId27"/>
    <p:sldId id="597" r:id="rId28"/>
    <p:sldId id="599" r:id="rId29"/>
    <p:sldId id="600" r:id="rId30"/>
    <p:sldId id="596" r:id="rId31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A8CC"/>
    <a:srgbClr val="9A9CBB"/>
    <a:srgbClr val="E7E7E7"/>
    <a:srgbClr val="DFE0E0"/>
    <a:srgbClr val="FFFF00"/>
    <a:srgbClr val="232C82"/>
    <a:srgbClr val="B0B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6416" autoAdjust="0"/>
  </p:normalViewPr>
  <p:slideViewPr>
    <p:cSldViewPr snapToGrid="0">
      <p:cViewPr varScale="1">
        <p:scale>
          <a:sx n="110" d="100"/>
          <a:sy n="110" d="100"/>
        </p:scale>
        <p:origin x="498" y="87"/>
      </p:cViewPr>
      <p:guideLst>
        <p:guide orient="horz" pos="2092"/>
        <p:guide pos="3840"/>
      </p:guideLst>
    </p:cSldViewPr>
  </p:slideViewPr>
  <p:outlineViewPr>
    <p:cViewPr>
      <p:scale>
        <a:sx n="33" d="100"/>
        <a:sy n="33" d="100"/>
      </p:scale>
      <p:origin x="0" y="-535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93"/>
    </p:cViewPr>
  </p:sorterViewPr>
  <p:notesViewPr>
    <p:cSldViewPr snapToGrid="0">
      <p:cViewPr varScale="1">
        <p:scale>
          <a:sx n="79" d="100"/>
          <a:sy n="79" d="100"/>
        </p:scale>
        <p:origin x="395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55820-E8F2-40C5-B10B-BFC61FCB945F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52A9D-627A-4D0D-A4D2-86BC34363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6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695238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525107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897204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983989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825479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979340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732356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721356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795339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514080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477308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939549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032321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58106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152849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041104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801410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031331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058465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659737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016422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855047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524915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841497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990876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6789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017894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505713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17949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50553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55404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96363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588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6820516-B65E-4BEC-8D12-F54B66926CCA}"/>
              </a:ext>
            </a:extLst>
          </p:cNvPr>
          <p:cNvGrpSpPr/>
          <p:nvPr userDrawn="1"/>
        </p:nvGrpSpPr>
        <p:grpSpPr>
          <a:xfrm>
            <a:off x="218788" y="6452259"/>
            <a:ext cx="3389574" cy="346248"/>
            <a:chOff x="244014" y="6373288"/>
            <a:chExt cx="3389574" cy="3462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671F38-7E19-48D4-B43D-4846178BA98D}"/>
                </a:ext>
              </a:extLst>
            </p:cNvPr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C95024-128A-481F-BFF1-0C62D6FD31EE}"/>
                </a:ext>
              </a:extLst>
            </p:cNvPr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AC469DC-4F73-4666-B5FB-B5DB022EC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258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CCA1189-9F31-45EA-B337-E1D39B25F87F}"/>
              </a:ext>
            </a:extLst>
          </p:cNvPr>
          <p:cNvGrpSpPr/>
          <p:nvPr userDrawn="1"/>
        </p:nvGrpSpPr>
        <p:grpSpPr>
          <a:xfrm>
            <a:off x="218788" y="6452259"/>
            <a:ext cx="3389574" cy="346248"/>
            <a:chOff x="244014" y="6373288"/>
            <a:chExt cx="3389574" cy="3462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FE165D-B826-470E-8C91-BFFC0ECBB28D}"/>
                </a:ext>
              </a:extLst>
            </p:cNvPr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982706-F1C8-4789-870D-F366474D23B4}"/>
                </a:ext>
              </a:extLst>
            </p:cNvPr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687D9DD-BE13-40A2-8C57-AFD9046CA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564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61967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7709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66675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678347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599130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74681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7477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603647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49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67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79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Relationship Id="rId9" Type="http://schemas.openxmlformats.org/officeDocument/2006/relationships/image" Target="../media/image8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7.emf"/><Relationship Id="rId5" Type="http://schemas.openxmlformats.org/officeDocument/2006/relationships/image" Target="../media/image8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7066" y="4023638"/>
            <a:ext cx="102747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и перспективы развития Государственного геологического картографирования территории Российской Федерации и ее континентального шельфа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2941" y="5855079"/>
            <a:ext cx="7482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О.В. Петров</a:t>
            </a: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Генеральный директор ФГБУ «ВСЕГЕИ»</a:t>
            </a:r>
          </a:p>
          <a:p>
            <a:pPr algn="ctr"/>
            <a:endParaRPr lang="ru-RU" sz="1600" b="1" dirty="0">
              <a:solidFill>
                <a:srgbClr val="232C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Санкт-Петербург, 19 апреля 2022 г.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8" y="366197"/>
            <a:ext cx="9860564" cy="33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14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134213-5D35-4606-ADB2-18B641C9653C}"/>
              </a:ext>
            </a:extLst>
          </p:cNvPr>
          <p:cNvSpPr/>
          <p:nvPr/>
        </p:nvSpPr>
        <p:spPr>
          <a:xfrm>
            <a:off x="424656" y="92689"/>
            <a:ext cx="1158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ГЕОЛОГО-КАРТОГРАФИЧЕСКИЙ РЕСУРС «ГИС-АТЛАС НЕДРА РОССИИ» </a:t>
            </a:r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1D373C-AF08-460C-AC73-57EE2B817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105" y="3628987"/>
            <a:ext cx="5961008" cy="3023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7D5F329-9B4A-4221-9F88-E3A240E47629}"/>
              </a:ext>
            </a:extLst>
          </p:cNvPr>
          <p:cNvSpPr/>
          <p:nvPr/>
        </p:nvSpPr>
        <p:spPr>
          <a:xfrm>
            <a:off x="424656" y="1005003"/>
            <a:ext cx="4812359" cy="5217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Реализован в виде динамически обновляемой информационно-аналитической модели геологического строения недр и закономерностей размещения полезных ископаемых территории России.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ресурса структурированы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международной полистной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разграфке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(248 листов м-ба 1:1000000, 5300 листов м-ба 1:200 000)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административно-территориальному делению России, включая 85 субъектов Федерации, 8 федеральных округов и Арктическую зону Российской Федерации.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FD2BB7-040F-4072-B537-74F94E59B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105" y="621509"/>
            <a:ext cx="5961008" cy="29064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44306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1B05B2-EB61-442B-9A22-82F50EFEDA13}"/>
              </a:ext>
            </a:extLst>
          </p:cNvPr>
          <p:cNvSpPr/>
          <p:nvPr/>
        </p:nvSpPr>
        <p:spPr>
          <a:xfrm>
            <a:off x="239713" y="199015"/>
            <a:ext cx="1158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ГЕОЛОГО-КАРТОГРАФИЧЕСКИЙ РЕСУРС «ГИС-АТЛАС НЕДРА РОССИИ» </a:t>
            </a:r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61B7F0-5379-4952-8F63-95BEC095BF16}"/>
              </a:ext>
            </a:extLst>
          </p:cNvPr>
          <p:cNvSpPr/>
          <p:nvPr/>
        </p:nvSpPr>
        <p:spPr>
          <a:xfrm>
            <a:off x="7390593" y="870407"/>
            <a:ext cx="469959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тыс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государственных геологических карт, схем и детальных описаний полистных комплектов;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тыс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проявлений и пунктов минерализации, не отраженных Государственными системами учета, и являющихся основой оценки нераскрытого потенциала полезных ископаемых;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тыс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объектов Государственного кадастра месторождений и проявлений;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6,1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перспективных площадей с оцененными прогнозными ресурсами;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тыс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лицензий на недропользование;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тыс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опорных и уникальных геологических объектов (в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петротипов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стратотипов);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тыс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изотопно-геохронологических определений;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млн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первичных геологических и геохимических данных;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 тыс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контуров изученности.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36A95C-C8C6-4139-9E30-022F9C46A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85" y="691116"/>
            <a:ext cx="7107385" cy="5280885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29F489-DF1B-488D-BC48-04E792475533}"/>
              </a:ext>
            </a:extLst>
          </p:cNvPr>
          <p:cNvSpPr/>
          <p:nvPr/>
        </p:nvSpPr>
        <p:spPr>
          <a:xfrm>
            <a:off x="3913133" y="6048603"/>
            <a:ext cx="7599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млн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первичных геологических и геохимических данных;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 тыс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контуров изученности.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893067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43B822-05D6-4C62-9EA4-B34D116ACEA0}"/>
              </a:ext>
            </a:extLst>
          </p:cNvPr>
          <p:cNvSpPr/>
          <p:nvPr/>
        </p:nvSpPr>
        <p:spPr>
          <a:xfrm>
            <a:off x="424656" y="92689"/>
            <a:ext cx="1158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ГЕОЛОГО-КАРТОГРАФИЧЕСКИЙ РЕСУРС «ГИС-АТЛАС НЕДРА РОССИИ» </a:t>
            </a:r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B95131-A343-4EB8-A1FC-1B9602757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17" y="3641979"/>
            <a:ext cx="8237796" cy="27889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C19450-5C94-46AB-9840-FD39C1893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763" y="786807"/>
            <a:ext cx="6156251" cy="23660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97A20A-ADB3-4D83-AFB1-131559B6F82E}"/>
              </a:ext>
            </a:extLst>
          </p:cNvPr>
          <p:cNvSpPr/>
          <p:nvPr/>
        </p:nvSpPr>
        <p:spPr>
          <a:xfrm>
            <a:off x="9867014" y="682782"/>
            <a:ext cx="21400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обращений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-запросов к картографическому серверу с момента публикации в 2015 г. выросло в 30 раз и составило в 2021 г. около 100 млн.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E734F7-04B1-4626-AF4D-1367F44B94ED}"/>
              </a:ext>
            </a:extLst>
          </p:cNvPr>
          <p:cNvSpPr/>
          <p:nvPr/>
        </p:nvSpPr>
        <p:spPr>
          <a:xfrm>
            <a:off x="3710763" y="3315892"/>
            <a:ext cx="73058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ресурса стимулирует привлечение в воспроизводство минерально-сырьевой базы и развитие регионов России частных инвестиций на уровне 300-350 млрд руб. ежегодно.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B61205E-15E8-406A-998C-5958AF69568F}"/>
              </a:ext>
            </a:extLst>
          </p:cNvPr>
          <p:cNvSpPr/>
          <p:nvPr/>
        </p:nvSpPr>
        <p:spPr>
          <a:xfrm>
            <a:off x="283534" y="1071612"/>
            <a:ext cx="33007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Ресурс используется органами власти, институтами РАН, образовательными учреждениями,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недропользователями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 широкой общественностью. </a:t>
            </a:r>
          </a:p>
          <a:p>
            <a:pPr indent="265113"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момента внедрения по официальным запросам предоставлено более 1700 комплектов справочной и геолого-картографической информации. </a:t>
            </a:r>
          </a:p>
          <a:p>
            <a:pPr indent="265113"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Налажена обратная связь с администрациями субъектов Федерации по апробации и расширению перечня необходимых для их работы геолого-картографических, фактографических и статистических данных. </a:t>
            </a:r>
          </a:p>
        </p:txBody>
      </p:sp>
    </p:spTree>
    <p:extLst>
      <p:ext uri="{BB962C8B-B14F-4D97-AF65-F5344CB8AC3E}">
        <p14:creationId xmlns:p14="http://schemas.microsoft.com/office/powerpoint/2010/main" val="1190806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b="1" dirty="0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93A615C-5741-470C-9F7E-F4E2AA3D7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936" y="25294"/>
            <a:ext cx="10433718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геологическое картографирование территории Российской Федерации и ее континентального шельфа масштаба 1:1 000 000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9CC695-11DD-46B4-B58B-0D9347AAE6CD}"/>
              </a:ext>
            </a:extLst>
          </p:cNvPr>
          <p:cNvSpPr/>
          <p:nvPr/>
        </p:nvSpPr>
        <p:spPr>
          <a:xfrm>
            <a:off x="5100632" y="764873"/>
            <a:ext cx="3231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Листы ГГК 1:1 000 000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(3 поколение)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3F9107-D939-4E14-B87D-D275388A1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516" y="1691559"/>
            <a:ext cx="1826362" cy="10036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B05A80-B260-4D60-83BC-CECE34D29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04" y="4545660"/>
            <a:ext cx="2816352" cy="14918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7FABCD-1358-416C-B404-5F8A6EEE0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268" y="764873"/>
            <a:ext cx="1396228" cy="18639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DEB6F6-3ABD-4E99-BC5B-DD66E936D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833" y="2838377"/>
            <a:ext cx="1490273" cy="16136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0B0E8F-D4F4-478D-AE68-E630C64D6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4045" y="1412530"/>
            <a:ext cx="7883789" cy="514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92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B8EF71-D849-4D87-97B5-053F7EB6F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6" y="1283810"/>
            <a:ext cx="5773598" cy="321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70BD02-4A17-4A69-8836-861D48BDB977}"/>
              </a:ext>
            </a:extLst>
          </p:cNvPr>
          <p:cNvSpPr txBox="1"/>
          <p:nvPr/>
        </p:nvSpPr>
        <p:spPr>
          <a:xfrm>
            <a:off x="-216131" y="45356"/>
            <a:ext cx="12129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Единая геолого-картографическая модель (ЕГКМ) - масштабируемая программно-технологическая платформа, обеспечивающая сбор, обработку, ведение  и представление цифровой геологической информации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B380D6-E02C-4059-A1BF-BED3095BF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955" y="1767425"/>
            <a:ext cx="2777706" cy="13403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7F433C-B4A5-4761-A08B-CEC40DD24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953" y="2978388"/>
            <a:ext cx="2777708" cy="15197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60A73-F5FA-4008-9300-43BD57985C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444"/>
          <a:stretch/>
        </p:blipFill>
        <p:spPr>
          <a:xfrm>
            <a:off x="157769" y="4785511"/>
            <a:ext cx="2415397" cy="16524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2CA6BD-C707-4929-90B8-589B236A8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7461" y="4785511"/>
            <a:ext cx="1035169" cy="17056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76F58F-0DE0-4B6A-B035-3F19D5CC31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62" r="30345"/>
          <a:stretch/>
        </p:blipFill>
        <p:spPr>
          <a:xfrm>
            <a:off x="3819485" y="4827075"/>
            <a:ext cx="2254532" cy="16524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B04174-5DC9-436A-9B6E-1812FC9C70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778" t="-227" r="20887" b="38397"/>
          <a:stretch/>
        </p:blipFill>
        <p:spPr>
          <a:xfrm>
            <a:off x="9227804" y="1767426"/>
            <a:ext cx="2810606" cy="13230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89E333-8AF0-4D03-8837-A9248127F0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9330"/>
          <a:stretch/>
        </p:blipFill>
        <p:spPr>
          <a:xfrm>
            <a:off x="9227804" y="2976780"/>
            <a:ext cx="1833828" cy="14508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57A657-1559-46B7-81BB-173BAC2C2FD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4202"/>
          <a:stretch/>
        </p:blipFill>
        <p:spPr>
          <a:xfrm>
            <a:off x="10670850" y="2976779"/>
            <a:ext cx="1367560" cy="14508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914369-6335-4720-A8DD-48E0A64D37D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618" r="36164"/>
          <a:stretch/>
        </p:blipFill>
        <p:spPr>
          <a:xfrm>
            <a:off x="6337955" y="5112082"/>
            <a:ext cx="1621766" cy="13915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E94736-5B98-4467-AB59-98536A89A7B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129"/>
          <a:stretch/>
        </p:blipFill>
        <p:spPr>
          <a:xfrm>
            <a:off x="7338618" y="5112082"/>
            <a:ext cx="1777043" cy="13673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3B757145-8747-4986-B62B-EB4ACFE9B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7660" y="773246"/>
            <a:ext cx="5238662" cy="275460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5000"/>
              </a:lnSpc>
            </a:pPr>
            <a:r>
              <a:rPr lang="ru-RU" altLang="ru-RU" sz="1400" b="1" dirty="0">
                <a:solidFill>
                  <a:srgbClr val="002060"/>
                </a:solidFill>
                <a:latin typeface="Arial" charset="0"/>
              </a:rPr>
              <a:t>Интерактивные карты и информационные ресурсы 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4A6434B-EBCC-4F01-9C42-E55D91FB7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954" y="1382451"/>
            <a:ext cx="2777707" cy="40626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200" dirty="0">
                <a:solidFill>
                  <a:srgbClr val="002060"/>
                </a:solidFill>
                <a:latin typeface="Arial" charset="0"/>
              </a:rPr>
              <a:t>Централизованный ресурс Стратотипы, </a:t>
            </a:r>
            <a:r>
              <a:rPr lang="ru-RU" altLang="ru-RU" sz="1200" dirty="0" err="1">
                <a:solidFill>
                  <a:srgbClr val="002060"/>
                </a:solidFill>
                <a:latin typeface="Arial" charset="0"/>
              </a:rPr>
              <a:t>Петротипы</a:t>
            </a:r>
            <a:endParaRPr lang="ru-RU" altLang="ru-RU" sz="12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9D1F1C2-B355-4036-9BA8-ABCE049B4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7804" y="1359017"/>
            <a:ext cx="2777707" cy="40626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200" dirty="0">
                <a:solidFill>
                  <a:srgbClr val="002060"/>
                </a:solidFill>
                <a:latin typeface="Arial" charset="0"/>
              </a:rPr>
              <a:t>Централизованный ресурс Геохронологический Атлас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F08C5367-0FBC-4539-B7EB-C2C1D279B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953" y="4681698"/>
            <a:ext cx="2777707" cy="40626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200" dirty="0">
                <a:solidFill>
                  <a:srgbClr val="002060"/>
                </a:solidFill>
                <a:latin typeface="Arial" charset="0"/>
              </a:rPr>
              <a:t>Централизованный ресурс Серийные Легенды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6950D8A-E3C5-4BE9-9E83-222B68A5094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9964" t="13638" r="18645" b="23015"/>
          <a:stretch/>
        </p:blipFill>
        <p:spPr>
          <a:xfrm>
            <a:off x="9339947" y="5087964"/>
            <a:ext cx="2736261" cy="13915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3CC58761-5186-44B3-8AA4-710F1C4AD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9223" y="4681698"/>
            <a:ext cx="2777707" cy="40626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200" dirty="0">
                <a:solidFill>
                  <a:srgbClr val="002060"/>
                </a:solidFill>
                <a:latin typeface="Arial" charset="0"/>
              </a:rPr>
              <a:t>Централизованный ресурс </a:t>
            </a:r>
          </a:p>
          <a:p>
            <a:pPr>
              <a:lnSpc>
                <a:spcPct val="85000"/>
              </a:lnSpc>
            </a:pPr>
            <a:r>
              <a:rPr lang="ru-RU" altLang="ru-RU" sz="1200" dirty="0">
                <a:solidFill>
                  <a:srgbClr val="002060"/>
                </a:solidFill>
                <a:latin typeface="Arial" charset="0"/>
              </a:rPr>
              <a:t>Объекты полезных ископаемых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310182-4881-42D6-9A8D-E0E20973A1FE}"/>
              </a:ext>
            </a:extLst>
          </p:cNvPr>
          <p:cNvSpPr txBox="1"/>
          <p:nvPr/>
        </p:nvSpPr>
        <p:spPr>
          <a:xfrm>
            <a:off x="3459997" y="773246"/>
            <a:ext cx="2711397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2060"/>
                </a:solidFill>
              </a:rPr>
              <a:t>Единая геолого-картографическая модель территории России и ее континентального шельфа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EEA0AA9-A6E9-4799-9FA7-86512DB8CBBB}"/>
              </a:ext>
            </a:extLst>
          </p:cNvPr>
          <p:cNvSpPr/>
          <p:nvPr/>
        </p:nvSpPr>
        <p:spPr>
          <a:xfrm>
            <a:off x="102036" y="4256116"/>
            <a:ext cx="1689357" cy="31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151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765A9E-A1C8-44F7-B3EC-ECE52D688714}"/>
              </a:ext>
            </a:extLst>
          </p:cNvPr>
          <p:cNvSpPr txBox="1"/>
          <p:nvPr/>
        </p:nvSpPr>
        <p:spPr>
          <a:xfrm>
            <a:off x="242836" y="419867"/>
            <a:ext cx="11358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масштабируемая программно-технологическая платформа, обеспечивающая сбор, обработку, ведение  и представление цифровой геологической информации в рамках мониторинга Государственной геологической карты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EE6B59-1CF8-4A41-A6CC-CD0F0CADE819}"/>
              </a:ext>
            </a:extLst>
          </p:cNvPr>
          <p:cNvSpPr/>
          <p:nvPr/>
        </p:nvSpPr>
        <p:spPr>
          <a:xfrm>
            <a:off x="424656" y="92689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spc="1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ГОСГЕОЛКАРТЫ - Единая геолого-картографическая модель (ЕГКМ)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87E1AA-67ED-4CA4-A683-18A0C79AC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981" y="994874"/>
            <a:ext cx="3528679" cy="5773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E508B9-CA69-4B09-A9F5-8BD718040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670" y="994874"/>
            <a:ext cx="2530386" cy="28174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9D90B7-A818-4C03-9A36-B5107A2A4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6670" y="3908088"/>
            <a:ext cx="2437434" cy="27022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1A1D7D-CE23-4733-9EAE-BA7BADC3E178}"/>
              </a:ext>
            </a:extLst>
          </p:cNvPr>
          <p:cNvSpPr txBox="1"/>
          <p:nvPr/>
        </p:nvSpPr>
        <p:spPr>
          <a:xfrm rot="16200000">
            <a:off x="-1899380" y="3245320"/>
            <a:ext cx="5085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lnSpc>
                <a:spcPct val="100000"/>
              </a:lnSpc>
            </a:pPr>
            <a:r>
              <a:rPr lang="ru-RU" cap="all" spc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Централизованные массивы геологических данных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11AFBF-CDC7-4EDA-8F5A-F83FF37A6171}"/>
              </a:ext>
            </a:extLst>
          </p:cNvPr>
          <p:cNvSpPr txBox="1"/>
          <p:nvPr/>
        </p:nvSpPr>
        <p:spPr>
          <a:xfrm>
            <a:off x="7078077" y="4741293"/>
            <a:ext cx="1874537" cy="58477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defRPr sz="1600" b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Полезные ископаемые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A8A89-BFD7-4345-A6A8-28CA432A713F}"/>
              </a:ext>
            </a:extLst>
          </p:cNvPr>
          <p:cNvSpPr txBox="1"/>
          <p:nvPr/>
        </p:nvSpPr>
        <p:spPr>
          <a:xfrm>
            <a:off x="10363729" y="3090718"/>
            <a:ext cx="1829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lnSpc>
                <a:spcPct val="100000"/>
              </a:lnSpc>
            </a:pPr>
            <a:r>
              <a:rPr lang="ru-RU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Петротипы</a:t>
            </a:r>
            <a:endParaRPr lang="ru-RU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FB777-479C-4815-8221-C85CD9142C3D}"/>
              </a:ext>
            </a:extLst>
          </p:cNvPr>
          <p:cNvSpPr txBox="1"/>
          <p:nvPr/>
        </p:nvSpPr>
        <p:spPr>
          <a:xfrm>
            <a:off x="10363729" y="5980822"/>
            <a:ext cx="1829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Стратотипы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8487A9-D40D-42B7-97FC-81F0BE72E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002" y="3057924"/>
            <a:ext cx="4007582" cy="3380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EED087-75ED-432F-BFB5-1D1C8833A0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001" y="987352"/>
            <a:ext cx="4426729" cy="19386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EB6F7D-0FCF-40E7-ABCD-605EF480B4DE}"/>
              </a:ext>
            </a:extLst>
          </p:cNvPr>
          <p:cNvSpPr txBox="1"/>
          <p:nvPr/>
        </p:nvSpPr>
        <p:spPr>
          <a:xfrm>
            <a:off x="2062716" y="2403611"/>
            <a:ext cx="3157870" cy="33855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defRPr sz="1600" b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Легенды серий листов ГК-1000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243EA9-BCE6-44DE-A68E-7805C3620334}"/>
              </a:ext>
            </a:extLst>
          </p:cNvPr>
          <p:cNvSpPr txBox="1"/>
          <p:nvPr/>
        </p:nvSpPr>
        <p:spPr>
          <a:xfrm>
            <a:off x="1929485" y="4832505"/>
            <a:ext cx="2717833" cy="58477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Карта фактов</a:t>
            </a:r>
          </a:p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БД ЦНИГР-Музея</a:t>
            </a:r>
          </a:p>
        </p:txBody>
      </p:sp>
    </p:spTree>
    <p:extLst>
      <p:ext uri="{BB962C8B-B14F-4D97-AF65-F5344CB8AC3E}">
        <p14:creationId xmlns:p14="http://schemas.microsoft.com/office/powerpoint/2010/main" val="3350241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2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68F2F7-EB81-41B7-9927-6B96A6974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3" y="354847"/>
            <a:ext cx="3207085" cy="201400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3957BDD-A912-4CC6-B974-327907719267}"/>
              </a:ext>
            </a:extLst>
          </p:cNvPr>
          <p:cNvSpPr/>
          <p:nvPr/>
        </p:nvSpPr>
        <p:spPr>
          <a:xfrm>
            <a:off x="2080771" y="234012"/>
            <a:ext cx="11341260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ЦЕНТРАЛИЗОВАННЫЙ ИНФОРМАЦИОННЫЙ РЕСУРС ФГБУ «ВСЕГЕИ»</a:t>
            </a:r>
            <a:br>
              <a:rPr lang="ru-RU" altLang="ru-RU" sz="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МЕСТОРОЖДЕНИЯ, ПРОЯВЛЕНИЯ и ПУНКТЫ МИНЕРАЛИЗАЦИИ ТЕРРИТОРИИ РОССИИ</a:t>
            </a:r>
            <a:br>
              <a:rPr lang="ru-RU" altLang="ru-RU" sz="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(по материалам ГКМ, ГБЗ, Госгеолкарты-1000/3 и 200/2,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сводного и обзорного картографирования, тематических работ) 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079B612E-5883-4640-BE55-E9507D669706}"/>
              </a:ext>
            </a:extLst>
          </p:cNvPr>
          <p:cNvSpPr/>
          <p:nvPr/>
        </p:nvSpPr>
        <p:spPr>
          <a:xfrm>
            <a:off x="8435902" y="2216323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65FCFAC-F413-4E75-A241-274560CB8DBE}"/>
              </a:ext>
            </a:extLst>
          </p:cNvPr>
          <p:cNvSpPr/>
          <p:nvPr/>
        </p:nvSpPr>
        <p:spPr>
          <a:xfrm>
            <a:off x="8435902" y="2648371"/>
            <a:ext cx="216024" cy="21602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56B8ADF8-5C75-4141-BB29-6C243199DCA1}"/>
              </a:ext>
            </a:extLst>
          </p:cNvPr>
          <p:cNvSpPr txBox="1"/>
          <p:nvPr/>
        </p:nvSpPr>
        <p:spPr>
          <a:xfrm>
            <a:off x="8723934" y="2139669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Данные из ГКМ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D5FE58F2-F654-4918-848E-B2850051817E}"/>
              </a:ext>
            </a:extLst>
          </p:cNvPr>
          <p:cNvSpPr txBox="1"/>
          <p:nvPr/>
        </p:nvSpPr>
        <p:spPr>
          <a:xfrm>
            <a:off x="8723934" y="2571717"/>
            <a:ext cx="344402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Данные загруженные</a:t>
            </a:r>
          </a:p>
          <a:p>
            <a:r>
              <a:rPr lang="ru-RU" dirty="0"/>
              <a:t>из комплектов ГК-1000, в </a:t>
            </a:r>
            <a:r>
              <a:rPr lang="ru-RU" dirty="0" err="1"/>
              <a:t>т.ч</a:t>
            </a:r>
            <a:r>
              <a:rPr lang="ru-RU" dirty="0"/>
              <a:t>.:</a:t>
            </a:r>
            <a:br>
              <a:rPr lang="ru-RU" dirty="0"/>
            </a:b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3 629 объектов увязаны с ГКМ</a:t>
            </a:r>
            <a:br>
              <a:rPr lang="ru-RU" dirty="0"/>
            </a:b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25 575 объектов,</a:t>
            </a:r>
            <a:br>
              <a:rPr lang="ru-RU" dirty="0"/>
            </a:br>
            <a:r>
              <a:rPr lang="ru-RU" dirty="0"/>
              <a:t> не учитываемых ГКМ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12 896 в процессе обработки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DEFF4C1-CC6A-4A15-B90E-55DB4601F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177" y="2140177"/>
            <a:ext cx="5864824" cy="431674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F6C5EF5-21E4-48A6-9142-E143E6A111A7}"/>
              </a:ext>
            </a:extLst>
          </p:cNvPr>
          <p:cNvSpPr/>
          <p:nvPr/>
        </p:nvSpPr>
        <p:spPr>
          <a:xfrm>
            <a:off x="2527005" y="1184332"/>
            <a:ext cx="396044" cy="3600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DB1E307-645A-47D5-B71B-FEBA42CBCCEF}"/>
              </a:ext>
            </a:extLst>
          </p:cNvPr>
          <p:cNvCxnSpPr/>
          <p:nvPr/>
        </p:nvCxnSpPr>
        <p:spPr>
          <a:xfrm flipH="1">
            <a:off x="2307177" y="1544372"/>
            <a:ext cx="203035" cy="5840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EE3C601D-1159-4671-81C2-A9026931348F}"/>
              </a:ext>
            </a:extLst>
          </p:cNvPr>
          <p:cNvCxnSpPr/>
          <p:nvPr/>
        </p:nvCxnSpPr>
        <p:spPr>
          <a:xfrm>
            <a:off x="2923049" y="1184332"/>
            <a:ext cx="5248952" cy="944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104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2E48DB-1E38-44A6-BBCD-74F4FAFBC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1" y="979826"/>
            <a:ext cx="8589894" cy="53461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464875-E67C-4577-8ABD-E8CAEED7C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288" y="5337212"/>
            <a:ext cx="3092416" cy="12215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551B3A-0080-4ABD-B00F-BEF77922F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2295" y="1916832"/>
            <a:ext cx="2260465" cy="11809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FF5FE67-6A2C-4C81-A231-67EA165601AF}"/>
              </a:ext>
            </a:extLst>
          </p:cNvPr>
          <p:cNvSpPr/>
          <p:nvPr/>
        </p:nvSpPr>
        <p:spPr>
          <a:xfrm>
            <a:off x="1091444" y="664736"/>
            <a:ext cx="25799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Листы ГГК 1:200 000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(2 издание)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AB0AA43-CA56-4A63-A55E-C656E63E3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" y="78021"/>
            <a:ext cx="12007734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геологическое картографирование территории Российской Федерации масштаба 1:200 000</a:t>
            </a:r>
          </a:p>
        </p:txBody>
      </p:sp>
    </p:spTree>
    <p:extLst>
      <p:ext uri="{BB962C8B-B14F-4D97-AF65-F5344CB8AC3E}">
        <p14:creationId xmlns:p14="http://schemas.microsoft.com/office/powerpoint/2010/main" val="2553009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 b="1" dirty="0"/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042F9B8C-D2DE-48E6-A2C9-11989A520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45" y="46811"/>
            <a:ext cx="116779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фонда перспективных участков недр по итогам работ 2021 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D8E31-C3D8-4AE8-96D6-78EEBF244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" y="569869"/>
            <a:ext cx="9859398" cy="58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61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 b="1" dirty="0"/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CB95B92D-A960-459C-960A-5F79D6322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647" y="206076"/>
            <a:ext cx="12244647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геологическое картографирование территории Российской Федерации масштаба 1:200 000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3C570D1-5954-4FDF-B56A-8AEDA8727697}"/>
              </a:ext>
            </a:extLst>
          </p:cNvPr>
          <p:cNvSpPr txBox="1"/>
          <p:nvPr/>
        </p:nvSpPr>
        <p:spPr>
          <a:xfrm>
            <a:off x="8122110" y="3003060"/>
            <a:ext cx="415637" cy="280555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/>
              <a:t>37%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32E175-D32D-4B90-8498-7C15B5E2A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0" y="1895190"/>
            <a:ext cx="4817204" cy="36442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12A2B1-CC40-4786-9BC0-B4C858BD5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429" y="1241074"/>
            <a:ext cx="6556678" cy="4781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36EDDA-D264-4330-87FA-5A33DEA75DF6}"/>
              </a:ext>
            </a:extLst>
          </p:cNvPr>
          <p:cNvSpPr txBox="1"/>
          <p:nvPr/>
        </p:nvSpPr>
        <p:spPr>
          <a:xfrm>
            <a:off x="4316313" y="3670601"/>
            <a:ext cx="349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316278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 b="1" dirty="0"/>
          </a:p>
        </p:txBody>
      </p:sp>
      <p:sp>
        <p:nvSpPr>
          <p:cNvPr id="4" name="AutoShape 2" descr="Logo">
            <a:extLst>
              <a:ext uri="{FF2B5EF4-FFF2-40B4-BE49-F238E27FC236}">
                <a16:creationId xmlns:a16="http://schemas.microsoft.com/office/drawing/2014/main" id="{CE83441C-491B-4DD9-845D-3AE94C8133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4E9EA2B-94F1-4262-9895-6005A68CD898}"/>
              </a:ext>
            </a:extLst>
          </p:cNvPr>
          <p:cNvSpPr/>
          <p:nvPr/>
        </p:nvSpPr>
        <p:spPr>
          <a:xfrm>
            <a:off x="-69338" y="5467055"/>
            <a:ext cx="120104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За 140 лет государственного геологического картографирования было создано около 1000 монографических описаний территории России  в виде объяснительных записок к картам миллионного масштаба разных поколений, более 3500 объяснительных записок к картам двухсоттысячного масштаба и около 10 000 отчетов по геологической съемке масштаба 1:50 000. </a:t>
            </a:r>
          </a:p>
          <a:p>
            <a:pPr algn="ctr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Это уникальный энциклопедический ресурс по системному описанию геологии России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B61F498-4ABB-482D-ACC0-4740CE85E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t="22186"/>
          <a:stretch/>
        </p:blipFill>
        <p:spPr>
          <a:xfrm>
            <a:off x="93943" y="637805"/>
            <a:ext cx="4712949" cy="17116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54DB691-25D0-4EC1-B672-529172C46B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8"/>
          <a:stretch/>
        </p:blipFill>
        <p:spPr>
          <a:xfrm>
            <a:off x="202518" y="2863914"/>
            <a:ext cx="4045412" cy="208872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8E445B-6A2B-485A-B24E-D07E1F8EB0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t="3818" r="-107" b="3133"/>
          <a:stretch/>
        </p:blipFill>
        <p:spPr>
          <a:xfrm>
            <a:off x="9838585" y="495516"/>
            <a:ext cx="2251716" cy="46578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B5BA188-554E-488C-9EE4-849A21675F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07" y="598413"/>
            <a:ext cx="2092864" cy="465474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E3098F8-5252-4C22-9C80-FF015125F3F4}"/>
              </a:ext>
            </a:extLst>
          </p:cNvPr>
          <p:cNvSpPr txBox="1"/>
          <p:nvPr/>
        </p:nvSpPr>
        <p:spPr>
          <a:xfrm>
            <a:off x="2155885" y="23182"/>
            <a:ext cx="781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Резервный фонд Всероссийской геологической библиотеки (ВГБ)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67B1F2-06E1-40B4-BD92-CF68473649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54" y="446581"/>
            <a:ext cx="2382269" cy="33375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5E1E2A-84AF-457D-8F8F-5BE346EB59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50" y="3949754"/>
            <a:ext cx="2749809" cy="14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30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 b="1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BB209A1-067C-4D1E-AB9F-93C0E2CA4F2D}"/>
              </a:ext>
            </a:extLst>
          </p:cNvPr>
          <p:cNvSpPr>
            <a:spLocks noGrp="1"/>
          </p:cNvSpPr>
          <p:nvPr/>
        </p:nvSpPr>
        <p:spPr>
          <a:xfrm>
            <a:off x="1537135" y="111924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F1562425-7A7B-42A3-8447-E1D1B1CFF372}"/>
              </a:ext>
            </a:extLst>
          </p:cNvPr>
          <p:cNvSpPr>
            <a:spLocks noGrp="1"/>
          </p:cNvSpPr>
          <p:nvPr/>
        </p:nvSpPr>
        <p:spPr>
          <a:xfrm>
            <a:off x="1537135" y="359891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C22596-6D5B-4F6C-8A27-AB60C5058F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263" y="354329"/>
            <a:ext cx="7064386" cy="368759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4DC03C-6F7E-47DA-88A5-3DE4F8D9F79A}"/>
              </a:ext>
            </a:extLst>
          </p:cNvPr>
          <p:cNvSpPr/>
          <p:nvPr/>
        </p:nvSpPr>
        <p:spPr>
          <a:xfrm>
            <a:off x="141578" y="2048366"/>
            <a:ext cx="373967" cy="217813"/>
          </a:xfrm>
          <a:prstGeom prst="rect">
            <a:avLst/>
          </a:prstGeom>
          <a:solidFill>
            <a:srgbClr val="FDFE7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97581F-8D10-4AC3-8236-17E4BED56A8E}"/>
              </a:ext>
            </a:extLst>
          </p:cNvPr>
          <p:cNvSpPr/>
          <p:nvPr/>
        </p:nvSpPr>
        <p:spPr>
          <a:xfrm>
            <a:off x="141578" y="2788818"/>
            <a:ext cx="385691" cy="217813"/>
          </a:xfrm>
          <a:prstGeom prst="rect">
            <a:avLst/>
          </a:prstGeom>
          <a:solidFill>
            <a:srgbClr val="CA26BE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293818C-FECD-48FD-B8D6-C102FD4AF439}"/>
              </a:ext>
            </a:extLst>
          </p:cNvPr>
          <p:cNvSpPr/>
          <p:nvPr/>
        </p:nvSpPr>
        <p:spPr>
          <a:xfrm>
            <a:off x="1242486" y="3618781"/>
            <a:ext cx="373967" cy="217813"/>
          </a:xfrm>
          <a:prstGeom prst="rect">
            <a:avLst/>
          </a:prstGeom>
          <a:solidFill>
            <a:srgbClr val="0082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08FC1C-CF94-43B8-8780-98D6AB6B36C9}"/>
              </a:ext>
            </a:extLst>
          </p:cNvPr>
          <p:cNvSpPr/>
          <p:nvPr/>
        </p:nvSpPr>
        <p:spPr>
          <a:xfrm>
            <a:off x="141578" y="3097580"/>
            <a:ext cx="373967" cy="198342"/>
          </a:xfrm>
          <a:prstGeom prst="rect">
            <a:avLst/>
          </a:prstGeom>
          <a:solidFill>
            <a:srgbClr val="B9D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CF27D9E7-B0F8-476B-BB7F-A034CF9EE35A}"/>
              </a:ext>
            </a:extLst>
          </p:cNvPr>
          <p:cNvSpPr txBox="1"/>
          <p:nvPr/>
        </p:nvSpPr>
        <p:spPr>
          <a:xfrm>
            <a:off x="530491" y="1968281"/>
            <a:ext cx="3203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рамках работ по созданию сводной и обзорной картографии и  комплектов ГК-1000/3</a:t>
            </a: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49A3503A-CDDA-44DB-83A9-3734107BF12B}"/>
              </a:ext>
            </a:extLst>
          </p:cNvPr>
          <p:cNvSpPr txBox="1"/>
          <p:nvPr/>
        </p:nvSpPr>
        <p:spPr>
          <a:xfrm>
            <a:off x="337863" y="2354370"/>
            <a:ext cx="2085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рамках работ по созданию комплектов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ГК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-200/2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5DA2E74F-684E-4BEF-85EA-C00BF3C8CD9E}"/>
              </a:ext>
            </a:extLst>
          </p:cNvPr>
          <p:cNvSpPr txBox="1"/>
          <p:nvPr/>
        </p:nvSpPr>
        <p:spPr>
          <a:xfrm>
            <a:off x="542215" y="2807758"/>
            <a:ext cx="2085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Партии ВСЕГЕИ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8B0372FF-4717-4A67-8296-8AD3E8B284C6}"/>
              </a:ext>
            </a:extLst>
          </p:cNvPr>
          <p:cNvSpPr txBox="1"/>
          <p:nvPr/>
        </p:nvSpPr>
        <p:spPr>
          <a:xfrm>
            <a:off x="1643123" y="3521719"/>
            <a:ext cx="140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Работы по мониторингу ЭГП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A283E28A-395E-4733-ADCD-26A8EEE39503}"/>
              </a:ext>
            </a:extLst>
          </p:cNvPr>
          <p:cNvSpPr txBox="1"/>
          <p:nvPr/>
        </p:nvSpPr>
        <p:spPr>
          <a:xfrm>
            <a:off x="530003" y="3000433"/>
            <a:ext cx="1765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Партии подрядных организаций</a:t>
            </a: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BCFFEE00-7B5D-46AE-97A8-E2BEB1FCE641}"/>
              </a:ext>
            </a:extLst>
          </p:cNvPr>
          <p:cNvSpPr txBox="1"/>
          <p:nvPr/>
        </p:nvSpPr>
        <p:spPr>
          <a:xfrm>
            <a:off x="854969" y="1713029"/>
            <a:ext cx="225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Полевые работы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F2A1CE42-CB03-4060-A6DA-0F5ED25EC218}"/>
              </a:ext>
            </a:extLst>
          </p:cNvPr>
          <p:cNvSpPr txBox="1"/>
          <p:nvPr/>
        </p:nvSpPr>
        <p:spPr>
          <a:xfrm>
            <a:off x="182547" y="560546"/>
            <a:ext cx="3899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Полевые работы выполнялись на 95 объектах: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ВСЕГЕИ - 46 полевых подразделений,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Подрядчики - 49 полевые партии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9DDAA23-A8E5-4A84-A8C8-3E0C8AB51F47}"/>
              </a:ext>
            </a:extLst>
          </p:cNvPr>
          <p:cNvSpPr/>
          <p:nvPr/>
        </p:nvSpPr>
        <p:spPr>
          <a:xfrm>
            <a:off x="1635439" y="-20743"/>
            <a:ext cx="87128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Полевые работы по Государственному заданию ФГБУ «ВСЕГЕИ» - 2021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3D90A83-355C-42C6-BA39-466A8C2EE1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825" y="2656242"/>
            <a:ext cx="1989984" cy="706927"/>
          </a:xfrm>
          <a:prstGeom prst="rect">
            <a:avLst/>
          </a:prstGeom>
        </p:spPr>
      </p:pic>
      <p:sp>
        <p:nvSpPr>
          <p:cNvPr id="25" name="TextBox 27">
            <a:extLst>
              <a:ext uri="{FF2B5EF4-FFF2-40B4-BE49-F238E27FC236}">
                <a16:creationId xmlns:a16="http://schemas.microsoft.com/office/drawing/2014/main" id="{84BF603A-02E5-4A6F-A956-E347115B50FB}"/>
              </a:ext>
            </a:extLst>
          </p:cNvPr>
          <p:cNvSpPr txBox="1"/>
          <p:nvPr/>
        </p:nvSpPr>
        <p:spPr>
          <a:xfrm>
            <a:off x="2571856" y="2385310"/>
            <a:ext cx="2085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Глубинные профили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E6F1178-BAD1-4923-BFD0-5984B38821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36" y="4206336"/>
            <a:ext cx="1621406" cy="224133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55554AC-BE19-452B-BEE8-E1BA938103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741" y="4206094"/>
            <a:ext cx="2991130" cy="224398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A0BFA6-E669-4C6D-814D-0B6D5DE4A5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194" y="4206093"/>
            <a:ext cx="1557814" cy="22515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7244EE5-DC16-4416-9688-2AF4EFEA15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942"/>
          <a:stretch/>
        </p:blipFill>
        <p:spPr>
          <a:xfrm>
            <a:off x="9488266" y="4206094"/>
            <a:ext cx="2487342" cy="22515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029CF01-CFC4-485E-9690-8314F8AB31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59"/>
          <a:stretch/>
        </p:blipFill>
        <p:spPr>
          <a:xfrm>
            <a:off x="245777" y="4206092"/>
            <a:ext cx="2779324" cy="2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3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 b="1" dirty="0"/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E1A0E653-79B5-43A1-A967-49999414E139}"/>
              </a:ext>
            </a:extLst>
          </p:cNvPr>
          <p:cNvSpPr txBox="1">
            <a:spLocks/>
          </p:cNvSpPr>
          <p:nvPr/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 b="1" dirty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26E1FA4-78FA-4639-BD3B-59F0EE21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20" y="326135"/>
            <a:ext cx="8464027" cy="63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>
              <a:spcBef>
                <a:spcPts val="600"/>
              </a:spcBef>
            </a:pP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Программно-технологический комплекс полевой документации </a:t>
            </a:r>
            <a:r>
              <a:rPr lang="ru-RU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Sherpa</a:t>
            </a:r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6344406-179B-4378-899A-3D6EC1A0BB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816552"/>
              </p:ext>
            </p:extLst>
          </p:nvPr>
        </p:nvGraphicFramePr>
        <p:xfrm>
          <a:off x="8763269" y="147539"/>
          <a:ext cx="3300229" cy="6264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PHOTO-PAINT" r:id="rId4" imgW="3398400" imgH="6450120" progId="CorelPHOTOPAINT.Image.17">
                  <p:embed/>
                </p:oleObj>
              </mc:Choice>
              <mc:Fallback>
                <p:oleObj name="PHOTO-PAINT" r:id="rId4" imgW="3398400" imgH="6450120" progId="CorelPHOTOPAINT.Image.17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63269" y="147539"/>
                        <a:ext cx="3300229" cy="6264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05F6B4C-BE80-420A-89A2-D03C6EFEB7C2}"/>
              </a:ext>
            </a:extLst>
          </p:cNvPr>
          <p:cNvSpPr/>
          <p:nvPr/>
        </p:nvSpPr>
        <p:spPr>
          <a:xfrm>
            <a:off x="-568638" y="4682"/>
            <a:ext cx="6028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Внедрение современных технологий</a:t>
            </a:r>
            <a:endParaRPr lang="ru-RU" b="1" dirty="0"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DCAB61-AB3A-44B5-A4F4-A57F8EFC81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91"/>
          <a:stretch/>
        </p:blipFill>
        <p:spPr>
          <a:xfrm flipH="1">
            <a:off x="239800" y="789306"/>
            <a:ext cx="3694247" cy="56225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1DB938-4A01-4362-9512-0BEAC82C3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0552" y="789306"/>
            <a:ext cx="2200695" cy="3349145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F10CE9-CB57-4B07-BAB7-DCD965E33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5521" y="1000331"/>
            <a:ext cx="2218620" cy="3295563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27521B-045F-4746-BF0D-6794A036E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9634" y="1232711"/>
            <a:ext cx="2215981" cy="33210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EEB0E6-6580-4DBA-8F4E-9DC7965AECC9}"/>
              </a:ext>
            </a:extLst>
          </p:cNvPr>
          <p:cNvSpPr/>
          <p:nvPr/>
        </p:nvSpPr>
        <p:spPr>
          <a:xfrm>
            <a:off x="4059242" y="4569976"/>
            <a:ext cx="44628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2021 году Всероссийский научно-исследовательский геологический институт им. А.П. Карпинского получил Свидетельства Федеральной службы по интеллектуальной собственности (Роспатент) о государственной регистрации программ </a:t>
            </a:r>
            <a:r>
              <a:rPr lang="ru-RU" sz="1600" i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Sherpa</a:t>
            </a:r>
            <a:r>
              <a:rPr lang="ru-RU" sz="16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ru-RU" sz="16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i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Sherpa-Android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1600" i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Sherpa</a:t>
            </a:r>
            <a:r>
              <a:rPr lang="ru-RU" sz="16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33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E1A0E653-79B5-43A1-A967-49999414E139}"/>
              </a:ext>
            </a:extLst>
          </p:cNvPr>
          <p:cNvSpPr txBox="1">
            <a:spLocks/>
          </p:cNvSpPr>
          <p:nvPr/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 b="1" dirty="0"/>
          </a:p>
        </p:txBody>
      </p:sp>
      <p:sp>
        <p:nvSpPr>
          <p:cNvPr id="12" name="Rectangle 35">
            <a:extLst>
              <a:ext uri="{FF2B5EF4-FFF2-40B4-BE49-F238E27FC236}">
                <a16:creationId xmlns:a16="http://schemas.microsoft.com/office/drawing/2014/main" id="{6197B3EA-2F8A-4DB8-8977-C1E302EB2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28" y="-310327"/>
            <a:ext cx="10983007" cy="1154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rIns="50784" bIns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Прогнозно-поисковая эффективность на углеводороды ГСШ-200 листов К-37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-VIII,IX (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Черноморская площадь)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table">
            <a:extLst>
              <a:ext uri="{FF2B5EF4-FFF2-40B4-BE49-F238E27FC236}">
                <a16:creationId xmlns:a16="http://schemas.microsoft.com/office/drawing/2014/main" id="{785F04F7-5E54-4274-A031-3B2E298FD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586" y="5495247"/>
            <a:ext cx="3511945" cy="99762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C31C2FD-4973-48B7-9476-FE7B4CD6814C}"/>
              </a:ext>
            </a:extLst>
          </p:cNvPr>
          <p:cNvSpPr/>
          <p:nvPr/>
        </p:nvSpPr>
        <p:spPr>
          <a:xfrm>
            <a:off x="4178266" y="5166700"/>
            <a:ext cx="4037257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Суммарные локализованные ресурсы (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Dл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) нефти и газа (лист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K-37-XIII)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A8166B8-CF34-4C53-96C8-C03B4FAE8101}"/>
              </a:ext>
            </a:extLst>
          </p:cNvPr>
          <p:cNvSpPr/>
          <p:nvPr/>
        </p:nvSpPr>
        <p:spPr>
          <a:xfrm>
            <a:off x="261039" y="3117590"/>
            <a:ext cx="3753968" cy="313162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Перспективы связаны в основном с возможным открытием здесь месторождений нефти и газа. Размещение продуктивных горизонтов отчётливо контролируется традиционными факторами: стратиграфическим, литологическим и структурным. Антиклинальные структуры вала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Шатского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могут служить зонами аккумуляции углеводородов. Восточно-Черноморская впадина является вероятным очагом их генерации.</a:t>
            </a:r>
          </a:p>
          <a:p>
            <a:pPr algn="just"/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 результатам ГСШ-200 листов K-37-VIII, K-37-IX, K-37-XV (Черноморская площадь)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локализовано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37 перспективных на обнаружение структурных и структурно-литологических ловушек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на УВС с суммарными локализованными прогнозными ресурсами по категории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Dл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 algn="just">
              <a:buFontTx/>
              <a:buChar char="-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геологические – 225,0 млн. т.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условного топлива,</a:t>
            </a:r>
          </a:p>
          <a:p>
            <a:pPr marL="171450" indent="-171450" algn="just">
              <a:buFontTx/>
              <a:buChar char="-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извлекаемые – 164,9 млн. т.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условного топлива.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376274AC-6C6D-4A8D-8216-72FACB1F7149}"/>
              </a:ext>
            </a:extLst>
          </p:cNvPr>
          <p:cNvSpPr txBox="1">
            <a:spLocks/>
          </p:cNvSpPr>
          <p:nvPr/>
        </p:nvSpPr>
        <p:spPr>
          <a:xfrm>
            <a:off x="277494" y="335549"/>
            <a:ext cx="3711633" cy="32403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i="1" kern="0" spc="-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Схема расположения площади</a:t>
            </a:r>
            <a:endParaRPr lang="ru-RU" sz="1100" i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7B5E83C-8242-43BF-B0B6-D6308CECDC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741" y="709126"/>
            <a:ext cx="3576765" cy="27971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746FBAF-B9E6-4AC0-99CD-906771206C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666" y="709126"/>
            <a:ext cx="4075786" cy="4226205"/>
          </a:xfrm>
          <a:prstGeom prst="rect">
            <a:avLst/>
          </a:prstGeom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AF063DD-98A2-488D-83B5-1811E7D143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740" y="3580251"/>
            <a:ext cx="3576765" cy="301572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DED113-DA22-42B3-8888-622CB45D3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23" y="608783"/>
            <a:ext cx="3214077" cy="23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80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53EA3-EE25-4BE0-9782-10E59936E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45" y="796366"/>
            <a:ext cx="4347379" cy="5642043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5C6D68A-8F80-4CA9-9F69-5DA36EB68625}"/>
              </a:ext>
            </a:extLst>
          </p:cNvPr>
          <p:cNvSpPr/>
          <p:nvPr/>
        </p:nvSpPr>
        <p:spPr>
          <a:xfrm rot="19448080">
            <a:off x="3034389" y="1717542"/>
            <a:ext cx="866657" cy="59572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93AB72D3-4531-422C-A99B-289F72BE7A2F}"/>
              </a:ext>
            </a:extLst>
          </p:cNvPr>
          <p:cNvCxnSpPr>
            <a:cxnSpLocks/>
            <a:endCxn id="4" idx="5"/>
          </p:cNvCxnSpPr>
          <p:nvPr/>
        </p:nvCxnSpPr>
        <p:spPr>
          <a:xfrm flipH="1">
            <a:off x="3839429" y="1712856"/>
            <a:ext cx="1146259" cy="2937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CE9001F0-BEFB-4300-AB3F-12CC4C51D859}"/>
              </a:ext>
            </a:extLst>
          </p:cNvPr>
          <p:cNvCxnSpPr>
            <a:cxnSpLocks/>
          </p:cNvCxnSpPr>
          <p:nvPr/>
        </p:nvCxnSpPr>
        <p:spPr>
          <a:xfrm flipH="1" flipV="1">
            <a:off x="3987785" y="2830229"/>
            <a:ext cx="1326014" cy="33020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57694071-14FC-4842-A3D6-E002E579C7B3}"/>
              </a:ext>
            </a:extLst>
          </p:cNvPr>
          <p:cNvSpPr/>
          <p:nvPr/>
        </p:nvSpPr>
        <p:spPr>
          <a:xfrm rot="19448080">
            <a:off x="2151161" y="3006809"/>
            <a:ext cx="1386406" cy="881401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76D8513C-E13C-49A3-B600-D22A1D941878}"/>
              </a:ext>
            </a:extLst>
          </p:cNvPr>
          <p:cNvCxnSpPr>
            <a:cxnSpLocks/>
          </p:cNvCxnSpPr>
          <p:nvPr/>
        </p:nvCxnSpPr>
        <p:spPr>
          <a:xfrm flipH="1" flipV="1">
            <a:off x="3286678" y="3646103"/>
            <a:ext cx="1125880" cy="5483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D9B19336-EA7B-4458-813D-E2BBDEF00D99}"/>
              </a:ext>
            </a:extLst>
          </p:cNvPr>
          <p:cNvSpPr/>
          <p:nvPr/>
        </p:nvSpPr>
        <p:spPr>
          <a:xfrm>
            <a:off x="2467672" y="3325560"/>
            <a:ext cx="233464" cy="22373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079FD9-E4BB-4828-B59B-2BB623EB34AB}"/>
              </a:ext>
            </a:extLst>
          </p:cNvPr>
          <p:cNvSpPr/>
          <p:nvPr/>
        </p:nvSpPr>
        <p:spPr>
          <a:xfrm>
            <a:off x="142207" y="3575838"/>
            <a:ext cx="281722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Месторождение Громада</a:t>
            </a:r>
            <a:endParaRPr lang="en-US" sz="1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ea typeface="Times New Roman" panose="02020603050405020304" pitchFamily="18" charset="0"/>
              </a:rPr>
              <a:t>C</a:t>
            </a:r>
            <a:r>
              <a:rPr lang="en-US" sz="1400" baseline="-25000" dirty="0">
                <a:ea typeface="Times New Roman" panose="02020603050405020304" pitchFamily="18" charset="0"/>
              </a:rPr>
              <a:t>2</a:t>
            </a:r>
            <a:r>
              <a:rPr lang="en-US" sz="1400" dirty="0">
                <a:ea typeface="Times New Roman" panose="02020603050405020304" pitchFamily="18" charset="0"/>
              </a:rPr>
              <a:t>  Au – 15 </a:t>
            </a:r>
            <a:r>
              <a:rPr lang="ru-RU" sz="1400" dirty="0">
                <a:ea typeface="Times New Roman" panose="02020603050405020304" pitchFamily="18" charset="0"/>
              </a:rPr>
              <a:t>т</a:t>
            </a:r>
          </a:p>
          <a:p>
            <a:r>
              <a:rPr lang="ru-RU" sz="1400" dirty="0">
                <a:ea typeface="Times New Roman" panose="02020603050405020304" pitchFamily="18" charset="0"/>
              </a:rPr>
              <a:t>          </a:t>
            </a:r>
            <a:r>
              <a:rPr lang="en-US" sz="1400" dirty="0">
                <a:ea typeface="Times New Roman" panose="02020603050405020304" pitchFamily="18" charset="0"/>
              </a:rPr>
              <a:t>Ag  -  1500 </a:t>
            </a:r>
            <a:r>
              <a:rPr lang="ru-RU" sz="1400" dirty="0">
                <a:ea typeface="Times New Roman" panose="02020603050405020304" pitchFamily="18" charset="0"/>
              </a:rPr>
              <a:t>т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B68E36-53C8-4602-ADFE-F80E286E3EDC}"/>
              </a:ext>
            </a:extLst>
          </p:cNvPr>
          <p:cNvSpPr/>
          <p:nvPr/>
        </p:nvSpPr>
        <p:spPr>
          <a:xfrm>
            <a:off x="1822446" y="3160428"/>
            <a:ext cx="63786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2A3FE63-35A7-4A4A-B15A-8EF5761BFC2F}"/>
              </a:ext>
            </a:extLst>
          </p:cNvPr>
          <p:cNvSpPr/>
          <p:nvPr/>
        </p:nvSpPr>
        <p:spPr>
          <a:xfrm>
            <a:off x="4438839" y="4087763"/>
            <a:ext cx="2464613" cy="1600438"/>
          </a:xfrm>
          <a:prstGeom prst="rect">
            <a:avLst/>
          </a:prstGeom>
          <a:solidFill>
            <a:srgbClr val="FFFAEB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Верхнее</a:t>
            </a:r>
          </a:p>
          <a:p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золото-</a:t>
            </a:r>
            <a:r>
              <a:rPr lang="ru-RU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сереброрудное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поле</a:t>
            </a:r>
          </a:p>
          <a:p>
            <a:r>
              <a:rPr lang="ru-RU" sz="1400" dirty="0">
                <a:ea typeface="Times New Roman" panose="02020603050405020304" pitchFamily="18" charset="0"/>
              </a:rPr>
              <a:t>Локализованные геохимические ресурсы </a:t>
            </a:r>
            <a:endParaRPr lang="en-US" sz="1400" dirty="0">
              <a:ea typeface="Times New Roman" panose="02020603050405020304" pitchFamily="18" charset="0"/>
            </a:endParaRPr>
          </a:p>
          <a:p>
            <a:r>
              <a:rPr lang="ru-RU" sz="1400" dirty="0">
                <a:ea typeface="Times New Roman" panose="02020603050405020304" pitchFamily="18" charset="0"/>
              </a:rPr>
              <a:t>кат. </a:t>
            </a:r>
            <a:r>
              <a:rPr lang="en-US" sz="1400" dirty="0">
                <a:ea typeface="Times New Roman" panose="02020603050405020304" pitchFamily="18" charset="0"/>
              </a:rPr>
              <a:t>P</a:t>
            </a:r>
            <a:r>
              <a:rPr lang="en-US" sz="1400" baseline="-25000" dirty="0">
                <a:ea typeface="Times New Roman" panose="02020603050405020304" pitchFamily="18" charset="0"/>
              </a:rPr>
              <a:t>3</a:t>
            </a:r>
            <a:r>
              <a:rPr lang="en-US" sz="1400" dirty="0">
                <a:ea typeface="Times New Roman" panose="02020603050405020304" pitchFamily="18" charset="0"/>
              </a:rPr>
              <a:t>  -</a:t>
            </a:r>
            <a:r>
              <a:rPr lang="ru-RU" sz="1400" dirty="0">
                <a:ea typeface="Times New Roman" panose="02020603050405020304" pitchFamily="18" charset="0"/>
              </a:rPr>
              <a:t> </a:t>
            </a:r>
            <a:r>
              <a:rPr lang="en-US" sz="1400" dirty="0">
                <a:ea typeface="Times New Roman" panose="02020603050405020304" pitchFamily="18" charset="0"/>
              </a:rPr>
              <a:t>Au – </a:t>
            </a:r>
            <a:r>
              <a:rPr lang="ru-RU" sz="1400" dirty="0">
                <a:ea typeface="Times New Roman" panose="02020603050405020304" pitchFamily="18" charset="0"/>
              </a:rPr>
              <a:t>68 т </a:t>
            </a:r>
          </a:p>
          <a:p>
            <a:r>
              <a:rPr lang="ru-RU" sz="1400" b="1" dirty="0"/>
              <a:t>                </a:t>
            </a:r>
            <a:r>
              <a:rPr lang="en-US" sz="1400" dirty="0"/>
              <a:t>Ag – 9500 </a:t>
            </a:r>
            <a:r>
              <a:rPr lang="ru-RU" sz="1400" dirty="0"/>
              <a:t>т</a:t>
            </a:r>
            <a:endParaRPr lang="ru-RU" sz="14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4F7D6D-856B-4C80-871D-47E22EA420FD}"/>
              </a:ext>
            </a:extLst>
          </p:cNvPr>
          <p:cNvSpPr/>
          <p:nvPr/>
        </p:nvSpPr>
        <p:spPr>
          <a:xfrm>
            <a:off x="5059729" y="1128080"/>
            <a:ext cx="2664202" cy="1384995"/>
          </a:xfrm>
          <a:prstGeom prst="rect">
            <a:avLst/>
          </a:prstGeom>
          <a:solidFill>
            <a:srgbClr val="FFFAEB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Перпективная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площадь </a:t>
            </a:r>
          </a:p>
          <a:p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(потенциальное рудное поле) Нижнее</a:t>
            </a:r>
          </a:p>
          <a:p>
            <a:r>
              <a:rPr lang="ru-RU" sz="1400" dirty="0">
                <a:ea typeface="Times New Roman" panose="02020603050405020304" pitchFamily="18" charset="0"/>
              </a:rPr>
              <a:t>Локализованные ресурсы </a:t>
            </a:r>
            <a:endParaRPr lang="en-US" sz="1400" dirty="0">
              <a:ea typeface="Times New Roman" panose="02020603050405020304" pitchFamily="18" charset="0"/>
            </a:endParaRPr>
          </a:p>
          <a:p>
            <a:r>
              <a:rPr lang="ru-RU" sz="1400" dirty="0">
                <a:ea typeface="Times New Roman" panose="02020603050405020304" pitchFamily="18" charset="0"/>
              </a:rPr>
              <a:t>кат. </a:t>
            </a:r>
            <a:r>
              <a:rPr lang="en-US" sz="1400" dirty="0">
                <a:ea typeface="Times New Roman" panose="02020603050405020304" pitchFamily="18" charset="0"/>
              </a:rPr>
              <a:t>P</a:t>
            </a:r>
            <a:r>
              <a:rPr lang="en-US" sz="1400" baseline="-25000" dirty="0">
                <a:ea typeface="Times New Roman" panose="02020603050405020304" pitchFamily="18" charset="0"/>
              </a:rPr>
              <a:t>3</a:t>
            </a:r>
            <a:r>
              <a:rPr lang="ru-RU" sz="1400" baseline="-25000" dirty="0">
                <a:ea typeface="Times New Roman" panose="02020603050405020304" pitchFamily="18" charset="0"/>
              </a:rPr>
              <a:t>л</a:t>
            </a:r>
            <a:r>
              <a:rPr lang="en-US" sz="1400" dirty="0">
                <a:ea typeface="Times New Roman" panose="02020603050405020304" pitchFamily="18" charset="0"/>
              </a:rPr>
              <a:t>   Au - </a:t>
            </a:r>
            <a:r>
              <a:rPr lang="ru-RU" sz="1400" dirty="0">
                <a:ea typeface="Times New Roman" panose="02020603050405020304" pitchFamily="18" charset="0"/>
              </a:rPr>
              <a:t>13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ru-RU" sz="1400" dirty="0">
                <a:ea typeface="Times New Roman" panose="02020603050405020304" pitchFamily="18" charset="0"/>
              </a:rPr>
              <a:t>т</a:t>
            </a:r>
          </a:p>
          <a:p>
            <a:r>
              <a:rPr lang="ru-RU" sz="1400" b="1" dirty="0"/>
              <a:t>                 </a:t>
            </a:r>
            <a:r>
              <a:rPr lang="en-US" sz="1400" dirty="0"/>
              <a:t>Ag – 885 </a:t>
            </a:r>
            <a:r>
              <a:rPr lang="ru-RU" sz="1400" dirty="0"/>
              <a:t>т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A6538B-C4FA-4E0F-BCC1-228724408415}"/>
              </a:ext>
            </a:extLst>
          </p:cNvPr>
          <p:cNvSpPr/>
          <p:nvPr/>
        </p:nvSpPr>
        <p:spPr>
          <a:xfrm>
            <a:off x="5359713" y="2906668"/>
            <a:ext cx="2464613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Громадинский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золото-</a:t>
            </a:r>
            <a:r>
              <a:rPr lang="ru-RU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сереброрудный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узел</a:t>
            </a:r>
          </a:p>
          <a:p>
            <a:r>
              <a:rPr lang="en-US" sz="1400" dirty="0">
                <a:ea typeface="Times New Roman" panose="02020603050405020304" pitchFamily="18" charset="0"/>
              </a:rPr>
              <a:t>P</a:t>
            </a:r>
            <a:r>
              <a:rPr lang="en-US" sz="1400" baseline="-25000" dirty="0">
                <a:ea typeface="Times New Roman" panose="02020603050405020304" pitchFamily="18" charset="0"/>
              </a:rPr>
              <a:t>3</a:t>
            </a:r>
            <a:r>
              <a:rPr lang="en-US" sz="1400" dirty="0">
                <a:ea typeface="Times New Roman" panose="02020603050405020304" pitchFamily="18" charset="0"/>
              </a:rPr>
              <a:t>    Au – </a:t>
            </a:r>
            <a:r>
              <a:rPr lang="ru-RU" sz="1400" dirty="0">
                <a:ea typeface="Times New Roman" panose="02020603050405020304" pitchFamily="18" charset="0"/>
              </a:rPr>
              <a:t>157,5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ru-RU" sz="1400" dirty="0">
                <a:ea typeface="Times New Roman" panose="02020603050405020304" pitchFamily="18" charset="0"/>
              </a:rPr>
              <a:t>т </a:t>
            </a:r>
          </a:p>
          <a:p>
            <a:r>
              <a:rPr lang="ru-RU" sz="1400" b="1" dirty="0"/>
              <a:t>        </a:t>
            </a:r>
            <a:r>
              <a:rPr lang="en-US" sz="1400" dirty="0"/>
              <a:t>Ag -  </a:t>
            </a:r>
            <a:r>
              <a:rPr lang="ru-RU" sz="1400" dirty="0"/>
              <a:t>15875</a:t>
            </a:r>
            <a:r>
              <a:rPr lang="en-US" sz="1400" dirty="0"/>
              <a:t> </a:t>
            </a:r>
            <a:r>
              <a:rPr lang="ru-RU" sz="1400" dirty="0"/>
              <a:t>т </a:t>
            </a:r>
            <a:r>
              <a:rPr lang="ru-RU" sz="1400" b="1" dirty="0"/>
              <a:t> 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DA338E9-C737-4941-B9DC-BD04C338F84A}"/>
              </a:ext>
            </a:extLst>
          </p:cNvPr>
          <p:cNvSpPr/>
          <p:nvPr/>
        </p:nvSpPr>
        <p:spPr>
          <a:xfrm>
            <a:off x="869793" y="74369"/>
            <a:ext cx="1045241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ГДП-200, составление и подготовка к изданию листов P-56-V,VI (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Балыгчанская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 площадь)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056DDD9-538A-498D-B12B-3C7203036C77}"/>
              </a:ext>
            </a:extLst>
          </p:cNvPr>
          <p:cNvSpPr/>
          <p:nvPr/>
        </p:nvSpPr>
        <p:spPr>
          <a:xfrm>
            <a:off x="7667252" y="1025527"/>
            <a:ext cx="4026835" cy="50475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ВСЕГЕИ предлагается внедрить в практику оценку локализованных прогнозных ресурсов кат. Р</a:t>
            </a:r>
            <a:r>
              <a:rPr lang="ru-RU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перспективных площадях, соответствующих по параметрам рудному полю, при условии наличия локализованного комплекса прямых и косвенных признаков рудоносности, на материалах отдельных рудных пересечений (прямым расчетом), а также по аналогии с известными месторождениями того же формационного (геолого-промышленного) типа при отсутствии подтверждающих горных выработок. В этом случае их рекомендуется помечать как P</a:t>
            </a:r>
            <a:r>
              <a:rPr lang="ru-RU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(локализованные)</a:t>
            </a:r>
          </a:p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 приведенном примере показаны варианты отображения одних и тех же  прогнозных ресурсов категории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традиционном нелокализованном варианте (в пределах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Громадинского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золото-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сереброрудного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узла)  или локализованных перспективных площадях ранга потенциальных рудных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полей (Верхнее, Нижнее)</a:t>
            </a:r>
          </a:p>
        </p:txBody>
      </p:sp>
    </p:spTree>
    <p:extLst>
      <p:ext uri="{BB962C8B-B14F-4D97-AF65-F5344CB8AC3E}">
        <p14:creationId xmlns:p14="http://schemas.microsoft.com/office/powerpoint/2010/main" val="2311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ru-RU" altLang="ru-RU" sz="1200" b="1" dirty="0"/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97588B53-0FD5-45EF-9AEA-EDC778AA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2" y="784136"/>
            <a:ext cx="11168343" cy="559503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175DA98-2D1A-400A-BCA1-1D3E016D30F8}"/>
              </a:ext>
            </a:extLst>
          </p:cNvPr>
          <p:cNvSpPr/>
          <p:nvPr/>
        </p:nvSpPr>
        <p:spPr>
          <a:xfrm>
            <a:off x="1216595" y="62346"/>
            <a:ext cx="1009580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Предложения к Положению о порядке проведения геологоразведочных работ по этапам и стадиям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(твердые полезные ископаемые), ФГБУ «ВСЕГЕИ», 2021 г.</a:t>
            </a:r>
          </a:p>
        </p:txBody>
      </p:sp>
    </p:spTree>
    <p:extLst>
      <p:ext uri="{BB962C8B-B14F-4D97-AF65-F5344CB8AC3E}">
        <p14:creationId xmlns:p14="http://schemas.microsoft.com/office/powerpoint/2010/main" val="1307018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52EE14-6E34-4592-B879-532908CE4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20" y="0"/>
            <a:ext cx="9961527" cy="6382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63EB2-FF9C-4634-BA00-5164888EB95D}"/>
              </a:ext>
            </a:extLst>
          </p:cNvPr>
          <p:cNvSpPr txBox="1"/>
          <p:nvPr/>
        </p:nvSpPr>
        <p:spPr>
          <a:xfrm>
            <a:off x="706679" y="98048"/>
            <a:ext cx="773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Изученность территории Российской Федерации ГС-50 и ГК-200/2</a:t>
            </a:r>
          </a:p>
        </p:txBody>
      </p:sp>
    </p:spTree>
    <p:extLst>
      <p:ext uri="{BB962C8B-B14F-4D97-AF65-F5344CB8AC3E}">
        <p14:creationId xmlns:p14="http://schemas.microsoft.com/office/powerpoint/2010/main" val="1053068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2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175DA98-2D1A-400A-BCA1-1D3E016D30F8}"/>
              </a:ext>
            </a:extLst>
          </p:cNvPr>
          <p:cNvSpPr/>
          <p:nvPr/>
        </p:nvSpPr>
        <p:spPr>
          <a:xfrm>
            <a:off x="463701" y="62345"/>
            <a:ext cx="10848702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Нормативно-методические документы для ГСР-50 и -25 подготовленные ВСЕГЕИ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F0C347-7D5A-4E2B-AF85-164B5FFB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15" y="619713"/>
            <a:ext cx="3179097" cy="478541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85248D-A1CF-4B01-9AD4-850884116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279" y="888396"/>
            <a:ext cx="3755319" cy="53152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A8B874-7AE7-4BDD-BF22-48CD09296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484" y="1450832"/>
            <a:ext cx="3373116" cy="50853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9658D4-5CC7-4929-96E2-FC9960097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614" y="534929"/>
            <a:ext cx="3543440" cy="58940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133145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ru-RU" altLang="ru-RU" sz="1200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F3C9F9-7C44-4962-A8D3-9E198346C0D4}"/>
              </a:ext>
            </a:extLst>
          </p:cNvPr>
          <p:cNvSpPr/>
          <p:nvPr/>
        </p:nvSpPr>
        <p:spPr>
          <a:xfrm>
            <a:off x="308400" y="1072609"/>
            <a:ext cx="11328077" cy="5301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9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включить в раздел «Региональное геологическое изучение недр» мероприятия по геологическому </a:t>
            </a:r>
            <a:r>
              <a:rPr lang="ru-RU" sz="19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доизучению</a:t>
            </a:r>
            <a:r>
              <a:rPr lang="ru-RU" sz="19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площадей и геолого-</a:t>
            </a:r>
            <a:r>
              <a:rPr lang="ru-RU" sz="19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минерагеническому</a:t>
            </a:r>
            <a:r>
              <a:rPr lang="ru-RU" sz="19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картированию м-ба 1:50 000 и -25, за счет средств ВМСБ, направляемых государством в настоящее время на поиски и закрепить за этим масштабным уровнем количество оцененных участков недр с ресурсами Р1 и Р2;</a:t>
            </a:r>
          </a:p>
          <a:p>
            <a:pPr marL="285750" indent="-285750" algn="just" fontAlgn="base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9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 fontAlgn="base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9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сохранить за среднемасштабным уровнем ГДП-200 показатель, характеризующий прирост геологической изученности в тысячах квадратных километров; </a:t>
            </a:r>
          </a:p>
          <a:p>
            <a:pPr marL="285750" indent="-285750" algn="just" fontAlgn="base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9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 fontAlgn="base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9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переименовать раздел VI Стратегии и дать ему название в соответствии с Законом о Недрах «Региональное геологическое изучение недр». Сегодня это звучит как «Региональные и тематические геологические исследования»;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AB0886-FB93-450C-813F-C783F405DE21}"/>
              </a:ext>
            </a:extLst>
          </p:cNvPr>
          <p:cNvSpPr/>
          <p:nvPr/>
        </p:nvSpPr>
        <p:spPr>
          <a:xfrm>
            <a:off x="485072" y="78702"/>
            <a:ext cx="1122185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ВСЕГЕИ к новой редакции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Стратегии развития минерально-сырьевой базы Российской Федерации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591246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ru-RU" altLang="ru-RU" sz="12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2EC48C-12C0-43FD-8516-DB9D76C86A10}"/>
              </a:ext>
            </a:extLst>
          </p:cNvPr>
          <p:cNvSpPr/>
          <p:nvPr/>
        </p:nvSpPr>
        <p:spPr>
          <a:xfrm>
            <a:off x="184843" y="1392830"/>
            <a:ext cx="11750027" cy="460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включить в раздел VI работы по сводному и обзорному геологическому картографированию территории Российской Федерации и ее континентального шельфа; геолого-геофизическое изучение, Арктики, Антарктики и архипелага Шпицберген, которые здесь полностью отсутствуют;</a:t>
            </a:r>
            <a:endParaRPr lang="en-US" sz="2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 fontAlgn="base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 fontAlgn="base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предусмотреть мониторинг Государственной геологической карты масштаба 1:1 000 000 (248 номенклатурных листов) на основе постоянно обновляемых геологических данных и знаний, в рамках единой геолого-картографической модели;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4B087C-0213-4A1D-BBE9-0F2913172F32}"/>
              </a:ext>
            </a:extLst>
          </p:cNvPr>
          <p:cNvSpPr/>
          <p:nvPr/>
        </p:nvSpPr>
        <p:spPr>
          <a:xfrm>
            <a:off x="485072" y="78702"/>
            <a:ext cx="1122185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ВСЕГЕИ к новой редакции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Стратегии развития минерально-сырьевой базы Российской Федерации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1323105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ru-RU" altLang="ru-RU" sz="12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F52319-A00A-4D70-ABCB-72B2FCD5FA45}"/>
              </a:ext>
            </a:extLst>
          </p:cNvPr>
          <p:cNvSpPr/>
          <p:nvPr/>
        </p:nvSpPr>
        <p:spPr>
          <a:xfrm>
            <a:off x="255684" y="981135"/>
            <a:ext cx="11328077" cy="544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учесть в новой редакции Стратегии более тесную координацию региональных геолого-геофизических и геолого-съемочных работ с региональными гидрогеологическими съемками и региональными работами на нефть и газ. ВСЕГЕИ давно в инициативном порядке предлагает при производстве региональных работ на нефть и газ увеличить длину сейсмической записи, что практически не потребует дополнительных затрат, и при этом с учетом больших объемов МОВ ОГТ даст дополнительную информацию о глубинном строении территории страны;</a:t>
            </a:r>
          </a:p>
          <a:p>
            <a:pPr marL="285750" indent="-285750" algn="just" fontAlgn="base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 fontAlgn="base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предусмотреть в рамках тематических и опытно-методических работ, связанных с региональным геологическим изучением недр,  развитие единой цифровой технологии всех этапов: сводного и обзорного, мелко-, средне- и крупномасштабного регионального геологического изучения недр, от поля до публикации их в сети Интернет на основе отечественного программного обеспечения.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E5D969-C2E3-49F4-A009-836446005A37}"/>
              </a:ext>
            </a:extLst>
          </p:cNvPr>
          <p:cNvSpPr/>
          <p:nvPr/>
        </p:nvSpPr>
        <p:spPr>
          <a:xfrm>
            <a:off x="485072" y="78702"/>
            <a:ext cx="1122185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ВСЕГЕИ к новой редакции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Стратегии развития минерально-сырьевой базы Российской Федерации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2741240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200" b="1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1548CAA-B0ED-454B-A857-2F66B6B0F814}"/>
              </a:ext>
            </a:extLst>
          </p:cNvPr>
          <p:cNvSpPr txBox="1">
            <a:spLocks noChangeArrowheads="1"/>
          </p:cNvSpPr>
          <p:nvPr/>
        </p:nvSpPr>
        <p:spPr>
          <a:xfrm>
            <a:off x="73256" y="122584"/>
            <a:ext cx="11963169" cy="553998"/>
          </a:xfrm>
          <a:prstGeom prst="rect">
            <a:avLst/>
          </a:prstGeom>
          <a:noFill/>
        </p:spPr>
        <p:txBody>
          <a:bodyPr vert="horz" wrap="square" lIns="91440" tIns="0" rIns="9144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Сохраняя преемственность научных школ </a:t>
            </a:r>
            <a:r>
              <a:rPr lang="ru-RU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Геолкома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-ВСЕГЕИ,  региональное геологическое изучение недр в России осуществляется на трех масштабных уровнях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Logo">
            <a:extLst>
              <a:ext uri="{FF2B5EF4-FFF2-40B4-BE49-F238E27FC236}">
                <a16:creationId xmlns:a16="http://schemas.microsoft.com/office/drawing/2014/main" id="{CE83441C-491B-4DD9-845D-3AE94C8133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C76078-7976-4629-AF0F-D45158F8B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2" y="1634693"/>
            <a:ext cx="2753797" cy="4061851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550831A-4DD4-4F8D-A6D8-075605BEDFA5}"/>
              </a:ext>
            </a:extLst>
          </p:cNvPr>
          <p:cNvGrpSpPr/>
          <p:nvPr/>
        </p:nvGrpSpPr>
        <p:grpSpPr>
          <a:xfrm>
            <a:off x="3150524" y="862817"/>
            <a:ext cx="8968220" cy="5630058"/>
            <a:chOff x="2706667" y="794167"/>
            <a:chExt cx="9399608" cy="5831554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7BB2AA8B-376F-4E57-8722-FF303C774238}"/>
                </a:ext>
              </a:extLst>
            </p:cNvPr>
            <p:cNvGrpSpPr/>
            <p:nvPr/>
          </p:nvGrpSpPr>
          <p:grpSpPr>
            <a:xfrm>
              <a:off x="2706667" y="794167"/>
              <a:ext cx="9399608" cy="5831554"/>
              <a:chOff x="1268392" y="624932"/>
              <a:chExt cx="9399608" cy="5831554"/>
            </a:xfrm>
          </p:grpSpPr>
          <p:grpSp>
            <p:nvGrpSpPr>
              <p:cNvPr id="11" name="Группа 10">
                <a:extLst>
                  <a:ext uri="{FF2B5EF4-FFF2-40B4-BE49-F238E27FC236}">
                    <a16:creationId xmlns:a16="http://schemas.microsoft.com/office/drawing/2014/main" id="{09250210-F105-497F-A12E-21085E5C0ECE}"/>
                  </a:ext>
                </a:extLst>
              </p:cNvPr>
              <p:cNvGrpSpPr/>
              <p:nvPr/>
            </p:nvGrpSpPr>
            <p:grpSpPr>
              <a:xfrm>
                <a:off x="1268392" y="624932"/>
                <a:ext cx="9399608" cy="5831554"/>
                <a:chOff x="1268392" y="624932"/>
                <a:chExt cx="9399608" cy="5831554"/>
              </a:xfrm>
            </p:grpSpPr>
            <p:grpSp>
              <p:nvGrpSpPr>
                <p:cNvPr id="13" name="Группа 12">
                  <a:extLst>
                    <a:ext uri="{FF2B5EF4-FFF2-40B4-BE49-F238E27FC236}">
                      <a16:creationId xmlns:a16="http://schemas.microsoft.com/office/drawing/2014/main" id="{8BE219DF-81CA-42B2-8E24-5D52702E2557}"/>
                    </a:ext>
                  </a:extLst>
                </p:cNvPr>
                <p:cNvGrpSpPr/>
                <p:nvPr/>
              </p:nvGrpSpPr>
              <p:grpSpPr>
                <a:xfrm>
                  <a:off x="1268392" y="624932"/>
                  <a:ext cx="9399608" cy="5831554"/>
                  <a:chOff x="1268392" y="624932"/>
                  <a:chExt cx="9399608" cy="5831554"/>
                </a:xfrm>
              </p:grpSpPr>
              <p:pic>
                <p:nvPicPr>
                  <p:cNvPr id="19" name="Рисунок 18">
                    <a:extLst>
                      <a:ext uri="{FF2B5EF4-FFF2-40B4-BE49-F238E27FC236}">
                        <a16:creationId xmlns:a16="http://schemas.microsoft.com/office/drawing/2014/main" id="{1E98947E-0F10-40AE-9CE3-7D529BECC2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68392" y="624932"/>
                    <a:ext cx="9399608" cy="5831554"/>
                  </a:xfrm>
                  <a:prstGeom prst="rect">
                    <a:avLst/>
                  </a:prstGeom>
                </p:spPr>
              </p:pic>
              <p:cxnSp>
                <p:nvCxnSpPr>
                  <p:cNvPr id="20" name="Прямая соединительная линия 19">
                    <a:extLst>
                      <a:ext uri="{FF2B5EF4-FFF2-40B4-BE49-F238E27FC236}">
                        <a16:creationId xmlns:a16="http://schemas.microsoft.com/office/drawing/2014/main" id="{E49C228A-1E84-4A5A-B721-A966F0E5F36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977309" y="5568951"/>
                    <a:ext cx="290641" cy="2704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Прямая соединительная линия 20">
                    <a:extLst>
                      <a:ext uri="{FF2B5EF4-FFF2-40B4-BE49-F238E27FC236}">
                        <a16:creationId xmlns:a16="http://schemas.microsoft.com/office/drawing/2014/main" id="{A6AF3847-340A-4A10-8787-EF46BB31204B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0248900" y="5321300"/>
                    <a:ext cx="2253" cy="24765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2" name="Рисунок 21">
                    <a:extLst>
                      <a:ext uri="{FF2B5EF4-FFF2-40B4-BE49-F238E27FC236}">
                        <a16:creationId xmlns:a16="http://schemas.microsoft.com/office/drawing/2014/main" id="{7CBD46DF-CAC6-4E46-BD59-143EB7A3F6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9786937" y="5631656"/>
                    <a:ext cx="480011" cy="300277"/>
                  </a:xfrm>
                  <a:prstGeom prst="rect">
                    <a:avLst/>
                  </a:prstGeom>
                </p:spPr>
              </p:pic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59F600E4-33B4-49DA-945F-793D098C0D7B}"/>
                      </a:ext>
                    </a:extLst>
                  </p:cNvPr>
                  <p:cNvSpPr txBox="1"/>
                  <p:nvPr/>
                </p:nvSpPr>
                <p:spPr>
                  <a:xfrm>
                    <a:off x="9783433" y="5566262"/>
                    <a:ext cx="69762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2022</a:t>
                    </a:r>
                  </a:p>
                </p:txBody>
              </p:sp>
            </p:grpSp>
            <p:sp>
              <p:nvSpPr>
                <p:cNvPr id="14" name="Прямоугольник 13">
                  <a:extLst>
                    <a:ext uri="{FF2B5EF4-FFF2-40B4-BE49-F238E27FC236}">
                      <a16:creationId xmlns:a16="http://schemas.microsoft.com/office/drawing/2014/main" id="{646D19C7-2C6D-4384-BA94-57A621DADB33}"/>
                    </a:ext>
                  </a:extLst>
                </p:cNvPr>
                <p:cNvSpPr/>
                <p:nvPr/>
              </p:nvSpPr>
              <p:spPr>
                <a:xfrm>
                  <a:off x="5817394" y="4667250"/>
                  <a:ext cx="107156" cy="240506"/>
                </a:xfrm>
                <a:prstGeom prst="rect">
                  <a:avLst/>
                </a:prstGeom>
                <a:solidFill>
                  <a:srgbClr val="990100"/>
                </a:solidFill>
                <a:ln>
                  <a:solidFill>
                    <a:srgbClr val="9A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1FD3BA7F-78C1-4B2F-B17B-0795800055AF}"/>
                    </a:ext>
                  </a:extLst>
                </p:cNvPr>
                <p:cNvSpPr/>
                <p:nvPr/>
              </p:nvSpPr>
              <p:spPr>
                <a:xfrm>
                  <a:off x="7478554" y="4065270"/>
                  <a:ext cx="107156" cy="240506"/>
                </a:xfrm>
                <a:prstGeom prst="rect">
                  <a:avLst/>
                </a:prstGeom>
                <a:solidFill>
                  <a:srgbClr val="990100"/>
                </a:solidFill>
                <a:ln>
                  <a:solidFill>
                    <a:srgbClr val="9A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DAEC8149-B27A-4C73-934C-8B40A154B5C7}"/>
                    </a:ext>
                  </a:extLst>
                </p:cNvPr>
                <p:cNvSpPr/>
                <p:nvPr/>
              </p:nvSpPr>
              <p:spPr>
                <a:xfrm>
                  <a:off x="8972074" y="3540709"/>
                  <a:ext cx="107156" cy="240506"/>
                </a:xfrm>
                <a:prstGeom prst="rect">
                  <a:avLst/>
                </a:prstGeom>
                <a:solidFill>
                  <a:srgbClr val="990100"/>
                </a:solidFill>
                <a:ln>
                  <a:solidFill>
                    <a:srgbClr val="9A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рямоугольник 16">
                  <a:extLst>
                    <a:ext uri="{FF2B5EF4-FFF2-40B4-BE49-F238E27FC236}">
                      <a16:creationId xmlns:a16="http://schemas.microsoft.com/office/drawing/2014/main" id="{E54757DF-0078-44C1-B161-4FED61DD69EC}"/>
                    </a:ext>
                  </a:extLst>
                </p:cNvPr>
                <p:cNvSpPr/>
                <p:nvPr/>
              </p:nvSpPr>
              <p:spPr>
                <a:xfrm>
                  <a:off x="6693694" y="2572969"/>
                  <a:ext cx="118586" cy="240506"/>
                </a:xfrm>
                <a:prstGeom prst="rect">
                  <a:avLst/>
                </a:prstGeom>
                <a:solidFill>
                  <a:srgbClr val="3401CC"/>
                </a:solidFill>
                <a:ln>
                  <a:solidFill>
                    <a:srgbClr val="3401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Прямоугольник 17">
                  <a:extLst>
                    <a:ext uri="{FF2B5EF4-FFF2-40B4-BE49-F238E27FC236}">
                      <a16:creationId xmlns:a16="http://schemas.microsoft.com/office/drawing/2014/main" id="{B89137DD-A7F3-4566-BEFB-BA7DE9C79F73}"/>
                    </a:ext>
                  </a:extLst>
                </p:cNvPr>
                <p:cNvSpPr/>
                <p:nvPr/>
              </p:nvSpPr>
              <p:spPr>
                <a:xfrm>
                  <a:off x="9035177" y="1956218"/>
                  <a:ext cx="92948" cy="193892"/>
                </a:xfrm>
                <a:prstGeom prst="rect">
                  <a:avLst/>
                </a:prstGeom>
                <a:solidFill>
                  <a:srgbClr val="3401CC"/>
                </a:solidFill>
                <a:ln>
                  <a:solidFill>
                    <a:srgbClr val="3401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19A0F01-DD80-41C7-AF92-0B9259D3E268}"/>
                  </a:ext>
                </a:extLst>
              </p:cNvPr>
              <p:cNvSpPr/>
              <p:nvPr/>
            </p:nvSpPr>
            <p:spPr>
              <a:xfrm>
                <a:off x="9980468" y="1916906"/>
                <a:ext cx="339870" cy="414338"/>
              </a:xfrm>
              <a:prstGeom prst="rect">
                <a:avLst/>
              </a:prstGeom>
              <a:solidFill>
                <a:srgbClr val="3401CC"/>
              </a:solidFill>
              <a:ln>
                <a:solidFill>
                  <a:srgbClr val="3401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75D0936-2DCA-4A7A-B890-8678FA5810AF}"/>
                </a:ext>
              </a:extLst>
            </p:cNvPr>
            <p:cNvSpPr/>
            <p:nvPr/>
          </p:nvSpPr>
          <p:spPr>
            <a:xfrm>
              <a:off x="6889750" y="4704265"/>
              <a:ext cx="1558924" cy="452964"/>
            </a:xfrm>
            <a:prstGeom prst="rect">
              <a:avLst/>
            </a:prstGeom>
            <a:solidFill>
              <a:srgbClr val="990100"/>
            </a:solidFill>
            <a:ln>
              <a:solidFill>
                <a:srgbClr val="990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ГК-1000 </a:t>
              </a:r>
              <a:br>
                <a:rPr lang="ru-RU" sz="1400" b="1" dirty="0"/>
              </a:br>
              <a:r>
                <a:rPr lang="ru-RU" sz="1400" b="1" dirty="0"/>
                <a:t>(1-ое издание)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A28E570-83C9-47EC-8F26-AB2F403600B5}"/>
                </a:ext>
              </a:extLst>
            </p:cNvPr>
            <p:cNvSpPr/>
            <p:nvPr/>
          </p:nvSpPr>
          <p:spPr>
            <a:xfrm>
              <a:off x="8448674" y="4148814"/>
              <a:ext cx="1774826" cy="452964"/>
            </a:xfrm>
            <a:prstGeom prst="rect">
              <a:avLst/>
            </a:prstGeom>
            <a:solidFill>
              <a:srgbClr val="990100"/>
            </a:solidFill>
            <a:ln>
              <a:solidFill>
                <a:srgbClr val="990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ГК-1000/2 </a:t>
              </a:r>
              <a:br>
                <a:rPr lang="ru-RU" sz="1400" b="1" dirty="0"/>
              </a:br>
              <a:r>
                <a:rPr lang="ru-RU" sz="1400" b="1" dirty="0"/>
                <a:t>(новая серия)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7659777-1755-4F3D-B3FD-07528FB402FC}"/>
                </a:ext>
              </a:extLst>
            </p:cNvPr>
            <p:cNvSpPr/>
            <p:nvPr/>
          </p:nvSpPr>
          <p:spPr>
            <a:xfrm>
              <a:off x="10223500" y="3579248"/>
              <a:ext cx="1535113" cy="452964"/>
            </a:xfrm>
            <a:prstGeom prst="rect">
              <a:avLst/>
            </a:prstGeom>
            <a:solidFill>
              <a:srgbClr val="990100"/>
            </a:solidFill>
            <a:ln>
              <a:solidFill>
                <a:srgbClr val="990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ГК-1000/3 </a:t>
              </a:r>
              <a:br>
                <a:rPr lang="ru-RU" sz="1400" b="1" dirty="0"/>
              </a:br>
              <a:r>
                <a:rPr lang="ru-RU" sz="1400" b="1" dirty="0"/>
                <a:t>(3-е поколение)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810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8A370C-2CE0-45FC-807E-655AA0A14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63" y="225967"/>
            <a:ext cx="8348175" cy="4692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404198-5401-4304-A061-95495BD47389}"/>
              </a:ext>
            </a:extLst>
          </p:cNvPr>
          <p:cNvSpPr txBox="1"/>
          <p:nvPr/>
        </p:nvSpPr>
        <p:spPr>
          <a:xfrm>
            <a:off x="2188495" y="4862341"/>
            <a:ext cx="9378016" cy="1256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ngsana New" panose="02020603050405020304" pitchFamily="18" charset="-34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62754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98F764-0EC1-48AF-BA41-38CE284954D6}"/>
              </a:ext>
            </a:extLst>
          </p:cNvPr>
          <p:cNvSpPr/>
          <p:nvPr/>
        </p:nvSpPr>
        <p:spPr>
          <a:xfrm>
            <a:off x="746186" y="37802"/>
            <a:ext cx="10126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Цифровая тектоническая карта России масштаба 1:2500 000, ФГБУ «ВСЕГЕИ», 2021</a:t>
            </a:r>
            <a:endParaRPr lang="ru-RU" b="1" dirty="0"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11B1F1-3E6E-4A4C-AAE2-CC8E055EF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9" y="369332"/>
            <a:ext cx="7258050" cy="17716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58EF2C-DE4C-47DA-8B4D-5A4E64118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50"/>
          <a:stretch/>
        </p:blipFill>
        <p:spPr>
          <a:xfrm>
            <a:off x="508959" y="2140982"/>
            <a:ext cx="7979434" cy="424256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DFE73B-DA69-4F4D-9982-3DC98CDCC5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97" b="1557"/>
          <a:stretch/>
        </p:blipFill>
        <p:spPr>
          <a:xfrm>
            <a:off x="8568281" y="595223"/>
            <a:ext cx="3418120" cy="612475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28751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 b="1" dirty="0"/>
          </a:p>
        </p:txBody>
      </p:sp>
      <p:pic>
        <p:nvPicPr>
          <p:cNvPr id="8" name="Picture 6" descr="Map__20000_Ti_2022">
            <a:extLst>
              <a:ext uri="{FF2B5EF4-FFF2-40B4-BE49-F238E27FC236}">
                <a16:creationId xmlns:a16="http://schemas.microsoft.com/office/drawing/2014/main" id="{4721E23A-E938-47DC-8482-87AA43DB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3801" y="3499190"/>
            <a:ext cx="3509971" cy="194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5CD3558-0A19-4D2F-881B-9B5EB4B4DF1F}"/>
              </a:ext>
            </a:extLst>
          </p:cNvPr>
          <p:cNvSpPr txBox="1"/>
          <p:nvPr/>
        </p:nvSpPr>
        <p:spPr>
          <a:xfrm>
            <a:off x="128534" y="-28888"/>
            <a:ext cx="432614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Интерактивная карта магматических формаций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55CD3558-0A19-4D2F-881B-9B5EB4B4DF1F}"/>
              </a:ext>
            </a:extLst>
          </p:cNvPr>
          <p:cNvSpPr txBox="1"/>
          <p:nvPr/>
        </p:nvSpPr>
        <p:spPr>
          <a:xfrm>
            <a:off x="5206762" y="52754"/>
            <a:ext cx="4326143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Карта раннего докембрия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55CD3558-0A19-4D2F-881B-9B5EB4B4DF1F}"/>
              </a:ext>
            </a:extLst>
          </p:cNvPr>
          <p:cNvSpPr txBox="1"/>
          <p:nvPr/>
        </p:nvSpPr>
        <p:spPr>
          <a:xfrm>
            <a:off x="9051411" y="90620"/>
            <a:ext cx="4326143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Карта позднего докембрия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178D2D-441A-4469-AFF1-B8619FA68E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02" y="532735"/>
            <a:ext cx="3827748" cy="22966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B5A4A1-5CA1-4F05-8490-A53FAD75B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677" y="414235"/>
            <a:ext cx="3809578" cy="229664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7FF322A-4E60-49AF-BBD3-CF9FC7453AC6}"/>
              </a:ext>
            </a:extLst>
          </p:cNvPr>
          <p:cNvSpPr/>
          <p:nvPr/>
        </p:nvSpPr>
        <p:spPr>
          <a:xfrm>
            <a:off x="2566643" y="2897406"/>
            <a:ext cx="783286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Специализированные   карты  закономерностей размещения  твердых  полезных ископаемых</a:t>
            </a:r>
          </a:p>
        </p:txBody>
      </p:sp>
      <p:pic>
        <p:nvPicPr>
          <p:cNvPr id="17" name="Picture 2" descr="Map__20000_Be_2022">
            <a:extLst>
              <a:ext uri="{FF2B5EF4-FFF2-40B4-BE49-F238E27FC236}">
                <a16:creationId xmlns:a16="http://schemas.microsoft.com/office/drawing/2014/main" id="{4D1D9076-0FD6-476C-8911-7939D6E80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1" y="3424535"/>
            <a:ext cx="3533725" cy="195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EA9DF05-7ACB-4000-8141-F013A17C1CE3}"/>
              </a:ext>
            </a:extLst>
          </p:cNvPr>
          <p:cNvSpPr/>
          <p:nvPr/>
        </p:nvSpPr>
        <p:spPr>
          <a:xfrm>
            <a:off x="183696" y="3034956"/>
            <a:ext cx="949299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Бериллий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3" descr="Map__20000_Li_2022">
            <a:extLst>
              <a:ext uri="{FF2B5EF4-FFF2-40B4-BE49-F238E27FC236}">
                <a16:creationId xmlns:a16="http://schemas.microsoft.com/office/drawing/2014/main" id="{4D8FAB96-392E-4608-8797-565477C3E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258" y="3701534"/>
            <a:ext cx="3533725" cy="195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497BC6B-921D-4736-9A38-12B991463289}"/>
              </a:ext>
            </a:extLst>
          </p:cNvPr>
          <p:cNvSpPr/>
          <p:nvPr/>
        </p:nvSpPr>
        <p:spPr>
          <a:xfrm>
            <a:off x="3593680" y="3461491"/>
            <a:ext cx="710451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Литий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 descr="Map__20000_Cr_2022">
            <a:extLst>
              <a:ext uri="{FF2B5EF4-FFF2-40B4-BE49-F238E27FC236}">
                <a16:creationId xmlns:a16="http://schemas.microsoft.com/office/drawing/2014/main" id="{2DE254A3-F5A1-45BB-B196-124AD59A5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912" y="4108513"/>
            <a:ext cx="3532112" cy="195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ED093EC-6527-4BB7-85FC-336066F81ACD}"/>
              </a:ext>
            </a:extLst>
          </p:cNvPr>
          <p:cNvSpPr/>
          <p:nvPr/>
        </p:nvSpPr>
        <p:spPr>
          <a:xfrm>
            <a:off x="4502920" y="3835204"/>
            <a:ext cx="590226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Хром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 descr="Map__20000_Mn_2022">
            <a:extLst>
              <a:ext uri="{FF2B5EF4-FFF2-40B4-BE49-F238E27FC236}">
                <a16:creationId xmlns:a16="http://schemas.microsoft.com/office/drawing/2014/main" id="{5BB7BE06-1464-44D5-8C53-D46719C13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490" y="4516236"/>
            <a:ext cx="3530767" cy="195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80593AE-B014-462C-A2C0-EB67A6F80524}"/>
              </a:ext>
            </a:extLst>
          </p:cNvPr>
          <p:cNvSpPr/>
          <p:nvPr/>
        </p:nvSpPr>
        <p:spPr>
          <a:xfrm>
            <a:off x="5476310" y="4254626"/>
            <a:ext cx="875561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Марганец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BF6C51D-4219-4606-B238-6AF90E60FF47}"/>
              </a:ext>
            </a:extLst>
          </p:cNvPr>
          <p:cNvSpPr/>
          <p:nvPr/>
        </p:nvSpPr>
        <p:spPr>
          <a:xfrm>
            <a:off x="9251096" y="3246783"/>
            <a:ext cx="682174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Титан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7" descr="Map__20000_Zr_2022">
            <a:extLst>
              <a:ext uri="{FF2B5EF4-FFF2-40B4-BE49-F238E27FC236}">
                <a16:creationId xmlns:a16="http://schemas.microsoft.com/office/drawing/2014/main" id="{C3DDE63B-AF85-413A-AF36-C39CC5C27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455" y="3951472"/>
            <a:ext cx="3513556" cy="194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4B9C9CB-5F42-49F1-93CC-D8B0FE27C4E0}"/>
              </a:ext>
            </a:extLst>
          </p:cNvPr>
          <p:cNvSpPr/>
          <p:nvPr/>
        </p:nvSpPr>
        <p:spPr>
          <a:xfrm>
            <a:off x="9905186" y="3721550"/>
            <a:ext cx="941283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Цирконий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8" descr="Map__20000_TRY_2022">
            <a:extLst>
              <a:ext uri="{FF2B5EF4-FFF2-40B4-BE49-F238E27FC236}">
                <a16:creationId xmlns:a16="http://schemas.microsoft.com/office/drawing/2014/main" id="{45FC73C0-C8A6-46D5-845E-9C8A4A9AA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8965" y="4553494"/>
            <a:ext cx="3508610" cy="193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E63C958-0DCC-4A7F-A700-4A43F26E8692}"/>
              </a:ext>
            </a:extLst>
          </p:cNvPr>
          <p:cNvSpPr/>
          <p:nvPr/>
        </p:nvSpPr>
        <p:spPr>
          <a:xfrm>
            <a:off x="10945115" y="4151324"/>
            <a:ext cx="144962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Редкоземельные элементы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D0E4DB-C386-4F79-A03A-B46F2A9B7A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95" y="476961"/>
            <a:ext cx="3599695" cy="221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2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CACEB0-06ED-42DA-A647-238F13E83548}"/>
              </a:ext>
            </a:extLst>
          </p:cNvPr>
          <p:cNvSpPr/>
          <p:nvPr/>
        </p:nvSpPr>
        <p:spPr>
          <a:xfrm>
            <a:off x="236913" y="-5768"/>
            <a:ext cx="11398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Составление цифровой карты закономерностей размещения и прогноза на нефть и газ осадочных бассейнов Российской Федерации масштаба 1:2 500 000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61233A-8C73-4DC7-8E29-5D9081480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4"/>
          <a:stretch/>
        </p:blipFill>
        <p:spPr>
          <a:xfrm>
            <a:off x="187959" y="793481"/>
            <a:ext cx="9144000" cy="1581125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B3EFC9E-FAFA-4B33-9AF8-2ACA08D62F84}"/>
              </a:ext>
            </a:extLst>
          </p:cNvPr>
          <p:cNvGrpSpPr/>
          <p:nvPr/>
        </p:nvGrpSpPr>
        <p:grpSpPr>
          <a:xfrm>
            <a:off x="240572" y="2374606"/>
            <a:ext cx="6102039" cy="2014224"/>
            <a:chOff x="206959" y="3667127"/>
            <a:chExt cx="8449362" cy="319087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B3D822B-D6AA-4DB3-A330-9D1DE495B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59" y="3667127"/>
              <a:ext cx="2257948" cy="3190873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329BB8D-A497-4A1C-A43C-FECCBEF9F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813" y="3667127"/>
              <a:ext cx="2257948" cy="319087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D7B830C-EA72-4A32-9BF1-87A9679FD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667" y="3667127"/>
              <a:ext cx="2257948" cy="319087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4EC2FE4-D0FC-4538-ADCE-A44433688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521" y="3667127"/>
              <a:ext cx="2257948" cy="319087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912F56-82FB-473C-BAA6-45C7F27E0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373" y="3667127"/>
              <a:ext cx="2257948" cy="3190873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B09E84-A10A-4D5D-B1C7-D1CEDE6657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4115" r="13832" b="6698"/>
          <a:stretch/>
        </p:blipFill>
        <p:spPr>
          <a:xfrm>
            <a:off x="8677328" y="4388830"/>
            <a:ext cx="3095726" cy="20765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750728-9457-4A40-B5ED-36514B165C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65" y="4388831"/>
            <a:ext cx="1971937" cy="20765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C23D6E-9142-4FE3-82DC-856D47D167A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t="3777" r="3025" b="4001"/>
          <a:stretch/>
        </p:blipFill>
        <p:spPr>
          <a:xfrm>
            <a:off x="5057683" y="4388831"/>
            <a:ext cx="1945294" cy="20765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3B3A00-7821-4B83-B3E1-120E406A74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58" y="4388831"/>
            <a:ext cx="1961825" cy="207659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39092F-EDA3-4A32-8F1E-EBF701DCDF8A}"/>
              </a:ext>
            </a:extLst>
          </p:cNvPr>
          <p:cNvSpPr txBox="1"/>
          <p:nvPr/>
        </p:nvSpPr>
        <p:spPr>
          <a:xfrm>
            <a:off x="415658" y="5018243"/>
            <a:ext cx="2386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Структурные карты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5A000-7F8E-486B-977F-7F14FD3C1BCE}"/>
              </a:ext>
            </a:extLst>
          </p:cNvPr>
          <p:cNvSpPr txBox="1"/>
          <p:nvPr/>
        </p:nvSpPr>
        <p:spPr>
          <a:xfrm>
            <a:off x="6409014" y="2902309"/>
            <a:ext cx="33067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Карты распространения и литологического состава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2D19F6-10EC-48F9-8D5B-9A20F359BDA2}"/>
              </a:ext>
            </a:extLst>
          </p:cNvPr>
          <p:cNvSpPr txBox="1"/>
          <p:nvPr/>
        </p:nvSpPr>
        <p:spPr>
          <a:xfrm>
            <a:off x="9377731" y="1048245"/>
            <a:ext cx="221157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Схемы корреляции нефтегазоносных комплексов </a:t>
            </a:r>
          </a:p>
        </p:txBody>
      </p:sp>
    </p:spTree>
    <p:extLst>
      <p:ext uri="{BB962C8B-B14F-4D97-AF65-F5344CB8AC3E}">
        <p14:creationId xmlns:p14="http://schemas.microsoft.com/office/powerpoint/2010/main" val="2649505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C65C11-D242-4548-9446-F8C695D16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14" y="517524"/>
            <a:ext cx="6853607" cy="38803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D1E8D0-05AB-457F-9314-92363E86F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14" y="4811315"/>
            <a:ext cx="2134744" cy="136334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2F14E4-3269-4F4F-8BB3-03CEC13EB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59" y="4811315"/>
            <a:ext cx="2173650" cy="136334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B4FF92-6B03-41EF-8EAB-84E2E09ED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999" y="4811315"/>
            <a:ext cx="2184009" cy="136334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DEFD8E-0384-4387-A044-33E411324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314" y="556024"/>
            <a:ext cx="3116761" cy="193294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A902EE6-7F5B-4E07-9457-0E939B82A474}"/>
              </a:ext>
            </a:extLst>
          </p:cNvPr>
          <p:cNvSpPr/>
          <p:nvPr/>
        </p:nvSpPr>
        <p:spPr>
          <a:xfrm>
            <a:off x="1172046" y="3867543"/>
            <a:ext cx="293953" cy="221139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9" name="Соединительная линия уступом 8">
            <a:extLst>
              <a:ext uri="{FF2B5EF4-FFF2-40B4-BE49-F238E27FC236}">
                <a16:creationId xmlns:a16="http://schemas.microsoft.com/office/drawing/2014/main" id="{1770F3AA-5188-4925-BDBF-A89BE92D3A33}"/>
              </a:ext>
            </a:extLst>
          </p:cNvPr>
          <p:cNvCxnSpPr>
            <a:stCxn id="8" idx="2"/>
            <a:endCxn id="4" idx="0"/>
          </p:cNvCxnSpPr>
          <p:nvPr/>
        </p:nvCxnSpPr>
        <p:spPr>
          <a:xfrm rot="16200000" flipH="1">
            <a:off x="1045888" y="4361816"/>
            <a:ext cx="722633" cy="176363"/>
          </a:xfrm>
          <a:prstGeom prst="bentConnector3">
            <a:avLst>
              <a:gd name="adj1" fmla="val 57992"/>
            </a:avLst>
          </a:prstGeom>
          <a:ln w="19050">
            <a:solidFill>
              <a:srgbClr val="0070C0"/>
            </a:solidFill>
            <a:headEnd type="triangle" w="lg" len="med"/>
            <a:tailEnd type="oval" w="lg" len="med"/>
          </a:ln>
          <a:effectLst>
            <a:outerShdw blurRad="76200" dist="63500" dir="2700000" sx="98000" sy="98000" algn="tl" rotWithShape="0">
              <a:schemeClr val="bg1">
                <a:alpha val="78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2FE849D-2F05-4A74-82A8-BB14F9204085}"/>
              </a:ext>
            </a:extLst>
          </p:cNvPr>
          <p:cNvSpPr/>
          <p:nvPr/>
        </p:nvSpPr>
        <p:spPr>
          <a:xfrm>
            <a:off x="1730311" y="3136023"/>
            <a:ext cx="293953" cy="221139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11" name="Соединительная линия уступом 26">
            <a:extLst>
              <a:ext uri="{FF2B5EF4-FFF2-40B4-BE49-F238E27FC236}">
                <a16:creationId xmlns:a16="http://schemas.microsoft.com/office/drawing/2014/main" id="{C5A22955-1FF3-4790-90C3-51F7E8F69B6A}"/>
              </a:ext>
            </a:extLst>
          </p:cNvPr>
          <p:cNvCxnSpPr>
            <a:stCxn id="10" idx="2"/>
            <a:endCxn id="5" idx="0"/>
          </p:cNvCxnSpPr>
          <p:nvPr/>
        </p:nvCxnSpPr>
        <p:spPr>
          <a:xfrm rot="16200000" flipH="1">
            <a:off x="2156160" y="3078290"/>
            <a:ext cx="1454153" cy="2011896"/>
          </a:xfrm>
          <a:prstGeom prst="bentConnector3">
            <a:avLst>
              <a:gd name="adj1" fmla="val 79124"/>
            </a:avLst>
          </a:prstGeom>
          <a:ln w="19050">
            <a:solidFill>
              <a:srgbClr val="0070C0"/>
            </a:solidFill>
            <a:headEnd type="triangle" w="lg" len="med"/>
            <a:tailEnd type="oval" w="lg" len="med"/>
          </a:ln>
          <a:effectLst>
            <a:outerShdw blurRad="76200" dist="63500" dir="2700000" sx="98000" sy="98000" algn="tl" rotWithShape="0">
              <a:schemeClr val="bg1">
                <a:alpha val="78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70490E-2E45-4B9D-8451-087740FD0F10}"/>
              </a:ext>
            </a:extLst>
          </p:cNvPr>
          <p:cNvSpPr/>
          <p:nvPr/>
        </p:nvSpPr>
        <p:spPr>
          <a:xfrm>
            <a:off x="2024264" y="2208210"/>
            <a:ext cx="293953" cy="221139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13" name="Соединительная линия уступом 33">
            <a:extLst>
              <a:ext uri="{FF2B5EF4-FFF2-40B4-BE49-F238E27FC236}">
                <a16:creationId xmlns:a16="http://schemas.microsoft.com/office/drawing/2014/main" id="{3AFD29F7-2F5B-414B-B8A1-028F35D01E73}"/>
              </a:ext>
            </a:extLst>
          </p:cNvPr>
          <p:cNvCxnSpPr>
            <a:stCxn id="12" idx="2"/>
            <a:endCxn id="6" idx="0"/>
          </p:cNvCxnSpPr>
          <p:nvPr/>
        </p:nvCxnSpPr>
        <p:spPr>
          <a:xfrm rot="16200000" flipH="1">
            <a:off x="3027639" y="1572950"/>
            <a:ext cx="2381966" cy="4094763"/>
          </a:xfrm>
          <a:prstGeom prst="bentConnector3">
            <a:avLst>
              <a:gd name="adj1" fmla="val 77850"/>
            </a:avLst>
          </a:prstGeom>
          <a:ln w="19050">
            <a:solidFill>
              <a:srgbClr val="0070C0"/>
            </a:solidFill>
            <a:headEnd type="triangle" w="lg" len="med"/>
            <a:tailEnd type="oval" w="lg" len="med"/>
          </a:ln>
          <a:effectLst>
            <a:outerShdw blurRad="76200" dist="63500" dir="2700000" sx="98000" sy="98000" algn="tl" rotWithShape="0">
              <a:schemeClr val="bg1">
                <a:alpha val="78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621D27-14E4-4D4C-8A73-4BAF9B8B2766}"/>
              </a:ext>
            </a:extLst>
          </p:cNvPr>
          <p:cNvSpPr/>
          <p:nvPr/>
        </p:nvSpPr>
        <p:spPr>
          <a:xfrm>
            <a:off x="3595231" y="955436"/>
            <a:ext cx="293953" cy="221139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15" name="Соединительная линия уступом 39">
            <a:extLst>
              <a:ext uri="{FF2B5EF4-FFF2-40B4-BE49-F238E27FC236}">
                <a16:creationId xmlns:a16="http://schemas.microsoft.com/office/drawing/2014/main" id="{B3230701-07C2-45C5-A446-16E63034B603}"/>
              </a:ext>
            </a:extLst>
          </p:cNvPr>
          <p:cNvCxnSpPr>
            <a:stCxn id="14" idx="3"/>
            <a:endCxn id="7" idx="1"/>
          </p:cNvCxnSpPr>
          <p:nvPr/>
        </p:nvCxnSpPr>
        <p:spPr>
          <a:xfrm>
            <a:off x="3889184" y="1066006"/>
            <a:ext cx="4388130" cy="456488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triangle" w="lg" len="med"/>
            <a:tailEnd type="oval" w="lg" len="med"/>
          </a:ln>
          <a:effectLst>
            <a:outerShdw blurRad="76200" dist="63500" dir="2700000" sx="98000" sy="98000" algn="tl" rotWithShape="0">
              <a:schemeClr val="bg1">
                <a:alpha val="78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4E6F961-ADC8-4F04-9041-13B4ADBF2394}"/>
              </a:ext>
            </a:extLst>
          </p:cNvPr>
          <p:cNvSpPr/>
          <p:nvPr/>
        </p:nvSpPr>
        <p:spPr>
          <a:xfrm>
            <a:off x="4025464" y="2015907"/>
            <a:ext cx="293953" cy="221139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3D7BF0-BA44-4B32-83A7-81B9079BCC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314" y="2561035"/>
            <a:ext cx="3116761" cy="1925716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18" name="Соединительная линия уступом 46">
            <a:extLst>
              <a:ext uri="{FF2B5EF4-FFF2-40B4-BE49-F238E27FC236}">
                <a16:creationId xmlns:a16="http://schemas.microsoft.com/office/drawing/2014/main" id="{02F6D7C8-49B0-4436-9131-2B161C8BEB37}"/>
              </a:ext>
            </a:extLst>
          </p:cNvPr>
          <p:cNvCxnSpPr>
            <a:stCxn id="16" idx="2"/>
            <a:endCxn id="17" idx="1"/>
          </p:cNvCxnSpPr>
          <p:nvPr/>
        </p:nvCxnSpPr>
        <p:spPr>
          <a:xfrm rot="16200000" flipH="1">
            <a:off x="5581454" y="828032"/>
            <a:ext cx="1286847" cy="4104873"/>
          </a:xfrm>
          <a:prstGeom prst="bentConnector2">
            <a:avLst/>
          </a:prstGeom>
          <a:ln w="19050">
            <a:solidFill>
              <a:srgbClr val="0070C0"/>
            </a:solidFill>
            <a:headEnd type="triangle" w="lg" len="med"/>
            <a:tailEnd type="oval" w="lg" len="med"/>
          </a:ln>
          <a:effectLst>
            <a:outerShdw blurRad="76200" dist="63500" dir="2700000" sx="98000" sy="98000" algn="tl" rotWithShape="0">
              <a:schemeClr val="bg1">
                <a:alpha val="78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370660-B16F-45BE-BC88-CBF2C935CA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7314" y="5075366"/>
            <a:ext cx="3486672" cy="165087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0" name="TextBox 71">
            <a:extLst>
              <a:ext uri="{FF2B5EF4-FFF2-40B4-BE49-F238E27FC236}">
                <a16:creationId xmlns:a16="http://schemas.microsoft.com/office/drawing/2014/main" id="{D2EB6F7D-0FCF-40E7-ABCD-605EF480B4DE}"/>
              </a:ext>
            </a:extLst>
          </p:cNvPr>
          <p:cNvSpPr txBox="1"/>
          <p:nvPr/>
        </p:nvSpPr>
        <p:spPr>
          <a:xfrm>
            <a:off x="3132486" y="6249543"/>
            <a:ext cx="4225522" cy="33855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Специалисты региональных отделов</a:t>
            </a:r>
          </a:p>
        </p:txBody>
      </p:sp>
      <p:sp>
        <p:nvSpPr>
          <p:cNvPr id="21" name="TextBox 72">
            <a:extLst>
              <a:ext uri="{FF2B5EF4-FFF2-40B4-BE49-F238E27FC236}">
                <a16:creationId xmlns:a16="http://schemas.microsoft.com/office/drawing/2014/main" id="{D2EB6F7D-0FCF-40E7-ABCD-605EF480B4DE}"/>
              </a:ext>
            </a:extLst>
          </p:cNvPr>
          <p:cNvSpPr txBox="1"/>
          <p:nvPr/>
        </p:nvSpPr>
        <p:spPr>
          <a:xfrm>
            <a:off x="8277314" y="131756"/>
            <a:ext cx="3116762" cy="33855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Специализированные отделы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27834B5-FD5E-4FDC-AD11-89C42C2D07F0}"/>
              </a:ext>
            </a:extLst>
          </p:cNvPr>
          <p:cNvSpPr/>
          <p:nvPr/>
        </p:nvSpPr>
        <p:spPr>
          <a:xfrm>
            <a:off x="5753518" y="3620042"/>
            <a:ext cx="293953" cy="221139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4D4B6662-05D2-4CBE-BAEA-3DBB15AD4AE1}"/>
              </a:ext>
            </a:extLst>
          </p:cNvPr>
          <p:cNvCxnSpPr/>
          <p:nvPr/>
        </p:nvCxnSpPr>
        <p:spPr>
          <a:xfrm>
            <a:off x="6047471" y="3839680"/>
            <a:ext cx="2229843" cy="1254274"/>
          </a:xfrm>
          <a:prstGeom prst="straightConnector1">
            <a:avLst/>
          </a:prstGeom>
          <a:ln w="19050">
            <a:solidFill>
              <a:srgbClr val="0070C0"/>
            </a:solidFill>
            <a:headEnd type="triangle" w="lg" len="med"/>
            <a:tailEnd type="oval" w="lg" len="med"/>
          </a:ln>
          <a:effectLst>
            <a:outerShdw blurRad="76200" dist="63500" dir="2700000" sx="98000" sy="98000" algn="tl" rotWithShape="0">
              <a:schemeClr val="bg1">
                <a:alpha val="78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89">
            <a:extLst>
              <a:ext uri="{FF2B5EF4-FFF2-40B4-BE49-F238E27FC236}">
                <a16:creationId xmlns:a16="http://schemas.microsoft.com/office/drawing/2014/main" id="{D2EB6F7D-0FCF-40E7-ABCD-605EF480B4DE}"/>
              </a:ext>
            </a:extLst>
          </p:cNvPr>
          <p:cNvSpPr txBox="1"/>
          <p:nvPr/>
        </p:nvSpPr>
        <p:spPr>
          <a:xfrm>
            <a:off x="8462269" y="4642037"/>
            <a:ext cx="3116762" cy="33855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Специалисты РАН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3C9E75A-7C2F-4BD3-987C-54D2128DB4D2}"/>
              </a:ext>
            </a:extLst>
          </p:cNvPr>
          <p:cNvSpPr/>
          <p:nvPr/>
        </p:nvSpPr>
        <p:spPr>
          <a:xfrm>
            <a:off x="-1251911" y="98109"/>
            <a:ext cx="1084870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Технологии удаленного доступа, распределенного редактирования и обработки данных </a:t>
            </a:r>
          </a:p>
        </p:txBody>
      </p:sp>
    </p:spTree>
    <p:extLst>
      <p:ext uri="{BB962C8B-B14F-4D97-AF65-F5344CB8AC3E}">
        <p14:creationId xmlns:p14="http://schemas.microsoft.com/office/powerpoint/2010/main" val="62032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D2B84-2A66-476B-B703-B00BD4917AB8}"/>
              </a:ext>
            </a:extLst>
          </p:cNvPr>
          <p:cNvSpPr txBox="1"/>
          <p:nvPr/>
        </p:nvSpPr>
        <p:spPr>
          <a:xfrm>
            <a:off x="2315027" y="39839"/>
            <a:ext cx="724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РОССИЙСКАЯ АКАДЕМИЯ НАУК, ОТДЕЛЕНИЕ НАУК О ЗЕМЛЕ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7A8DC-5EB6-4DDF-9C55-970F561CADCC}"/>
              </a:ext>
            </a:extLst>
          </p:cNvPr>
          <p:cNvSpPr txBox="1"/>
          <p:nvPr/>
        </p:nvSpPr>
        <p:spPr>
          <a:xfrm>
            <a:off x="3097496" y="368571"/>
            <a:ext cx="57938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ВАЖНЕЙШИЕ НАУЧНЫЕ РЕЗУЛЬТАТЫ 2021 года</a:t>
            </a:r>
          </a:p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ОБЩЕЕ СОБРАНИЕ, 28 марта 2022 года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98CDE-5E8C-4A7C-8225-7C144F3E1F36}"/>
              </a:ext>
            </a:extLst>
          </p:cNvPr>
          <p:cNvSpPr txBox="1"/>
          <p:nvPr/>
        </p:nvSpPr>
        <p:spPr>
          <a:xfrm>
            <a:off x="-94903" y="975904"/>
            <a:ext cx="123818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МОДЕЛЬ ГЛУБИННОГО СТРОЕНИЯ ЗЕМНОЙ КОРЫ СЕВЕРО-ВОСТОЧНОЙ ЕВРАЗИИ И ЕЕ КОНТИНЕНТАЛЬНЫХ ОКРАИН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F:\от_Толмачевой_2021\Рис_2021_Азия.jpg">
            <a:extLst>
              <a:ext uri="{FF2B5EF4-FFF2-40B4-BE49-F238E27FC236}">
                <a16:creationId xmlns:a16="http://schemas.microsoft.com/office/drawing/2014/main" id="{A85BD95D-2315-4407-AB2A-B16510A6D2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31" y="1456922"/>
            <a:ext cx="7414953" cy="29028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DC5016F-2143-4AAC-A073-0C87EADB3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44" y="4528035"/>
            <a:ext cx="118531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Модель представлена комплектом карт, отражающих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мо</a:t>
            </a:r>
            <a:r>
              <a:rPr lang="ru-RU" sz="1400" dirty="0" err="1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щ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ностные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параметры земной коры, и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геотрансектом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протяженностью 5400 км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Комплект цифровых карт, охватывающих область в 50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млн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км</a:t>
            </a:r>
            <a:r>
              <a:rPr kumimoji="0" lang="ru-RU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2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включает карты глубины залегания поверхности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Мохоровичича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мощности основных подразделений земной коры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(осадочный чехол и консолидированная земная кора), аномального поля силы тяжести и аномального магнитного поля, использованных для районирования территории, а также карту типов земной коры.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Геотрансект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пересекает северо-восточную часть Евразии и характеризует вертикальный срез земной коры и верхней мантии пассивной окраины Евразийского континента, активную восточную континентальную окраину и выходит в область Тихоокеанской плиты.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017B2A-56E9-450A-989B-01A06EF6C6B5}"/>
              </a:ext>
            </a:extLst>
          </p:cNvPr>
          <p:cNvSpPr/>
          <p:nvPr/>
        </p:nvSpPr>
        <p:spPr>
          <a:xfrm>
            <a:off x="31173" y="5878495"/>
            <a:ext cx="12129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ВСЕГЕИ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Petrov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 O.V. and Dong S. (eds.), 2021. Tectonics of Asia (Northern,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Central and Eastern Asia). Springer Geology</a:t>
            </a:r>
            <a:endParaRPr lang="ru-R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Petrov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 O.V. and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Smelror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 M. (eds.), 2021. Tectonics of the Arctic. Springer Geology</a:t>
            </a:r>
            <a:endParaRPr lang="ru-R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Kashubin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 S.N.,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Petrov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 O.V.,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Shokalsky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 S.P.,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Milshtein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 E.D.,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Androsov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 E.A.,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Vinokurov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I.Yu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Tarasova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 O.A., 2021. Deep crustal structure in Northeastern Eurasia and its continental margins. Geodynamics &amp;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Tectonophysics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12 (2)</a:t>
            </a:r>
            <a:endParaRPr lang="ru-R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432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E2D423-45CE-47F0-B255-A65E646CB72E}"/>
              </a:ext>
            </a:extLst>
          </p:cNvPr>
          <p:cNvSpPr/>
          <p:nvPr/>
        </p:nvSpPr>
        <p:spPr>
          <a:xfrm>
            <a:off x="239713" y="199015"/>
            <a:ext cx="1158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НАЦИОНАЛЬНЫЙ ГЕОЛОГО-КАРТОГРАФИЧЕСКИЙ РЕСУРС «ГИС-АТЛАС НЕДРА РОССИИ» </a:t>
            </a:r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6D0B8B-38A6-49E9-8A7C-A1EE22B21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5" y="815512"/>
            <a:ext cx="6717362" cy="5181251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94ABC1-95BD-4FAF-839F-ADC70BA80A48}"/>
              </a:ext>
            </a:extLst>
          </p:cNvPr>
          <p:cNvSpPr/>
          <p:nvPr/>
        </p:nvSpPr>
        <p:spPr>
          <a:xfrm>
            <a:off x="6879263" y="711168"/>
            <a:ext cx="5270205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 algn="just">
              <a:lnSpc>
                <a:spcPct val="135000"/>
              </a:lnSpc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НГКР «ГИС-Атлас Недра России - самый крупный открытый геолого-картографический интернет ресурс по территории нашей страны. </a:t>
            </a:r>
          </a:p>
          <a:p>
            <a:pPr indent="265113" algn="just">
              <a:lnSpc>
                <a:spcPct val="135000"/>
              </a:lnSpc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Содержит комплексную геолого-картографическую информацию, накопленную за 140 лет планомерного изучения территории России, обеспечивает ее обобщение и актуализацию в непрерывном режиме. </a:t>
            </a:r>
          </a:p>
          <a:p>
            <a:pPr indent="265113" algn="just">
              <a:lnSpc>
                <a:spcPct val="135000"/>
              </a:lnSpc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Интегрирует обновляемые в режиме мониторинга данные федеральных и специализированных отраслевых информационных систем о геологическом строении, изученности, современном состоянии минерально-сырьевой базы, сведения о недропользовании и природопользовании. </a:t>
            </a:r>
          </a:p>
        </p:txBody>
      </p:sp>
    </p:spTree>
    <p:extLst>
      <p:ext uri="{BB962C8B-B14F-4D97-AF65-F5344CB8AC3E}">
        <p14:creationId xmlns:p14="http://schemas.microsoft.com/office/powerpoint/2010/main" val="10282681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9140</TotalTime>
  <Words>1934</Words>
  <Application>Microsoft Office PowerPoint</Application>
  <PresentationFormat>Широкоэкранный</PresentationFormat>
  <Paragraphs>228</Paragraphs>
  <Slides>30</Slides>
  <Notes>29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Angsana New</vt:lpstr>
      <vt:lpstr>Arial</vt:lpstr>
      <vt:lpstr>Calibri</vt:lpstr>
      <vt:lpstr>Calibri Light</vt:lpstr>
      <vt:lpstr>Century Gothic</vt:lpstr>
      <vt:lpstr>Times New Roman</vt:lpstr>
      <vt:lpstr>Wingdings</vt:lpstr>
      <vt:lpstr>Тема Office</vt:lpstr>
      <vt:lpstr>PHOTO-PAINT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Остроумова Ирина Алексеевна</dc:creator>
  <cp:lastModifiedBy>Шнейдер Ольга Геннадьевна</cp:lastModifiedBy>
  <cp:revision>358</cp:revision>
  <cp:lastPrinted>2018-03-29T08:53:01Z</cp:lastPrinted>
  <dcterms:created xsi:type="dcterms:W3CDTF">2018-01-22T07:17:49Z</dcterms:created>
  <dcterms:modified xsi:type="dcterms:W3CDTF">2022-04-18T12:23:05Z</dcterms:modified>
</cp:coreProperties>
</file>