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</p:sldMasterIdLst>
  <p:notesMasterIdLst>
    <p:notesMasterId r:id="rId42"/>
  </p:notesMasterIdLst>
  <p:handoutMasterIdLst>
    <p:handoutMasterId r:id="rId43"/>
  </p:handoutMasterIdLst>
  <p:sldIdLst>
    <p:sldId id="264" r:id="rId6"/>
    <p:sldId id="441" r:id="rId7"/>
    <p:sldId id="444" r:id="rId8"/>
    <p:sldId id="401" r:id="rId9"/>
    <p:sldId id="446" r:id="rId10"/>
    <p:sldId id="447" r:id="rId11"/>
    <p:sldId id="448" r:id="rId12"/>
    <p:sldId id="450" r:id="rId13"/>
    <p:sldId id="451" r:id="rId14"/>
    <p:sldId id="453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00" r:id="rId26"/>
    <p:sldId id="466" r:id="rId27"/>
    <p:sldId id="402" r:id="rId28"/>
    <p:sldId id="403" r:id="rId29"/>
    <p:sldId id="445" r:id="rId30"/>
    <p:sldId id="295" r:id="rId31"/>
    <p:sldId id="405" r:id="rId32"/>
    <p:sldId id="406" r:id="rId33"/>
    <p:sldId id="407" r:id="rId34"/>
    <p:sldId id="404" r:id="rId35"/>
    <p:sldId id="415" r:id="rId36"/>
    <p:sldId id="417" r:id="rId37"/>
    <p:sldId id="421" r:id="rId38"/>
    <p:sldId id="470" r:id="rId39"/>
    <p:sldId id="471" r:id="rId40"/>
    <p:sldId id="438" r:id="rId4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3FC713-49C7-415E-81AC-1F5EB13E7D05}">
          <p14:sldIdLst>
            <p14:sldId id="264"/>
          </p14:sldIdLst>
        </p14:section>
        <p14:section name="Раздел без заголовка" id="{43F9F716-A5BF-4A20-9669-3B3B77F800B9}">
          <p14:sldIdLst>
            <p14:sldId id="441"/>
            <p14:sldId id="444"/>
            <p14:sldId id="401"/>
            <p14:sldId id="446"/>
            <p14:sldId id="447"/>
            <p14:sldId id="448"/>
            <p14:sldId id="450"/>
            <p14:sldId id="451"/>
            <p14:sldId id="453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00"/>
            <p14:sldId id="466"/>
            <p14:sldId id="402"/>
            <p14:sldId id="403"/>
            <p14:sldId id="445"/>
            <p14:sldId id="295"/>
            <p14:sldId id="405"/>
            <p14:sldId id="406"/>
            <p14:sldId id="407"/>
            <p14:sldId id="404"/>
            <p14:sldId id="415"/>
            <p14:sldId id="417"/>
            <p14:sldId id="421"/>
            <p14:sldId id="470"/>
            <p14:sldId id="471"/>
            <p14:sldId id="43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абин Геннадий Алексеевич" initials="БГА" lastIdx="1" clrIdx="0">
    <p:extLst>
      <p:ext uri="{19B8F6BF-5375-455C-9EA6-DF929625EA0E}">
        <p15:presenceInfo xmlns:p15="http://schemas.microsoft.com/office/powerpoint/2012/main" userId="S-1-5-21-1275210071-1177238915-682003330-105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6D8"/>
    <a:srgbClr val="232C82"/>
    <a:srgbClr val="D1D1E1"/>
    <a:srgbClr val="D3D4DF"/>
    <a:srgbClr val="B0B1C6"/>
    <a:srgbClr val="9A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94638" autoAdjust="0"/>
  </p:normalViewPr>
  <p:slideViewPr>
    <p:cSldViewPr snapToGrid="0">
      <p:cViewPr varScale="1">
        <p:scale>
          <a:sx n="102" d="100"/>
          <a:sy n="102" d="100"/>
        </p:scale>
        <p:origin x="95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98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18.04.2022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0D9C5-3189-495D-B2F8-23898FC17B1A}" type="datetimeFigureOut">
              <a:rPr lang="ru-RU" smtClean="0"/>
              <a:t>18.04.2022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35DE-CA28-4D6B-9982-C0D589D3E0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61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585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319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603627-1435-45DA-A648-D2481331327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194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955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39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593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baseline="0" dirty="0" smtClean="0"/>
          </a:p>
          <a:p>
            <a:pPr marL="228600" indent="-228600">
              <a:buAutoNum type="arabicParenBoth"/>
            </a:pPr>
            <a:endParaRPr lang="ru-RU" dirty="0" smtClean="0"/>
          </a:p>
          <a:p>
            <a:r>
              <a:rPr lang="ru-RU" b="1" dirty="0" smtClean="0"/>
              <a:t>(2) По результатам</a:t>
            </a:r>
            <a:r>
              <a:rPr lang="ru-RU" b="1" baseline="0" dirty="0" smtClean="0"/>
              <a:t> обсуждения в качестве базового принят геодинамический подход к составления Тектонической карты РФ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13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ru-RU" b="1" dirty="0" smtClean="0"/>
              <a:t>Геодинамический</a:t>
            </a:r>
            <a:r>
              <a:rPr lang="ru-RU" b="1" baseline="0" dirty="0" smtClean="0"/>
              <a:t> подход менее востребован, однако широко используется при создание тектонических карт на базе террейнового анализа.</a:t>
            </a:r>
          </a:p>
          <a:p>
            <a:pPr marL="228600" indent="-228600">
              <a:buAutoNum type="arabicParenBoth"/>
            </a:pPr>
            <a:endParaRPr lang="ru-RU" b="1" baseline="0" dirty="0" smtClean="0"/>
          </a:p>
          <a:p>
            <a:pPr marL="228600" indent="-228600">
              <a:buAutoNum type="arabicParenBoth"/>
            </a:pPr>
            <a:endParaRPr lang="ru-RU" dirty="0" smtClean="0"/>
          </a:p>
          <a:p>
            <a:r>
              <a:rPr lang="ru-RU" b="1" dirty="0" smtClean="0"/>
              <a:t>(2) По результатам</a:t>
            </a:r>
            <a:r>
              <a:rPr lang="ru-RU" b="1" baseline="0" dirty="0" smtClean="0"/>
              <a:t> обсуждения в качестве базового принят геодинамический подход к составления Тектонической карты РФ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992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945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i="1" dirty="0" smtClean="0"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i="1" dirty="0" smtClean="0">
                <a:latin typeface="Calibri" panose="020F0502020204030204" pitchFamily="34" charset="0"/>
              </a:rPr>
              <a:t>В региональных отделах</a:t>
            </a:r>
            <a:r>
              <a:rPr lang="ru-RU" altLang="ru-RU" sz="1200" b="1" i="1" baseline="0" dirty="0" smtClean="0">
                <a:latin typeface="Calibri" panose="020F0502020204030204" pitchFamily="34" charset="0"/>
              </a:rPr>
              <a:t> ВСЕГЕИ сформированы рабочие группы, которые были заняты составлением фрагментов тектонической карты по 14 регионам РФ с использованием технологии и инструментов совместного удаленного редактирования ГИС-проекта ТК2500.</a:t>
            </a:r>
            <a:endParaRPr lang="ru-RU" b="1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D5630E-19CF-4FCE-874E-59ED40709E11}" type="slidenum">
              <a:rPr lang="ru-RU" altLang="ru-RU" smtClean="0"/>
              <a:pPr/>
              <a:t>24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3693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10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666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656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553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748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333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990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081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597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852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083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04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241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87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11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264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39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189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70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35DE-CA28-4D6B-9982-C0D589D3E08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94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4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08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1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5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5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29" y="921785"/>
            <a:ext cx="8412055" cy="27296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243" y="4018056"/>
            <a:ext cx="8833785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принципы и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</a:t>
            </a:r>
          </a:p>
          <a:p>
            <a:pPr algn="ctr">
              <a:lnSpc>
                <a:spcPts val="1500"/>
              </a:lnSpc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создания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сводных и обзорных карт масштаба 1:2 500 000 на основе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обобщения </a:t>
            </a:r>
          </a:p>
          <a:p>
            <a:pPr algn="ctr">
              <a:lnSpc>
                <a:spcPts val="1500"/>
              </a:lnSpc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материалов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Госгеолкарты-1000/3 третьего поколения</a:t>
            </a:r>
            <a:endParaRPr lang="ru-RU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9033" y="4805312"/>
            <a:ext cx="3835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Бабин Г.А., Стрельников С.И., Хашимова Ю.В</a:t>
            </a:r>
            <a:r>
              <a:rPr lang="ru-RU" sz="1400" i="1" dirty="0" smtClean="0"/>
              <a:t>.,</a:t>
            </a:r>
            <a:br>
              <a:rPr lang="ru-RU" sz="1400" i="1" dirty="0" smtClean="0"/>
            </a:br>
            <a:r>
              <a:rPr lang="ru-RU" sz="1400" i="1" dirty="0" smtClean="0"/>
              <a:t> </a:t>
            </a:r>
            <a:r>
              <a:rPr lang="ru-RU" sz="1400" i="1" dirty="0"/>
              <a:t>Наумов М.В., Снежко </a:t>
            </a:r>
            <a:r>
              <a:rPr lang="ru-RU" sz="1400" i="1" dirty="0" smtClean="0"/>
              <a:t>В.В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39516" y="5778632"/>
            <a:ext cx="3006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/>
              <a:t>г. Санкт-Петербург (19-22 апреля 2022 г.)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40090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123425" y="1177556"/>
            <a:ext cx="2587337" cy="1616620"/>
            <a:chOff x="363681" y="603914"/>
            <a:chExt cx="2587337" cy="16166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681" y="603914"/>
              <a:ext cx="2587337" cy="1609898"/>
            </a:xfrm>
            <a:prstGeom prst="rect">
              <a:avLst/>
            </a:prstGeom>
            <a:ln>
              <a:solidFill>
                <a:srgbClr val="151E6A"/>
              </a:solidFill>
            </a:ln>
          </p:spPr>
        </p:pic>
        <p:sp>
          <p:nvSpPr>
            <p:cNvPr id="18" name="Прямоугольник 17"/>
            <p:cNvSpPr/>
            <p:nvPr/>
          </p:nvSpPr>
          <p:spPr>
            <a:xfrm>
              <a:off x="363681" y="603914"/>
              <a:ext cx="2587337" cy="1616620"/>
            </a:xfrm>
            <a:prstGeom prst="rect">
              <a:avLst/>
            </a:prstGeom>
            <a:noFill/>
            <a:ln w="31750">
              <a:solidFill>
                <a:srgbClr val="151E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345854" y="1038430"/>
            <a:ext cx="2587337" cy="1769524"/>
            <a:chOff x="363681" y="2553460"/>
            <a:chExt cx="2587337" cy="176952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681" y="2553460"/>
              <a:ext cx="2576253" cy="1769524"/>
            </a:xfrm>
            <a:prstGeom prst="rect">
              <a:avLst/>
            </a:prstGeom>
            <a:ln>
              <a:solidFill>
                <a:srgbClr val="151E6A"/>
              </a:solidFill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374765" y="2560180"/>
              <a:ext cx="2576253" cy="1762804"/>
            </a:xfrm>
            <a:prstGeom prst="rect">
              <a:avLst/>
            </a:prstGeom>
            <a:noFill/>
            <a:ln w="31750">
              <a:solidFill>
                <a:srgbClr val="151E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185401" y="1038430"/>
            <a:ext cx="1209313" cy="1762804"/>
            <a:chOff x="363681" y="4232038"/>
            <a:chExt cx="1914006" cy="246163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765" y="4232038"/>
              <a:ext cx="1897647" cy="2461634"/>
            </a:xfrm>
            <a:prstGeom prst="rect">
              <a:avLst/>
            </a:prstGeom>
            <a:ln>
              <a:solidFill>
                <a:srgbClr val="151E6A"/>
              </a:solidFill>
            </a:ln>
          </p:spPr>
        </p:pic>
        <p:sp>
          <p:nvSpPr>
            <p:cNvPr id="23" name="Прямоугольник 22"/>
            <p:cNvSpPr/>
            <p:nvPr/>
          </p:nvSpPr>
          <p:spPr>
            <a:xfrm>
              <a:off x="363681" y="4232038"/>
              <a:ext cx="1914006" cy="2459707"/>
            </a:xfrm>
            <a:prstGeom prst="rect">
              <a:avLst/>
            </a:prstGeom>
            <a:noFill/>
            <a:ln w="22225">
              <a:solidFill>
                <a:srgbClr val="151E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10649" y="3832429"/>
            <a:ext cx="5544544" cy="1975164"/>
            <a:chOff x="2745126" y="4721289"/>
            <a:chExt cx="5544544" cy="197516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75098">
              <a:off x="2745126" y="4967889"/>
              <a:ext cx="1189430" cy="170805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22338">
              <a:off x="4067452" y="4838049"/>
              <a:ext cx="1272635" cy="1858404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055587">
              <a:off x="5519012" y="4841305"/>
              <a:ext cx="1230968" cy="1813538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667833">
              <a:off x="6992401" y="4721289"/>
              <a:ext cx="1297269" cy="1970507"/>
            </a:xfrm>
            <a:prstGeom prst="rect">
              <a:avLst/>
            </a:prstGeom>
          </p:spPr>
        </p:pic>
      </p:grp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4720" y="79513"/>
            <a:ext cx="9053291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ru-RU" sz="1500" b="1" dirty="0" smtClean="0">
                <a:latin typeface="Calibri" panose="020F0502020204030204" pitchFamily="34" charset="0"/>
              </a:rPr>
              <a:t>Основные источники карт </a:t>
            </a:r>
            <a:r>
              <a:rPr lang="ru-RU" altLang="ru-RU" sz="1500" b="1" dirty="0" err="1" smtClean="0">
                <a:latin typeface="Calibri" panose="020F0502020204030204" pitchFamily="34" charset="0"/>
              </a:rPr>
              <a:t>ранне</a:t>
            </a:r>
            <a:r>
              <a:rPr lang="ru-RU" altLang="ru-RU" sz="1500" b="1" dirty="0" smtClean="0">
                <a:latin typeface="Calibri" panose="020F0502020204030204" pitchFamily="34" charset="0"/>
              </a:rPr>
              <a:t>- и позднедокембрийских образований России и прилегающих акваторий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360" y="614645"/>
            <a:ext cx="2562616" cy="562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Геологическая карта России</a:t>
            </a:r>
            <a:b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масштаба 1:2 500 000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524627" y="618534"/>
            <a:ext cx="3870087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Комплекты и легенды серий листов</a:t>
            </a:r>
          </a:p>
          <a:p>
            <a:pPr algn="ctr">
              <a:lnSpc>
                <a:spcPts val="1200"/>
              </a:lnSpc>
            </a:pPr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Госгеолкарт 1000/3 и 200/2.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103696" y="3656435"/>
            <a:ext cx="286685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обзорные и мелкомасштабных специализированные карты геологического содержания;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буровых 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опубликованные материалы 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200" b="1" i="1" dirty="0" err="1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 позднедокембрийским образованиям;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специализированных работ научно-исследовательских 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фондовые материалы </a:t>
            </a:r>
            <a:endParaRPr lang="ru-RU" sz="1200" b="1" i="1" dirty="0" smtClean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457950" y="3446143"/>
            <a:ext cx="2866851" cy="25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материалы</a:t>
            </a:r>
            <a:endParaRPr lang="ru-RU" sz="1200" b="1" i="1" dirty="0" smtClean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92103" y="6492875"/>
            <a:ext cx="45189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5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23" y="928607"/>
            <a:ext cx="2698265" cy="252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63" y="857241"/>
            <a:ext cx="2520000" cy="252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23" y="3936265"/>
            <a:ext cx="2520000" cy="252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08" y="3936265"/>
            <a:ext cx="2520000" cy="25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462016" y="4148522"/>
            <a:ext cx="918393" cy="357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200" dirty="0" smtClean="0">
                <a:solidFill>
                  <a:srgbClr val="0226D8"/>
                </a:solidFill>
                <a:latin typeface="+mn-lt"/>
              </a:rPr>
              <a:t>данные по</a:t>
            </a:r>
          </a:p>
          <a:p>
            <a:pPr algn="r">
              <a:lnSpc>
                <a:spcPts val="1000"/>
              </a:lnSpc>
            </a:pPr>
            <a:r>
              <a:rPr lang="ru-RU" sz="1200" dirty="0" smtClean="0">
                <a:solidFill>
                  <a:srgbClr val="0226D8"/>
                </a:solidFill>
                <a:latin typeface="+mn-lt"/>
              </a:rPr>
              <a:t>скважинам</a:t>
            </a:r>
            <a:endParaRPr lang="ru-RU" sz="1200" dirty="0">
              <a:solidFill>
                <a:srgbClr val="0226D8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0513" y="5872886"/>
            <a:ext cx="900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226D8"/>
                </a:solidFill>
                <a:latin typeface="+mn-lt"/>
              </a:rPr>
              <a:t>схемы СФР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-8398" y="5082303"/>
            <a:ext cx="1415820" cy="357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1000"/>
              </a:lnSpc>
            </a:pPr>
            <a:r>
              <a:rPr lang="ru-RU" sz="1200" dirty="0" smtClean="0">
                <a:solidFill>
                  <a:srgbClr val="0226D8"/>
                </a:solidFill>
                <a:latin typeface="+mn-lt"/>
              </a:rPr>
              <a:t>схемы глубинного строения</a:t>
            </a:r>
            <a:endParaRPr lang="ru-RU" sz="1200" dirty="0">
              <a:solidFill>
                <a:srgbClr val="0226D8"/>
              </a:solidFill>
              <a:latin typeface="+mn-lt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1382940" y="4723057"/>
            <a:ext cx="499575" cy="0"/>
          </a:xfrm>
          <a:prstGeom prst="straightConnector1">
            <a:avLst/>
          </a:prstGeom>
          <a:ln w="22225">
            <a:solidFill>
              <a:srgbClr val="FF6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382939" y="5668299"/>
            <a:ext cx="499575" cy="0"/>
          </a:xfrm>
          <a:prstGeom prst="straightConnector1">
            <a:avLst/>
          </a:prstGeom>
          <a:ln w="22225">
            <a:solidFill>
              <a:srgbClr val="FF6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9992" y="4538489"/>
            <a:ext cx="1210268" cy="485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ru-RU" sz="1200" dirty="0">
                <a:solidFill>
                  <a:srgbClr val="0226D8"/>
                </a:solidFill>
                <a:latin typeface="+mn-lt"/>
              </a:rPr>
              <a:t>интерпретация </a:t>
            </a:r>
          </a:p>
          <a:p>
            <a:pPr algn="r">
              <a:lnSpc>
                <a:spcPts val="1000"/>
              </a:lnSpc>
            </a:pPr>
            <a:r>
              <a:rPr lang="ru-RU" sz="1200" dirty="0">
                <a:solidFill>
                  <a:srgbClr val="0226D8"/>
                </a:solidFill>
                <a:latin typeface="+mn-lt"/>
              </a:rPr>
              <a:t>геофизической</a:t>
            </a:r>
          </a:p>
          <a:p>
            <a:pPr algn="r">
              <a:lnSpc>
                <a:spcPts val="1000"/>
              </a:lnSpc>
            </a:pPr>
            <a:r>
              <a:rPr lang="ru-RU" sz="1200" dirty="0">
                <a:solidFill>
                  <a:srgbClr val="0226D8"/>
                </a:solidFill>
                <a:latin typeface="+mn-lt"/>
              </a:rPr>
              <a:t>информации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390796" y="6011386"/>
            <a:ext cx="499575" cy="0"/>
          </a:xfrm>
          <a:prstGeom prst="straightConnector1">
            <a:avLst/>
          </a:prstGeom>
          <a:ln w="22225">
            <a:solidFill>
              <a:srgbClr val="FF6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382939" y="5291223"/>
            <a:ext cx="499575" cy="0"/>
          </a:xfrm>
          <a:prstGeom prst="straightConnector1">
            <a:avLst/>
          </a:prstGeom>
          <a:ln w="22225">
            <a:solidFill>
              <a:srgbClr val="FF6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13733" y="5469926"/>
            <a:ext cx="1193689" cy="357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000"/>
              </a:lnSpc>
            </a:pPr>
            <a:r>
              <a:rPr lang="ru-RU" sz="1200" dirty="0">
                <a:solidFill>
                  <a:srgbClr val="0226D8"/>
                </a:solidFill>
                <a:latin typeface="+mn-lt"/>
              </a:rPr>
              <a:t>тектонические</a:t>
            </a:r>
          </a:p>
          <a:p>
            <a:pPr lvl="0" algn="r">
              <a:lnSpc>
                <a:spcPts val="1000"/>
              </a:lnSpc>
            </a:pPr>
            <a:r>
              <a:rPr lang="ru-RU" sz="1200" dirty="0">
                <a:solidFill>
                  <a:srgbClr val="0226D8"/>
                </a:solidFill>
                <a:latin typeface="+mn-lt"/>
              </a:rPr>
              <a:t>схемы</a:t>
            </a: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-8398" y="79513"/>
            <a:ext cx="9084597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500" b="1" dirty="0" smtClean="0">
                <a:latin typeface="+mn-lt"/>
              </a:rPr>
              <a:t>Технология создания карт </a:t>
            </a:r>
            <a:r>
              <a:rPr lang="ru-RU" altLang="ru-RU" sz="1500" b="1" dirty="0" err="1" smtClean="0">
                <a:latin typeface="+mn-lt"/>
              </a:rPr>
              <a:t>ранне</a:t>
            </a:r>
            <a:r>
              <a:rPr lang="ru-RU" altLang="ru-RU" sz="1500" b="1" dirty="0" smtClean="0">
                <a:latin typeface="+mn-lt"/>
              </a:rPr>
              <a:t>- и позднедокембрийских образований  России и прилегающих акваторий </a:t>
            </a:r>
            <a:r>
              <a:rPr lang="ru-RU" altLang="ru-RU" sz="1200" b="1" dirty="0" smtClean="0">
                <a:latin typeface="+mn-lt"/>
              </a:rPr>
              <a:t>масштаба 1:2 500 000</a:t>
            </a:r>
            <a:endParaRPr lang="ru-RU" altLang="ru-RU" sz="1200" b="1" dirty="0">
              <a:latin typeface="+mn-lt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085071" y="546344"/>
            <a:ext cx="23852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Цифровая ГК-2500 России и прилегающих акваторий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464986" y="482736"/>
            <a:ext cx="3007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Выборка 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докембрийских образований с помощью запросов к ГК-2500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603456" y="3518527"/>
            <a:ext cx="2866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Работа с погребенными образованиями</a:t>
            </a:r>
            <a:endParaRPr lang="ru-RU" sz="1200" b="1" i="1" dirty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101952" y="3382267"/>
            <a:ext cx="3777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Итоговый фрагмент карты с согласованными слоями докембрийских  образований (на эрозионной поверхности и погребенные)</a:t>
            </a:r>
            <a:endParaRPr lang="ru-RU" sz="1200" b="1" i="1" dirty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1382939" y="4336685"/>
            <a:ext cx="562325" cy="0"/>
          </a:xfrm>
          <a:prstGeom prst="straightConnector1">
            <a:avLst/>
          </a:prstGeom>
          <a:ln w="22225">
            <a:solidFill>
              <a:srgbClr val="FF6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20383" y="6492875"/>
            <a:ext cx="42361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5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4409" y="3835532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Схема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Тектонического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районирования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582" y="3760323"/>
            <a:ext cx="1495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Уточнение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региональных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стратиграфических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схем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0390" y="3675683"/>
            <a:ext cx="1565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Межрегиональная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схема корреляции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магматических и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метаморфических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комплексов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6998" y="3640907"/>
            <a:ext cx="1424795" cy="1046375"/>
          </a:xfrm>
          <a:prstGeom prst="rect">
            <a:avLst/>
          </a:prstGeom>
          <a:noFill/>
          <a:ln w="25400">
            <a:solidFill>
              <a:srgbClr val="022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226D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2123" y="3829554"/>
            <a:ext cx="1128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Карта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фактического 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материала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73694" y="3640907"/>
            <a:ext cx="1424795" cy="1046375"/>
          </a:xfrm>
          <a:prstGeom prst="rect">
            <a:avLst/>
          </a:prstGeom>
          <a:noFill/>
          <a:ln w="25400">
            <a:solidFill>
              <a:srgbClr val="022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24059" y="3640907"/>
            <a:ext cx="1424795" cy="1046375"/>
          </a:xfrm>
          <a:prstGeom prst="rect">
            <a:avLst/>
          </a:prstGeom>
          <a:noFill/>
          <a:ln w="25400">
            <a:solidFill>
              <a:srgbClr val="022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633012" y="3640907"/>
            <a:ext cx="1424795" cy="1046375"/>
          </a:xfrm>
          <a:prstGeom prst="rect">
            <a:avLst/>
          </a:prstGeom>
          <a:noFill/>
          <a:ln w="25400">
            <a:solidFill>
              <a:srgbClr val="022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241965" y="3640907"/>
            <a:ext cx="1424795" cy="1046375"/>
          </a:xfrm>
          <a:prstGeom prst="rect">
            <a:avLst/>
          </a:prstGeom>
          <a:noFill/>
          <a:ln w="25400">
            <a:solidFill>
              <a:srgbClr val="022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353289" y="3893014"/>
            <a:ext cx="129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Объяснительная</a:t>
            </a:r>
          </a:p>
          <a:p>
            <a:pPr algn="ctr"/>
            <a:r>
              <a:rPr lang="ru-RU" sz="1200" b="1" dirty="0">
                <a:solidFill>
                  <a:srgbClr val="0226D8"/>
                </a:solidFill>
                <a:latin typeface="+mn-lt"/>
              </a:rPr>
              <a:t>записка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9" y="972082"/>
            <a:ext cx="4366329" cy="2310723"/>
          </a:xfrm>
          <a:prstGeom prst="rect">
            <a:avLst/>
          </a:prstGeom>
          <a:ln w="6350" cap="sq">
            <a:solidFill>
              <a:srgbClr val="151E6A"/>
            </a:solidFill>
            <a:prstDash val="solid"/>
            <a:miter lim="800000"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756998" y="602706"/>
            <a:ext cx="3508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0226D8"/>
                </a:solidFill>
                <a:latin typeface="+mn-lt"/>
              </a:rPr>
              <a:t>Карта </a:t>
            </a:r>
            <a:r>
              <a:rPr lang="ru-RU" sz="1400" b="1" i="1" dirty="0">
                <a:solidFill>
                  <a:srgbClr val="0226D8"/>
                </a:solidFill>
                <a:latin typeface="+mn-lt"/>
              </a:rPr>
              <a:t>раннедокембрийский образований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08450" y="582742"/>
            <a:ext cx="4093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0226D8"/>
                </a:solidFill>
                <a:latin typeface="+mn-lt"/>
              </a:rPr>
              <a:t>Карта </a:t>
            </a:r>
            <a:r>
              <a:rPr lang="ru-RU" sz="1400" b="1" i="1" dirty="0">
                <a:solidFill>
                  <a:srgbClr val="0226D8"/>
                </a:solidFill>
                <a:latin typeface="+mn-lt"/>
              </a:rPr>
              <a:t>позднедокембрийский </a:t>
            </a:r>
            <a:r>
              <a:rPr lang="ru-RU" sz="1400" b="1" i="1" dirty="0" smtClean="0">
                <a:solidFill>
                  <a:srgbClr val="0226D8"/>
                </a:solidFill>
                <a:latin typeface="+mn-lt"/>
              </a:rPr>
              <a:t>образований </a:t>
            </a:r>
            <a:r>
              <a:rPr lang="ru-RU" sz="1000" b="1" i="1" dirty="0" smtClean="0">
                <a:solidFill>
                  <a:srgbClr val="0226D8"/>
                </a:solidFill>
                <a:latin typeface="+mn-lt"/>
              </a:rPr>
              <a:t>(макет)</a:t>
            </a:r>
            <a:endParaRPr lang="ru-RU" sz="1000" b="1" i="1" dirty="0">
              <a:solidFill>
                <a:srgbClr val="0226D8"/>
              </a:solidFill>
              <a:latin typeface="+mn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20" y="975975"/>
            <a:ext cx="4422889" cy="2306830"/>
          </a:xfrm>
          <a:prstGeom prst="rect">
            <a:avLst/>
          </a:prstGeom>
          <a:ln w="6350" cap="sq">
            <a:solidFill>
              <a:srgbClr val="151E6A"/>
            </a:solidFill>
            <a:prstDash val="solid"/>
            <a:miter lim="800000"/>
          </a:ln>
          <a:effectLst/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39443" y="92644"/>
            <a:ext cx="8564706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Состав карт </a:t>
            </a:r>
            <a:r>
              <a:rPr lang="ru-RU" altLang="ru-RU" sz="1600" b="1" dirty="0" err="1" smtClean="0">
                <a:latin typeface="Calibri" panose="020F0502020204030204" pitchFamily="34" charset="0"/>
              </a:rPr>
              <a:t>ранне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- и позднедокембрийских образований  России и прилегающих акваторий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07132" y="3282697"/>
            <a:ext cx="2602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0226D8"/>
                </a:solidFill>
                <a:latin typeface="+mn-lt"/>
              </a:rPr>
              <a:t>Дополнительные материалы</a:t>
            </a:r>
            <a:endParaRPr lang="ru-RU" sz="1400" b="1" i="1" dirty="0">
              <a:solidFill>
                <a:srgbClr val="0226D8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0383" y="6492875"/>
            <a:ext cx="42361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12</a:t>
            </a:fld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56259" y="4939389"/>
            <a:ext cx="88045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rgbClr val="0226D8"/>
                </a:solidFill>
              </a:rPr>
              <a:t>При подготовке карты фактического </a:t>
            </a:r>
            <a:r>
              <a:rPr lang="ru-RU" sz="1200" b="1" i="1" dirty="0"/>
              <a:t>материала выполняется анализ информации, размещенной на комплексном интерактивном ресурсе ВЕБ-ГИС-Атлас ВСЕГЕИ, проводится ревизия стратотипов и петротипов докембрия, дополняется и уточняется база данных Геохронологического Атласа-справочника</a:t>
            </a:r>
            <a:r>
              <a:rPr lang="ru-RU" sz="1200" b="1" i="1" dirty="0" smtClean="0"/>
              <a:t>.</a:t>
            </a:r>
          </a:p>
          <a:p>
            <a:pPr>
              <a:lnSpc>
                <a:spcPts val="1200"/>
              </a:lnSpc>
            </a:pPr>
            <a:endParaRPr lang="ru-RU" sz="1200" b="1" dirty="0">
              <a:solidFill>
                <a:srgbClr val="0226D8"/>
              </a:solidFill>
            </a:endParaRPr>
          </a:p>
          <a:p>
            <a:pPr>
              <a:lnSpc>
                <a:spcPts val="1200"/>
              </a:lnSpc>
            </a:pPr>
            <a:r>
              <a:rPr lang="ru-RU" sz="1200" b="1" dirty="0" smtClean="0">
                <a:solidFill>
                  <a:srgbClr val="0226D8"/>
                </a:solidFill>
              </a:rPr>
              <a:t>Обратная </a:t>
            </a:r>
            <a:r>
              <a:rPr lang="ru-RU" sz="1200" b="1" dirty="0">
                <a:solidFill>
                  <a:srgbClr val="0226D8"/>
                </a:solidFill>
              </a:rPr>
              <a:t>связь с Геологической картой России </a:t>
            </a:r>
            <a:r>
              <a:rPr lang="ru-RU" sz="1200" b="1" dirty="0" smtClean="0">
                <a:solidFill>
                  <a:srgbClr val="0226D8"/>
                </a:solidFill>
              </a:rPr>
              <a:t>масштаба 1:2 500 00: </a:t>
            </a:r>
            <a:r>
              <a:rPr lang="ru-RU" sz="1200" b="1" i="1" dirty="0" smtClean="0"/>
              <a:t>в </a:t>
            </a:r>
            <a:r>
              <a:rPr lang="ru-RU" sz="1200" b="1" i="1" dirty="0"/>
              <a:t>процессе исследований уточняется геологическая информация по докембрийским комплексам (название, возраст, вещественный состав и другие атрибуты), оценивается полнота </a:t>
            </a:r>
            <a:r>
              <a:rPr lang="ru-RU" sz="1200" b="1" i="1" dirty="0" smtClean="0"/>
              <a:t>данных; результаты </a:t>
            </a:r>
            <a:r>
              <a:rPr lang="ru-RU" sz="1200" b="1" i="1" dirty="0"/>
              <a:t>работ учитываются в ходе актуализации </a:t>
            </a:r>
            <a:r>
              <a:rPr lang="ru-RU" sz="1200" b="1" i="1" dirty="0" smtClean="0"/>
              <a:t>ГК-2500.</a:t>
            </a:r>
            <a:endParaRPr lang="ru-RU" sz="1200" b="1" i="1" dirty="0"/>
          </a:p>
        </p:txBody>
      </p:sp>
    </p:spTree>
    <p:extLst>
      <p:ext uri="{BB962C8B-B14F-4D97-AF65-F5344CB8AC3E}">
        <p14:creationId xmlns:p14="http://schemas.microsoft.com/office/powerpoint/2010/main" val="30950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46284" y="890519"/>
            <a:ext cx="795102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226D8"/>
                </a:solidFill>
              </a:rPr>
              <a:t>Основные проблемы содержательного </a:t>
            </a:r>
            <a:r>
              <a:rPr lang="ru-RU" sz="1400" b="1" dirty="0">
                <a:solidFill>
                  <a:srgbClr val="0226D8"/>
                </a:solidFill>
              </a:rPr>
              <a:t>и технологического </a:t>
            </a:r>
            <a:r>
              <a:rPr lang="ru-RU" sz="1400" b="1" dirty="0" smtClean="0">
                <a:solidFill>
                  <a:srgbClr val="0226D8"/>
                </a:solidFill>
              </a:rPr>
              <a:t>свойства, осложняющие </a:t>
            </a:r>
            <a:r>
              <a:rPr lang="ru-RU" sz="1400" b="1" dirty="0">
                <a:solidFill>
                  <a:srgbClr val="0226D8"/>
                </a:solidFill>
              </a:rPr>
              <a:t>работы </a:t>
            </a:r>
            <a:r>
              <a:rPr lang="ru-RU" sz="1400" b="1" dirty="0" smtClean="0">
                <a:solidFill>
                  <a:srgbClr val="0226D8"/>
                </a:solidFill>
              </a:rPr>
              <a:t>с картами </a:t>
            </a:r>
            <a:r>
              <a:rPr lang="ru-RU" sz="1400" b="1" dirty="0">
                <a:solidFill>
                  <a:srgbClr val="0226D8"/>
                </a:solidFill>
              </a:rPr>
              <a:t>раннего и позднего </a:t>
            </a:r>
            <a:r>
              <a:rPr lang="ru-RU" sz="1400" b="1" dirty="0" smtClean="0">
                <a:solidFill>
                  <a:srgbClr val="0226D8"/>
                </a:solidFill>
              </a:rPr>
              <a:t>докембрия: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</a:rPr>
              <a:t>региональные </a:t>
            </a:r>
            <a:r>
              <a:rPr lang="ru-RU" sz="1200" b="1" i="1" dirty="0">
                <a:solidFill>
                  <a:srgbClr val="0226D8"/>
                </a:solidFill>
              </a:rPr>
              <a:t>стратиграфические схемы по ряду регионов разработаны и утверждены в 70-80  годы прошлого столетия, не отражают современные представления о строении этих районов и подлежат актуализации в ближайшее </a:t>
            </a:r>
            <a:r>
              <a:rPr lang="ru-RU" sz="1200" b="1" i="1" dirty="0" smtClean="0">
                <a:solidFill>
                  <a:srgbClr val="0226D8"/>
                </a:solidFill>
              </a:rPr>
              <a:t>время;</a:t>
            </a:r>
            <a:endParaRPr lang="ru-RU" sz="1200" b="1" i="1" dirty="0">
              <a:solidFill>
                <a:srgbClr val="0226D8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</a:rPr>
              <a:t>как </a:t>
            </a:r>
            <a:r>
              <a:rPr lang="ru-RU" sz="1200" b="1" i="1" dirty="0">
                <a:solidFill>
                  <a:srgbClr val="0226D8"/>
                </a:solidFill>
              </a:rPr>
              <a:t>при составлении комплектов ГК-1000/3, так и при подготовке Геологической карты России масштаба 1:2 500 000 наблюдается разнобой в принципах выделения метаморфических комплексов и в определении критериев стратификации метаморфических </a:t>
            </a:r>
            <a:r>
              <a:rPr lang="ru-RU" sz="1200" b="1" i="1" dirty="0" smtClean="0">
                <a:solidFill>
                  <a:srgbClr val="0226D8"/>
                </a:solidFill>
              </a:rPr>
              <a:t>образований;</a:t>
            </a:r>
            <a:endParaRPr lang="ru-RU" sz="1200" b="1" i="1" dirty="0">
              <a:solidFill>
                <a:srgbClr val="0226D8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</a:rPr>
              <a:t>установлена </a:t>
            </a:r>
            <a:r>
              <a:rPr lang="ru-RU" sz="1200" b="1" i="1" dirty="0">
                <a:solidFill>
                  <a:srgbClr val="0226D8"/>
                </a:solidFill>
              </a:rPr>
              <a:t>несогласованность данных государственных карт с многочисленными публикациями, в т.ч.  в ведущих журналах по вопросам объема выделенных подразделений, их </a:t>
            </a:r>
            <a:r>
              <a:rPr lang="ru-RU" sz="1200" b="1" i="1" dirty="0" smtClean="0">
                <a:solidFill>
                  <a:srgbClr val="0226D8"/>
                </a:solidFill>
              </a:rPr>
              <a:t>возраста и </a:t>
            </a:r>
            <a:r>
              <a:rPr lang="ru-RU" sz="1200" b="1" i="1" dirty="0">
                <a:solidFill>
                  <a:srgbClr val="0226D8"/>
                </a:solidFill>
              </a:rPr>
              <a:t>межрегиональной </a:t>
            </a:r>
            <a:r>
              <a:rPr lang="ru-RU" sz="1200" b="1" i="1" dirty="0" smtClean="0">
                <a:solidFill>
                  <a:srgbClr val="0226D8"/>
                </a:solidFill>
              </a:rPr>
              <a:t>корреляции, что обусловлено </a:t>
            </a:r>
            <a:r>
              <a:rPr lang="ru-RU" sz="1200" b="1" i="1" dirty="0">
                <a:solidFill>
                  <a:srgbClr val="0226D8"/>
                </a:solidFill>
              </a:rPr>
              <a:t>недостаточной проработкой опубликованных материалов на этапе подготовки комплектов </a:t>
            </a:r>
            <a:r>
              <a:rPr lang="ru-RU" sz="1200" b="1" i="1" dirty="0" smtClean="0">
                <a:solidFill>
                  <a:srgbClr val="0226D8"/>
                </a:solidFill>
              </a:rPr>
              <a:t>Госгеолкарт;</a:t>
            </a:r>
            <a:endParaRPr lang="ru-RU" sz="1200" b="1" i="1" dirty="0">
              <a:solidFill>
                <a:srgbClr val="0226D8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</a:rPr>
              <a:t>требуют </a:t>
            </a:r>
            <a:r>
              <a:rPr lang="ru-RU" sz="1200" b="1" i="1" dirty="0">
                <a:solidFill>
                  <a:srgbClr val="0226D8"/>
                </a:solidFill>
              </a:rPr>
              <a:t>совершенствования </a:t>
            </a:r>
            <a:r>
              <a:rPr lang="ru-RU" sz="1200" b="1" i="1" dirty="0" smtClean="0">
                <a:solidFill>
                  <a:srgbClr val="0226D8"/>
                </a:solidFill>
              </a:rPr>
              <a:t>«горячая связь» </a:t>
            </a:r>
            <a:r>
              <a:rPr lang="ru-RU" sz="1200" b="1" i="1" dirty="0">
                <a:solidFill>
                  <a:srgbClr val="0226D8"/>
                </a:solidFill>
              </a:rPr>
              <a:t>между тематическими слоями цифровой модели </a:t>
            </a:r>
            <a:r>
              <a:rPr lang="ru-RU" sz="1200" b="1" i="1" dirty="0" smtClean="0">
                <a:solidFill>
                  <a:srgbClr val="0226D8"/>
                </a:solidFill>
              </a:rPr>
              <a:t>Геолкарты-2 500, а также механизм </a:t>
            </a:r>
            <a:r>
              <a:rPr lang="ru-RU" sz="1200" b="1" i="1" dirty="0">
                <a:solidFill>
                  <a:srgbClr val="0226D8"/>
                </a:solidFill>
              </a:rPr>
              <a:t>взаимодействия исполнителей по составлению карт докембрия с региональными </a:t>
            </a:r>
            <a:r>
              <a:rPr lang="ru-RU" sz="1200" b="1" i="1" dirty="0" smtClean="0">
                <a:solidFill>
                  <a:srgbClr val="0226D8"/>
                </a:solidFill>
              </a:rPr>
              <a:t>отделами;</a:t>
            </a:r>
            <a:endParaRPr lang="ru-RU" sz="1200" b="1" i="1" dirty="0">
              <a:solidFill>
                <a:srgbClr val="0226D8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</a:rPr>
              <a:t>геохронологический </a:t>
            </a:r>
            <a:r>
              <a:rPr lang="ru-RU" sz="1200" b="1" i="1" dirty="0">
                <a:solidFill>
                  <a:srgbClr val="0226D8"/>
                </a:solidFill>
              </a:rPr>
              <a:t>атлас-справочник ВСЕГЕИ </a:t>
            </a:r>
            <a:r>
              <a:rPr lang="ru-RU" sz="1200" b="1" i="1" dirty="0" smtClean="0">
                <a:solidFill>
                  <a:srgbClr val="0226D8"/>
                </a:solidFill>
              </a:rPr>
              <a:t>предлагается дополнить слоем </a:t>
            </a:r>
            <a:r>
              <a:rPr lang="ru-RU" sz="1200" b="1" i="1" dirty="0">
                <a:solidFill>
                  <a:srgbClr val="0226D8"/>
                </a:solidFill>
              </a:rPr>
              <a:t>результатов хемостратиграфии, которые успешно используют при оценки возраста и корреляции карбонатных образований</a:t>
            </a:r>
            <a:r>
              <a:rPr lang="ru-RU" sz="1200" b="1" i="1" dirty="0" smtClean="0">
                <a:solidFill>
                  <a:srgbClr val="0226D8"/>
                </a:solidFill>
              </a:rPr>
              <a:t>.</a:t>
            </a:r>
            <a:endParaRPr lang="ru-RU" sz="1400" b="1" i="1" dirty="0">
              <a:solidFill>
                <a:srgbClr val="0226D8"/>
              </a:solidFill>
              <a:latin typeface="+mn-lt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39443" y="326308"/>
            <a:ext cx="8564706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Карты </a:t>
            </a:r>
            <a:r>
              <a:rPr lang="ru-RU" altLang="ru-RU" sz="1600" b="1" dirty="0" err="1" smtClean="0">
                <a:latin typeface="Calibri" panose="020F0502020204030204" pitchFamily="34" charset="0"/>
              </a:rPr>
              <a:t>ранне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- и позднедокембрийских образований  России и прилегающих акваторий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97308" y="6492875"/>
            <a:ext cx="489605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39443" y="177221"/>
            <a:ext cx="8564706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Интерактивная карта магматических формаций России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7" y="606048"/>
            <a:ext cx="8815618" cy="551645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87627" y="6492875"/>
            <a:ext cx="43304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4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29045" y="21860"/>
            <a:ext cx="8564706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Интерактивная карта магматических формаций России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 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" y="888795"/>
            <a:ext cx="3964271" cy="30612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83" y="888795"/>
            <a:ext cx="3752868" cy="306125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65" y="4264182"/>
            <a:ext cx="4188289" cy="2355912"/>
          </a:xfrm>
          <a:prstGeom prst="rect">
            <a:avLst/>
          </a:prstGeom>
          <a:ln w="6350">
            <a:solidFill>
              <a:schemeClr val="tx1"/>
            </a:solidFill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548089" y="2782958"/>
            <a:ext cx="669321" cy="514568"/>
          </a:xfrm>
          <a:prstGeom prst="rect">
            <a:avLst/>
          </a:prstGeom>
          <a:noFill/>
          <a:ln w="28575">
            <a:solidFill>
              <a:srgbClr val="022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88685"/>
            <a:ext cx="4152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Геологическая карта России и прилегающих акваторий масштаба 1:2 5000 000</a:t>
            </a:r>
            <a:r>
              <a:rPr lang="ru-RU" sz="10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(Алтае-Саянский фрагмент)</a:t>
            </a:r>
            <a:endParaRPr lang="ru-RU" sz="1000" b="1" i="1" dirty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1145" y="450115"/>
            <a:ext cx="4152855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карта магматических формаций России масштаба 1:2 5000 000</a:t>
            </a:r>
            <a:r>
              <a:rPr lang="ru-RU" sz="10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(Алтае-Саянский фрагмент)</a:t>
            </a:r>
            <a:endParaRPr lang="ru-RU" sz="1000" b="1" i="1" dirty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3" idx="2"/>
            <a:endCxn id="7" idx="0"/>
          </p:cNvCxnSpPr>
          <p:nvPr/>
        </p:nvCxnSpPr>
        <p:spPr>
          <a:xfrm flipH="1">
            <a:off x="6706510" y="3297526"/>
            <a:ext cx="1176240" cy="966656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" idx="3"/>
            <a:endCxn id="6" idx="1"/>
          </p:cNvCxnSpPr>
          <p:nvPr/>
        </p:nvCxnSpPr>
        <p:spPr>
          <a:xfrm>
            <a:off x="4152855" y="2419421"/>
            <a:ext cx="857028" cy="0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8584" y="4200808"/>
            <a:ext cx="427972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226D8"/>
                </a:solidFill>
              </a:rPr>
              <a:t>Формационная типизация магматических объектов: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/>
              <a:t>комплексный анализ </a:t>
            </a:r>
            <a:r>
              <a:rPr lang="ru-RU" sz="1200" b="1" i="1" dirty="0"/>
              <a:t>геолого-структурных, петрографо-минералогических, петрогеохимических и изотопно-геохронологических характеристик магматических объектов, составленных по материалам комплектов Госгеолкарт-1000/3 и </a:t>
            </a:r>
            <a:r>
              <a:rPr lang="ru-RU" sz="1200" b="1" i="1" dirty="0" smtClean="0"/>
              <a:t>200/2.</a:t>
            </a:r>
            <a:endParaRPr lang="ru-RU" sz="1200" b="1" i="1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762751" y="6492875"/>
            <a:ext cx="495111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6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912" y="69509"/>
            <a:ext cx="854049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a typeface="Calibri" panose="020F0502020204030204" pitchFamily="34" charset="0"/>
              </a:rPr>
              <a:t>Параметры формационной типизации магматических образований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400" b="1" dirty="0" smtClean="0">
                <a:ea typeface="Calibri" panose="020F0502020204030204" pitchFamily="34" charset="0"/>
              </a:rPr>
              <a:t>(в атрибутивных таблицах карты магматических формаций)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b="1" dirty="0" smtClean="0">
                <a:solidFill>
                  <a:srgbClr val="0226D8"/>
                </a:solidFill>
                <a:ea typeface="Calibri" panose="020F0502020204030204" pitchFamily="34" charset="0"/>
              </a:rPr>
              <a:t>Вещественный состав</a:t>
            </a:r>
            <a:r>
              <a:rPr lang="ru-RU" sz="1400" dirty="0" smtClean="0">
                <a:solidFill>
                  <a:srgbClr val="0226D8"/>
                </a:solidFill>
                <a:ea typeface="Calibri" panose="020F050202020403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породы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преобладающие (главные) и подчиненные (второстепенные);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петрохимическая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характеристика - пределы содержаний SiO</a:t>
            </a:r>
            <a:r>
              <a:rPr lang="ru-RU" sz="1000" b="1" i="1" baseline="-25000" dirty="0">
                <a:solidFill>
                  <a:srgbClr val="0226D8"/>
                </a:solidFill>
                <a:ea typeface="Calibri" panose="020F0502020204030204" pitchFamily="34" charset="0"/>
              </a:rPr>
              <a:t>2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, общая щелочность, тип щелочности, </a:t>
            </a:r>
            <a:r>
              <a:rPr lang="ru-RU" sz="1000" b="1" i="1" dirty="0" err="1">
                <a:solidFill>
                  <a:srgbClr val="0226D8"/>
                </a:solidFill>
                <a:ea typeface="Calibri" panose="020F0502020204030204" pitchFamily="34" charset="0"/>
              </a:rPr>
              <a:t>магнезиальность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 и т.д.; </a:t>
            </a: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петрохимическая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серия;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геохимическая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характеристика, включая геохимическую специализацию, геохимические параметры, индикаторные для условий становления, </a:t>
            </a:r>
            <a:r>
              <a:rPr lang="ru-RU" sz="1000" b="1" i="1" dirty="0" err="1">
                <a:solidFill>
                  <a:srgbClr val="0226D8"/>
                </a:solidFill>
                <a:ea typeface="Calibri" panose="020F0502020204030204" pitchFamily="34" charset="0"/>
              </a:rPr>
              <a:t>петрогеохимические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 тренды;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изотопно-геохимические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параметры (</a:t>
            </a:r>
            <a:r>
              <a:rPr lang="ru-RU" sz="1000" b="1" i="1" dirty="0" err="1">
                <a:solidFill>
                  <a:srgbClr val="0226D8"/>
                </a:solidFill>
                <a:ea typeface="Calibri" panose="020F0502020204030204" pitchFamily="34" charset="0"/>
              </a:rPr>
              <a:t>Rb-Sr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, </a:t>
            </a:r>
            <a:r>
              <a:rPr lang="ru-RU" sz="1000" b="1" i="1" dirty="0" err="1">
                <a:solidFill>
                  <a:srgbClr val="0226D8"/>
                </a:solidFill>
                <a:ea typeface="Calibri" panose="020F0502020204030204" pitchFamily="34" charset="0"/>
              </a:rPr>
              <a:t>Sm-Nd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 систематика и т.п.);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err="1" smtClean="0">
                <a:solidFill>
                  <a:srgbClr val="0226D8"/>
                </a:solidFill>
                <a:ea typeface="Calibri" panose="020F0502020204030204" pitchFamily="34" charset="0"/>
              </a:rPr>
              <a:t>минерагеническая</a:t>
            </a: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специализация, включая ассоциирующие рудные формации и типы </a:t>
            </a:r>
            <a:r>
              <a:rPr lang="ru-RU" sz="1000" b="1" i="1" dirty="0" err="1">
                <a:solidFill>
                  <a:srgbClr val="0226D8"/>
                </a:solidFill>
                <a:ea typeface="Calibri" panose="020F0502020204030204" pitchFamily="34" charset="0"/>
              </a:rPr>
              <a:t>оруденения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, а также связанные с данным объектом месторождения/рудопроявления; ассоциирующие метасоматические фации и формации;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i="1" dirty="0">
              <a:solidFill>
                <a:srgbClr val="0226D8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b="1" dirty="0" smtClean="0">
                <a:solidFill>
                  <a:srgbClr val="0226D8"/>
                </a:solidFill>
                <a:ea typeface="Calibri" panose="020F0502020204030204" pitchFamily="34" charset="0"/>
              </a:rPr>
              <a:t>Внутреннее строение: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морфология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и размеры интрузивных тел;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внутреннее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строение тел;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морфология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и характер контактов;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соотношения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интрузивных фаз и фаций; магматическая зональность;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err="1" smtClean="0">
                <a:solidFill>
                  <a:srgbClr val="0226D8"/>
                </a:solidFill>
                <a:ea typeface="Calibri" panose="020F0502020204030204" pitchFamily="34" charset="0"/>
              </a:rPr>
              <a:t>типоморфные</a:t>
            </a: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структурно-текстурные особенности пород;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Для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вулканических и вулканогенно-осадочных формаций </a:t>
            </a: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также: </a:t>
            </a:r>
            <a:endParaRPr lang="ru-RU" sz="1000" b="1" i="1" dirty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 фации комплекса по преобладанию – эффузивная, эксплозивная (пирокластическая), субвулканическая или экструзивно-</a:t>
            </a:r>
            <a:r>
              <a:rPr lang="ru-RU" sz="1000" b="1" i="1" dirty="0" err="1">
                <a:solidFill>
                  <a:srgbClr val="0226D8"/>
                </a:solidFill>
                <a:ea typeface="Calibri" panose="020F0502020204030204" pitchFamily="34" charset="0"/>
              </a:rPr>
              <a:t>жерловая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характер вулканизма (подводный, субаэральный и т. д.);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тип вулканов и вулканотектонические структуры;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внутренняя структура вулканической толщи и осадочные породы, ассоциирующие с вулканитами; мощность вулканических толщ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i="1" dirty="0" smtClean="0">
              <a:solidFill>
                <a:srgbClr val="0226D8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b="1" dirty="0" smtClean="0">
                <a:solidFill>
                  <a:srgbClr val="0226D8"/>
                </a:solidFill>
                <a:ea typeface="Calibri" panose="020F0502020204030204" pitchFamily="34" charset="0"/>
              </a:rPr>
              <a:t>Взаимоотношения со средой:</a:t>
            </a:r>
            <a:endParaRPr lang="ru-RU" sz="1400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условия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залегания тел, структурное положение;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характеристика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вмещающих пород; экзоконтактовые ореолы;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тектоническая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позиция - структурно-формационная область, зона, </a:t>
            </a:r>
            <a:r>
              <a:rPr lang="ru-RU" sz="1000" b="1" i="1" dirty="0" err="1">
                <a:solidFill>
                  <a:srgbClr val="0226D8"/>
                </a:solidFill>
                <a:ea typeface="Calibri" panose="020F0502020204030204" pitchFamily="34" charset="0"/>
              </a:rPr>
              <a:t>подзона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 и т. д.;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геодинамическая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позиция; </a:t>
            </a:r>
            <a:endParaRPr lang="ru-RU" sz="10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i="1" dirty="0" smtClean="0">
                <a:solidFill>
                  <a:srgbClr val="0226D8"/>
                </a:solidFill>
                <a:ea typeface="Calibri" panose="020F0502020204030204" pitchFamily="34" charset="0"/>
              </a:rPr>
              <a:t>время </a:t>
            </a:r>
            <a:r>
              <a:rPr lang="ru-RU" sz="1000" b="1" i="1" dirty="0">
                <a:solidFill>
                  <a:srgbClr val="0226D8"/>
                </a:solidFill>
                <a:ea typeface="Calibri" panose="020F0502020204030204" pitchFamily="34" charset="0"/>
              </a:rPr>
              <a:t>проявления геологическое и по данным изотопного датирования</a:t>
            </a:r>
            <a:r>
              <a:rPr lang="ru-RU" sz="1200" b="1" i="1" dirty="0">
                <a:solidFill>
                  <a:srgbClr val="0226D8"/>
                </a:solidFill>
                <a:ea typeface="Calibri" panose="020F0502020204030204" pitchFamily="34" charset="0"/>
              </a:rPr>
              <a:t>. </a:t>
            </a:r>
            <a:endParaRPr lang="ru-RU" sz="1200" b="1" i="1" dirty="0" smtClean="0">
              <a:solidFill>
                <a:srgbClr val="0226D8"/>
              </a:solidFill>
              <a:ea typeface="Calibri" panose="020F0502020204030204" pitchFamily="34" charset="0"/>
            </a:endParaRPr>
          </a:p>
          <a:p>
            <a:endParaRPr lang="ru-RU" sz="1400" dirty="0" smtClean="0">
              <a:solidFill>
                <a:srgbClr val="0226D8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b="1" dirty="0" smtClean="0">
                <a:ea typeface="Calibri" panose="020F0502020204030204" pitchFamily="34" charset="0"/>
              </a:rPr>
              <a:t>В </a:t>
            </a:r>
            <a:r>
              <a:rPr lang="ru-RU" sz="1400" b="1" dirty="0">
                <a:ea typeface="Calibri" panose="020F0502020204030204" pitchFamily="34" charset="0"/>
              </a:rPr>
              <a:t>соответствии с выбранными критериями формационной типизации по совокупности приведенных характеристик объект относится к определенной формации (формационному виду) в соответствии с выбранной классификацией и легендой карты магматических формаций. Все перечисленные характеристики приведены в атрибутивной таблице, соответствующей каждому объекту (полигону) при его выборе на карте </a:t>
            </a:r>
            <a:endParaRPr lang="ru-RU" sz="1400" b="1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710956" y="6428937"/>
            <a:ext cx="43304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1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7" y="826237"/>
            <a:ext cx="8593773" cy="5741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588" y="58900"/>
            <a:ext cx="8292021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/>
              <a:t>Представление атрибутивной информации магматических </a:t>
            </a:r>
            <a:r>
              <a:rPr lang="ru-RU" sz="1600" b="1" dirty="0" smtClean="0"/>
              <a:t>формаций</a:t>
            </a:r>
          </a:p>
          <a:p>
            <a:pPr algn="ctr">
              <a:lnSpc>
                <a:spcPts val="1500"/>
              </a:lnSpc>
            </a:pPr>
            <a:r>
              <a:rPr lang="ru-RU" sz="1600" b="1" dirty="0" smtClean="0"/>
              <a:t>на Карте магматических формаций </a:t>
            </a:r>
            <a:r>
              <a:rPr lang="ru-RU" sz="1200" b="1" dirty="0" smtClean="0"/>
              <a:t>масштаба 1:2 500 000</a:t>
            </a:r>
            <a:endParaRPr lang="ru-RU" sz="1200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87373" y="6486975"/>
            <a:ext cx="442471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301445" y="791143"/>
            <a:ext cx="8480415" cy="57273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413" y="254355"/>
            <a:ext cx="8983745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>
                <a:ea typeface="Times New Roman" panose="02020603050405020304" pitchFamily="18" charset="0"/>
              </a:rPr>
              <a:t>Внешний вид картографического блока </a:t>
            </a:r>
            <a:r>
              <a:rPr lang="ru-RU" sz="1600" b="1" dirty="0" smtClean="0">
                <a:ea typeface="Times New Roman" panose="02020603050405020304" pitchFamily="18" charset="0"/>
              </a:rPr>
              <a:t>макета Карты </a:t>
            </a:r>
            <a:r>
              <a:rPr lang="ru-RU" sz="1600" b="1" dirty="0">
                <a:ea typeface="Times New Roman" panose="02020603050405020304" pitchFamily="18" charset="0"/>
              </a:rPr>
              <a:t>магматических </a:t>
            </a:r>
            <a:r>
              <a:rPr lang="ru-RU" sz="1600" b="1" dirty="0" smtClean="0">
                <a:ea typeface="Times New Roman" panose="02020603050405020304" pitchFamily="18" charset="0"/>
              </a:rPr>
              <a:t>формаций </a:t>
            </a:r>
            <a:r>
              <a:rPr lang="ru-RU" sz="1200" b="1" dirty="0" smtClean="0">
                <a:ea typeface="Times New Roman" panose="02020603050405020304" pitchFamily="18" charset="0"/>
              </a:rPr>
              <a:t>масштаба 1:2 500 000</a:t>
            </a:r>
            <a:endParaRPr lang="ru-RU" sz="1200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01529" y="6492875"/>
            <a:ext cx="442471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88" y="1107803"/>
            <a:ext cx="5661132" cy="48332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15158" y="384624"/>
            <a:ext cx="86357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(1) Визуализация в матричной форме: </a:t>
            </a:r>
            <a:r>
              <a:rPr lang="ru-RU" sz="1200" b="1" i="1" dirty="0" smtClean="0">
                <a:solidFill>
                  <a:srgbClr val="0226D8"/>
                </a:solidFill>
              </a:rPr>
              <a:t>формации </a:t>
            </a:r>
            <a:r>
              <a:rPr lang="ru-RU" sz="1200" b="1" i="1" dirty="0">
                <a:solidFill>
                  <a:srgbClr val="0226D8"/>
                </a:solidFill>
              </a:rPr>
              <a:t>изображаются в виде «кубиков» </a:t>
            </a:r>
            <a:r>
              <a:rPr lang="ru-RU" sz="1200" b="1" i="1" dirty="0" smtClean="0">
                <a:solidFill>
                  <a:srgbClr val="0226D8"/>
                </a:solidFill>
              </a:rPr>
              <a:t>в колонках, соответствующих единицам тектонического районирования; цвет «кубика» </a:t>
            </a:r>
            <a:r>
              <a:rPr lang="ru-RU" sz="1200" b="1" i="1" dirty="0">
                <a:solidFill>
                  <a:srgbClr val="0226D8"/>
                </a:solidFill>
              </a:rPr>
              <a:t>соответствует </a:t>
            </a:r>
            <a:r>
              <a:rPr lang="ru-RU" sz="1200" b="1" i="1" dirty="0" smtClean="0">
                <a:solidFill>
                  <a:srgbClr val="0226D8"/>
                </a:solidFill>
              </a:rPr>
              <a:t>изображению формации на карте; при </a:t>
            </a:r>
            <a:r>
              <a:rPr lang="ru-RU" sz="1200" b="1" i="1" dirty="0">
                <a:solidFill>
                  <a:srgbClr val="0226D8"/>
                </a:solidFill>
              </a:rPr>
              <a:t>наведении курсора мыши на «кубик» появляется «всплывающее окно» с детальной информацией о формации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3534926" y="2684919"/>
            <a:ext cx="5479564" cy="3921951"/>
          </a:xfrm>
          <a:prstGeom prst="rect">
            <a:avLst/>
          </a:prstGeom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848540" y="2275896"/>
            <a:ext cx="3165950" cy="409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/>
              <a:t>(2) Визуализация в форме линейного списка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98477" y="23478"/>
            <a:ext cx="7403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a typeface="Times New Roman" panose="02020603050405020304" pitchFamily="18" charset="0"/>
              </a:rPr>
              <a:t>Интерактивная легенда Карты магматических формаций</a:t>
            </a:r>
            <a:r>
              <a:rPr lang="ru-RU" sz="1200" b="1" dirty="0" smtClean="0">
                <a:ea typeface="Times New Roman" panose="02020603050405020304" pitchFamily="18" charset="0"/>
              </a:rPr>
              <a:t> масштаба 1:2 500 000</a:t>
            </a:r>
            <a:endParaRPr lang="ru-RU" sz="1200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701529" y="6492875"/>
            <a:ext cx="43304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7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" presetClass="entr" presetSubtype="6" decel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4515" y="57904"/>
            <a:ext cx="8564706" cy="54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ru-RU" sz="1600" b="1" dirty="0">
                <a:latin typeface="Calibri" panose="020F0502020204030204" pitchFamily="34" charset="0"/>
              </a:rPr>
              <a:t>Комплект сводных и обзорных карт на территорию 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России и прилегающих акваторий </a:t>
            </a:r>
            <a:br>
              <a:rPr lang="ru-RU" altLang="ru-RU" sz="1600" b="1" dirty="0" smtClean="0">
                <a:latin typeface="Calibri" panose="020F0502020204030204" pitchFamily="34" charset="0"/>
              </a:rPr>
            </a:br>
            <a:r>
              <a:rPr lang="ru-RU" altLang="ru-RU" sz="1200" b="1" dirty="0" smtClean="0">
                <a:latin typeface="Calibri" panose="020F0502020204030204" pitchFamily="34" charset="0"/>
              </a:rPr>
              <a:t> 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37" y="779533"/>
            <a:ext cx="2366415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9" y="633613"/>
            <a:ext cx="1712721" cy="12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9" y="2219533"/>
            <a:ext cx="2089730" cy="12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9090" r="1856" b="9162"/>
          <a:stretch/>
        </p:blipFill>
        <p:spPr>
          <a:xfrm>
            <a:off x="191911" y="3820590"/>
            <a:ext cx="2089730" cy="1268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6" y="5440461"/>
            <a:ext cx="2095635" cy="12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504" y="378330"/>
            <a:ext cx="1885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0226D8"/>
                </a:solidFill>
              </a:rPr>
              <a:t>Карта четвертичных образований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799" y="1970197"/>
            <a:ext cx="2291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0226D8"/>
                </a:solidFill>
              </a:rPr>
              <a:t>Карта раннедокембрийских образований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938" y="3529776"/>
            <a:ext cx="2348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0226D8"/>
                </a:solidFill>
              </a:rPr>
              <a:t>Карта позднедокембрийских образований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8019" y="5201042"/>
            <a:ext cx="1233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0226D8"/>
                </a:solidFill>
              </a:rPr>
              <a:t>Тектоническая карта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5418" y="331608"/>
            <a:ext cx="2012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0226D8"/>
                </a:solidFill>
              </a:rPr>
              <a:t>Прогнозно-минерагеническая карта</a:t>
            </a:r>
            <a:endParaRPr lang="ru-RU" sz="900" b="1" dirty="0">
              <a:solidFill>
                <a:srgbClr val="0226D8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90" y="605312"/>
            <a:ext cx="2071424" cy="126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13" y="2269776"/>
            <a:ext cx="2284064" cy="12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72755" y="1932395"/>
            <a:ext cx="2510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Карта закономерностей размещения и прогноза золото-медно-порфировых месторождений</a:t>
            </a:r>
            <a:endParaRPr lang="ru-RU" sz="900" b="1" dirty="0">
              <a:solidFill>
                <a:srgbClr val="0226D8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5" y="3961723"/>
            <a:ext cx="2284064" cy="126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18340" y="3529776"/>
            <a:ext cx="23108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Карта закономерностей размещения и прогноза большеобъемных черносланцевых месторождений </a:t>
            </a:r>
            <a:r>
              <a:rPr lang="en-US" sz="900" b="1" dirty="0" smtClean="0">
                <a:solidFill>
                  <a:srgbClr val="0226D8"/>
                </a:solidFill>
              </a:rPr>
              <a:t>Au</a:t>
            </a:r>
            <a:endParaRPr lang="ru-RU" sz="900" b="1" dirty="0">
              <a:solidFill>
                <a:srgbClr val="0226D8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13" y="5440461"/>
            <a:ext cx="2284064" cy="126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18340" y="5082293"/>
            <a:ext cx="258651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Карта закономерностей размещения и прогноза эпитермальных месторождений </a:t>
            </a:r>
            <a:r>
              <a:rPr lang="en-US" sz="900" b="1" dirty="0" smtClean="0">
                <a:solidFill>
                  <a:srgbClr val="0226D8"/>
                </a:solidFill>
              </a:rPr>
              <a:t>Au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0447" y="499595"/>
            <a:ext cx="154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226D8"/>
                </a:solidFill>
              </a:rPr>
              <a:t>Геологическая карта</a:t>
            </a:r>
            <a:endParaRPr lang="ru-RU" sz="1200" b="1" dirty="0">
              <a:solidFill>
                <a:srgbClr val="0226D8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77671" y="2358470"/>
            <a:ext cx="326003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rgbClr val="0226D8"/>
                </a:solidFill>
              </a:rPr>
              <a:t>Комплект сводных и обзорных карт на территорию </a:t>
            </a:r>
            <a:r>
              <a:rPr lang="ru-RU" sz="1200" b="1" dirty="0" smtClean="0">
                <a:solidFill>
                  <a:srgbClr val="0226D8"/>
                </a:solidFill>
              </a:rPr>
              <a:t>России </a:t>
            </a:r>
            <a:r>
              <a:rPr lang="ru-RU" sz="1200" b="1" dirty="0">
                <a:solidFill>
                  <a:srgbClr val="0226D8"/>
                </a:solidFill>
              </a:rPr>
              <a:t>включает согласованные между собой карты масштаба 1:2 500 </a:t>
            </a:r>
            <a:r>
              <a:rPr lang="ru-RU" sz="1200" b="1" dirty="0" smtClean="0">
                <a:solidFill>
                  <a:srgbClr val="0226D8"/>
                </a:solidFill>
              </a:rPr>
              <a:t>000:</a:t>
            </a:r>
            <a:endParaRPr lang="ru-RU" sz="1200" b="1" dirty="0">
              <a:solidFill>
                <a:srgbClr val="0226D8"/>
              </a:solidFill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 Геологическая карта </a:t>
            </a:r>
            <a:r>
              <a:rPr lang="ru-RU" sz="1100" b="1" i="1" dirty="0">
                <a:solidFill>
                  <a:srgbClr val="0226D8"/>
                </a:solidFill>
              </a:rPr>
              <a:t>России и прилегающих акваторий;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Карта </a:t>
            </a:r>
            <a:r>
              <a:rPr lang="ru-RU" sz="1100" b="1" i="1" dirty="0">
                <a:solidFill>
                  <a:srgbClr val="0226D8"/>
                </a:solidFill>
              </a:rPr>
              <a:t>четвертичных образований России и прилегающих акваторий;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Карта </a:t>
            </a:r>
            <a:r>
              <a:rPr lang="ru-RU" sz="1100" b="1" i="1" dirty="0">
                <a:solidFill>
                  <a:srgbClr val="0226D8"/>
                </a:solidFill>
              </a:rPr>
              <a:t>раннего докембрия территории России;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Карта </a:t>
            </a:r>
            <a:r>
              <a:rPr lang="ru-RU" sz="1100" b="1" i="1" dirty="0">
                <a:solidFill>
                  <a:srgbClr val="0226D8"/>
                </a:solidFill>
              </a:rPr>
              <a:t>позднего докембрия территории России;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Тектоническая карта </a:t>
            </a:r>
            <a:r>
              <a:rPr lang="ru-RU" sz="1100" b="1" i="1" dirty="0">
                <a:solidFill>
                  <a:srgbClr val="0226D8"/>
                </a:solidFill>
              </a:rPr>
              <a:t>России и прилегающих акваторий;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Прогнозно-минерагеническая карта </a:t>
            </a:r>
            <a:r>
              <a:rPr lang="ru-RU" sz="1100" b="1" i="1" dirty="0">
                <a:solidFill>
                  <a:srgbClr val="0226D8"/>
                </a:solidFill>
              </a:rPr>
              <a:t>Российской Федерации и ее континентального шельфа;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серия </a:t>
            </a:r>
            <a:r>
              <a:rPr lang="ru-RU" sz="1100" b="1" i="1" dirty="0">
                <a:solidFill>
                  <a:srgbClr val="0226D8"/>
                </a:solidFill>
              </a:rPr>
              <a:t>карт закономерностей размещения и прогноза наиболее значимых геолого-промышленных типов </a:t>
            </a:r>
            <a:r>
              <a:rPr lang="ru-RU" sz="1100" b="1" i="1" dirty="0" smtClean="0">
                <a:solidFill>
                  <a:srgbClr val="0226D8"/>
                </a:solidFill>
              </a:rPr>
              <a:t>месторождений;</a:t>
            </a:r>
            <a:endParaRPr lang="ru-RU" sz="1100" b="1" i="1" dirty="0">
              <a:solidFill>
                <a:srgbClr val="0226D8"/>
              </a:solidFill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226D8"/>
                </a:solidFill>
              </a:rPr>
              <a:t>серия карт размещения месторождений и проявлений полезных ископаемых по группам металлов.</a:t>
            </a:r>
            <a:endParaRPr lang="ru-RU" sz="1100" b="1" i="1" dirty="0">
              <a:solidFill>
                <a:srgbClr val="0226D8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816532" y="6489243"/>
            <a:ext cx="327468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2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7446" y="759033"/>
            <a:ext cx="8915018" cy="4869130"/>
            <a:chOff x="117446" y="1942237"/>
            <a:chExt cx="8915018" cy="486913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17446" y="1942237"/>
              <a:ext cx="7852897" cy="4869130"/>
              <a:chOff x="117446" y="1942237"/>
              <a:chExt cx="7852897" cy="4869130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446" y="1942237"/>
                <a:ext cx="3102985" cy="3646977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0094" y="1942237"/>
                <a:ext cx="4690249" cy="3237718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2260" y="3548543"/>
                <a:ext cx="1841964" cy="3262824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1083" y="4169328"/>
                <a:ext cx="1910372" cy="259467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5010" y="3561096"/>
              <a:ext cx="1937454" cy="311572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4" name="Прямоугольник 3"/>
          <p:cNvSpPr/>
          <p:nvPr/>
        </p:nvSpPr>
        <p:spPr>
          <a:xfrm>
            <a:off x="-111536" y="65806"/>
            <a:ext cx="9144000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>
              <a:lnSpc>
                <a:spcPts val="1500"/>
              </a:lnSpc>
            </a:pPr>
            <a:r>
              <a:rPr lang="en-US" sz="1600" b="1" dirty="0" smtClean="0"/>
              <a:t>C</a:t>
            </a:r>
            <a:r>
              <a:rPr lang="ru-RU" sz="1600" b="1" dirty="0" err="1" smtClean="0"/>
              <a:t>татические</a:t>
            </a:r>
            <a:r>
              <a:rPr lang="ru-RU" sz="1600" b="1" dirty="0" smtClean="0"/>
              <a:t> макеты </a:t>
            </a:r>
            <a:r>
              <a:rPr lang="ru-RU" sz="1600" b="1" dirty="0"/>
              <a:t>легенд к </a:t>
            </a:r>
            <a:r>
              <a:rPr lang="ru-RU" sz="1600" b="1" dirty="0" smtClean="0"/>
              <a:t>Карте </a:t>
            </a:r>
            <a:r>
              <a:rPr lang="ru-RU" sz="1600" b="1" dirty="0"/>
              <a:t>магматических формаций по отдельным </a:t>
            </a:r>
            <a:r>
              <a:rPr lang="ru-RU" sz="1600" b="1" dirty="0" smtClean="0"/>
              <a:t>регионам </a:t>
            </a:r>
          </a:p>
          <a:p>
            <a:pPr indent="360000" algn="ctr">
              <a:lnSpc>
                <a:spcPts val="1500"/>
              </a:lnSpc>
            </a:pPr>
            <a:r>
              <a:rPr lang="ru-RU" sz="1600" b="1" dirty="0" smtClean="0"/>
              <a:t>(</a:t>
            </a:r>
            <a:r>
              <a:rPr lang="ru-RU" sz="1400" b="1" dirty="0" smtClean="0"/>
              <a:t>плутонические </a:t>
            </a:r>
            <a:r>
              <a:rPr lang="ru-RU" sz="1400" b="1" dirty="0"/>
              <a:t>и </a:t>
            </a:r>
            <a:r>
              <a:rPr lang="ru-RU" sz="1400" b="1" dirty="0" smtClean="0"/>
              <a:t>вулканические формации</a:t>
            </a:r>
            <a:r>
              <a:rPr lang="ru-RU" sz="1600" b="1" dirty="0" smtClean="0"/>
              <a:t>)</a:t>
            </a:r>
            <a:endParaRPr lang="ru-RU" sz="1600" b="1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692103" y="6492875"/>
            <a:ext cx="45189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20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7446" y="5855232"/>
            <a:ext cx="8804558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rgbClr val="0226D8"/>
                </a:solidFill>
              </a:rPr>
              <a:t>Для включении результатов формационного анализа в </a:t>
            </a:r>
            <a:r>
              <a:rPr lang="ru-RU" sz="1200" b="1" dirty="0" smtClean="0">
                <a:solidFill>
                  <a:srgbClr val="0226D8"/>
                </a:solidFill>
              </a:rPr>
              <a:t>систему </a:t>
            </a:r>
            <a:r>
              <a:rPr lang="ru-RU" sz="1200" b="1" dirty="0">
                <a:solidFill>
                  <a:srgbClr val="0226D8"/>
                </a:solidFill>
              </a:rPr>
              <a:t>мониторинга </a:t>
            </a:r>
            <a:r>
              <a:rPr lang="ru-RU" sz="1200" b="1" dirty="0" smtClean="0">
                <a:solidFill>
                  <a:srgbClr val="0226D8"/>
                </a:solidFill>
              </a:rPr>
              <a:t>Геологической </a:t>
            </a:r>
            <a:r>
              <a:rPr lang="ru-RU" sz="1200" b="1" dirty="0">
                <a:solidFill>
                  <a:srgbClr val="0226D8"/>
                </a:solidFill>
              </a:rPr>
              <a:t>карты </a:t>
            </a:r>
            <a:r>
              <a:rPr lang="ru-RU" sz="1200" b="1" dirty="0" smtClean="0">
                <a:solidFill>
                  <a:srgbClr val="0226D8"/>
                </a:solidFill>
              </a:rPr>
              <a:t>России </a:t>
            </a:r>
            <a:r>
              <a:rPr lang="ru-RU" sz="1200" b="1" dirty="0">
                <a:solidFill>
                  <a:srgbClr val="0226D8"/>
                </a:solidFill>
              </a:rPr>
              <a:t>масштаба 1:2500 </a:t>
            </a:r>
            <a:r>
              <a:rPr lang="ru-RU" sz="1200" b="1" dirty="0" smtClean="0">
                <a:solidFill>
                  <a:srgbClr val="0226D8"/>
                </a:solidFill>
              </a:rPr>
              <a:t>000 </a:t>
            </a:r>
            <a:r>
              <a:rPr lang="ru-RU" sz="1200" b="1" i="1" dirty="0"/>
              <a:t>обеспечена возможность и разработаны инструменты редактирования </a:t>
            </a:r>
            <a:r>
              <a:rPr lang="ru-RU" sz="1200" b="1" i="1" dirty="0" smtClean="0"/>
              <a:t>цифровой модели </a:t>
            </a:r>
            <a:r>
              <a:rPr lang="ru-RU" sz="1200" b="1" i="1" dirty="0"/>
              <a:t>ГК-2500 </a:t>
            </a:r>
            <a:r>
              <a:rPr lang="ru-RU" sz="1200" b="1" i="1" dirty="0" smtClean="0"/>
              <a:t>с присвоением </a:t>
            </a:r>
            <a:r>
              <a:rPr lang="ru-RU" sz="1200" b="1" i="1" dirty="0"/>
              <a:t>картографируемым объектам </a:t>
            </a:r>
            <a:r>
              <a:rPr lang="ru-RU" sz="1200" b="1" i="1" dirty="0" smtClean="0"/>
              <a:t>формационных характеристик.</a:t>
            </a:r>
          </a:p>
        </p:txBody>
      </p:sp>
    </p:spTree>
    <p:extLst>
      <p:ext uri="{BB962C8B-B14F-4D97-AF65-F5344CB8AC3E}">
        <p14:creationId xmlns:p14="http://schemas.microsoft.com/office/powerpoint/2010/main" val="12246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94330" y="141402"/>
            <a:ext cx="7403052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 smtClean="0">
                <a:ea typeface="Times New Roman" panose="02020603050405020304" pitchFamily="18" charset="0"/>
              </a:rPr>
              <a:t>Тектоническая карта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sz="1200" b="1" dirty="0" smtClean="0">
                <a:ea typeface="Times New Roman" panose="02020603050405020304" pitchFamily="18" charset="0"/>
              </a:rPr>
              <a:t>масштаба 1:2 500 000</a:t>
            </a:r>
            <a:endParaRPr lang="ru-RU" sz="1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9" y="543692"/>
            <a:ext cx="3281954" cy="2320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39" y="1372970"/>
            <a:ext cx="3846725" cy="2340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18" y="2543366"/>
            <a:ext cx="3051116" cy="33229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36" y="3449913"/>
            <a:ext cx="4477135" cy="32255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21079" y="543692"/>
            <a:ext cx="412292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u="sng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 информации: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комплекты Госгеолкарт 1000/3 и 200/2;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Геологическая карта России и прилегающих акваторий масштаба 1:2 500 000;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Тектоническая карта Северной, Центральной и Восточной Азии масштаба 1:2 500 000;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Тектоническая карта Арктики масштаба 1:5 000 000;</a:t>
            </a:r>
          </a:p>
          <a:p>
            <a:pPr marL="171450" indent="-171450" algn="just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раннее опубликованные тектонические карты и материалы по тектоники России, ее отдельных регионов и прилегающим территориям.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8682676" y="6492874"/>
            <a:ext cx="46132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2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91438" y="281535"/>
            <a:ext cx="8692305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u="sng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Геодинамический подход:</a:t>
            </a:r>
          </a:p>
          <a:p>
            <a:pPr marL="285750" indent="-285750" algn="just">
              <a:lnSpc>
                <a:spcPts val="1200"/>
              </a:lnSpc>
              <a:buFontTx/>
              <a:buChar char="-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отображение геодинамических комплексов цветом, состава  некоторых индикаторных геологических формаций крапом;</a:t>
            </a:r>
          </a:p>
          <a:p>
            <a:pPr marL="285750" indent="-285750" algn="just">
              <a:lnSpc>
                <a:spcPts val="1200"/>
              </a:lnSpc>
              <a:spcBef>
                <a:spcPts val="600"/>
              </a:spcBef>
              <a:buFontTx/>
              <a:buChar char="-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одни и те же принципы для отображения орогенных поясов и фундаментов платформ, платформенных чехлов и областей с океанической корой</a:t>
            </a:r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sz="1200" b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Примеры:</a:t>
            </a: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Геодинамическая карта СССР </a:t>
            </a:r>
            <a:r>
              <a:rPr lang="ru-RU" sz="1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м-ба</a:t>
            </a: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1:2 500 000, 1988 г. (ред. Л.П. Зоненшайн, Н.В. Межеловский, Л.М. Натапов);</a:t>
            </a:r>
          </a:p>
          <a:p>
            <a:pPr algn="just">
              <a:spcBef>
                <a:spcPts val="300"/>
              </a:spcBef>
            </a:pP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Геодинамическая карта России </a:t>
            </a:r>
            <a:r>
              <a:rPr lang="ru-RU" sz="1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м-ба</a:t>
            </a: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1:10 000, 1996 г. (В.А. Буш, Л.М. Натапов; ред. Н.В. Межеловский, А.И. Бурдэ);</a:t>
            </a:r>
          </a:p>
          <a:p>
            <a:pPr algn="just">
              <a:spcBef>
                <a:spcPts val="300"/>
              </a:spcBef>
            </a:pP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Геодинамическая карта России </a:t>
            </a:r>
            <a:r>
              <a:rPr lang="ru-RU" sz="1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м-ба</a:t>
            </a: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1:15 000 000, 2007 г. (Отв. ред. Г.Ф. Кравченко) – переиздание карты 1996 г.</a:t>
            </a:r>
            <a:endParaRPr lang="ru-RU" sz="1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8" y="2020473"/>
            <a:ext cx="4971429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68" y="2655643"/>
            <a:ext cx="4163612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3120503"/>
            <a:ext cx="5679383" cy="360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402" y="0"/>
            <a:ext cx="7403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a typeface="Times New Roman" panose="02020603050405020304" pitchFamily="18" charset="0"/>
              </a:rPr>
              <a:t>Тектоническая карта России и прилегающих акваторий</a:t>
            </a:r>
            <a:r>
              <a:rPr lang="ru-RU" sz="1200" b="1" dirty="0" smtClean="0">
                <a:ea typeface="Times New Roman" panose="02020603050405020304" pitchFamily="18" charset="0"/>
              </a:rPr>
              <a:t> масштаба 1:2 500 000</a:t>
            </a:r>
            <a:endParaRPr lang="ru-RU" sz="1200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640297" y="6482640"/>
            <a:ext cx="442471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79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0" descr="P:\ПапкаОбмена\Кутырева М.Э\коллаж тект-рай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7898" r="9167" b="19086"/>
          <a:stretch>
            <a:fillRect/>
          </a:stretch>
        </p:blipFill>
        <p:spPr bwMode="auto">
          <a:xfrm>
            <a:off x="4644008" y="4350395"/>
            <a:ext cx="3960000" cy="23701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6490" y="456492"/>
            <a:ext cx="76328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Картографическую и содержательную базу тектонической карты составляют:</a:t>
            </a:r>
            <a:endParaRPr lang="ru-RU" sz="1400" b="1" dirty="0" smtClean="0">
              <a:solidFill>
                <a:srgbClr val="0226D8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6" y="2018826"/>
            <a:ext cx="4402926" cy="2684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44008" y="1065961"/>
            <a:ext cx="4248032" cy="86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spcBef>
                <a:spcPts val="1200"/>
              </a:spcBef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 Материалы комплектов Госгеолкарты-1000/3, в т.ч. тектонические схемы (1:2 500 000) и схемы тектонического районирования (1:5 000 000) Госгеолкарты-1000/3 (структурное и геодинамическое наполнение</a:t>
            </a:r>
            <a:r>
              <a:rPr lang="ru-RU" sz="1200" b="1" i="1" u="sng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200" b="1" i="1" dirty="0" smtClean="0">
              <a:solidFill>
                <a:srgbClr val="0226D8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064719"/>
            <a:ext cx="4464496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 Геологическая карта России масштаба 1:2 500 000 (контурная основа)</a:t>
            </a:r>
          </a:p>
        </p:txBody>
      </p:sp>
      <p:pic>
        <p:nvPicPr>
          <p:cNvPr id="10" name="Рисунок 20" descr="F:\Public_Marina\АЗИЯ\!!!УКРУПНЕННЫЙ ОБЪЕКТ_2020-2022\2020\Тектоническая карта\Картограмма_Тектон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61877"/>
            <a:ext cx="3960000" cy="27984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44008" y="1961877"/>
            <a:ext cx="3960000" cy="4022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Монтажи Тектонических схем (а) и схем Тектонического районирования (б) Госгеолкарты-1000/3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5541" y="432675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а)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589930" y="6458616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б)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1388" y="62702"/>
            <a:ext cx="7403052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 smtClean="0">
                <a:ea typeface="Times New Roman" panose="02020603050405020304" pitchFamily="18" charset="0"/>
              </a:rPr>
              <a:t>Тектоническая карта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sz="1200" b="1" dirty="0" smtClean="0">
                <a:ea typeface="Times New Roman" panose="02020603050405020304" pitchFamily="18" charset="0"/>
              </a:rPr>
              <a:t> масштаба 1:2 500 000</a:t>
            </a:r>
            <a:endParaRPr lang="ru-RU" sz="1200" b="1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8661443" y="6458616"/>
            <a:ext cx="48255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9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17269" y="819270"/>
            <a:ext cx="396044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карты путем </a:t>
            </a:r>
            <a:r>
              <a:rPr lang="ru-RU" sz="1600" b="1" i="1" dirty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совместного удаленного редактирования</a:t>
            </a:r>
            <a:r>
              <a:rPr lang="ru-RU" sz="1600" b="1" dirty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ведущими специалистами региональных отделов ВСЕГЕИ фрагментов </a:t>
            </a:r>
            <a:r>
              <a:rPr lang="ru-RU" sz="1400" b="1" i="1" dirty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цифровой модели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регионам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Составление Тектонической карты на базе Геологической карты России масштаба 1:2 500 000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генерализации и придания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тектонического содержания геологическим контурам, разрывной тектонике и другим элементам Геологической карты.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68670" y="4033398"/>
            <a:ext cx="385763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i="1" dirty="0" smtClean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Основу </a:t>
            </a:r>
            <a:r>
              <a:rPr lang="ru-RU" sz="1600" b="1" i="1" dirty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тектонической атрибутики </a:t>
            </a:r>
            <a:r>
              <a:rPr lang="ru-RU" sz="1600" b="1" i="1" dirty="0" smtClean="0">
                <a:solidFill>
                  <a:srgbClr val="0226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единая Легенда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тектонической карте,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переосмысленные, увязанные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собой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тектонические схемы, другие материалы Госгеолкарты-1000/3, (3) опубликованные и фондовые материалы по геологии и тектоники регионов.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49632" y="75269"/>
            <a:ext cx="8075596" cy="47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Организация работ по созданию Тектонической карты России и прилегающих акваторий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06124" y="887847"/>
            <a:ext cx="50111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</a:rPr>
              <a:t>Организационная схема составления фрагментов Тектонической карты России</a:t>
            </a:r>
            <a:br>
              <a:rPr lang="ru-RU" alt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</a:rPr>
            </a:br>
            <a:r>
              <a:rPr lang="ru-RU" alt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</a:rPr>
              <a:t> силами региональных отделов ВСЕГЕИ</a:t>
            </a:r>
            <a:endParaRPr lang="en-US" altLang="ru-RU" sz="1400" b="1" i="1" dirty="0">
              <a:solidFill>
                <a:srgbClr val="0226D8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" y="2166514"/>
            <a:ext cx="5093938" cy="3598198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720383" y="6492875"/>
            <a:ext cx="42361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016" y="1383924"/>
            <a:ext cx="8856984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400" b="1" i="1" u="sng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Базовые тематические слои:</a:t>
            </a:r>
          </a:p>
          <a:p>
            <a:pPr marL="285750" indent="-10800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тектоническая карта поверхности масштаба 1:2 500 000;</a:t>
            </a:r>
          </a:p>
          <a:p>
            <a:pPr marL="285750" indent="-108000" algn="just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тектоническая карта погребенных фундаментов платформ (Восточно-Европейская, Тимано-Печерская, Западно-Сибирская)  масштаба 1:2 500 000, увязанная с картой поверхности;</a:t>
            </a:r>
          </a:p>
          <a:p>
            <a:pPr marL="285750" indent="-10800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тектонического районирования поверхности масштаба 1:5 000 000;</a:t>
            </a:r>
          </a:p>
          <a:p>
            <a:pPr marL="285750" indent="-10800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тектонического районирования погребенных фундаментов платформ и шельфовых морей масштаба 1:5 000 000, увязанная со схемой тектонического районирования поверхности;</a:t>
            </a:r>
          </a:p>
          <a:p>
            <a:pPr marL="285750" indent="-10800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единая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 тектонической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7016" y="3584526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400" b="1" i="1" u="sng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Вспомогательные тематические слои:</a:t>
            </a: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Геологическая </a:t>
            </a: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карта России масштаба 1:2 500 000 (по состоянию на апрель 2020 г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.);</a:t>
            </a: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георастры геологических карт, тектонических схем и схем тектонического районирования,  Госгеолкарты-1000/3;</a:t>
            </a: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карты </a:t>
            </a: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и схема районирования потенциальных полей масштаба 1:5 000 000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карты аномального магнитного и аномального гравитационного полей масштаба 1:2 500 000;</a:t>
            </a: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набор карт глубинного строения территории России и прилегающих акваторий масштаба 1:10 000 000;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топографическая 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основа масштаба 1:2 500 000;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цифровая </a:t>
            </a: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модель рельефа России масштаба 1:2 500 000;</a:t>
            </a:r>
          </a:p>
          <a:p>
            <a:pPr marL="285750" indent="-108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другие вспомогательные элементы.</a:t>
            </a:r>
            <a:endParaRPr 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03604" y="924208"/>
            <a:ext cx="6828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Гис-проект, включающий базовые и вспомогательные тематические слои:</a:t>
            </a:r>
            <a:endParaRPr lang="ru-RU" sz="1600" b="1" dirty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64593" y="57904"/>
            <a:ext cx="7201441" cy="54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Состав Тектонической карты России и прилегающих акваторий</a:t>
            </a:r>
            <a:br>
              <a:rPr lang="ru-RU" altLang="ru-RU" sz="1600" b="1" dirty="0" smtClean="0">
                <a:latin typeface="Calibri" panose="020F0502020204030204" pitchFamily="34" charset="0"/>
              </a:rPr>
            </a:b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26115" y="6446848"/>
            <a:ext cx="442471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6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1958" y="102396"/>
            <a:ext cx="746811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Единая легенда к тектонической карте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3" y="534196"/>
            <a:ext cx="7592862" cy="6186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786" y="1659118"/>
            <a:ext cx="2045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Блок геодинамических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комплексов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3182" y="1772239"/>
            <a:ext cx="2045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Блок геологических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формаций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4645" y="4854803"/>
            <a:ext cx="2422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Блок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структурных и прочих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элементов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3578" y="1772239"/>
            <a:ext cx="2547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Блок</a:t>
            </a:r>
            <a:b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схемы тектонического районирования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682676" y="6492065"/>
            <a:ext cx="46132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4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72044" y="97438"/>
            <a:ext cx="64087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Единая легенда к тектонической карте России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</a:p>
          <a:p>
            <a:pPr algn="ctr">
              <a:lnSpc>
                <a:spcPts val="1500"/>
              </a:lnSpc>
            </a:pPr>
            <a:r>
              <a:rPr lang="ru-RU" altLang="ru-RU" sz="1400" b="1" i="1" dirty="0" smtClean="0">
                <a:latin typeface="Calibri" panose="020F0502020204030204" pitchFamily="34" charset="0"/>
              </a:rPr>
              <a:t>(блок геодинамических комплексов)</a:t>
            </a:r>
            <a:endParaRPr lang="ru-RU" altLang="ru-RU" sz="1400" b="1" i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4" y="625339"/>
            <a:ext cx="4018586" cy="58414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76400" y="628509"/>
            <a:ext cx="4018987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52000">
              <a:lnSpc>
                <a:spcPts val="12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структурированный перечень геодинамических обстановок и 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соответствующая им цветовая шкала;</a:t>
            </a:r>
          </a:p>
          <a:p>
            <a:pPr indent="-252000">
              <a:lnSpc>
                <a:spcPts val="12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 комплекса также дублируются индексом, где указывается и его возраст;</a:t>
            </a:r>
          </a:p>
          <a:p>
            <a:pPr indent="-252000">
              <a:lnSpc>
                <a:spcPts val="12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содержит 54 геодинамических комплексов, объединенных в несколько групп и отражающих обстановки:</a:t>
            </a:r>
          </a:p>
          <a:p>
            <a:pPr defTabSz="360000">
              <a:lnSpc>
                <a:spcPts val="1200"/>
              </a:lnSpc>
              <a:spcBef>
                <a:spcPts val="300"/>
              </a:spcBef>
            </a:pP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островодужные;</a:t>
            </a:r>
          </a:p>
          <a:p>
            <a:pPr defTabSz="360000">
              <a:lnSpc>
                <a:spcPts val="1200"/>
              </a:lnSpc>
              <a:spcBef>
                <a:spcPts val="300"/>
              </a:spcBef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активных континентальных окраин;</a:t>
            </a:r>
          </a:p>
          <a:p>
            <a:pPr defTabSz="360000">
              <a:lnSpc>
                <a:spcPts val="1200"/>
              </a:lnSpc>
              <a:spcBef>
                <a:spcPts val="300"/>
              </a:spcBef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коллизионные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defTabSz="360000">
              <a:lnSpc>
                <a:spcPts val="1200"/>
              </a:lnSpc>
              <a:spcBef>
                <a:spcPts val="300"/>
              </a:spcBef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границ скольжения плит;</a:t>
            </a:r>
          </a:p>
          <a:p>
            <a:pPr defTabSz="360000">
              <a:lnSpc>
                <a:spcPts val="1200"/>
              </a:lnSpc>
              <a:spcBef>
                <a:spcPts val="300"/>
              </a:spcBef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внутриплитные;</a:t>
            </a:r>
          </a:p>
          <a:p>
            <a:pPr defTabSz="360000">
              <a:lnSpc>
                <a:spcPts val="1200"/>
              </a:lnSpc>
              <a:spcBef>
                <a:spcPts val="300"/>
              </a:spcBef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- фундаментов древних платформ и микроконтинентов (неклассифицированные);</a:t>
            </a:r>
          </a:p>
          <a:p>
            <a:pPr defTabSz="360000">
              <a:lnSpc>
                <a:spcPts val="1200"/>
              </a:lnSpc>
              <a:spcBef>
                <a:spcPts val="300"/>
              </a:spcBef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космогеологические.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35541" y="6466788"/>
            <a:ext cx="442471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2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72044" y="97438"/>
            <a:ext cx="64087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Единая легенда к тектонической карте России масштаба 1:2 500 000</a:t>
            </a:r>
          </a:p>
          <a:p>
            <a:pPr algn="ctr">
              <a:lnSpc>
                <a:spcPts val="1200"/>
              </a:lnSpc>
            </a:pPr>
            <a:r>
              <a:rPr lang="ru-RU" altLang="ru-RU" sz="1400" b="1" i="1" dirty="0" smtClean="0">
                <a:latin typeface="Calibri" panose="020F0502020204030204" pitchFamily="34" charset="0"/>
              </a:rPr>
              <a:t>(блок геологических формаций)</a:t>
            </a:r>
            <a:endParaRPr lang="ru-RU" altLang="ru-RU" sz="1400" b="1" i="1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r="76662" b="34776"/>
          <a:stretch/>
        </p:blipFill>
        <p:spPr>
          <a:xfrm>
            <a:off x="37141" y="628509"/>
            <a:ext cx="3271101" cy="6155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5" t="3686" r="24223" b="41156"/>
          <a:stretch/>
        </p:blipFill>
        <p:spPr>
          <a:xfrm>
            <a:off x="4244104" y="628509"/>
            <a:ext cx="4018987" cy="50459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67101" y="5708662"/>
            <a:ext cx="4018987" cy="1075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000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блок включает 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отображения вещественного состава 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тектонических комплексов;</a:t>
            </a:r>
          </a:p>
          <a:p>
            <a:pPr indent="-180000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формации объединены в несколько групп: вулканические, плутонические, осадочные и др.</a:t>
            </a:r>
          </a:p>
          <a:p>
            <a:pPr indent="-180000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 сделан на индикаторные формации, характерные для той или иной геодинамической обстановки;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20383" y="6492875"/>
            <a:ext cx="42361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45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62617" y="97437"/>
            <a:ext cx="64087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Единая легенда к тектонической карте России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</a:p>
          <a:p>
            <a:pPr algn="ctr">
              <a:lnSpc>
                <a:spcPts val="1200"/>
              </a:lnSpc>
            </a:pPr>
            <a:r>
              <a:rPr lang="ru-RU" altLang="ru-RU" sz="1400" b="1" i="1" dirty="0" smtClean="0">
                <a:latin typeface="Calibri" panose="020F0502020204030204" pitchFamily="34" charset="0"/>
              </a:rPr>
              <a:t>(блок Схемы тектонического районирования)</a:t>
            </a:r>
            <a:endParaRPr lang="ru-RU" altLang="ru-RU" sz="1400" b="1" i="1" dirty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49707" y="529237"/>
            <a:ext cx="342937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000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принципы отображения тектонических структур, отличающихся спецификой тектонического районирования и особенностями 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изобразительных средств показа 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схеме;</a:t>
            </a:r>
            <a:endParaRPr lang="ru-RU" sz="1200" b="1" i="1" dirty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ru-RU" sz="1200" b="1" i="1" dirty="0" smtClean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 цветовые шкалы для показа единиц районирования:</a:t>
            </a:r>
          </a:p>
          <a:p>
            <a:pPr>
              <a:lnSpc>
                <a:spcPts val="1000"/>
              </a:lnSpc>
              <a:spcBef>
                <a:spcPts val="300"/>
              </a:spcBef>
              <a:tabLst>
                <a:tab pos="360000" algn="l"/>
              </a:tabLst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орогенных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поясов </a:t>
            </a: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фундаментов 	платформ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(по 	возрасту 	консолидации)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000"/>
              </a:lnSpc>
              <a:spcBef>
                <a:spcPts val="300"/>
              </a:spcBef>
              <a:tabLst>
                <a:tab pos="360000" algn="l"/>
              </a:tabLst>
            </a:pP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осадочных чехлов платформ и  	шельфовых морей</a:t>
            </a:r>
            <a:r>
              <a:rPr lang="ru-RU" sz="11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(по времени начала 	формирования)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000"/>
              </a:lnSpc>
              <a:spcBef>
                <a:spcPts val="300"/>
              </a:spcBef>
              <a:tabLst>
                <a:tab pos="360000" algn="l"/>
              </a:tabLst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областей с океанической </a:t>
            </a:r>
            <a:r>
              <a:rPr lang="ru-RU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корой</a:t>
            </a:r>
            <a:r>
              <a:rPr lang="ru-RU" sz="11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(по 	возрасту базальтового слоя)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000"/>
              </a:lnSpc>
              <a:spcBef>
                <a:spcPts val="300"/>
              </a:spcBef>
              <a:tabLst>
                <a:tab pos="360000" algn="l"/>
              </a:tabLst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недеформированных </a:t>
            </a: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мезозойских и 	кайнозойских вулкано-плутонических и 	рифтогенных поясов 	Восточно-Азиатской 	континентальной 	окраины</a:t>
            </a:r>
            <a:r>
              <a:rPr lang="ru-RU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(по 	возрасту структур).</a:t>
            </a:r>
            <a:endParaRPr lang="ru-RU" sz="1200" b="1" i="1" dirty="0" smtClean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9" y="513902"/>
            <a:ext cx="4327806" cy="6269478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92103" y="6492875"/>
            <a:ext cx="45189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5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4515" y="57904"/>
            <a:ext cx="8564706" cy="54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Состояние изученности территории России и прилегающих акваторий Госгеолкартой масштаба 1:1 000 000 и мониторинга Госгеолкарты-1000/3</a:t>
            </a:r>
            <a:endParaRPr lang="ru-RU" altLang="ru-RU" sz="1400" b="1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63956"/>
            <a:ext cx="525655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200" b="1" dirty="0">
                <a:solidFill>
                  <a:srgbClr val="0226D8"/>
                </a:solidFill>
              </a:rPr>
              <a:t>Схема изученности территории России Госгеолкартой масштаба 1:1 000 000 3-го поколения по состоянию на 15.03.2022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5" y="1172778"/>
            <a:ext cx="5092044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85" y="2719018"/>
            <a:ext cx="5291725" cy="410751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98738" y="2151552"/>
            <a:ext cx="37000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200" b="1" dirty="0" smtClean="0">
                <a:solidFill>
                  <a:srgbClr val="0226D8"/>
                </a:solidFill>
              </a:rPr>
              <a:t>Картограмма состояния мониторинга Госгеолкарты масштаба 1:1 000 000 3-го </a:t>
            </a:r>
            <a:r>
              <a:rPr lang="ru-RU" sz="1200" b="1" dirty="0">
                <a:solidFill>
                  <a:srgbClr val="0226D8"/>
                </a:solidFill>
              </a:rPr>
              <a:t>поколения по состоянию на </a:t>
            </a:r>
            <a:r>
              <a:rPr lang="ru-RU" sz="1200" b="1" dirty="0" smtClean="0">
                <a:solidFill>
                  <a:srgbClr val="0226D8"/>
                </a:solidFill>
              </a:rPr>
              <a:t>начало 2022</a:t>
            </a:r>
            <a:endParaRPr lang="ru-RU" sz="1200" b="1" dirty="0">
              <a:solidFill>
                <a:srgbClr val="0226D8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805810" y="6461412"/>
            <a:ext cx="282215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9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79109" y="0"/>
            <a:ext cx="88423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latin typeface="Calibri" panose="020F0502020204030204" pitchFamily="34" charset="0"/>
              </a:rPr>
              <a:t>Тектоническая карта Российской Федерации и </a:t>
            </a:r>
            <a:r>
              <a:rPr lang="ru-RU" altLang="ru-RU" sz="1600" b="1" dirty="0">
                <a:latin typeface="Calibri" panose="020F0502020204030204" pitchFamily="34" charset="0"/>
              </a:rPr>
              <a:t>прилегающих 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акваторий (</a:t>
            </a:r>
            <a:r>
              <a:rPr lang="ru-RU" altLang="ru-RU" sz="1400" b="1" i="1" dirty="0" smtClean="0">
                <a:latin typeface="Calibri" panose="020F0502020204030204" pitchFamily="34" charset="0"/>
              </a:rPr>
              <a:t>поверхность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)</a:t>
            </a:r>
          </a:p>
          <a:p>
            <a:pPr algn="ctr"/>
            <a:r>
              <a:rPr lang="ru-RU" altLang="ru-RU" sz="1200" b="1" dirty="0" smtClean="0">
                <a:latin typeface="Calibri" panose="020F0502020204030204" pitchFamily="34" charset="0"/>
              </a:rPr>
              <a:t>масштаба </a:t>
            </a:r>
            <a:r>
              <a:rPr lang="ru-RU" altLang="ru-RU" sz="1200" b="1" dirty="0">
                <a:latin typeface="Calibri" panose="020F0502020204030204" pitchFamily="34" charset="0"/>
              </a:rPr>
              <a:t>1:2 500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000</a:t>
            </a:r>
            <a:endParaRPr lang="ru-RU" altLang="ru-RU" sz="1200" b="1" i="1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3" y="925300"/>
            <a:ext cx="8480073" cy="509842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10956" y="6492875"/>
            <a:ext cx="43304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79109" y="0"/>
            <a:ext cx="88423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latin typeface="Calibri" panose="020F0502020204030204" pitchFamily="34" charset="0"/>
              </a:rPr>
              <a:t>Тектоническая карта погребенных фундаментов платформ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масштаба </a:t>
            </a:r>
            <a:r>
              <a:rPr lang="ru-RU" altLang="ru-RU" sz="1200" b="1" dirty="0">
                <a:latin typeface="Calibri" panose="020F0502020204030204" pitchFamily="34" charset="0"/>
              </a:rPr>
              <a:t>1:2 500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000</a:t>
            </a:r>
          </a:p>
          <a:p>
            <a:pPr algn="ctr"/>
            <a:r>
              <a:rPr lang="ru-RU" altLang="ru-RU" sz="1200" b="1" dirty="0" smtClean="0">
                <a:latin typeface="Calibri" panose="020F0502020204030204" pitchFamily="34" charset="0"/>
              </a:rPr>
              <a:t>(Восточно-Европейская, Тимано-Печерская и Западно-Сибирская платформы)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20611" r="2624" b="7517"/>
          <a:stretch/>
        </p:blipFill>
        <p:spPr>
          <a:xfrm>
            <a:off x="980383" y="708456"/>
            <a:ext cx="7740000" cy="57844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20383" y="6492875"/>
            <a:ext cx="423617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31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89817" y="2822499"/>
            <a:ext cx="1952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Восточно-Европейская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платформа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4592" y="3529784"/>
            <a:ext cx="1721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Западно-Сибирская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платформа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9239" y="2419920"/>
            <a:ext cx="164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Тимано-Печерская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платформа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6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8907" y="44253"/>
            <a:ext cx="88423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Схема тектонического районирования поверхности</a:t>
            </a:r>
            <a:endParaRPr lang="ru-RU" altLang="ru-RU" sz="1200" b="1" dirty="0" smtClean="0">
              <a:latin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Масштаб 1:5 000 000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r="4021" b="7301"/>
          <a:stretch/>
        </p:blipFill>
        <p:spPr>
          <a:xfrm>
            <a:off x="158907" y="550444"/>
            <a:ext cx="8830792" cy="532245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676" y="6492875"/>
            <a:ext cx="46132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1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8907" y="179431"/>
            <a:ext cx="88423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latin typeface="Calibri" panose="020F0502020204030204" pitchFamily="34" charset="0"/>
              </a:rPr>
              <a:t>Схема тектонического районирования перекрытых фундаментов платформ и шельфовых морей</a:t>
            </a:r>
          </a:p>
          <a:p>
            <a:pPr algn="ctr"/>
            <a:r>
              <a:rPr lang="ru-RU" altLang="ru-RU" sz="1200" b="1" dirty="0" smtClean="0">
                <a:latin typeface="Calibri" panose="020F0502020204030204" pitchFamily="34" charset="0"/>
              </a:rPr>
              <a:t>Масштаб 1:5 000 000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829" r="2784" b="6192"/>
          <a:stretch/>
        </p:blipFill>
        <p:spPr>
          <a:xfrm>
            <a:off x="162193" y="754143"/>
            <a:ext cx="8783617" cy="528843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10956" y="6492875"/>
            <a:ext cx="43304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8906" y="110534"/>
            <a:ext cx="88423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Тектоническая карта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Масштаб 1:2 500 000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504780" y="110534"/>
            <a:ext cx="5550538" cy="7153325"/>
            <a:chOff x="1504780" y="110534"/>
            <a:chExt cx="5550538" cy="715332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" t="2243" r="842" b="9960"/>
            <a:stretch/>
          </p:blipFill>
          <p:spPr>
            <a:xfrm>
              <a:off x="1804232" y="4738554"/>
              <a:ext cx="5239857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8" t="2110" r="2737" b="9527"/>
            <a:stretch/>
          </p:blipFill>
          <p:spPr>
            <a:xfrm>
              <a:off x="1778960" y="4125059"/>
              <a:ext cx="5188297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" t="2110" r="2631" b="2030"/>
            <a:stretch/>
          </p:blipFill>
          <p:spPr>
            <a:xfrm>
              <a:off x="1671780" y="3617558"/>
              <a:ext cx="5331933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36" b="8709"/>
            <a:stretch/>
          </p:blipFill>
          <p:spPr>
            <a:xfrm>
              <a:off x="1733220" y="3116429"/>
              <a:ext cx="5106323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612" y="2545101"/>
              <a:ext cx="5473706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80" y="2031608"/>
              <a:ext cx="5473706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613" y="1560848"/>
              <a:ext cx="5385644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780" y="1086261"/>
              <a:ext cx="5306707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" t="20611" r="2624" b="7517"/>
            <a:stretch/>
          </p:blipFill>
          <p:spPr>
            <a:xfrm>
              <a:off x="1581613" y="594230"/>
              <a:ext cx="5355541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71" y="110534"/>
              <a:ext cx="5247828" cy="252530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>
              <a:bevelT/>
            </a:sp3d>
          </p:spPr>
        </p:pic>
      </p:grp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8664796" y="6467801"/>
            <a:ext cx="479204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6080" y="6858"/>
            <a:ext cx="8564706" cy="47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Комплект сводных и обзорных карт масштаба 1:2 500 000</a:t>
            </a:r>
          </a:p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как единая геолого-картографическая система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8592828" y="6422339"/>
            <a:ext cx="457566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35</a:t>
            </a:fld>
            <a:endParaRPr lang="ru-RU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-1528" y="572360"/>
            <a:ext cx="9239921" cy="5963101"/>
            <a:chOff x="-34463" y="459238"/>
            <a:chExt cx="9239921" cy="5963101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-34463" y="459238"/>
              <a:ext cx="4448101" cy="3426366"/>
              <a:chOff x="130846" y="514119"/>
              <a:chExt cx="4448101" cy="3426366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918"/>
              <a:stretch/>
            </p:blipFill>
            <p:spPr>
              <a:xfrm>
                <a:off x="130846" y="700485"/>
                <a:ext cx="4344287" cy="3240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  <a:sp3d>
                <a:bevelT/>
              </a:sp3d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2748078" y="514119"/>
                <a:ext cx="1830869" cy="302327"/>
              </a:xfrm>
              <a:prstGeom prst="rect">
                <a:avLst/>
              </a:prstGeom>
              <a:noFill/>
              <a:scene3d>
                <a:camera prst="isometricOffAxis1Righ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ru-RU" sz="900" b="1" dirty="0" smtClean="0">
                    <a:solidFill>
                      <a:srgbClr val="0226D8"/>
                    </a:solidFill>
                  </a:rPr>
                  <a:t>Система мониторинга Госгеолкарты-1000/3</a:t>
                </a:r>
                <a:endParaRPr lang="ru-RU" sz="900" b="1" dirty="0">
                  <a:solidFill>
                    <a:srgbClr val="0226D8"/>
                  </a:solidFill>
                </a:endParaRPr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803358" y="953916"/>
              <a:ext cx="5175381" cy="3431724"/>
              <a:chOff x="803358" y="953916"/>
              <a:chExt cx="5175381" cy="3431724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358" y="1145640"/>
                <a:ext cx="5175381" cy="3240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  <a:sp3d>
                <a:bevelT/>
              </a:sp3d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4114119" y="953916"/>
                <a:ext cx="1830869" cy="302327"/>
              </a:xfrm>
              <a:prstGeom prst="rect">
                <a:avLst/>
              </a:prstGeom>
              <a:noFill/>
              <a:scene3d>
                <a:camera prst="isometricOffAxis1Righ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ru-RU" sz="900" b="1" dirty="0" smtClean="0">
                    <a:solidFill>
                      <a:srgbClr val="0226D8"/>
                    </a:solidFill>
                  </a:rPr>
                  <a:t>Интерактивная карта магматических формаций</a:t>
                </a:r>
                <a:endParaRPr lang="ru-RU" sz="900" b="1" dirty="0">
                  <a:solidFill>
                    <a:srgbClr val="0226D8"/>
                  </a:solidFill>
                </a:endParaRPr>
              </a:p>
            </p:txBody>
          </p:sp>
        </p:grpSp>
        <p:grpSp>
          <p:nvGrpSpPr>
            <p:cNvPr id="40" name="Группа 39"/>
            <p:cNvGrpSpPr/>
            <p:nvPr/>
          </p:nvGrpSpPr>
          <p:grpSpPr>
            <a:xfrm>
              <a:off x="1685042" y="1558501"/>
              <a:ext cx="5297684" cy="3391164"/>
              <a:chOff x="1685042" y="1558501"/>
              <a:chExt cx="5297684" cy="3391164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5" t="8797" r="1752" b="8143"/>
              <a:stretch/>
            </p:blipFill>
            <p:spPr>
              <a:xfrm>
                <a:off x="1685042" y="1709665"/>
                <a:ext cx="5297684" cy="3240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  <a:sp3d>
                <a:bevelT/>
              </a:sp3d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063304" y="1558501"/>
                <a:ext cx="1830869" cy="302327"/>
              </a:xfrm>
              <a:prstGeom prst="rect">
                <a:avLst/>
              </a:prstGeom>
              <a:noFill/>
              <a:scene3d>
                <a:camera prst="isometricOffAxis1Righ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ru-RU" sz="900" b="1" dirty="0" smtClean="0">
                    <a:solidFill>
                      <a:srgbClr val="0226D8"/>
                    </a:solidFill>
                  </a:rPr>
                  <a:t>Карта позднедокембрийских образований</a:t>
                </a:r>
                <a:endParaRPr lang="ru-RU" sz="900" b="1" dirty="0">
                  <a:solidFill>
                    <a:srgbClr val="0226D8"/>
                  </a:solidFill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2694133" y="2244903"/>
              <a:ext cx="5373593" cy="3391164"/>
              <a:chOff x="2540140" y="2391899"/>
              <a:chExt cx="5373593" cy="3391164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140" y="2543063"/>
                <a:ext cx="5373593" cy="3240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  <a:sp3d>
                <a:bevelT/>
              </a:sp3d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5944988" y="2391899"/>
                <a:ext cx="1830869" cy="302327"/>
              </a:xfrm>
              <a:prstGeom prst="rect">
                <a:avLst/>
              </a:prstGeom>
              <a:noFill/>
              <a:scene3d>
                <a:camera prst="isometricOffAxis1Righ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ru-RU" sz="900" b="1" dirty="0" smtClean="0">
                    <a:solidFill>
                      <a:srgbClr val="0226D8"/>
                    </a:solidFill>
                  </a:rPr>
                  <a:t>Карта раннедокембрийских образований</a:t>
                </a:r>
                <a:endParaRPr lang="ru-RU" sz="900" b="1" dirty="0">
                  <a:solidFill>
                    <a:srgbClr val="0226D8"/>
                  </a:solidFill>
                </a:endParaRPr>
              </a:p>
            </p:txBody>
          </p:sp>
        </p:grpSp>
        <p:grpSp>
          <p:nvGrpSpPr>
            <p:cNvPr id="28" name="Группа 27"/>
            <p:cNvGrpSpPr/>
            <p:nvPr/>
          </p:nvGrpSpPr>
          <p:grpSpPr>
            <a:xfrm>
              <a:off x="3828293" y="2982604"/>
              <a:ext cx="5377165" cy="3439735"/>
              <a:chOff x="3828293" y="2982604"/>
              <a:chExt cx="5377165" cy="3439735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8293" y="3182339"/>
                <a:ext cx="5324433" cy="3240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  <a:sp3d>
                <a:bevelT/>
              </a:sp3d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7374589" y="2982604"/>
                <a:ext cx="1830869" cy="199735"/>
              </a:xfrm>
              <a:prstGeom prst="rect">
                <a:avLst/>
              </a:prstGeom>
              <a:noFill/>
              <a:scene3d>
                <a:camera prst="isometricOffAxis1Righ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ru-RU" sz="900" b="1" dirty="0" smtClean="0">
                    <a:solidFill>
                      <a:srgbClr val="0226D8"/>
                    </a:solidFill>
                  </a:rPr>
                  <a:t>Геологическая карта</a:t>
                </a:r>
                <a:endParaRPr lang="ru-RU" sz="900" b="1" dirty="0">
                  <a:solidFill>
                    <a:srgbClr val="0226D8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016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085"/>
            <a:ext cx="9144000" cy="5497829"/>
          </a:xfrm>
          <a:prstGeom prst="rect">
            <a:avLst/>
          </a:prstGeom>
          <a:solidFill>
            <a:schemeClr val="bg1">
              <a:alpha val="28000"/>
            </a:schemeClr>
          </a:solidFill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750944" y="63630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FD4AA5-643B-45D6-8ACC-9CA4D7F6147F}" type="slidenum">
              <a:rPr lang="ru-RU" sz="16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731" y="680085"/>
            <a:ext cx="9144000" cy="556961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613311" y="3350465"/>
            <a:ext cx="6150840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ts val="2500"/>
              </a:lnSpc>
            </a:pPr>
            <a:r>
              <a:rPr lang="ru-RU" altLang="ru-RU" sz="3200" b="1" dirty="0" smtClean="0">
                <a:solidFill>
                  <a:srgbClr val="0226D8"/>
                </a:solidFill>
                <a:latin typeface="Calibri" panose="020F0502020204030204" pitchFamily="34" charset="0"/>
              </a:rPr>
              <a:t>Спасибо за внимание</a:t>
            </a:r>
            <a:endParaRPr lang="en-US" altLang="ru-RU" sz="3200" b="1" dirty="0">
              <a:solidFill>
                <a:srgbClr val="0226D8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521" y="432487"/>
            <a:ext cx="7729583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Цифровой формат, ГИС-проекты:</a:t>
            </a:r>
          </a:p>
          <a:p>
            <a:pPr marL="342900" indent="-342900" algn="just">
              <a:buAutoNum type="arabicParenBoth"/>
            </a:pPr>
            <a:r>
              <a:rPr lang="ru-RU" sz="1400" b="1" i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базовые тематические слои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специализированный массив информации, содержание которого определяется характером карты;</a:t>
            </a:r>
          </a:p>
          <a:p>
            <a:pPr marL="342900" indent="-342900" algn="just">
              <a:buAutoNum type="arabicParenBoth"/>
            </a:pPr>
            <a:r>
              <a:rPr lang="ru-RU" sz="1400" b="1" i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вспомогательные тематические слои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информация, обосновывающая геологические и минерагенические построения базовых слоев;</a:t>
            </a:r>
          </a:p>
          <a:p>
            <a:pPr algn="just"/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 вспомогательных тематических слоев является общими для всего комплекта сводных и обзорных карт и включает:</a:t>
            </a:r>
          </a:p>
          <a:p>
            <a:pPr marL="432000" algn="just">
              <a:spcBef>
                <a:spcPts val="600"/>
              </a:spcBef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•единую цифровую топооснову;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2000" algn="just">
              <a:spcBef>
                <a:spcPts val="600"/>
              </a:spcBef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•цифровую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рельефа (по результатам радарной космической съемки) и схемы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дешифрирования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дистанционных материалов;</a:t>
            </a:r>
          </a:p>
          <a:p>
            <a:pPr marL="432000" algn="just">
              <a:spcBef>
                <a:spcPts val="600"/>
              </a:spcBef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•карты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аномальных потенциальных полей, их трансформантов и схемы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районирования;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2000" algn="just">
              <a:spcBef>
                <a:spcPts val="600"/>
              </a:spcBef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•карты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глубинного строения земной коры;</a:t>
            </a:r>
          </a:p>
          <a:p>
            <a:pPr marL="432000" algn="just">
              <a:spcBef>
                <a:spcPts val="600"/>
              </a:spcBef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•другие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специализированные карты и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схемы геохимического, петрологического и структурного содержания.</a:t>
            </a:r>
            <a:endParaRPr lang="ru-RU" sz="1600" b="1" dirty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6723" y="55327"/>
            <a:ext cx="7201441" cy="42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Сводные и обзорные карты нового типа</a:t>
            </a:r>
            <a:endParaRPr lang="ru-RU" altLang="ru-RU" sz="1600" b="1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521" y="3956529"/>
            <a:ext cx="77295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Цифровой формат карт и использование ГИС-технологий:</a:t>
            </a:r>
            <a:endParaRPr lang="ru-RU" sz="1600" b="1" i="1" dirty="0" smtClean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позволяют на порядок повысить обоснованность геологических построений, тектонических и минерагенических моделей, прогнозных выводов;</a:t>
            </a:r>
          </a:p>
          <a:p>
            <a:pPr algn="just">
              <a:spcBef>
                <a:spcPts val="600"/>
              </a:spcBef>
            </a:pP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предоставляют 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широкие, ранее недоступные возможности содержательного анализа информации посредством ее расслоения, комплексирования, сопоставления разноплановых массивов данных и выявления новых закономерностей геологического строения территорий и размещения различного типа оруденения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обеспечивают проведение мониторинга и обновление информации, тесную взаимосвязь и оперативный обмен данными между сводными и обзорными картами комплекта;</a:t>
            </a:r>
          </a:p>
          <a:p>
            <a:pPr algn="just">
              <a:spcBef>
                <a:spcPts val="600"/>
              </a:spcBef>
            </a:pP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 помощью </a:t>
            </a:r>
            <a:r>
              <a:rPr lang="en-US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-публикаций обеспечивается доступ к работе со сводными и обзорными картами широкому кругу пользователей.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67517" y="6392171"/>
            <a:ext cx="272788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9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4515" y="57904"/>
            <a:ext cx="8564706" cy="54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Геологическая карта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 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5" y="605312"/>
            <a:ext cx="8729221" cy="5311867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43201" y="6464587"/>
            <a:ext cx="301069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4515" y="57904"/>
            <a:ext cx="8564706" cy="47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Мониторинг Геологической карты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 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16" y="3372135"/>
            <a:ext cx="5502514" cy="33483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53" y="1117630"/>
            <a:ext cx="1725127" cy="10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23" y="1139192"/>
            <a:ext cx="1791198" cy="10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9327" r="2300" b="8629"/>
          <a:stretch/>
        </p:blipFill>
        <p:spPr>
          <a:xfrm>
            <a:off x="3574670" y="1139192"/>
            <a:ext cx="1771685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2"/>
          <a:stretch/>
        </p:blipFill>
        <p:spPr>
          <a:xfrm>
            <a:off x="7608596" y="2706887"/>
            <a:ext cx="1535404" cy="10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" y="1129285"/>
            <a:ext cx="1545871" cy="1089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82632"/>
            <a:ext cx="1758808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Новые комплекты</a:t>
            </a:r>
            <a:br>
              <a:rPr lang="ru-RU" sz="900" b="1" dirty="0" smtClean="0">
                <a:solidFill>
                  <a:srgbClr val="0226D8"/>
                </a:solidFill>
              </a:rPr>
            </a:br>
            <a:r>
              <a:rPr lang="ru-RU" sz="900" b="1" dirty="0" smtClean="0">
                <a:solidFill>
                  <a:srgbClr val="0226D8"/>
                </a:solidFill>
              </a:rPr>
              <a:t>Госгеолкарт-1000/3 и 200/2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6355" y="755603"/>
            <a:ext cx="18308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226D8"/>
                </a:solidFill>
              </a:rPr>
              <a:t>Карта магматических формаций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7254" y="684929"/>
            <a:ext cx="1830869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Карта раннедокембрийских образований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6438" y="682632"/>
            <a:ext cx="1830869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Карта позднедокембрийских образований</a:t>
            </a:r>
            <a:endParaRPr lang="ru-RU" sz="900" b="1" dirty="0">
              <a:solidFill>
                <a:srgbClr val="0226D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0863" y="2337976"/>
            <a:ext cx="1830869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Геохронологический атлас-справочник ВСЕГЕИ</a:t>
            </a:r>
            <a:endParaRPr lang="ru-RU" sz="900" b="1" dirty="0">
              <a:solidFill>
                <a:srgbClr val="0226D8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78" y="1095845"/>
            <a:ext cx="1810316" cy="10884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19525" y="755603"/>
            <a:ext cx="18308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226D8"/>
                </a:solidFill>
              </a:rPr>
              <a:t>Тектоническая карта</a:t>
            </a:r>
            <a:endParaRPr lang="ru-RU" sz="900" b="1" dirty="0">
              <a:solidFill>
                <a:srgbClr val="0226D8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" y="2706887"/>
            <a:ext cx="1467623" cy="11391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51932" y="2337975"/>
            <a:ext cx="1830869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b="1" dirty="0" smtClean="0">
                <a:solidFill>
                  <a:srgbClr val="0226D8"/>
                </a:solidFill>
              </a:rPr>
              <a:t>Результаты мониторинга Госгеолкарты-1000/3</a:t>
            </a:r>
            <a:endParaRPr lang="ru-RU" sz="900" b="1" dirty="0">
              <a:solidFill>
                <a:srgbClr val="0226D8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330584" y="2238849"/>
            <a:ext cx="1712516" cy="1124928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622689" y="2225303"/>
            <a:ext cx="804249" cy="1138474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375602" y="2225303"/>
            <a:ext cx="21122" cy="1138474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636887" y="2195707"/>
            <a:ext cx="736480" cy="1176428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975544" y="2184297"/>
            <a:ext cx="1610110" cy="1187838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6915516" y="2998684"/>
            <a:ext cx="693080" cy="351889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612152" y="3175214"/>
            <a:ext cx="662274" cy="196921"/>
          </a:xfrm>
          <a:prstGeom prst="straightConnector1">
            <a:avLst/>
          </a:prstGeom>
          <a:ln w="28575">
            <a:solidFill>
              <a:srgbClr val="0226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8729221" y="6492875"/>
            <a:ext cx="338776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7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2113" y="28372"/>
            <a:ext cx="8564706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Геологическая карта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 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5" y="457200"/>
            <a:ext cx="5934607" cy="36113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2567584" y="2127310"/>
            <a:ext cx="6433666" cy="42546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99122" y="1388646"/>
            <a:ext cx="2902128" cy="562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Атрибутивная таблица</a:t>
            </a:r>
          </a:p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полигональных объектов Геологической карты</a:t>
            </a:r>
            <a:endParaRPr lang="ru-RU" sz="1400" b="1" i="1" dirty="0" smtClean="0">
              <a:solidFill>
                <a:srgbClr val="0226D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48033"/>
            <a:ext cx="2423153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0226D8"/>
                </a:solidFill>
              </a:rPr>
              <a:t>В таблице приведена информация</a:t>
            </a:r>
            <a:r>
              <a:rPr lang="ru-RU" sz="1100" b="1" dirty="0" smtClean="0"/>
              <a:t>:</a:t>
            </a:r>
          </a:p>
          <a:p>
            <a:pPr marL="171450" indent="-171450" algn="just">
              <a:lnSpc>
                <a:spcPts val="1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dirty="0" smtClean="0"/>
              <a:t> о составе и возрасте </a:t>
            </a:r>
            <a:r>
              <a:rPr lang="ru-RU" sz="1100" b="1" dirty="0"/>
              <a:t>картографируемых подразделений, их генезисе и обстановках </a:t>
            </a:r>
            <a:r>
              <a:rPr lang="ru-RU" sz="1100" b="1" dirty="0" smtClean="0"/>
              <a:t>формирования;</a:t>
            </a:r>
          </a:p>
          <a:p>
            <a:pPr marL="171450" indent="-171450" algn="just">
              <a:lnSpc>
                <a:spcPts val="1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dirty="0" smtClean="0"/>
              <a:t> </a:t>
            </a:r>
            <a:r>
              <a:rPr lang="ru-RU" sz="1100" b="1" dirty="0"/>
              <a:t>связи со свитами, сериями, магматическими и метаморфическими комплексами ГК-1000/3 и </a:t>
            </a:r>
            <a:r>
              <a:rPr lang="ru-RU" sz="1100" b="1" dirty="0" smtClean="0"/>
              <a:t>200/2;</a:t>
            </a:r>
          </a:p>
          <a:p>
            <a:pPr marL="171450" indent="-171450" algn="just">
              <a:lnSpc>
                <a:spcPts val="1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dirty="0" smtClean="0"/>
              <a:t> принадлежности к тектоническим структурам разного ранга;</a:t>
            </a:r>
          </a:p>
          <a:p>
            <a:pPr marL="171450" indent="-171450" algn="just">
              <a:lnSpc>
                <a:spcPts val="1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100" b="1" dirty="0" smtClean="0"/>
              <a:t> другие сведения об картографируемых объектах.</a:t>
            </a:r>
            <a:endParaRPr lang="ru-RU" sz="1100" b="1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814651" y="6484543"/>
            <a:ext cx="329349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7312" y="51939"/>
            <a:ext cx="8564706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1600" b="1" dirty="0" smtClean="0">
                <a:latin typeface="Calibri" panose="020F0502020204030204" pitchFamily="34" charset="0"/>
              </a:rPr>
              <a:t>Геологическая карта России и прилегающих акваторий</a:t>
            </a:r>
          </a:p>
          <a:p>
            <a:pPr algn="ctr">
              <a:lnSpc>
                <a:spcPts val="1200"/>
              </a:lnSpc>
            </a:pPr>
            <a:r>
              <a:rPr lang="ru-RU" altLang="ru-RU" sz="1200" b="1" dirty="0" smtClean="0">
                <a:latin typeface="Calibri" panose="020F0502020204030204" pitchFamily="34" charset="0"/>
              </a:rPr>
              <a:t>масштаба 1:2 500 000</a:t>
            </a:r>
            <a:endParaRPr lang="ru-RU" altLang="ru-RU" sz="1200" b="1" dirty="0"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4" y="1173843"/>
            <a:ext cx="8679684" cy="52081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57489" y="480767"/>
            <a:ext cx="8914308" cy="562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визуализации выборки геологических объектов по заданным параметрам в полотне карты и в виде схемы корреляции геологических комплексов</a:t>
            </a:r>
          </a:p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(магматические комплексы ларамийской тектонической эпохи (81-41 млн лет)</a:t>
            </a:r>
            <a:r>
              <a:rPr lang="ru-RU" sz="1200" b="1" i="1" dirty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Дальневосточного </a:t>
            </a:r>
            <a:r>
              <a:rPr lang="ru-RU" sz="1200" b="1" i="1" dirty="0" smtClean="0">
                <a:solidFill>
                  <a:srgbClr val="0226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региона)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852358" y="6492875"/>
            <a:ext cx="291642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59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2113" y="79513"/>
            <a:ext cx="8564706" cy="4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latin typeface="+mn-lt"/>
              </a:rPr>
              <a:t>Карты </a:t>
            </a:r>
            <a:r>
              <a:rPr lang="ru-RU" altLang="ru-RU" sz="1600" b="1" dirty="0" err="1" smtClean="0">
                <a:latin typeface="+mn-lt"/>
              </a:rPr>
              <a:t>ранне</a:t>
            </a:r>
            <a:r>
              <a:rPr lang="ru-RU" altLang="ru-RU" sz="1600" b="1" dirty="0" smtClean="0">
                <a:latin typeface="+mn-lt"/>
              </a:rPr>
              <a:t>- (А) и позднедокембрийских (Б) образований  России и прилегающих акваторий </a:t>
            </a:r>
            <a:r>
              <a:rPr lang="ru-RU" altLang="ru-RU" sz="1200" b="1" dirty="0" smtClean="0">
                <a:latin typeface="+mn-lt"/>
              </a:rPr>
              <a:t>масштаба 1:2 500 000</a:t>
            </a:r>
            <a:endParaRPr lang="ru-RU" altLang="ru-RU" sz="12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9593" r="1739" b="8671"/>
          <a:stretch/>
        </p:blipFill>
        <p:spPr>
          <a:xfrm>
            <a:off x="2709345" y="3012501"/>
            <a:ext cx="6147474" cy="37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801528"/>
            <a:ext cx="6203938" cy="3740655"/>
          </a:xfrm>
          <a:prstGeom prst="rect">
            <a:avLst/>
          </a:prstGeom>
          <a:ln>
            <a:solidFill>
              <a:srgbClr val="232C8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34457" y="493751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А)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77857" y="267185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Б)</a:t>
            </a:r>
            <a:endParaRPr lang="ru-RU" sz="1400" b="1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833505" y="6492875"/>
            <a:ext cx="310495" cy="365125"/>
          </a:xfrm>
        </p:spPr>
        <p:txBody>
          <a:bodyPr/>
          <a:lstStyle/>
          <a:p>
            <a:fld id="{0388012D-9D7B-460A-B982-1D9613ADC89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8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EBEA943-5128-42CB-9A83-522E14AD08F1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ad7e9e8-aee4-4293-900d-1b39f43043aa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8167</TotalTime>
  <Words>2510</Words>
  <Application>Microsoft Office PowerPoint</Application>
  <PresentationFormat>Экран (4:3)</PresentationFormat>
  <Paragraphs>352</Paragraphs>
  <Slides>36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Бабин Геннадий Алексеевич</cp:lastModifiedBy>
  <cp:revision>476</cp:revision>
  <cp:lastPrinted>2018-02-01T08:07:10Z</cp:lastPrinted>
  <dcterms:created xsi:type="dcterms:W3CDTF">2018-01-22T07:17:49Z</dcterms:created>
  <dcterms:modified xsi:type="dcterms:W3CDTF">2022-04-18T18:40:20Z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