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5"/>
  </p:sldMasterIdLst>
  <p:notesMasterIdLst>
    <p:notesMasterId r:id="rId40"/>
  </p:notesMasterIdLst>
  <p:handoutMasterIdLst>
    <p:handoutMasterId r:id="rId41"/>
  </p:handoutMasterIdLst>
  <p:sldIdLst>
    <p:sldId id="297" r:id="rId6"/>
    <p:sldId id="261" r:id="rId7"/>
    <p:sldId id="301" r:id="rId8"/>
    <p:sldId id="299" r:id="rId9"/>
    <p:sldId id="300" r:id="rId10"/>
    <p:sldId id="264" r:id="rId11"/>
    <p:sldId id="314" r:id="rId12"/>
    <p:sldId id="311" r:id="rId13"/>
    <p:sldId id="308" r:id="rId14"/>
    <p:sldId id="306" r:id="rId15"/>
    <p:sldId id="307" r:id="rId16"/>
    <p:sldId id="318" r:id="rId17"/>
    <p:sldId id="341" r:id="rId18"/>
    <p:sldId id="36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294" r:id="rId38"/>
    <p:sldId id="362" r:id="rId39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EAA310-16EF-4B19-A065-01784CC5DF6E}">
          <p14:sldIdLst>
            <p14:sldId id="297"/>
            <p14:sldId id="261"/>
            <p14:sldId id="301"/>
            <p14:sldId id="299"/>
            <p14:sldId id="300"/>
          </p14:sldIdLst>
        </p14:section>
        <p14:section name="Раздел без заголовка" id="{8B70E954-ADE3-42DF-BE6B-6FEBC72C5A67}">
          <p14:sldIdLst>
            <p14:sldId id="264"/>
            <p14:sldId id="314"/>
            <p14:sldId id="311"/>
            <p14:sldId id="308"/>
            <p14:sldId id="306"/>
            <p14:sldId id="307"/>
            <p14:sldId id="318"/>
            <p14:sldId id="341"/>
            <p14:sldId id="36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294"/>
            <p14:sldId id="3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C82"/>
    <a:srgbClr val="B0B1C6"/>
    <a:srgbClr val="9A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605" autoAdjust="0"/>
  </p:normalViewPr>
  <p:slideViewPr>
    <p:cSldViewPr snapToGrid="0">
      <p:cViewPr varScale="1">
        <p:scale>
          <a:sx n="69" d="100"/>
          <a:sy n="69" d="100"/>
        </p:scale>
        <p:origin x="1248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A89E8-4475-4370-BEA2-3104AC3604BF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3FBFC-70E7-4414-95D0-B7B94AA30B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9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 уважаемые коллеги!</a:t>
            </a:r>
          </a:p>
          <a:p>
            <a:r>
              <a:rPr lang="ru-RU" dirty="0" smtClean="0"/>
              <a:t>В докладе мы приведем краткий ретроспективный обзор ста-</a:t>
            </a:r>
            <a:r>
              <a:rPr lang="ru-RU" dirty="0" err="1" smtClean="0"/>
              <a:t>новления</a:t>
            </a:r>
            <a:r>
              <a:rPr lang="ru-RU" dirty="0" smtClean="0"/>
              <a:t> четвертичной геологии в СССР и картографирования </a:t>
            </a:r>
            <a:r>
              <a:rPr lang="ru-RU" dirty="0" err="1" smtClean="0"/>
              <a:t>четвертич-ных</a:t>
            </a:r>
            <a:r>
              <a:rPr lang="ru-RU" dirty="0" smtClean="0"/>
              <a:t> отложений; покажем, что из себя представляет современная КЧО 2500 и расскажем о системе ее организации.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6B49-A60B-4ABE-BB74-AD61D91197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993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 видите насколько различаются разновременные фрагменты КЧО 2500 в процессе мониторинга Карты.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Острова Петра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41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Хребет Гаккеля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20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Фрагмент хребта Ломоносова перестроенный под новую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топооснову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УНИО МО РФ.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44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Чтобы не сложилось впечатление, что процесс составления карт Обзорного уровня сводится к перерисовке с последующей генерализацией карт более крупного масштаба, здесь один из множества примеров, из которых видно, с чем приходится нам сталкиваться при составлении Обзорных Карт. Проблема несовпадения контурной части не самая главная, гораздо сложнее, имеющееся иногда принципиально разное понимание строения геологической модели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соседних листов. Вверху справа примеры карты четвертичных отложений ГГК 1000/3 составлялись авторскими коллективами, придерживающимися принципиально различных в геологии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концепций – гляциологической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маринистической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Понятно, чтобы прийти к непротиворечивому картографическому варианту приходится вновь поднимать массу материалов, сводить и увязывать их и приходить к обоснованной геологической модели.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Здесь важно иметь в виду и обратную связь – обзорная модель должна служить основой и для последующих более крупномасштабных работ, в частности для миллионного масштаба и мониторинга карт, потому что многие противоречия по дальнейшей увязке листов здесь уже устранены. Это серьезно упрощает многие организационные и методические моменты Мониторинга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Госгеолкарты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- 1000/3.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466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Примером такой связи является составление ГИС-Атласа Карт геологического содержания Прикаспийского региона м-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бов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1:2 500 000, 1:1 000 000. ВСЕГЕИ, ГИН РАН,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Южморгео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Здесь только малая часть комплекта карт и их производных из более чем 20 карт от консолидированной коры до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который здесь представлен. Это действительно новый картографический и научный продукт, всесторонне характеризующий геологическую модель разных возрастных срезов.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нашем понимании Мониторинг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Госгеолкарт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должен заключаться в том числе и в построении разнообразных дополнительных карт, характеризующих геологическое строение территорий.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827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Мы называем и считаем нашу КЧО Информационной системой по геологии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России. Понятно, что термин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несколько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затерт, но, поясню, о чем речь.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Карта здесь является лишь одним из элементов этой системы. Другими элементами являются разнообразные Схемы, размещенные 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зарамочном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оформлении: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8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Схема структурно-формационного районирования четвертичных отложений.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качестве основных таксонов районирования приняты </a:t>
            </a:r>
            <a:r>
              <a:rPr lang="ru-RU" sz="1200" strike="sngStrike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структурно-формационные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зоны,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подзоны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районы. И хотя она размещена в масштабе 25 Млн., вполне может являться основой районирования Серий Легенд 1000, особенно учитывая зачастую их полную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несбивку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между собой.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31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стратиграфическая схема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 приведена 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зарамочном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оформлении карты и состоит из трех разделов: Международные шкалы; Общие шкалы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России; Корреляция региональных стратиграфических схем четвертичных отложений России по 16 регионам от Западных территорий России до Восточных.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исключением международной шкалы мониторинг ОСШ, ОМСШ, региональных шкал это уже то, чем мы занимаемся совместно с РМСК и МСК. Любое из ежегодных постановлений МСК в части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находит отображение в изменении вот этой схеме корреляции подразделений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Эта таблица – есть стратиграфическая схема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 и изменения в ней влекут за собой изменения полотна карты. Наиболее яркий такой пример – это ситуация с понижением нижней границы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МСШ и ОСШ с 1,8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млн.лет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2,6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млн.лет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последующая перестройка карты под эту границу.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0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 из примеров мониторинга стратиграфического блока вы видите на этом слайде.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Эту составляющую нашей карты, этот стратиграфический блок ее, я бы назвал равновеликим самой Карте.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Вот эти все вещи со Стратиграфической схемой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России, о которой я говорил, о этом ее мониторинге, не ведутся никем больше в России, кроме как 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Роснедра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ВСЕГЕИ.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Авторам листов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Госгеолкарт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их Мониторинга, который сейчас организуется, не надо разрабатывать свою стратиграфию в части ОСШ и региональных шкал, а надо брать ее с нашей карты, которая, повторюсь, увязана с последними Постановлениями МСК. 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 как это делают сотрудники академических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иститутов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своих статьях, многократно ссылаясь на нашу стратиграфическую схему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России.</a:t>
            </a:r>
          </a:p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звучало в Докладе В.В. Снежко так делается уже и нас, при автоматизированном создании Серийных Легенд. 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77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Состояние стратиграфической базы 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 приведено на этой схеме 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зарамочного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оформления. Из нее виден уровень изученности и обобщения материалов по геологии 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регионам. Она так же является объектом нашего мониторинга.</a:t>
            </a:r>
            <a:endParaRPr lang="ru-RU" sz="12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Лучше изучены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изучены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регионы, для которых разработаны и приняты МСК достаточно детальные унифицированные схемы.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слайде они заполнены мелкими точками в основном, по зеленому фону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вот для значительной территории Северо-Восточного региона, утвержденные МСК региональные стратиграфические схемы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отсутствуют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на слайде – серый фон.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Схемы составлялись в разные годы, поэтому различаются объемами четвертичной системы.</a:t>
            </a:r>
            <a:r>
              <a:rPr lang="ru-RU" sz="1200" b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Практически все схемы Восточного и одна схема Европейского региона (Северо-Восток) подготовлены в 80-х годах прошлого века с нижней границей четвертичной системы на уровне 0,78 млн. лет и с тех пор не обновлялись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(Розовый фон)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Остальные схемы созданы с нижней границей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уровне 1,8 млн. лет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(зеленоватый фон).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Единственным исключением является схема Центра Европейского региона России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(желтый цвет)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новой нижней границей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уровне 2,6 млн. лет.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2016-2019 годах завершено составление схем Центра Восточно- Европейской платформы и Нижневолжского региона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Прикаспия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(работы проводилась по заданию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Роснедра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составе нашей Карты)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СибРМСК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начато составление схемы Алтае-Саян в инициативном порядке.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Конечно не следует думать, что если схема составлена в 80-х годах, то на наших картах на этих территориях мы показываем уровень геологической изученности прошедших десятилетий. Здесь, конечно, огромным подспорьем являются Легенды Серий Листов. Но все-таки Легенды являются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вторичными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отношению к Схемам в плане стадийности (или последовательности) составления, и не всегда в состоянии обеспечить необходимую глубину понимания стратиграфических проблем регионов.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Поэтому, на наш взгляд, практику составления Стратиграфических Схем в рамках объектов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Роснедр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надо продолжить или возобновить.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52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этом слайде приведены первые Инструкции по картографированию чет-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вертичных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образований с момента создания в 1928 г. при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Геолкоме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Бюро съемки четвертичных отложений под рук. Сергея Александровича Яковлева, позже преобразованный в Отдел четвертичной геологии ВСЕГЕИ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955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Схеме распространения оледенений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территории России и дополняющей ее в Объяснительной записке 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Гляциоморфологической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схеме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показаны границы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ранне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-, средне-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поздненеоплейстоценовых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оледенений, типы и формы рельефа, связанные с оледенениями. Такие схемы, как и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Схема распространений трансгрессий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являются абсолютно новыми сводками границ оледенений и трансгрессий, составленные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впервые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всю территорию России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Дополняя Карту, эти Схемы являются совершенно самостоятельным результатом, имеющим научное значение. Составленные в едином ключе эти схемы являются в какой-то мере итогом острейших научных дискуссий по проблемам оледенений и трансгрессий.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40AB2-FF05-48A1-8BFA-3960BED1AD2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56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Еще одна схема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зарамки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распространения многолетнемерзлых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сезонномерзлых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пород составлена не просто так, чтобы занять пустующее место. Она позволяет для масштаба ГГК 1000 выделять площади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картировать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отложения, обязанные своим формированием криогенному влиянию.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4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Карта сопровождается Пояснительной запиской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Она также находится в режиме мониторинга и описывает все те изменения стратиграфического блока, о которых я говорил раньше, а также в нее добавляются новые данные. В текущий момент – это данные по акваториям, которые в прежней записке были представлены очень упрощенно.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40AB2-FF05-48A1-8BFA-3960BED1AD2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94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Еще одним блоком карты стратиграфической, да и картировочной направленности является Базы данных стратотипов региональных подразделений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К ее наполнению мы приступили в позапрошлом году. За основу взята централизованная БД Стратотипов ВСЕГЕИ. Сейчас в нашей БД откорректированы или дополнены данные примерно по 200 объектам.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дальнейшем она будет дополняться более развернутой характеристикой стратотипов региональных подразделений по образу базы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картируемых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подразделений ВСЕГЕИ.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6B49-A60B-4ABE-BB74-AD61D91197D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364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Одним из новых методов, которые мы активно используем в рамках наших работ, является обработка и интерпретация  трехмерных моделей наземных геологических объектов, в частности опорных разрезов четвертичных отложений. Такой подход позволяет дистанционно проводить картирование геологических тел и структур и существенно повышают наглядность и эффективность полевых и камеральных исследований.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Также, одним из ключевых моментом здесь является то, что вся интерпретация имеет пространственную привязку и может быть экспортирована в стандартные расширения для работы в сторонних ГИС и прочем геологическом ПО.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сегодняшний момент мы активно пополняем нашу базу данных трехмерных моделей. К примеру, сейчас мы проводим детальную интерпретацию 14 моделей обнажений региональных стратотипов Плейстоцена Нижнего Поволжья. Каждое из этих обнажений уникально и имеет международное значение для стратификации Плейстоцена. Дополняем их моделями разрезов Печоры.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04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Первые результаты наших исследований с применением трехмерных моделей на примере разреза </a:t>
            </a:r>
            <a:r>
              <a:rPr lang="ru-RU" dirty="0" err="1"/>
              <a:t>Сероглазовка</a:t>
            </a:r>
            <a:r>
              <a:rPr lang="ru-RU" dirty="0"/>
              <a:t> в Нижнем Поволжье недавно были опубликованы в международной печати. К печати готовится еще целый ряд статей.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94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этом слайде</a:t>
            </a:r>
            <a:r>
              <a:rPr lang="ru-RU" dirty="0" smtClean="0"/>
              <a:t> </a:t>
            </a:r>
            <a:r>
              <a:rPr lang="ru-RU" dirty="0"/>
              <a:t>очень краткий обзор существующего ПО. Что касается построения моделей, то в этом сегменте абсолютный лидер – это </a:t>
            </a:r>
            <a:r>
              <a:rPr lang="ru-RU" dirty="0" smtClean="0"/>
              <a:t>отечественная программа </a:t>
            </a:r>
            <a:r>
              <a:rPr lang="ru-RU" dirty="0" err="1"/>
              <a:t>Agisoft</a:t>
            </a:r>
            <a:r>
              <a:rPr lang="ru-RU" dirty="0"/>
              <a:t> </a:t>
            </a:r>
            <a:r>
              <a:rPr lang="ru-RU" dirty="0" err="1" smtClean="0"/>
              <a:t>Metashape</a:t>
            </a:r>
            <a:r>
              <a:rPr lang="ru-RU" dirty="0" smtClean="0"/>
              <a:t>, разработанная </a:t>
            </a:r>
            <a:r>
              <a:rPr lang="ru-RU" dirty="0"/>
              <a:t>компанией </a:t>
            </a:r>
            <a:r>
              <a:rPr lang="ru-RU" dirty="0" err="1"/>
              <a:t>Геоскан</a:t>
            </a:r>
            <a:r>
              <a:rPr lang="ru-RU" dirty="0"/>
              <a:t>, Санкт-Петербург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Несколько иная ситуация обстоит с геологической интерпретацией  моделей. На сегодняшний момент, отечественное ПО с подобным функционалом отсутствует. Тем не менее, мы находимся в рабочем контакте с разработчиками ГИС-</a:t>
            </a:r>
            <a:r>
              <a:rPr lang="ru-RU" dirty="0" err="1"/>
              <a:t>Интегро</a:t>
            </a:r>
            <a:r>
              <a:rPr lang="ru-RU" dirty="0"/>
              <a:t>  и пытались </a:t>
            </a:r>
            <a:r>
              <a:rPr lang="ru-RU" dirty="0" smtClean="0"/>
              <a:t>протестировать </a:t>
            </a:r>
            <a:r>
              <a:rPr lang="ru-RU" dirty="0"/>
              <a:t>некоторые модели в этой программе. И стоит отметить, что безусловно, программа обладает необходимым потенциалом, но нуждается в модификации для работы с текстурами, и думаю, что если такая задача будет поставлена Роснедра, то мы получим качественное отечественное ПО для работы с такими моделями. Пока же мы продолжаем пользовать иностранном ПО, в частности программой Лайм, разработанной нашими норвежскими коллегами.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052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Подобные модели можно также подгружать в онлайн-платформы, которые могут быть структурированы в базы данных по тем или иным геологическим критериям. Пока российских аналогов таких платформ нет, но надеемся, что работы в этом направлении будут. На основе таких платформ можно будет делать сверхнаглядные базы данных региональных стратотипов и опорных разрезов, по которым есть трехмерные модели и дополнять ими материалы ГСР.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87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Помимо трехмерных моделей еще одним доступным способом цифрового отображения геологических объектов является создание сферических фотопанорам, которые могут быть собраны в виртуальные туры (по типу </a:t>
            </a:r>
            <a:r>
              <a:rPr lang="en-US" dirty="0"/>
              <a:t>Google Street). </a:t>
            </a:r>
            <a:r>
              <a:rPr lang="ru-RU" dirty="0"/>
              <a:t>В виртуальные туры можно включать интерактивные элементы, всплывающие информационные окна, поясняющие надписи и пр. Виртуальный тур является эффективным и реалистичным способом отображения трехмерного пространства, создавая у пользователя «эффект присутствия», и, тем самым, повышая качество представления геологических </a:t>
            </a:r>
            <a:r>
              <a:rPr lang="ru-RU" dirty="0" smtClean="0"/>
              <a:t>данных и вызывает интерес к ним. </a:t>
            </a:r>
            <a:r>
              <a:rPr lang="ru-RU" dirty="0"/>
              <a:t>Подобная технология </a:t>
            </a:r>
            <a:r>
              <a:rPr lang="ru-RU" dirty="0" smtClean="0"/>
              <a:t>определенно может </a:t>
            </a:r>
            <a:r>
              <a:rPr lang="ru-RU" dirty="0"/>
              <a:t>быть </a:t>
            </a:r>
            <a:r>
              <a:rPr lang="ru-RU" dirty="0" smtClean="0"/>
              <a:t>применима </a:t>
            </a:r>
            <a:r>
              <a:rPr lang="ru-RU" dirty="0"/>
              <a:t>при составлении онлайн-баз региональных </a:t>
            </a:r>
            <a:r>
              <a:rPr lang="ru-RU" dirty="0" smtClean="0"/>
              <a:t>стратотипов, памятников природы,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геопарков</a:t>
            </a:r>
            <a:r>
              <a:rPr lang="ru-RU" baseline="0" dirty="0" smtClean="0"/>
              <a:t>, заповедников и многого другого</a:t>
            </a:r>
            <a:r>
              <a:rPr lang="ru-RU" dirty="0" smtClean="0"/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54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Вот такая организация данных по геологии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Карте Обзорного уровня, позволяет нам без особых проблем интегрировать наши данные в различные международные проекты.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Здесь показана Международная четвертичная карта Европы и прилегающих территорий. Вы видите здесь наш вклад (правая часть карты), причем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подготовленный уже в первый год функционирования этого проекта.</a:t>
            </a:r>
          </a:p>
          <a:p>
            <a:endParaRPr lang="ru-RU" sz="1200" baseline="0" dirty="0" smtClean="0">
              <a:effectLst/>
              <a:latin typeface="Times New Roman" panose="02020603050405020304" pitchFamily="18" charset="0"/>
            </a:endParaRPr>
          </a:p>
          <a:p>
            <a:r>
              <a:rPr lang="ru-RU" sz="1200" baseline="0" dirty="0" smtClean="0">
                <a:effectLst/>
                <a:latin typeface="Times New Roman" panose="02020603050405020304" pitchFamily="18" charset="0"/>
              </a:rPr>
              <a:t>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2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этих фотографиях, которые мы недавно разыскали, запечатлены ведущие советские и зарубежные специалисты по геологии </a:t>
            </a:r>
            <a:r>
              <a:rPr lang="ru-RU" dirty="0" err="1" smtClean="0"/>
              <a:t>квартера</a:t>
            </a:r>
            <a:r>
              <a:rPr lang="ru-RU" dirty="0" smtClean="0"/>
              <a:t> во время Второго конгресса Ассоциации по изучению четвертичного периода Европы (АИЧО), который состоялся в 1932 году в Ленинграде.</a:t>
            </a:r>
          </a:p>
          <a:p>
            <a:r>
              <a:rPr lang="ru-RU" dirty="0" smtClean="0"/>
              <a:t>В ходе конференции состоялись геологические экскурсии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осмотром большого количества разрезов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943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База данных российских четвертичных стратотипов также является частью нашего сотрудничества с Секцией европейской четвертичной стратиграфии INQUA-SACCOM. Здесь мы вносим значительный вклад в составление базы данных европейских четвертичных стратотипов (так называемая база данных четвертичной наземной европейской стратиграфии (DATESTRA).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40AB2-FF05-48A1-8BFA-3960BED1AD2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669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Четвертичная геологическая карта Центральной и Северо-Восточной Азии масштаба 1:2 500 000, проект начатый в прошлом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17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это наша рабочая группа ВСЕГЕИ по Азиатскому проекту, авторы настоящего доклада, которые благодарят вас за внимание.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40AB2-FF05-48A1-8BFA-3960BED1AD2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10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25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Ну и уже под впечатлением доклада Алексея Всеволодовича, в той части которая касалась отечественного ПО, скажу, что уже 15 лет в сотрудничестве с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ВНИИГеосистем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Отдел четвертичной геологии ВСЕГЕИ отрабатывает методику и строит 3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карты м-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бов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200/1000, счет которых уже пошел на десятки. Здесь последний такой проект – по Ленинградским листам.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Нам представляется, что указанные направления очень скоро найдут свое место в технологиях представления разнообразных геологических данных и хотелось бы, чтобы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Роснедра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ставил такие технологические задачи.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конференции было организовано несколько выставок, главная из которых — «четвертичная галерея» — экспонировалась в Геологическом музее Ака-</a:t>
            </a:r>
            <a:r>
              <a:rPr lang="ru-RU" dirty="0" err="1" smtClean="0"/>
              <a:t>демии</a:t>
            </a:r>
            <a:r>
              <a:rPr lang="ru-RU" dirty="0" smtClean="0"/>
              <a:t> наук в Ленинграде (Нынешний Институт геологии докембрия)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61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Крупнейшим научным достижением стала выпущенная к конференции «Карта четвертичных отложений европейской части СССР и прилегающих территорий» в масштабе 1: 2 500 000, под редакцией Сергея Александровича Яковлева.</a:t>
            </a:r>
          </a:p>
          <a:p>
            <a:r>
              <a:rPr lang="ru-RU" dirty="0" smtClean="0"/>
              <a:t>Для ее составления советскими геологами разработана новая методика отображения четвертичного покрова на картах – а именно </a:t>
            </a:r>
            <a:r>
              <a:rPr lang="ru-RU" dirty="0" err="1" smtClean="0"/>
              <a:t>стратиграфо</a:t>
            </a:r>
            <a:r>
              <a:rPr lang="ru-RU" dirty="0" smtClean="0"/>
              <a:t>-генетический метод картографирования.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Вслед за этим и весь мир перешел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стратиграфо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-генетическое картирование.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4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Вторым крупным достижением Обзорного картографирования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квартера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явилась Карта четвертичных отложений СССР масштаба 1:2 500 00 под ред. </a:t>
            </a:r>
            <a:r>
              <a:rPr lang="ru-RU" dirty="0" smtClean="0"/>
              <a:t>Георгия Сергеевича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Ганешина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1973 г., составленная по материалам 60-70 гг. так же в отделе четвертичной геологии ВСЕГЕИ.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01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Основой этой Карты послужили появившиеся к тому времени Карты четвертичных отложений ряда регионов СССР того же и более крупного масштабов.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Лишь небольшое количество из них вы видите на слайде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2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Принципиально другой подход к составлению Обзорной Карты четвертичных отложений масштаба 1:2 500 00 был принят в 2008 г. при составлении первого варианта КЧО России в форме ГИС.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я здесь перехожу уже собственно к теме и названию доклада.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 была составлена на основе обобщения качественно новой геологической информации, полученной по материалам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Госгеокарт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1000/2 и 1000/3 спустя почти 40 лет от предыдущего издания.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момент подготовки Карты в 2010 году уже было издано 9 комплектов ГГК 1000/3. В последующие годы в рамках четырех государственных контрактов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Роснедра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осуществлялась постоянная актуализация Карты по материалам листов Госгеолкарты-1000/3, подготовленных к изданию к тому времени.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Иными словами, КЧО 2500 бумажного издания 1973 г., КЧО 2500 2010 г. и сегодняшняя карта – совершенно разные продукты, различающиеся степенью вовлеченности новейшего материала ГГК 1000/3 в процесс картографирования.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E6B49-A60B-4ABE-BB74-AD61D91197DE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05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АРКТИКА</a:t>
            </a:r>
          </a:p>
          <a:p>
            <a:r>
              <a:rPr lang="ru-RU" dirty="0" smtClean="0"/>
              <a:t>На этих слайдах показаны несколько из множества фрагментов КЧО разных этапов работ по ее составлению и дальнейшей актуализации.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49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1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7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94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2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27786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5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0" y="6539593"/>
            <a:ext cx="12192000" cy="31840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Номер слайда 4"/>
          <p:cNvSpPr>
            <a:spLocks noGrp="1"/>
          </p:cNvSpPr>
          <p:nvPr userDrawn="1">
            <p:ph type="sldNum" sz="quarter" idx="12"/>
          </p:nvPr>
        </p:nvSpPr>
        <p:spPr>
          <a:xfrm>
            <a:off x="11583815" y="6565072"/>
            <a:ext cx="429986" cy="266403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F480155-6799-44A1-BF46-6F1F28AD3A2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683" y="56254"/>
            <a:ext cx="1187102" cy="323755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672" y="6590552"/>
            <a:ext cx="10764000" cy="21544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1.1 </a:t>
            </a:r>
            <a:r>
              <a:rPr lang="en-US" noProof="0" dirty="0" smtClean="0"/>
              <a:t>Introduction</a:t>
            </a:r>
            <a:endParaRPr lang="en-US" noProof="0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rgbClr val="3123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0" y="449642"/>
            <a:ext cx="12024000" cy="363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rgbClr val="2F227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93664"/>
            <a:ext cx="200075" cy="322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prstClr val="black"/>
              <a:srgbClr val="2F227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597352"/>
            <a:ext cx="136535" cy="21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96303" y="18694"/>
            <a:ext cx="10034630" cy="430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800" b="1">
                <a:solidFill>
                  <a:srgbClr val="2F227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 dirty="0"/>
              <a:t>Enter 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304897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2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3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6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8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343EF-1E96-40A9-A854-C9379930DD97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E6CC-D802-4CE4-B76E-42D27F81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0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5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2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5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1" y="647192"/>
            <a:ext cx="11640919" cy="4041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42929"/>
            <a:ext cx="12180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312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принципы и технологии создания карты четвертичных </a:t>
            </a:r>
            <a:r>
              <a:rPr lang="ru-RU" sz="2000" b="1" dirty="0" smtClean="0">
                <a:solidFill>
                  <a:srgbClr val="312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образований </a:t>
            </a:r>
            <a:r>
              <a:rPr lang="ru-RU" sz="2000" b="1" dirty="0">
                <a:solidFill>
                  <a:srgbClr val="312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масштаба </a:t>
            </a:r>
            <a:r>
              <a:rPr lang="ru-RU" sz="2000" b="1" dirty="0" smtClean="0">
                <a:solidFill>
                  <a:srgbClr val="312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rgbClr val="312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rgbClr val="312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1:2 </a:t>
            </a:r>
            <a:r>
              <a:rPr lang="ru-RU" sz="2000" b="1" dirty="0">
                <a:solidFill>
                  <a:srgbClr val="3123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500 000 на основе обобщения материалов Госгеолкарты-1000 третьего поколения</a:t>
            </a:r>
            <a:endParaRPr lang="ru-RU" sz="1600" b="1" dirty="0">
              <a:solidFill>
                <a:srgbClr val="3123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501" y="5327015"/>
            <a:ext cx="1058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Aft>
                <a:spcPts val="600"/>
              </a:spcAft>
            </a:pPr>
            <a:r>
              <a: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Застрожнов А.С., Пестова Л.Е., Шкатова В.К., </a:t>
            </a:r>
            <a:r>
              <a:rPr lang="ru-RU" sz="2400" i="1" kern="0" dirty="0" smtClean="0">
                <a:solidFill>
                  <a:prstClr val="black"/>
                </a:solidFill>
              </a:rPr>
              <a:t>Яковлева С.Б</a:t>
            </a:r>
            <a:r>
              <a:rPr lang="ru-RU" sz="2400" i="1" kern="0" dirty="0">
                <a:solidFill>
                  <a:prstClr val="black"/>
                </a:solidFill>
              </a:rPr>
              <a:t>. </a:t>
            </a:r>
            <a:r>
              <a:rPr lang="ru-RU" sz="2400" i="1" kern="0" dirty="0" smtClean="0">
                <a:solidFill>
                  <a:prstClr val="black"/>
                </a:solidFill>
              </a:rPr>
              <a:t>,</a:t>
            </a:r>
            <a:r>
              <a:rPr lang="ru-RU" sz="2400" i="1" kern="0" dirty="0">
                <a:solidFill>
                  <a:prstClr val="black"/>
                </a:solidFill>
              </a:rPr>
              <a:t> Астахов В.И., </a:t>
            </a:r>
            <a:r>
              <a:rPr lang="ru-RU" sz="2400" i="1" kern="0" dirty="0" smtClean="0">
                <a:solidFill>
                  <a:prstClr val="black"/>
                </a:solidFill>
              </a:rPr>
              <a:t>Застрожнов Д.А</a:t>
            </a:r>
            <a:r>
              <a:rPr lang="ru-RU" sz="2400" i="1" kern="0" dirty="0">
                <a:solidFill>
                  <a:prstClr val="black"/>
                </a:solidFill>
              </a:rPr>
              <a:t>. , </a:t>
            </a:r>
            <a:r>
              <a:rPr lang="ru-RU" sz="2400" i="1" kern="0" dirty="0" smtClean="0">
                <a:solidFill>
                  <a:prstClr val="black"/>
                </a:solidFill>
              </a:rPr>
              <a:t>Чуйко М.А., </a:t>
            </a:r>
            <a:r>
              <a: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Штерхун В.Л., Колбанцев Л.Р. (ФГБУ «ВСЕГЕИ»)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solidFill>
                <a:srgbClr val="2F227F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5926" y="6386443"/>
            <a:ext cx="9943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2F227F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19 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9043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43" y="1325127"/>
            <a:ext cx="5613583" cy="4368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32485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4"/>
          <p:cNvSpPr txBox="1">
            <a:spLocks/>
          </p:cNvSpPr>
          <p:nvPr/>
        </p:nvSpPr>
        <p:spPr>
          <a:xfrm>
            <a:off x="81874" y="-83097"/>
            <a:ext cx="12110126" cy="40795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Актуализация цифровой карты четвертичных образований территории Российской Федерации и прилегающих акваторий масштаба 1:2 500 000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361" y="324853"/>
            <a:ext cx="1122127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на площади листов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49-52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острова Петра </a:t>
            </a:r>
          </a:p>
          <a:p>
            <a:pPr>
              <a:spcAft>
                <a:spcPts val="600"/>
              </a:spcAft>
            </a:pPr>
            <a:r>
              <a:rPr lang="ru-RU" sz="1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уточнение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границ, площадей распространения и возраста различных генетических типов четвертичных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образований; уточнение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 покровных оледенений; границ морских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трансгрессий; распространения лессово-почвенной формации; пополнение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модели карты четвертичных образований масштаба 1:2 500 000 по новым материалам комплектов Госгеолкарты-1000/3, апробированным НРС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Роснедр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0149" y="5693789"/>
            <a:ext cx="2839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листов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49-52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проведения актуализации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91849" y="5693788"/>
            <a:ext cx="3227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49-52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актуализации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1" y="1325127"/>
            <a:ext cx="5613582" cy="436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84" y="1136074"/>
            <a:ext cx="4364725" cy="4702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074"/>
            <a:ext cx="4387273" cy="47263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32485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4"/>
          <p:cNvSpPr txBox="1">
            <a:spLocks/>
          </p:cNvSpPr>
          <p:nvPr/>
        </p:nvSpPr>
        <p:spPr>
          <a:xfrm>
            <a:off x="81874" y="-83097"/>
            <a:ext cx="12110126" cy="40795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Актуализация цифровой карты четвертичных образований территории Российской Федерации и прилегающих акваторий масштаба 1:2 500 000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361" y="324853"/>
            <a:ext cx="1122127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на площади листов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49-52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хребет Гаккеля </a:t>
            </a:r>
          </a:p>
          <a:p>
            <a:pPr>
              <a:spcAft>
                <a:spcPts val="600"/>
              </a:spcAft>
            </a:pPr>
            <a:r>
              <a:rPr lang="ru-RU" sz="1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уточнение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границ, площадей распространения и возраста различных генетических типов четвертичных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образований; уточнение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 покровных оледенений; границ морских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трансгрессий; распространения лессово-почвенной формации; пополнение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модели карты четвертичных образований масштаба 1:2 500 000 по новым материалам комплектов Госгеолкарты-1000/3, апробированным НРС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Роснедр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5720" y="5813861"/>
            <a:ext cx="2839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листов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49-52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проведения актуализации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36960" y="5813861"/>
            <a:ext cx="3227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49-52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актуализации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55757" y="1582579"/>
            <a:ext cx="3419642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актуализации КЧО-2500 по материалам карты четвертичных образований листа Госгеолкарты-1000/3 </a:t>
            </a:r>
            <a:r>
              <a:rPr lang="en-US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49-52 </a:t>
            </a:r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изменения</a:t>
            </a:r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хребте Гаккеля и прилегающей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аквато-рии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уточнены площади распространения морских склоновых и морских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вулканоген-ных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образований (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md,mvlIII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-H)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уточнен возраст склоновых (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декливиальных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образований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mdII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-H)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показаны выходы дочетвертичных пород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(r)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показаны потоковые фации морских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турбидитовых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образований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13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показаны обвально-осыпные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сейсмогенные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склоновые морские отложени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3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показаны достоверные разломы, активные в четвертичное время</a:t>
            </a:r>
          </a:p>
        </p:txBody>
      </p:sp>
    </p:spTree>
    <p:extLst>
      <p:ext uri="{BB962C8B-B14F-4D97-AF65-F5344CB8AC3E}">
        <p14:creationId xmlns:p14="http://schemas.microsoft.com/office/powerpoint/2010/main" val="9219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" y="3812876"/>
            <a:ext cx="4551194" cy="2870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" y="664234"/>
            <a:ext cx="4551194" cy="28706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56388" y="37301"/>
            <a:ext cx="6668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 </a:t>
            </a:r>
            <a:r>
              <a:rPr lang="ru-RU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Карты </a:t>
            </a:r>
            <a:r>
              <a:rPr lang="ru-RU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четвертичных образований Российской Федерации и </a:t>
            </a:r>
            <a:r>
              <a:rPr lang="ru-RU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прилегающих </a:t>
            </a:r>
            <a:r>
              <a:rPr lang="ru-RU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акваторий масштаба 1:2 500 </a:t>
            </a:r>
            <a:r>
              <a:rPr lang="ru-RU" sz="1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000 – центральная часть хребта Ломоносова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8559886" y="697695"/>
            <a:ext cx="3552546" cy="1776555"/>
            <a:chOff x="8559886" y="697695"/>
            <a:chExt cx="3552546" cy="177655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9886" y="697695"/>
              <a:ext cx="3552546" cy="177655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0374259" y="1178529"/>
              <a:ext cx="200025" cy="145256"/>
            </a:xfrm>
            <a:prstGeom prst="rect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733707" y="664234"/>
            <a:ext cx="38323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актуализации проводится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уточне-ние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границ распространения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картируемых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под-разделений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Арктической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зоне. В 2021 году были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актуализированны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в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глубоковод-ных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областях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Северного Ледовитого океана, ох-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ватывающих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Гаккеля 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хребет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Ломоносова. 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 году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работе площади, охватывающие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поднятие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Менделеева 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бассейн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Подводников.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3707" y="2525386"/>
            <a:ext cx="729819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1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 фрагмент КЧО-2500 по состоянию на 2020 год, до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получения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 актуализированной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батиметрической основы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материалам УНИО МО РФ. Ранее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батимет-рические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севернее 84</a:t>
            </a:r>
            <a:r>
              <a:rPr lang="ru-RU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были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неполными.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2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 фрагмент карты уклонов, построенной на основе новых данных.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00599" y="3812714"/>
            <a:ext cx="26313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3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фраг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-мент актуализированной КЧО-2500 с новой батиметрической основой. В процессе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актуализа-ции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были закартированы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-щади выходов коренных пород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(показаны насыщенным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фио-летовым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цветом),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уточне-ны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границы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распространения морских склоновых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морских вулканогенных образований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md,mvlIII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-H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показаны бледно фиолетовым цветом).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79" y="3812714"/>
            <a:ext cx="4551450" cy="287083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35826" y="629728"/>
            <a:ext cx="246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815" y="3812714"/>
            <a:ext cx="246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33579" y="3675540"/>
            <a:ext cx="246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1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119" y="900546"/>
            <a:ext cx="5316881" cy="3976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11" y="959185"/>
            <a:ext cx="6601908" cy="3917616"/>
          </a:xfrm>
          <a:prstGeom prst="rect">
            <a:avLst/>
          </a:prstGeom>
        </p:spPr>
      </p:pic>
      <p:sp>
        <p:nvSpPr>
          <p:cNvPr id="8" name="Трапеция 7"/>
          <p:cNvSpPr/>
          <p:nvPr/>
        </p:nvSpPr>
        <p:spPr>
          <a:xfrm rot="2590898">
            <a:off x="2105038" y="2449659"/>
            <a:ext cx="655750" cy="700098"/>
          </a:xfrm>
          <a:prstGeom prst="trapezoid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468880" y="2819400"/>
            <a:ext cx="6682740" cy="45992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8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3"/>
            <a:ext cx="5007842" cy="6662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42" y="3418114"/>
            <a:ext cx="7205311" cy="3439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-577" r="3369" b="8064"/>
          <a:stretch/>
        </p:blipFill>
        <p:spPr>
          <a:xfrm>
            <a:off x="2819400" y="672266"/>
            <a:ext cx="2362200" cy="2854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6388" r="5030" b="6111"/>
          <a:stretch/>
        </p:blipFill>
        <p:spPr>
          <a:xfrm>
            <a:off x="4472177" y="195943"/>
            <a:ext cx="2250880" cy="2514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306" y="509748"/>
            <a:ext cx="4549426" cy="3179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581150" y="-102878"/>
            <a:ext cx="94626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ГИС-Атлас Карт геологического содержания Прикаспийского региона м-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1:2 500 000,  1: 1 000 000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24" y="0"/>
            <a:ext cx="9432757" cy="69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53868"/>
            <a:ext cx="12192000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5000"/>
              </a:spcBef>
              <a:spcAft>
                <a:spcPct val="15000"/>
              </a:spcAft>
            </a:pPr>
            <a:r>
              <a:rPr lang="ru-RU" altLang="ru-RU" sz="2800" b="1" dirty="0">
                <a:latin typeface="Times New Roman" panose="02020603050405020304" pitchFamily="18" charset="0"/>
              </a:rPr>
              <a:t>Схема структурно-формационного районирования четвертичных отложений территории РФ</a:t>
            </a:r>
          </a:p>
          <a:p>
            <a:pPr algn="ctr">
              <a:spcBef>
                <a:spcPct val="15000"/>
              </a:spcBef>
              <a:spcAft>
                <a:spcPct val="15000"/>
              </a:spcAft>
            </a:pPr>
            <a:r>
              <a:rPr lang="ru-RU" altLang="ru-RU" sz="2800" b="1" dirty="0">
                <a:solidFill>
                  <a:srgbClr val="FF9933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1738"/>
            <a:ext cx="11899900" cy="3131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11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стратиграфическая схема </a:t>
            </a:r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России </a:t>
            </a:r>
            <a:r>
              <a:rPr lang="ru-RU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2021</a:t>
            </a:r>
            <a:endParaRPr lang="ru-RU" sz="23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1" y="436572"/>
            <a:ext cx="2391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Международные шкалы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6819" y="446276"/>
            <a:ext cx="29956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Общие шкалы </a:t>
            </a:r>
            <a:r>
              <a:rPr lang="ru-RU" sz="15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России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6936" y="446276"/>
            <a:ext cx="6481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Корреляция </a:t>
            </a:r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региональных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стратиграфических схем четвертичных отложений России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1668"/>
            <a:ext cx="11645900" cy="5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464" y="132696"/>
            <a:ext cx="11562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атрибутивных таблиц цифровой модели карты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характеристик картографируемых подразделений</a:t>
            </a: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81874" y="-83097"/>
            <a:ext cx="12110126" cy="40795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Актуализация цифровой карты четвертичных образований территории Российской Федерации и прилегающих акваторий масштаба 1:2 500 000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5464" y="2841164"/>
            <a:ext cx="7134834" cy="3271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3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информативности карты четвертичных образований масштаба 1:2 500 000 в части характеристики картографируемых подразделений атрибутивная таблица базового полигонального слоя была дополнена информацией о генезисе и стратиграфическом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на русском и английском языках. Заполнение осуществлялось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соответст-вии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Общей стратиграфической шкалой (СК, 2019) и Международной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хроностратиграфи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-ческой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шкалой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Chronostratigraphic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v2022/02).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3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корреляция с морскими изотопными стадиями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каждому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карто-графируемому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подразделению дополнены данными о стадиях глобальной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кислородно-изо-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топной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шкалы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30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атрибутивную таблицу базового слоя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добавлены два новых столбца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название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отредактированы и заполнено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4570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3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атрибутивную таблицу линейного слоя форм рельефа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добавлены названия 70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разло-мов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разломных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518"/>
            <a:ext cx="12170537" cy="2022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68" y="1632609"/>
            <a:ext cx="4514869" cy="46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0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Состояние стратиграфической базы </a:t>
            </a:r>
            <a:r>
              <a:rPr lang="ru-RU" sz="2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территории России, </a:t>
            </a:r>
            <a:r>
              <a:rPr lang="ru-RU" sz="2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2021</a:t>
            </a:r>
            <a:endParaRPr lang="ru-RU" sz="2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50"/>
            <a:ext cx="12192000" cy="595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Инструкция_19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1" y="513622"/>
            <a:ext cx="4117976" cy="52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Инструкция_1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9139" y="1131159"/>
            <a:ext cx="3725861" cy="52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 descr="Инструкция_19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9074" y="1737927"/>
            <a:ext cx="3733800" cy="512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951038" y="2"/>
            <a:ext cx="1919316" cy="57886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5642742" y="578861"/>
            <a:ext cx="1374264" cy="74274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1931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8913785" y="1164662"/>
            <a:ext cx="1712146" cy="791406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2485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4" y="3416879"/>
            <a:ext cx="4711765" cy="2915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4" y="420453"/>
            <a:ext cx="4711764" cy="2913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7C390F-409F-4FB0-B993-53512566F94C}"/>
              </a:ext>
            </a:extLst>
          </p:cNvPr>
          <p:cNvSpPr txBox="1"/>
          <p:nvPr/>
        </p:nvSpPr>
        <p:spPr>
          <a:xfrm>
            <a:off x="511980" y="420453"/>
            <a:ext cx="5958760" cy="2925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pPr marL="85725">
              <a:lnSpc>
                <a:spcPct val="150000"/>
              </a:lnSpc>
              <a:spcAft>
                <a:spcPts val="120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распространения четвертичных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оледенений</a:t>
            </a:r>
          </a:p>
          <a:p>
            <a:pPr marL="85725">
              <a:lnSpc>
                <a:spcPct val="110000"/>
              </a:lnSpc>
              <a:spcAft>
                <a:spcPts val="600"/>
              </a:spcAf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схеме показаны предполагаемые площади максимального распространения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неоплейстоценовых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оледенений: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раннем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неоплейстоцене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(600-400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неоплейстоцене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(250-150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позднем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неоплейстоцене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(90-70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первое оледенение,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19-17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второе оледенение)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C390F-409F-4FB0-B993-53512566F94C}"/>
              </a:ext>
            </a:extLst>
          </p:cNvPr>
          <p:cNvSpPr txBox="1"/>
          <p:nvPr/>
        </p:nvSpPr>
        <p:spPr>
          <a:xfrm>
            <a:off x="511980" y="3429382"/>
            <a:ext cx="5958760" cy="29150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pPr marL="85725">
              <a:lnSpc>
                <a:spcPct val="150000"/>
              </a:lnSpc>
              <a:spcAft>
                <a:spcPts val="120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распространения морских трансгрессий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5725">
              <a:lnSpc>
                <a:spcPct val="110000"/>
              </a:lnSpc>
              <a:spcAft>
                <a:spcPts val="600"/>
              </a:spcAf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схеме показаны предполагаемые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площади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распространения морских бассейнов на современной территории: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раннем и среднем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неоплейстоцене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позднего неоплейстоцена (140-100 тыс.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н.);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позднего неоплейстоцена (50-30 тыс. л. н.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голоцене (10-8 тыс. л. н.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80"/>
            <a:ext cx="12192000" cy="62290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11678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распространения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многолетнемерзлых 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сезонномерзлых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масштаба 1: 25 000 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2485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5504" r="4239" b="6361"/>
          <a:stretch/>
        </p:blipFill>
        <p:spPr>
          <a:xfrm>
            <a:off x="4608679" y="407950"/>
            <a:ext cx="2840127" cy="41608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t="4671" r="4075" b="6126"/>
          <a:stretch/>
        </p:blipFill>
        <p:spPr>
          <a:xfrm>
            <a:off x="8283941" y="407950"/>
            <a:ext cx="2768910" cy="415951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3680" r="4460" b="7015"/>
          <a:stretch/>
        </p:blipFill>
        <p:spPr>
          <a:xfrm>
            <a:off x="5353984" y="2121105"/>
            <a:ext cx="2774584" cy="41441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4704" r="5005" b="5389"/>
          <a:stretch/>
        </p:blipFill>
        <p:spPr>
          <a:xfrm>
            <a:off x="9229580" y="2064020"/>
            <a:ext cx="2693130" cy="414143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 t="2995" r="5244" b="6327"/>
          <a:stretch/>
        </p:blipFill>
        <p:spPr>
          <a:xfrm>
            <a:off x="365777" y="735219"/>
            <a:ext cx="3746832" cy="55370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1090459" y="324853"/>
            <a:ext cx="2838458" cy="40795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C390F-409F-4FB0-B993-53512566F94C}"/>
              </a:ext>
            </a:extLst>
          </p:cNvPr>
          <p:cNvSpPr txBox="1"/>
          <p:nvPr/>
        </p:nvSpPr>
        <p:spPr>
          <a:xfrm>
            <a:off x="365777" y="346348"/>
            <a:ext cx="3407767" cy="3248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Пояснительная записка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08" y="1173584"/>
            <a:ext cx="7045292" cy="32598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5464" y="333969"/>
            <a:ext cx="11562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централизованной базы данных ФГБУ «ВСЕГЕИ» характеристиками стратотипов региональных подразделений квартера по материалам серийных легенд, региональных стратиграфических схем, государственных геологических карт (Европейская часть России, Западная и Средняя Сибирь, Алтае-Саянская область)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32485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81874" y="-83097"/>
            <a:ext cx="12110126" cy="40795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>
                <a:solidFill>
                  <a:schemeClr val="bg1"/>
                </a:solidFill>
              </a:rPr>
              <a:t>Актуализация цифровой карты четвертичных образований территории Российской Федерации и прилегающих акваторий масштаба 1:2 500 000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35254" y="4738255"/>
            <a:ext cx="4268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Редактирование проводится по следующим характеристикам: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объекта, литология, источник, описание местоположения и координаты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Данные вносятся в атрибутивные таблицы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410" y="1313631"/>
            <a:ext cx="4905762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Пополнение базы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осуществлялось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материалам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серийных легенд, региональных стратиграфических схем,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государственных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геологических карт по территории Европейской части России, Западной и Средней Сибири 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централизованную базу внесено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 новых стратотипов, уточнено местоположение 27 стратотипов и отредактированы характеристики 104 стратотипов.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0" y="3101205"/>
            <a:ext cx="6401437" cy="247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06400" y="658830"/>
            <a:ext cx="11678432" cy="2882657"/>
            <a:chOff x="275772" y="3213343"/>
            <a:chExt cx="11678432" cy="28826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772" y="3213343"/>
              <a:ext cx="5742345" cy="2882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4646" y="3213343"/>
              <a:ext cx="5719558" cy="2882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6736"/>
            <a:ext cx="12117876" cy="21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420534-431B-4ABC-90EE-B23070D94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96" y="554588"/>
            <a:ext cx="5062904" cy="55161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16F785-7A0D-4078-A087-083F41787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558"/>
            <a:ext cx="6707345" cy="25387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BC8E22-1F2E-44ED-A23A-788182F78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" y="3420168"/>
            <a:ext cx="6708974" cy="25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05EC83-2B78-4FCB-A5B7-A4E4CF2952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788" y="6564313"/>
            <a:ext cx="430212" cy="266700"/>
          </a:xfrm>
        </p:spPr>
        <p:txBody>
          <a:bodyPr/>
          <a:lstStyle/>
          <a:p>
            <a:fld id="{5F480155-6799-44A1-BF46-6F1F28AD3A27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4696B-0A37-48BC-A72E-8BB9BDBB9BBA}"/>
              </a:ext>
            </a:extLst>
          </p:cNvPr>
          <p:cNvSpPr txBox="1"/>
          <p:nvPr/>
        </p:nvSpPr>
        <p:spPr>
          <a:xfrm>
            <a:off x="236069" y="1005374"/>
            <a:ext cx="3325412" cy="43690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pPr marL="85725">
              <a:lnSpc>
                <a:spcPct val="130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моделей</a:t>
            </a:r>
          </a:p>
          <a:p>
            <a:pPr marL="271463" indent="-185738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Agisoft</a:t>
            </a:r>
            <a:r>
              <a:rPr lang="en-US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Metashape</a:t>
            </a:r>
            <a:r>
              <a:rPr lang="en-US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отечественное ПО (разработчик: </a:t>
            </a:r>
            <a:r>
              <a:rPr lang="ru-RU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Геоскан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СПб), мировой лидер в данном сегменте</a:t>
            </a:r>
          </a:p>
          <a:p>
            <a:pPr marL="85725">
              <a:lnSpc>
                <a:spcPct val="130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Геологическая интерпретация моделей</a:t>
            </a:r>
          </a:p>
          <a:p>
            <a:pPr marL="271463" indent="-185738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Отечественное ПО отсутствует!</a:t>
            </a:r>
          </a:p>
          <a:p>
            <a:pPr marL="271463" indent="-185738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Lime by VOG </a:t>
            </a:r>
            <a:r>
              <a:rPr lang="en-US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удобный недорогой постоянно развивающийся софт с необходимым функционалом</a:t>
            </a:r>
          </a:p>
          <a:p>
            <a:pPr marL="271463" indent="-185738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 </a:t>
            </a:r>
            <a:r>
              <a:rPr lang="ru-RU" sz="1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Интегро</a:t>
            </a:r>
            <a:r>
              <a:rPr lang="ru-RU" sz="1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обладает необходимым потенциалом для работы с трехмерными моделями, однако требуются модификация для работы с текстурами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9D44CE-954E-4FD8-A893-06543718B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496" y="994919"/>
            <a:ext cx="2075645" cy="1736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218968-9E18-4D90-8C09-D8859F122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03" y="463927"/>
            <a:ext cx="2188977" cy="2188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56115F-AAC6-47AB-AA1F-98069AA35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962" y="936575"/>
            <a:ext cx="2709267" cy="118683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620675-EA01-4F40-9D54-7415347256D6}"/>
              </a:ext>
            </a:extLst>
          </p:cNvPr>
          <p:cNvSpPr/>
          <p:nvPr/>
        </p:nvSpPr>
        <p:spPr>
          <a:xfrm>
            <a:off x="5982597" y="871135"/>
            <a:ext cx="5763631" cy="18270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7FE2FF-95F5-4DB9-BFE4-05E26C6EB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81" y="1954608"/>
            <a:ext cx="3325412" cy="17458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FDAB80-6294-412D-BAD0-B801037135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00" y="3515237"/>
            <a:ext cx="4049373" cy="4422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4FAF24-1AB8-4C5C-85C4-0589053FD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7825" y="4368609"/>
            <a:ext cx="5684345" cy="80673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3E9D1D-C7D8-4EEF-84DC-6D55EB61B6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62" y="4126412"/>
            <a:ext cx="2536788" cy="12709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18A5C7-3507-4FCB-8E96-08139FF97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9921" y="2926385"/>
            <a:ext cx="3251736" cy="10119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BB60BF1-5ABD-403C-A64D-7A9BBDC09B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7395" y="5589418"/>
            <a:ext cx="2695921" cy="1028145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093CDB6-E47F-498E-A988-563E6FEFF832}"/>
              </a:ext>
            </a:extLst>
          </p:cNvPr>
          <p:cNvSpPr/>
          <p:nvPr/>
        </p:nvSpPr>
        <p:spPr>
          <a:xfrm>
            <a:off x="7787473" y="2280976"/>
            <a:ext cx="4320791" cy="4411226"/>
          </a:xfrm>
          <a:custGeom>
            <a:avLst/>
            <a:gdLst>
              <a:gd name="connsiteX0" fmla="*/ 612949 w 4320791"/>
              <a:gd name="connsiteY0" fmla="*/ 241160 h 4411226"/>
              <a:gd name="connsiteX1" fmla="*/ 211015 w 4320791"/>
              <a:gd name="connsiteY1" fmla="*/ 753626 h 4411226"/>
              <a:gd name="connsiteX2" fmla="*/ 0 w 4320791"/>
              <a:gd name="connsiteY2" fmla="*/ 1296237 h 4411226"/>
              <a:gd name="connsiteX3" fmla="*/ 442127 w 4320791"/>
              <a:gd name="connsiteY3" fmla="*/ 1929283 h 4411226"/>
              <a:gd name="connsiteX4" fmla="*/ 1366575 w 4320791"/>
              <a:gd name="connsiteY4" fmla="*/ 2110154 h 4411226"/>
              <a:gd name="connsiteX5" fmla="*/ 1668026 w 4320791"/>
              <a:gd name="connsiteY5" fmla="*/ 2391508 h 4411226"/>
              <a:gd name="connsiteX6" fmla="*/ 1768509 w 4320791"/>
              <a:gd name="connsiteY6" fmla="*/ 2703006 h 4411226"/>
              <a:gd name="connsiteX7" fmla="*/ 1647929 w 4320791"/>
              <a:gd name="connsiteY7" fmla="*/ 2924070 h 4411226"/>
              <a:gd name="connsiteX8" fmla="*/ 1225898 w 4320791"/>
              <a:gd name="connsiteY8" fmla="*/ 3326004 h 4411226"/>
              <a:gd name="connsiteX9" fmla="*/ 1145512 w 4320791"/>
              <a:gd name="connsiteY9" fmla="*/ 3396343 h 4411226"/>
              <a:gd name="connsiteX10" fmla="*/ 803868 w 4320791"/>
              <a:gd name="connsiteY10" fmla="*/ 4059534 h 4411226"/>
              <a:gd name="connsiteX11" fmla="*/ 1306285 w 4320791"/>
              <a:gd name="connsiteY11" fmla="*/ 4401178 h 4411226"/>
              <a:gd name="connsiteX12" fmla="*/ 1396720 w 4320791"/>
              <a:gd name="connsiteY12" fmla="*/ 4391129 h 4411226"/>
              <a:gd name="connsiteX13" fmla="*/ 3989195 w 4320791"/>
              <a:gd name="connsiteY13" fmla="*/ 4411226 h 4411226"/>
              <a:gd name="connsiteX14" fmla="*/ 4059534 w 4320791"/>
              <a:gd name="connsiteY14" fmla="*/ 3587261 h 4411226"/>
              <a:gd name="connsiteX15" fmla="*/ 4149969 w 4320791"/>
              <a:gd name="connsiteY15" fmla="*/ 2291024 h 4411226"/>
              <a:gd name="connsiteX16" fmla="*/ 4310742 w 4320791"/>
              <a:gd name="connsiteY16" fmla="*/ 1728316 h 4411226"/>
              <a:gd name="connsiteX17" fmla="*/ 4320791 w 4320791"/>
              <a:gd name="connsiteY17" fmla="*/ 1075173 h 4411226"/>
              <a:gd name="connsiteX18" fmla="*/ 4180114 w 4320791"/>
              <a:gd name="connsiteY18" fmla="*/ 0 h 4411226"/>
              <a:gd name="connsiteX19" fmla="*/ 612949 w 4320791"/>
              <a:gd name="connsiteY19" fmla="*/ 241160 h 441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0791" h="4411226">
                <a:moveTo>
                  <a:pt x="612949" y="241160"/>
                </a:moveTo>
                <a:lnTo>
                  <a:pt x="211015" y="753626"/>
                </a:lnTo>
                <a:lnTo>
                  <a:pt x="0" y="1296237"/>
                </a:lnTo>
                <a:lnTo>
                  <a:pt x="442127" y="1929283"/>
                </a:lnTo>
                <a:lnTo>
                  <a:pt x="1366575" y="2110154"/>
                </a:lnTo>
                <a:lnTo>
                  <a:pt x="1668026" y="2391508"/>
                </a:lnTo>
                <a:lnTo>
                  <a:pt x="1768509" y="2703006"/>
                </a:lnTo>
                <a:lnTo>
                  <a:pt x="1647929" y="2924070"/>
                </a:lnTo>
                <a:lnTo>
                  <a:pt x="1225898" y="3326004"/>
                </a:lnTo>
                <a:lnTo>
                  <a:pt x="1145512" y="3396343"/>
                </a:lnTo>
                <a:lnTo>
                  <a:pt x="803868" y="4059534"/>
                </a:lnTo>
                <a:lnTo>
                  <a:pt x="1306285" y="4401178"/>
                </a:lnTo>
                <a:lnTo>
                  <a:pt x="1396720" y="4391129"/>
                </a:lnTo>
                <a:lnTo>
                  <a:pt x="3989195" y="4411226"/>
                </a:lnTo>
                <a:lnTo>
                  <a:pt x="4059534" y="3587261"/>
                </a:lnTo>
                <a:lnTo>
                  <a:pt x="4149969" y="2291024"/>
                </a:lnTo>
                <a:lnTo>
                  <a:pt x="4310742" y="1728316"/>
                </a:lnTo>
                <a:lnTo>
                  <a:pt x="4320791" y="1075173"/>
                </a:lnTo>
                <a:lnTo>
                  <a:pt x="4180114" y="0"/>
                </a:lnTo>
                <a:lnTo>
                  <a:pt x="612949" y="24116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865E8-9B84-4E08-8A12-60BCD51A199F}"/>
              </a:ext>
            </a:extLst>
          </p:cNvPr>
          <p:cNvSpPr txBox="1"/>
          <p:nvPr/>
        </p:nvSpPr>
        <p:spPr>
          <a:xfrm>
            <a:off x="6901767" y="478504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4104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A1DD26-9E83-404E-9E88-6650C8264D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788" y="6564313"/>
            <a:ext cx="430212" cy="2667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80155-6799-44A1-BF46-6F1F28AD3A2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F8C774-01A9-4A3C-A268-6D47EA248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77" y="630237"/>
            <a:ext cx="5665197" cy="58757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085829-0647-491E-9D71-490FE5D00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3" y="630237"/>
            <a:ext cx="6193632" cy="3066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825E9-71A6-48B0-9FED-ED5F000D6D2B}"/>
              </a:ext>
            </a:extLst>
          </p:cNvPr>
          <p:cNvSpPr txBox="1"/>
          <p:nvPr/>
        </p:nvSpPr>
        <p:spPr>
          <a:xfrm>
            <a:off x="137160" y="3871442"/>
            <a:ext cx="6018658" cy="1714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pPr marL="271463" marR="0" lvl="0" indent="-18573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Модели и их интерпретации визуализируются через веб-браузер</a:t>
            </a:r>
          </a:p>
          <a:p>
            <a:pPr marL="271463" marR="0" lvl="0" indent="-18573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Могут быть напрямую подгружены и интерпретированы в сопутствующем ПО</a:t>
            </a:r>
          </a:p>
          <a:p>
            <a:pPr marL="271463" marR="0" lvl="0" indent="-18573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Нет ограничений по размеру и разрешению моделей</a:t>
            </a:r>
          </a:p>
        </p:txBody>
      </p:sp>
    </p:spTree>
    <p:extLst>
      <p:ext uri="{BB962C8B-B14F-4D97-AF65-F5344CB8AC3E}">
        <p14:creationId xmlns:p14="http://schemas.microsoft.com/office/powerpoint/2010/main" val="18723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04-14 14-56-01">
            <a:hlinkClick r:id="" action="ppaction://media"/>
            <a:extLst>
              <a:ext uri="{FF2B5EF4-FFF2-40B4-BE49-F238E27FC236}">
                <a16:creationId xmlns:a16="http://schemas.microsoft.com/office/drawing/2014/main" id="{090BA4FB-1428-4D82-9892-4D306EDFD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606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30453-3CBB-43E2-9073-1181688BF58E}"/>
              </a:ext>
            </a:extLst>
          </p:cNvPr>
          <p:cNvSpPr txBox="1"/>
          <p:nvPr/>
        </p:nvSpPr>
        <p:spPr>
          <a:xfrm>
            <a:off x="6601096" y="-73241"/>
            <a:ext cx="489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Панорамы и виртуальные туры. Карьер Долгий.</a:t>
            </a:r>
          </a:p>
        </p:txBody>
      </p:sp>
    </p:spTree>
    <p:extLst>
      <p:ext uri="{BB962C8B-B14F-4D97-AF65-F5344CB8AC3E}">
        <p14:creationId xmlns:p14="http://schemas.microsoft.com/office/powerpoint/2010/main" val="3617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1" y="646981"/>
            <a:ext cx="8838740" cy="6090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7C390F-409F-4FB0-B993-53512566F94C}"/>
              </a:ext>
            </a:extLst>
          </p:cNvPr>
          <p:cNvSpPr txBox="1"/>
          <p:nvPr/>
        </p:nvSpPr>
        <p:spPr>
          <a:xfrm>
            <a:off x="0" y="818597"/>
            <a:ext cx="3280655" cy="31229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5725">
              <a:lnSpc>
                <a:spcPct val="120000"/>
              </a:lnSpc>
              <a:spcAft>
                <a:spcPts val="6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Международная четвертичная карта </a:t>
            </a:r>
            <a:r>
              <a:rPr lang="ru-RU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Европы и прилегающих </a:t>
            </a:r>
            <a:r>
              <a:rPr lang="ru-RU" sz="1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территорий</a:t>
            </a:r>
          </a:p>
          <a:p>
            <a:pPr marL="85725" algn="just">
              <a:spcAft>
                <a:spcPts val="6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Карта четвертичных образований Российской Федерации и прилегающих акваторий масштаба 1:2 500 000 является ядром Международной четвертичной карты Европы и прилегающих территорий </a:t>
            </a:r>
            <a:r>
              <a:rPr lang="en-US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(IQUAME 2500)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Данный 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курируется Федеральным институтом 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геолого-геофизических исследований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при-родных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ресурсов (BGR), 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Германия. 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0" y="5296277"/>
            <a:ext cx="2000506" cy="8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91"/>
            <a:ext cx="5724478" cy="690929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20647" y="233835"/>
            <a:ext cx="2121870" cy="27881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84710" y="351457"/>
            <a:ext cx="19315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1932 г.</a:t>
            </a:r>
          </a:p>
          <a:p>
            <a:pPr algn="ctr"/>
            <a:r>
              <a:rPr lang="ru-RU" b="1" dirty="0" smtClean="0"/>
              <a:t>Карта </a:t>
            </a:r>
            <a:r>
              <a:rPr lang="ru-RU" b="1" dirty="0"/>
              <a:t>экскурсионных маршрутов </a:t>
            </a:r>
            <a:endParaRPr lang="ru-RU" b="1" dirty="0" smtClean="0"/>
          </a:p>
          <a:p>
            <a:pPr algn="ctr"/>
            <a:r>
              <a:rPr lang="ru-RU" b="1" dirty="0" smtClean="0"/>
              <a:t>II </a:t>
            </a:r>
            <a:r>
              <a:rPr lang="ru-RU" b="1" dirty="0"/>
              <a:t>Конференции по изучению четвертичного периода </a:t>
            </a:r>
            <a:r>
              <a:rPr lang="ru-RU" b="1" dirty="0" smtClean="0"/>
              <a:t>в Европе.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50" y="0"/>
            <a:ext cx="4588150" cy="3379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78" y="3838041"/>
            <a:ext cx="4313707" cy="30199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39001" y="3323846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Экскурсия </a:t>
            </a:r>
            <a:r>
              <a:rPr lang="ru-RU" b="1" dirty="0"/>
              <a:t>на станцию </a:t>
            </a:r>
            <a:r>
              <a:rPr lang="ru-RU" b="1" dirty="0" smtClean="0"/>
              <a:t>Мга, Ленинградская обл.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0085" y="6204287"/>
            <a:ext cx="2153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ea typeface="Calibri" panose="020F0502020204030204" pitchFamily="34" charset="0"/>
              </a:rPr>
              <a:t>Берег р. Волга, стан</a:t>
            </a:r>
            <a:r>
              <a:rPr lang="ru-RU" b="1" dirty="0"/>
              <a:t>ц</a:t>
            </a:r>
            <a:r>
              <a:rPr lang="ru-RU" b="1" dirty="0">
                <a:ea typeface="Calibri" panose="020F0502020204030204" pitchFamily="34" charset="0"/>
              </a:rPr>
              <a:t>ия </a:t>
            </a:r>
            <a:r>
              <a:rPr lang="ru-RU" b="1" dirty="0" err="1">
                <a:ea typeface="Calibri" panose="020F0502020204030204" pitchFamily="34" charset="0"/>
              </a:rPr>
              <a:t>Пролейка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6425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1369" t="12222" r="12335" b="9048"/>
          <a:stretch/>
        </p:blipFill>
        <p:spPr>
          <a:xfrm>
            <a:off x="515760" y="559531"/>
            <a:ext cx="7031424" cy="5921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1661" t="26466" r="7418"/>
          <a:stretch/>
        </p:blipFill>
        <p:spPr>
          <a:xfrm>
            <a:off x="7728407" y="566734"/>
            <a:ext cx="3979286" cy="2670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1458" t="22763" r="11309"/>
          <a:stretch/>
        </p:blipFill>
        <p:spPr>
          <a:xfrm>
            <a:off x="7728407" y="3307271"/>
            <a:ext cx="3964056" cy="3162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International Collaboration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Database of Quaternary Terrestrial European Stratigraphy (DATESTRA</a:t>
            </a:r>
            <a:r>
              <a:rPr lang="en-US" dirty="0"/>
              <a:t>) (https://datestra-seqs.mystrikingly.com</a:t>
            </a:r>
            <a:r>
              <a:rPr lang="en-US" dirty="0" smtClean="0"/>
              <a:t>/)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0155-6799-44A1-BF46-6F1F28AD3A27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403" y="559532"/>
            <a:ext cx="1974132" cy="69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36" y="666061"/>
            <a:ext cx="8163465" cy="61995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3880" y="3204896"/>
            <a:ext cx="360296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году состоялись два Рабочих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совеща-ния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Китайской Академией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Геологи-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ческих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 (CAGS), Геологической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-бой Монголии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Всероссийским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-следовательским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Геологическим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-том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(ВСЕГЕИ).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Обсуждались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-ниц проекта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стратиграфической и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топогра-фической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районирования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четвертич-ных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образований и программного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обеспече-ния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составление схемы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стратиграфической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шка-лы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китайской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лессово-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палеопоч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-венной шкалой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C390F-409F-4FB0-B993-53512566F94C}"/>
              </a:ext>
            </a:extLst>
          </p:cNvPr>
          <p:cNvSpPr txBox="1"/>
          <p:nvPr/>
        </p:nvSpPr>
        <p:spPr>
          <a:xfrm>
            <a:off x="333880" y="666061"/>
            <a:ext cx="3144405" cy="8408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5725">
              <a:lnSpc>
                <a:spcPct val="120000"/>
              </a:lnSpc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Четвертичная геологическая карта Центральной и Северо-Восточной Азии масштаба 1:2 500 000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4" y="1786385"/>
            <a:ext cx="1708571" cy="11390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0705" y="1663410"/>
            <a:ext cx="1986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 О.В.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проекта, генеральный директор ВСЕГЕИ, д-р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геол.-минерал. наук, чл.-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корр.РАН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2485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869552" y="-93921"/>
            <a:ext cx="3322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81874" y="-83097"/>
            <a:ext cx="7650015" cy="40795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Quaternary Geological Map of Central and Northeast Asia at a scale of 1: 2.5M    </a:t>
            </a: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81874" y="418774"/>
          <a:ext cx="11944221" cy="580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870">
                  <a:extLst>
                    <a:ext uri="{9D8B030D-6E8A-4147-A177-3AD203B41FA5}">
                      <a16:colId xmlns:a16="http://schemas.microsoft.com/office/drawing/2014/main" val="3348333883"/>
                    </a:ext>
                  </a:extLst>
                </a:gridCol>
                <a:gridCol w="2511707">
                  <a:extLst>
                    <a:ext uri="{9D8B030D-6E8A-4147-A177-3AD203B41FA5}">
                      <a16:colId xmlns:a16="http://schemas.microsoft.com/office/drawing/2014/main" val="1214075742"/>
                    </a:ext>
                  </a:extLst>
                </a:gridCol>
                <a:gridCol w="1539433">
                  <a:extLst>
                    <a:ext uri="{9D8B030D-6E8A-4147-A177-3AD203B41FA5}">
                      <a16:colId xmlns:a16="http://schemas.microsoft.com/office/drawing/2014/main" val="725030496"/>
                    </a:ext>
                  </a:extLst>
                </a:gridCol>
                <a:gridCol w="3541853">
                  <a:extLst>
                    <a:ext uri="{9D8B030D-6E8A-4147-A177-3AD203B41FA5}">
                      <a16:colId xmlns:a16="http://schemas.microsoft.com/office/drawing/2014/main" val="1203458178"/>
                    </a:ext>
                  </a:extLst>
                </a:gridCol>
                <a:gridCol w="3310358">
                  <a:extLst>
                    <a:ext uri="{9D8B030D-6E8A-4147-A177-3AD203B41FA5}">
                      <a16:colId xmlns:a16="http://schemas.microsoft.com/office/drawing/2014/main" val="3130488082"/>
                    </a:ext>
                  </a:extLst>
                </a:gridCol>
              </a:tblGrid>
              <a:tr h="41488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Foto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Organization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 address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570269"/>
                  </a:ext>
                </a:extLst>
              </a:tr>
              <a:tr h="10372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Андрей Застрожнов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ВСЕГЕИ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 отделом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четвертич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-ной геологии и геоморфологии,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канд. геол.-минерал. наук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Andrey_Zastrozhnov@vsegei.ru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676585"/>
                  </a:ext>
                </a:extLst>
              </a:tr>
              <a:tr h="726051">
                <a:tc>
                  <a:txBody>
                    <a:bodyPr/>
                    <a:lstStyle/>
                    <a:p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Валерий Астахов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ВСЕГЕИ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Ведущий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научный сотрудник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д-р геол.-минерал. наук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Valeriy_Astahov@vsegei.ru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583998"/>
                  </a:ext>
                </a:extLst>
              </a:tr>
              <a:tr h="726051">
                <a:tc>
                  <a:txBody>
                    <a:bodyPr/>
                    <a:lstStyle/>
                    <a:p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Валентина Шкатова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ВСЕГЕИ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Ведущий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научный сотрудник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канд. геол.-минерал. наук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Valentina_Shkatova@vsegei.ru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89923"/>
                  </a:ext>
                </a:extLst>
              </a:tr>
              <a:tr h="726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Маргарита Чуйко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ВСЕГЕИ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научный сотрудник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Margarita_Chujko@vsegei.ru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232686"/>
                  </a:ext>
                </a:extLst>
              </a:tr>
              <a:tr h="726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Людмила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Пестова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ВСЕГЕИ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Ведущий геолог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Ludmila_Pestova@vsegei.ru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747585"/>
                  </a:ext>
                </a:extLst>
              </a:tr>
              <a:tr h="726051">
                <a:tc>
                  <a:txBody>
                    <a:bodyPr/>
                    <a:lstStyle/>
                    <a:p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Дмитрий Застрожнов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ВСЕГЕИ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Геолог,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канд. геол.-минерал. наук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Dmitry_Zastrozhnov@vsegei.ru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159803"/>
                  </a:ext>
                </a:extLst>
              </a:tr>
              <a:tr h="726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Светлана Яковлева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ВСЕГЕИ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Svetlana_Yakovleva@vsegei.ru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9695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0" y="1870536"/>
            <a:ext cx="779697" cy="691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2793" y="882060"/>
            <a:ext cx="948774" cy="961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0" y="4069252"/>
            <a:ext cx="651983" cy="700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1" y="3303077"/>
            <a:ext cx="470055" cy="745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3" y="2604313"/>
            <a:ext cx="518109" cy="6571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3" y="5518269"/>
            <a:ext cx="494389" cy="6776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8" y="4792929"/>
            <a:ext cx="554219" cy="7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-1"/>
            <a:ext cx="9144000" cy="63135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0" y="311150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15000"/>
              </a:spcBef>
              <a:spcAft>
                <a:spcPct val="15000"/>
              </a:spcAft>
              <a:buClrTx/>
              <a:buSzTx/>
              <a:buFontTx/>
              <a:buNone/>
              <a:defRPr/>
            </a:pPr>
            <a:r>
              <a:rPr lang="ru-RU" altLang="ru-RU" sz="4000" b="1" i="1" dirty="0">
                <a:solidFill>
                  <a:srgbClr val="0101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</a:rPr>
              <a:t>БЛАГОДАРИМ   ЗА   ВНИМАНИЕ!</a:t>
            </a:r>
            <a:endParaRPr lang="ru-RU" altLang="ru-RU" sz="4000" dirty="0">
              <a:solidFill>
                <a:srgbClr val="010199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626680-F5AE-4C70-81AB-1B40F01F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42" y="647815"/>
            <a:ext cx="3649923" cy="256784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B30DCBD-661B-43BD-A73D-B311C44320C7}"/>
              </a:ext>
            </a:extLst>
          </p:cNvPr>
          <p:cNvSpPr txBox="1">
            <a:spLocks/>
          </p:cNvSpPr>
          <p:nvPr/>
        </p:nvSpPr>
        <p:spPr>
          <a:xfrm>
            <a:off x="552679" y="0"/>
            <a:ext cx="11303516" cy="6478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Построение 3</a:t>
            </a:r>
            <a:r>
              <a:rPr lang="en-US" sz="2400" b="1" dirty="0"/>
              <a:t>D </a:t>
            </a:r>
            <a:r>
              <a:rPr lang="ru-RU" sz="2400" b="1" dirty="0"/>
              <a:t>геологической модели по скважинным данным в ГИС </a:t>
            </a:r>
            <a:r>
              <a:rPr lang="en-US" sz="2400" b="1" dirty="0"/>
              <a:t>INTEGRO </a:t>
            </a:r>
            <a:endParaRPr lang="ru-RU" sz="24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69C8B2-57DC-45AE-834C-67CE0228A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342" y="3215656"/>
            <a:ext cx="3649923" cy="29199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154" y="647815"/>
            <a:ext cx="5205597" cy="34060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256" y="4154033"/>
            <a:ext cx="392616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4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621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82210" y="926067"/>
            <a:ext cx="6652769" cy="95410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секции «Первобытно-коммунистическое общество»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355" y="1880174"/>
            <a:ext cx="5065643" cy="449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457700" y="57784"/>
            <a:ext cx="7577279" cy="954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в Геологическом музее АН СССР,</a:t>
            </a:r>
          </a:p>
          <a:p>
            <a:pPr algn="r"/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Ленинграде</a:t>
            </a:r>
            <a:endParaRPr lang="ru-RU" sz="2800" b="1" u="sng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11369" y="6371591"/>
            <a:ext cx="4680629" cy="36933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охоты на мамонтов в Сибири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3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978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27" y="2861889"/>
            <a:ext cx="4082473" cy="2917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82" y="2056855"/>
            <a:ext cx="2429164" cy="37221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79782" y="495142"/>
            <a:ext cx="6782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отложений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четвертичной системы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Европейской части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 и сопредельных с нею территорий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dirty="0" smtClean="0"/>
              <a:t> </a:t>
            </a:r>
          </a:p>
          <a:p>
            <a:pPr algn="ctr"/>
            <a:r>
              <a:rPr lang="ru-RU" dirty="0" smtClean="0"/>
              <a:t>М-б: </a:t>
            </a:r>
            <a:r>
              <a:rPr lang="en-US" dirty="0" smtClean="0"/>
              <a:t> 1</a:t>
            </a:r>
            <a:r>
              <a:rPr lang="ru-RU" dirty="0" smtClean="0"/>
              <a:t> </a:t>
            </a:r>
            <a:r>
              <a:rPr lang="en-US" dirty="0" smtClean="0"/>
              <a:t>: 2</a:t>
            </a:r>
            <a:r>
              <a:rPr lang="ru-RU" dirty="0" smtClean="0"/>
              <a:t> </a:t>
            </a:r>
            <a:r>
              <a:rPr lang="en-US" dirty="0" smtClean="0"/>
              <a:t>500</a:t>
            </a:r>
            <a:r>
              <a:rPr lang="ru-RU" dirty="0" smtClean="0"/>
              <a:t> </a:t>
            </a:r>
            <a:r>
              <a:rPr lang="en-US" dirty="0" smtClean="0"/>
              <a:t>000</a:t>
            </a:r>
            <a:r>
              <a:rPr lang="en-US" dirty="0"/>
              <a:t>. </a:t>
            </a:r>
            <a:endParaRPr lang="en-US" dirty="0" smtClean="0"/>
          </a:p>
          <a:p>
            <a:pPr algn="ctr"/>
            <a:r>
              <a:rPr lang="ru-RU" dirty="0" smtClean="0"/>
              <a:t>Ред.</a:t>
            </a:r>
            <a:r>
              <a:rPr lang="en-US" dirty="0" smtClean="0"/>
              <a:t> </a:t>
            </a:r>
            <a:r>
              <a:rPr lang="ru-RU" dirty="0" smtClean="0"/>
              <a:t>С.А. Яковлев</a:t>
            </a:r>
            <a:r>
              <a:rPr lang="en-US" dirty="0" smtClean="0"/>
              <a:t>. </a:t>
            </a:r>
          </a:p>
          <a:p>
            <a:pPr algn="ctr"/>
            <a:r>
              <a:rPr lang="en-US" dirty="0" smtClean="0"/>
              <a:t>1932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2562" y="5947773"/>
            <a:ext cx="4462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С.А. Яковлев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1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0800" y="38100"/>
            <a:ext cx="12331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Карта 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отложений СССР масштаба 1:2 500 00 под ред. Г.С. </a:t>
            </a:r>
            <a:r>
              <a:rPr lang="ru-RU" sz="2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Ганешина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1973 г. ВСЕГЕИ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 b="2372"/>
          <a:stretch/>
        </p:blipFill>
        <p:spPr>
          <a:xfrm>
            <a:off x="1003300" y="457200"/>
            <a:ext cx="10582838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533400"/>
            <a:ext cx="2705100" cy="30192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38100"/>
            <a:ext cx="293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Карта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отложений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Ленинградской, Псковской, Новгородской областей,</a:t>
            </a:r>
            <a:b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1:1 000 000, 1971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г.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СЗ ТГУ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3400"/>
            <a:ext cx="4356100" cy="3022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82060" y="133290"/>
            <a:ext cx="429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Карта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отложений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Советской Арктики,  1:2 500 000, 1957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г.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6700" y="115044"/>
            <a:ext cx="3803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Карта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отложений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Западно-Сибирской низменности,  1:1 500 000, 1961 г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031" y="515154"/>
            <a:ext cx="2931345" cy="2524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5725" y="3493906"/>
            <a:ext cx="345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Геологическая Карта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отложений Центра Европейской части СССР,  1:1 500 000, 1968 г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2380"/>
            <a:ext cx="3658584" cy="2885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775144" y="3540073"/>
            <a:ext cx="48734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Карта 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</a:t>
            </a:r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отложений Казахской советской социалистической республик и прилегающих территорий союзных республик СССР,  </a:t>
            </a:r>
            <a:b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1:1 500 000, 1973 г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60542" y="3104648"/>
            <a:ext cx="3803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Карта отложений четвертичной системы Западной </a:t>
            </a:r>
            <a:r>
              <a:rPr lang="ru-RU" sz="1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Сибирски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и сопредельных территорий,  1:2 500 000, 1958 г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02" y="3552604"/>
            <a:ext cx="1865884" cy="33053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924" y="3972380"/>
            <a:ext cx="4779897" cy="2885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46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5" y="2768"/>
            <a:ext cx="9687165" cy="68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8142" y="-111518"/>
            <a:ext cx="6668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 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Карты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четвертичных образований Российской Федерации и 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прилегающих </a:t>
            </a:r>
            <a:r>
              <a:rPr lang="ru-RU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акваторий масштаба 1:2 500 </a:t>
            </a:r>
            <a:r>
              <a:rPr lang="ru-RU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000 – акватория Северного Ледовитого океана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479"/>
            <a:ext cx="12176658" cy="60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BEA943-5128-42CB-9A83-522E14AD08F1}">
  <ds:schemaRefs>
    <ds:schemaRef ds:uri="http://schemas.microsoft.com/office/2006/documentManagement/types"/>
    <ds:schemaRef ds:uri="ead7e9e8-aee4-4293-900d-1b39f43043aa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16165</TotalTime>
  <Words>3902</Words>
  <Application>Microsoft Office PowerPoint</Application>
  <PresentationFormat>Широкоэкранный</PresentationFormat>
  <Paragraphs>256</Paragraphs>
  <Slides>34</Slides>
  <Notes>34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International Collaboration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Застрожнов Андрей Станиславович</cp:lastModifiedBy>
  <cp:revision>189</cp:revision>
  <cp:lastPrinted>2018-02-01T08:07:10Z</cp:lastPrinted>
  <dcterms:created xsi:type="dcterms:W3CDTF">2018-01-22T07:17:49Z</dcterms:created>
  <dcterms:modified xsi:type="dcterms:W3CDTF">2022-04-19T09:38:19Z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