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1"/>
  </p:sldMasterIdLst>
  <p:notesMasterIdLst>
    <p:notesMasterId r:id="rId14"/>
  </p:notesMasterIdLst>
  <p:sldIdLst>
    <p:sldId id="699" r:id="rId2"/>
    <p:sldId id="708" r:id="rId3"/>
    <p:sldId id="698" r:id="rId4"/>
    <p:sldId id="709" r:id="rId5"/>
    <p:sldId id="700" r:id="rId6"/>
    <p:sldId id="489" r:id="rId7"/>
    <p:sldId id="692" r:id="rId8"/>
    <p:sldId id="695" r:id="rId9"/>
    <p:sldId id="710" r:id="rId10"/>
    <p:sldId id="330" r:id="rId11"/>
    <p:sldId id="711" r:id="rId12"/>
    <p:sldId id="701" r:id="rId13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39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6EC"/>
    <a:srgbClr val="FFAA00"/>
    <a:srgbClr val="C500FF"/>
    <a:srgbClr val="003986"/>
    <a:srgbClr val="005AAA"/>
    <a:srgbClr val="1F66B7"/>
    <a:srgbClr val="FFF7D5"/>
    <a:srgbClr val="BDE4FC"/>
    <a:srgbClr val="F2F2F3"/>
    <a:srgbClr val="CB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4" autoAdjust="0"/>
    <p:restoredTop sz="87136" autoAdjust="0"/>
  </p:normalViewPr>
  <p:slideViewPr>
    <p:cSldViewPr>
      <p:cViewPr varScale="1">
        <p:scale>
          <a:sx n="38" d="100"/>
          <a:sy n="38" d="100"/>
        </p:scale>
        <p:origin x="108" y="408"/>
      </p:cViewPr>
      <p:guideLst>
        <p:guide pos="2139"/>
        <p:guide orient="horz"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4351" cy="498238"/>
          </a:xfrm>
          <a:prstGeom prst="rect">
            <a:avLst/>
          </a:prstGeom>
        </p:spPr>
        <p:txBody>
          <a:bodyPr vert="horz" lIns="83768" tIns="41884" rIns="83768" bIns="41884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142" y="2"/>
            <a:ext cx="2943342" cy="498238"/>
          </a:xfrm>
          <a:prstGeom prst="rect">
            <a:avLst/>
          </a:prstGeom>
        </p:spPr>
        <p:txBody>
          <a:bodyPr vert="horz" lIns="83768" tIns="41884" rIns="83768" bIns="41884" rtlCol="0"/>
          <a:lstStyle>
            <a:lvl1pPr algn="r">
              <a:defRPr sz="1100"/>
            </a:lvl1pPr>
          </a:lstStyle>
          <a:p>
            <a:fld id="{79415E23-D461-4A33-925B-8F12FCC49D2D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68" tIns="41884" rIns="83768" bIns="418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854" y="4780166"/>
            <a:ext cx="5434793" cy="3910853"/>
          </a:xfrm>
          <a:prstGeom prst="rect">
            <a:avLst/>
          </a:prstGeom>
        </p:spPr>
        <p:txBody>
          <a:bodyPr vert="horz" lIns="83768" tIns="41884" rIns="83768" bIns="418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3164"/>
            <a:ext cx="2944351" cy="498237"/>
          </a:xfrm>
          <a:prstGeom prst="rect">
            <a:avLst/>
          </a:prstGeom>
        </p:spPr>
        <p:txBody>
          <a:bodyPr vert="horz" lIns="83768" tIns="41884" rIns="83768" bIns="41884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142" y="9433164"/>
            <a:ext cx="2943342" cy="498237"/>
          </a:xfrm>
          <a:prstGeom prst="rect">
            <a:avLst/>
          </a:prstGeom>
        </p:spPr>
        <p:txBody>
          <a:bodyPr vert="horz" lIns="83768" tIns="41884" rIns="83768" bIns="41884" rtlCol="0" anchor="b"/>
          <a:lstStyle>
            <a:lvl1pPr algn="r">
              <a:defRPr sz="1100"/>
            </a:lvl1pPr>
          </a:lstStyle>
          <a:p>
            <a:fld id="{BF3736F3-B532-4E63-BC33-E5B05FBFF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3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1pPr>
    <a:lvl2pPr marL="414559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2pPr>
    <a:lvl3pPr marL="829117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3pPr>
    <a:lvl4pPr marL="1243676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4pPr>
    <a:lvl5pPr marL="1658233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5pPr>
    <a:lvl6pPr marL="2072792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6pPr>
    <a:lvl7pPr marL="2487350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7pPr>
    <a:lvl8pPr marL="2901907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8pPr>
    <a:lvl9pPr marL="3316466" algn="l" defTabSz="829117" rtl="0" eaLnBrk="1" latinLnBrk="0" hangingPunct="1">
      <a:defRPr sz="10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759554">
              <a:lnSpc>
                <a:spcPct val="114000"/>
              </a:lnSpc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№1</a:t>
            </a:r>
          </a:p>
          <a:p>
            <a:pPr algn="just" defTabSz="759554">
              <a:lnSpc>
                <a:spcPct val="114000"/>
              </a:lnSpc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</a:t>
            </a:r>
            <a:r>
              <a:rPr lang="ru-RU" sz="11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36F3-B532-4E63-BC33-E5B05FBFF8E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58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использовании геологических современных материалов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69266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869266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881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69266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869266">
                <a:defRPr/>
              </a:pPr>
              <a:t>11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873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12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47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20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88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Гидрогеологическая и инженерно-геологическая съёмки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проводились для изучения региональных гидрогеологических и инженерно-геологических условий, обоснования площадей, перспективных на выявление источников питьевых подземных вод, прогноза изменения качества подземных вод в освоенных районах с интенсивной техногенной нагрузкой, а также для решения вопросов инженерно-геологического планирования размещения объектов промышленного и гражданского строительства и обоснования стратегий инженерной защиты от проявлений опасных геологических процессов.</a:t>
            </a:r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ходе мелкомасштабного гидрогеологического изучения территорий проводились оценки состояния, использования и управления государственным фондом недр в части ресурсной базы подземных вод, оценка прогнозных ресурсов подземных вод категории Р3, выделение площадей для постановки гидрогеологических и инженерно-геологических съёмочных работ среднего масштаба. Инженерно-геологические региональные работы проводились в целях комплексного изучения, оценки картографирования региональных инженерно-геологических (в </a:t>
            </a:r>
            <a:r>
              <a:rPr lang="ru-RU" sz="108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геокриологических) условий территорий, выявления закономерностей их изменения под влиянием природных и техногенных факторов, разработки мероприятий по рациональному использованию и охране геологической среды. </a:t>
            </a:r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Гидрогеологические и инженерно-геологические съемки масштаба 1 : 1 000 000 в 2022 году проводились по листам, которые включают территории размещения ключевых объектов инфраструктуры Северного морского пути и центров развития Арктической зоны Российской Федерации, а также на Дальнем Востоке. Всего в работе находилось 4 листа. Прирост мелкомасштабной гидрогеологической и инженерно-геологической изученности составил 124 тыс. кв. км.</a:t>
            </a:r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2023 году мелкомасштабное изучение Арктической зоны Российской Федерации будет продолжено. Предусматривается введение в работу 2 новых листов – S-44 (Диксон), R-52 (Тикси).</a:t>
            </a:r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по среднемасштабному гидрогеологическому доизучению выполнялись в 2022 году с целью выявления площадей, перспективных для постановки поисковых работ на подземные воды, оценки прогнозных ресурсов подземных вод категории Р2 и защищённости основных водоносных подразделений.</a:t>
            </a:r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проводились на площадях 10 номенклатурных листов, расположенных в центре, на северо-западе и юге Европейской территории России, на Юге Урала, в Кузбассе. Локализованы площади для постановки поисково-оценочных работ на подземные воды для водоснабжения населенных пунктов в Оренбургской (4 участка), Челябинской (2 участка) областях и Республике Дагестан (5 участков). Прирост среднемасштабной гидрогеологической изученности составил 13,3 тыс. кв. км. </a:t>
            </a:r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2023 году будут продолжены работы по 5 переходящим номенклатурным листам, введены в работу 3 новых номенклатурных листа на территориях с острым дефицитом в питьевой воде и с высоким уровнем социально-экономического развития – L-38-III (Садовое), L-38-IX (</a:t>
            </a:r>
            <a:r>
              <a:rPr lang="ru-RU" sz="108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Кетченеры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O-41-XXV (Екатеринбург). Также будет проведена оценка гидрогеологической изученности и подготовлено геологическое обоснование постановки работ по гидрогеологическому доизучению по листу О-41-XIX (Невьянск). Ожидаемый прирост среднемасштабной гидрогеологической изученности по итогам 2023 года составит 13,3 тыс. кв. км.</a:t>
            </a:r>
            <a:endParaRPr lang="ru-RU" sz="1088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44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88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44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листов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Q-42 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R-42 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составлены карты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доплиоценовых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плиоцен-четвертичных образований,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R-43 –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дочетвертичных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четвертичных образований.</a:t>
            </a:r>
          </a:p>
          <a:p>
            <a:pPr marL="171450" indent="-171450">
              <a:buFontTx/>
              <a:buChar char="-"/>
            </a:pPr>
            <a:r>
              <a:rPr lang="ru-RU" dirty="0"/>
              <a:t>Расчленение </a:t>
            </a:r>
            <a:r>
              <a:rPr lang="ru-RU" dirty="0" err="1"/>
              <a:t>тибейсалинской</a:t>
            </a:r>
            <a:r>
              <a:rPr lang="ru-RU" dirty="0"/>
              <a:t> свиты различно на листах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Q-42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R-42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R-43</a:t>
            </a:r>
            <a:r>
              <a:rPr lang="ru-RU" dirty="0"/>
              <a:t> и, соответственно, не согласованны ее геологические границы.</a:t>
            </a:r>
          </a:p>
          <a:p>
            <a:pPr marL="171450" indent="-171450">
              <a:buFontTx/>
              <a:buChar char="-"/>
            </a:pPr>
            <a:r>
              <a:rPr lang="ru-RU" dirty="0"/>
              <a:t>Неувязка четвертичных подразделений и их границ</a:t>
            </a:r>
            <a:r>
              <a:rPr lang="ru-RU" baseline="0" dirty="0"/>
              <a:t> в приделах Уральской складчатой области, в частности </a:t>
            </a:r>
            <a:r>
              <a:rPr lang="ru-RU" baseline="0" dirty="0" err="1"/>
              <a:t>сядатинской</a:t>
            </a:r>
            <a:r>
              <a:rPr lang="ru-RU" baseline="0" dirty="0"/>
              <a:t> свиты на листе </a:t>
            </a:r>
            <a:r>
              <a:rPr lang="en-US" baseline="0" dirty="0"/>
              <a:t>Q-42 </a:t>
            </a:r>
            <a:r>
              <a:rPr lang="ru-RU" baseline="0" dirty="0"/>
              <a:t>и </a:t>
            </a:r>
            <a:r>
              <a:rPr lang="ru-RU" baseline="0" dirty="0" err="1"/>
              <a:t>немурюганской</a:t>
            </a:r>
            <a:r>
              <a:rPr lang="ru-RU" baseline="0" dirty="0"/>
              <a:t> свиты на листе </a:t>
            </a:r>
            <a:r>
              <a:rPr lang="en-US" baseline="0" dirty="0"/>
              <a:t>R-42</a:t>
            </a:r>
            <a:r>
              <a:rPr lang="ru-RU" baseline="0" dirty="0"/>
              <a:t>.</a:t>
            </a:r>
          </a:p>
          <a:p>
            <a:pPr algn="just">
              <a:lnSpc>
                <a:spcPct val="125000"/>
              </a:lnSpc>
            </a:pPr>
            <a:r>
              <a:rPr lang="ru-RU" sz="110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разрезов четвертичных отложений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5000"/>
              </a:lnSpc>
            </a:pP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листах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R-52 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(Тикси) 2016 г. и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S-44 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(Диксон),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S-45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Усть-Тарея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2020 г. даны разрезы только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дочетвертичных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образований. По четвертичным – представлена схема (рис.2) соотношений (четвертичных образований), имеющая мелкий вертикальный масштаб.</a:t>
            </a:r>
          </a:p>
          <a:p>
            <a:pPr marL="0" lvl="0" indent="0" algn="just">
              <a:lnSpc>
                <a:spcPct val="125000"/>
              </a:lnSpc>
              <a:buNone/>
            </a:pPr>
            <a:r>
              <a:rPr lang="ru-RU" sz="110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данных по составу разреза (геология) опорных скважин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25000"/>
              </a:lnSpc>
            </a:pP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 геологическому разрезу опорных скважин необходимы при составлении литологических колонок к карте инженерно-геологического районирования. Если раньше данные по скважинам были представлены в атрибутивной таблице к соответствующему </a:t>
            </a:r>
            <a:r>
              <a:rPr lang="ru-RU" sz="11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шейпу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(лист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-41 (Воркута)), то по листу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R-52</a:t>
            </a:r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(Тикси) имеется только список опорных скважин и обнажений с указанием мощности разреза и ссылкой на тематические материалы.</a:t>
            </a:r>
          </a:p>
          <a:p>
            <a:pPr algn="just">
              <a:lnSpc>
                <a:spcPct val="125000"/>
              </a:lnSpc>
            </a:pPr>
            <a:endParaRPr lang="ru-RU" sz="1088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441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Отсутствует возможность увязки смежных листов карт в связи с невязками геологических основ по этим листам. 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наблюдается </a:t>
            </a:r>
            <a:r>
              <a:rPr lang="ru-RU" sz="108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несбивка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карт  как разных покорений, так и в одном поколении. </a:t>
            </a:r>
            <a:endParaRPr lang="ru-RU" dirty="0"/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Примером</a:t>
            </a:r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служит лист 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O-35-XI, (X) (Сланцы). Работы по гидрогеологическому доизучению листа начаты в 2021 году. Работы по смежному листу </a:t>
            </a:r>
            <a:r>
              <a:rPr lang="en-US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-35-</a:t>
            </a:r>
            <a:r>
              <a:rPr lang="en-US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(Кингисепп или</a:t>
            </a:r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Нарвская площадь) завершены в 2017 году. Комплект карт гидрогеологического содержания подготовлен</a:t>
            </a:r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геологической основе, созданной в 2001 году и рекомендованной к изданию в 2002 году.</a:t>
            </a:r>
          </a:p>
          <a:p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по созданию геологической карты 2 поколения завершены в 2022 году. Подготовлена карта невязок. Материалы направлены в НРС.</a:t>
            </a:r>
            <a:endParaRPr lang="ru-RU" sz="1088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</a:t>
            </a:r>
            <a:r>
              <a:rPr lang="ru-RU" sz="108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несбивки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листов </a:t>
            </a:r>
            <a:r>
              <a:rPr lang="ru-RU" sz="108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госгеолкарты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гидрогеологической карте например, на листе O-35-XI, (X) (Сланцы) выделяется </a:t>
            </a:r>
            <a:r>
              <a:rPr lang="ru-RU" sz="108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дапино-катийский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ВГ, а на листе </a:t>
            </a:r>
            <a:r>
              <a:rPr lang="en-US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-35-</a:t>
            </a:r>
            <a:r>
              <a:rPr lang="en-US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(Кингисепп или</a:t>
            </a:r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Нарвская площадь) - </a:t>
            </a:r>
            <a:r>
              <a:rPr lang="ru-RU" sz="1088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дапино-сандбийский</a:t>
            </a:r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ВГ и т.д.).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44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</a:t>
            </a:r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цифровых моделей карт.</a:t>
            </a:r>
          </a:p>
          <a:p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Проекты геологических карт, подготовленные к изданию Московским филиалом ВСЕГЕИ, по листам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-35-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(Кингисепп),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M-37-VII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Обоянь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/>
              <a:t>содержат модели только </a:t>
            </a:r>
            <a:r>
              <a:rPr lang="ru-RU" dirty="0" err="1"/>
              <a:t>зарамочных</a:t>
            </a:r>
            <a:r>
              <a:rPr lang="ru-RU" dirty="0"/>
              <a:t> карт и схем, т.к. проекты основных полотен создавались авторами на ином программном обеспечении и не сохранились. По листам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N-34-XVI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(Черняховск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N-34-XVII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Сувалки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) проекты геологических</a:t>
            </a:r>
            <a:r>
              <a:rPr lang="ru-RU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 карт, полученные из резервного фонда ВСЕГЕИ, также подготовлены на программном обеспечении, которое в настоящее время не представляется возможном открыть. </a:t>
            </a:r>
            <a:endParaRPr lang="ru-RU" dirty="0"/>
          </a:p>
          <a:p>
            <a:r>
              <a:rPr lang="ru-RU" dirty="0"/>
              <a:t>Отсутствие цифровых моделей затрудняет создание комплекта карт гидрогеологического содержания. Для решения этого</a:t>
            </a:r>
            <a:r>
              <a:rPr lang="ru-RU" baseline="0" dirty="0"/>
              <a:t> вопроса в Техническое (геологическое) задание на 2023-2025 гг. включена оцифровка основного полотна геологической основы.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44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</a:t>
            </a:r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схем корреляции четвертичных образований на геологических картах четвертичных образований.</a:t>
            </a:r>
          </a:p>
          <a:p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отдельным листам такие схемы отсутствуют.</a:t>
            </a:r>
          </a:p>
          <a:p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схемы корреляции вызывает сложности при составлении выполнении гидрогеологической стратификации и составлении схем корреляции.</a:t>
            </a:r>
          </a:p>
          <a:p>
            <a:endParaRPr lang="ru-RU" sz="1088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44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8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</a:t>
            </a:r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схем корреляции четвертичных образований на геологических картах четвертичных образований.</a:t>
            </a:r>
          </a:p>
          <a:p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отдельным листам такие схемы отсутствуют.</a:t>
            </a:r>
          </a:p>
          <a:p>
            <a:r>
              <a:rPr lang="ru-RU" sz="1088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схемы корреляции вызывает сложности при составлении выполнении гидрогеологической стратификации и составлении схем корреляции.</a:t>
            </a:r>
          </a:p>
          <a:p>
            <a:endParaRPr lang="ru-RU" sz="1088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79090">
              <a:defRPr/>
            </a:pPr>
            <a:fld id="{ADA96A82-C1A9-4336-91A0-31E1D8BD58BF}" type="slidenum">
              <a:rPr lang="ru-RU">
                <a:solidFill>
                  <a:prstClr val="black"/>
                </a:solidFill>
                <a:latin typeface="Calibri"/>
              </a:rPr>
              <a:pPr defTabSz="1279090"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52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7A2E-DC4F-48E8-94ED-3AB5DAE15FC6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9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60741-0E48-439C-B79C-047F34DC9515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9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9AB6-000A-445D-89AF-6E0301E5D85D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3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A0FD-0F7A-4DBC-A83C-30524AB71F82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536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E6333-F868-420E-84BF-F4DF8B203457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7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2AC8-1592-4749-8BAA-CA4C69C962E4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8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5546-8653-432E-9C78-BE42F7034636}" type="datetime1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79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1390-462A-4EFF-A6CE-09A9A35F3917}" type="datetime1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2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C649-3255-493A-A968-F8A299D5EA80}" type="datetime1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977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5105-719F-41DB-BBD2-E00070AA4D32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8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39EC-5B2B-49D5-A438-0494EF1602D0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ysClr val="window" lastClr="FFFFFF"/>
            </a:gs>
            <a:gs pos="100000">
              <a:srgbClr val="B2E0FC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EDFD2-0F8D-4A9B-85A3-9DCCB65A2AEE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5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itrofanovaMV\Desktop\брендбук\ИТОГОВЫЙ ШАБЛОН ПРЕЗЕНТАЦИИ НА Русском языке\презентация итог - копия ФИНАЛ русски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4" y="16239"/>
            <a:ext cx="122406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6D676E-1F54-43F5-B6C6-2BC1D60A91A0}"/>
              </a:ext>
            </a:extLst>
          </p:cNvPr>
          <p:cNvSpPr/>
          <p:nvPr/>
        </p:nvSpPr>
        <p:spPr>
          <a:xfrm>
            <a:off x="128058" y="2692872"/>
            <a:ext cx="118872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607" indent="-414579" algn="ct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ВОПРОСЫ ИСПОЛЬЗОВАНИЯ ГОСУДАРСТВЕННЫХ ГЕОЛОГИЧЕСКИХ КАРТ МАСШТАБОВ 1:1 000 000 И 1:200 000 ПРИ ВЫПОЛНЕНИИ ГИДРОГЕОЛОГИЧЕСКИХ И ИНЖЕНЕРНО-ГЕОЛОГИЧЕСКИХ РАБОТ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6D676E-1F54-43F5-B6C6-2BC1D60A91A0}"/>
              </a:ext>
            </a:extLst>
          </p:cNvPr>
          <p:cNvSpPr/>
          <p:nvPr/>
        </p:nvSpPr>
        <p:spPr>
          <a:xfrm>
            <a:off x="4343400" y="4338860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607" indent="-414579" algn="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i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Докладчик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главный геолог </a:t>
            </a:r>
          </a:p>
          <a:p>
            <a:pPr marR="4607" indent="-414579" algn="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ФГБУ «Гидроспецгеология» </a:t>
            </a:r>
          </a:p>
          <a:p>
            <a:pPr marR="4607" indent="-414579" algn="r" defTabSz="914377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Платонова Алла Владимировна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510A6-1D4A-0813-F305-57D0934F05E4}"/>
              </a:ext>
            </a:extLst>
          </p:cNvPr>
          <p:cNvSpPr txBox="1"/>
          <p:nvPr/>
        </p:nvSpPr>
        <p:spPr>
          <a:xfrm>
            <a:off x="1613927" y="5715797"/>
            <a:ext cx="891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solidFill>
                  <a:schemeClr val="bg1">
                    <a:lumMod val="75000"/>
                  </a:schemeClr>
                </a:solidFill>
              </a:rPr>
              <a:t>25-27 </a:t>
            </a:r>
            <a:r>
              <a:rPr lang="ru-RU" sz="1600" b="1" dirty="0">
                <a:solidFill>
                  <a:schemeClr val="bg1">
                    <a:lumMod val="75000"/>
                  </a:schemeClr>
                </a:solidFill>
              </a:rPr>
              <a:t>апреля 2023 г.</a:t>
            </a:r>
          </a:p>
          <a:p>
            <a:pPr algn="ctr"/>
            <a:r>
              <a:rPr lang="ru-RU" sz="1600" b="1" dirty="0">
                <a:solidFill>
                  <a:schemeClr val="bg1">
                    <a:lumMod val="75000"/>
                  </a:schemeClr>
                </a:solidFill>
              </a:rPr>
              <a:t>г.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70009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10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27" y="0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339" y="164136"/>
            <a:ext cx="1089653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2667" b="1" cap="small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Карты геологических опасностей, связанных с опасными экзогенными геологическими процессами 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10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743922"/>
            <a:ext cx="2974952" cy="4597513"/>
          </a:xfrm>
          <a:prstGeom prst="rect">
            <a:avLst/>
          </a:prstGeom>
        </p:spPr>
      </p:pic>
      <p:sp>
        <p:nvSpPr>
          <p:cNvPr id="9" name="Rectangle 2"/>
          <p:cNvSpPr txBox="1">
            <a:spLocks/>
          </p:cNvSpPr>
          <p:nvPr/>
        </p:nvSpPr>
        <p:spPr>
          <a:xfrm>
            <a:off x="5951013" y="1142318"/>
            <a:ext cx="5742268" cy="70273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1867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Графический вид  алгоритма оценки </a:t>
            </a:r>
            <a:br>
              <a:rPr lang="ru-RU" sz="1867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67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оползневой опасности</a:t>
            </a:r>
          </a:p>
        </p:txBody>
      </p:sp>
      <p:pic>
        <p:nvPicPr>
          <p:cNvPr id="10" name="Рисунок 9" descr="D:\СТАТЬИ\2018\Статья Вожик\__ФИН\Статья_16.07.2018\Статья Вожик А.А. испр\Вожик_рисунок_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7" y="1272118"/>
            <a:ext cx="6720747" cy="46855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/>
          <p:cNvSpPr txBox="1">
            <a:spLocks/>
          </p:cNvSpPr>
          <p:nvPr/>
        </p:nvSpPr>
        <p:spPr>
          <a:xfrm>
            <a:off x="-436470" y="5894604"/>
            <a:ext cx="7876619" cy="70273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1867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Карта оползневой опасности Сочинского полигона, М. 1:200 000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1" y="1791534"/>
            <a:ext cx="2033256" cy="154145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Рисунок 12" descr="W:\ОЭГП\2021\Сергей Поле\От Тузикова\3 облпета 14.10.2021\DJI_077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828" y="3364383"/>
            <a:ext cx="2035200" cy="1378684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14" name="Рисунок 13" descr="D:\материалы по ЭГП\2021\Оперативные заключения\Сергей Поле\12.10\22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7363" y="4837397"/>
            <a:ext cx="2035200" cy="1363339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03345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11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27" y="0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" y="439541"/>
            <a:ext cx="10896533" cy="47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ПРЕДЛОЖЕНИЯ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11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ED6D34-8AC1-2F25-CF9E-AB61508B3CE7}"/>
              </a:ext>
            </a:extLst>
          </p:cNvPr>
          <p:cNvSpPr/>
          <p:nvPr/>
        </p:nvSpPr>
        <p:spPr>
          <a:xfrm>
            <a:off x="143339" y="1247813"/>
            <a:ext cx="1089653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Осуществлять планирование и актуализацию программы региональных геологических исследований на </a:t>
            </a:r>
            <a:r>
              <a:rPr lang="ru-RU" sz="2000" b="1" dirty="0" err="1">
                <a:solidFill>
                  <a:srgbClr val="002060"/>
                </a:solidFill>
              </a:rPr>
              <a:t>крако</a:t>
            </a:r>
            <a:r>
              <a:rPr lang="ru-RU" sz="2000" b="1" dirty="0">
                <a:solidFill>
                  <a:srgbClr val="002060"/>
                </a:solidFill>
              </a:rPr>
              <a:t>- и среднесрочную перспективы с учетом задач мелко- и среднемасштабного гидрогеологического и инженерно-геологического картографирования</a:t>
            </a:r>
          </a:p>
          <a:p>
            <a:pPr marL="342900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При подготовке и обосновании объектов геологического изучения и картографирования использовать комплексный подход с учетом необходимости решения гидрогеологических и инженерно-геологических задач при осуществлении ГМСН и выполнении региональных работ, включая опережающее геологическое доизучение для территорий (площадей), где планируются гидрогеологические и инженерно-геологические работы среднемасштабного масштаба</a:t>
            </a:r>
          </a:p>
          <a:p>
            <a:pPr marL="342900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Утвердить порядок согласования соседних листов ГГК с учетом поставленных и планируемых объектов гидрогеологического и инженерно-геологического картографирования </a:t>
            </a:r>
          </a:p>
          <a:p>
            <a:pPr marL="342900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В целях совершенствования картографической продукции геологического изучения недр согласовать единые требования к программному обеспечению, рассмотреть возможность </a:t>
            </a:r>
            <a:r>
              <a:rPr lang="ru-RU" sz="2000" b="1" dirty="0" err="1">
                <a:solidFill>
                  <a:srgbClr val="002060"/>
                </a:solidFill>
              </a:rPr>
              <a:t>погоризонтного</a:t>
            </a:r>
            <a:r>
              <a:rPr lang="ru-RU" sz="2000" b="1" dirty="0">
                <a:solidFill>
                  <a:srgbClr val="002060"/>
                </a:solidFill>
              </a:rPr>
              <a:t> картографирования, использование методов математического моделирования и создание трехмерных моделей геологической среды</a:t>
            </a:r>
          </a:p>
          <a:p>
            <a:pPr marL="342900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12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23" y="15811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12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8625F67-FC99-B417-1C25-2AD7FF01239B}"/>
              </a:ext>
            </a:extLst>
          </p:cNvPr>
          <p:cNvSpPr txBox="1">
            <a:spLocks noChangeArrowheads="1"/>
          </p:cNvSpPr>
          <p:nvPr/>
        </p:nvSpPr>
        <p:spPr>
          <a:xfrm>
            <a:off x="10249" y="2428900"/>
            <a:ext cx="12192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ru-RU" altLang="ru-RU" sz="4800" b="1" dirty="0">
                <a:solidFill>
                  <a:srgbClr val="005B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227D6-31D9-D02B-412A-7EC46972A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0592"/>
            <a:ext cx="4296914" cy="34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2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14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2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-152400" y="256301"/>
            <a:ext cx="11430001" cy="618119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rgbClr val="183664"/>
                </a:solidFill>
                <a:latin typeface="Georgia" panose="02040502050405020303" pitchFamily="18" charset="0"/>
              </a:rPr>
              <a:t>ЗАДАЧИ РЕГИОНАЛЬНОГО ГИДРОГЕОЛОГИЧЕСКОГО </a:t>
            </a:r>
          </a:p>
          <a:p>
            <a:pPr algn="ctr"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rgbClr val="183664"/>
                </a:solidFill>
                <a:latin typeface="Georgia" panose="02040502050405020303" pitchFamily="18" charset="0"/>
              </a:rPr>
              <a:t>И ИНЖЕНЕРНО-ГЕОЛОГИЧЕСКОГО КАРТОГРАФИРОВАНИЯ</a:t>
            </a:r>
            <a:endParaRPr lang="ru-RU" sz="22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C077B6-FCB7-416E-267B-309DDCA4ED7D}"/>
              </a:ext>
            </a:extLst>
          </p:cNvPr>
          <p:cNvSpPr/>
          <p:nvPr/>
        </p:nvSpPr>
        <p:spPr>
          <a:xfrm>
            <a:off x="650813" y="1358981"/>
            <a:ext cx="9982200" cy="4981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</a:rPr>
              <a:t>Повышение гидрогеологической и инженерно-геологической изученности территории страны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</a:rPr>
              <a:t>Оценка прогнозных ресурсов подземных вод и региональное обеспечение воспроизводства минерально-сырьевой базы подземных вод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</a:rPr>
              <a:t>Оценка региональных инженерно-геологических (в т.ч. геокриологических) условий территорий, выявление закономерностей их изменения под влиянием природных и техногенных факторов для обеспечения планирования размещения объектов промышленного и гражданского строительства и обоснования стратегий инженерной защиты от проявлений опасных геологических процессов.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</a:rPr>
              <a:t>Обоснования площадей, перспективных для выявления источников питьевых подземных вод и проведения поисково-оценочных работ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</a:rPr>
              <a:t>Обеспечение ведения государственного мониторинга состояния недр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900" b="1" dirty="0">
                <a:solidFill>
                  <a:srgbClr val="002060"/>
                </a:solidFill>
              </a:rPr>
              <a:t>Обеспечение использования недр в целях, не связанных с добычей полезных ископаемых</a:t>
            </a:r>
          </a:p>
        </p:txBody>
      </p:sp>
    </p:spTree>
    <p:extLst>
      <p:ext uri="{BB962C8B-B14F-4D97-AF65-F5344CB8AC3E}">
        <p14:creationId xmlns:p14="http://schemas.microsoft.com/office/powerpoint/2010/main" val="325252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3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14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3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-152400" y="256300"/>
            <a:ext cx="11430001" cy="618119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rgbClr val="183664"/>
                </a:solidFill>
                <a:latin typeface="Georgia" panose="02040502050405020303" pitchFamily="18" charset="0"/>
              </a:rPr>
              <a:t>ГИДРОГЕОЛОГИЧЕСКИЕ И ИНЖЕНЕРНО-ГЕОЛОГИЧЕСКИЕ РАБОТЫ МАСШТАБОВ 1:1 000 000 и 1:200 000 в 2022-2023 гг.</a:t>
            </a:r>
            <a:endParaRPr lang="ru-RU" sz="22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5" y="1356054"/>
            <a:ext cx="6934200" cy="4997868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310A899-9AAE-A3E8-7902-3024DC15B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755200"/>
              </p:ext>
            </p:extLst>
          </p:nvPr>
        </p:nvGraphicFramePr>
        <p:xfrm>
          <a:off x="7353402" y="2422526"/>
          <a:ext cx="4478818" cy="3744053"/>
        </p:xfrm>
        <a:graphic>
          <a:graphicData uri="http://schemas.openxmlformats.org/drawingml/2006/table">
            <a:tbl>
              <a:tblPr/>
              <a:tblGrid>
                <a:gridCol w="673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3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Номенклатура листа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Геологическая карта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3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O-41-XXX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(Тюмень)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M-53-XXXIV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(Хабаровск)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К-38-</a:t>
                      </a:r>
                      <a:r>
                        <a:rPr kumimoji="0" lang="en-US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(Кизляр)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N-44-I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(Куйбышев)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N-44-XI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(Новосибирск)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N-44-XII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(Бердск)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ГК-200/1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7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N-34-IX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(Калининград)</a:t>
                      </a:r>
                      <a:r>
                        <a:rPr kumimoji="0" lang="en-US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ГК-200/2 (инф. отчет)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К-38-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(Нальчик)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ГК-200/2 (эл. изд. без проекта геол. карты)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5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L-38-XXXI 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(Черкесск)</a:t>
                      </a: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ГК-200/2 (эл. изд. без проекта геол. карты)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0" marR="9147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CA93D5-B3C8-DCB5-0B33-AEE727521474}"/>
              </a:ext>
            </a:extLst>
          </p:cNvPr>
          <p:cNvSpPr txBox="1"/>
          <p:nvPr/>
        </p:nvSpPr>
        <p:spPr>
          <a:xfrm>
            <a:off x="7255585" y="1356054"/>
            <a:ext cx="43989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rgbClr val="183664"/>
                </a:solidFill>
                <a:latin typeface="Georgia" panose="02040502050405020303" pitchFamily="18" charset="0"/>
              </a:rPr>
              <a:t>Площади, рекомендованные под постановку среднемасштабных гидрогеологических съёмочных работ, не обеспеченные ГГК-200/2</a:t>
            </a:r>
            <a:endParaRPr lang="ru-RU" sz="14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1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4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14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4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-152400" y="408649"/>
            <a:ext cx="11430001" cy="313420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rgbClr val="183664"/>
                </a:solidFill>
                <a:latin typeface="Georgia" panose="02040502050405020303" pitchFamily="18" charset="0"/>
              </a:rPr>
              <a:t>СТРАТИГРАФИЧЕСКИЕ КОДЕКСЫ</a:t>
            </a:r>
            <a:endParaRPr lang="ru-RU" sz="22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365514" cy="5012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74957"/>
            <a:ext cx="3429428" cy="501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00" y="1274957"/>
            <a:ext cx="3465204" cy="5012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715" y="2590800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2F2F3"/>
                </a:solidFill>
              </a:rPr>
              <a:t>1992 год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3086" y="2701409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2006 год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0674" y="2710934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2019 год</a:t>
            </a:r>
          </a:p>
        </p:txBody>
      </p:sp>
    </p:spTree>
    <p:extLst>
      <p:ext uri="{BB962C8B-B14F-4D97-AF65-F5344CB8AC3E}">
        <p14:creationId xmlns:p14="http://schemas.microsoft.com/office/powerpoint/2010/main" val="320253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5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23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5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1752599" y="394799"/>
            <a:ext cx="8610601" cy="341120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ОТСУТСТВИЕ УВЯЗКИ ЛИСТОВ ГОСГЕОЛКАРТЫ</a:t>
            </a:r>
            <a:endParaRPr lang="ru-RU" sz="32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45783" y="3858460"/>
            <a:ext cx="7246337" cy="2320044"/>
            <a:chOff x="406400" y="1411341"/>
            <a:chExt cx="7486317" cy="254772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/>
            <a:srcRect l="3258" t="74054" r="24709" b="11699"/>
            <a:stretch/>
          </p:blipFill>
          <p:spPr>
            <a:xfrm>
              <a:off x="406400" y="1780673"/>
              <a:ext cx="7486317" cy="2178395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6172200" y="3016250"/>
              <a:ext cx="596900" cy="2095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832350" y="2933700"/>
              <a:ext cx="1149350" cy="431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1073150" y="3016250"/>
              <a:ext cx="1257300" cy="266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51250" y="1411341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Q-42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95346" y="3483177"/>
              <a:ext cx="627990" cy="405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P-42</a:t>
              </a:r>
              <a:endParaRPr lang="ru-RU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256509" y="1150998"/>
            <a:ext cx="4868691" cy="3725802"/>
            <a:chOff x="2840643" y="225504"/>
            <a:chExt cx="5097132" cy="3910468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4"/>
            <a:srcRect l="42521" t="2819" r="28499" b="83624"/>
            <a:stretch/>
          </p:blipFill>
          <p:spPr>
            <a:xfrm>
              <a:off x="2840643" y="628269"/>
              <a:ext cx="5097132" cy="350770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65682" y="225504"/>
              <a:ext cx="643093" cy="387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R-42</a:t>
              </a:r>
              <a:endParaRPr lang="ru-RU" dirty="0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036032" y="3416300"/>
              <a:ext cx="707668" cy="1968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210300" y="3079750"/>
              <a:ext cx="34925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5156200" y="3139195"/>
              <a:ext cx="501650" cy="2771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1274317"/>
            <a:ext cx="4267199" cy="322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1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6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23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6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1752599" y="394799"/>
            <a:ext cx="8610601" cy="341120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ОТСУТСТВИЕ УВЯЗКИ ЛИСТОВ ГОСГЕОЛКАРТЫ</a:t>
            </a:r>
            <a:endParaRPr lang="ru-RU" sz="32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1219200" y="1673423"/>
            <a:ext cx="2079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Геологическая карта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4" y="1985711"/>
            <a:ext cx="4876120" cy="4338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70" y="2103545"/>
            <a:ext cx="3401399" cy="4038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07" y="2103545"/>
            <a:ext cx="3401399" cy="4038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5105400" y="1534180"/>
            <a:ext cx="315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Гидрогеологическая карта</a:t>
            </a:r>
          </a:p>
          <a:p>
            <a:pPr algn="ctr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дочетвертичные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подразделения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8500231" y="1534180"/>
            <a:ext cx="315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Гидрогеологическая карта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четвертичные подразделения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4191000" y="1226403"/>
            <a:ext cx="5257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КАРТЫ НЕВЯЗОК (лист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O-35-XI, (X) (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Сланцы))</a:t>
            </a:r>
          </a:p>
        </p:txBody>
      </p:sp>
    </p:spTree>
    <p:extLst>
      <p:ext uri="{BB962C8B-B14F-4D97-AF65-F5344CB8AC3E}">
        <p14:creationId xmlns:p14="http://schemas.microsoft.com/office/powerpoint/2010/main" val="32031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7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23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7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380999" y="228600"/>
            <a:ext cx="11430001" cy="673519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ОТСУТСТВИЕ ПРОЕКТОВ ОСНОВНЫХ </a:t>
            </a:r>
            <a:endParaRPr lang="en-US" sz="24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ПОЛОТЕН ГОСГЕОЛКАРТЫ</a:t>
            </a:r>
            <a:endParaRPr lang="ru-RU" sz="3200" b="1" dirty="0">
              <a:solidFill>
                <a:srgbClr val="003366"/>
              </a:solidFill>
              <a:effectLst>
                <a:outerShdw blurRad="38100" dist="38100" dir="2700000" algn="tl">
                  <a:schemeClr val="bg1">
                    <a:lumMod val="75000"/>
                    <a:alpha val="43000"/>
                  </a:scheme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609600" y="1524000"/>
            <a:ext cx="297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Геологическая карта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лист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-35-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(Кингисепп), 2021 г.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89260"/>
            <a:ext cx="3124201" cy="4141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4343400" y="1566040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Геологическая карта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лист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M-37-VII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Обоянь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), 2013 г.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8305800" y="1447800"/>
            <a:ext cx="3352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Геологическая карта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листы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N-34-XVI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(Черняховск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N-34-XVII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Сувалки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г.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92773"/>
            <a:ext cx="3680747" cy="4137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85" y="2216293"/>
            <a:ext cx="4060915" cy="18223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46" y="4132487"/>
            <a:ext cx="4117754" cy="18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9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8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8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11430001" cy="673519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ОТСУТСТВИЕ СХЕМ КОРРЕЛЯЦИИ НА ГЕОЛОГИЧЕСКИХ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КАРТАХ ЧЕТВЕРТИЧНЫХ ОБРАЗОВАНИЙ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6810034" y="1295400"/>
            <a:ext cx="4533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Геологическая карта четвертичных образований лист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N-37-XIII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(Калуга), 2015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57400"/>
            <a:ext cx="5365393" cy="4182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33" y="2057399"/>
            <a:ext cx="2638767" cy="4182001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39A736-DC7B-9371-B440-44BA13412A42}"/>
              </a:ext>
            </a:extLst>
          </p:cNvPr>
          <p:cNvSpPr txBox="1"/>
          <p:nvPr/>
        </p:nvSpPr>
        <p:spPr>
          <a:xfrm>
            <a:off x="914400" y="1295400"/>
            <a:ext cx="4533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Геологическая карта четвертичных образований лист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N-37-I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(Москва), 1997 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17203"/>
            <a:ext cx="4950386" cy="40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03861" y="6448252"/>
            <a:ext cx="2844800" cy="365125"/>
          </a:xfrm>
        </p:spPr>
        <p:txBody>
          <a:bodyPr/>
          <a:lstStyle/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9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trofanovaMV\Desktop\брендбук\ИТОГОВЫЙ ШАБЛОН ПРЕЗЕНТАЦИИ НА Русском языке\презентация итог - копия ФИНАЛ русск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45"/>
            <a:ext cx="1224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/>
          <p:cNvSpPr txBox="1">
            <a:spLocks/>
          </p:cNvSpPr>
          <p:nvPr/>
        </p:nvSpPr>
        <p:spPr>
          <a:xfrm>
            <a:off x="9337404" y="6353922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fld id="{B19B0651-EE4F-4900-A07F-96A6BFA9D0F0}" type="slidenum">
              <a:rPr lang="ru-RU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9170">
                <a:defRPr/>
              </a:pPr>
              <a:t>9</a:t>
            </a:fld>
            <a:endParaRPr lang="ru-RU" sz="266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8ACE78-88C4-4B86-A074-0C30A6DF7AB4}"/>
              </a:ext>
            </a:extLst>
          </p:cNvPr>
          <p:cNvSpPr/>
          <p:nvPr/>
        </p:nvSpPr>
        <p:spPr>
          <a:xfrm>
            <a:off x="6195596" y="4477927"/>
            <a:ext cx="1877239" cy="127419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Сводное и обзорное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</a:rPr>
              <a:t>гидрогеологическое и картографирование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масштаба </a:t>
            </a:r>
          </a:p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schemeClr val="bg1"/>
                </a:solidFill>
              </a:rPr>
              <a:t>1 : 2 500 000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E222432-2638-7EC0-CE12-B587C55BA45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11430001" cy="673519"/>
          </a:xfrm>
          <a:prstGeom prst="rect">
            <a:avLst/>
          </a:prstGeom>
        </p:spPr>
        <p:txBody>
          <a:bodyPr vert="horz" wrap="square" lIns="0" tIns="863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chemeClr val="bg1">
                      <a:lumMod val="75000"/>
                      <a:alpha val="43000"/>
                    </a:scheme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Подготовка специализированных гидрогеологических карт распространения глубокозалегающих водоносных горизонтов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0FCC2E-2288-3895-0149-13608360B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t="5498" r="3692" b="12644"/>
          <a:stretch/>
        </p:blipFill>
        <p:spPr>
          <a:xfrm>
            <a:off x="404682" y="1608460"/>
            <a:ext cx="6088283" cy="363456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023FB9-7038-1075-11D1-F78F96DBC45E}"/>
              </a:ext>
            </a:extLst>
          </p:cNvPr>
          <p:cNvSpPr txBox="1"/>
          <p:nvPr/>
        </p:nvSpPr>
        <p:spPr>
          <a:xfrm>
            <a:off x="973902" y="5435769"/>
            <a:ext cx="23788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900" dirty="0">
                <a:solidFill>
                  <a:prstClr val="black"/>
                </a:solidFill>
              </a:rPr>
              <a:t>Участок недр для геологического изучения и оценки пригодности для строительства и эксплуатации хранилища диоксида углерода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DFE36B-26AC-46C6-9917-9709F55AECC0}"/>
              </a:ext>
            </a:extLst>
          </p:cNvPr>
          <p:cNvSpPr/>
          <p:nvPr/>
        </p:nvSpPr>
        <p:spPr>
          <a:xfrm>
            <a:off x="762000" y="5580000"/>
            <a:ext cx="135000" cy="135000"/>
          </a:xfrm>
          <a:prstGeom prst="rect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BDA689C5-5043-DE7E-27D2-D28C71EBD41C}"/>
              </a:ext>
            </a:extLst>
          </p:cNvPr>
          <p:cNvSpPr/>
          <p:nvPr/>
        </p:nvSpPr>
        <p:spPr>
          <a:xfrm>
            <a:off x="762000" y="4970400"/>
            <a:ext cx="134471" cy="135000"/>
          </a:xfrm>
          <a:prstGeom prst="triangle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589964-038D-9D4C-590F-773CE271520C}"/>
              </a:ext>
            </a:extLst>
          </p:cNvPr>
          <p:cNvSpPr txBox="1"/>
          <p:nvPr/>
        </p:nvSpPr>
        <p:spPr>
          <a:xfrm>
            <a:off x="973903" y="4879333"/>
            <a:ext cx="2531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900" dirty="0">
                <a:solidFill>
                  <a:prstClr val="black"/>
                </a:solidFill>
              </a:rPr>
              <a:t>Участок недр для геологического изучения и оценки пригодности для размещения и</a:t>
            </a:r>
          </a:p>
          <a:p>
            <a:pPr defTabSz="685800"/>
            <a:r>
              <a:rPr lang="ru-RU" sz="900" dirty="0">
                <a:solidFill>
                  <a:prstClr val="black"/>
                </a:solidFill>
              </a:rPr>
              <a:t>временного хранения нефти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43E559-9A64-AEC0-24C8-F182681EC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8" y="2458171"/>
            <a:ext cx="5694212" cy="34304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771182-32A2-DC49-FF2B-7CD9266A35AE}"/>
              </a:ext>
            </a:extLst>
          </p:cNvPr>
          <p:cNvSpPr txBox="1"/>
          <p:nvPr/>
        </p:nvSpPr>
        <p:spPr>
          <a:xfrm>
            <a:off x="6469816" y="1527125"/>
            <a:ext cx="6134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Специализированная гидрогеологическая карта распространения глубокозалегающих водоносных горизонтов масштаба 1:1 000 000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29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13220</TotalTime>
  <Words>1670</Words>
  <Application>Microsoft Office PowerPoint</Application>
  <PresentationFormat>Широкоэкранный</PresentationFormat>
  <Paragraphs>184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Резервная_копия_Презентация ВЭФ</dc:title>
  <dc:creator>Митрофанова Мария Владимировна</dc:creator>
  <cp:lastModifiedBy>Alla Platonova</cp:lastModifiedBy>
  <cp:revision>641</cp:revision>
  <cp:lastPrinted>2023-04-25T02:34:55Z</cp:lastPrinted>
  <dcterms:created xsi:type="dcterms:W3CDTF">2017-07-28T12:21:40Z</dcterms:created>
  <dcterms:modified xsi:type="dcterms:W3CDTF">2023-04-25T05:19:24Z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2017-07-04T00:00:00Z</vt:filetime>
  </property>
  <property fmtid="{D5CDD505-2E9C-101B-9397-08002B2CF9AE}" pid="3" name="Creator">
    <vt:lpwstr>CorelDRAW X6</vt:lpwstr>
  </property>
  <property fmtid="{D5CDD505-2E9C-101B-9397-08002B2CF9AE}" pid="4" name="LastSaved">
    <vt:filetime>2017-07-28T00:00:00Z</vt:filetime>
  </property>
</Properties>
</file>