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2"/>
  </p:notesMasterIdLst>
  <p:handoutMasterIdLst>
    <p:handoutMasterId r:id="rId33"/>
  </p:handoutMasterIdLst>
  <p:sldIdLst>
    <p:sldId id="260" r:id="rId6"/>
    <p:sldId id="321" r:id="rId7"/>
    <p:sldId id="303" r:id="rId8"/>
    <p:sldId id="322" r:id="rId9"/>
    <p:sldId id="318" r:id="rId10"/>
    <p:sldId id="304" r:id="rId11"/>
    <p:sldId id="305" r:id="rId12"/>
    <p:sldId id="306" r:id="rId13"/>
    <p:sldId id="307" r:id="rId14"/>
    <p:sldId id="292" r:id="rId15"/>
    <p:sldId id="314" r:id="rId16"/>
    <p:sldId id="313" r:id="rId17"/>
    <p:sldId id="320" r:id="rId18"/>
    <p:sldId id="319" r:id="rId19"/>
    <p:sldId id="310" r:id="rId20"/>
    <p:sldId id="312" r:id="rId21"/>
    <p:sldId id="311" r:id="rId22"/>
    <p:sldId id="316" r:id="rId23"/>
    <p:sldId id="323" r:id="rId24"/>
    <p:sldId id="325" r:id="rId25"/>
    <p:sldId id="324" r:id="rId26"/>
    <p:sldId id="327" r:id="rId27"/>
    <p:sldId id="326" r:id="rId28"/>
    <p:sldId id="317" r:id="rId29"/>
    <p:sldId id="300" r:id="rId30"/>
    <p:sldId id="315" r:id="rId31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C82"/>
    <a:srgbClr val="FF7C80"/>
    <a:srgbClr val="B0B1C6"/>
    <a:srgbClr val="9A9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860" autoAdjust="0"/>
  </p:normalViewPr>
  <p:slideViewPr>
    <p:cSldViewPr snapToGrid="0">
      <p:cViewPr varScale="1">
        <p:scale>
          <a:sx n="93" d="100"/>
          <a:sy n="93" d="100"/>
        </p:scale>
        <p:origin x="18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8949B-6AC7-466D-95C0-89DBD56AE44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FF8BC-69D9-4BD7-83CD-C9D501A2A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Каспийское море является трансграничным объектом, расположенным на стыке крупнейших тектонических структур земной коры. Границы </a:t>
            </a:r>
            <a:r>
              <a:rPr lang="ru-RU" baseline="0" dirty="0"/>
              <a:t>между государствами не согласуются с ограничениями природных геологических объектов с характерным для них особенностями строения консолидированной коры, осадочного </a:t>
            </a:r>
            <a:r>
              <a:rPr lang="ru-RU" baseline="0" dirty="0" smtClean="0"/>
              <a:t>чехла, геодинамическим </a:t>
            </a:r>
            <a:r>
              <a:rPr lang="ru-RU" baseline="0" dirty="0"/>
              <a:t>и гидрогеологическим режимом развития, которые определяют </a:t>
            </a:r>
            <a:r>
              <a:rPr lang="ru-RU" baseline="0" dirty="0" err="1"/>
              <a:t>нефтегеологическое</a:t>
            </a:r>
            <a:r>
              <a:rPr lang="ru-RU" baseline="0" dirty="0"/>
              <a:t> и ландшафтно-климатическое районирование. </a:t>
            </a:r>
            <a:r>
              <a:rPr lang="ru-RU" baseline="0" dirty="0" smtClean="0"/>
              <a:t>Осуществление трансграничного бесшовного геологического картирования является обязательным условием рационального и экологически безопасного освоения богатейших ресурсов акватории.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74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</a:t>
            </a:r>
            <a:r>
              <a:rPr lang="ru-RU" baseline="0" dirty="0"/>
              <a:t> третьей фазе проекта уже были крупномасштабные карты. Один из примеров – литологическая карта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935D1-7CFB-41E5-B160-29B43C671D2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101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карта берегов.</a:t>
            </a:r>
            <a:r>
              <a:rPr lang="ru-RU" baseline="0" dirty="0"/>
              <a:t> Данные, которые мы вносили в атрибутивную таблицу – генетический тип берега, скорость миграции берега (отступание, нарастание), степень устойчивость к абразии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935D1-7CFB-41E5-B160-29B43C671D2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068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2019 г. Каспийское море было включено в сферу деятельности проекта </a:t>
            </a:r>
            <a:r>
              <a:rPr lang="ru-RU" dirty="0" err="1" smtClean="0"/>
              <a:t>ЭМОДнет</a:t>
            </a:r>
            <a:r>
              <a:rPr lang="ru-RU" dirty="0" smtClean="0"/>
              <a:t>.</a:t>
            </a:r>
            <a:r>
              <a:rPr lang="ru-RU" baseline="0" dirty="0" smtClean="0"/>
              <a:t> Наш институт был региональным координатором работ по Каспийскому морю. К сожалению, к работе не удалось привлечь геологические службы стран региона, однако в нем активно </a:t>
            </a:r>
            <a:r>
              <a:rPr lang="ru-RU" baseline="0" dirty="0" err="1" smtClean="0"/>
              <a:t>принялили</a:t>
            </a:r>
            <a:r>
              <a:rPr lang="ru-RU" baseline="0" dirty="0" smtClean="0"/>
              <a:t> участие специалисты </a:t>
            </a:r>
            <a:r>
              <a:rPr lang="ru-RU" baseline="0" dirty="0" err="1" smtClean="0"/>
              <a:t>Атырауского</a:t>
            </a:r>
            <a:r>
              <a:rPr lang="ru-RU" baseline="0" dirty="0" smtClean="0"/>
              <a:t> университет нефти и газа (Казахстан) и Азербайджанского географического общества. </a:t>
            </a:r>
            <a:endParaRPr lang="ru-RU" baseline="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935D1-7CFB-41E5-B160-29B43C671D2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7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ВСЕГЕИ подготовил </a:t>
            </a:r>
            <a:r>
              <a:rPr lang="ru-RU" baseline="0" dirty="0"/>
              <a:t>карты по всем рабочим пакетам, указанным выше, в масштабе 1:1 000 </a:t>
            </a:r>
            <a:r>
              <a:rPr lang="ru-RU" baseline="0" dirty="0" smtClean="0"/>
              <a:t>000 для территориальных вод и ЭЗ Российской Федерации в легендах и технологиях, принятых в проекте.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935D1-7CFB-41E5-B160-29B43C671D2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169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Также подготовлены карты более мелкого масштаба (2,5 и 5 млн) различной смысловой нагрузки для всей акватории Каспийского моря. Карты оформлены в установленной в легенде.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21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Партнерами из Азербайджана составлены</a:t>
            </a:r>
            <a:r>
              <a:rPr lang="ru-RU" baseline="0" dirty="0" smtClean="0"/>
              <a:t> карты изученности, база метаданных, метаданные</a:t>
            </a:r>
            <a:r>
              <a:rPr lang="ru-RU" baseline="0" dirty="0"/>
              <a:t>, геоморфологическая и батиметрическая карты.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505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0" dirty="0"/>
              <a:t>От партнеров</a:t>
            </a:r>
            <a:r>
              <a:rPr lang="ru-RU" i="0" baseline="0" dirty="0"/>
              <a:t> из Казахстана (</a:t>
            </a:r>
            <a:r>
              <a:rPr lang="ru-RU" sz="1200" i="0" dirty="0">
                <a:solidFill>
                  <a:srgbClr val="232C82"/>
                </a:solidFill>
              </a:rPr>
              <a:t>Атырауский Университет нефти и газа им. </a:t>
            </a:r>
            <a:r>
              <a:rPr lang="ru-RU" sz="1200" i="0" dirty="0" err="1">
                <a:solidFill>
                  <a:srgbClr val="232C82"/>
                </a:solidFill>
              </a:rPr>
              <a:t>С.Утебаева</a:t>
            </a:r>
            <a:r>
              <a:rPr lang="ru-RU" sz="1200" i="0" dirty="0">
                <a:solidFill>
                  <a:srgbClr val="232C82"/>
                </a:solidFill>
              </a:rPr>
              <a:t> ) были получены данные по ПИ, литологии и мощностям</a:t>
            </a:r>
            <a:r>
              <a:rPr lang="ru-RU" sz="1200" i="0" baseline="0" dirty="0">
                <a:solidFill>
                  <a:srgbClr val="232C82"/>
                </a:solidFill>
              </a:rPr>
              <a:t> четвертичных отложений масштаба 1:1 000 000</a:t>
            </a:r>
            <a:endParaRPr lang="ru-RU" sz="1600" i="0" dirty="0">
              <a:solidFill>
                <a:srgbClr val="232C82"/>
              </a:solidFill>
            </a:endParaRPr>
          </a:p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427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2021 году, в рамках работ по подготовке  геолого-геофизических материалов для разработки модели геологического развития Прикаспийского региона, ФГБУ ВСЕГЕИ был подготовлен геолого-картографический веб-ресурс  ГИС-Атлас геологических карт Каспийского региона. В рамках единого интерфейса размещена общая информация о проекте, документы и картографические материалы. Картографические материалы представлены двумя блоками – издательскими макетами в формате PDF, это полностью оформленный набор карт двух масштабных уровне 2,5 М и 1 М. И второй ресурс – это картографическое веб- приложение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072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этом слайде представлена технологическая схема разработанного ресурса. Она достаточно простая - в основе лежит база данных и файловое хранилище. Издательские макеты размещены в файловом хранилище, векторные данные в базе данных, эти данные публикуются при помощи картографических веб-сервисов, для визуализации данных нами разработаны соответствующие интерфейсы на сайте ВСЕГЕИ.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403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Несколько слов о картографическом блоке – он формируется из набора базовых слоев и 54 слоев геолого-геофизической изученности, которые охватывают все виды ранее выполненных работ.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563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Каспийское море традиционно является регионом активного международного сотрудничества. В последние годы проведен ряд встреч на высшем уровне, разработаны и приняты важнейшие Конвенции и соглашения. Проблемам природопользования и охраны окружающей среды и перспективам сотрудничества в области разведки, использования и охране недр уделяется большое внимание на ежегодных сессиях Межправительственного совета. 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069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Картографическое веб приложение обеспечивает отображение полного набора атрибутов в загруженных слоях через систему информационных окон.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408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Картографическое веб приложение обеспечивает отображение полного набора атрибутов в загруженных слоях через систему информационных окон.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240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втором этапе потребуется расширение схемы базы данных для всех новых карт, предусмотренных в рамках развития проекта.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162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06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935D1-7CFB-41E5-B160-29B43C671D2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537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en-US" dirty="0"/>
              <a:t>CASPISNET</a:t>
            </a:r>
            <a:r>
              <a:rPr lang="ru-RU" dirty="0"/>
              <a:t>,</a:t>
            </a:r>
            <a:r>
              <a:rPr lang="ru-RU" baseline="0" dirty="0"/>
              <a:t> когда пройдет рабочая встреча и что планируется принять участие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580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Одной </a:t>
            </a:r>
            <a:r>
              <a:rPr lang="ru-RU" dirty="0"/>
              <a:t>из </a:t>
            </a:r>
            <a:r>
              <a:rPr lang="ru-RU" dirty="0" smtClean="0"/>
              <a:t>уникальных особенностей Каспийского моря,</a:t>
            </a:r>
            <a:r>
              <a:rPr lang="ru-RU" baseline="0" dirty="0" smtClean="0"/>
              <a:t> непосредственно связанной с тектоническим режимом и историей геологического развития, являются </a:t>
            </a:r>
            <a:r>
              <a:rPr lang="ru-RU" dirty="0" smtClean="0"/>
              <a:t> </a:t>
            </a:r>
            <a:r>
              <a:rPr lang="ru-RU" dirty="0"/>
              <a:t>значительные колебания его </a:t>
            </a:r>
            <a:r>
              <a:rPr lang="ru-RU" dirty="0" smtClean="0"/>
              <a:t>уровня, на </a:t>
            </a:r>
            <a:r>
              <a:rPr lang="ru-RU" dirty="0"/>
              <a:t>порядок </a:t>
            </a:r>
            <a:r>
              <a:rPr lang="ru-RU" dirty="0" smtClean="0"/>
              <a:t>превышающие</a:t>
            </a:r>
            <a:r>
              <a:rPr lang="ru-RU" baseline="0" dirty="0" smtClean="0"/>
              <a:t> </a:t>
            </a:r>
            <a:r>
              <a:rPr lang="ru-RU" dirty="0" smtClean="0"/>
              <a:t>колебания </a:t>
            </a:r>
            <a:r>
              <a:rPr lang="ru-RU" dirty="0"/>
              <a:t>уровня </a:t>
            </a:r>
            <a:r>
              <a:rPr lang="ru-RU" dirty="0" smtClean="0"/>
              <a:t>Мирового </a:t>
            </a:r>
            <a:r>
              <a:rPr lang="ru-RU" dirty="0"/>
              <a:t>океана. </a:t>
            </a:r>
            <a:r>
              <a:rPr lang="ru-RU" dirty="0" smtClean="0"/>
              <a:t>Более того, направленность </a:t>
            </a:r>
            <a:r>
              <a:rPr lang="ru-RU" dirty="0"/>
              <a:t>вектора колебаний уровня </a:t>
            </a:r>
            <a:r>
              <a:rPr lang="ru-RU" dirty="0" smtClean="0"/>
              <a:t>Мирового </a:t>
            </a:r>
            <a:r>
              <a:rPr lang="ru-RU" dirty="0"/>
              <a:t>океана и Каспийского озера-моря не согласованы и во многих случаях разнонаправлены. В течение последних 5 млн. лет его уровень изменялся от -700 м (</a:t>
            </a:r>
            <a:r>
              <a:rPr lang="ru-RU" dirty="0" err="1"/>
              <a:t>Балаханский</a:t>
            </a:r>
            <a:r>
              <a:rPr lang="ru-RU" dirty="0"/>
              <a:t> кризис) до +150м (</a:t>
            </a:r>
            <a:r>
              <a:rPr lang="ru-RU" dirty="0" err="1"/>
              <a:t>Акчагыльский</a:t>
            </a:r>
            <a:r>
              <a:rPr lang="ru-RU" dirty="0"/>
              <a:t> потоп).</a:t>
            </a:r>
          </a:p>
          <a:p>
            <a:pPr marL="0" indent="0">
              <a:buNone/>
            </a:pPr>
            <a:r>
              <a:rPr lang="ru-RU" dirty="0" smtClean="0"/>
              <a:t>Резкие</a:t>
            </a:r>
            <a:r>
              <a:rPr lang="ru-RU" baseline="0" dirty="0" smtClean="0"/>
              <a:t> изменения уровня Каспийского моря широко известны и в последнее столетие. К</a:t>
            </a:r>
            <a:r>
              <a:rPr lang="ru-RU" dirty="0" smtClean="0"/>
              <a:t>атастрофическое </a:t>
            </a:r>
            <a:r>
              <a:rPr lang="ru-RU" dirty="0"/>
              <a:t>падение уровня моря, начавшееся в конце пятидесятых годов прошлого </a:t>
            </a:r>
            <a:r>
              <a:rPr lang="ru-RU" dirty="0" smtClean="0"/>
              <a:t>века, в </a:t>
            </a:r>
            <a:r>
              <a:rPr lang="ru-RU" dirty="0"/>
              <a:t>конце 70-х годов, опровергая все существующие прогнозы, </a:t>
            </a:r>
            <a:r>
              <a:rPr lang="ru-RU" dirty="0" smtClean="0"/>
              <a:t>сменилось обратным</a:t>
            </a:r>
            <a:r>
              <a:rPr lang="ru-RU" baseline="0" dirty="0" smtClean="0"/>
              <a:t> трендом. </a:t>
            </a:r>
            <a:r>
              <a:rPr lang="ru-RU" dirty="0" smtClean="0"/>
              <a:t> 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98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Трансграничное геологическое картирование</a:t>
            </a:r>
            <a:r>
              <a:rPr lang="ru-RU" baseline="0" dirty="0" smtClean="0"/>
              <a:t> </a:t>
            </a:r>
            <a:r>
              <a:rPr lang="ru-RU" baseline="0" dirty="0"/>
              <a:t>Каспийского моря является важной задачей в связи с возникающими проблемами</a:t>
            </a:r>
            <a:r>
              <a:rPr lang="ru-RU" baseline="0" dirty="0" smtClean="0"/>
              <a:t>, как связанными </a:t>
            </a:r>
            <a:r>
              <a:rPr lang="ru-RU" baseline="0" dirty="0"/>
              <a:t>с добычей </a:t>
            </a:r>
            <a:r>
              <a:rPr lang="ru-RU" baseline="0" dirty="0" smtClean="0"/>
              <a:t>ПИ, так как экологическими.</a:t>
            </a:r>
            <a:endParaRPr lang="ru-RU" baseline="0" dirty="0"/>
          </a:p>
          <a:p>
            <a:r>
              <a:rPr lang="ru-RU" baseline="0" dirty="0" smtClean="0"/>
              <a:t>В качестве широко известных примеров экологических проблем, обусловленных как природными, так и техногенными причинами, можно привести засоление и пересыхание </a:t>
            </a:r>
            <a:r>
              <a:rPr lang="ru-RU" baseline="0" dirty="0"/>
              <a:t>залива Кара-Богаз-Гол, вызванного антропогенным воздействием – строительством дамбы и нарушения естественного поступления воды в залив и </a:t>
            </a:r>
            <a:r>
              <a:rPr lang="ru-RU" baseline="0" dirty="0" err="1"/>
              <a:t>водообмена</a:t>
            </a:r>
            <a:r>
              <a:rPr lang="ru-RU" baseline="0" dirty="0"/>
              <a:t> в </a:t>
            </a:r>
            <a:r>
              <a:rPr lang="ru-RU" baseline="0" dirty="0" smtClean="0"/>
              <a:t>целом. </a:t>
            </a:r>
            <a:r>
              <a:rPr lang="ru-RU" baseline="0" dirty="0"/>
              <a:t>Разрушение дамбы привело к восстановлению водоема. </a:t>
            </a:r>
          </a:p>
          <a:p>
            <a:r>
              <a:rPr lang="ru-RU" baseline="0" dirty="0" smtClean="0"/>
              <a:t>- и пересыхание </a:t>
            </a:r>
            <a:r>
              <a:rPr lang="ru-RU" baseline="0" dirty="0" err="1"/>
              <a:t>Аграханского</a:t>
            </a:r>
            <a:r>
              <a:rPr lang="ru-RU" baseline="0" dirty="0"/>
              <a:t> залива связано также с антропогенной деятельностью – зарегулирование стока рек, которые пополняли бы акваторию залива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903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последние десятилетия были успешно</a:t>
            </a:r>
            <a:r>
              <a:rPr lang="ru-RU" baseline="0" dirty="0" smtClean="0"/>
              <a:t> реализованы несколько крупных проектов, касающихся геологии, геодинамики, углеводородного потенциала и геологического картирования  Прикаспийского региона в целом, и акватории Каспийского моря в частности.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5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настоящему моменту созданы</a:t>
            </a:r>
            <a:r>
              <a:rPr lang="ru-RU" baseline="0" dirty="0" smtClean="0"/>
              <a:t> мелкомасштабные (1:5 млн) карты четвертичных образований (с элементами палеогеографии), международная тектоническая карты, карты донных отложений на всю площадь акватории Каспийского моря.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85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Коллегами из</a:t>
            </a:r>
            <a:r>
              <a:rPr lang="ru-RU" baseline="0" dirty="0" smtClean="0"/>
              <a:t> </a:t>
            </a:r>
            <a:r>
              <a:rPr lang="ru-RU" baseline="0" dirty="0"/>
              <a:t>«</a:t>
            </a:r>
            <a:r>
              <a:rPr lang="ru-RU" baseline="0" dirty="0" err="1"/>
              <a:t>Южморгеологии</a:t>
            </a:r>
            <a:r>
              <a:rPr lang="ru-RU" baseline="0" dirty="0"/>
              <a:t>» </a:t>
            </a:r>
            <a:r>
              <a:rPr lang="ru-RU" baseline="0" dirty="0" smtClean="0"/>
              <a:t>завершено геологическое картирование акватории Каспийского моря в масштабе 1:1М, постоянно выполняется картирование масштаба 1:200 000. Кроме того, в 2018-2020 гг. </a:t>
            </a:r>
            <a:r>
              <a:rPr lang="ru-RU" baseline="0" dirty="0" err="1" smtClean="0"/>
              <a:t>Южморгео</a:t>
            </a:r>
            <a:r>
              <a:rPr lang="ru-RU" baseline="0" dirty="0" smtClean="0"/>
              <a:t> были составлены бесшовные карты российского сектора Каспийского моря (карта </a:t>
            </a:r>
            <a:r>
              <a:rPr lang="ru-RU" baseline="0" dirty="0" err="1" smtClean="0"/>
              <a:t>дочетвертичных</a:t>
            </a:r>
            <a:r>
              <a:rPr lang="ru-RU" baseline="0" dirty="0" smtClean="0"/>
              <a:t> и четвертичных образований),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00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в 2021-2022 гг. в ходе совместных работ ВСЕГЕИ и </a:t>
            </a:r>
            <a:r>
              <a:rPr lang="ru-RU" baseline="0" dirty="0" err="1" smtClean="0"/>
              <a:t>Южморгео</a:t>
            </a:r>
            <a:r>
              <a:rPr lang="ru-RU" baseline="0" dirty="0" smtClean="0"/>
              <a:t> были составлены также бесшовные литологическая карта, геоморфологическая и эколого-геологическая схемы.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FF8BC-69D9-4BD7-83CD-C9D501A2AC6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21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2014-2022 гг. ВСЕГЕИ был</a:t>
            </a:r>
            <a:r>
              <a:rPr lang="ru-RU" baseline="0" dirty="0" smtClean="0"/>
              <a:t> участником международного проекта </a:t>
            </a:r>
            <a:r>
              <a:rPr lang="ru-RU" baseline="0" dirty="0" err="1" smtClean="0"/>
              <a:t>Эмоднет</a:t>
            </a:r>
            <a:r>
              <a:rPr lang="ru-RU" baseline="0" dirty="0" smtClean="0"/>
              <a:t>-</a:t>
            </a:r>
            <a:r>
              <a:rPr lang="en-US" baseline="0" dirty="0" smtClean="0"/>
              <a:t>geology</a:t>
            </a:r>
            <a:r>
              <a:rPr lang="ru-RU" baseline="0" dirty="0" smtClean="0"/>
              <a:t>, в ходе которого с использованием современных технологий были составлены </a:t>
            </a:r>
            <a:r>
              <a:rPr lang="ru-RU" baseline="0" dirty="0" err="1" smtClean="0"/>
              <a:t>полимасштабные</a:t>
            </a:r>
            <a:r>
              <a:rPr lang="ru-RU" baseline="0" dirty="0" smtClean="0"/>
              <a:t> бесшовные геологические карты морей Европы. </a:t>
            </a:r>
            <a:r>
              <a:rPr lang="ru-RU" baseline="0" dirty="0" err="1" smtClean="0"/>
              <a:t>Картосоставление</a:t>
            </a:r>
            <a:r>
              <a:rPr lang="ru-RU" baseline="0" dirty="0" smtClean="0"/>
              <a:t> выполнялось в рамках следующих рабочих пакетов: метаданные </a:t>
            </a:r>
            <a:r>
              <a:rPr lang="ru-RU" baseline="0" dirty="0"/>
              <a:t>(профили и донное и колонковое опробование), </a:t>
            </a:r>
            <a:r>
              <a:rPr lang="ru-RU" baseline="0" dirty="0" err="1"/>
              <a:t>дочетвертичная</a:t>
            </a:r>
            <a:r>
              <a:rPr lang="ru-RU" baseline="0" dirty="0"/>
              <a:t> геология, четвертичные образования, геоморфология дна, литология, карта берегов, </a:t>
            </a:r>
            <a:r>
              <a:rPr lang="ru-RU" baseline="0" dirty="0" smtClean="0"/>
              <a:t>опасные геологические процессы, </a:t>
            </a:r>
            <a:r>
              <a:rPr lang="ru-RU" baseline="0" dirty="0"/>
              <a:t>полезные ископаемые, палеогеография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935D1-7CFB-41E5-B160-29B43C671D2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1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4413476" cy="420376"/>
            <a:chOff x="336529" y="273588"/>
            <a:chExt cx="4413476" cy="4203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1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1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40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99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s://www.vsegei.ru/ru/activity/intcooperation/caspian/maps/index.php" TargetMode="Externa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image" Target="../media/image20.emf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336529" y="921785"/>
            <a:ext cx="8412055" cy="2729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386" y="3786883"/>
            <a:ext cx="7868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32C82"/>
                </a:solidFill>
              </a:rPr>
              <a:t>Предложения ФГБУ «ВСЕГЕИ» по развитию геологического картографирования дна акватории Каспийского моря и прилегающих территорий стран СНГ (на единой технологической платформе)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0322" y="5520716"/>
            <a:ext cx="2718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32C82"/>
                </a:solidFill>
              </a:rPr>
              <a:t>Рябчук Д.В., Ковалева О.А., </a:t>
            </a:r>
          </a:p>
          <a:p>
            <a:r>
              <a:rPr lang="ru-RU" sz="1600" b="1" dirty="0">
                <a:solidFill>
                  <a:srgbClr val="232C82"/>
                </a:solidFill>
              </a:rPr>
              <a:t>Жамойда В.А., Снежко В.В. </a:t>
            </a:r>
          </a:p>
          <a:p>
            <a:r>
              <a:rPr lang="ru-RU" sz="1600" b="1" dirty="0">
                <a:solidFill>
                  <a:srgbClr val="232C82"/>
                </a:solidFill>
              </a:rPr>
              <a:t>(ФГБУ «ВСЕГЕИ»)</a:t>
            </a:r>
            <a:endParaRPr lang="ru-RU" sz="1600" i="1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814" y="-121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232C82"/>
                </a:solidFill>
              </a:rPr>
              <a:t>Опыт в проекте </a:t>
            </a:r>
            <a:r>
              <a:rPr lang="en-US" sz="2000" b="1" i="1" dirty="0" err="1">
                <a:solidFill>
                  <a:srgbClr val="232C82"/>
                </a:solidFill>
              </a:rPr>
              <a:t>EMODnet</a:t>
            </a:r>
            <a:r>
              <a:rPr lang="ru-RU" sz="2000" b="1" i="1" dirty="0">
                <a:solidFill>
                  <a:srgbClr val="232C82"/>
                </a:solidFill>
              </a:rPr>
              <a:t>: карты масштаба 1:1 000 000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3" y="4073236"/>
            <a:ext cx="3320822" cy="26933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9445" y="3852663"/>
            <a:ext cx="2364377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400" b="1" dirty="0">
                <a:solidFill>
                  <a:srgbClr val="002060"/>
                </a:solidFill>
              </a:rPr>
              <a:t>Геоморфологические карты</a:t>
            </a: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64" y="4028563"/>
            <a:ext cx="4380808" cy="292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99164" y="3852662"/>
            <a:ext cx="4605252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400" b="1" dirty="0">
                <a:solidFill>
                  <a:srgbClr val="002060"/>
                </a:solidFill>
              </a:rPr>
              <a:t>Карты экзогенных геологических опасностей (+разломы)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16" y="679506"/>
            <a:ext cx="2223620" cy="31022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972" y="359352"/>
            <a:ext cx="280910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400" b="1" dirty="0">
                <a:solidFill>
                  <a:srgbClr val="002060"/>
                </a:solidFill>
              </a:rPr>
              <a:t>Карты четвертичных образований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15" y="714081"/>
            <a:ext cx="2132334" cy="29975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92839" y="469177"/>
            <a:ext cx="280910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400" b="1" dirty="0">
                <a:solidFill>
                  <a:srgbClr val="002060"/>
                </a:solidFill>
              </a:rPr>
              <a:t>Литологические карты поверхности дна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56" y="708165"/>
            <a:ext cx="2157279" cy="30510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95525" y="413129"/>
            <a:ext cx="2809108" cy="364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400" b="1" dirty="0">
                <a:solidFill>
                  <a:srgbClr val="002060"/>
                </a:solidFill>
              </a:rPr>
              <a:t>Геологические карты </a:t>
            </a:r>
            <a:r>
              <a:rPr lang="ru-RU" sz="1400" b="1" dirty="0" err="1">
                <a:solidFill>
                  <a:srgbClr val="002060"/>
                </a:solidFill>
              </a:rPr>
              <a:t>дочетвертичных</a:t>
            </a:r>
            <a:r>
              <a:rPr lang="ru-RU" sz="1400" b="1" dirty="0">
                <a:solidFill>
                  <a:srgbClr val="002060"/>
                </a:solidFill>
              </a:rPr>
              <a:t> образований</a:t>
            </a:r>
          </a:p>
        </p:txBody>
      </p:sp>
    </p:spTree>
    <p:extLst>
      <p:ext uri="{BB962C8B-B14F-4D97-AF65-F5344CB8AC3E}">
        <p14:creationId xmlns:p14="http://schemas.microsoft.com/office/powerpoint/2010/main" val="727356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-25653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rgbClr val="232C82"/>
                </a:solidFill>
              </a:rPr>
              <a:t>Опыт в проекте </a:t>
            </a:r>
            <a:r>
              <a:rPr lang="en-US" sz="2000" i="1" dirty="0" err="1">
                <a:solidFill>
                  <a:srgbClr val="232C82"/>
                </a:solidFill>
              </a:rPr>
              <a:t>EMODnet</a:t>
            </a:r>
            <a:r>
              <a:rPr lang="ru-RU" sz="2000" i="1" dirty="0">
                <a:solidFill>
                  <a:srgbClr val="232C82"/>
                </a:solidFill>
              </a:rPr>
              <a:t>:</a:t>
            </a:r>
            <a:r>
              <a:rPr lang="ru-RU" sz="2000" b="1" i="1" dirty="0">
                <a:solidFill>
                  <a:srgbClr val="232C82"/>
                </a:solidFill>
              </a:rPr>
              <a:t> Литологические карты</a:t>
            </a:r>
          </a:p>
          <a:p>
            <a:pPr algn="ctr"/>
            <a:r>
              <a:rPr lang="ru-RU" sz="1200" i="1" dirty="0">
                <a:solidFill>
                  <a:srgbClr val="232C82"/>
                </a:solidFill>
              </a:rPr>
              <a:t>масштаб 1:200 000 и крупнее</a:t>
            </a:r>
            <a:endParaRPr lang="ru-RU" sz="1600" i="1" dirty="0">
              <a:solidFill>
                <a:srgbClr val="232C8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1" y="764770"/>
            <a:ext cx="3923650" cy="1695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4913" y="482653"/>
            <a:ext cx="16496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232C82"/>
                </a:solidFill>
              </a:rPr>
              <a:t>Куршская коса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53" y="843276"/>
            <a:ext cx="4929447" cy="1620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7406" y="528229"/>
            <a:ext cx="14837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232C82"/>
                </a:solidFill>
              </a:rPr>
              <a:t>Невская Губа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65" y="3167027"/>
            <a:ext cx="5586153" cy="16794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2148" y="2797078"/>
            <a:ext cx="24234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232C82"/>
                </a:solidFill>
              </a:rPr>
              <a:t>Кандалакшский залив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4998627"/>
            <a:ext cx="5212080" cy="1617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07288" y="4661769"/>
            <a:ext cx="193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232C82"/>
                </a:solidFill>
              </a:rPr>
              <a:t>Губа </a:t>
            </a:r>
            <a:r>
              <a:rPr lang="ru-RU" b="1" dirty="0" err="1">
                <a:solidFill>
                  <a:srgbClr val="232C82"/>
                </a:solidFill>
              </a:rPr>
              <a:t>Териберская</a:t>
            </a:r>
            <a:endParaRPr lang="ru-RU" b="1" dirty="0">
              <a:solidFill>
                <a:srgbClr val="232C82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88" y="2800691"/>
            <a:ext cx="3496865" cy="16684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3648" y="2471811"/>
            <a:ext cx="20241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232C82"/>
                </a:solidFill>
              </a:rPr>
              <a:t>Выборгский залив</a:t>
            </a:r>
          </a:p>
        </p:txBody>
      </p:sp>
    </p:spTree>
    <p:extLst>
      <p:ext uri="{BB962C8B-B14F-4D97-AF65-F5344CB8AC3E}">
        <p14:creationId xmlns:p14="http://schemas.microsoft.com/office/powerpoint/2010/main" val="125134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" y="696325"/>
            <a:ext cx="4131425" cy="2304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08" y="696325"/>
            <a:ext cx="4064923" cy="2645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" y="3341761"/>
            <a:ext cx="3913660" cy="3344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125" y="2922579"/>
            <a:ext cx="42705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232C82"/>
                </a:solidFill>
              </a:rPr>
              <a:t>Устойчивость к абразии и </a:t>
            </a:r>
            <a:r>
              <a:rPr lang="ru-RU" b="1" dirty="0" err="1">
                <a:solidFill>
                  <a:srgbClr val="232C82"/>
                </a:solidFill>
              </a:rPr>
              <a:t>литодинамика</a:t>
            </a:r>
            <a:endParaRPr lang="ru-RU" b="1" dirty="0">
              <a:solidFill>
                <a:srgbClr val="232C8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40" y="3386415"/>
            <a:ext cx="3541223" cy="33053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-25653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rgbClr val="232C82"/>
                </a:solidFill>
              </a:rPr>
              <a:t>Опыт в проекте </a:t>
            </a:r>
            <a:r>
              <a:rPr lang="en-US" sz="2000" i="1" dirty="0" err="1">
                <a:solidFill>
                  <a:srgbClr val="232C82"/>
                </a:solidFill>
              </a:rPr>
              <a:t>EMODnet</a:t>
            </a:r>
            <a:r>
              <a:rPr lang="ru-RU" sz="2000" i="1" dirty="0">
                <a:solidFill>
                  <a:srgbClr val="232C82"/>
                </a:solidFill>
              </a:rPr>
              <a:t>:</a:t>
            </a:r>
            <a:r>
              <a:rPr lang="ru-RU" sz="2000" b="1" i="1" dirty="0">
                <a:solidFill>
                  <a:srgbClr val="232C82"/>
                </a:solidFill>
              </a:rPr>
              <a:t> Карты типов берегов</a:t>
            </a:r>
          </a:p>
          <a:p>
            <a:pPr algn="ctr"/>
            <a:r>
              <a:rPr lang="ru-RU" sz="1200" i="1" dirty="0">
                <a:solidFill>
                  <a:srgbClr val="232C82"/>
                </a:solidFill>
              </a:rPr>
              <a:t>Масштабы 1:1 000 000, 1:200 000 и крупнее</a:t>
            </a:r>
            <a:endParaRPr lang="ru-RU" sz="1600" i="1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08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" y="-25653"/>
            <a:ext cx="914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rgbClr val="232C82"/>
                </a:solidFill>
              </a:rPr>
              <a:t>Опыт  работ в проекте </a:t>
            </a:r>
            <a:r>
              <a:rPr lang="en-US" sz="2000" i="1" dirty="0" err="1">
                <a:solidFill>
                  <a:srgbClr val="232C82"/>
                </a:solidFill>
              </a:rPr>
              <a:t>EMODnet</a:t>
            </a:r>
            <a:r>
              <a:rPr lang="ru-RU" sz="2000" i="1" dirty="0">
                <a:solidFill>
                  <a:srgbClr val="232C82"/>
                </a:solidFill>
              </a:rPr>
              <a:t>-</a:t>
            </a:r>
            <a:r>
              <a:rPr lang="en-US" sz="2000" i="1" dirty="0">
                <a:solidFill>
                  <a:srgbClr val="232C82"/>
                </a:solidFill>
              </a:rPr>
              <a:t>geology: </a:t>
            </a:r>
            <a:r>
              <a:rPr lang="ru-RU" sz="2000" b="1" i="1" dirty="0">
                <a:solidFill>
                  <a:srgbClr val="232C82"/>
                </a:solidFill>
              </a:rPr>
              <a:t>партнеры проекта</a:t>
            </a:r>
            <a:endParaRPr lang="ru-RU" sz="1600" b="1" i="1" dirty="0">
              <a:solidFill>
                <a:srgbClr val="232C82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3" y="611578"/>
            <a:ext cx="4279817" cy="552506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551680" y="766827"/>
            <a:ext cx="4622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232C82"/>
                </a:solidFill>
              </a:rPr>
              <a:t>Всероссийский научно-исследовательский геологический институт им. </a:t>
            </a:r>
            <a:r>
              <a:rPr lang="ru-RU" sz="2000" dirty="0" err="1">
                <a:solidFill>
                  <a:srgbClr val="232C82"/>
                </a:solidFill>
              </a:rPr>
              <a:t>А.П.Карпинского</a:t>
            </a:r>
            <a:endParaRPr lang="ru-RU" sz="2000" dirty="0">
              <a:solidFill>
                <a:srgbClr val="232C82"/>
              </a:solidFill>
            </a:endParaRPr>
          </a:p>
          <a:p>
            <a:pPr algn="ctr"/>
            <a:r>
              <a:rPr lang="ru-RU" sz="2000" dirty="0">
                <a:solidFill>
                  <a:srgbClr val="232C82"/>
                </a:solidFill>
              </a:rPr>
              <a:t>(Россия)</a:t>
            </a:r>
          </a:p>
          <a:p>
            <a:pPr algn="ctr"/>
            <a:endParaRPr lang="ru-RU" sz="2000" dirty="0">
              <a:solidFill>
                <a:srgbClr val="232C82"/>
              </a:solidFill>
            </a:endParaRPr>
          </a:p>
          <a:p>
            <a:pPr algn="ctr"/>
            <a:r>
              <a:rPr lang="ru-RU" sz="2000" dirty="0" err="1">
                <a:solidFill>
                  <a:srgbClr val="232C82"/>
                </a:solidFill>
              </a:rPr>
              <a:t>Атырауский</a:t>
            </a:r>
            <a:r>
              <a:rPr lang="ru-RU" sz="2000" dirty="0">
                <a:solidFill>
                  <a:srgbClr val="232C82"/>
                </a:solidFill>
              </a:rPr>
              <a:t> </a:t>
            </a:r>
            <a:r>
              <a:rPr lang="ru-RU" sz="2000" dirty="0" smtClean="0">
                <a:solidFill>
                  <a:srgbClr val="232C82"/>
                </a:solidFill>
              </a:rPr>
              <a:t>Университет </a:t>
            </a:r>
            <a:r>
              <a:rPr lang="ru-RU" sz="2000" dirty="0">
                <a:solidFill>
                  <a:srgbClr val="232C82"/>
                </a:solidFill>
              </a:rPr>
              <a:t>нефти и газа им. </a:t>
            </a:r>
            <a:r>
              <a:rPr lang="ru-RU" sz="2000" dirty="0" err="1">
                <a:solidFill>
                  <a:srgbClr val="232C82"/>
                </a:solidFill>
              </a:rPr>
              <a:t>С.Утебаева</a:t>
            </a:r>
            <a:r>
              <a:rPr lang="ru-RU" sz="2000" dirty="0">
                <a:solidFill>
                  <a:srgbClr val="232C82"/>
                </a:solidFill>
              </a:rPr>
              <a:t> </a:t>
            </a:r>
          </a:p>
          <a:p>
            <a:pPr algn="ctr"/>
            <a:r>
              <a:rPr lang="ru-RU" sz="2000" dirty="0">
                <a:solidFill>
                  <a:srgbClr val="232C82"/>
                </a:solidFill>
              </a:rPr>
              <a:t>(Казахстан) </a:t>
            </a:r>
          </a:p>
          <a:p>
            <a:pPr algn="ctr"/>
            <a:endParaRPr lang="ru-RU" sz="2000" dirty="0">
              <a:solidFill>
                <a:srgbClr val="232C82"/>
              </a:solidFill>
            </a:endParaRPr>
          </a:p>
          <a:p>
            <a:pPr algn="ctr"/>
            <a:endParaRPr lang="ru-RU" sz="2000" dirty="0">
              <a:solidFill>
                <a:srgbClr val="232C82"/>
              </a:solidFill>
            </a:endParaRPr>
          </a:p>
          <a:p>
            <a:pPr algn="ctr"/>
            <a:endParaRPr lang="ru-RU" sz="2000" dirty="0">
              <a:solidFill>
                <a:srgbClr val="232C82"/>
              </a:solidFill>
            </a:endParaRPr>
          </a:p>
          <a:p>
            <a:pPr algn="ctr"/>
            <a:endParaRPr lang="ru-RU" sz="2000" dirty="0">
              <a:solidFill>
                <a:srgbClr val="232C82"/>
              </a:solidFill>
            </a:endParaRPr>
          </a:p>
          <a:p>
            <a:pPr algn="ctr"/>
            <a:r>
              <a:rPr lang="ru-RU" sz="2000" dirty="0">
                <a:solidFill>
                  <a:srgbClr val="232C82"/>
                </a:solidFill>
              </a:rPr>
              <a:t>Азербайджанское Географическое Общество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662" y="3261304"/>
            <a:ext cx="981075" cy="904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300" y="4937331"/>
            <a:ext cx="1173798" cy="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45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53475" y="6594673"/>
            <a:ext cx="390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>
                <a:solidFill>
                  <a:schemeClr val="tx2"/>
                </a:solidFill>
              </a:rPr>
              <a:t>2</a:t>
            </a:r>
            <a:endParaRPr lang="ru-RU" sz="4400" i="1" dirty="0">
              <a:solidFill>
                <a:schemeClr val="tx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532"/>
            <a:ext cx="2963418" cy="26614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747" y="834660"/>
            <a:ext cx="18110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rgbClr val="232C82"/>
                </a:solidFill>
              </a:rPr>
              <a:t>Палеореконструкции</a:t>
            </a:r>
            <a:endParaRPr lang="ru-RU" sz="1400" dirty="0">
              <a:solidFill>
                <a:srgbClr val="232C82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-1" r="6251" b="2064"/>
          <a:stretch/>
        </p:blipFill>
        <p:spPr>
          <a:xfrm>
            <a:off x="2912503" y="1142437"/>
            <a:ext cx="2734887" cy="35176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86145" y="619217"/>
            <a:ext cx="318760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232C82"/>
                </a:solidFill>
              </a:rPr>
              <a:t>Литологическая карта поверхности дна</a:t>
            </a:r>
          </a:p>
          <a:p>
            <a:pPr algn="ctr"/>
            <a:r>
              <a:rPr lang="ru-RU" sz="1400" dirty="0">
                <a:solidFill>
                  <a:srgbClr val="232C82"/>
                </a:solidFill>
              </a:rPr>
              <a:t>масштаб 1:1 000 000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" y="-25653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rgbClr val="232C82"/>
                </a:solidFill>
              </a:rPr>
              <a:t>Опыт в проекте </a:t>
            </a:r>
            <a:r>
              <a:rPr lang="en-US" sz="2000" i="1" dirty="0" err="1">
                <a:solidFill>
                  <a:srgbClr val="232C82"/>
                </a:solidFill>
              </a:rPr>
              <a:t>EMODnet</a:t>
            </a:r>
            <a:r>
              <a:rPr lang="ru-RU" sz="2000" i="1" dirty="0">
                <a:solidFill>
                  <a:srgbClr val="232C82"/>
                </a:solidFill>
              </a:rPr>
              <a:t>:</a:t>
            </a:r>
            <a:r>
              <a:rPr lang="ru-RU" sz="2000" b="1" i="1" dirty="0">
                <a:solidFill>
                  <a:srgbClr val="232C82"/>
                </a:solidFill>
              </a:rPr>
              <a:t> Каспийский регион</a:t>
            </a:r>
          </a:p>
          <a:p>
            <a:pPr algn="ctr"/>
            <a:r>
              <a:rPr lang="ru-RU" sz="1200" i="1" dirty="0">
                <a:solidFill>
                  <a:srgbClr val="232C82"/>
                </a:solidFill>
              </a:rPr>
              <a:t>Масштаб 1:1 000 000 и мельче</a:t>
            </a:r>
            <a:endParaRPr lang="ru-RU" sz="1600" i="1" dirty="0">
              <a:solidFill>
                <a:srgbClr val="232C82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87375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457200"/>
            <a:ext cx="28797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873751" y="4873625"/>
            <a:ext cx="327025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Карта четвертичных отложений</a:t>
            </a:r>
          </a:p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масштаб 1:1 000 000</a:t>
            </a:r>
          </a:p>
        </p:txBody>
      </p:sp>
      <p:pic>
        <p:nvPicPr>
          <p:cNvPr id="1027" name="Picture 3" descr="WP2-preQua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1" y="3950546"/>
            <a:ext cx="2600862" cy="280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610195" y="5350679"/>
            <a:ext cx="31172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Карта </a:t>
            </a:r>
            <a:r>
              <a:rPr lang="ru-RU" sz="1400" dirty="0" err="1">
                <a:solidFill>
                  <a:srgbClr val="002060"/>
                </a:solidFill>
              </a:rPr>
              <a:t>дочетвертичных</a:t>
            </a:r>
            <a:r>
              <a:rPr lang="ru-RU" sz="1400" dirty="0">
                <a:solidFill>
                  <a:srgbClr val="002060"/>
                </a:solidFill>
              </a:rPr>
              <a:t> образований</a:t>
            </a:r>
          </a:p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масштаб 1:1 000 000</a:t>
            </a:r>
          </a:p>
        </p:txBody>
      </p:sp>
    </p:spTree>
    <p:extLst>
      <p:ext uri="{BB962C8B-B14F-4D97-AF65-F5344CB8AC3E}">
        <p14:creationId xmlns:p14="http://schemas.microsoft.com/office/powerpoint/2010/main" val="823933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33"/>
            <a:ext cx="3986809" cy="33251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570137"/>
            <a:ext cx="295976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Типы берегов Каспийского моря</a:t>
            </a:r>
            <a:endParaRPr lang="en-US" sz="1400" dirty="0">
              <a:solidFill>
                <a:srgbClr val="00206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400" dirty="0">
                <a:solidFill>
                  <a:srgbClr val="002060"/>
                </a:solidFill>
              </a:rPr>
              <a:t>1:</a:t>
            </a:r>
            <a:r>
              <a:rPr lang="ru-RU" sz="1400" dirty="0">
                <a:solidFill>
                  <a:srgbClr val="002060"/>
                </a:solidFill>
              </a:rPr>
              <a:t>2</a:t>
            </a:r>
            <a:r>
              <a:rPr lang="en-US" sz="1400" dirty="0">
                <a:solidFill>
                  <a:srgbClr val="002060"/>
                </a:solidFill>
              </a:rPr>
              <a:t> 000 000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89" y="2298885"/>
            <a:ext cx="2677823" cy="39376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34116" y="1821831"/>
            <a:ext cx="295976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Геоморфологическая карта</a:t>
            </a:r>
            <a:endParaRPr lang="en-US" sz="1400" dirty="0">
              <a:solidFill>
                <a:srgbClr val="00206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400" dirty="0">
                <a:solidFill>
                  <a:srgbClr val="002060"/>
                </a:solidFill>
              </a:rPr>
              <a:t>1:1 000 000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87" y="622447"/>
            <a:ext cx="2722593" cy="2864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77" y="3955751"/>
            <a:ext cx="2552703" cy="26855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6" y="4047191"/>
            <a:ext cx="2352196" cy="247461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6387405"/>
            <a:ext cx="2781018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Разломы и сейсмоактивность</a:t>
            </a:r>
            <a:endParaRPr lang="en-US" sz="1400" dirty="0">
              <a:solidFill>
                <a:srgbClr val="00206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400" dirty="0">
                <a:solidFill>
                  <a:srgbClr val="002060"/>
                </a:solidFill>
              </a:rPr>
              <a:t>1:1 000 000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-25653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rgbClr val="232C82"/>
                </a:solidFill>
              </a:rPr>
              <a:t>Опыт в проекте </a:t>
            </a:r>
            <a:r>
              <a:rPr lang="en-US" sz="2000" i="1" dirty="0" err="1">
                <a:solidFill>
                  <a:srgbClr val="232C82"/>
                </a:solidFill>
              </a:rPr>
              <a:t>EMODnet</a:t>
            </a:r>
            <a:r>
              <a:rPr lang="ru-RU" sz="2000" i="1" dirty="0">
                <a:solidFill>
                  <a:srgbClr val="232C82"/>
                </a:solidFill>
              </a:rPr>
              <a:t>:</a:t>
            </a:r>
            <a:r>
              <a:rPr lang="ru-RU" sz="2000" b="1" i="1" dirty="0">
                <a:solidFill>
                  <a:srgbClr val="232C82"/>
                </a:solidFill>
              </a:rPr>
              <a:t> Каспийский регион</a:t>
            </a:r>
          </a:p>
          <a:p>
            <a:pPr algn="ctr"/>
            <a:r>
              <a:rPr lang="ru-RU" sz="1200" i="1" dirty="0">
                <a:solidFill>
                  <a:srgbClr val="232C82"/>
                </a:solidFill>
              </a:rPr>
              <a:t>Масштаб 1:1 000 000 и мельче</a:t>
            </a:r>
            <a:endParaRPr lang="ru-RU" sz="1600" i="1" dirty="0">
              <a:solidFill>
                <a:srgbClr val="232C8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93884" y="3331610"/>
            <a:ext cx="329418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Литологическая карта поверхности дна</a:t>
            </a:r>
            <a:endParaRPr lang="en-US" sz="1400" dirty="0">
              <a:solidFill>
                <a:srgbClr val="00206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400" dirty="0">
                <a:solidFill>
                  <a:srgbClr val="002060"/>
                </a:solidFill>
              </a:rPr>
              <a:t>1:</a:t>
            </a:r>
            <a:r>
              <a:rPr lang="ru-RU" sz="1400" dirty="0">
                <a:solidFill>
                  <a:srgbClr val="002060"/>
                </a:solidFill>
              </a:rPr>
              <a:t>5</a:t>
            </a:r>
            <a:r>
              <a:rPr lang="en-US" sz="1400" dirty="0">
                <a:solidFill>
                  <a:srgbClr val="002060"/>
                </a:solidFill>
              </a:rPr>
              <a:t> 000 000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50466" y="6342625"/>
            <a:ext cx="2781018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Нефть и газ</a:t>
            </a:r>
            <a:endParaRPr lang="en-US" sz="1400" dirty="0">
              <a:solidFill>
                <a:srgbClr val="00206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400" dirty="0">
                <a:solidFill>
                  <a:srgbClr val="002060"/>
                </a:solidFill>
              </a:rPr>
              <a:t>1:1 000 000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74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59" y="555217"/>
            <a:ext cx="3325557" cy="46049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83028" y="4613564"/>
            <a:ext cx="2793712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Карта изученности и метаданные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5217"/>
            <a:ext cx="2627654" cy="40583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55" y="1053981"/>
            <a:ext cx="3187004" cy="50662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814" y="-121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232C82"/>
                </a:solidFill>
              </a:rPr>
              <a:t>Полученные данные от партнеров: Азербайджан</a:t>
            </a:r>
          </a:p>
          <a:p>
            <a:pPr algn="ctr"/>
            <a:r>
              <a:rPr lang="ru-RU" sz="1600" i="1" dirty="0">
                <a:solidFill>
                  <a:srgbClr val="232C82"/>
                </a:solidFill>
              </a:rPr>
              <a:t>Азербайджанское Географическое Общество</a:t>
            </a:r>
            <a:endParaRPr lang="ru-RU" sz="2000" i="1" dirty="0">
              <a:solidFill>
                <a:srgbClr val="232C8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7654" y="6046124"/>
            <a:ext cx="318700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Геоморфологическая карта </a:t>
            </a:r>
          </a:p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масштаб 1:1 000 000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56010" y="5143291"/>
            <a:ext cx="318700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Карта рельефа дна</a:t>
            </a:r>
          </a:p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масштаб 1:1 000 000</a:t>
            </a:r>
          </a:p>
        </p:txBody>
      </p:sp>
    </p:spTree>
    <p:extLst>
      <p:ext uri="{BB962C8B-B14F-4D97-AF65-F5344CB8AC3E}">
        <p14:creationId xmlns:p14="http://schemas.microsoft.com/office/powerpoint/2010/main" val="47496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" y="631768"/>
            <a:ext cx="3316779" cy="29891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58" y="689957"/>
            <a:ext cx="4232707" cy="3956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46" y="1862888"/>
            <a:ext cx="3085908" cy="43475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14" y="-121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232C82"/>
                </a:solidFill>
              </a:rPr>
              <a:t>Полученные данные от партнеров: Казахстан</a:t>
            </a:r>
          </a:p>
          <a:p>
            <a:pPr algn="ctr"/>
            <a:r>
              <a:rPr lang="ru-RU" sz="1600" i="1" dirty="0">
                <a:solidFill>
                  <a:srgbClr val="232C82"/>
                </a:solidFill>
              </a:rPr>
              <a:t>Атырауский Университет нефти и газа им. </a:t>
            </a:r>
            <a:r>
              <a:rPr lang="ru-RU" sz="1600" i="1" dirty="0" err="1">
                <a:solidFill>
                  <a:srgbClr val="232C82"/>
                </a:solidFill>
              </a:rPr>
              <a:t>С.Утебаева</a:t>
            </a:r>
            <a:r>
              <a:rPr lang="ru-RU" sz="1600" i="1" dirty="0">
                <a:solidFill>
                  <a:srgbClr val="232C82"/>
                </a:solidFill>
              </a:rPr>
              <a:t> </a:t>
            </a:r>
            <a:endParaRPr lang="ru-RU" sz="2000" i="1" dirty="0">
              <a:solidFill>
                <a:srgbClr val="232C8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6283" y="3620883"/>
            <a:ext cx="279371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Карта полезных ископаемых</a:t>
            </a:r>
          </a:p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масштаб 1:1 000 000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92698" y="5971917"/>
            <a:ext cx="35082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Карта мощности четвертичных отложений</a:t>
            </a:r>
          </a:p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масштаб 1:1 000 000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26844" y="4593785"/>
            <a:ext cx="35082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Литологическая карта поверхности дна</a:t>
            </a:r>
          </a:p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масштаб 1:1 000 000</a:t>
            </a:r>
          </a:p>
        </p:txBody>
      </p:sp>
    </p:spTree>
    <p:extLst>
      <p:ext uri="{BB962C8B-B14F-4D97-AF65-F5344CB8AC3E}">
        <p14:creationId xmlns:p14="http://schemas.microsoft.com/office/powerpoint/2010/main" val="355479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814" y="-121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232C82"/>
                </a:solidFill>
              </a:rPr>
              <a:t>Технологическая основа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33237" y="217412"/>
            <a:ext cx="8477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7277E"/>
                </a:solidFill>
                <a:hlinkClick r:id="rId3"/>
              </a:rPr>
              <a:t>https://www.vsegei.ru/ru/activity/intcooperation/caspian/maps/index.php</a:t>
            </a:r>
            <a:endParaRPr lang="ru-RU" dirty="0">
              <a:solidFill>
                <a:srgbClr val="27277E"/>
              </a:solidFill>
            </a:endParaRPr>
          </a:p>
          <a:p>
            <a:endParaRPr lang="ru-RU" dirty="0">
              <a:solidFill>
                <a:srgbClr val="27277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90" y="3215800"/>
            <a:ext cx="3517052" cy="2064834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08" y="4454012"/>
            <a:ext cx="3110838" cy="1653244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7472" y="2815690"/>
            <a:ext cx="3425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232C82"/>
                </a:solidFill>
              </a:rPr>
              <a:t>Издательские макеты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3162" y="2770017"/>
            <a:ext cx="4178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232C82"/>
                </a:solidFill>
              </a:rPr>
              <a:t>Картографическое веб-приложение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311" y="3215800"/>
            <a:ext cx="3415553" cy="25109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941" y="4259196"/>
            <a:ext cx="2837845" cy="2598804"/>
          </a:xfrm>
          <a:prstGeom prst="rect">
            <a:avLst/>
          </a:prstGeom>
        </p:spPr>
      </p:pic>
      <p:cxnSp>
        <p:nvCxnSpPr>
          <p:cNvPr id="11" name="Соединительная линия уступом 10"/>
          <p:cNvCxnSpPr>
            <a:stCxn id="6" idx="0"/>
            <a:endCxn id="14" idx="1"/>
          </p:cNvCxnSpPr>
          <p:nvPr/>
        </p:nvCxnSpPr>
        <p:spPr>
          <a:xfrm rot="16200000" flipV="1">
            <a:off x="1204508" y="2029991"/>
            <a:ext cx="1281938" cy="289460"/>
          </a:xfrm>
          <a:prstGeom prst="bentConnector4">
            <a:avLst>
              <a:gd name="adj1" fmla="val 46970"/>
              <a:gd name="adj2" fmla="val 277097"/>
            </a:avLst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med" len="lg"/>
            <a:tailEnd type="triangle" w="med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" name="Группа 11"/>
          <p:cNvGrpSpPr/>
          <p:nvPr/>
        </p:nvGrpSpPr>
        <p:grpSpPr>
          <a:xfrm>
            <a:off x="1644774" y="661431"/>
            <a:ext cx="6273903" cy="1402817"/>
            <a:chOff x="1509862" y="986361"/>
            <a:chExt cx="6273903" cy="140281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09862" y="986361"/>
              <a:ext cx="6273903" cy="1402817"/>
            </a:xfrm>
            <a:prstGeom prst="rect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</p:pic>
        <p:sp>
          <p:nvSpPr>
            <p:cNvPr id="14" name="Прямоугольник 13"/>
            <p:cNvSpPr/>
            <p:nvPr/>
          </p:nvSpPr>
          <p:spPr>
            <a:xfrm>
              <a:off x="1565835" y="1780988"/>
              <a:ext cx="603624" cy="1553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621808" y="1948328"/>
              <a:ext cx="912216" cy="1912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Соединительная линия уступом 10">
            <a:extLst>
              <a:ext uri="{FF2B5EF4-FFF2-40B4-BE49-F238E27FC236}">
                <a16:creationId xmlns:a16="http://schemas.microsoft.com/office/drawing/2014/main" id="{D713B4D6-271F-4656-A9A7-2B46DA5D527A}"/>
              </a:ext>
            </a:extLst>
          </p:cNvPr>
          <p:cNvCxnSpPr>
            <a:cxnSpLocks/>
            <a:stCxn id="7" idx="0"/>
            <a:endCxn id="15" idx="2"/>
          </p:cNvCxnSpPr>
          <p:nvPr/>
        </p:nvCxnSpPr>
        <p:spPr>
          <a:xfrm rot="16200000" flipV="1">
            <a:off x="3974988" y="52487"/>
            <a:ext cx="955371" cy="4479689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med" len="lg"/>
            <a:tailEnd type="triangle" w="med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88486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814" y="-121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232C82"/>
                </a:solidFill>
              </a:rPr>
              <a:t>Технологическая основа</a:t>
            </a:r>
          </a:p>
        </p:txBody>
      </p:sp>
      <p:sp>
        <p:nvSpPr>
          <p:cNvPr id="3" name="Блок-схема: магнитный диск 2"/>
          <p:cNvSpPr/>
          <p:nvPr/>
        </p:nvSpPr>
        <p:spPr>
          <a:xfrm>
            <a:off x="3614783" y="5626472"/>
            <a:ext cx="2107407" cy="978218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600" dirty="0"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ym typeface="Helvetica Neue Medium"/>
              </a:rPr>
              <a:t>Файловое хранилище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4995" y="443543"/>
            <a:ext cx="5840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600" dirty="0">
                <a:solidFill>
                  <a:srgbClr val="232C82"/>
                </a:solidFill>
              </a:rPr>
              <a:t>САЙТ ФГБУ «ВСЕГЕИ»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30" y="1282650"/>
            <a:ext cx="3344994" cy="1963820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44" y="2419848"/>
            <a:ext cx="3110838" cy="1653244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9512" y="900721"/>
            <a:ext cx="3425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232C82"/>
                </a:solidFill>
              </a:rPr>
              <a:t>Издательские макеты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1520" y="902257"/>
            <a:ext cx="4178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232C82"/>
                </a:solidFill>
              </a:rPr>
              <a:t>Картографическое веб-приложение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210" y="1300831"/>
            <a:ext cx="3167553" cy="2328614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686" y="1898247"/>
            <a:ext cx="2555305" cy="2340063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12" name="Блок-схема: магнитный диск 11"/>
          <p:cNvSpPr/>
          <p:nvPr/>
        </p:nvSpPr>
        <p:spPr>
          <a:xfrm>
            <a:off x="3613010" y="5173045"/>
            <a:ext cx="2109180" cy="978218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База Данных</a:t>
            </a:r>
          </a:p>
        </p:txBody>
      </p:sp>
      <p:sp>
        <p:nvSpPr>
          <p:cNvPr id="13" name="Овал 12"/>
          <p:cNvSpPr/>
          <p:nvPr/>
        </p:nvSpPr>
        <p:spPr>
          <a:xfrm>
            <a:off x="7158957" y="4659460"/>
            <a:ext cx="834761" cy="789485"/>
          </a:xfrm>
          <a:prstGeom prst="ellipse">
            <a:avLst/>
          </a:prstGeom>
          <a:solidFill>
            <a:srgbClr val="0070C0"/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Веб-сервис</a:t>
            </a:r>
          </a:p>
        </p:txBody>
      </p:sp>
      <p:cxnSp>
        <p:nvCxnSpPr>
          <p:cNvPr id="14" name="Соединительная линия уступом 13"/>
          <p:cNvCxnSpPr>
            <a:cxnSpLocks/>
            <a:stCxn id="3" idx="2"/>
            <a:endCxn id="6" idx="2"/>
          </p:cNvCxnSpPr>
          <p:nvPr/>
        </p:nvCxnSpPr>
        <p:spPr>
          <a:xfrm rot="10800000">
            <a:off x="2339563" y="4073093"/>
            <a:ext cx="1275220" cy="2042489"/>
          </a:xfrm>
          <a:prstGeom prst="bentConnector2">
            <a:avLst/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Соединительная линия уступом 14"/>
          <p:cNvCxnSpPr>
            <a:stCxn id="11" idx="2"/>
            <a:endCxn id="12" idx="4"/>
          </p:cNvCxnSpPr>
          <p:nvPr/>
        </p:nvCxnSpPr>
        <p:spPr>
          <a:xfrm rot="5400000">
            <a:off x="5937343" y="4023158"/>
            <a:ext cx="1423844" cy="1854149"/>
          </a:xfrm>
          <a:prstGeom prst="bentConnector2">
            <a:avLst/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38EF69BD-A346-417F-BE25-E8485EDDAB4D}"/>
              </a:ext>
            </a:extLst>
          </p:cNvPr>
          <p:cNvSpPr/>
          <p:nvPr/>
        </p:nvSpPr>
        <p:spPr>
          <a:xfrm>
            <a:off x="1917978" y="4659460"/>
            <a:ext cx="834761" cy="789485"/>
          </a:xfrm>
          <a:prstGeom prst="ellipse">
            <a:avLst/>
          </a:prstGeom>
          <a:solidFill>
            <a:srgbClr val="0070C0"/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Веб-сервис</a:t>
            </a:r>
          </a:p>
        </p:txBody>
      </p:sp>
    </p:spTree>
    <p:extLst>
      <p:ext uri="{BB962C8B-B14F-4D97-AF65-F5344CB8AC3E}">
        <p14:creationId xmlns:p14="http://schemas.microsoft.com/office/powerpoint/2010/main" val="3431443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121" y="-9372"/>
            <a:ext cx="7745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Каспийское море. Трансграничный объект на границе геологических структур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5154"/>
            <a:ext cx="3993266" cy="45325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572000" y="5638800"/>
            <a:ext cx="4572000" cy="107721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Сейсмогеологическое районирование Каспийского региона с указанием границ прикаспийских государств и современного контура Каспийского моря (</a:t>
            </a:r>
            <a:r>
              <a:rPr lang="ru-RU" sz="1600" dirty="0" err="1">
                <a:solidFill>
                  <a:srgbClr val="002060"/>
                </a:solidFill>
              </a:rPr>
              <a:t>Волож</a:t>
            </a:r>
            <a:r>
              <a:rPr lang="ru-RU" sz="1600" dirty="0">
                <a:solidFill>
                  <a:srgbClr val="002060"/>
                </a:solidFill>
              </a:rPr>
              <a:t> и др., 2021).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4000" y="1035155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 геологическом отношении Каспийский регион расположен на стыке четырех крупнейших тектонических структур земной коры. Здесь сочленяются </a:t>
            </a:r>
            <a:r>
              <a:rPr lang="ru-RU" dirty="0" err="1">
                <a:solidFill>
                  <a:srgbClr val="002060"/>
                </a:solidFill>
              </a:rPr>
              <a:t>рифейско</a:t>
            </a:r>
            <a:r>
              <a:rPr lang="ru-RU" dirty="0">
                <a:solidFill>
                  <a:srgbClr val="002060"/>
                </a:solidFill>
              </a:rPr>
              <a:t>-палеозойские складчатые структуры Урало-Монгольского и палеозойско-мезозойские структуры Средиземноморского подвижных поясов, а также платформенные структуры древней Восточно-Европейской и молодой Центрально-Евразийской платформы и </a:t>
            </a:r>
            <a:r>
              <a:rPr lang="ru-RU" dirty="0" err="1">
                <a:solidFill>
                  <a:srgbClr val="002060"/>
                </a:solidFill>
              </a:rPr>
              <a:t>Терско-Южнокаспийский</a:t>
            </a:r>
            <a:r>
              <a:rPr lang="ru-RU" dirty="0">
                <a:solidFill>
                  <a:srgbClr val="002060"/>
                </a:solidFill>
              </a:rPr>
              <a:t> альпийский краевой прогиб, что нашло отображение в большом разнообразии сейсмогеологических   характеристик строения его земной коры.</a:t>
            </a:r>
          </a:p>
        </p:txBody>
      </p:sp>
    </p:spTree>
    <p:extLst>
      <p:ext uri="{BB962C8B-B14F-4D97-AF65-F5344CB8AC3E}">
        <p14:creationId xmlns:p14="http://schemas.microsoft.com/office/powerpoint/2010/main" val="722661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932" y="406400"/>
            <a:ext cx="3416647" cy="954107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232C82"/>
                </a:solidFill>
              </a:rPr>
              <a:t>Картографические ВЕБ-Сервисы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831" y="2475901"/>
            <a:ext cx="9346850" cy="4364331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numCol="3">
            <a:spAutoFit/>
          </a:bodyPr>
          <a:lstStyle/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ГИС-ТЕМ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ВЭЗ Вертикальное электрическое зондирование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ВЭЗ-ВП Вертикальное электрическое зондирование в модификации электрического зондирования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ВСП Вертикальное сейсмическое профилирование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ВП Метод вызванной поляризации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АЭМ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АСГ-</a:t>
            </a:r>
            <a:r>
              <a:rPr lang="ru-RU" sz="1400" dirty="0" err="1"/>
              <a:t>Аэрогаммаспектрометрическая</a:t>
            </a:r>
            <a:r>
              <a:rPr lang="ru-RU" sz="1400" dirty="0"/>
              <a:t> съемка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AMC Аэромагнитная съемка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AMC-TEM Аэромагнитная съемка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ДЭЗ Дипольное </a:t>
            </a:r>
            <a:r>
              <a:rPr lang="ru-RU" sz="1400" dirty="0" err="1"/>
              <a:t>электрозондирование</a:t>
            </a:r>
            <a:endParaRPr lang="ru-RU" sz="1400" dirty="0"/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ГСЗ-ОГТ Глубинное сейсмическое зондирование ОГТ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ГС Гамма-съемка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ГР </a:t>
            </a:r>
            <a:r>
              <a:rPr lang="ru-RU" sz="1400" dirty="0" err="1"/>
              <a:t>Гравиразведка</a:t>
            </a:r>
            <a:r>
              <a:rPr lang="ru-RU" sz="1400" dirty="0"/>
              <a:t> наземная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ГР </a:t>
            </a:r>
            <a:r>
              <a:rPr lang="ru-RU" sz="1400" dirty="0" err="1"/>
              <a:t>Гравиразведка</a:t>
            </a:r>
            <a:r>
              <a:rPr lang="ru-RU" sz="1400" dirty="0"/>
              <a:t> морская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ГР-ТЕМ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ГПС Каротаж градиента потенциалов самопроизвольной поляризации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ГК Гамма-каротаж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ГИС Геофизические исследования в скважинах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ЭР Электроразведка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СР-ТЕМ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МПОВ Метод поперечных отраженных волн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МПВ Метод преломленных волн (способ первых вступлений)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МОГТ Метод общей глубинной точки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МОГТ-3D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МОГ Метод обращенного годографа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МОВЗ Метод обменных волн землетрясений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МОВ Глубинное сейсмическое зондирование МОВ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КМПВ Корреляционный метод преломленных волн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ЗСБ Зондирование становлением поля в ближней зоне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ЗС-ЗИ Зондирование становлением поля с ЭР-ТЕМ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ЧЗ-ВП Метод вызванной поляризации в модификации частотного зондирования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ТР-ГФ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ТЕМ-НГ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ТЕМ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СЭП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СУПФ Способ плоского управляемого фронта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СР Сейсморазведка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СПФ Способ плоского фронта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СК </a:t>
            </a:r>
            <a:r>
              <a:rPr lang="ru-RU" sz="1400" dirty="0" err="1"/>
              <a:t>Сейсмокаротаж</a:t>
            </a:r>
            <a:endParaRPr lang="ru-RU" sz="1400" dirty="0"/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РС Радиометрические наземные съемки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РГИ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МТЗ Магнитотеллурическое зондирование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МСК </a:t>
            </a:r>
            <a:r>
              <a:rPr lang="ru-RU" sz="1400" dirty="0" err="1"/>
              <a:t>Микросейсмокаротаж</a:t>
            </a:r>
            <a:endParaRPr lang="ru-RU" sz="1400" dirty="0"/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МРНП Метод регулируемого направленного приема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МР Магниторазведка наземная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ЭС-МП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ЭС </a:t>
            </a:r>
            <a:r>
              <a:rPr lang="ru-RU" sz="1400" dirty="0" err="1"/>
              <a:t>Эманационная</a:t>
            </a:r>
            <a:r>
              <a:rPr lang="ru-RU" sz="1400" dirty="0"/>
              <a:t> съемка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Я-ГФ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87080" y="328496"/>
            <a:ext cx="4056920" cy="1754326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232C82"/>
                </a:solidFill>
              </a:rPr>
              <a:t>EMODNet</a:t>
            </a:r>
            <a:r>
              <a:rPr lang="ru-RU" b="1" dirty="0">
                <a:solidFill>
                  <a:srgbClr val="232C82"/>
                </a:solidFill>
              </a:rPr>
              <a:t> - геофизические профили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232C82"/>
                </a:solidFill>
              </a:rPr>
              <a:t>EMODNet</a:t>
            </a:r>
            <a:r>
              <a:rPr lang="ru-RU" b="1" dirty="0">
                <a:solidFill>
                  <a:srgbClr val="232C82"/>
                </a:solidFill>
              </a:rPr>
              <a:t> - Опробования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232C82"/>
                </a:solidFill>
              </a:rPr>
              <a:t>EMODNet</a:t>
            </a:r>
            <a:r>
              <a:rPr lang="ru-RU" b="1" dirty="0">
                <a:solidFill>
                  <a:srgbClr val="232C82"/>
                </a:solidFill>
              </a:rPr>
              <a:t> - Скважины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32C82"/>
                </a:solidFill>
              </a:rPr>
              <a:t>Атлас - скважины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32C82"/>
                </a:solidFill>
              </a:rPr>
              <a:t>Атлас - разрезы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32C82"/>
                </a:solidFill>
              </a:rPr>
              <a:t>ГГК2500 (2016)</a:t>
            </a:r>
          </a:p>
        </p:txBody>
      </p:sp>
      <p:cxnSp>
        <p:nvCxnSpPr>
          <p:cNvPr id="6" name="Соединительная линия уступом 5"/>
          <p:cNvCxnSpPr>
            <a:cxnSpLocks/>
            <a:stCxn id="3" idx="2"/>
            <a:endCxn id="4" idx="0"/>
          </p:cNvCxnSpPr>
          <p:nvPr/>
        </p:nvCxnSpPr>
        <p:spPr>
          <a:xfrm rot="16200000" flipH="1">
            <a:off x="2768228" y="571535"/>
            <a:ext cx="1115394" cy="2693338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Соединительная линия уступом 6"/>
          <p:cNvCxnSpPr>
            <a:stCxn id="3" idx="3"/>
            <a:endCxn id="5" idx="1"/>
          </p:cNvCxnSpPr>
          <p:nvPr/>
        </p:nvCxnSpPr>
        <p:spPr>
          <a:xfrm>
            <a:off x="3687579" y="883454"/>
            <a:ext cx="1399501" cy="322205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Прямоугольник 7"/>
          <p:cNvSpPr/>
          <p:nvPr/>
        </p:nvSpPr>
        <p:spPr>
          <a:xfrm>
            <a:off x="86262" y="2082822"/>
            <a:ext cx="4301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Геофизическая изученность (54 слоя)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20480" y="-40837"/>
            <a:ext cx="2990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Базовые слои </a:t>
            </a:r>
          </a:p>
        </p:txBody>
      </p:sp>
    </p:spTree>
    <p:extLst>
      <p:ext uri="{BB962C8B-B14F-4D97-AF65-F5344CB8AC3E}">
        <p14:creationId xmlns:p14="http://schemas.microsoft.com/office/powerpoint/2010/main" val="3021143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814" y="-121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232C82"/>
                </a:solidFill>
              </a:rPr>
              <a:t>Технологическая основа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0557D6-A8AD-4F9B-A519-7AC6AAC071F6}"/>
              </a:ext>
            </a:extLst>
          </p:cNvPr>
          <p:cNvSpPr/>
          <p:nvPr/>
        </p:nvSpPr>
        <p:spPr>
          <a:xfrm>
            <a:off x="741815" y="1144291"/>
            <a:ext cx="2990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Базовые слои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8C0725-B6BA-45DA-B5D1-84E4F030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77" y="1513623"/>
            <a:ext cx="4170323" cy="34579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2ADC16-3B3B-4729-9078-581A7FBD3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"/>
          <a:stretch/>
        </p:blipFill>
        <p:spPr>
          <a:xfrm>
            <a:off x="296573" y="1543399"/>
            <a:ext cx="4351283" cy="34281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AFDC7F-8CFD-4C22-BDD2-7FB86315E4A8}"/>
              </a:ext>
            </a:extLst>
          </p:cNvPr>
          <p:cNvSpPr/>
          <p:nvPr/>
        </p:nvSpPr>
        <p:spPr>
          <a:xfrm>
            <a:off x="5563778" y="1144291"/>
            <a:ext cx="2990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Геофизическая изученность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63B8B-0EAA-4B7A-A1B3-AD4A493EF19D}"/>
              </a:ext>
            </a:extLst>
          </p:cNvPr>
          <p:cNvSpPr txBox="1"/>
          <p:nvPr/>
        </p:nvSpPr>
        <p:spPr>
          <a:xfrm>
            <a:off x="2787820" y="359460"/>
            <a:ext cx="4178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232C82"/>
                </a:solidFill>
              </a:rPr>
              <a:t>Картографическое веб-приложение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1645791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7135" y="453091"/>
            <a:ext cx="3647288" cy="30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b="1" spc="300" dirty="0">
                <a:solidFill>
                  <a:srgbClr val="232C82"/>
                </a:solidFill>
              </a:rPr>
              <a:t>Сайт ФГБУ «ВСЕГЕИ»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493" y="1056930"/>
            <a:ext cx="2116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rgbClr val="232C82"/>
                </a:solidFill>
              </a:defRPr>
            </a:lvl1pPr>
          </a:lstStyle>
          <a:p>
            <a:r>
              <a:rPr lang="ru-RU" dirty="0"/>
              <a:t>Картографическое веб-приложение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55" y="1616436"/>
            <a:ext cx="1940122" cy="1426273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41" y="2357984"/>
            <a:ext cx="1495413" cy="1369449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13" name="Овал 12"/>
          <p:cNvSpPr/>
          <p:nvPr/>
        </p:nvSpPr>
        <p:spPr>
          <a:xfrm>
            <a:off x="1244880" y="4392669"/>
            <a:ext cx="834761" cy="789485"/>
          </a:xfrm>
          <a:prstGeom prst="ellipse">
            <a:avLst/>
          </a:prstGeom>
          <a:solidFill>
            <a:srgbClr val="0070C0"/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Веб-сервис</a:t>
            </a:r>
          </a:p>
        </p:txBody>
      </p:sp>
      <p:cxnSp>
        <p:nvCxnSpPr>
          <p:cNvPr id="14" name="Соединительная линия уступом 13"/>
          <p:cNvCxnSpPr>
            <a:cxnSpLocks/>
            <a:stCxn id="12" idx="2"/>
            <a:endCxn id="22" idx="2"/>
          </p:cNvCxnSpPr>
          <p:nvPr/>
        </p:nvCxnSpPr>
        <p:spPr>
          <a:xfrm rot="16200000" flipH="1">
            <a:off x="1956222" y="3387159"/>
            <a:ext cx="1184434" cy="1864982"/>
          </a:xfrm>
          <a:prstGeom prst="bentConnector2">
            <a:avLst/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Соединительная линия уступом 20">
            <a:extLst>
              <a:ext uri="{FF2B5EF4-FFF2-40B4-BE49-F238E27FC236}">
                <a16:creationId xmlns:a16="http://schemas.microsoft.com/office/drawing/2014/main" id="{28C9A43A-C007-4BCD-9687-372660C40FB7}"/>
              </a:ext>
            </a:extLst>
          </p:cNvPr>
          <p:cNvCxnSpPr>
            <a:cxnSpLocks/>
            <a:stCxn id="22" idx="4"/>
            <a:endCxn id="18" idx="2"/>
          </p:cNvCxnSpPr>
          <p:nvPr/>
        </p:nvCxnSpPr>
        <p:spPr>
          <a:xfrm flipV="1">
            <a:off x="5590110" y="2067794"/>
            <a:ext cx="2309010" cy="2844073"/>
          </a:xfrm>
          <a:prstGeom prst="bentConnector2">
            <a:avLst/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2F80F7D-F96C-4151-A22F-A4211ADF4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084"/>
          <a:stretch/>
        </p:blipFill>
        <p:spPr>
          <a:xfrm>
            <a:off x="5827403" y="680665"/>
            <a:ext cx="3200983" cy="6721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6CCE01-F368-49AA-8027-95D3F040C8B7}"/>
              </a:ext>
            </a:extLst>
          </p:cNvPr>
          <p:cNvSpPr txBox="1"/>
          <p:nvPr/>
        </p:nvSpPr>
        <p:spPr>
          <a:xfrm>
            <a:off x="5827402" y="361047"/>
            <a:ext cx="3200983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000" b="1" dirty="0">
                <a:solidFill>
                  <a:srgbClr val="232C82"/>
                </a:solidFill>
              </a:rPr>
              <a:t>Сайт </a:t>
            </a:r>
            <a:r>
              <a:rPr lang="ru-RU" sz="2000" b="1" dirty="0" err="1">
                <a:solidFill>
                  <a:srgbClr val="232C82"/>
                </a:solidFill>
              </a:rPr>
              <a:t>Межправсовета</a:t>
            </a:r>
            <a:endParaRPr lang="ru-RU" sz="2000" b="1" dirty="0">
              <a:solidFill>
                <a:srgbClr val="232C8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0AF257-7B03-4DC6-9964-495D43A63E0F}"/>
              </a:ext>
            </a:extLst>
          </p:cNvPr>
          <p:cNvSpPr txBox="1"/>
          <p:nvPr/>
        </p:nvSpPr>
        <p:spPr>
          <a:xfrm>
            <a:off x="6964716" y="1483019"/>
            <a:ext cx="1868807" cy="5847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rgbClr val="232C82"/>
                </a:solidFill>
              </a:defRPr>
            </a:lvl1pPr>
          </a:lstStyle>
          <a:p>
            <a:r>
              <a:rPr lang="ru-RU" dirty="0"/>
              <a:t>Картографическое веб-приложение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3F7470A-737B-4E50-9919-E4D082D0B2A4}"/>
              </a:ext>
            </a:extLst>
          </p:cNvPr>
          <p:cNvSpPr/>
          <p:nvPr/>
        </p:nvSpPr>
        <p:spPr>
          <a:xfrm>
            <a:off x="7281908" y="4237119"/>
            <a:ext cx="834761" cy="789485"/>
          </a:xfrm>
          <a:prstGeom prst="ellipse">
            <a:avLst/>
          </a:prstGeom>
          <a:solidFill>
            <a:srgbClr val="0070C0"/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Веб-сервис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7A1151-D065-49F6-8472-EE9E0EB098FA}"/>
              </a:ext>
            </a:extLst>
          </p:cNvPr>
          <p:cNvSpPr txBox="1"/>
          <p:nvPr/>
        </p:nvSpPr>
        <p:spPr>
          <a:xfrm>
            <a:off x="186203" y="18476"/>
            <a:ext cx="3647288" cy="30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b="1" spc="300" dirty="0"/>
              <a:t>1 этап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633F315-F693-4700-8FC0-DA7F061D7405}"/>
              </a:ext>
            </a:extLst>
          </p:cNvPr>
          <p:cNvSpPr/>
          <p:nvPr/>
        </p:nvSpPr>
        <p:spPr>
          <a:xfrm>
            <a:off x="186203" y="5508599"/>
            <a:ext cx="8842182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sym typeface="Helvetica Neue Medium"/>
              </a:rPr>
              <a:t>Расширение схемы данных для карт </a:t>
            </a:r>
          </a:p>
          <a:p>
            <a:r>
              <a:rPr lang="ru-RU" sz="1200" dirty="0">
                <a:solidFill>
                  <a:schemeClr val="bg1"/>
                </a:solidFill>
                <a:sym typeface="Helvetica Neue Medium"/>
              </a:rPr>
              <a:t>1. </a:t>
            </a:r>
            <a:r>
              <a:rPr lang="ru-RU" sz="1200" dirty="0">
                <a:solidFill>
                  <a:schemeClr val="bg1"/>
                </a:solidFill>
              </a:rPr>
              <a:t>Типы берегов и устойчивость к абразии, 2. литологическая карта поверхности дна, 4. карта экзогенных геологических опасностей, 5. геоморфологическая карта, 6. </a:t>
            </a:r>
            <a:r>
              <a:rPr lang="ru-RU" sz="1200" dirty="0" err="1">
                <a:solidFill>
                  <a:schemeClr val="bg1"/>
                </a:solidFill>
              </a:rPr>
              <a:t>Палеореконструкции</a:t>
            </a:r>
            <a:r>
              <a:rPr lang="ru-RU" sz="1200" dirty="0">
                <a:solidFill>
                  <a:schemeClr val="bg1"/>
                </a:solidFill>
              </a:rPr>
              <a:t> и др.</a:t>
            </a:r>
            <a:endParaRPr lang="ru-RU" sz="1200" dirty="0">
              <a:solidFill>
                <a:schemeClr val="bg1"/>
              </a:solidFill>
              <a:sym typeface="Helvetica Neue Medium"/>
            </a:endParaRPr>
          </a:p>
        </p:txBody>
      </p:sp>
      <p:sp>
        <p:nvSpPr>
          <p:cNvPr id="22" name="Блок-схема: магнитный диск 21"/>
          <p:cNvSpPr/>
          <p:nvPr/>
        </p:nvSpPr>
        <p:spPr>
          <a:xfrm>
            <a:off x="3480930" y="4178204"/>
            <a:ext cx="2109180" cy="1467326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База Данных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13988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магнитный диск 7"/>
          <p:cNvSpPr/>
          <p:nvPr/>
        </p:nvSpPr>
        <p:spPr>
          <a:xfrm>
            <a:off x="3482703" y="5352151"/>
            <a:ext cx="2107407" cy="978218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600" dirty="0"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ym typeface="Helvetica Neue Medium"/>
              </a:rPr>
              <a:t>Файловое хранилище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135" y="453091"/>
            <a:ext cx="3647288" cy="30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b="1" spc="300" dirty="0">
                <a:solidFill>
                  <a:srgbClr val="232C82"/>
                </a:solidFill>
              </a:rPr>
              <a:t>Сайт ФГБУ «ВСЕГЕИ»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50" y="1008329"/>
            <a:ext cx="2116773" cy="1242741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35" y="1746184"/>
            <a:ext cx="1968595" cy="1046203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32088" y="678185"/>
            <a:ext cx="2116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32C82"/>
                </a:solidFill>
              </a:rPr>
              <a:t>Издательские макеты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78379" y="1115543"/>
            <a:ext cx="2116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rgbClr val="232C82"/>
                </a:solidFill>
              </a:defRPr>
            </a:lvl1pPr>
          </a:lstStyle>
          <a:p>
            <a:r>
              <a:rPr lang="ru-RU" dirty="0"/>
              <a:t>Картографическое веб-приложение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841" y="1675049"/>
            <a:ext cx="1940122" cy="1426273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127" y="2416597"/>
            <a:ext cx="1495413" cy="1369449"/>
          </a:xfrm>
          <a:prstGeom prst="rect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17" name="Блок-схема: магнитный диск 16"/>
          <p:cNvSpPr/>
          <p:nvPr/>
        </p:nvSpPr>
        <p:spPr>
          <a:xfrm>
            <a:off x="3480930" y="4898724"/>
            <a:ext cx="2109180" cy="978218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База Данных</a:t>
            </a:r>
          </a:p>
        </p:txBody>
      </p:sp>
      <p:sp>
        <p:nvSpPr>
          <p:cNvPr id="18" name="Овал 17"/>
          <p:cNvSpPr/>
          <p:nvPr/>
        </p:nvSpPr>
        <p:spPr>
          <a:xfrm>
            <a:off x="2792841" y="4043110"/>
            <a:ext cx="834761" cy="789485"/>
          </a:xfrm>
          <a:prstGeom prst="ellipse">
            <a:avLst/>
          </a:prstGeom>
          <a:solidFill>
            <a:srgbClr val="0070C0"/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Веб-сервис</a:t>
            </a:r>
          </a:p>
        </p:txBody>
      </p:sp>
      <p:cxnSp>
        <p:nvCxnSpPr>
          <p:cNvPr id="19" name="Соединительная линия уступом 18"/>
          <p:cNvCxnSpPr>
            <a:cxnSpLocks/>
            <a:stCxn id="8" idx="2"/>
            <a:endCxn id="12" idx="2"/>
          </p:cNvCxnSpPr>
          <p:nvPr/>
        </p:nvCxnSpPr>
        <p:spPr>
          <a:xfrm rot="10800000">
            <a:off x="1581433" y="2792388"/>
            <a:ext cx="1901270" cy="3048873"/>
          </a:xfrm>
          <a:prstGeom prst="bentConnector2">
            <a:avLst/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Соединительная линия уступом 19"/>
          <p:cNvCxnSpPr>
            <a:cxnSpLocks/>
            <a:stCxn id="16" idx="2"/>
            <a:endCxn id="17" idx="2"/>
          </p:cNvCxnSpPr>
          <p:nvPr/>
        </p:nvCxnSpPr>
        <p:spPr>
          <a:xfrm rot="5400000">
            <a:off x="2993489" y="4273487"/>
            <a:ext cx="1601787" cy="626904"/>
          </a:xfrm>
          <a:prstGeom prst="bentConnector4">
            <a:avLst>
              <a:gd name="adj1" fmla="val 34732"/>
              <a:gd name="adj2" fmla="val 136465"/>
            </a:avLst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38EF69BD-A346-417F-BE25-E8485EDDAB4D}"/>
              </a:ext>
            </a:extLst>
          </p:cNvPr>
          <p:cNvSpPr/>
          <p:nvPr/>
        </p:nvSpPr>
        <p:spPr>
          <a:xfrm>
            <a:off x="1175086" y="4109239"/>
            <a:ext cx="834761" cy="789485"/>
          </a:xfrm>
          <a:prstGeom prst="ellipse">
            <a:avLst/>
          </a:prstGeom>
          <a:solidFill>
            <a:srgbClr val="0070C0"/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Веб-сервис</a:t>
            </a:r>
          </a:p>
        </p:txBody>
      </p:sp>
      <p:cxnSp>
        <p:nvCxnSpPr>
          <p:cNvPr id="22" name="Соединительная линия уступом 20">
            <a:extLst>
              <a:ext uri="{FF2B5EF4-FFF2-40B4-BE49-F238E27FC236}">
                <a16:creationId xmlns:a16="http://schemas.microsoft.com/office/drawing/2014/main" id="{28C9A43A-C007-4BCD-9687-372660C40FB7}"/>
              </a:ext>
            </a:extLst>
          </p:cNvPr>
          <p:cNvCxnSpPr>
            <a:cxnSpLocks/>
            <a:stCxn id="8" idx="4"/>
            <a:endCxn id="26" idx="2"/>
          </p:cNvCxnSpPr>
          <p:nvPr/>
        </p:nvCxnSpPr>
        <p:spPr>
          <a:xfrm flipV="1">
            <a:off x="5590110" y="2792387"/>
            <a:ext cx="2503872" cy="3048873"/>
          </a:xfrm>
          <a:prstGeom prst="bentConnector2">
            <a:avLst/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F80F7D-F96C-4151-A22F-A4211ADF47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084"/>
          <a:stretch/>
        </p:blipFill>
        <p:spPr>
          <a:xfrm>
            <a:off x="5827403" y="680665"/>
            <a:ext cx="3200983" cy="6721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6CCE01-F368-49AA-8027-95D3F040C8B7}"/>
              </a:ext>
            </a:extLst>
          </p:cNvPr>
          <p:cNvSpPr txBox="1"/>
          <p:nvPr/>
        </p:nvSpPr>
        <p:spPr>
          <a:xfrm>
            <a:off x="5827402" y="361047"/>
            <a:ext cx="3200983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000" b="1" dirty="0">
                <a:solidFill>
                  <a:srgbClr val="232C82"/>
                </a:solidFill>
              </a:rPr>
              <a:t>Сайт </a:t>
            </a:r>
            <a:r>
              <a:rPr lang="ru-RU" sz="2000" b="1" dirty="0" err="1">
                <a:solidFill>
                  <a:srgbClr val="232C82"/>
                </a:solidFill>
              </a:rPr>
              <a:t>Межправсовета</a:t>
            </a:r>
            <a:endParaRPr lang="ru-RU" sz="2000" b="1" dirty="0">
              <a:solidFill>
                <a:srgbClr val="232C8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83736C-264B-4AC9-940B-B52FBB277D00}"/>
              </a:ext>
            </a:extLst>
          </p:cNvPr>
          <p:cNvSpPr txBox="1"/>
          <p:nvPr/>
        </p:nvSpPr>
        <p:spPr>
          <a:xfrm>
            <a:off x="5850334" y="1503153"/>
            <a:ext cx="2116773" cy="3385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32C82"/>
                </a:solidFill>
              </a:rPr>
              <a:t>Издательские макеты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0AF257-7B03-4DC6-9964-495D43A63E0F}"/>
              </a:ext>
            </a:extLst>
          </p:cNvPr>
          <p:cNvSpPr txBox="1"/>
          <p:nvPr/>
        </p:nvSpPr>
        <p:spPr>
          <a:xfrm>
            <a:off x="7159578" y="2207612"/>
            <a:ext cx="1868807" cy="5847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rgbClr val="232C82"/>
                </a:solidFill>
              </a:defRPr>
            </a:lvl1pPr>
          </a:lstStyle>
          <a:p>
            <a:r>
              <a:rPr lang="ru-RU" dirty="0"/>
              <a:t>Картографическое веб-приложение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3F7470A-737B-4E50-9919-E4D082D0B2A4}"/>
              </a:ext>
            </a:extLst>
          </p:cNvPr>
          <p:cNvSpPr/>
          <p:nvPr/>
        </p:nvSpPr>
        <p:spPr>
          <a:xfrm>
            <a:off x="7726422" y="4065614"/>
            <a:ext cx="834761" cy="789485"/>
          </a:xfrm>
          <a:prstGeom prst="ellipse">
            <a:avLst/>
          </a:prstGeom>
          <a:solidFill>
            <a:srgbClr val="0070C0"/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Веб-сервис</a:t>
            </a:r>
          </a:p>
        </p:txBody>
      </p:sp>
      <p:cxnSp>
        <p:nvCxnSpPr>
          <p:cNvPr id="28" name="Соединительная линия уступом 20">
            <a:extLst>
              <a:ext uri="{FF2B5EF4-FFF2-40B4-BE49-F238E27FC236}">
                <a16:creationId xmlns:a16="http://schemas.microsoft.com/office/drawing/2014/main" id="{739E6E2E-B31E-45E5-B4D2-B3F1EB756D65}"/>
              </a:ext>
            </a:extLst>
          </p:cNvPr>
          <p:cNvCxnSpPr>
            <a:cxnSpLocks/>
            <a:stCxn id="17" idx="4"/>
            <a:endCxn id="25" idx="2"/>
          </p:cNvCxnSpPr>
          <p:nvPr/>
        </p:nvCxnSpPr>
        <p:spPr>
          <a:xfrm flipV="1">
            <a:off x="5590110" y="1841707"/>
            <a:ext cx="1318611" cy="3546126"/>
          </a:xfrm>
          <a:prstGeom prst="bentConnector2">
            <a:avLst/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8BC8BF7A-58F6-4C26-A983-C4E9B37B0F47}"/>
              </a:ext>
            </a:extLst>
          </p:cNvPr>
          <p:cNvSpPr/>
          <p:nvPr/>
        </p:nvSpPr>
        <p:spPr>
          <a:xfrm>
            <a:off x="6491339" y="4065614"/>
            <a:ext cx="834761" cy="789485"/>
          </a:xfrm>
          <a:prstGeom prst="ellipse">
            <a:avLst/>
          </a:prstGeom>
          <a:solidFill>
            <a:srgbClr val="0070C0"/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Веб-сервис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7A1151-D065-49F6-8472-EE9E0EB098FA}"/>
              </a:ext>
            </a:extLst>
          </p:cNvPr>
          <p:cNvSpPr txBox="1"/>
          <p:nvPr/>
        </p:nvSpPr>
        <p:spPr>
          <a:xfrm>
            <a:off x="186203" y="18476"/>
            <a:ext cx="3647288" cy="30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b="1" spc="300" dirty="0"/>
              <a:t>1 этап </a:t>
            </a:r>
          </a:p>
        </p:txBody>
      </p:sp>
    </p:spTree>
    <p:extLst>
      <p:ext uri="{BB962C8B-B14F-4D97-AF65-F5344CB8AC3E}">
        <p14:creationId xmlns:p14="http://schemas.microsoft.com/office/powerpoint/2010/main" val="288022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6862" y="4222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232C82"/>
                </a:solidFill>
              </a:rPr>
              <a:t>Бесшовное картирование дна акватории Каспийского моря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1001" y="1192166"/>
            <a:ext cx="839450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060"/>
              </a:solidFill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В развитие предложений </a:t>
            </a:r>
            <a:r>
              <a:rPr lang="ru-RU" sz="2800" dirty="0" err="1" smtClean="0">
                <a:solidFill>
                  <a:srgbClr val="002060"/>
                </a:solidFill>
              </a:rPr>
              <a:t>Межправсовета</a:t>
            </a:r>
            <a:r>
              <a:rPr lang="ru-RU" sz="2800" dirty="0" smtClean="0">
                <a:solidFill>
                  <a:srgbClr val="002060"/>
                </a:solidFill>
              </a:rPr>
              <a:t> с целью  создания </a:t>
            </a:r>
            <a:r>
              <a:rPr lang="ru-RU" sz="2800" dirty="0">
                <a:solidFill>
                  <a:srgbClr val="002060"/>
                </a:solidFill>
              </a:rPr>
              <a:t>бесшовных карт Каспийского моря </a:t>
            </a:r>
            <a:r>
              <a:rPr lang="ru-RU" sz="2800" dirty="0" smtClean="0">
                <a:solidFill>
                  <a:srgbClr val="002060"/>
                </a:solidFill>
              </a:rPr>
              <a:t>предлагается интеграция геологической информации </a:t>
            </a:r>
            <a:r>
              <a:rPr lang="ru-RU" sz="2800" dirty="0" smtClean="0">
                <a:solidFill>
                  <a:srgbClr val="002060"/>
                </a:solidFill>
              </a:rPr>
              <a:t>путем размещения партнерами </a:t>
            </a:r>
            <a:r>
              <a:rPr lang="ru-RU" sz="2800" dirty="0">
                <a:solidFill>
                  <a:srgbClr val="002060"/>
                </a:solidFill>
              </a:rPr>
              <a:t>из стран СНГ 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данных </a:t>
            </a:r>
            <a:r>
              <a:rPr lang="ru-RU" sz="2800" dirty="0">
                <a:solidFill>
                  <a:srgbClr val="002060"/>
                </a:solidFill>
              </a:rPr>
              <a:t>на технологической платформе ВСЕГЕИ (Единая геолого-картографическая модель и ИР «Серийные легенды») или </a:t>
            </a:r>
            <a:r>
              <a:rPr lang="ru-RU" sz="2800" dirty="0" smtClean="0">
                <a:solidFill>
                  <a:srgbClr val="002060"/>
                </a:solidFill>
              </a:rPr>
              <a:t>трансфера </a:t>
            </a:r>
            <a:r>
              <a:rPr lang="ru-RU" sz="2800" dirty="0" smtClean="0">
                <a:solidFill>
                  <a:srgbClr val="002060"/>
                </a:solidFill>
              </a:rPr>
              <a:t>технологий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90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862639" y="4095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0848"/>
            <a:ext cx="9144000" cy="7088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7250" y="4003674"/>
            <a:ext cx="4714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55189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814" y="-121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232C82"/>
                </a:solidFill>
              </a:rPr>
              <a:t>CASPISNET</a:t>
            </a:r>
            <a:endParaRPr lang="ru-RU" sz="2000" b="1" i="1" dirty="0">
              <a:solidFill>
                <a:srgbClr val="232C82"/>
              </a:solidFill>
            </a:endParaRPr>
          </a:p>
        </p:txBody>
      </p:sp>
      <p:pic>
        <p:nvPicPr>
          <p:cNvPr id="3" name="Рисунок 2" descr="C:\Users\Olga_Kovaleva\AppData\Local\Microsoft\Windows\INetCache\Content.MSO\5B3D68A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" y="595828"/>
            <a:ext cx="2019300" cy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56952" y="3991062"/>
            <a:ext cx="5723221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002060"/>
                </a:solidFill>
              </a:rPr>
              <a:t>Ежегодная встреча/научная школа, посвященная развитию бассейна Каспийского моря с учетом взаимосвязи изменений климата, водных и энергетических ресурсов и продовольствия: Региональные пути к устойчивому развитию</a:t>
            </a:r>
          </a:p>
          <a:p>
            <a:pPr>
              <a:lnSpc>
                <a:spcPts val="1500"/>
              </a:lnSpc>
            </a:pPr>
            <a:endParaRPr lang="ru-RU" sz="1400" dirty="0">
              <a:solidFill>
                <a:srgbClr val="002060"/>
              </a:solidFill>
            </a:endParaRPr>
          </a:p>
          <a:p>
            <a:pPr>
              <a:lnSpc>
                <a:spcPts val="1500"/>
              </a:lnSpc>
            </a:pPr>
            <a:r>
              <a:rPr lang="en-US" sz="1400" i="1" dirty="0">
                <a:solidFill>
                  <a:srgbClr val="002060"/>
                </a:solidFill>
              </a:rPr>
              <a:t>CASPISNET Annual Conference / Workshop:</a:t>
            </a:r>
            <a:r>
              <a:rPr lang="ru-RU" sz="1400" i="1" dirty="0">
                <a:solidFill>
                  <a:srgbClr val="002060"/>
                </a:solidFill>
              </a:rPr>
              <a:t> </a:t>
            </a:r>
            <a:r>
              <a:rPr lang="en-US" sz="1400" i="1" dirty="0">
                <a:solidFill>
                  <a:srgbClr val="002060"/>
                </a:solidFill>
              </a:rPr>
              <a:t>The Caspian Basin Development at the Heart of Climate Change – Water – Energy – Food Nexus: Regional Pathways to the Sustainability – 2023</a:t>
            </a:r>
            <a:endParaRPr lang="ru-RU" sz="1400" i="1" dirty="0">
              <a:solidFill>
                <a:srgbClr val="002060"/>
              </a:solidFill>
            </a:endParaRPr>
          </a:p>
          <a:p>
            <a:pPr>
              <a:lnSpc>
                <a:spcPts val="1500"/>
              </a:lnSpc>
            </a:pPr>
            <a:endParaRPr lang="ru-RU" sz="1400" dirty="0">
              <a:solidFill>
                <a:srgbClr val="002060"/>
              </a:solidFill>
            </a:endParaRPr>
          </a:p>
          <a:p>
            <a:pPr>
              <a:lnSpc>
                <a:spcPts val="1500"/>
              </a:lnSpc>
            </a:pPr>
            <a:r>
              <a:rPr lang="ru-RU" sz="1600" b="1" dirty="0">
                <a:solidFill>
                  <a:srgbClr val="002060"/>
                </a:solidFill>
              </a:rPr>
              <a:t>5-11 июня 2023 г. – ВСЕГЕИ планирует принять участие</a:t>
            </a:r>
          </a:p>
          <a:p>
            <a:pPr>
              <a:lnSpc>
                <a:spcPts val="1500"/>
              </a:lnSpc>
            </a:pPr>
            <a:r>
              <a:rPr lang="ru-RU" sz="1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64079" y="538569"/>
            <a:ext cx="683860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Международная рабочая группа (МРГ) по устойчивому развитию региона Каспийского моря - CASPISNET (Каспийская интегрированная научная сеть).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Целью МРГ CASPISNET является разработка системы поддержки принятия решений на региональном уровне путем привлечения национальных ресурсов для анализа данных.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Задача МРГ – оценить состояние устойчивого развития региона Каспийского моря, учитывая ключевую роль Каспийского региона как лаборатории в отношении глобальной динамики изменений и обмена передовыми практиками и стратегиями устойчивого развития в соответствии с Повесткой CASPISNET до 2030 года и реализация целей устойчивого развития ООН.</a:t>
            </a:r>
          </a:p>
        </p:txBody>
      </p:sp>
    </p:spTree>
    <p:extLst>
      <p:ext uri="{BB962C8B-B14F-4D97-AF65-F5344CB8AC3E}">
        <p14:creationId xmlns:p14="http://schemas.microsoft.com/office/powerpoint/2010/main" val="2980900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60" y="54180"/>
            <a:ext cx="8443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Каспийское море. Международное сотрудничество</a:t>
            </a:r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3" y="611578"/>
            <a:ext cx="4572635" cy="573659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44498" y="611578"/>
            <a:ext cx="412678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Open Sans"/>
              </a:rPr>
              <a:t>Конвенция о правовом статусе Каспийского моря (2018) (Пятый каспийский саммит в Актау (Казахстан)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Open Sans"/>
              </a:rPr>
              <a:t>Рамочная конвенция по защите морской среды Каспийского моря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Open Sans"/>
              </a:rPr>
              <a:t>Соглашение о сотрудничестве в сфере безопасности на Каспийском море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Open Sans"/>
              </a:rPr>
              <a:t>Действующий Межправительственный совет по разведке, использованию и охране недр стран СНГ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Open Sans"/>
              </a:rPr>
              <a:t>Тегеранская конвенция.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Open Sans"/>
              </a:rPr>
              <a:t>Комиссия по сохранению, рациональному использованию водных биоресурсов и управлению их совместными запасами. Координационный комитет по гидрометеорологии Каспийского моря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79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121" y="-9372"/>
            <a:ext cx="7745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Каспийское море. Научные и практические проблемы</a:t>
            </a:r>
          </a:p>
        </p:txBody>
      </p:sp>
      <p:pic>
        <p:nvPicPr>
          <p:cNvPr id="1026" name="Picture 2" descr="Уровень Каспийского моря понизился на 13 сантиметров – иранские учёны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22" y="1065317"/>
            <a:ext cx="3845563" cy="246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" y="1192191"/>
            <a:ext cx="3845563" cy="51529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861322" y="3917018"/>
            <a:ext cx="40984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Кривые колебания уровня Каспийского моря в палеоцен-</a:t>
            </a:r>
            <a:r>
              <a:rPr lang="ru-RU" dirty="0" err="1">
                <a:solidFill>
                  <a:srgbClr val="002060"/>
                </a:solidFill>
              </a:rPr>
              <a:t>голоценовое</a:t>
            </a:r>
            <a:r>
              <a:rPr lang="ru-RU" dirty="0">
                <a:solidFill>
                  <a:srgbClr val="002060"/>
                </a:solidFill>
              </a:rPr>
              <a:t> время. Зеленая кривая – относительные изменения уровня Каспийского моря по </a:t>
            </a:r>
            <a:r>
              <a:rPr lang="ru-RU" dirty="0" err="1">
                <a:solidFill>
                  <a:srgbClr val="002060"/>
                </a:solidFill>
              </a:rPr>
              <a:t>сейсмостратиграфическим</a:t>
            </a:r>
            <a:r>
              <a:rPr lang="ru-RU" dirty="0">
                <a:solidFill>
                  <a:srgbClr val="002060"/>
                </a:solidFill>
              </a:rPr>
              <a:t> данным, синяя кривая – эвстатическая колебания (по </a:t>
            </a:r>
            <a:r>
              <a:rPr lang="ru-RU" dirty="0" err="1">
                <a:solidFill>
                  <a:srgbClr val="002060"/>
                </a:solidFill>
              </a:rPr>
              <a:t>Hag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et</a:t>
            </a:r>
            <a:r>
              <a:rPr lang="ru-RU" dirty="0">
                <a:solidFill>
                  <a:srgbClr val="002060"/>
                </a:solidFill>
              </a:rPr>
              <a:t> al.,1987).</a:t>
            </a:r>
          </a:p>
        </p:txBody>
      </p:sp>
    </p:spTree>
    <p:extLst>
      <p:ext uri="{BB962C8B-B14F-4D97-AF65-F5344CB8AC3E}">
        <p14:creationId xmlns:p14="http://schemas.microsoft.com/office/powerpoint/2010/main" val="3998689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067" y="-45182"/>
            <a:ext cx="9242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Каспийское море. Научные и практические проблемы</a:t>
            </a:r>
          </a:p>
        </p:txBody>
      </p:sp>
      <p:pic>
        <p:nvPicPr>
          <p:cNvPr id="1026" name="Picture 2" descr="Уровень Каспийского моря понизился на 13 сантиметров – иранские учёны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70" y="569921"/>
            <a:ext cx="3845563" cy="246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859" y="2451478"/>
            <a:ext cx="3114465" cy="20850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47381" y="3093916"/>
            <a:ext cx="13966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UNEP IEA training manual http://www.unep.org/ieacp/iea/</a:t>
            </a:r>
            <a:endParaRPr lang="ru-R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13848"/>
            <a:ext cx="443992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1900" b="1" dirty="0">
                <a:solidFill>
                  <a:srgbClr val="002060"/>
                </a:solidFill>
              </a:rPr>
              <a:t>Запасы нефти и газа, добыча полезных ископаемых;</a:t>
            </a:r>
            <a:endParaRPr lang="en-US" sz="1900" b="1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900" b="1" dirty="0">
                <a:solidFill>
                  <a:srgbClr val="002060"/>
                </a:solidFill>
              </a:rPr>
              <a:t>Изменение климата (опустынивание и затопления</a:t>
            </a:r>
            <a:r>
              <a:rPr lang="en-US" sz="1900" b="1" dirty="0">
                <a:solidFill>
                  <a:srgbClr val="002060"/>
                </a:solidFill>
              </a:rPr>
              <a:t>);</a:t>
            </a:r>
          </a:p>
          <a:p>
            <a:pPr marL="342900" indent="-342900">
              <a:buFontTx/>
              <a:buChar char="-"/>
            </a:pPr>
            <a:r>
              <a:rPr lang="ru-RU" sz="1900" b="1" dirty="0">
                <a:solidFill>
                  <a:srgbClr val="002060"/>
                </a:solidFill>
              </a:rPr>
              <a:t>Загрязнение окружающей среды</a:t>
            </a:r>
            <a:r>
              <a:rPr lang="en-US" sz="1900" b="1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ru-RU" sz="1900" b="1" dirty="0">
                <a:solidFill>
                  <a:srgbClr val="002060"/>
                </a:solidFill>
              </a:rPr>
              <a:t>Международное сотрудничество</a:t>
            </a:r>
            <a:r>
              <a:rPr lang="en-US" sz="1900" b="1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endParaRPr lang="ru-RU" sz="19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7" y="2871063"/>
            <a:ext cx="2862751" cy="13856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839" y="4293405"/>
            <a:ext cx="1947954" cy="1701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0776" y="28695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1972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8445" y="28770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1987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6050" y="42388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1998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59" y="4285020"/>
            <a:ext cx="21955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Экологическая катастрофа залива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Кара-Богаз-Гол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520" y="4608194"/>
            <a:ext cx="1356395" cy="22498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1041" y="4608194"/>
            <a:ext cx="1672994" cy="22498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47381" y="4536574"/>
            <a:ext cx="21955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Пересыхание</a:t>
            </a:r>
          </a:p>
          <a:p>
            <a:r>
              <a:rPr lang="ru-RU" sz="1400" b="1" dirty="0" err="1">
                <a:solidFill>
                  <a:srgbClr val="002060"/>
                </a:solidFill>
              </a:rPr>
              <a:t>Аграханского</a:t>
            </a:r>
            <a:endParaRPr lang="ru-RU" sz="1400" b="1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залива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1292" y="651180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2020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1235" y="651180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1984</a:t>
            </a:r>
          </a:p>
        </p:txBody>
      </p:sp>
    </p:spTree>
    <p:extLst>
      <p:ext uri="{BB962C8B-B14F-4D97-AF65-F5344CB8AC3E}">
        <p14:creationId xmlns:p14="http://schemas.microsoft.com/office/powerpoint/2010/main" val="3125136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057" y="90563"/>
            <a:ext cx="8467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Развитие сотрудничества. Реализованные проекты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6525" y="1072126"/>
            <a:ext cx="63213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Open Sans"/>
              </a:rPr>
              <a:t>ПРОЕКТЫ:</a:t>
            </a:r>
          </a:p>
          <a:p>
            <a:r>
              <a:rPr lang="ru-RU" sz="1600" dirty="0">
                <a:solidFill>
                  <a:srgbClr val="002060"/>
                </a:solidFill>
                <a:latin typeface="Open Sans"/>
              </a:rPr>
              <a:t>РАН </a:t>
            </a:r>
            <a:endParaRPr lang="en-US" sz="1600" dirty="0">
              <a:solidFill>
                <a:srgbClr val="002060"/>
              </a:solidFill>
              <a:latin typeface="Open Sans"/>
            </a:endParaRPr>
          </a:p>
          <a:p>
            <a:r>
              <a:rPr lang="ru-RU" sz="1600" dirty="0">
                <a:solidFill>
                  <a:srgbClr val="002060"/>
                </a:solidFill>
                <a:latin typeface="Open Sans"/>
              </a:rPr>
              <a:t>«Геодинамика и механизмы деформирования литосферы» (тема - «Выяснение причин колебания уровня Каспийского моря»). </a:t>
            </a:r>
          </a:p>
          <a:p>
            <a:r>
              <a:rPr lang="ru-RU" sz="1600" dirty="0">
                <a:solidFill>
                  <a:srgbClr val="002060"/>
                </a:solidFill>
                <a:latin typeface="Open Sans"/>
              </a:rPr>
              <a:t>«Углеводороды глубоких горизонтов в «старых» нефтегазодобывающих регионах как новый источник энергоресурсов: теоретические и прикладные аспекты». (темы «Разработка пространственно-временных (четырехмерных) моделей нефтегазоносных бассейнов» и «Ресурсы глубоких недр»).</a:t>
            </a:r>
          </a:p>
          <a:p>
            <a:endParaRPr lang="ru-RU" sz="1600" dirty="0">
              <a:solidFill>
                <a:srgbClr val="002060"/>
              </a:solidFill>
              <a:latin typeface="Open Sans"/>
            </a:endParaRPr>
          </a:p>
          <a:p>
            <a:r>
              <a:rPr lang="ru-RU" sz="1600" dirty="0">
                <a:solidFill>
                  <a:srgbClr val="002060"/>
                </a:solidFill>
                <a:latin typeface="Open Sans"/>
              </a:rPr>
              <a:t>ВСЕГЕИ</a:t>
            </a:r>
          </a:p>
          <a:p>
            <a:r>
              <a:rPr lang="ru-RU" sz="1600" dirty="0">
                <a:solidFill>
                  <a:srgbClr val="002060"/>
                </a:solidFill>
                <a:latin typeface="Open Sans"/>
              </a:rPr>
              <a:t>ГИС-Атлас геологических карт Каспийского региона масштаба 1:1 000 000 (2014-2017)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Open Sans"/>
              </a:rPr>
              <a:t>Геологическая карта </a:t>
            </a:r>
            <a:r>
              <a:rPr lang="ru-RU" sz="1600" dirty="0" err="1">
                <a:solidFill>
                  <a:srgbClr val="002060"/>
                </a:solidFill>
                <a:latin typeface="Open Sans"/>
              </a:rPr>
              <a:t>дочетвертичных</a:t>
            </a:r>
            <a:r>
              <a:rPr lang="ru-RU" sz="1600" dirty="0">
                <a:solidFill>
                  <a:srgbClr val="002060"/>
                </a:solidFill>
                <a:latin typeface="Open Sans"/>
              </a:rPr>
              <a:t> образований</a:t>
            </a:r>
            <a:endParaRPr lang="en-US" sz="1600" dirty="0">
              <a:solidFill>
                <a:srgbClr val="002060"/>
              </a:solidFill>
              <a:latin typeface="Open Sans"/>
            </a:endParaRP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Open Sans"/>
              </a:rPr>
              <a:t>Карта четвертичных образований</a:t>
            </a:r>
            <a:endParaRPr lang="en-US" sz="1600" dirty="0">
              <a:solidFill>
                <a:srgbClr val="002060"/>
              </a:solidFill>
              <a:latin typeface="Open Sans"/>
            </a:endParaRP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Open Sans"/>
              </a:rPr>
              <a:t>Карта полезных ископаемых.</a:t>
            </a:r>
          </a:p>
          <a:p>
            <a:r>
              <a:rPr lang="en-US" dirty="0" err="1">
                <a:solidFill>
                  <a:srgbClr val="002060"/>
                </a:solidFill>
                <a:latin typeface="Open Sans"/>
              </a:rPr>
              <a:t>EMODnet</a:t>
            </a:r>
            <a:r>
              <a:rPr lang="en-US" dirty="0">
                <a:solidFill>
                  <a:srgbClr val="002060"/>
                </a:solidFill>
                <a:latin typeface="Open Sans"/>
              </a:rPr>
              <a:t>-geology</a:t>
            </a:r>
            <a:endParaRPr lang="ru-RU" dirty="0">
              <a:solidFill>
                <a:srgbClr val="002060"/>
              </a:solidFill>
              <a:latin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Open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835" y="612703"/>
            <a:ext cx="2458453" cy="244967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02" r="1305" b="15919"/>
          <a:stretch/>
        </p:blipFill>
        <p:spPr bwMode="auto">
          <a:xfrm>
            <a:off x="6637835" y="3106840"/>
            <a:ext cx="2458453" cy="3043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292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694"/>
            <a:ext cx="5622854" cy="4194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97" y="119154"/>
            <a:ext cx="3701263" cy="5319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58117" y="276472"/>
            <a:ext cx="5295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Бесшовные геологические карты Каспийского моря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805" y="3066349"/>
            <a:ext cx="2603195" cy="358365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3036069" y="3300152"/>
            <a:ext cx="2025563" cy="334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66"/>
            <a:ext cx="4172755" cy="4172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0" y="1667814"/>
            <a:ext cx="4185360" cy="5009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74" y="779425"/>
            <a:ext cx="3013212" cy="2582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80" y="2603029"/>
            <a:ext cx="2746717" cy="3662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3947" y="40014"/>
            <a:ext cx="5295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ГИС-Атлас геологических карт Каспийского региона масштаба 1:1 000000: карты </a:t>
            </a:r>
            <a:r>
              <a:rPr lang="ru-RU" b="1" dirty="0" err="1">
                <a:solidFill>
                  <a:srgbClr val="002060"/>
                </a:solidFill>
              </a:rPr>
              <a:t>дочетвертичных</a:t>
            </a:r>
            <a:r>
              <a:rPr lang="ru-RU" b="1" dirty="0">
                <a:solidFill>
                  <a:srgbClr val="002060"/>
                </a:solidFill>
              </a:rPr>
              <a:t> и четвертичных образований</a:t>
            </a:r>
          </a:p>
        </p:txBody>
      </p:sp>
    </p:spTree>
    <p:extLst>
      <p:ext uri="{BB962C8B-B14F-4D97-AF65-F5344CB8AC3E}">
        <p14:creationId xmlns:p14="http://schemas.microsoft.com/office/powerpoint/2010/main" val="2474583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73947" y="40014"/>
            <a:ext cx="5295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Дополнение бесшовной карты Прикаспийского региона масштаба 1:1 000 000 (листы L-38, L-39, K-38 и K-39 в пределах акватории Каспийского моря)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517"/>
            <a:ext cx="3656446" cy="41662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46" y="2867589"/>
            <a:ext cx="3531189" cy="3898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98" y="1115614"/>
            <a:ext cx="4090202" cy="28266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9730" y="885591"/>
            <a:ext cx="2752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Эколого-геологическая схема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1899" y="2579841"/>
            <a:ext cx="1917130" cy="364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400" b="1" dirty="0">
                <a:solidFill>
                  <a:srgbClr val="002060"/>
                </a:solidFill>
              </a:rPr>
              <a:t>Геоморфологическая</a:t>
            </a:r>
          </a:p>
          <a:p>
            <a:pPr algn="ctr">
              <a:lnSpc>
                <a:spcPts val="1000"/>
              </a:lnSpc>
            </a:pPr>
            <a:r>
              <a:rPr lang="ru-RU" sz="1400" b="1" dirty="0">
                <a:solidFill>
                  <a:srgbClr val="002060"/>
                </a:solidFill>
              </a:rPr>
              <a:t>карта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31944"/>
            <a:ext cx="3583794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400" b="1" dirty="0">
                <a:solidFill>
                  <a:srgbClr val="002060"/>
                </a:solidFill>
              </a:rPr>
              <a:t>Литологическая карта поверхности дна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3668" y="4614000"/>
            <a:ext cx="34691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Open Sans"/>
              </a:rPr>
              <a:t>Литологическая карта поверхности дна масштаба 1:1 000 000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Open Sans"/>
              </a:rPr>
              <a:t>Геоморфологическая карта масштаба 1:1 000 000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Open Sans"/>
              </a:rPr>
              <a:t>Эколого-геологическая схема масштаба 1:2 500 000 и </a:t>
            </a:r>
          </a:p>
        </p:txBody>
      </p:sp>
    </p:spTree>
    <p:extLst>
      <p:ext uri="{BB962C8B-B14F-4D97-AF65-F5344CB8AC3E}">
        <p14:creationId xmlns:p14="http://schemas.microsoft.com/office/powerpoint/2010/main" val="26860968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2" ma:contentTypeDescription="Создание документа." ma:contentTypeScope="" ma:versionID="3d27226b0d9dac215d71d9a25c5ec1e7">
  <xsd:schema xmlns:xsd="http://www.w3.org/2001/XMLSchema" xmlns:xs="http://www.w3.org/2001/XMLSchema" xmlns:p="http://schemas.microsoft.com/office/2006/metadata/properties" xmlns:ns2="ead7e9e8-aee4-4293-900d-1b39f43043aa" xmlns:ns3="ca45e052-4e83-484d-aa78-7f3cd8cb8308" targetNamespace="http://schemas.microsoft.com/office/2006/metadata/properties" ma:root="true" ma:fieldsID="6b3596a0f54fc339659a7b0a3fe6346d" ns2:_="" ns3:_="">
    <xsd:import namespace="ead7e9e8-aee4-4293-900d-1b39f43043aa"/>
    <xsd:import namespace="ca45e052-4e83-484d-aa78-7f3cd8cb830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5e052-4e83-484d-aa78-7f3cd8cb8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Props1.xml><?xml version="1.0" encoding="utf-8"?>
<ds:datastoreItem xmlns:ds="http://schemas.openxmlformats.org/officeDocument/2006/customXml" ds:itemID="{113F75A2-4F91-4AC2-84C6-73EF9DF02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ca45e052-4e83-484d-aa78-7f3cd8cb8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EBEA943-5128-42CB-9A83-522E14AD08F1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ead7e9e8-aee4-4293-900d-1b39f43043aa"/>
    <ds:schemaRef ds:uri="http://purl.org/dc/terms/"/>
    <ds:schemaRef ds:uri="http://schemas.microsoft.com/office/infopath/2007/PartnerControls"/>
    <ds:schemaRef ds:uri="ca45e052-4e83-484d-aa78-7f3cd8cb8308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6596</TotalTime>
  <Words>2205</Words>
  <Application>Microsoft Office PowerPoint</Application>
  <PresentationFormat>Экран (4:3)</PresentationFormat>
  <Paragraphs>286</Paragraphs>
  <Slides>26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Helvetica Neue Medium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Рябчук Дарья Владимировна</cp:lastModifiedBy>
  <cp:revision>170</cp:revision>
  <cp:lastPrinted>2018-02-01T08:07:10Z</cp:lastPrinted>
  <dcterms:created xsi:type="dcterms:W3CDTF">2018-01-22T07:17:49Z</dcterms:created>
  <dcterms:modified xsi:type="dcterms:W3CDTF">2023-04-25T09:15:14Z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