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928" r:id="rId1"/>
    <p:sldMasterId id="2147483940" r:id="rId2"/>
  </p:sldMasterIdLst>
  <p:notesMasterIdLst>
    <p:notesMasterId r:id="rId16"/>
  </p:notesMasterIdLst>
  <p:sldIdLst>
    <p:sldId id="554" r:id="rId3"/>
    <p:sldId id="553" r:id="rId4"/>
    <p:sldId id="552" r:id="rId5"/>
    <p:sldId id="542" r:id="rId6"/>
    <p:sldId id="539" r:id="rId7"/>
    <p:sldId id="546" r:id="rId8"/>
    <p:sldId id="555" r:id="rId9"/>
    <p:sldId id="556" r:id="rId10"/>
    <p:sldId id="557" r:id="rId11"/>
    <p:sldId id="558" r:id="rId12"/>
    <p:sldId id="559" r:id="rId13"/>
    <p:sldId id="550" r:id="rId14"/>
    <p:sldId id="551" r:id="rId15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52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334"/>
    <a:srgbClr val="AF8C3F"/>
    <a:srgbClr val="FFCE33"/>
    <a:srgbClr val="BCD002"/>
    <a:srgbClr val="EEDD00"/>
    <a:srgbClr val="E59C09"/>
    <a:srgbClr val="FF9900"/>
    <a:srgbClr val="FFFF00"/>
    <a:srgbClr val="D2CD00"/>
    <a:srgbClr val="C2A0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8" autoAdjust="0"/>
    <p:restoredTop sz="95663" autoAdjust="0"/>
  </p:normalViewPr>
  <p:slideViewPr>
    <p:cSldViewPr>
      <p:cViewPr varScale="1">
        <p:scale>
          <a:sx n="83" d="100"/>
          <a:sy n="83" d="100"/>
        </p:scale>
        <p:origin x="1008" y="77"/>
      </p:cViewPr>
      <p:guideLst>
        <p:guide orient="horz" pos="2160"/>
        <p:guide pos="35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996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1" rIns="95564" bIns="47781" numCol="1" anchor="t" anchorCtr="0" compatLnSpc="1">
            <a:prstTxWarp prst="textNoShape">
              <a:avLst/>
            </a:prstTxWarp>
          </a:bodyPr>
          <a:lstStyle>
            <a:lvl1pPr defTabSz="956523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590" y="0"/>
            <a:ext cx="2928996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1" rIns="95564" bIns="47781" numCol="1" anchor="t" anchorCtr="0" compatLnSpc="1">
            <a:prstTxWarp prst="textNoShape">
              <a:avLst/>
            </a:prstTxWarp>
          </a:bodyPr>
          <a:lstStyle>
            <a:lvl1pPr algn="r" defTabSz="956523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781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1" y="4721661"/>
            <a:ext cx="5409562" cy="447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1" rIns="95564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320"/>
            <a:ext cx="2928996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1" rIns="95564" bIns="47781" numCol="1" anchor="b" anchorCtr="0" compatLnSpc="1">
            <a:prstTxWarp prst="textNoShape">
              <a:avLst/>
            </a:prstTxWarp>
          </a:bodyPr>
          <a:lstStyle>
            <a:lvl1pPr defTabSz="956523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590" y="9443320"/>
            <a:ext cx="2928996" cy="49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1" rIns="95564" bIns="4778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/>
            </a:lvl1pPr>
          </a:lstStyle>
          <a:p>
            <a:fld id="{33FC0BDC-B2E4-4C02-9C9E-4B2095AD47F0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5920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C0BDC-B2E4-4C02-9C9E-4B2095AD47F0}" type="slidenum">
              <a:rPr lang="ru-RU" altLang="ru-RU" smtClean="0"/>
              <a:pPr/>
              <a:t>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9022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C0BDC-B2E4-4C02-9C9E-4B2095AD47F0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01169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9B80-CF70-4CA7-8029-EEBFEDEAFC5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00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9B80-CF70-4CA7-8029-EEBFEDEAFC5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45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9B80-CF70-4CA7-8029-EEBFEDEAFC5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2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9B80-CF70-4CA7-8029-EEBFEDEAFC5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600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9B80-CF70-4CA7-8029-EEBFEDEAFC5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239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9B80-CF70-4CA7-8029-EEBFEDEAFC5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010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D9B80-CF70-4CA7-8029-EEBFEDEAFC5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89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9B6F9-1671-459C-B556-8C92D67AFB88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C0FCD-CEA1-4D6A-A95A-22B81F0B8770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EEA65-D716-40DF-ADC2-C4A081A9CDD9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F5CA-7908-4E72-86E0-80D376CA54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01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F5CA-7908-4E72-86E0-80D376CA54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1635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F5CA-7908-4E72-86E0-80D376CA54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529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F5CA-7908-4E72-86E0-80D376CA54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235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F5CA-7908-4E72-86E0-80D376CA54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29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F5CA-7908-4E72-86E0-80D376CA54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959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F5CA-7908-4E72-86E0-80D376CA54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582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F5CA-7908-4E72-86E0-80D376CA54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8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6A3A-AF64-416C-8EFE-B612746FF7B4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F5CA-7908-4E72-86E0-80D376CA54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623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F5CA-7908-4E72-86E0-80D376CA54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279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5F5CA-7908-4E72-86E0-80D376CA54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92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BA42-1129-4929-8E96-C7AACB386F45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BAB0-A3E1-455B-BB31-80EE068AF8FA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CB063-3995-4BB5-81EF-F8F994663517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BA389-CD10-492D-B10D-3D24B7AD9F96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E6A26-5157-4B56-8A17-0CCED8140B22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A9CA3-75B9-4C70-B954-945D7882CFAF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E410A-2678-4B66-9E9D-0BEB82D9480A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935C4-851F-426D-991C-92D1625BB8CF}" type="slidenum">
              <a:rPr lang="ru-RU" altLang="ru-RU" smtClean="0"/>
              <a:pPr/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5F5CA-7908-4E72-86E0-80D376CA543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05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Группа 38"/>
          <p:cNvGrpSpPr/>
          <p:nvPr/>
        </p:nvGrpSpPr>
        <p:grpSpPr>
          <a:xfrm>
            <a:off x="0" y="0"/>
            <a:ext cx="12192001" cy="6858000"/>
            <a:chOff x="-1" y="0"/>
            <a:chExt cx="12192002" cy="68580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-1" y="0"/>
              <a:ext cx="6096000" cy="477618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6ECD1"/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096000" y="0"/>
              <a:ext cx="6096000" cy="477618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F6ECD1"/>
                </a:gs>
              </a:gsLst>
              <a:path path="rect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9A7ED471-DB69-4181-8E39-87E6289B90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201" t="69644"/>
            <a:stretch/>
          </p:blipFill>
          <p:spPr>
            <a:xfrm>
              <a:off x="0" y="4486899"/>
              <a:ext cx="12192001" cy="2371101"/>
            </a:xfrm>
            <a:prstGeom prst="rect">
              <a:avLst/>
            </a:prstGeom>
          </p:spPr>
        </p:pic>
      </p:grp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35084" y="2605320"/>
            <a:ext cx="1196642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2800" b="1" spc="220" dirty="0">
                <a:solidFill>
                  <a:srgbClr val="996633"/>
                </a:solidFill>
              </a:rPr>
              <a:t>СЕТЕВОЙ ИНФОРМАЦИОННЫЙ РЕСУРС ФГБУ «ЦНИГРИ»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sz="2800" b="1" spc="220" dirty="0">
                <a:solidFill>
                  <a:srgbClr val="996633"/>
                </a:solidFill>
              </a:rPr>
              <a:t>«ГЕОЛОГО-РАЗВЕДОЧНЫЕ РАБОТЫ НА АЛМАЗЫ БЛАГОРОДНЫЕ И ЦВЕТНЫЕ МЕТАЛЛЫ»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4770A4A-AB82-4B9D-98C5-B3B5760E15CC}"/>
              </a:ext>
            </a:extLst>
          </p:cNvPr>
          <p:cNvSpPr txBox="1"/>
          <p:nvPr/>
        </p:nvSpPr>
        <p:spPr>
          <a:xfrm>
            <a:off x="3683732" y="4222956"/>
            <a:ext cx="48245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ВАХРУШЕВ, </a:t>
            </a:r>
            <a:r>
              <a:rPr lang="ru-RU" sz="1600" dirty="0"/>
              <a:t>Е.А. Уварова, А.И. Черных</a:t>
            </a:r>
            <a:endParaRPr lang="ru-RU" sz="1200" dirty="0"/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100" b="0" i="0" u="none" strike="noStrike" kern="1200" cap="none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8909E38-0F0E-429C-9053-8BE32F95F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937" y="1239934"/>
            <a:ext cx="1008112" cy="1175355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8275091" y="276343"/>
            <a:ext cx="3797571" cy="806516"/>
            <a:chOff x="9431888" y="276177"/>
            <a:chExt cx="2689007" cy="590512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A606EA51-3359-4740-A9FD-2CC396B25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2041" b="46981"/>
            <a:stretch/>
          </p:blipFill>
          <p:spPr>
            <a:xfrm>
              <a:off x="11610975" y="276177"/>
              <a:ext cx="509920" cy="50487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431888" y="312691"/>
              <a:ext cx="24971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100" b="1" spc="900" dirty="0"/>
                <a:t>РОСНЕДРА</a:t>
              </a:r>
            </a:p>
            <a:p>
              <a:pPr algn="ctr"/>
              <a:r>
                <a:rPr lang="ru-RU" sz="900" dirty="0"/>
                <a:t>Федеральное агентство по недропользованию</a:t>
              </a:r>
            </a:p>
          </p:txBody>
        </p:sp>
      </p:grpSp>
      <p:cxnSp>
        <p:nvCxnSpPr>
          <p:cNvPr id="36" name="Прямая соединительная линия 35"/>
          <p:cNvCxnSpPr/>
          <p:nvPr/>
        </p:nvCxnSpPr>
        <p:spPr>
          <a:xfrm>
            <a:off x="254425" y="1124744"/>
            <a:ext cx="11758785" cy="0"/>
          </a:xfrm>
          <a:prstGeom prst="line">
            <a:avLst/>
          </a:prstGeom>
          <a:ln w="19050">
            <a:solidFill>
              <a:srgbClr val="9D7E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752184" y="6362462"/>
            <a:ext cx="4225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/>
              <a:t>25-27 апреля 2023 – ФГБУ «ВСЕГЕИ», Санкт-Петербург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4" y="472352"/>
            <a:ext cx="1338810" cy="3643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CFA8B3F-096E-4010-B957-1BB0A691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091" y="256884"/>
            <a:ext cx="7082172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altLang="ru-RU" sz="1800" b="1" dirty="0">
                <a:solidFill>
                  <a:srgbClr val="B18E41"/>
                </a:solidFill>
                <a:cs typeface="Arial" panose="020B0604020202020204" pitchFamily="34" charset="0"/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B18E4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5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2034" y="0"/>
            <a:ext cx="12192000" cy="380912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78D73B6-C4ED-4380-BA09-EFC2020126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8600" y="200632"/>
            <a:ext cx="594360" cy="594360"/>
          </a:xfrm>
          <a:custGeom>
            <a:avLst/>
            <a:gdLst>
              <a:gd name="T0" fmla="*/ 1513 w 3089"/>
              <a:gd name="T1" fmla="*/ 1850 h 3087"/>
              <a:gd name="T2" fmla="*/ 649 w 3089"/>
              <a:gd name="T3" fmla="*/ 1469 h 3087"/>
              <a:gd name="T4" fmla="*/ 835 w 3089"/>
              <a:gd name="T5" fmla="*/ 2322 h 3087"/>
              <a:gd name="T6" fmla="*/ 1648 w 3089"/>
              <a:gd name="T7" fmla="*/ 733 h 3087"/>
              <a:gd name="T8" fmla="*/ 1441 w 3089"/>
              <a:gd name="T9" fmla="*/ 733 h 3087"/>
              <a:gd name="T10" fmla="*/ 1338 w 3089"/>
              <a:gd name="T11" fmla="*/ 902 h 3087"/>
              <a:gd name="T12" fmla="*/ 1545 w 3089"/>
              <a:gd name="T13" fmla="*/ 1070 h 3087"/>
              <a:gd name="T14" fmla="*/ 1751 w 3089"/>
              <a:gd name="T15" fmla="*/ 902 h 3087"/>
              <a:gd name="T16" fmla="*/ 1648 w 3089"/>
              <a:gd name="T17" fmla="*/ 733 h 3087"/>
              <a:gd name="T18" fmla="*/ 1600 w 3089"/>
              <a:gd name="T19" fmla="*/ 0 h 3087"/>
              <a:gd name="T20" fmla="*/ 2489 w 3089"/>
              <a:gd name="T21" fmla="*/ 1313 h 3087"/>
              <a:gd name="T22" fmla="*/ 2721 w 3089"/>
              <a:gd name="T23" fmla="*/ 570 h 3087"/>
              <a:gd name="T24" fmla="*/ 2637 w 3089"/>
              <a:gd name="T25" fmla="*/ 451 h 3087"/>
              <a:gd name="T26" fmla="*/ 3056 w 3089"/>
              <a:gd name="T27" fmla="*/ 1223 h 3087"/>
              <a:gd name="T28" fmla="*/ 2299 w 3089"/>
              <a:gd name="T29" fmla="*/ 2370 h 3087"/>
              <a:gd name="T30" fmla="*/ 1600 w 3089"/>
              <a:gd name="T31" fmla="*/ 3087 h 3087"/>
              <a:gd name="T32" fmla="*/ 3089 w 3089"/>
              <a:gd name="T33" fmla="*/ 1544 h 3087"/>
              <a:gd name="T34" fmla="*/ 2785 w 3089"/>
              <a:gd name="T35" fmla="*/ 623 h 3087"/>
              <a:gd name="T36" fmla="*/ 2504 w 3089"/>
              <a:gd name="T37" fmla="*/ 1544 h 3087"/>
              <a:gd name="T38" fmla="*/ 2575 w 3089"/>
              <a:gd name="T39" fmla="*/ 2079 h 3087"/>
              <a:gd name="T40" fmla="*/ 3002 w 3089"/>
              <a:gd name="T41" fmla="*/ 1031 h 3087"/>
              <a:gd name="T42" fmla="*/ 1488 w 3089"/>
              <a:gd name="T43" fmla="*/ 3087 h 3087"/>
              <a:gd name="T44" fmla="*/ 788 w 3089"/>
              <a:gd name="T45" fmla="*/ 2368 h 3087"/>
              <a:gd name="T46" fmla="*/ 33 w 3089"/>
              <a:gd name="T47" fmla="*/ 1223 h 3087"/>
              <a:gd name="T48" fmla="*/ 452 w 3089"/>
              <a:gd name="T49" fmla="*/ 2636 h 3087"/>
              <a:gd name="T50" fmla="*/ 370 w 3089"/>
              <a:gd name="T51" fmla="*/ 541 h 3087"/>
              <a:gd name="T52" fmla="*/ 368 w 3089"/>
              <a:gd name="T53" fmla="*/ 611 h 3087"/>
              <a:gd name="T54" fmla="*/ 841 w 3089"/>
              <a:gd name="T55" fmla="*/ 625 h 3087"/>
              <a:gd name="T56" fmla="*/ 452 w 3089"/>
              <a:gd name="T57" fmla="*/ 451 h 3087"/>
              <a:gd name="T58" fmla="*/ 87 w 3089"/>
              <a:gd name="T59" fmla="*/ 1031 h 3087"/>
              <a:gd name="T60" fmla="*/ 514 w 3089"/>
              <a:gd name="T61" fmla="*/ 2079 h 3087"/>
              <a:gd name="T62" fmla="*/ 584 w 3089"/>
              <a:gd name="T63" fmla="*/ 1544 h 3087"/>
              <a:gd name="T64" fmla="*/ 305 w 3089"/>
              <a:gd name="T65" fmla="*/ 623 h 3087"/>
              <a:gd name="T66" fmla="*/ 2193 w 3089"/>
              <a:gd name="T67" fmla="*/ 2430 h 3087"/>
              <a:gd name="T68" fmla="*/ 1576 w 3089"/>
              <a:gd name="T69" fmla="*/ 2569 h 3087"/>
              <a:gd name="T70" fmla="*/ 2252 w 3089"/>
              <a:gd name="T71" fmla="*/ 2323 h 3087"/>
              <a:gd name="T72" fmla="*/ 2439 w 3089"/>
              <a:gd name="T73" fmla="*/ 1470 h 3087"/>
              <a:gd name="T74" fmla="*/ 1576 w 3089"/>
              <a:gd name="T75" fmla="*/ 1850 h 3087"/>
              <a:gd name="T76" fmla="*/ 2252 w 3089"/>
              <a:gd name="T77" fmla="*/ 2323 h 3087"/>
              <a:gd name="T78" fmla="*/ 1513 w 3089"/>
              <a:gd name="T79" fmla="*/ 2569 h 3087"/>
              <a:gd name="T80" fmla="*/ 895 w 3089"/>
              <a:gd name="T81" fmla="*/ 2430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89" h="3087">
                <a:moveTo>
                  <a:pt x="1513" y="2506"/>
                </a:moveTo>
                <a:lnTo>
                  <a:pt x="1513" y="1850"/>
                </a:lnTo>
                <a:cubicBezTo>
                  <a:pt x="1183" y="1842"/>
                  <a:pt x="885" y="1705"/>
                  <a:pt x="668" y="1488"/>
                </a:cubicBezTo>
                <a:lnTo>
                  <a:pt x="649" y="1469"/>
                </a:lnTo>
                <a:cubicBezTo>
                  <a:pt x="648" y="1493"/>
                  <a:pt x="648" y="1518"/>
                  <a:pt x="648" y="1544"/>
                </a:cubicBezTo>
                <a:cubicBezTo>
                  <a:pt x="648" y="1824"/>
                  <a:pt x="715" y="2089"/>
                  <a:pt x="835" y="2322"/>
                </a:cubicBezTo>
                <a:cubicBezTo>
                  <a:pt x="1036" y="2435"/>
                  <a:pt x="1267" y="2501"/>
                  <a:pt x="1513" y="2506"/>
                </a:cubicBezTo>
                <a:close/>
                <a:moveTo>
                  <a:pt x="1648" y="733"/>
                </a:moveTo>
                <a:lnTo>
                  <a:pt x="1545" y="81"/>
                </a:lnTo>
                <a:lnTo>
                  <a:pt x="1441" y="733"/>
                </a:lnTo>
                <a:lnTo>
                  <a:pt x="946" y="626"/>
                </a:lnTo>
                <a:lnTo>
                  <a:pt x="1338" y="902"/>
                </a:lnTo>
                <a:lnTo>
                  <a:pt x="705" y="1355"/>
                </a:lnTo>
                <a:lnTo>
                  <a:pt x="1545" y="1070"/>
                </a:lnTo>
                <a:lnTo>
                  <a:pt x="2382" y="1355"/>
                </a:lnTo>
                <a:lnTo>
                  <a:pt x="1751" y="902"/>
                </a:lnTo>
                <a:lnTo>
                  <a:pt x="2142" y="626"/>
                </a:lnTo>
                <a:lnTo>
                  <a:pt x="1648" y="733"/>
                </a:lnTo>
                <a:close/>
                <a:moveTo>
                  <a:pt x="2637" y="451"/>
                </a:moveTo>
                <a:cubicBezTo>
                  <a:pt x="2369" y="184"/>
                  <a:pt x="2004" y="14"/>
                  <a:pt x="1600" y="0"/>
                </a:cubicBezTo>
                <a:cubicBezTo>
                  <a:pt x="1865" y="149"/>
                  <a:pt x="2088" y="365"/>
                  <a:pt x="2246" y="625"/>
                </a:cubicBezTo>
                <a:cubicBezTo>
                  <a:pt x="2372" y="830"/>
                  <a:pt x="2456" y="1064"/>
                  <a:pt x="2489" y="1313"/>
                </a:cubicBezTo>
                <a:cubicBezTo>
                  <a:pt x="2635" y="1117"/>
                  <a:pt x="2721" y="874"/>
                  <a:pt x="2721" y="611"/>
                </a:cubicBezTo>
                <a:cubicBezTo>
                  <a:pt x="2721" y="595"/>
                  <a:pt x="2721" y="582"/>
                  <a:pt x="2721" y="570"/>
                </a:cubicBezTo>
                <a:lnTo>
                  <a:pt x="2719" y="541"/>
                </a:lnTo>
                <a:cubicBezTo>
                  <a:pt x="2693" y="510"/>
                  <a:pt x="2665" y="480"/>
                  <a:pt x="2637" y="451"/>
                </a:cubicBezTo>
                <a:close/>
                <a:moveTo>
                  <a:pt x="3089" y="1544"/>
                </a:moveTo>
                <a:cubicBezTo>
                  <a:pt x="3089" y="1434"/>
                  <a:pt x="3078" y="1326"/>
                  <a:pt x="3056" y="1223"/>
                </a:cubicBezTo>
                <a:cubicBezTo>
                  <a:pt x="3016" y="1573"/>
                  <a:pt x="2857" y="1888"/>
                  <a:pt x="2620" y="2124"/>
                </a:cubicBezTo>
                <a:cubicBezTo>
                  <a:pt x="2525" y="2219"/>
                  <a:pt x="2417" y="2302"/>
                  <a:pt x="2299" y="2370"/>
                </a:cubicBezTo>
                <a:cubicBezTo>
                  <a:pt x="2283" y="2401"/>
                  <a:pt x="2265" y="2432"/>
                  <a:pt x="2246" y="2463"/>
                </a:cubicBezTo>
                <a:cubicBezTo>
                  <a:pt x="2088" y="2722"/>
                  <a:pt x="1865" y="2938"/>
                  <a:pt x="1600" y="3087"/>
                </a:cubicBezTo>
                <a:cubicBezTo>
                  <a:pt x="2004" y="3073"/>
                  <a:pt x="2369" y="2903"/>
                  <a:pt x="2637" y="2636"/>
                </a:cubicBezTo>
                <a:cubicBezTo>
                  <a:pt x="2916" y="2356"/>
                  <a:pt x="3089" y="1970"/>
                  <a:pt x="3089" y="1544"/>
                </a:cubicBezTo>
                <a:close/>
                <a:moveTo>
                  <a:pt x="3002" y="1031"/>
                </a:moveTo>
                <a:cubicBezTo>
                  <a:pt x="2950" y="884"/>
                  <a:pt x="2876" y="746"/>
                  <a:pt x="2785" y="623"/>
                </a:cubicBezTo>
                <a:cubicBezTo>
                  <a:pt x="2782" y="919"/>
                  <a:pt x="2675" y="1191"/>
                  <a:pt x="2498" y="1403"/>
                </a:cubicBezTo>
                <a:cubicBezTo>
                  <a:pt x="2502" y="1450"/>
                  <a:pt x="2504" y="1496"/>
                  <a:pt x="2504" y="1544"/>
                </a:cubicBezTo>
                <a:cubicBezTo>
                  <a:pt x="2504" y="1800"/>
                  <a:pt x="2449" y="2043"/>
                  <a:pt x="2351" y="2263"/>
                </a:cubicBezTo>
                <a:cubicBezTo>
                  <a:pt x="2432" y="2209"/>
                  <a:pt x="2507" y="2148"/>
                  <a:pt x="2575" y="2079"/>
                </a:cubicBezTo>
                <a:cubicBezTo>
                  <a:pt x="2839" y="1816"/>
                  <a:pt x="3002" y="1451"/>
                  <a:pt x="3002" y="1049"/>
                </a:cubicBezTo>
                <a:lnTo>
                  <a:pt x="3002" y="1031"/>
                </a:lnTo>
                <a:close/>
                <a:moveTo>
                  <a:pt x="452" y="2636"/>
                </a:moveTo>
                <a:cubicBezTo>
                  <a:pt x="720" y="2903"/>
                  <a:pt x="1084" y="3073"/>
                  <a:pt x="1488" y="3087"/>
                </a:cubicBezTo>
                <a:cubicBezTo>
                  <a:pt x="1223" y="2938"/>
                  <a:pt x="1000" y="2722"/>
                  <a:pt x="841" y="2463"/>
                </a:cubicBezTo>
                <a:cubicBezTo>
                  <a:pt x="823" y="2432"/>
                  <a:pt x="805" y="2400"/>
                  <a:pt x="788" y="2368"/>
                </a:cubicBezTo>
                <a:cubicBezTo>
                  <a:pt x="671" y="2301"/>
                  <a:pt x="564" y="2219"/>
                  <a:pt x="469" y="2124"/>
                </a:cubicBezTo>
                <a:cubicBezTo>
                  <a:pt x="232" y="1888"/>
                  <a:pt x="73" y="1573"/>
                  <a:pt x="33" y="1223"/>
                </a:cubicBezTo>
                <a:cubicBezTo>
                  <a:pt x="12" y="1326"/>
                  <a:pt x="0" y="1434"/>
                  <a:pt x="0" y="1544"/>
                </a:cubicBezTo>
                <a:cubicBezTo>
                  <a:pt x="0" y="1970"/>
                  <a:pt x="173" y="2356"/>
                  <a:pt x="452" y="2636"/>
                </a:cubicBezTo>
                <a:close/>
                <a:moveTo>
                  <a:pt x="452" y="451"/>
                </a:moveTo>
                <a:cubicBezTo>
                  <a:pt x="424" y="480"/>
                  <a:pt x="396" y="510"/>
                  <a:pt x="370" y="541"/>
                </a:cubicBezTo>
                <a:lnTo>
                  <a:pt x="368" y="570"/>
                </a:lnTo>
                <a:cubicBezTo>
                  <a:pt x="368" y="582"/>
                  <a:pt x="368" y="595"/>
                  <a:pt x="368" y="611"/>
                </a:cubicBezTo>
                <a:cubicBezTo>
                  <a:pt x="368" y="873"/>
                  <a:pt x="454" y="1116"/>
                  <a:pt x="599" y="1312"/>
                </a:cubicBezTo>
                <a:cubicBezTo>
                  <a:pt x="632" y="1063"/>
                  <a:pt x="716" y="830"/>
                  <a:pt x="841" y="625"/>
                </a:cubicBezTo>
                <a:cubicBezTo>
                  <a:pt x="1000" y="365"/>
                  <a:pt x="1223" y="149"/>
                  <a:pt x="1488" y="0"/>
                </a:cubicBezTo>
                <a:cubicBezTo>
                  <a:pt x="1084" y="15"/>
                  <a:pt x="720" y="184"/>
                  <a:pt x="452" y="451"/>
                </a:cubicBezTo>
                <a:close/>
                <a:moveTo>
                  <a:pt x="305" y="623"/>
                </a:moveTo>
                <a:cubicBezTo>
                  <a:pt x="213" y="746"/>
                  <a:pt x="139" y="884"/>
                  <a:pt x="87" y="1031"/>
                </a:cubicBezTo>
                <a:lnTo>
                  <a:pt x="87" y="1049"/>
                </a:lnTo>
                <a:cubicBezTo>
                  <a:pt x="87" y="1451"/>
                  <a:pt x="250" y="1816"/>
                  <a:pt x="514" y="2079"/>
                </a:cubicBezTo>
                <a:cubicBezTo>
                  <a:pt x="582" y="2147"/>
                  <a:pt x="656" y="2208"/>
                  <a:pt x="736" y="2262"/>
                </a:cubicBezTo>
                <a:cubicBezTo>
                  <a:pt x="638" y="2042"/>
                  <a:pt x="584" y="1799"/>
                  <a:pt x="584" y="1544"/>
                </a:cubicBezTo>
                <a:cubicBezTo>
                  <a:pt x="584" y="1496"/>
                  <a:pt x="586" y="1449"/>
                  <a:pt x="590" y="1402"/>
                </a:cubicBezTo>
                <a:cubicBezTo>
                  <a:pt x="414" y="1190"/>
                  <a:pt x="307" y="919"/>
                  <a:pt x="305" y="623"/>
                </a:cubicBezTo>
                <a:close/>
                <a:moveTo>
                  <a:pt x="1576" y="3028"/>
                </a:moveTo>
                <a:cubicBezTo>
                  <a:pt x="1829" y="2884"/>
                  <a:pt x="2042" y="2678"/>
                  <a:pt x="2193" y="2430"/>
                </a:cubicBezTo>
                <a:lnTo>
                  <a:pt x="2196" y="2423"/>
                </a:lnTo>
                <a:cubicBezTo>
                  <a:pt x="2008" y="2513"/>
                  <a:pt x="1798" y="2565"/>
                  <a:pt x="1576" y="2569"/>
                </a:cubicBezTo>
                <a:lnTo>
                  <a:pt x="1576" y="3028"/>
                </a:lnTo>
                <a:close/>
                <a:moveTo>
                  <a:pt x="2252" y="2323"/>
                </a:moveTo>
                <a:cubicBezTo>
                  <a:pt x="2372" y="2090"/>
                  <a:pt x="2440" y="1825"/>
                  <a:pt x="2440" y="1544"/>
                </a:cubicBezTo>
                <a:cubicBezTo>
                  <a:pt x="2440" y="1519"/>
                  <a:pt x="2440" y="1494"/>
                  <a:pt x="2439" y="1470"/>
                </a:cubicBezTo>
                <a:lnTo>
                  <a:pt x="2421" y="1488"/>
                </a:lnTo>
                <a:cubicBezTo>
                  <a:pt x="2204" y="1705"/>
                  <a:pt x="1906" y="1842"/>
                  <a:pt x="1576" y="1850"/>
                </a:cubicBezTo>
                <a:lnTo>
                  <a:pt x="1576" y="2506"/>
                </a:lnTo>
                <a:cubicBezTo>
                  <a:pt x="1821" y="2501"/>
                  <a:pt x="2051" y="2435"/>
                  <a:pt x="2252" y="2323"/>
                </a:cubicBezTo>
                <a:close/>
                <a:moveTo>
                  <a:pt x="1513" y="3028"/>
                </a:moveTo>
                <a:lnTo>
                  <a:pt x="1513" y="2569"/>
                </a:lnTo>
                <a:cubicBezTo>
                  <a:pt x="1291" y="2565"/>
                  <a:pt x="1080" y="2513"/>
                  <a:pt x="891" y="2422"/>
                </a:cubicBezTo>
                <a:lnTo>
                  <a:pt x="895" y="2430"/>
                </a:lnTo>
                <a:cubicBezTo>
                  <a:pt x="1047" y="2678"/>
                  <a:pt x="1260" y="2885"/>
                  <a:pt x="1513" y="3028"/>
                </a:cubicBezTo>
                <a:close/>
              </a:path>
            </a:pathLst>
          </a:custGeom>
          <a:solidFill>
            <a:srgbClr val="B18E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A8B3F-096E-4010-B957-1BB0A691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299296"/>
            <a:ext cx="10616957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ПРИМЕР ПРЯМОГО ЭКСПОРТА СЛОЕВ </a:t>
            </a:r>
            <a:r>
              <a:rPr lang="en-US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FEATURESERVER </a:t>
            </a: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В </a:t>
            </a:r>
            <a:r>
              <a:rPr lang="en-US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NEXTGIS WEB</a:t>
            </a:r>
            <a:endParaRPr lang="ru-RU" altLang="ru-RU" sz="2200" b="1" dirty="0">
              <a:solidFill>
                <a:srgbClr val="B18E41"/>
              </a:solidFill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7ED471-DB69-4181-8E39-87E6289B9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69644"/>
          <a:stretch/>
        </p:blipFill>
        <p:spPr>
          <a:xfrm>
            <a:off x="-18231" y="4486899"/>
            <a:ext cx="12192000" cy="2371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97" y="6192640"/>
            <a:ext cx="673609" cy="777242"/>
          </a:xfrm>
          <a:prstGeom prst="rect">
            <a:avLst/>
          </a:prstGeom>
        </p:spPr>
      </p:pic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37440" y="6155749"/>
            <a:ext cx="673610" cy="777242"/>
          </a:xfrm>
          <a:prstGeom prst="ellipse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60007" dist="63500" dir="9600000" kx="1300200" algn="ctr" rotWithShape="0">
                    <a:schemeClr val="bg1">
                      <a:alpha val="32000"/>
                    </a:scheme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10</a:t>
            </a:r>
            <a:endParaRPr lang="ru-RU" sz="2000" b="1" dirty="0">
              <a:solidFill>
                <a:schemeClr val="bg1"/>
              </a:solidFill>
              <a:effectLst>
                <a:outerShdw blurRad="60007" dist="63500" dir="9600000" kx="1300200" algn="ctr" rotWithShape="0">
                  <a:schemeClr val="bg1">
                    <a:alpha val="32000"/>
                  </a:scheme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995624"/>
            <a:ext cx="9134434" cy="493611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8"/>
          <a:stretch/>
        </p:blipFill>
        <p:spPr>
          <a:xfrm>
            <a:off x="5174232" y="1677794"/>
            <a:ext cx="6715469" cy="45281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7743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2034" y="0"/>
            <a:ext cx="12192000" cy="380912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78D73B6-C4ED-4380-BA09-EFC2020126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8600" y="200632"/>
            <a:ext cx="594360" cy="594360"/>
          </a:xfrm>
          <a:custGeom>
            <a:avLst/>
            <a:gdLst>
              <a:gd name="T0" fmla="*/ 1513 w 3089"/>
              <a:gd name="T1" fmla="*/ 1850 h 3087"/>
              <a:gd name="T2" fmla="*/ 649 w 3089"/>
              <a:gd name="T3" fmla="*/ 1469 h 3087"/>
              <a:gd name="T4" fmla="*/ 835 w 3089"/>
              <a:gd name="T5" fmla="*/ 2322 h 3087"/>
              <a:gd name="T6" fmla="*/ 1648 w 3089"/>
              <a:gd name="T7" fmla="*/ 733 h 3087"/>
              <a:gd name="T8" fmla="*/ 1441 w 3089"/>
              <a:gd name="T9" fmla="*/ 733 h 3087"/>
              <a:gd name="T10" fmla="*/ 1338 w 3089"/>
              <a:gd name="T11" fmla="*/ 902 h 3087"/>
              <a:gd name="T12" fmla="*/ 1545 w 3089"/>
              <a:gd name="T13" fmla="*/ 1070 h 3087"/>
              <a:gd name="T14" fmla="*/ 1751 w 3089"/>
              <a:gd name="T15" fmla="*/ 902 h 3087"/>
              <a:gd name="T16" fmla="*/ 1648 w 3089"/>
              <a:gd name="T17" fmla="*/ 733 h 3087"/>
              <a:gd name="T18" fmla="*/ 1600 w 3089"/>
              <a:gd name="T19" fmla="*/ 0 h 3087"/>
              <a:gd name="T20" fmla="*/ 2489 w 3089"/>
              <a:gd name="T21" fmla="*/ 1313 h 3087"/>
              <a:gd name="T22" fmla="*/ 2721 w 3089"/>
              <a:gd name="T23" fmla="*/ 570 h 3087"/>
              <a:gd name="T24" fmla="*/ 2637 w 3089"/>
              <a:gd name="T25" fmla="*/ 451 h 3087"/>
              <a:gd name="T26" fmla="*/ 3056 w 3089"/>
              <a:gd name="T27" fmla="*/ 1223 h 3087"/>
              <a:gd name="T28" fmla="*/ 2299 w 3089"/>
              <a:gd name="T29" fmla="*/ 2370 h 3087"/>
              <a:gd name="T30" fmla="*/ 1600 w 3089"/>
              <a:gd name="T31" fmla="*/ 3087 h 3087"/>
              <a:gd name="T32" fmla="*/ 3089 w 3089"/>
              <a:gd name="T33" fmla="*/ 1544 h 3087"/>
              <a:gd name="T34" fmla="*/ 2785 w 3089"/>
              <a:gd name="T35" fmla="*/ 623 h 3087"/>
              <a:gd name="T36" fmla="*/ 2504 w 3089"/>
              <a:gd name="T37" fmla="*/ 1544 h 3087"/>
              <a:gd name="T38" fmla="*/ 2575 w 3089"/>
              <a:gd name="T39" fmla="*/ 2079 h 3087"/>
              <a:gd name="T40" fmla="*/ 3002 w 3089"/>
              <a:gd name="T41" fmla="*/ 1031 h 3087"/>
              <a:gd name="T42" fmla="*/ 1488 w 3089"/>
              <a:gd name="T43" fmla="*/ 3087 h 3087"/>
              <a:gd name="T44" fmla="*/ 788 w 3089"/>
              <a:gd name="T45" fmla="*/ 2368 h 3087"/>
              <a:gd name="T46" fmla="*/ 33 w 3089"/>
              <a:gd name="T47" fmla="*/ 1223 h 3087"/>
              <a:gd name="T48" fmla="*/ 452 w 3089"/>
              <a:gd name="T49" fmla="*/ 2636 h 3087"/>
              <a:gd name="T50" fmla="*/ 370 w 3089"/>
              <a:gd name="T51" fmla="*/ 541 h 3087"/>
              <a:gd name="T52" fmla="*/ 368 w 3089"/>
              <a:gd name="T53" fmla="*/ 611 h 3087"/>
              <a:gd name="T54" fmla="*/ 841 w 3089"/>
              <a:gd name="T55" fmla="*/ 625 h 3087"/>
              <a:gd name="T56" fmla="*/ 452 w 3089"/>
              <a:gd name="T57" fmla="*/ 451 h 3087"/>
              <a:gd name="T58" fmla="*/ 87 w 3089"/>
              <a:gd name="T59" fmla="*/ 1031 h 3087"/>
              <a:gd name="T60" fmla="*/ 514 w 3089"/>
              <a:gd name="T61" fmla="*/ 2079 h 3087"/>
              <a:gd name="T62" fmla="*/ 584 w 3089"/>
              <a:gd name="T63" fmla="*/ 1544 h 3087"/>
              <a:gd name="T64" fmla="*/ 305 w 3089"/>
              <a:gd name="T65" fmla="*/ 623 h 3087"/>
              <a:gd name="T66" fmla="*/ 2193 w 3089"/>
              <a:gd name="T67" fmla="*/ 2430 h 3087"/>
              <a:gd name="T68" fmla="*/ 1576 w 3089"/>
              <a:gd name="T69" fmla="*/ 2569 h 3087"/>
              <a:gd name="T70" fmla="*/ 2252 w 3089"/>
              <a:gd name="T71" fmla="*/ 2323 h 3087"/>
              <a:gd name="T72" fmla="*/ 2439 w 3089"/>
              <a:gd name="T73" fmla="*/ 1470 h 3087"/>
              <a:gd name="T74" fmla="*/ 1576 w 3089"/>
              <a:gd name="T75" fmla="*/ 1850 h 3087"/>
              <a:gd name="T76" fmla="*/ 2252 w 3089"/>
              <a:gd name="T77" fmla="*/ 2323 h 3087"/>
              <a:gd name="T78" fmla="*/ 1513 w 3089"/>
              <a:gd name="T79" fmla="*/ 2569 h 3087"/>
              <a:gd name="T80" fmla="*/ 895 w 3089"/>
              <a:gd name="T81" fmla="*/ 2430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89" h="3087">
                <a:moveTo>
                  <a:pt x="1513" y="2506"/>
                </a:moveTo>
                <a:lnTo>
                  <a:pt x="1513" y="1850"/>
                </a:lnTo>
                <a:cubicBezTo>
                  <a:pt x="1183" y="1842"/>
                  <a:pt x="885" y="1705"/>
                  <a:pt x="668" y="1488"/>
                </a:cubicBezTo>
                <a:lnTo>
                  <a:pt x="649" y="1469"/>
                </a:lnTo>
                <a:cubicBezTo>
                  <a:pt x="648" y="1493"/>
                  <a:pt x="648" y="1518"/>
                  <a:pt x="648" y="1544"/>
                </a:cubicBezTo>
                <a:cubicBezTo>
                  <a:pt x="648" y="1824"/>
                  <a:pt x="715" y="2089"/>
                  <a:pt x="835" y="2322"/>
                </a:cubicBezTo>
                <a:cubicBezTo>
                  <a:pt x="1036" y="2435"/>
                  <a:pt x="1267" y="2501"/>
                  <a:pt x="1513" y="2506"/>
                </a:cubicBezTo>
                <a:close/>
                <a:moveTo>
                  <a:pt x="1648" y="733"/>
                </a:moveTo>
                <a:lnTo>
                  <a:pt x="1545" y="81"/>
                </a:lnTo>
                <a:lnTo>
                  <a:pt x="1441" y="733"/>
                </a:lnTo>
                <a:lnTo>
                  <a:pt x="946" y="626"/>
                </a:lnTo>
                <a:lnTo>
                  <a:pt x="1338" y="902"/>
                </a:lnTo>
                <a:lnTo>
                  <a:pt x="705" y="1355"/>
                </a:lnTo>
                <a:lnTo>
                  <a:pt x="1545" y="1070"/>
                </a:lnTo>
                <a:lnTo>
                  <a:pt x="2382" y="1355"/>
                </a:lnTo>
                <a:lnTo>
                  <a:pt x="1751" y="902"/>
                </a:lnTo>
                <a:lnTo>
                  <a:pt x="2142" y="626"/>
                </a:lnTo>
                <a:lnTo>
                  <a:pt x="1648" y="733"/>
                </a:lnTo>
                <a:close/>
                <a:moveTo>
                  <a:pt x="2637" y="451"/>
                </a:moveTo>
                <a:cubicBezTo>
                  <a:pt x="2369" y="184"/>
                  <a:pt x="2004" y="14"/>
                  <a:pt x="1600" y="0"/>
                </a:cubicBezTo>
                <a:cubicBezTo>
                  <a:pt x="1865" y="149"/>
                  <a:pt x="2088" y="365"/>
                  <a:pt x="2246" y="625"/>
                </a:cubicBezTo>
                <a:cubicBezTo>
                  <a:pt x="2372" y="830"/>
                  <a:pt x="2456" y="1064"/>
                  <a:pt x="2489" y="1313"/>
                </a:cubicBezTo>
                <a:cubicBezTo>
                  <a:pt x="2635" y="1117"/>
                  <a:pt x="2721" y="874"/>
                  <a:pt x="2721" y="611"/>
                </a:cubicBezTo>
                <a:cubicBezTo>
                  <a:pt x="2721" y="595"/>
                  <a:pt x="2721" y="582"/>
                  <a:pt x="2721" y="570"/>
                </a:cubicBezTo>
                <a:lnTo>
                  <a:pt x="2719" y="541"/>
                </a:lnTo>
                <a:cubicBezTo>
                  <a:pt x="2693" y="510"/>
                  <a:pt x="2665" y="480"/>
                  <a:pt x="2637" y="451"/>
                </a:cubicBezTo>
                <a:close/>
                <a:moveTo>
                  <a:pt x="3089" y="1544"/>
                </a:moveTo>
                <a:cubicBezTo>
                  <a:pt x="3089" y="1434"/>
                  <a:pt x="3078" y="1326"/>
                  <a:pt x="3056" y="1223"/>
                </a:cubicBezTo>
                <a:cubicBezTo>
                  <a:pt x="3016" y="1573"/>
                  <a:pt x="2857" y="1888"/>
                  <a:pt x="2620" y="2124"/>
                </a:cubicBezTo>
                <a:cubicBezTo>
                  <a:pt x="2525" y="2219"/>
                  <a:pt x="2417" y="2302"/>
                  <a:pt x="2299" y="2370"/>
                </a:cubicBezTo>
                <a:cubicBezTo>
                  <a:pt x="2283" y="2401"/>
                  <a:pt x="2265" y="2432"/>
                  <a:pt x="2246" y="2463"/>
                </a:cubicBezTo>
                <a:cubicBezTo>
                  <a:pt x="2088" y="2722"/>
                  <a:pt x="1865" y="2938"/>
                  <a:pt x="1600" y="3087"/>
                </a:cubicBezTo>
                <a:cubicBezTo>
                  <a:pt x="2004" y="3073"/>
                  <a:pt x="2369" y="2903"/>
                  <a:pt x="2637" y="2636"/>
                </a:cubicBezTo>
                <a:cubicBezTo>
                  <a:pt x="2916" y="2356"/>
                  <a:pt x="3089" y="1970"/>
                  <a:pt x="3089" y="1544"/>
                </a:cubicBezTo>
                <a:close/>
                <a:moveTo>
                  <a:pt x="3002" y="1031"/>
                </a:moveTo>
                <a:cubicBezTo>
                  <a:pt x="2950" y="884"/>
                  <a:pt x="2876" y="746"/>
                  <a:pt x="2785" y="623"/>
                </a:cubicBezTo>
                <a:cubicBezTo>
                  <a:pt x="2782" y="919"/>
                  <a:pt x="2675" y="1191"/>
                  <a:pt x="2498" y="1403"/>
                </a:cubicBezTo>
                <a:cubicBezTo>
                  <a:pt x="2502" y="1450"/>
                  <a:pt x="2504" y="1496"/>
                  <a:pt x="2504" y="1544"/>
                </a:cubicBezTo>
                <a:cubicBezTo>
                  <a:pt x="2504" y="1800"/>
                  <a:pt x="2449" y="2043"/>
                  <a:pt x="2351" y="2263"/>
                </a:cubicBezTo>
                <a:cubicBezTo>
                  <a:pt x="2432" y="2209"/>
                  <a:pt x="2507" y="2148"/>
                  <a:pt x="2575" y="2079"/>
                </a:cubicBezTo>
                <a:cubicBezTo>
                  <a:pt x="2839" y="1816"/>
                  <a:pt x="3002" y="1451"/>
                  <a:pt x="3002" y="1049"/>
                </a:cubicBezTo>
                <a:lnTo>
                  <a:pt x="3002" y="1031"/>
                </a:lnTo>
                <a:close/>
                <a:moveTo>
                  <a:pt x="452" y="2636"/>
                </a:moveTo>
                <a:cubicBezTo>
                  <a:pt x="720" y="2903"/>
                  <a:pt x="1084" y="3073"/>
                  <a:pt x="1488" y="3087"/>
                </a:cubicBezTo>
                <a:cubicBezTo>
                  <a:pt x="1223" y="2938"/>
                  <a:pt x="1000" y="2722"/>
                  <a:pt x="841" y="2463"/>
                </a:cubicBezTo>
                <a:cubicBezTo>
                  <a:pt x="823" y="2432"/>
                  <a:pt x="805" y="2400"/>
                  <a:pt x="788" y="2368"/>
                </a:cubicBezTo>
                <a:cubicBezTo>
                  <a:pt x="671" y="2301"/>
                  <a:pt x="564" y="2219"/>
                  <a:pt x="469" y="2124"/>
                </a:cubicBezTo>
                <a:cubicBezTo>
                  <a:pt x="232" y="1888"/>
                  <a:pt x="73" y="1573"/>
                  <a:pt x="33" y="1223"/>
                </a:cubicBezTo>
                <a:cubicBezTo>
                  <a:pt x="12" y="1326"/>
                  <a:pt x="0" y="1434"/>
                  <a:pt x="0" y="1544"/>
                </a:cubicBezTo>
                <a:cubicBezTo>
                  <a:pt x="0" y="1970"/>
                  <a:pt x="173" y="2356"/>
                  <a:pt x="452" y="2636"/>
                </a:cubicBezTo>
                <a:close/>
                <a:moveTo>
                  <a:pt x="452" y="451"/>
                </a:moveTo>
                <a:cubicBezTo>
                  <a:pt x="424" y="480"/>
                  <a:pt x="396" y="510"/>
                  <a:pt x="370" y="541"/>
                </a:cubicBezTo>
                <a:lnTo>
                  <a:pt x="368" y="570"/>
                </a:lnTo>
                <a:cubicBezTo>
                  <a:pt x="368" y="582"/>
                  <a:pt x="368" y="595"/>
                  <a:pt x="368" y="611"/>
                </a:cubicBezTo>
                <a:cubicBezTo>
                  <a:pt x="368" y="873"/>
                  <a:pt x="454" y="1116"/>
                  <a:pt x="599" y="1312"/>
                </a:cubicBezTo>
                <a:cubicBezTo>
                  <a:pt x="632" y="1063"/>
                  <a:pt x="716" y="830"/>
                  <a:pt x="841" y="625"/>
                </a:cubicBezTo>
                <a:cubicBezTo>
                  <a:pt x="1000" y="365"/>
                  <a:pt x="1223" y="149"/>
                  <a:pt x="1488" y="0"/>
                </a:cubicBezTo>
                <a:cubicBezTo>
                  <a:pt x="1084" y="15"/>
                  <a:pt x="720" y="184"/>
                  <a:pt x="452" y="451"/>
                </a:cubicBezTo>
                <a:close/>
                <a:moveTo>
                  <a:pt x="305" y="623"/>
                </a:moveTo>
                <a:cubicBezTo>
                  <a:pt x="213" y="746"/>
                  <a:pt x="139" y="884"/>
                  <a:pt x="87" y="1031"/>
                </a:cubicBezTo>
                <a:lnTo>
                  <a:pt x="87" y="1049"/>
                </a:lnTo>
                <a:cubicBezTo>
                  <a:pt x="87" y="1451"/>
                  <a:pt x="250" y="1816"/>
                  <a:pt x="514" y="2079"/>
                </a:cubicBezTo>
                <a:cubicBezTo>
                  <a:pt x="582" y="2147"/>
                  <a:pt x="656" y="2208"/>
                  <a:pt x="736" y="2262"/>
                </a:cubicBezTo>
                <a:cubicBezTo>
                  <a:pt x="638" y="2042"/>
                  <a:pt x="584" y="1799"/>
                  <a:pt x="584" y="1544"/>
                </a:cubicBezTo>
                <a:cubicBezTo>
                  <a:pt x="584" y="1496"/>
                  <a:pt x="586" y="1449"/>
                  <a:pt x="590" y="1402"/>
                </a:cubicBezTo>
                <a:cubicBezTo>
                  <a:pt x="414" y="1190"/>
                  <a:pt x="307" y="919"/>
                  <a:pt x="305" y="623"/>
                </a:cubicBezTo>
                <a:close/>
                <a:moveTo>
                  <a:pt x="1576" y="3028"/>
                </a:moveTo>
                <a:cubicBezTo>
                  <a:pt x="1829" y="2884"/>
                  <a:pt x="2042" y="2678"/>
                  <a:pt x="2193" y="2430"/>
                </a:cubicBezTo>
                <a:lnTo>
                  <a:pt x="2196" y="2423"/>
                </a:lnTo>
                <a:cubicBezTo>
                  <a:pt x="2008" y="2513"/>
                  <a:pt x="1798" y="2565"/>
                  <a:pt x="1576" y="2569"/>
                </a:cubicBezTo>
                <a:lnTo>
                  <a:pt x="1576" y="3028"/>
                </a:lnTo>
                <a:close/>
                <a:moveTo>
                  <a:pt x="2252" y="2323"/>
                </a:moveTo>
                <a:cubicBezTo>
                  <a:pt x="2372" y="2090"/>
                  <a:pt x="2440" y="1825"/>
                  <a:pt x="2440" y="1544"/>
                </a:cubicBezTo>
                <a:cubicBezTo>
                  <a:pt x="2440" y="1519"/>
                  <a:pt x="2440" y="1494"/>
                  <a:pt x="2439" y="1470"/>
                </a:cubicBezTo>
                <a:lnTo>
                  <a:pt x="2421" y="1488"/>
                </a:lnTo>
                <a:cubicBezTo>
                  <a:pt x="2204" y="1705"/>
                  <a:pt x="1906" y="1842"/>
                  <a:pt x="1576" y="1850"/>
                </a:cubicBezTo>
                <a:lnTo>
                  <a:pt x="1576" y="2506"/>
                </a:lnTo>
                <a:cubicBezTo>
                  <a:pt x="1821" y="2501"/>
                  <a:pt x="2051" y="2435"/>
                  <a:pt x="2252" y="2323"/>
                </a:cubicBezTo>
                <a:close/>
                <a:moveTo>
                  <a:pt x="1513" y="3028"/>
                </a:moveTo>
                <a:lnTo>
                  <a:pt x="1513" y="2569"/>
                </a:lnTo>
                <a:cubicBezTo>
                  <a:pt x="1291" y="2565"/>
                  <a:pt x="1080" y="2513"/>
                  <a:pt x="891" y="2422"/>
                </a:cubicBezTo>
                <a:lnTo>
                  <a:pt x="895" y="2430"/>
                </a:lnTo>
                <a:cubicBezTo>
                  <a:pt x="1047" y="2678"/>
                  <a:pt x="1260" y="2885"/>
                  <a:pt x="1513" y="3028"/>
                </a:cubicBezTo>
                <a:close/>
              </a:path>
            </a:pathLst>
          </a:custGeom>
          <a:solidFill>
            <a:srgbClr val="B18E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A8B3F-096E-4010-B957-1BB0A691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299296"/>
            <a:ext cx="10616957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СИСТЕМА НАСТРАИВАЕМОГО ДОСТУПА К РЕСУРСАМ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7ED471-DB69-4181-8E39-87E6289B9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69644"/>
          <a:stretch/>
        </p:blipFill>
        <p:spPr>
          <a:xfrm>
            <a:off x="-18231" y="4486899"/>
            <a:ext cx="12192000" cy="2371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97" y="6192640"/>
            <a:ext cx="673609" cy="777242"/>
          </a:xfrm>
          <a:prstGeom prst="rect">
            <a:avLst/>
          </a:prstGeom>
        </p:spPr>
      </p:pic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37440" y="6155749"/>
            <a:ext cx="673610" cy="777242"/>
          </a:xfrm>
          <a:prstGeom prst="ellipse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60007" dist="63500" dir="9600000" kx="1300200" algn="ctr" rotWithShape="0">
                    <a:schemeClr val="bg1">
                      <a:alpha val="32000"/>
                    </a:scheme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11</a:t>
            </a:r>
            <a:endParaRPr lang="ru-RU" sz="2000" b="1" dirty="0">
              <a:solidFill>
                <a:schemeClr val="bg1"/>
              </a:solidFill>
              <a:effectLst>
                <a:outerShdw blurRad="60007" dist="63500" dir="9600000" kx="1300200" algn="ctr" rotWithShape="0">
                  <a:schemeClr val="bg1">
                    <a:alpha val="32000"/>
                  </a:scheme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91" y="1015199"/>
            <a:ext cx="4237251" cy="189236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69" y="773729"/>
            <a:ext cx="4259756" cy="489872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93065"/>
            <a:ext cx="4594613" cy="315879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10" y="1351355"/>
            <a:ext cx="3876903" cy="490050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52343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7ED471-DB69-4181-8E39-87E6289B9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69644"/>
          <a:stretch/>
        </p:blipFill>
        <p:spPr>
          <a:xfrm>
            <a:off x="-12034" y="4486899"/>
            <a:ext cx="12192000" cy="23711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2555" y="0"/>
            <a:ext cx="12192000" cy="380912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23392" y="959429"/>
            <a:ext cx="110892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600"/>
              </a:spcBef>
              <a:buClr>
                <a:srgbClr val="C2A058"/>
              </a:buClr>
              <a:buSzPct val="85000"/>
              <a:buFont typeface="Wingdings 2" panose="05020102010507070707" pitchFamily="18" charset="2"/>
              <a:buChar char="¾"/>
              <a:tabLst>
                <a:tab pos="457200" algn="l"/>
              </a:tabLst>
            </a:pPr>
            <a:r>
              <a:rPr lang="ru-RU" sz="1600" b="1" dirty="0">
                <a:latin typeface="+mn-lt"/>
              </a:rPr>
              <a:t>Воспроизводство минерально-сырьевой базы АБЦМ в Российской Федерации является одной из приоритетных задач</a:t>
            </a:r>
          </a:p>
          <a:p>
            <a:pPr marL="252000" indent="-252000" algn="just">
              <a:spcBef>
                <a:spcPts val="600"/>
              </a:spcBef>
              <a:buClr>
                <a:srgbClr val="C2A058"/>
              </a:buClr>
              <a:buSzPct val="85000"/>
              <a:buFont typeface="Wingdings 2" panose="05020102010507070707" pitchFamily="18" charset="2"/>
              <a:buChar char="¾"/>
              <a:tabLst>
                <a:tab pos="457200" algn="l"/>
              </a:tabLst>
            </a:pPr>
            <a:r>
              <a:rPr lang="ru-RU" sz="1600" b="1" dirty="0">
                <a:latin typeface="+mn-lt"/>
              </a:rPr>
              <a:t>Одним из наиболее важных направлений работы ФГБУ «ЦНИГРИ» является научно-методическое сопровождение ГРР и формирование предложений по планированию ГРР на АБЦ</a:t>
            </a:r>
          </a:p>
          <a:p>
            <a:pPr marL="252000" indent="-252000" algn="just">
              <a:spcBef>
                <a:spcPts val="600"/>
              </a:spcBef>
              <a:buClr>
                <a:srgbClr val="C2A058"/>
              </a:buClr>
              <a:buSzPct val="85000"/>
              <a:buFont typeface="Wingdings 2" panose="05020102010507070707" pitchFamily="18" charset="2"/>
              <a:buChar char="¾"/>
              <a:tabLst>
                <a:tab pos="457200" algn="l"/>
              </a:tabLst>
            </a:pPr>
            <a:r>
              <a:rPr lang="ru-RU" sz="1600" b="1" dirty="0">
                <a:latin typeface="+mn-lt"/>
              </a:rPr>
              <a:t>Для решения вопросов, связанных с мониторингом проведения, научно-методического сопровождения, повышения эффективности текущих и планирования будущих ГРР на АБЦМ в ЦНИГРИ разрабатывается сетевой информационный ресурс «Геолого-разведочные работы на алмазы, благородные и цветные металлы»</a:t>
            </a:r>
          </a:p>
          <a:p>
            <a:pPr marL="252000" indent="-252000" algn="just">
              <a:spcBef>
                <a:spcPts val="600"/>
              </a:spcBef>
              <a:buClr>
                <a:srgbClr val="C2A058"/>
              </a:buClr>
              <a:buSzPct val="85000"/>
              <a:buFont typeface="Wingdings 2" panose="05020102010507070707" pitchFamily="18" charset="2"/>
              <a:buChar char="¾"/>
              <a:tabLst>
                <a:tab pos="457200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Программно-аппаратная платформа для функционирования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Nextgis Web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основана на доступных решениях, и при наличие подготовленных ИТ-специалистов может быть развернута в короткие сроки</a:t>
            </a:r>
          </a:p>
          <a:p>
            <a:pPr marL="252000" indent="-252000" algn="just">
              <a:spcBef>
                <a:spcPts val="600"/>
              </a:spcBef>
              <a:buClr>
                <a:srgbClr val="C2A058"/>
              </a:buClr>
              <a:buSzPct val="85000"/>
              <a:buFont typeface="Wingdings 2" panose="05020102010507070707" pitchFamily="18" charset="2"/>
              <a:buChar char="¾"/>
              <a:tabLst>
                <a:tab pos="457200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Имеются как явные плюсы в виде интеграции с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QGIS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, так и минусы, связанные с отсутствием отдельных функций и возможностей, имеющихся в проприетарных серверных ГИС</a:t>
            </a:r>
          </a:p>
          <a:p>
            <a:pPr marL="252000" indent="-252000" algn="just">
              <a:spcBef>
                <a:spcPts val="600"/>
              </a:spcBef>
              <a:buClr>
                <a:srgbClr val="C2A058"/>
              </a:buClr>
              <a:buSzPct val="85000"/>
              <a:buFont typeface="Wingdings 2" panose="05020102010507070707" pitchFamily="18" charset="2"/>
              <a:buChar char="¾"/>
              <a:tabLst>
                <a:tab pos="457200" algn="l"/>
              </a:tabLst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Возможно коммерческое использование/внедрение в облаке/на собственном сервере, при этом доступна поддержка и дополнительные модули (NextGIS Web в редакции Standard, первый год — 250 000 руб./год, последующие — 125 000 руб./год + 50 учетных записей + настройка и установка + обновления + дополнительные модули и клиентское ПО)</a:t>
            </a:r>
          </a:p>
          <a:p>
            <a:pPr marL="252000" indent="-252000" algn="just">
              <a:spcBef>
                <a:spcPts val="600"/>
              </a:spcBef>
              <a:buClr>
                <a:srgbClr val="C2A058"/>
              </a:buClr>
              <a:buSzPct val="85000"/>
              <a:buFont typeface="Wingdings 2" panose="05020102010507070707" pitchFamily="18" charset="2"/>
              <a:buChar char="¾"/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Сетевой информационный ресурс «Геолого-разведочные работы на алмазы, благородные и цветные металлы» позволит: проводить базовый анализ данных, оперативно отвечать на запросы Федерального агентства по недропользованию (Роснедра), а также решать задачи, связанные с мониторингом проведения, научно-методического сопровождения, повышения эффективности текущих и планирования будущих ГРР на АБЦМ</a:t>
            </a:r>
          </a:p>
          <a:p>
            <a:pPr marL="252000" indent="-252000" algn="just">
              <a:spcBef>
                <a:spcPts val="600"/>
              </a:spcBef>
              <a:buClr>
                <a:srgbClr val="C2A058"/>
              </a:buClr>
              <a:buSzPct val="85000"/>
              <a:buFont typeface="Wingdings 2" panose="05020102010507070707" pitchFamily="18" charset="2"/>
              <a:buChar char="¾"/>
              <a:tabLst>
                <a:tab pos="457200" algn="l"/>
              </a:tabLst>
            </a:pPr>
            <a:r>
              <a:rPr lang="ru-RU" sz="1600" b="1" dirty="0">
                <a:solidFill>
                  <a:srgbClr val="002060"/>
                </a:solidFill>
                <a:latin typeface="+mn-lt"/>
              </a:rPr>
              <a:t>В дальнейшем концепция сетевого информационного ресурса «Геолого-разведочные работы на алмазы, благородные и цветные металлы» может быть применима и для реализации иных геоинформационных сервисов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A8B3F-096E-4010-B957-1BB0A691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82" y="188640"/>
            <a:ext cx="10590536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78D73B6-C4ED-4380-BA09-EFC2020126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8600" y="200632"/>
            <a:ext cx="594360" cy="594360"/>
          </a:xfrm>
          <a:custGeom>
            <a:avLst/>
            <a:gdLst>
              <a:gd name="T0" fmla="*/ 1513 w 3089"/>
              <a:gd name="T1" fmla="*/ 1850 h 3087"/>
              <a:gd name="T2" fmla="*/ 649 w 3089"/>
              <a:gd name="T3" fmla="*/ 1469 h 3087"/>
              <a:gd name="T4" fmla="*/ 835 w 3089"/>
              <a:gd name="T5" fmla="*/ 2322 h 3087"/>
              <a:gd name="T6" fmla="*/ 1648 w 3089"/>
              <a:gd name="T7" fmla="*/ 733 h 3087"/>
              <a:gd name="T8" fmla="*/ 1441 w 3089"/>
              <a:gd name="T9" fmla="*/ 733 h 3087"/>
              <a:gd name="T10" fmla="*/ 1338 w 3089"/>
              <a:gd name="T11" fmla="*/ 902 h 3087"/>
              <a:gd name="T12" fmla="*/ 1545 w 3089"/>
              <a:gd name="T13" fmla="*/ 1070 h 3087"/>
              <a:gd name="T14" fmla="*/ 1751 w 3089"/>
              <a:gd name="T15" fmla="*/ 902 h 3087"/>
              <a:gd name="T16" fmla="*/ 1648 w 3089"/>
              <a:gd name="T17" fmla="*/ 733 h 3087"/>
              <a:gd name="T18" fmla="*/ 1600 w 3089"/>
              <a:gd name="T19" fmla="*/ 0 h 3087"/>
              <a:gd name="T20" fmla="*/ 2489 w 3089"/>
              <a:gd name="T21" fmla="*/ 1313 h 3087"/>
              <a:gd name="T22" fmla="*/ 2721 w 3089"/>
              <a:gd name="T23" fmla="*/ 570 h 3087"/>
              <a:gd name="T24" fmla="*/ 2637 w 3089"/>
              <a:gd name="T25" fmla="*/ 451 h 3087"/>
              <a:gd name="T26" fmla="*/ 3056 w 3089"/>
              <a:gd name="T27" fmla="*/ 1223 h 3087"/>
              <a:gd name="T28" fmla="*/ 2299 w 3089"/>
              <a:gd name="T29" fmla="*/ 2370 h 3087"/>
              <a:gd name="T30" fmla="*/ 1600 w 3089"/>
              <a:gd name="T31" fmla="*/ 3087 h 3087"/>
              <a:gd name="T32" fmla="*/ 3089 w 3089"/>
              <a:gd name="T33" fmla="*/ 1544 h 3087"/>
              <a:gd name="T34" fmla="*/ 2785 w 3089"/>
              <a:gd name="T35" fmla="*/ 623 h 3087"/>
              <a:gd name="T36" fmla="*/ 2504 w 3089"/>
              <a:gd name="T37" fmla="*/ 1544 h 3087"/>
              <a:gd name="T38" fmla="*/ 2575 w 3089"/>
              <a:gd name="T39" fmla="*/ 2079 h 3087"/>
              <a:gd name="T40" fmla="*/ 3002 w 3089"/>
              <a:gd name="T41" fmla="*/ 1031 h 3087"/>
              <a:gd name="T42" fmla="*/ 1488 w 3089"/>
              <a:gd name="T43" fmla="*/ 3087 h 3087"/>
              <a:gd name="T44" fmla="*/ 788 w 3089"/>
              <a:gd name="T45" fmla="*/ 2368 h 3087"/>
              <a:gd name="T46" fmla="*/ 33 w 3089"/>
              <a:gd name="T47" fmla="*/ 1223 h 3087"/>
              <a:gd name="T48" fmla="*/ 452 w 3089"/>
              <a:gd name="T49" fmla="*/ 2636 h 3087"/>
              <a:gd name="T50" fmla="*/ 370 w 3089"/>
              <a:gd name="T51" fmla="*/ 541 h 3087"/>
              <a:gd name="T52" fmla="*/ 368 w 3089"/>
              <a:gd name="T53" fmla="*/ 611 h 3087"/>
              <a:gd name="T54" fmla="*/ 841 w 3089"/>
              <a:gd name="T55" fmla="*/ 625 h 3087"/>
              <a:gd name="T56" fmla="*/ 452 w 3089"/>
              <a:gd name="T57" fmla="*/ 451 h 3087"/>
              <a:gd name="T58" fmla="*/ 87 w 3089"/>
              <a:gd name="T59" fmla="*/ 1031 h 3087"/>
              <a:gd name="T60" fmla="*/ 514 w 3089"/>
              <a:gd name="T61" fmla="*/ 2079 h 3087"/>
              <a:gd name="T62" fmla="*/ 584 w 3089"/>
              <a:gd name="T63" fmla="*/ 1544 h 3087"/>
              <a:gd name="T64" fmla="*/ 305 w 3089"/>
              <a:gd name="T65" fmla="*/ 623 h 3087"/>
              <a:gd name="T66" fmla="*/ 2193 w 3089"/>
              <a:gd name="T67" fmla="*/ 2430 h 3087"/>
              <a:gd name="T68" fmla="*/ 1576 w 3089"/>
              <a:gd name="T69" fmla="*/ 2569 h 3087"/>
              <a:gd name="T70" fmla="*/ 2252 w 3089"/>
              <a:gd name="T71" fmla="*/ 2323 h 3087"/>
              <a:gd name="T72" fmla="*/ 2439 w 3089"/>
              <a:gd name="T73" fmla="*/ 1470 h 3087"/>
              <a:gd name="T74" fmla="*/ 1576 w 3089"/>
              <a:gd name="T75" fmla="*/ 1850 h 3087"/>
              <a:gd name="T76" fmla="*/ 2252 w 3089"/>
              <a:gd name="T77" fmla="*/ 2323 h 3087"/>
              <a:gd name="T78" fmla="*/ 1513 w 3089"/>
              <a:gd name="T79" fmla="*/ 2569 h 3087"/>
              <a:gd name="T80" fmla="*/ 895 w 3089"/>
              <a:gd name="T81" fmla="*/ 2430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89" h="3087">
                <a:moveTo>
                  <a:pt x="1513" y="2506"/>
                </a:moveTo>
                <a:lnTo>
                  <a:pt x="1513" y="1850"/>
                </a:lnTo>
                <a:cubicBezTo>
                  <a:pt x="1183" y="1842"/>
                  <a:pt x="885" y="1705"/>
                  <a:pt x="668" y="1488"/>
                </a:cubicBezTo>
                <a:lnTo>
                  <a:pt x="649" y="1469"/>
                </a:lnTo>
                <a:cubicBezTo>
                  <a:pt x="648" y="1493"/>
                  <a:pt x="648" y="1518"/>
                  <a:pt x="648" y="1544"/>
                </a:cubicBezTo>
                <a:cubicBezTo>
                  <a:pt x="648" y="1824"/>
                  <a:pt x="715" y="2089"/>
                  <a:pt x="835" y="2322"/>
                </a:cubicBezTo>
                <a:cubicBezTo>
                  <a:pt x="1036" y="2435"/>
                  <a:pt x="1267" y="2501"/>
                  <a:pt x="1513" y="2506"/>
                </a:cubicBezTo>
                <a:close/>
                <a:moveTo>
                  <a:pt x="1648" y="733"/>
                </a:moveTo>
                <a:lnTo>
                  <a:pt x="1545" y="81"/>
                </a:lnTo>
                <a:lnTo>
                  <a:pt x="1441" y="733"/>
                </a:lnTo>
                <a:lnTo>
                  <a:pt x="946" y="626"/>
                </a:lnTo>
                <a:lnTo>
                  <a:pt x="1338" y="902"/>
                </a:lnTo>
                <a:lnTo>
                  <a:pt x="705" y="1355"/>
                </a:lnTo>
                <a:lnTo>
                  <a:pt x="1545" y="1070"/>
                </a:lnTo>
                <a:lnTo>
                  <a:pt x="2382" y="1355"/>
                </a:lnTo>
                <a:lnTo>
                  <a:pt x="1751" y="902"/>
                </a:lnTo>
                <a:lnTo>
                  <a:pt x="2142" y="626"/>
                </a:lnTo>
                <a:lnTo>
                  <a:pt x="1648" y="733"/>
                </a:lnTo>
                <a:close/>
                <a:moveTo>
                  <a:pt x="2637" y="451"/>
                </a:moveTo>
                <a:cubicBezTo>
                  <a:pt x="2369" y="184"/>
                  <a:pt x="2004" y="14"/>
                  <a:pt x="1600" y="0"/>
                </a:cubicBezTo>
                <a:cubicBezTo>
                  <a:pt x="1865" y="149"/>
                  <a:pt x="2088" y="365"/>
                  <a:pt x="2246" y="625"/>
                </a:cubicBezTo>
                <a:cubicBezTo>
                  <a:pt x="2372" y="830"/>
                  <a:pt x="2456" y="1064"/>
                  <a:pt x="2489" y="1313"/>
                </a:cubicBezTo>
                <a:cubicBezTo>
                  <a:pt x="2635" y="1117"/>
                  <a:pt x="2721" y="874"/>
                  <a:pt x="2721" y="611"/>
                </a:cubicBezTo>
                <a:cubicBezTo>
                  <a:pt x="2721" y="595"/>
                  <a:pt x="2721" y="582"/>
                  <a:pt x="2721" y="570"/>
                </a:cubicBezTo>
                <a:lnTo>
                  <a:pt x="2719" y="541"/>
                </a:lnTo>
                <a:cubicBezTo>
                  <a:pt x="2693" y="510"/>
                  <a:pt x="2665" y="480"/>
                  <a:pt x="2637" y="451"/>
                </a:cubicBezTo>
                <a:close/>
                <a:moveTo>
                  <a:pt x="3089" y="1544"/>
                </a:moveTo>
                <a:cubicBezTo>
                  <a:pt x="3089" y="1434"/>
                  <a:pt x="3078" y="1326"/>
                  <a:pt x="3056" y="1223"/>
                </a:cubicBezTo>
                <a:cubicBezTo>
                  <a:pt x="3016" y="1573"/>
                  <a:pt x="2857" y="1888"/>
                  <a:pt x="2620" y="2124"/>
                </a:cubicBezTo>
                <a:cubicBezTo>
                  <a:pt x="2525" y="2219"/>
                  <a:pt x="2417" y="2302"/>
                  <a:pt x="2299" y="2370"/>
                </a:cubicBezTo>
                <a:cubicBezTo>
                  <a:pt x="2283" y="2401"/>
                  <a:pt x="2265" y="2432"/>
                  <a:pt x="2246" y="2463"/>
                </a:cubicBezTo>
                <a:cubicBezTo>
                  <a:pt x="2088" y="2722"/>
                  <a:pt x="1865" y="2938"/>
                  <a:pt x="1600" y="3087"/>
                </a:cubicBezTo>
                <a:cubicBezTo>
                  <a:pt x="2004" y="3073"/>
                  <a:pt x="2369" y="2903"/>
                  <a:pt x="2637" y="2636"/>
                </a:cubicBezTo>
                <a:cubicBezTo>
                  <a:pt x="2916" y="2356"/>
                  <a:pt x="3089" y="1970"/>
                  <a:pt x="3089" y="1544"/>
                </a:cubicBezTo>
                <a:close/>
                <a:moveTo>
                  <a:pt x="3002" y="1031"/>
                </a:moveTo>
                <a:cubicBezTo>
                  <a:pt x="2950" y="884"/>
                  <a:pt x="2876" y="746"/>
                  <a:pt x="2785" y="623"/>
                </a:cubicBezTo>
                <a:cubicBezTo>
                  <a:pt x="2782" y="919"/>
                  <a:pt x="2675" y="1191"/>
                  <a:pt x="2498" y="1403"/>
                </a:cubicBezTo>
                <a:cubicBezTo>
                  <a:pt x="2502" y="1450"/>
                  <a:pt x="2504" y="1496"/>
                  <a:pt x="2504" y="1544"/>
                </a:cubicBezTo>
                <a:cubicBezTo>
                  <a:pt x="2504" y="1800"/>
                  <a:pt x="2449" y="2043"/>
                  <a:pt x="2351" y="2263"/>
                </a:cubicBezTo>
                <a:cubicBezTo>
                  <a:pt x="2432" y="2209"/>
                  <a:pt x="2507" y="2148"/>
                  <a:pt x="2575" y="2079"/>
                </a:cubicBezTo>
                <a:cubicBezTo>
                  <a:pt x="2839" y="1816"/>
                  <a:pt x="3002" y="1451"/>
                  <a:pt x="3002" y="1049"/>
                </a:cubicBezTo>
                <a:lnTo>
                  <a:pt x="3002" y="1031"/>
                </a:lnTo>
                <a:close/>
                <a:moveTo>
                  <a:pt x="452" y="2636"/>
                </a:moveTo>
                <a:cubicBezTo>
                  <a:pt x="720" y="2903"/>
                  <a:pt x="1084" y="3073"/>
                  <a:pt x="1488" y="3087"/>
                </a:cubicBezTo>
                <a:cubicBezTo>
                  <a:pt x="1223" y="2938"/>
                  <a:pt x="1000" y="2722"/>
                  <a:pt x="841" y="2463"/>
                </a:cubicBezTo>
                <a:cubicBezTo>
                  <a:pt x="823" y="2432"/>
                  <a:pt x="805" y="2400"/>
                  <a:pt x="788" y="2368"/>
                </a:cubicBezTo>
                <a:cubicBezTo>
                  <a:pt x="671" y="2301"/>
                  <a:pt x="564" y="2219"/>
                  <a:pt x="469" y="2124"/>
                </a:cubicBezTo>
                <a:cubicBezTo>
                  <a:pt x="232" y="1888"/>
                  <a:pt x="73" y="1573"/>
                  <a:pt x="33" y="1223"/>
                </a:cubicBezTo>
                <a:cubicBezTo>
                  <a:pt x="12" y="1326"/>
                  <a:pt x="0" y="1434"/>
                  <a:pt x="0" y="1544"/>
                </a:cubicBezTo>
                <a:cubicBezTo>
                  <a:pt x="0" y="1970"/>
                  <a:pt x="173" y="2356"/>
                  <a:pt x="452" y="2636"/>
                </a:cubicBezTo>
                <a:close/>
                <a:moveTo>
                  <a:pt x="452" y="451"/>
                </a:moveTo>
                <a:cubicBezTo>
                  <a:pt x="424" y="480"/>
                  <a:pt x="396" y="510"/>
                  <a:pt x="370" y="541"/>
                </a:cubicBezTo>
                <a:lnTo>
                  <a:pt x="368" y="570"/>
                </a:lnTo>
                <a:cubicBezTo>
                  <a:pt x="368" y="582"/>
                  <a:pt x="368" y="595"/>
                  <a:pt x="368" y="611"/>
                </a:cubicBezTo>
                <a:cubicBezTo>
                  <a:pt x="368" y="873"/>
                  <a:pt x="454" y="1116"/>
                  <a:pt x="599" y="1312"/>
                </a:cubicBezTo>
                <a:cubicBezTo>
                  <a:pt x="632" y="1063"/>
                  <a:pt x="716" y="830"/>
                  <a:pt x="841" y="625"/>
                </a:cubicBezTo>
                <a:cubicBezTo>
                  <a:pt x="1000" y="365"/>
                  <a:pt x="1223" y="149"/>
                  <a:pt x="1488" y="0"/>
                </a:cubicBezTo>
                <a:cubicBezTo>
                  <a:pt x="1084" y="15"/>
                  <a:pt x="720" y="184"/>
                  <a:pt x="452" y="451"/>
                </a:cubicBezTo>
                <a:close/>
                <a:moveTo>
                  <a:pt x="305" y="623"/>
                </a:moveTo>
                <a:cubicBezTo>
                  <a:pt x="213" y="746"/>
                  <a:pt x="139" y="884"/>
                  <a:pt x="87" y="1031"/>
                </a:cubicBezTo>
                <a:lnTo>
                  <a:pt x="87" y="1049"/>
                </a:lnTo>
                <a:cubicBezTo>
                  <a:pt x="87" y="1451"/>
                  <a:pt x="250" y="1816"/>
                  <a:pt x="514" y="2079"/>
                </a:cubicBezTo>
                <a:cubicBezTo>
                  <a:pt x="582" y="2147"/>
                  <a:pt x="656" y="2208"/>
                  <a:pt x="736" y="2262"/>
                </a:cubicBezTo>
                <a:cubicBezTo>
                  <a:pt x="638" y="2042"/>
                  <a:pt x="584" y="1799"/>
                  <a:pt x="584" y="1544"/>
                </a:cubicBezTo>
                <a:cubicBezTo>
                  <a:pt x="584" y="1496"/>
                  <a:pt x="586" y="1449"/>
                  <a:pt x="590" y="1402"/>
                </a:cubicBezTo>
                <a:cubicBezTo>
                  <a:pt x="414" y="1190"/>
                  <a:pt x="307" y="919"/>
                  <a:pt x="305" y="623"/>
                </a:cubicBezTo>
                <a:close/>
                <a:moveTo>
                  <a:pt x="1576" y="3028"/>
                </a:moveTo>
                <a:cubicBezTo>
                  <a:pt x="1829" y="2884"/>
                  <a:pt x="2042" y="2678"/>
                  <a:pt x="2193" y="2430"/>
                </a:cubicBezTo>
                <a:lnTo>
                  <a:pt x="2196" y="2423"/>
                </a:lnTo>
                <a:cubicBezTo>
                  <a:pt x="2008" y="2513"/>
                  <a:pt x="1798" y="2565"/>
                  <a:pt x="1576" y="2569"/>
                </a:cubicBezTo>
                <a:lnTo>
                  <a:pt x="1576" y="3028"/>
                </a:lnTo>
                <a:close/>
                <a:moveTo>
                  <a:pt x="2252" y="2323"/>
                </a:moveTo>
                <a:cubicBezTo>
                  <a:pt x="2372" y="2090"/>
                  <a:pt x="2440" y="1825"/>
                  <a:pt x="2440" y="1544"/>
                </a:cubicBezTo>
                <a:cubicBezTo>
                  <a:pt x="2440" y="1519"/>
                  <a:pt x="2440" y="1494"/>
                  <a:pt x="2439" y="1470"/>
                </a:cubicBezTo>
                <a:lnTo>
                  <a:pt x="2421" y="1488"/>
                </a:lnTo>
                <a:cubicBezTo>
                  <a:pt x="2204" y="1705"/>
                  <a:pt x="1906" y="1842"/>
                  <a:pt x="1576" y="1850"/>
                </a:cubicBezTo>
                <a:lnTo>
                  <a:pt x="1576" y="2506"/>
                </a:lnTo>
                <a:cubicBezTo>
                  <a:pt x="1821" y="2501"/>
                  <a:pt x="2051" y="2435"/>
                  <a:pt x="2252" y="2323"/>
                </a:cubicBezTo>
                <a:close/>
                <a:moveTo>
                  <a:pt x="1513" y="3028"/>
                </a:moveTo>
                <a:lnTo>
                  <a:pt x="1513" y="2569"/>
                </a:lnTo>
                <a:cubicBezTo>
                  <a:pt x="1291" y="2565"/>
                  <a:pt x="1080" y="2513"/>
                  <a:pt x="891" y="2422"/>
                </a:cubicBezTo>
                <a:lnTo>
                  <a:pt x="895" y="2430"/>
                </a:lnTo>
                <a:cubicBezTo>
                  <a:pt x="1047" y="2678"/>
                  <a:pt x="1260" y="2885"/>
                  <a:pt x="1513" y="3028"/>
                </a:cubicBezTo>
                <a:close/>
              </a:path>
            </a:pathLst>
          </a:custGeom>
          <a:solidFill>
            <a:srgbClr val="B18E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97" y="6192640"/>
            <a:ext cx="673609" cy="777242"/>
          </a:xfrm>
          <a:prstGeom prst="rect">
            <a:avLst/>
          </a:prstGeom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37440" y="6155749"/>
            <a:ext cx="673610" cy="777242"/>
          </a:xfrm>
          <a:prstGeom prst="ellipse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60007" dist="63500" dir="9600000" kx="1300200" algn="ctr" rotWithShape="0">
                    <a:schemeClr val="bg1">
                      <a:alpha val="32000"/>
                    </a:scheme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12</a:t>
            </a:r>
            <a:endParaRPr lang="ru-RU" sz="2000" b="1" dirty="0">
              <a:solidFill>
                <a:schemeClr val="bg1"/>
              </a:solidFill>
              <a:effectLst>
                <a:outerShdw blurRad="60007" dist="63500" dir="9600000" kx="1300200" algn="ctr" rotWithShape="0">
                  <a:schemeClr val="bg1">
                    <a:alpha val="32000"/>
                  </a:scheme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59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7ED471-DB69-4181-8E39-87E6289B9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69644"/>
          <a:stretch/>
        </p:blipFill>
        <p:spPr>
          <a:xfrm>
            <a:off x="-12034" y="4486899"/>
            <a:ext cx="12192000" cy="237110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2340" y="0"/>
            <a:ext cx="12192000" cy="380912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35105DC-0A07-4AEF-8509-605EDE5A5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392" y="2560000"/>
            <a:ext cx="3030535" cy="3533296"/>
          </a:xfrm>
          <a:prstGeom prst="rect">
            <a:avLst/>
          </a:prstGeom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19336" y="638828"/>
            <a:ext cx="11953732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ru-RU" sz="5400" b="1" spc="220" dirty="0">
                <a:solidFill>
                  <a:srgbClr val="996633"/>
                </a:solidFill>
              </a:rPr>
              <a:t>СПАСИБО ЗА </a:t>
            </a:r>
          </a:p>
          <a:p>
            <a:pPr lvl="0" algn="ctr">
              <a:lnSpc>
                <a:spcPct val="90000"/>
              </a:lnSpc>
              <a:defRPr/>
            </a:pPr>
            <a:r>
              <a:rPr lang="ru-RU" sz="5400" b="1" spc="220" dirty="0">
                <a:solidFill>
                  <a:srgbClr val="996633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7461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A7ED471-DB69-4181-8E39-87E6289B9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69644"/>
          <a:stretch/>
        </p:blipFill>
        <p:spPr>
          <a:xfrm>
            <a:off x="1" y="4486899"/>
            <a:ext cx="12192000" cy="23711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8154"/>
            <a:ext cx="12192000" cy="380912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FA8B3F-096E-4010-B957-1BB0A691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82" y="147940"/>
            <a:ext cx="1122441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B18E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НАИБОЛЕЕ ЛИКВИДНЫЕ ВИДЫ ПОЛЕЗНЫХ ИСКОПАЕМЫХ – ЗОЛОТО, ПЛАТИНОИДЫ, МЕДЬ, АЛМАЗЫ </a:t>
            </a: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578D73B6-C4ED-4380-BA09-EFC2020126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8600" y="200632"/>
            <a:ext cx="594360" cy="594360"/>
          </a:xfrm>
          <a:custGeom>
            <a:avLst/>
            <a:gdLst>
              <a:gd name="T0" fmla="*/ 1513 w 3089"/>
              <a:gd name="T1" fmla="*/ 1850 h 3087"/>
              <a:gd name="T2" fmla="*/ 649 w 3089"/>
              <a:gd name="T3" fmla="*/ 1469 h 3087"/>
              <a:gd name="T4" fmla="*/ 835 w 3089"/>
              <a:gd name="T5" fmla="*/ 2322 h 3087"/>
              <a:gd name="T6" fmla="*/ 1648 w 3089"/>
              <a:gd name="T7" fmla="*/ 733 h 3087"/>
              <a:gd name="T8" fmla="*/ 1441 w 3089"/>
              <a:gd name="T9" fmla="*/ 733 h 3087"/>
              <a:gd name="T10" fmla="*/ 1338 w 3089"/>
              <a:gd name="T11" fmla="*/ 902 h 3087"/>
              <a:gd name="T12" fmla="*/ 1545 w 3089"/>
              <a:gd name="T13" fmla="*/ 1070 h 3087"/>
              <a:gd name="T14" fmla="*/ 1751 w 3089"/>
              <a:gd name="T15" fmla="*/ 902 h 3087"/>
              <a:gd name="T16" fmla="*/ 1648 w 3089"/>
              <a:gd name="T17" fmla="*/ 733 h 3087"/>
              <a:gd name="T18" fmla="*/ 1600 w 3089"/>
              <a:gd name="T19" fmla="*/ 0 h 3087"/>
              <a:gd name="T20" fmla="*/ 2489 w 3089"/>
              <a:gd name="T21" fmla="*/ 1313 h 3087"/>
              <a:gd name="T22" fmla="*/ 2721 w 3089"/>
              <a:gd name="T23" fmla="*/ 570 h 3087"/>
              <a:gd name="T24" fmla="*/ 2637 w 3089"/>
              <a:gd name="T25" fmla="*/ 451 h 3087"/>
              <a:gd name="T26" fmla="*/ 3056 w 3089"/>
              <a:gd name="T27" fmla="*/ 1223 h 3087"/>
              <a:gd name="T28" fmla="*/ 2299 w 3089"/>
              <a:gd name="T29" fmla="*/ 2370 h 3087"/>
              <a:gd name="T30" fmla="*/ 1600 w 3089"/>
              <a:gd name="T31" fmla="*/ 3087 h 3087"/>
              <a:gd name="T32" fmla="*/ 3089 w 3089"/>
              <a:gd name="T33" fmla="*/ 1544 h 3087"/>
              <a:gd name="T34" fmla="*/ 2785 w 3089"/>
              <a:gd name="T35" fmla="*/ 623 h 3087"/>
              <a:gd name="T36" fmla="*/ 2504 w 3089"/>
              <a:gd name="T37" fmla="*/ 1544 h 3087"/>
              <a:gd name="T38" fmla="*/ 2575 w 3089"/>
              <a:gd name="T39" fmla="*/ 2079 h 3087"/>
              <a:gd name="T40" fmla="*/ 3002 w 3089"/>
              <a:gd name="T41" fmla="*/ 1031 h 3087"/>
              <a:gd name="T42" fmla="*/ 1488 w 3089"/>
              <a:gd name="T43" fmla="*/ 3087 h 3087"/>
              <a:gd name="T44" fmla="*/ 788 w 3089"/>
              <a:gd name="T45" fmla="*/ 2368 h 3087"/>
              <a:gd name="T46" fmla="*/ 33 w 3089"/>
              <a:gd name="T47" fmla="*/ 1223 h 3087"/>
              <a:gd name="T48" fmla="*/ 452 w 3089"/>
              <a:gd name="T49" fmla="*/ 2636 h 3087"/>
              <a:gd name="T50" fmla="*/ 370 w 3089"/>
              <a:gd name="T51" fmla="*/ 541 h 3087"/>
              <a:gd name="T52" fmla="*/ 368 w 3089"/>
              <a:gd name="T53" fmla="*/ 611 h 3087"/>
              <a:gd name="T54" fmla="*/ 841 w 3089"/>
              <a:gd name="T55" fmla="*/ 625 h 3087"/>
              <a:gd name="T56" fmla="*/ 452 w 3089"/>
              <a:gd name="T57" fmla="*/ 451 h 3087"/>
              <a:gd name="T58" fmla="*/ 87 w 3089"/>
              <a:gd name="T59" fmla="*/ 1031 h 3087"/>
              <a:gd name="T60" fmla="*/ 514 w 3089"/>
              <a:gd name="T61" fmla="*/ 2079 h 3087"/>
              <a:gd name="T62" fmla="*/ 584 w 3089"/>
              <a:gd name="T63" fmla="*/ 1544 h 3087"/>
              <a:gd name="T64" fmla="*/ 305 w 3089"/>
              <a:gd name="T65" fmla="*/ 623 h 3087"/>
              <a:gd name="T66" fmla="*/ 2193 w 3089"/>
              <a:gd name="T67" fmla="*/ 2430 h 3087"/>
              <a:gd name="T68" fmla="*/ 1576 w 3089"/>
              <a:gd name="T69" fmla="*/ 2569 h 3087"/>
              <a:gd name="T70" fmla="*/ 2252 w 3089"/>
              <a:gd name="T71" fmla="*/ 2323 h 3087"/>
              <a:gd name="T72" fmla="*/ 2439 w 3089"/>
              <a:gd name="T73" fmla="*/ 1470 h 3087"/>
              <a:gd name="T74" fmla="*/ 1576 w 3089"/>
              <a:gd name="T75" fmla="*/ 1850 h 3087"/>
              <a:gd name="T76" fmla="*/ 2252 w 3089"/>
              <a:gd name="T77" fmla="*/ 2323 h 3087"/>
              <a:gd name="T78" fmla="*/ 1513 w 3089"/>
              <a:gd name="T79" fmla="*/ 2569 h 3087"/>
              <a:gd name="T80" fmla="*/ 895 w 3089"/>
              <a:gd name="T81" fmla="*/ 2430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89" h="3087">
                <a:moveTo>
                  <a:pt x="1513" y="2506"/>
                </a:moveTo>
                <a:lnTo>
                  <a:pt x="1513" y="1850"/>
                </a:lnTo>
                <a:cubicBezTo>
                  <a:pt x="1183" y="1842"/>
                  <a:pt x="885" y="1705"/>
                  <a:pt x="668" y="1488"/>
                </a:cubicBezTo>
                <a:lnTo>
                  <a:pt x="649" y="1469"/>
                </a:lnTo>
                <a:cubicBezTo>
                  <a:pt x="648" y="1493"/>
                  <a:pt x="648" y="1518"/>
                  <a:pt x="648" y="1544"/>
                </a:cubicBezTo>
                <a:cubicBezTo>
                  <a:pt x="648" y="1824"/>
                  <a:pt x="715" y="2089"/>
                  <a:pt x="835" y="2322"/>
                </a:cubicBezTo>
                <a:cubicBezTo>
                  <a:pt x="1036" y="2435"/>
                  <a:pt x="1267" y="2501"/>
                  <a:pt x="1513" y="2506"/>
                </a:cubicBezTo>
                <a:close/>
                <a:moveTo>
                  <a:pt x="1648" y="733"/>
                </a:moveTo>
                <a:lnTo>
                  <a:pt x="1545" y="81"/>
                </a:lnTo>
                <a:lnTo>
                  <a:pt x="1441" y="733"/>
                </a:lnTo>
                <a:lnTo>
                  <a:pt x="946" y="626"/>
                </a:lnTo>
                <a:lnTo>
                  <a:pt x="1338" y="902"/>
                </a:lnTo>
                <a:lnTo>
                  <a:pt x="705" y="1355"/>
                </a:lnTo>
                <a:lnTo>
                  <a:pt x="1545" y="1070"/>
                </a:lnTo>
                <a:lnTo>
                  <a:pt x="2382" y="1355"/>
                </a:lnTo>
                <a:lnTo>
                  <a:pt x="1751" y="902"/>
                </a:lnTo>
                <a:lnTo>
                  <a:pt x="2142" y="626"/>
                </a:lnTo>
                <a:lnTo>
                  <a:pt x="1648" y="733"/>
                </a:lnTo>
                <a:close/>
                <a:moveTo>
                  <a:pt x="2637" y="451"/>
                </a:moveTo>
                <a:cubicBezTo>
                  <a:pt x="2369" y="184"/>
                  <a:pt x="2004" y="14"/>
                  <a:pt x="1600" y="0"/>
                </a:cubicBezTo>
                <a:cubicBezTo>
                  <a:pt x="1865" y="149"/>
                  <a:pt x="2088" y="365"/>
                  <a:pt x="2246" y="625"/>
                </a:cubicBezTo>
                <a:cubicBezTo>
                  <a:pt x="2372" y="830"/>
                  <a:pt x="2456" y="1064"/>
                  <a:pt x="2489" y="1313"/>
                </a:cubicBezTo>
                <a:cubicBezTo>
                  <a:pt x="2635" y="1117"/>
                  <a:pt x="2721" y="874"/>
                  <a:pt x="2721" y="611"/>
                </a:cubicBezTo>
                <a:cubicBezTo>
                  <a:pt x="2721" y="595"/>
                  <a:pt x="2721" y="582"/>
                  <a:pt x="2721" y="570"/>
                </a:cubicBezTo>
                <a:lnTo>
                  <a:pt x="2719" y="541"/>
                </a:lnTo>
                <a:cubicBezTo>
                  <a:pt x="2693" y="510"/>
                  <a:pt x="2665" y="480"/>
                  <a:pt x="2637" y="451"/>
                </a:cubicBezTo>
                <a:close/>
                <a:moveTo>
                  <a:pt x="3089" y="1544"/>
                </a:moveTo>
                <a:cubicBezTo>
                  <a:pt x="3089" y="1434"/>
                  <a:pt x="3078" y="1326"/>
                  <a:pt x="3056" y="1223"/>
                </a:cubicBezTo>
                <a:cubicBezTo>
                  <a:pt x="3016" y="1573"/>
                  <a:pt x="2857" y="1888"/>
                  <a:pt x="2620" y="2124"/>
                </a:cubicBezTo>
                <a:cubicBezTo>
                  <a:pt x="2525" y="2219"/>
                  <a:pt x="2417" y="2302"/>
                  <a:pt x="2299" y="2370"/>
                </a:cubicBezTo>
                <a:cubicBezTo>
                  <a:pt x="2283" y="2401"/>
                  <a:pt x="2265" y="2432"/>
                  <a:pt x="2246" y="2463"/>
                </a:cubicBezTo>
                <a:cubicBezTo>
                  <a:pt x="2088" y="2722"/>
                  <a:pt x="1865" y="2938"/>
                  <a:pt x="1600" y="3087"/>
                </a:cubicBezTo>
                <a:cubicBezTo>
                  <a:pt x="2004" y="3073"/>
                  <a:pt x="2369" y="2903"/>
                  <a:pt x="2637" y="2636"/>
                </a:cubicBezTo>
                <a:cubicBezTo>
                  <a:pt x="2916" y="2356"/>
                  <a:pt x="3089" y="1970"/>
                  <a:pt x="3089" y="1544"/>
                </a:cubicBezTo>
                <a:close/>
                <a:moveTo>
                  <a:pt x="3002" y="1031"/>
                </a:moveTo>
                <a:cubicBezTo>
                  <a:pt x="2950" y="884"/>
                  <a:pt x="2876" y="746"/>
                  <a:pt x="2785" y="623"/>
                </a:cubicBezTo>
                <a:cubicBezTo>
                  <a:pt x="2782" y="919"/>
                  <a:pt x="2675" y="1191"/>
                  <a:pt x="2498" y="1403"/>
                </a:cubicBezTo>
                <a:cubicBezTo>
                  <a:pt x="2502" y="1450"/>
                  <a:pt x="2504" y="1496"/>
                  <a:pt x="2504" y="1544"/>
                </a:cubicBezTo>
                <a:cubicBezTo>
                  <a:pt x="2504" y="1800"/>
                  <a:pt x="2449" y="2043"/>
                  <a:pt x="2351" y="2263"/>
                </a:cubicBezTo>
                <a:cubicBezTo>
                  <a:pt x="2432" y="2209"/>
                  <a:pt x="2507" y="2148"/>
                  <a:pt x="2575" y="2079"/>
                </a:cubicBezTo>
                <a:cubicBezTo>
                  <a:pt x="2839" y="1816"/>
                  <a:pt x="3002" y="1451"/>
                  <a:pt x="3002" y="1049"/>
                </a:cubicBezTo>
                <a:lnTo>
                  <a:pt x="3002" y="1031"/>
                </a:lnTo>
                <a:close/>
                <a:moveTo>
                  <a:pt x="452" y="2636"/>
                </a:moveTo>
                <a:cubicBezTo>
                  <a:pt x="720" y="2903"/>
                  <a:pt x="1084" y="3073"/>
                  <a:pt x="1488" y="3087"/>
                </a:cubicBezTo>
                <a:cubicBezTo>
                  <a:pt x="1223" y="2938"/>
                  <a:pt x="1000" y="2722"/>
                  <a:pt x="841" y="2463"/>
                </a:cubicBezTo>
                <a:cubicBezTo>
                  <a:pt x="823" y="2432"/>
                  <a:pt x="805" y="2400"/>
                  <a:pt x="788" y="2368"/>
                </a:cubicBezTo>
                <a:cubicBezTo>
                  <a:pt x="671" y="2301"/>
                  <a:pt x="564" y="2219"/>
                  <a:pt x="469" y="2124"/>
                </a:cubicBezTo>
                <a:cubicBezTo>
                  <a:pt x="232" y="1888"/>
                  <a:pt x="73" y="1573"/>
                  <a:pt x="33" y="1223"/>
                </a:cubicBezTo>
                <a:cubicBezTo>
                  <a:pt x="12" y="1326"/>
                  <a:pt x="0" y="1434"/>
                  <a:pt x="0" y="1544"/>
                </a:cubicBezTo>
                <a:cubicBezTo>
                  <a:pt x="0" y="1970"/>
                  <a:pt x="173" y="2356"/>
                  <a:pt x="452" y="2636"/>
                </a:cubicBezTo>
                <a:close/>
                <a:moveTo>
                  <a:pt x="452" y="451"/>
                </a:moveTo>
                <a:cubicBezTo>
                  <a:pt x="424" y="480"/>
                  <a:pt x="396" y="510"/>
                  <a:pt x="370" y="541"/>
                </a:cubicBezTo>
                <a:lnTo>
                  <a:pt x="368" y="570"/>
                </a:lnTo>
                <a:cubicBezTo>
                  <a:pt x="368" y="582"/>
                  <a:pt x="368" y="595"/>
                  <a:pt x="368" y="611"/>
                </a:cubicBezTo>
                <a:cubicBezTo>
                  <a:pt x="368" y="873"/>
                  <a:pt x="454" y="1116"/>
                  <a:pt x="599" y="1312"/>
                </a:cubicBezTo>
                <a:cubicBezTo>
                  <a:pt x="632" y="1063"/>
                  <a:pt x="716" y="830"/>
                  <a:pt x="841" y="625"/>
                </a:cubicBezTo>
                <a:cubicBezTo>
                  <a:pt x="1000" y="365"/>
                  <a:pt x="1223" y="149"/>
                  <a:pt x="1488" y="0"/>
                </a:cubicBezTo>
                <a:cubicBezTo>
                  <a:pt x="1084" y="15"/>
                  <a:pt x="720" y="184"/>
                  <a:pt x="452" y="451"/>
                </a:cubicBezTo>
                <a:close/>
                <a:moveTo>
                  <a:pt x="305" y="623"/>
                </a:moveTo>
                <a:cubicBezTo>
                  <a:pt x="213" y="746"/>
                  <a:pt x="139" y="884"/>
                  <a:pt x="87" y="1031"/>
                </a:cubicBezTo>
                <a:lnTo>
                  <a:pt x="87" y="1049"/>
                </a:lnTo>
                <a:cubicBezTo>
                  <a:pt x="87" y="1451"/>
                  <a:pt x="250" y="1816"/>
                  <a:pt x="514" y="2079"/>
                </a:cubicBezTo>
                <a:cubicBezTo>
                  <a:pt x="582" y="2147"/>
                  <a:pt x="656" y="2208"/>
                  <a:pt x="736" y="2262"/>
                </a:cubicBezTo>
                <a:cubicBezTo>
                  <a:pt x="638" y="2042"/>
                  <a:pt x="584" y="1799"/>
                  <a:pt x="584" y="1544"/>
                </a:cubicBezTo>
                <a:cubicBezTo>
                  <a:pt x="584" y="1496"/>
                  <a:pt x="586" y="1449"/>
                  <a:pt x="590" y="1402"/>
                </a:cubicBezTo>
                <a:cubicBezTo>
                  <a:pt x="414" y="1190"/>
                  <a:pt x="307" y="919"/>
                  <a:pt x="305" y="623"/>
                </a:cubicBezTo>
                <a:close/>
                <a:moveTo>
                  <a:pt x="1576" y="3028"/>
                </a:moveTo>
                <a:cubicBezTo>
                  <a:pt x="1829" y="2884"/>
                  <a:pt x="2042" y="2678"/>
                  <a:pt x="2193" y="2430"/>
                </a:cubicBezTo>
                <a:lnTo>
                  <a:pt x="2196" y="2423"/>
                </a:lnTo>
                <a:cubicBezTo>
                  <a:pt x="2008" y="2513"/>
                  <a:pt x="1798" y="2565"/>
                  <a:pt x="1576" y="2569"/>
                </a:cubicBezTo>
                <a:lnTo>
                  <a:pt x="1576" y="3028"/>
                </a:lnTo>
                <a:close/>
                <a:moveTo>
                  <a:pt x="2252" y="2323"/>
                </a:moveTo>
                <a:cubicBezTo>
                  <a:pt x="2372" y="2090"/>
                  <a:pt x="2440" y="1825"/>
                  <a:pt x="2440" y="1544"/>
                </a:cubicBezTo>
                <a:cubicBezTo>
                  <a:pt x="2440" y="1519"/>
                  <a:pt x="2440" y="1494"/>
                  <a:pt x="2439" y="1470"/>
                </a:cubicBezTo>
                <a:lnTo>
                  <a:pt x="2421" y="1488"/>
                </a:lnTo>
                <a:cubicBezTo>
                  <a:pt x="2204" y="1705"/>
                  <a:pt x="1906" y="1842"/>
                  <a:pt x="1576" y="1850"/>
                </a:cubicBezTo>
                <a:lnTo>
                  <a:pt x="1576" y="2506"/>
                </a:lnTo>
                <a:cubicBezTo>
                  <a:pt x="1821" y="2501"/>
                  <a:pt x="2051" y="2435"/>
                  <a:pt x="2252" y="2323"/>
                </a:cubicBezTo>
                <a:close/>
                <a:moveTo>
                  <a:pt x="1513" y="3028"/>
                </a:moveTo>
                <a:lnTo>
                  <a:pt x="1513" y="2569"/>
                </a:lnTo>
                <a:cubicBezTo>
                  <a:pt x="1291" y="2565"/>
                  <a:pt x="1080" y="2513"/>
                  <a:pt x="891" y="2422"/>
                </a:cubicBezTo>
                <a:lnTo>
                  <a:pt x="895" y="2430"/>
                </a:lnTo>
                <a:cubicBezTo>
                  <a:pt x="1047" y="2678"/>
                  <a:pt x="1260" y="2885"/>
                  <a:pt x="1513" y="3028"/>
                </a:cubicBezTo>
                <a:close/>
              </a:path>
            </a:pathLst>
          </a:custGeom>
          <a:solidFill>
            <a:srgbClr val="B18E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444266"/>
              </p:ext>
            </p:extLst>
          </p:nvPr>
        </p:nvGraphicFramePr>
        <p:xfrm>
          <a:off x="561351" y="1011831"/>
          <a:ext cx="11069296" cy="4111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786">
                  <a:extLst>
                    <a:ext uri="{9D8B030D-6E8A-4147-A177-3AD203B41FA5}">
                      <a16:colId xmlns:a16="http://schemas.microsoft.com/office/drawing/2014/main" val="1428639194"/>
                    </a:ext>
                  </a:extLst>
                </a:gridCol>
                <a:gridCol w="994180">
                  <a:extLst>
                    <a:ext uri="{9D8B030D-6E8A-4147-A177-3AD203B41FA5}">
                      <a16:colId xmlns:a16="http://schemas.microsoft.com/office/drawing/2014/main" val="846350345"/>
                    </a:ext>
                  </a:extLst>
                </a:gridCol>
                <a:gridCol w="994180">
                  <a:extLst>
                    <a:ext uri="{9D8B030D-6E8A-4147-A177-3AD203B41FA5}">
                      <a16:colId xmlns:a16="http://schemas.microsoft.com/office/drawing/2014/main" val="612127823"/>
                    </a:ext>
                  </a:extLst>
                </a:gridCol>
                <a:gridCol w="994180">
                  <a:extLst>
                    <a:ext uri="{9D8B030D-6E8A-4147-A177-3AD203B41FA5}">
                      <a16:colId xmlns:a16="http://schemas.microsoft.com/office/drawing/2014/main" val="1393562928"/>
                    </a:ext>
                  </a:extLst>
                </a:gridCol>
                <a:gridCol w="994180">
                  <a:extLst>
                    <a:ext uri="{9D8B030D-6E8A-4147-A177-3AD203B41FA5}">
                      <a16:colId xmlns:a16="http://schemas.microsoft.com/office/drawing/2014/main" val="3487830160"/>
                    </a:ext>
                  </a:extLst>
                </a:gridCol>
                <a:gridCol w="994180">
                  <a:extLst>
                    <a:ext uri="{9D8B030D-6E8A-4147-A177-3AD203B41FA5}">
                      <a16:colId xmlns:a16="http://schemas.microsoft.com/office/drawing/2014/main" val="2083203175"/>
                    </a:ext>
                  </a:extLst>
                </a:gridCol>
                <a:gridCol w="994180">
                  <a:extLst>
                    <a:ext uri="{9D8B030D-6E8A-4147-A177-3AD203B41FA5}">
                      <a16:colId xmlns:a16="http://schemas.microsoft.com/office/drawing/2014/main" val="2536448135"/>
                    </a:ext>
                  </a:extLst>
                </a:gridCol>
                <a:gridCol w="994180">
                  <a:extLst>
                    <a:ext uri="{9D8B030D-6E8A-4147-A177-3AD203B41FA5}">
                      <a16:colId xmlns:a16="http://schemas.microsoft.com/office/drawing/2014/main" val="2694162695"/>
                    </a:ext>
                  </a:extLst>
                </a:gridCol>
                <a:gridCol w="994180">
                  <a:extLst>
                    <a:ext uri="{9D8B030D-6E8A-4147-A177-3AD203B41FA5}">
                      <a16:colId xmlns:a16="http://schemas.microsoft.com/office/drawing/2014/main" val="435434661"/>
                    </a:ext>
                  </a:extLst>
                </a:gridCol>
                <a:gridCol w="957084">
                  <a:extLst>
                    <a:ext uri="{9D8B030D-6E8A-4147-A177-3AD203B41FA5}">
                      <a16:colId xmlns:a16="http://schemas.microsoft.com/office/drawing/2014/main" val="1935216970"/>
                    </a:ext>
                  </a:extLst>
                </a:gridCol>
                <a:gridCol w="1143986">
                  <a:extLst>
                    <a:ext uri="{9D8B030D-6E8A-4147-A177-3AD203B41FA5}">
                      <a16:colId xmlns:a16="http://schemas.microsoft.com/office/drawing/2014/main" val="273920905"/>
                    </a:ext>
                  </a:extLst>
                </a:gridCol>
              </a:tblGrid>
              <a:tr h="396000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Виды ТПИ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учтенных объектов ТПИ на 01.01.20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г. 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01.01.2022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Доля в ассигнованиях </a:t>
                      </a:r>
                      <a:b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 объекты ГРР по видам ТПИ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564511"/>
                  </a:ext>
                </a:extLst>
              </a:tr>
              <a:tr h="395441">
                <a:tc vMerge="1"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108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FA8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Учтенные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Госбалансом</a:t>
                      </a:r>
                      <a:endParaRPr lang="ru-RU" sz="1000" b="0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ГКМ, на 01.0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.202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Апробированные  ФГБУ «ЦНИГРИ» ПР 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Среднегодовое кол-во объектов  с ПР апробир. </a:t>
                      </a:r>
                      <a:b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2013 – 2020 гг.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Учтенные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Реестром лицензий, в т.ч.</a:t>
                      </a:r>
                      <a:r>
                        <a:rPr lang="ru-RU" sz="1000" b="0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заявит. принцип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Перечнь</a:t>
                      </a:r>
                      <a:r>
                        <a:rPr lang="ru-RU" sz="1000" b="0" baseline="3000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объектов ГРР Роснедра на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2020/2021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Роснедра в </a:t>
                      </a: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2020/2021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г., %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Недропользователи (золото и остальные виды ТПИ) </a:t>
                      </a:r>
                      <a:b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 2021</a:t>
                      </a:r>
                      <a:r>
                        <a:rPr lang="ru-RU" sz="1000" b="0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г., %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003349"/>
                  </a:ext>
                </a:extLst>
              </a:tr>
              <a:tr h="3954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Рудные месторождения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Россыпные месторождения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Проявления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7031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B951B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Золото</a:t>
                      </a:r>
                    </a:p>
                  </a:txBody>
                  <a:tcPr marL="51435" marR="108000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3B951B"/>
                          </a:solidFill>
                          <a:latin typeface="+mn-lt"/>
                        </a:rPr>
                        <a:t>60</a:t>
                      </a:r>
                      <a:r>
                        <a:rPr lang="en-US" sz="1200" b="1" dirty="0">
                          <a:solidFill>
                            <a:srgbClr val="3B951B"/>
                          </a:solidFill>
                          <a:latin typeface="+mn-lt"/>
                        </a:rPr>
                        <a:t>71</a:t>
                      </a:r>
                      <a:r>
                        <a:rPr lang="ru-RU" sz="1200" b="1" dirty="0">
                          <a:solidFill>
                            <a:srgbClr val="3B951B"/>
                          </a:solidFill>
                          <a:latin typeface="+mn-lt"/>
                        </a:rPr>
                        <a:t> (5</a:t>
                      </a:r>
                      <a:r>
                        <a:rPr lang="en-US" sz="1200" b="1" dirty="0">
                          <a:solidFill>
                            <a:srgbClr val="3B951B"/>
                          </a:solidFill>
                          <a:latin typeface="+mn-lt"/>
                        </a:rPr>
                        <a:t>856</a:t>
                      </a:r>
                      <a:r>
                        <a:rPr lang="ru-RU" sz="1200" b="1" baseline="30000" dirty="0">
                          <a:solidFill>
                            <a:srgbClr val="3B951B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b="1" dirty="0">
                          <a:solidFill>
                            <a:srgbClr val="3B951B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3B951B"/>
                          </a:solidFill>
                          <a:latin typeface="+mn-lt"/>
                        </a:rPr>
                        <a:t>617</a:t>
                      </a:r>
                      <a:endParaRPr lang="ru-RU" sz="1200" b="1" dirty="0">
                        <a:solidFill>
                          <a:srgbClr val="3B951B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3B951B"/>
                          </a:solidFill>
                          <a:latin typeface="+mn-lt"/>
                        </a:rPr>
                        <a:t>7425</a:t>
                      </a:r>
                      <a:endParaRPr lang="ru-RU" sz="1200" b="1" dirty="0">
                        <a:solidFill>
                          <a:srgbClr val="3B951B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rgbClr val="3B951B"/>
                          </a:solidFill>
                          <a:latin typeface="+mn-lt"/>
                        </a:rPr>
                        <a:t>1195</a:t>
                      </a:r>
                      <a:endParaRPr lang="ru-RU" sz="1200" b="1" dirty="0">
                        <a:solidFill>
                          <a:srgbClr val="3B951B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3B951B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1357</a:t>
                      </a:r>
                      <a:endParaRPr lang="ru-RU" sz="1200" b="1" dirty="0">
                        <a:solidFill>
                          <a:srgbClr val="3B951B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B951B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 (8</a:t>
                      </a:r>
                      <a:r>
                        <a:rPr lang="ru-RU" sz="1200" b="1" baseline="30000" dirty="0">
                          <a:solidFill>
                            <a:srgbClr val="3B951B"/>
                          </a:solidFill>
                          <a:latin typeface="+mn-lt"/>
                        </a:rPr>
                        <a:t>7</a:t>
                      </a:r>
                      <a:r>
                        <a:rPr lang="ru-RU" sz="1200" b="1" dirty="0">
                          <a:solidFill>
                            <a:srgbClr val="3B951B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rgbClr val="3B951B"/>
                          </a:solidFill>
                          <a:latin typeface="+mn-lt"/>
                        </a:rPr>
                        <a:t>7493/ 4587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B951B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35/31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>
                        <a:alpha val="10196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Благородные металлы </a:t>
                      </a:r>
                      <a:b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алмазы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3B951B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67/54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</a:t>
                      </a: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т.ч. </a:t>
                      </a:r>
                      <a:r>
                        <a:rPr lang="en-US" sz="1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</a:t>
                      </a:r>
                      <a:r>
                        <a:rPr lang="ru-RU" sz="10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62/48)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>
                        <a:alpha val="10196"/>
                      </a:srgb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Благородные металлы </a:t>
                      </a:r>
                      <a:b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алмазы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B951B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</a:t>
                      </a:r>
                      <a:r>
                        <a:rPr lang="ru-RU" sz="1200" b="1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(в т.ч. 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7E39">
                        <a:alpha val="1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125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Серебро</a:t>
                      </a:r>
                    </a:p>
                  </a:txBody>
                  <a:tcPr marL="51435" marR="108000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528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(2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102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506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 (8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41/17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1/1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1587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МПГ</a:t>
                      </a:r>
                    </a:p>
                  </a:txBody>
                  <a:tcPr marL="51435" marR="108000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146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69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111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(3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44/20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1/0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69735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Алмазы</a:t>
                      </a:r>
                    </a:p>
                  </a:txBody>
                  <a:tcPr marL="51435" marR="108000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71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175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(8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138/54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5/3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3933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Медь</a:t>
                      </a:r>
                    </a:p>
                  </a:txBody>
                  <a:tcPr marL="51435" marR="108000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 (105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423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(8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160/76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8/8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Цветные металлы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10/34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Цветные металлы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145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Свинец</a:t>
                      </a:r>
                    </a:p>
                  </a:txBody>
                  <a:tcPr marL="51435" marR="108000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104 (71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140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309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(8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63/25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5/7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13903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Цинк</a:t>
                      </a:r>
                    </a:p>
                  </a:txBody>
                  <a:tcPr marL="51435" marR="108000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155 (129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17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341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(8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711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Никель</a:t>
                      </a:r>
                    </a:p>
                  </a:txBody>
                  <a:tcPr marL="51435" marR="108000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61 (5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92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(3</a:t>
                      </a:r>
                      <a:r>
                        <a:rPr lang="ru-RU" sz="1200" b="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46/20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0009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Кобальт</a:t>
                      </a:r>
                    </a:p>
                  </a:txBody>
                  <a:tcPr marL="51435" marR="108000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75 (4</a:t>
                      </a:r>
                      <a:r>
                        <a:rPr lang="ru-RU" sz="12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79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1/1</a:t>
                      </a:r>
                    </a:p>
                  </a:txBody>
                  <a:tcPr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7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</a:t>
                      </a:r>
                    </a:p>
                  </a:txBody>
                  <a:tcPr marL="51435" marR="72000" marT="72000" marB="7200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9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111</a:t>
                      </a:r>
                      <a:r>
                        <a:rPr lang="ru-RU" sz="1200" b="1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ru-RU" sz="1200" b="1" baseline="500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22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28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7882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3328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410</a:t>
                      </a:r>
                      <a:r>
                        <a:rPr lang="ru-RU" sz="1200" b="1" baseline="5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9607/5107</a:t>
                      </a: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61/61</a:t>
                      </a:r>
                      <a:r>
                        <a:rPr lang="ru-RU" sz="1200" b="1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ru-RU" sz="1200" b="1" baseline="50000" dirty="0"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151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в т.ч.</a:t>
                      </a:r>
                      <a:r>
                        <a:rPr lang="ru-RU" altLang="ru-RU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АБЦМ </a:t>
                      </a:r>
                    </a:p>
                  </a:txBody>
                  <a:tcPr marL="51435" marR="72000" marT="72000" marB="7200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62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71</a:t>
                      </a:r>
                      <a:r>
                        <a:rPr lang="ru-RU" sz="1200" b="1" baseline="30000" dirty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14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14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7607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3093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261</a:t>
                      </a:r>
                      <a:r>
                        <a:rPr lang="ru-RU" sz="1200" b="1" baseline="500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marL="36000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7986/4800</a:t>
                      </a: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55/50</a:t>
                      </a: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2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АБЦМ (%)</a:t>
                      </a:r>
                    </a:p>
                  </a:txBody>
                  <a:tcPr marL="51435" marR="72000" marT="72000" marB="72000" anchor="ctr">
                    <a:lnL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83/94</a:t>
                      </a:r>
                    </a:p>
                  </a:txBody>
                  <a:tcPr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90/82</a:t>
                      </a: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77/88</a:t>
                      </a: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51435" marR="0" marT="72000" marB="7200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D7E3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74156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64820" y="5509493"/>
            <a:ext cx="11567160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2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ru-RU" altLang="ru-RU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В скобках количество месторождений по основному компоненту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2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ru-RU" altLang="ru-RU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Исключено дублирование объектов </a:t>
            </a:r>
            <a:endParaRPr kumimoji="0" lang="ru-RU" sz="10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2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ru-RU" altLang="ru-RU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На 01.01.202</a:t>
            </a:r>
            <a:r>
              <a:rPr kumimoji="0" lang="en-US" altLang="ru-RU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1</a:t>
            </a:r>
            <a:r>
              <a:rPr kumimoji="0" lang="ru-RU" altLang="ru-RU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(Сборник ПР ТПИ ФГБУ «Росгеолфонд»)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2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ru-RU" altLang="ru-RU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На 01.01.202</a:t>
            </a:r>
            <a:r>
              <a:rPr kumimoji="0" lang="en-US" altLang="ru-RU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1</a:t>
            </a:r>
            <a:r>
              <a:rPr kumimoji="0" lang="ru-RU" altLang="ru-RU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(Апробированы ФГБУ «ЦНИГРИ»)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2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ru-RU" altLang="ru-RU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Исключая объекты работ в Мировом океане</a:t>
            </a:r>
            <a:endParaRPr kumimoji="0" lang="ru-RU" sz="10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2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ru-RU" altLang="ru-RU" sz="102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</a:t>
            </a:r>
            <a:r>
              <a:rPr kumimoji="0" lang="ru-RU" altLang="ru-RU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По Перечням объектов ГРР, утвержденным Приказами Роснедра от 20.04.2020 г. № 159; от  28.12.2020 г. № 591; от 18.02.2021 г. № 48; </a:t>
            </a:r>
            <a:r>
              <a:rPr kumimoji="0" lang="ru-RU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 03.03.2021 г. № 60; от 13.09.2021 г. №432,  от 17.02.2022 № 68.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2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ru-RU" sz="102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 Кол-во периодов (лет), по которым проведена апробация ПР</a:t>
            </a:r>
            <a:endParaRPr kumimoji="0" lang="ru-RU" sz="102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7963" y="5578256"/>
            <a:ext cx="2032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987A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ФРОНТАЛЬНАЯ СТРАТЕГИЯ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987A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объектов из 15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987A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(80 %)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987A3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17304" y="5581858"/>
            <a:ext cx="349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987A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ОБЪЕМ ЭКСПОРТА ЗОЛОТА ИЗ РФ в 2021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987A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302 т  – 17,4 млрд долл.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97" y="6192640"/>
            <a:ext cx="673609" cy="777242"/>
          </a:xfrm>
          <a:prstGeom prst="rect">
            <a:avLst/>
          </a:prstGeom>
        </p:spPr>
      </p:pic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37440" y="6155749"/>
            <a:ext cx="673610" cy="777242"/>
          </a:xfrm>
          <a:prstGeom prst="ellipse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60007" dist="63500" dir="9600000" kx="1300200" algn="ctr" rotWithShape="0">
                    <a:schemeClr val="bg1">
                      <a:alpha val="32000"/>
                    </a:scheme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2</a:t>
            </a:r>
            <a:endParaRPr lang="ru-RU" sz="2000" b="1" dirty="0">
              <a:solidFill>
                <a:schemeClr val="bg1"/>
              </a:solidFill>
              <a:effectLst>
                <a:outerShdw blurRad="60007" dist="63500" dir="9600000" kx="1300200" algn="ctr" rotWithShape="0">
                  <a:schemeClr val="bg1">
                    <a:alpha val="32000"/>
                  </a:scheme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5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9A7ED471-DB69-4181-8E39-87E6289B9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69644"/>
          <a:stretch/>
        </p:blipFill>
        <p:spPr>
          <a:xfrm>
            <a:off x="-6208" y="4516838"/>
            <a:ext cx="12192000" cy="2371101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0" y="8154"/>
            <a:ext cx="12192000" cy="380912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5574F55-46DB-4438-A56D-1736CA6FC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47" y="776702"/>
            <a:ext cx="1338358" cy="133835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7C7C8CD-C298-496F-AF11-D12265EDB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4811" y="2067764"/>
            <a:ext cx="1338358" cy="13383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42C2273-C977-4EB8-B646-AA89BFE346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104" y="815149"/>
            <a:ext cx="1338358" cy="1338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1256446-3A16-46A0-BC18-79E3077305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348" y="2064246"/>
            <a:ext cx="1338358" cy="133835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D18FCEF-409D-49A8-9A30-EAECD50F97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3380" y="2150505"/>
            <a:ext cx="1338358" cy="133835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CA749BC-4D94-410F-B006-8BA3AE4C9B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348" y="3247467"/>
            <a:ext cx="1338358" cy="133835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637B2F5-A247-4E7E-BE12-74A7E7795D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0690" y="3311723"/>
            <a:ext cx="1338358" cy="13383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E003EEA-FCF2-41A8-B638-5B630CD355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9174" y="3181943"/>
            <a:ext cx="1338358" cy="13383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39C6162-06DB-49A6-87B4-80D18B5FC8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3859" y="4616207"/>
            <a:ext cx="1338358" cy="133835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48EA85D-2AA4-4334-B92F-5F3ED83BE0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30408" y="796669"/>
            <a:ext cx="1338358" cy="133835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2F2B554-F493-430D-A561-EA92AD88D7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54679" y="794992"/>
            <a:ext cx="1338358" cy="133835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9BB30DE-7284-498B-B159-AADAFBD4B40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56543" y="2067471"/>
            <a:ext cx="1338358" cy="133835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E19C021-AB52-45BD-9907-3FEC0525FBF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20179" y="4769595"/>
            <a:ext cx="1338358" cy="133835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D43E4FA-43FF-4EFC-A86F-DA282B8F9C1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05234" y="4661797"/>
            <a:ext cx="1338358" cy="1338358"/>
          </a:xfrm>
          <a:prstGeom prst="rect">
            <a:avLst/>
          </a:prstGeom>
        </p:spPr>
      </p:pic>
      <p:sp>
        <p:nvSpPr>
          <p:cNvPr id="50" name="Rectangle 45">
            <a:extLst>
              <a:ext uri="{FF2B5EF4-FFF2-40B4-BE49-F238E27FC236}">
                <a16:creationId xmlns:a16="http://schemas.microsoft.com/office/drawing/2014/main" id="{6F462FA4-3203-46F3-9B63-F06E27315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0146" y="1226732"/>
            <a:ext cx="2161566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Мониторинг МСБ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России и зарубежных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стран</a:t>
            </a:r>
          </a:p>
        </p:txBody>
      </p:sp>
      <p:sp>
        <p:nvSpPr>
          <p:cNvPr id="51" name="Rectangle 45">
            <a:extLst>
              <a:ext uri="{FF2B5EF4-FFF2-40B4-BE49-F238E27FC236}">
                <a16:creationId xmlns:a16="http://schemas.microsoft.com/office/drawing/2014/main" id="{0A1A6D64-0053-4117-81B7-5022017B6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691" y="2534809"/>
            <a:ext cx="2161566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Методическое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сопровождение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ГРР</a:t>
            </a:r>
          </a:p>
        </p:txBody>
      </p:sp>
      <p:sp>
        <p:nvSpPr>
          <p:cNvPr id="52" name="Rectangle 45">
            <a:extLst>
              <a:ext uri="{FF2B5EF4-FFF2-40B4-BE49-F238E27FC236}">
                <a16:creationId xmlns:a16="http://schemas.microsoft.com/office/drawing/2014/main" id="{4CBD76AB-4C35-462F-AC95-6CA8D9879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383" y="3712121"/>
            <a:ext cx="2161566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Проектирование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проведение ГРР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различных стадий </a:t>
            </a:r>
          </a:p>
        </p:txBody>
      </p:sp>
      <p:sp>
        <p:nvSpPr>
          <p:cNvPr id="53" name="Rectangle 45">
            <a:extLst>
              <a:ext uri="{FF2B5EF4-FFF2-40B4-BE49-F238E27FC236}">
                <a16:creationId xmlns:a16="http://schemas.microsoft.com/office/drawing/2014/main" id="{6C57AB77-1477-4D61-AC05-AF76E3450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215" y="3473518"/>
            <a:ext cx="216156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Разработка и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совершенствование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методов и </a:t>
            </a:r>
            <a:b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технологий ГРР</a:t>
            </a:r>
          </a:p>
        </p:txBody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C398FB7D-2698-4A25-B89C-28486E7B0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5716" y="1174195"/>
            <a:ext cx="216156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Геолого-</a:t>
            </a:r>
            <a:b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экономическая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оценка объектов недропользования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подсчет запасов</a:t>
            </a:r>
          </a:p>
        </p:txBody>
      </p:sp>
      <p:sp>
        <p:nvSpPr>
          <p:cNvPr id="55" name="Rectangle 45">
            <a:extLst>
              <a:ext uri="{FF2B5EF4-FFF2-40B4-BE49-F238E27FC236}">
                <a16:creationId xmlns:a16="http://schemas.microsoft.com/office/drawing/2014/main" id="{EFEDB653-4B42-40C8-84AD-4462DEE1C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576" y="2492896"/>
            <a:ext cx="2161566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Геофизические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исследования</a:t>
            </a:r>
          </a:p>
        </p:txBody>
      </p:sp>
      <p:sp>
        <p:nvSpPr>
          <p:cNvPr id="56" name="Rectangle 45">
            <a:extLst>
              <a:ext uri="{FF2B5EF4-FFF2-40B4-BE49-F238E27FC236}">
                <a16:creationId xmlns:a16="http://schemas.microsoft.com/office/drawing/2014/main" id="{8851C714-B537-44AC-85ED-0B5FDC98B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092" y="5219326"/>
            <a:ext cx="2161566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Геоинформационные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технологии</a:t>
            </a:r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5164B143-F937-41F4-A91C-BCDA49262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029" y="1240428"/>
            <a:ext cx="2611641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Разработка прогнозно-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поисковых моделей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месторождений</a:t>
            </a:r>
          </a:p>
        </p:txBody>
      </p:sp>
      <p:sp>
        <p:nvSpPr>
          <p:cNvPr id="58" name="Rectangle 45">
            <a:extLst>
              <a:ext uri="{FF2B5EF4-FFF2-40B4-BE49-F238E27FC236}">
                <a16:creationId xmlns:a16="http://schemas.microsoft.com/office/drawing/2014/main" id="{D948112E-029D-4FD2-8408-F44193A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637" y="2528260"/>
            <a:ext cx="2611641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Экспертиза и апробация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прогнозных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ресурсов</a:t>
            </a:r>
          </a:p>
        </p:txBody>
      </p:sp>
      <p:sp>
        <p:nvSpPr>
          <p:cNvPr id="59" name="Rectangle 45">
            <a:extLst>
              <a:ext uri="{FF2B5EF4-FFF2-40B4-BE49-F238E27FC236}">
                <a16:creationId xmlns:a16="http://schemas.microsoft.com/office/drawing/2014/main" id="{CA9D9BF0-8A6B-49F4-9F28-675060171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3353" y="3651382"/>
            <a:ext cx="261164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Прогнозно-металлогенический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анализ перспективных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территорий с выделением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площадей разного ранга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проведения ГРР</a:t>
            </a:r>
          </a:p>
        </p:txBody>
      </p:sp>
      <p:sp>
        <p:nvSpPr>
          <p:cNvPr id="60" name="Rectangle 45">
            <a:extLst>
              <a:ext uri="{FF2B5EF4-FFF2-40B4-BE49-F238E27FC236}">
                <a16:creationId xmlns:a16="http://schemas.microsoft.com/office/drawing/2014/main" id="{068A4B07-7C23-4754-9548-465C254F1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8206" y="5031573"/>
            <a:ext cx="2611641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Подготовка обоснований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постановки ГРР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аналитических материалов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рамках госзадания</a:t>
            </a:r>
          </a:p>
        </p:txBody>
      </p:sp>
      <p:sp>
        <p:nvSpPr>
          <p:cNvPr id="61" name="Rectangle 45">
            <a:extLst>
              <a:ext uri="{FF2B5EF4-FFF2-40B4-BE49-F238E27FC236}">
                <a16:creationId xmlns:a16="http://schemas.microsoft.com/office/drawing/2014/main" id="{2D6E788A-108B-4031-8910-94C01E40F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8985" y="1230686"/>
            <a:ext cx="2611641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Изучение вещественного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состава и свойств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пород и руд</a:t>
            </a:r>
          </a:p>
        </p:txBody>
      </p:sp>
      <p:sp>
        <p:nvSpPr>
          <p:cNvPr id="62" name="Rectangle 45">
            <a:extLst>
              <a:ext uri="{FF2B5EF4-FFF2-40B4-BE49-F238E27FC236}">
                <a16:creationId xmlns:a16="http://schemas.microsoft.com/office/drawing/2014/main" id="{D03B3233-AB34-4489-A941-D8174389A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7200" y="5200183"/>
            <a:ext cx="2611641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Геоэкологический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мониторинг</a:t>
            </a:r>
          </a:p>
        </p:txBody>
      </p:sp>
      <p:sp>
        <p:nvSpPr>
          <p:cNvPr id="63" name="Rectangle 45">
            <a:extLst>
              <a:ext uri="{FF2B5EF4-FFF2-40B4-BE49-F238E27FC236}">
                <a16:creationId xmlns:a16="http://schemas.microsoft.com/office/drawing/2014/main" id="{2D33A2A5-70C1-44EC-AD78-BE0A91520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8984" y="2406979"/>
            <a:ext cx="2611641" cy="37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Специальные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геохимические 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исследования</a:t>
            </a:r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98AD596-0D91-4E72-A541-7EF4A67AF3C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89402" y="3323490"/>
            <a:ext cx="1712705" cy="1852518"/>
          </a:xfrm>
          <a:prstGeom prst="rect">
            <a:avLst/>
          </a:prstGeom>
        </p:spPr>
      </p:pic>
      <p:sp>
        <p:nvSpPr>
          <p:cNvPr id="102" name="Rectangle 45">
            <a:extLst>
              <a:ext uri="{FF2B5EF4-FFF2-40B4-BE49-F238E27FC236}">
                <a16:creationId xmlns:a16="http://schemas.microsoft.com/office/drawing/2014/main" id="{76A212CF-D6E2-4037-A8D1-ECC42E4F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6702" y="5429295"/>
            <a:ext cx="257810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27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ИННОВАЦИИ В ПРОГНОЗЕ, </a:t>
            </a:r>
            <a:b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27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27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ПОИСКАХ И ОЦЕНКЕ </a:t>
            </a:r>
            <a:b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27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27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МЕСТОРОЖДЕНИЙ АЛМАЗОВ, </a:t>
            </a:r>
            <a:b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27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27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БЛАГОРОДНЫХ И ЦВЕТНЫХ </a:t>
            </a:r>
            <a:b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27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A27B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МЕТАЛЛОВ</a:t>
            </a:r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578D73B6-C4ED-4380-BA09-EFC2020126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8600" y="200632"/>
            <a:ext cx="594360" cy="594360"/>
          </a:xfrm>
          <a:custGeom>
            <a:avLst/>
            <a:gdLst>
              <a:gd name="T0" fmla="*/ 1513 w 3089"/>
              <a:gd name="T1" fmla="*/ 1850 h 3087"/>
              <a:gd name="T2" fmla="*/ 649 w 3089"/>
              <a:gd name="T3" fmla="*/ 1469 h 3087"/>
              <a:gd name="T4" fmla="*/ 835 w 3089"/>
              <a:gd name="T5" fmla="*/ 2322 h 3087"/>
              <a:gd name="T6" fmla="*/ 1648 w 3089"/>
              <a:gd name="T7" fmla="*/ 733 h 3087"/>
              <a:gd name="T8" fmla="*/ 1441 w 3089"/>
              <a:gd name="T9" fmla="*/ 733 h 3087"/>
              <a:gd name="T10" fmla="*/ 1338 w 3089"/>
              <a:gd name="T11" fmla="*/ 902 h 3087"/>
              <a:gd name="T12" fmla="*/ 1545 w 3089"/>
              <a:gd name="T13" fmla="*/ 1070 h 3087"/>
              <a:gd name="T14" fmla="*/ 1751 w 3089"/>
              <a:gd name="T15" fmla="*/ 902 h 3087"/>
              <a:gd name="T16" fmla="*/ 1648 w 3089"/>
              <a:gd name="T17" fmla="*/ 733 h 3087"/>
              <a:gd name="T18" fmla="*/ 1600 w 3089"/>
              <a:gd name="T19" fmla="*/ 0 h 3087"/>
              <a:gd name="T20" fmla="*/ 2489 w 3089"/>
              <a:gd name="T21" fmla="*/ 1313 h 3087"/>
              <a:gd name="T22" fmla="*/ 2721 w 3089"/>
              <a:gd name="T23" fmla="*/ 570 h 3087"/>
              <a:gd name="T24" fmla="*/ 2637 w 3089"/>
              <a:gd name="T25" fmla="*/ 451 h 3087"/>
              <a:gd name="T26" fmla="*/ 3056 w 3089"/>
              <a:gd name="T27" fmla="*/ 1223 h 3087"/>
              <a:gd name="T28" fmla="*/ 2299 w 3089"/>
              <a:gd name="T29" fmla="*/ 2370 h 3087"/>
              <a:gd name="T30" fmla="*/ 1600 w 3089"/>
              <a:gd name="T31" fmla="*/ 3087 h 3087"/>
              <a:gd name="T32" fmla="*/ 3089 w 3089"/>
              <a:gd name="T33" fmla="*/ 1544 h 3087"/>
              <a:gd name="T34" fmla="*/ 2785 w 3089"/>
              <a:gd name="T35" fmla="*/ 623 h 3087"/>
              <a:gd name="T36" fmla="*/ 2504 w 3089"/>
              <a:gd name="T37" fmla="*/ 1544 h 3087"/>
              <a:gd name="T38" fmla="*/ 2575 w 3089"/>
              <a:gd name="T39" fmla="*/ 2079 h 3087"/>
              <a:gd name="T40" fmla="*/ 3002 w 3089"/>
              <a:gd name="T41" fmla="*/ 1031 h 3087"/>
              <a:gd name="T42" fmla="*/ 1488 w 3089"/>
              <a:gd name="T43" fmla="*/ 3087 h 3087"/>
              <a:gd name="T44" fmla="*/ 788 w 3089"/>
              <a:gd name="T45" fmla="*/ 2368 h 3087"/>
              <a:gd name="T46" fmla="*/ 33 w 3089"/>
              <a:gd name="T47" fmla="*/ 1223 h 3087"/>
              <a:gd name="T48" fmla="*/ 452 w 3089"/>
              <a:gd name="T49" fmla="*/ 2636 h 3087"/>
              <a:gd name="T50" fmla="*/ 370 w 3089"/>
              <a:gd name="T51" fmla="*/ 541 h 3087"/>
              <a:gd name="T52" fmla="*/ 368 w 3089"/>
              <a:gd name="T53" fmla="*/ 611 h 3087"/>
              <a:gd name="T54" fmla="*/ 841 w 3089"/>
              <a:gd name="T55" fmla="*/ 625 h 3087"/>
              <a:gd name="T56" fmla="*/ 452 w 3089"/>
              <a:gd name="T57" fmla="*/ 451 h 3087"/>
              <a:gd name="T58" fmla="*/ 87 w 3089"/>
              <a:gd name="T59" fmla="*/ 1031 h 3087"/>
              <a:gd name="T60" fmla="*/ 514 w 3089"/>
              <a:gd name="T61" fmla="*/ 2079 h 3087"/>
              <a:gd name="T62" fmla="*/ 584 w 3089"/>
              <a:gd name="T63" fmla="*/ 1544 h 3087"/>
              <a:gd name="T64" fmla="*/ 305 w 3089"/>
              <a:gd name="T65" fmla="*/ 623 h 3087"/>
              <a:gd name="T66" fmla="*/ 2193 w 3089"/>
              <a:gd name="T67" fmla="*/ 2430 h 3087"/>
              <a:gd name="T68" fmla="*/ 1576 w 3089"/>
              <a:gd name="T69" fmla="*/ 2569 h 3087"/>
              <a:gd name="T70" fmla="*/ 2252 w 3089"/>
              <a:gd name="T71" fmla="*/ 2323 h 3087"/>
              <a:gd name="T72" fmla="*/ 2439 w 3089"/>
              <a:gd name="T73" fmla="*/ 1470 h 3087"/>
              <a:gd name="T74" fmla="*/ 1576 w 3089"/>
              <a:gd name="T75" fmla="*/ 1850 h 3087"/>
              <a:gd name="T76" fmla="*/ 2252 w 3089"/>
              <a:gd name="T77" fmla="*/ 2323 h 3087"/>
              <a:gd name="T78" fmla="*/ 1513 w 3089"/>
              <a:gd name="T79" fmla="*/ 2569 h 3087"/>
              <a:gd name="T80" fmla="*/ 895 w 3089"/>
              <a:gd name="T81" fmla="*/ 2430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89" h="3087">
                <a:moveTo>
                  <a:pt x="1513" y="2506"/>
                </a:moveTo>
                <a:lnTo>
                  <a:pt x="1513" y="1850"/>
                </a:lnTo>
                <a:cubicBezTo>
                  <a:pt x="1183" y="1842"/>
                  <a:pt x="885" y="1705"/>
                  <a:pt x="668" y="1488"/>
                </a:cubicBezTo>
                <a:lnTo>
                  <a:pt x="649" y="1469"/>
                </a:lnTo>
                <a:cubicBezTo>
                  <a:pt x="648" y="1493"/>
                  <a:pt x="648" y="1518"/>
                  <a:pt x="648" y="1544"/>
                </a:cubicBezTo>
                <a:cubicBezTo>
                  <a:pt x="648" y="1824"/>
                  <a:pt x="715" y="2089"/>
                  <a:pt x="835" y="2322"/>
                </a:cubicBezTo>
                <a:cubicBezTo>
                  <a:pt x="1036" y="2435"/>
                  <a:pt x="1267" y="2501"/>
                  <a:pt x="1513" y="2506"/>
                </a:cubicBezTo>
                <a:close/>
                <a:moveTo>
                  <a:pt x="1648" y="733"/>
                </a:moveTo>
                <a:lnTo>
                  <a:pt x="1545" y="81"/>
                </a:lnTo>
                <a:lnTo>
                  <a:pt x="1441" y="733"/>
                </a:lnTo>
                <a:lnTo>
                  <a:pt x="946" y="626"/>
                </a:lnTo>
                <a:lnTo>
                  <a:pt x="1338" y="902"/>
                </a:lnTo>
                <a:lnTo>
                  <a:pt x="705" y="1355"/>
                </a:lnTo>
                <a:lnTo>
                  <a:pt x="1545" y="1070"/>
                </a:lnTo>
                <a:lnTo>
                  <a:pt x="2382" y="1355"/>
                </a:lnTo>
                <a:lnTo>
                  <a:pt x="1751" y="902"/>
                </a:lnTo>
                <a:lnTo>
                  <a:pt x="2142" y="626"/>
                </a:lnTo>
                <a:lnTo>
                  <a:pt x="1648" y="733"/>
                </a:lnTo>
                <a:close/>
                <a:moveTo>
                  <a:pt x="2637" y="451"/>
                </a:moveTo>
                <a:cubicBezTo>
                  <a:pt x="2369" y="184"/>
                  <a:pt x="2004" y="14"/>
                  <a:pt x="1600" y="0"/>
                </a:cubicBezTo>
                <a:cubicBezTo>
                  <a:pt x="1865" y="149"/>
                  <a:pt x="2088" y="365"/>
                  <a:pt x="2246" y="625"/>
                </a:cubicBezTo>
                <a:cubicBezTo>
                  <a:pt x="2372" y="830"/>
                  <a:pt x="2456" y="1064"/>
                  <a:pt x="2489" y="1313"/>
                </a:cubicBezTo>
                <a:cubicBezTo>
                  <a:pt x="2635" y="1117"/>
                  <a:pt x="2721" y="874"/>
                  <a:pt x="2721" y="611"/>
                </a:cubicBezTo>
                <a:cubicBezTo>
                  <a:pt x="2721" y="595"/>
                  <a:pt x="2721" y="582"/>
                  <a:pt x="2721" y="570"/>
                </a:cubicBezTo>
                <a:lnTo>
                  <a:pt x="2719" y="541"/>
                </a:lnTo>
                <a:cubicBezTo>
                  <a:pt x="2693" y="510"/>
                  <a:pt x="2665" y="480"/>
                  <a:pt x="2637" y="451"/>
                </a:cubicBezTo>
                <a:close/>
                <a:moveTo>
                  <a:pt x="3089" y="1544"/>
                </a:moveTo>
                <a:cubicBezTo>
                  <a:pt x="3089" y="1434"/>
                  <a:pt x="3078" y="1326"/>
                  <a:pt x="3056" y="1223"/>
                </a:cubicBezTo>
                <a:cubicBezTo>
                  <a:pt x="3016" y="1573"/>
                  <a:pt x="2857" y="1888"/>
                  <a:pt x="2620" y="2124"/>
                </a:cubicBezTo>
                <a:cubicBezTo>
                  <a:pt x="2525" y="2219"/>
                  <a:pt x="2417" y="2302"/>
                  <a:pt x="2299" y="2370"/>
                </a:cubicBezTo>
                <a:cubicBezTo>
                  <a:pt x="2283" y="2401"/>
                  <a:pt x="2265" y="2432"/>
                  <a:pt x="2246" y="2463"/>
                </a:cubicBezTo>
                <a:cubicBezTo>
                  <a:pt x="2088" y="2722"/>
                  <a:pt x="1865" y="2938"/>
                  <a:pt x="1600" y="3087"/>
                </a:cubicBezTo>
                <a:cubicBezTo>
                  <a:pt x="2004" y="3073"/>
                  <a:pt x="2369" y="2903"/>
                  <a:pt x="2637" y="2636"/>
                </a:cubicBezTo>
                <a:cubicBezTo>
                  <a:pt x="2916" y="2356"/>
                  <a:pt x="3089" y="1970"/>
                  <a:pt x="3089" y="1544"/>
                </a:cubicBezTo>
                <a:close/>
                <a:moveTo>
                  <a:pt x="3002" y="1031"/>
                </a:moveTo>
                <a:cubicBezTo>
                  <a:pt x="2950" y="884"/>
                  <a:pt x="2876" y="746"/>
                  <a:pt x="2785" y="623"/>
                </a:cubicBezTo>
                <a:cubicBezTo>
                  <a:pt x="2782" y="919"/>
                  <a:pt x="2675" y="1191"/>
                  <a:pt x="2498" y="1403"/>
                </a:cubicBezTo>
                <a:cubicBezTo>
                  <a:pt x="2502" y="1450"/>
                  <a:pt x="2504" y="1496"/>
                  <a:pt x="2504" y="1544"/>
                </a:cubicBezTo>
                <a:cubicBezTo>
                  <a:pt x="2504" y="1800"/>
                  <a:pt x="2449" y="2043"/>
                  <a:pt x="2351" y="2263"/>
                </a:cubicBezTo>
                <a:cubicBezTo>
                  <a:pt x="2432" y="2209"/>
                  <a:pt x="2507" y="2148"/>
                  <a:pt x="2575" y="2079"/>
                </a:cubicBezTo>
                <a:cubicBezTo>
                  <a:pt x="2839" y="1816"/>
                  <a:pt x="3002" y="1451"/>
                  <a:pt x="3002" y="1049"/>
                </a:cubicBezTo>
                <a:lnTo>
                  <a:pt x="3002" y="1031"/>
                </a:lnTo>
                <a:close/>
                <a:moveTo>
                  <a:pt x="452" y="2636"/>
                </a:moveTo>
                <a:cubicBezTo>
                  <a:pt x="720" y="2903"/>
                  <a:pt x="1084" y="3073"/>
                  <a:pt x="1488" y="3087"/>
                </a:cubicBezTo>
                <a:cubicBezTo>
                  <a:pt x="1223" y="2938"/>
                  <a:pt x="1000" y="2722"/>
                  <a:pt x="841" y="2463"/>
                </a:cubicBezTo>
                <a:cubicBezTo>
                  <a:pt x="823" y="2432"/>
                  <a:pt x="805" y="2400"/>
                  <a:pt x="788" y="2368"/>
                </a:cubicBezTo>
                <a:cubicBezTo>
                  <a:pt x="671" y="2301"/>
                  <a:pt x="564" y="2219"/>
                  <a:pt x="469" y="2124"/>
                </a:cubicBezTo>
                <a:cubicBezTo>
                  <a:pt x="232" y="1888"/>
                  <a:pt x="73" y="1573"/>
                  <a:pt x="33" y="1223"/>
                </a:cubicBezTo>
                <a:cubicBezTo>
                  <a:pt x="12" y="1326"/>
                  <a:pt x="0" y="1434"/>
                  <a:pt x="0" y="1544"/>
                </a:cubicBezTo>
                <a:cubicBezTo>
                  <a:pt x="0" y="1970"/>
                  <a:pt x="173" y="2356"/>
                  <a:pt x="452" y="2636"/>
                </a:cubicBezTo>
                <a:close/>
                <a:moveTo>
                  <a:pt x="452" y="451"/>
                </a:moveTo>
                <a:cubicBezTo>
                  <a:pt x="424" y="480"/>
                  <a:pt x="396" y="510"/>
                  <a:pt x="370" y="541"/>
                </a:cubicBezTo>
                <a:lnTo>
                  <a:pt x="368" y="570"/>
                </a:lnTo>
                <a:cubicBezTo>
                  <a:pt x="368" y="582"/>
                  <a:pt x="368" y="595"/>
                  <a:pt x="368" y="611"/>
                </a:cubicBezTo>
                <a:cubicBezTo>
                  <a:pt x="368" y="873"/>
                  <a:pt x="454" y="1116"/>
                  <a:pt x="599" y="1312"/>
                </a:cubicBezTo>
                <a:cubicBezTo>
                  <a:pt x="632" y="1063"/>
                  <a:pt x="716" y="830"/>
                  <a:pt x="841" y="625"/>
                </a:cubicBezTo>
                <a:cubicBezTo>
                  <a:pt x="1000" y="365"/>
                  <a:pt x="1223" y="149"/>
                  <a:pt x="1488" y="0"/>
                </a:cubicBezTo>
                <a:cubicBezTo>
                  <a:pt x="1084" y="15"/>
                  <a:pt x="720" y="184"/>
                  <a:pt x="452" y="451"/>
                </a:cubicBezTo>
                <a:close/>
                <a:moveTo>
                  <a:pt x="305" y="623"/>
                </a:moveTo>
                <a:cubicBezTo>
                  <a:pt x="213" y="746"/>
                  <a:pt x="139" y="884"/>
                  <a:pt x="87" y="1031"/>
                </a:cubicBezTo>
                <a:lnTo>
                  <a:pt x="87" y="1049"/>
                </a:lnTo>
                <a:cubicBezTo>
                  <a:pt x="87" y="1451"/>
                  <a:pt x="250" y="1816"/>
                  <a:pt x="514" y="2079"/>
                </a:cubicBezTo>
                <a:cubicBezTo>
                  <a:pt x="582" y="2147"/>
                  <a:pt x="656" y="2208"/>
                  <a:pt x="736" y="2262"/>
                </a:cubicBezTo>
                <a:cubicBezTo>
                  <a:pt x="638" y="2042"/>
                  <a:pt x="584" y="1799"/>
                  <a:pt x="584" y="1544"/>
                </a:cubicBezTo>
                <a:cubicBezTo>
                  <a:pt x="584" y="1496"/>
                  <a:pt x="586" y="1449"/>
                  <a:pt x="590" y="1402"/>
                </a:cubicBezTo>
                <a:cubicBezTo>
                  <a:pt x="414" y="1190"/>
                  <a:pt x="307" y="919"/>
                  <a:pt x="305" y="623"/>
                </a:cubicBezTo>
                <a:close/>
                <a:moveTo>
                  <a:pt x="1576" y="3028"/>
                </a:moveTo>
                <a:cubicBezTo>
                  <a:pt x="1829" y="2884"/>
                  <a:pt x="2042" y="2678"/>
                  <a:pt x="2193" y="2430"/>
                </a:cubicBezTo>
                <a:lnTo>
                  <a:pt x="2196" y="2423"/>
                </a:lnTo>
                <a:cubicBezTo>
                  <a:pt x="2008" y="2513"/>
                  <a:pt x="1798" y="2565"/>
                  <a:pt x="1576" y="2569"/>
                </a:cubicBezTo>
                <a:lnTo>
                  <a:pt x="1576" y="3028"/>
                </a:lnTo>
                <a:close/>
                <a:moveTo>
                  <a:pt x="2252" y="2323"/>
                </a:moveTo>
                <a:cubicBezTo>
                  <a:pt x="2372" y="2090"/>
                  <a:pt x="2440" y="1825"/>
                  <a:pt x="2440" y="1544"/>
                </a:cubicBezTo>
                <a:cubicBezTo>
                  <a:pt x="2440" y="1519"/>
                  <a:pt x="2440" y="1494"/>
                  <a:pt x="2439" y="1470"/>
                </a:cubicBezTo>
                <a:lnTo>
                  <a:pt x="2421" y="1488"/>
                </a:lnTo>
                <a:cubicBezTo>
                  <a:pt x="2204" y="1705"/>
                  <a:pt x="1906" y="1842"/>
                  <a:pt x="1576" y="1850"/>
                </a:cubicBezTo>
                <a:lnTo>
                  <a:pt x="1576" y="2506"/>
                </a:lnTo>
                <a:cubicBezTo>
                  <a:pt x="1821" y="2501"/>
                  <a:pt x="2051" y="2435"/>
                  <a:pt x="2252" y="2323"/>
                </a:cubicBezTo>
                <a:close/>
                <a:moveTo>
                  <a:pt x="1513" y="3028"/>
                </a:moveTo>
                <a:lnTo>
                  <a:pt x="1513" y="2569"/>
                </a:lnTo>
                <a:cubicBezTo>
                  <a:pt x="1291" y="2565"/>
                  <a:pt x="1080" y="2513"/>
                  <a:pt x="891" y="2422"/>
                </a:cubicBezTo>
                <a:lnTo>
                  <a:pt x="895" y="2430"/>
                </a:lnTo>
                <a:cubicBezTo>
                  <a:pt x="1047" y="2678"/>
                  <a:pt x="1260" y="2885"/>
                  <a:pt x="1513" y="3028"/>
                </a:cubicBezTo>
                <a:close/>
              </a:path>
            </a:pathLst>
          </a:custGeom>
          <a:solidFill>
            <a:srgbClr val="B18E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CFA8B3F-096E-4010-B957-1BB0A691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82" y="295664"/>
            <a:ext cx="11224418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B18E4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ОСНОВНЫЕ НАПРАВЛЕНИЯ РАБОТ ФГБУ «ЦНИГРИ»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97" y="6192640"/>
            <a:ext cx="673609" cy="777242"/>
          </a:xfrm>
          <a:prstGeom prst="rect">
            <a:avLst/>
          </a:prstGeom>
        </p:spPr>
      </p:pic>
      <p:sp>
        <p:nvSpPr>
          <p:cNvPr id="4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37440" y="6155749"/>
            <a:ext cx="673610" cy="777242"/>
          </a:xfrm>
          <a:prstGeom prst="ellipse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60007" dist="63500" dir="9600000" kx="1300200" algn="ctr" rotWithShape="0">
                    <a:schemeClr val="bg1">
                      <a:alpha val="32000"/>
                    </a:scheme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3</a:t>
            </a:r>
            <a:endParaRPr lang="ru-RU" sz="2000" b="1" dirty="0">
              <a:solidFill>
                <a:schemeClr val="bg1"/>
              </a:solidFill>
              <a:effectLst>
                <a:outerShdw blurRad="60007" dist="63500" dir="9600000" kx="1300200" algn="ctr" rotWithShape="0">
                  <a:schemeClr val="bg1">
                    <a:alpha val="32000"/>
                  </a:scheme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3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7ED471-DB69-4181-8E39-87E6289B9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69644"/>
          <a:stretch/>
        </p:blipFill>
        <p:spPr>
          <a:xfrm>
            <a:off x="1" y="4486899"/>
            <a:ext cx="12192000" cy="237110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-2555" y="0"/>
            <a:ext cx="12192000" cy="380912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FA8B3F-096E-4010-B957-1BB0A691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136875"/>
            <a:ext cx="1061695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СЕТЕВОЙ ИНФОРМАЦИОННЫЙ РЕСУРС ЦНИГРИ «ГЕОЛОГО-РАЗВЕДОЧНЫЕ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РАБОТЫ НА АБЦМ» (Основная </a:t>
            </a:r>
            <a:r>
              <a:rPr lang="en-US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WEB-</a:t>
            </a: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карта, рабочий концепт, тест возможностей)</a:t>
            </a: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78D73B6-C4ED-4380-BA09-EFC2020126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8600" y="200632"/>
            <a:ext cx="594360" cy="594360"/>
          </a:xfrm>
          <a:custGeom>
            <a:avLst/>
            <a:gdLst>
              <a:gd name="T0" fmla="*/ 1513 w 3089"/>
              <a:gd name="T1" fmla="*/ 1850 h 3087"/>
              <a:gd name="T2" fmla="*/ 649 w 3089"/>
              <a:gd name="T3" fmla="*/ 1469 h 3087"/>
              <a:gd name="T4" fmla="*/ 835 w 3089"/>
              <a:gd name="T5" fmla="*/ 2322 h 3087"/>
              <a:gd name="T6" fmla="*/ 1648 w 3089"/>
              <a:gd name="T7" fmla="*/ 733 h 3087"/>
              <a:gd name="T8" fmla="*/ 1441 w 3089"/>
              <a:gd name="T9" fmla="*/ 733 h 3087"/>
              <a:gd name="T10" fmla="*/ 1338 w 3089"/>
              <a:gd name="T11" fmla="*/ 902 h 3087"/>
              <a:gd name="T12" fmla="*/ 1545 w 3089"/>
              <a:gd name="T13" fmla="*/ 1070 h 3087"/>
              <a:gd name="T14" fmla="*/ 1751 w 3089"/>
              <a:gd name="T15" fmla="*/ 902 h 3087"/>
              <a:gd name="T16" fmla="*/ 1648 w 3089"/>
              <a:gd name="T17" fmla="*/ 733 h 3087"/>
              <a:gd name="T18" fmla="*/ 1600 w 3089"/>
              <a:gd name="T19" fmla="*/ 0 h 3087"/>
              <a:gd name="T20" fmla="*/ 2489 w 3089"/>
              <a:gd name="T21" fmla="*/ 1313 h 3087"/>
              <a:gd name="T22" fmla="*/ 2721 w 3089"/>
              <a:gd name="T23" fmla="*/ 570 h 3087"/>
              <a:gd name="T24" fmla="*/ 2637 w 3089"/>
              <a:gd name="T25" fmla="*/ 451 h 3087"/>
              <a:gd name="T26" fmla="*/ 3056 w 3089"/>
              <a:gd name="T27" fmla="*/ 1223 h 3087"/>
              <a:gd name="T28" fmla="*/ 2299 w 3089"/>
              <a:gd name="T29" fmla="*/ 2370 h 3087"/>
              <a:gd name="T30" fmla="*/ 1600 w 3089"/>
              <a:gd name="T31" fmla="*/ 3087 h 3087"/>
              <a:gd name="T32" fmla="*/ 3089 w 3089"/>
              <a:gd name="T33" fmla="*/ 1544 h 3087"/>
              <a:gd name="T34" fmla="*/ 2785 w 3089"/>
              <a:gd name="T35" fmla="*/ 623 h 3087"/>
              <a:gd name="T36" fmla="*/ 2504 w 3089"/>
              <a:gd name="T37" fmla="*/ 1544 h 3087"/>
              <a:gd name="T38" fmla="*/ 2575 w 3089"/>
              <a:gd name="T39" fmla="*/ 2079 h 3087"/>
              <a:gd name="T40" fmla="*/ 3002 w 3089"/>
              <a:gd name="T41" fmla="*/ 1031 h 3087"/>
              <a:gd name="T42" fmla="*/ 1488 w 3089"/>
              <a:gd name="T43" fmla="*/ 3087 h 3087"/>
              <a:gd name="T44" fmla="*/ 788 w 3089"/>
              <a:gd name="T45" fmla="*/ 2368 h 3087"/>
              <a:gd name="T46" fmla="*/ 33 w 3089"/>
              <a:gd name="T47" fmla="*/ 1223 h 3087"/>
              <a:gd name="T48" fmla="*/ 452 w 3089"/>
              <a:gd name="T49" fmla="*/ 2636 h 3087"/>
              <a:gd name="T50" fmla="*/ 370 w 3089"/>
              <a:gd name="T51" fmla="*/ 541 h 3087"/>
              <a:gd name="T52" fmla="*/ 368 w 3089"/>
              <a:gd name="T53" fmla="*/ 611 h 3087"/>
              <a:gd name="T54" fmla="*/ 841 w 3089"/>
              <a:gd name="T55" fmla="*/ 625 h 3087"/>
              <a:gd name="T56" fmla="*/ 452 w 3089"/>
              <a:gd name="T57" fmla="*/ 451 h 3087"/>
              <a:gd name="T58" fmla="*/ 87 w 3089"/>
              <a:gd name="T59" fmla="*/ 1031 h 3087"/>
              <a:gd name="T60" fmla="*/ 514 w 3089"/>
              <a:gd name="T61" fmla="*/ 2079 h 3087"/>
              <a:gd name="T62" fmla="*/ 584 w 3089"/>
              <a:gd name="T63" fmla="*/ 1544 h 3087"/>
              <a:gd name="T64" fmla="*/ 305 w 3089"/>
              <a:gd name="T65" fmla="*/ 623 h 3087"/>
              <a:gd name="T66" fmla="*/ 2193 w 3089"/>
              <a:gd name="T67" fmla="*/ 2430 h 3087"/>
              <a:gd name="T68" fmla="*/ 1576 w 3089"/>
              <a:gd name="T69" fmla="*/ 2569 h 3087"/>
              <a:gd name="T70" fmla="*/ 2252 w 3089"/>
              <a:gd name="T71" fmla="*/ 2323 h 3087"/>
              <a:gd name="T72" fmla="*/ 2439 w 3089"/>
              <a:gd name="T73" fmla="*/ 1470 h 3087"/>
              <a:gd name="T74" fmla="*/ 1576 w 3089"/>
              <a:gd name="T75" fmla="*/ 1850 h 3087"/>
              <a:gd name="T76" fmla="*/ 2252 w 3089"/>
              <a:gd name="T77" fmla="*/ 2323 h 3087"/>
              <a:gd name="T78" fmla="*/ 1513 w 3089"/>
              <a:gd name="T79" fmla="*/ 2569 h 3087"/>
              <a:gd name="T80" fmla="*/ 895 w 3089"/>
              <a:gd name="T81" fmla="*/ 2430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89" h="3087">
                <a:moveTo>
                  <a:pt x="1513" y="2506"/>
                </a:moveTo>
                <a:lnTo>
                  <a:pt x="1513" y="1850"/>
                </a:lnTo>
                <a:cubicBezTo>
                  <a:pt x="1183" y="1842"/>
                  <a:pt x="885" y="1705"/>
                  <a:pt x="668" y="1488"/>
                </a:cubicBezTo>
                <a:lnTo>
                  <a:pt x="649" y="1469"/>
                </a:lnTo>
                <a:cubicBezTo>
                  <a:pt x="648" y="1493"/>
                  <a:pt x="648" y="1518"/>
                  <a:pt x="648" y="1544"/>
                </a:cubicBezTo>
                <a:cubicBezTo>
                  <a:pt x="648" y="1824"/>
                  <a:pt x="715" y="2089"/>
                  <a:pt x="835" y="2322"/>
                </a:cubicBezTo>
                <a:cubicBezTo>
                  <a:pt x="1036" y="2435"/>
                  <a:pt x="1267" y="2501"/>
                  <a:pt x="1513" y="2506"/>
                </a:cubicBezTo>
                <a:close/>
                <a:moveTo>
                  <a:pt x="1648" y="733"/>
                </a:moveTo>
                <a:lnTo>
                  <a:pt x="1545" y="81"/>
                </a:lnTo>
                <a:lnTo>
                  <a:pt x="1441" y="733"/>
                </a:lnTo>
                <a:lnTo>
                  <a:pt x="946" y="626"/>
                </a:lnTo>
                <a:lnTo>
                  <a:pt x="1338" y="902"/>
                </a:lnTo>
                <a:lnTo>
                  <a:pt x="705" y="1355"/>
                </a:lnTo>
                <a:lnTo>
                  <a:pt x="1545" y="1070"/>
                </a:lnTo>
                <a:lnTo>
                  <a:pt x="2382" y="1355"/>
                </a:lnTo>
                <a:lnTo>
                  <a:pt x="1751" y="902"/>
                </a:lnTo>
                <a:lnTo>
                  <a:pt x="2142" y="626"/>
                </a:lnTo>
                <a:lnTo>
                  <a:pt x="1648" y="733"/>
                </a:lnTo>
                <a:close/>
                <a:moveTo>
                  <a:pt x="2637" y="451"/>
                </a:moveTo>
                <a:cubicBezTo>
                  <a:pt x="2369" y="184"/>
                  <a:pt x="2004" y="14"/>
                  <a:pt x="1600" y="0"/>
                </a:cubicBezTo>
                <a:cubicBezTo>
                  <a:pt x="1865" y="149"/>
                  <a:pt x="2088" y="365"/>
                  <a:pt x="2246" y="625"/>
                </a:cubicBezTo>
                <a:cubicBezTo>
                  <a:pt x="2372" y="830"/>
                  <a:pt x="2456" y="1064"/>
                  <a:pt x="2489" y="1313"/>
                </a:cubicBezTo>
                <a:cubicBezTo>
                  <a:pt x="2635" y="1117"/>
                  <a:pt x="2721" y="874"/>
                  <a:pt x="2721" y="611"/>
                </a:cubicBezTo>
                <a:cubicBezTo>
                  <a:pt x="2721" y="595"/>
                  <a:pt x="2721" y="582"/>
                  <a:pt x="2721" y="570"/>
                </a:cubicBezTo>
                <a:lnTo>
                  <a:pt x="2719" y="541"/>
                </a:lnTo>
                <a:cubicBezTo>
                  <a:pt x="2693" y="510"/>
                  <a:pt x="2665" y="480"/>
                  <a:pt x="2637" y="451"/>
                </a:cubicBezTo>
                <a:close/>
                <a:moveTo>
                  <a:pt x="3089" y="1544"/>
                </a:moveTo>
                <a:cubicBezTo>
                  <a:pt x="3089" y="1434"/>
                  <a:pt x="3078" y="1326"/>
                  <a:pt x="3056" y="1223"/>
                </a:cubicBezTo>
                <a:cubicBezTo>
                  <a:pt x="3016" y="1573"/>
                  <a:pt x="2857" y="1888"/>
                  <a:pt x="2620" y="2124"/>
                </a:cubicBezTo>
                <a:cubicBezTo>
                  <a:pt x="2525" y="2219"/>
                  <a:pt x="2417" y="2302"/>
                  <a:pt x="2299" y="2370"/>
                </a:cubicBezTo>
                <a:cubicBezTo>
                  <a:pt x="2283" y="2401"/>
                  <a:pt x="2265" y="2432"/>
                  <a:pt x="2246" y="2463"/>
                </a:cubicBezTo>
                <a:cubicBezTo>
                  <a:pt x="2088" y="2722"/>
                  <a:pt x="1865" y="2938"/>
                  <a:pt x="1600" y="3087"/>
                </a:cubicBezTo>
                <a:cubicBezTo>
                  <a:pt x="2004" y="3073"/>
                  <a:pt x="2369" y="2903"/>
                  <a:pt x="2637" y="2636"/>
                </a:cubicBezTo>
                <a:cubicBezTo>
                  <a:pt x="2916" y="2356"/>
                  <a:pt x="3089" y="1970"/>
                  <a:pt x="3089" y="1544"/>
                </a:cubicBezTo>
                <a:close/>
                <a:moveTo>
                  <a:pt x="3002" y="1031"/>
                </a:moveTo>
                <a:cubicBezTo>
                  <a:pt x="2950" y="884"/>
                  <a:pt x="2876" y="746"/>
                  <a:pt x="2785" y="623"/>
                </a:cubicBezTo>
                <a:cubicBezTo>
                  <a:pt x="2782" y="919"/>
                  <a:pt x="2675" y="1191"/>
                  <a:pt x="2498" y="1403"/>
                </a:cubicBezTo>
                <a:cubicBezTo>
                  <a:pt x="2502" y="1450"/>
                  <a:pt x="2504" y="1496"/>
                  <a:pt x="2504" y="1544"/>
                </a:cubicBezTo>
                <a:cubicBezTo>
                  <a:pt x="2504" y="1800"/>
                  <a:pt x="2449" y="2043"/>
                  <a:pt x="2351" y="2263"/>
                </a:cubicBezTo>
                <a:cubicBezTo>
                  <a:pt x="2432" y="2209"/>
                  <a:pt x="2507" y="2148"/>
                  <a:pt x="2575" y="2079"/>
                </a:cubicBezTo>
                <a:cubicBezTo>
                  <a:pt x="2839" y="1816"/>
                  <a:pt x="3002" y="1451"/>
                  <a:pt x="3002" y="1049"/>
                </a:cubicBezTo>
                <a:lnTo>
                  <a:pt x="3002" y="1031"/>
                </a:lnTo>
                <a:close/>
                <a:moveTo>
                  <a:pt x="452" y="2636"/>
                </a:moveTo>
                <a:cubicBezTo>
                  <a:pt x="720" y="2903"/>
                  <a:pt x="1084" y="3073"/>
                  <a:pt x="1488" y="3087"/>
                </a:cubicBezTo>
                <a:cubicBezTo>
                  <a:pt x="1223" y="2938"/>
                  <a:pt x="1000" y="2722"/>
                  <a:pt x="841" y="2463"/>
                </a:cubicBezTo>
                <a:cubicBezTo>
                  <a:pt x="823" y="2432"/>
                  <a:pt x="805" y="2400"/>
                  <a:pt x="788" y="2368"/>
                </a:cubicBezTo>
                <a:cubicBezTo>
                  <a:pt x="671" y="2301"/>
                  <a:pt x="564" y="2219"/>
                  <a:pt x="469" y="2124"/>
                </a:cubicBezTo>
                <a:cubicBezTo>
                  <a:pt x="232" y="1888"/>
                  <a:pt x="73" y="1573"/>
                  <a:pt x="33" y="1223"/>
                </a:cubicBezTo>
                <a:cubicBezTo>
                  <a:pt x="12" y="1326"/>
                  <a:pt x="0" y="1434"/>
                  <a:pt x="0" y="1544"/>
                </a:cubicBezTo>
                <a:cubicBezTo>
                  <a:pt x="0" y="1970"/>
                  <a:pt x="173" y="2356"/>
                  <a:pt x="452" y="2636"/>
                </a:cubicBezTo>
                <a:close/>
                <a:moveTo>
                  <a:pt x="452" y="451"/>
                </a:moveTo>
                <a:cubicBezTo>
                  <a:pt x="424" y="480"/>
                  <a:pt x="396" y="510"/>
                  <a:pt x="370" y="541"/>
                </a:cubicBezTo>
                <a:lnTo>
                  <a:pt x="368" y="570"/>
                </a:lnTo>
                <a:cubicBezTo>
                  <a:pt x="368" y="582"/>
                  <a:pt x="368" y="595"/>
                  <a:pt x="368" y="611"/>
                </a:cubicBezTo>
                <a:cubicBezTo>
                  <a:pt x="368" y="873"/>
                  <a:pt x="454" y="1116"/>
                  <a:pt x="599" y="1312"/>
                </a:cubicBezTo>
                <a:cubicBezTo>
                  <a:pt x="632" y="1063"/>
                  <a:pt x="716" y="830"/>
                  <a:pt x="841" y="625"/>
                </a:cubicBezTo>
                <a:cubicBezTo>
                  <a:pt x="1000" y="365"/>
                  <a:pt x="1223" y="149"/>
                  <a:pt x="1488" y="0"/>
                </a:cubicBezTo>
                <a:cubicBezTo>
                  <a:pt x="1084" y="15"/>
                  <a:pt x="720" y="184"/>
                  <a:pt x="452" y="451"/>
                </a:cubicBezTo>
                <a:close/>
                <a:moveTo>
                  <a:pt x="305" y="623"/>
                </a:moveTo>
                <a:cubicBezTo>
                  <a:pt x="213" y="746"/>
                  <a:pt x="139" y="884"/>
                  <a:pt x="87" y="1031"/>
                </a:cubicBezTo>
                <a:lnTo>
                  <a:pt x="87" y="1049"/>
                </a:lnTo>
                <a:cubicBezTo>
                  <a:pt x="87" y="1451"/>
                  <a:pt x="250" y="1816"/>
                  <a:pt x="514" y="2079"/>
                </a:cubicBezTo>
                <a:cubicBezTo>
                  <a:pt x="582" y="2147"/>
                  <a:pt x="656" y="2208"/>
                  <a:pt x="736" y="2262"/>
                </a:cubicBezTo>
                <a:cubicBezTo>
                  <a:pt x="638" y="2042"/>
                  <a:pt x="584" y="1799"/>
                  <a:pt x="584" y="1544"/>
                </a:cubicBezTo>
                <a:cubicBezTo>
                  <a:pt x="584" y="1496"/>
                  <a:pt x="586" y="1449"/>
                  <a:pt x="590" y="1402"/>
                </a:cubicBezTo>
                <a:cubicBezTo>
                  <a:pt x="414" y="1190"/>
                  <a:pt x="307" y="919"/>
                  <a:pt x="305" y="623"/>
                </a:cubicBezTo>
                <a:close/>
                <a:moveTo>
                  <a:pt x="1576" y="3028"/>
                </a:moveTo>
                <a:cubicBezTo>
                  <a:pt x="1829" y="2884"/>
                  <a:pt x="2042" y="2678"/>
                  <a:pt x="2193" y="2430"/>
                </a:cubicBezTo>
                <a:lnTo>
                  <a:pt x="2196" y="2423"/>
                </a:lnTo>
                <a:cubicBezTo>
                  <a:pt x="2008" y="2513"/>
                  <a:pt x="1798" y="2565"/>
                  <a:pt x="1576" y="2569"/>
                </a:cubicBezTo>
                <a:lnTo>
                  <a:pt x="1576" y="3028"/>
                </a:lnTo>
                <a:close/>
                <a:moveTo>
                  <a:pt x="2252" y="2323"/>
                </a:moveTo>
                <a:cubicBezTo>
                  <a:pt x="2372" y="2090"/>
                  <a:pt x="2440" y="1825"/>
                  <a:pt x="2440" y="1544"/>
                </a:cubicBezTo>
                <a:cubicBezTo>
                  <a:pt x="2440" y="1519"/>
                  <a:pt x="2440" y="1494"/>
                  <a:pt x="2439" y="1470"/>
                </a:cubicBezTo>
                <a:lnTo>
                  <a:pt x="2421" y="1488"/>
                </a:lnTo>
                <a:cubicBezTo>
                  <a:pt x="2204" y="1705"/>
                  <a:pt x="1906" y="1842"/>
                  <a:pt x="1576" y="1850"/>
                </a:cubicBezTo>
                <a:lnTo>
                  <a:pt x="1576" y="2506"/>
                </a:lnTo>
                <a:cubicBezTo>
                  <a:pt x="1821" y="2501"/>
                  <a:pt x="2051" y="2435"/>
                  <a:pt x="2252" y="2323"/>
                </a:cubicBezTo>
                <a:close/>
                <a:moveTo>
                  <a:pt x="1513" y="3028"/>
                </a:moveTo>
                <a:lnTo>
                  <a:pt x="1513" y="2569"/>
                </a:lnTo>
                <a:cubicBezTo>
                  <a:pt x="1291" y="2565"/>
                  <a:pt x="1080" y="2513"/>
                  <a:pt x="891" y="2422"/>
                </a:cubicBezTo>
                <a:lnTo>
                  <a:pt x="895" y="2430"/>
                </a:lnTo>
                <a:cubicBezTo>
                  <a:pt x="1047" y="2678"/>
                  <a:pt x="1260" y="2885"/>
                  <a:pt x="1513" y="3028"/>
                </a:cubicBezTo>
                <a:close/>
              </a:path>
            </a:pathLst>
          </a:custGeom>
          <a:solidFill>
            <a:srgbClr val="B18E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39" y="995624"/>
            <a:ext cx="10812997" cy="52825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02869" y="993463"/>
            <a:ext cx="10835067" cy="5286920"/>
          </a:xfrm>
          <a:prstGeom prst="rect">
            <a:avLst/>
          </a:prstGeom>
          <a:noFill/>
          <a:ln w="50800">
            <a:solidFill>
              <a:srgbClr val="A27334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97" y="6192640"/>
            <a:ext cx="673609" cy="777242"/>
          </a:xfrm>
          <a:prstGeom prst="rect">
            <a:avLst/>
          </a:prstGeom>
        </p:spPr>
      </p:pic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37440" y="6155749"/>
            <a:ext cx="673610" cy="777242"/>
          </a:xfrm>
          <a:prstGeom prst="ellipse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60007" dist="63500" dir="9600000" kx="1300200" algn="ctr" rotWithShape="0">
                    <a:schemeClr val="bg1">
                      <a:alpha val="32000"/>
                    </a:scheme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4</a:t>
            </a:r>
            <a:endParaRPr lang="ru-RU" sz="2000" b="1" dirty="0">
              <a:solidFill>
                <a:schemeClr val="bg1"/>
              </a:solidFill>
              <a:effectLst>
                <a:outerShdw blurRad="60007" dist="63500" dir="9600000" kx="1300200" algn="ctr" rotWithShape="0">
                  <a:schemeClr val="bg1">
                    <a:alpha val="32000"/>
                  </a:scheme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0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-2555" y="0"/>
            <a:ext cx="12192000" cy="380912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CFA8B3F-096E-4010-B957-1BB0A691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82" y="147940"/>
            <a:ext cx="1122441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ЭТАПЫ СОЗДАНИЯ СЕТЕВОГО ИНФОРМАЦИОННОГО РЕСУРСА ЦНИГРИ «ГЕОЛОГО-РАЗВЕДОЧНЫЕ РАБОТЫ НА АБЦМ»</a:t>
            </a:r>
            <a:r>
              <a:rPr lang="en-US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 (</a:t>
            </a: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ТЕКУЩИЕ И ПЛАНИРУЕМЫЕ)</a:t>
            </a: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578D73B6-C4ED-4380-BA09-EFC2020126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8600" y="200632"/>
            <a:ext cx="594360" cy="594360"/>
          </a:xfrm>
          <a:custGeom>
            <a:avLst/>
            <a:gdLst>
              <a:gd name="T0" fmla="*/ 1513 w 3089"/>
              <a:gd name="T1" fmla="*/ 1850 h 3087"/>
              <a:gd name="T2" fmla="*/ 649 w 3089"/>
              <a:gd name="T3" fmla="*/ 1469 h 3087"/>
              <a:gd name="T4" fmla="*/ 835 w 3089"/>
              <a:gd name="T5" fmla="*/ 2322 h 3087"/>
              <a:gd name="T6" fmla="*/ 1648 w 3089"/>
              <a:gd name="T7" fmla="*/ 733 h 3087"/>
              <a:gd name="T8" fmla="*/ 1441 w 3089"/>
              <a:gd name="T9" fmla="*/ 733 h 3087"/>
              <a:gd name="T10" fmla="*/ 1338 w 3089"/>
              <a:gd name="T11" fmla="*/ 902 h 3087"/>
              <a:gd name="T12" fmla="*/ 1545 w 3089"/>
              <a:gd name="T13" fmla="*/ 1070 h 3087"/>
              <a:gd name="T14" fmla="*/ 1751 w 3089"/>
              <a:gd name="T15" fmla="*/ 902 h 3087"/>
              <a:gd name="T16" fmla="*/ 1648 w 3089"/>
              <a:gd name="T17" fmla="*/ 733 h 3087"/>
              <a:gd name="T18" fmla="*/ 1600 w 3089"/>
              <a:gd name="T19" fmla="*/ 0 h 3087"/>
              <a:gd name="T20" fmla="*/ 2489 w 3089"/>
              <a:gd name="T21" fmla="*/ 1313 h 3087"/>
              <a:gd name="T22" fmla="*/ 2721 w 3089"/>
              <a:gd name="T23" fmla="*/ 570 h 3087"/>
              <a:gd name="T24" fmla="*/ 2637 w 3089"/>
              <a:gd name="T25" fmla="*/ 451 h 3087"/>
              <a:gd name="T26" fmla="*/ 3056 w 3089"/>
              <a:gd name="T27" fmla="*/ 1223 h 3087"/>
              <a:gd name="T28" fmla="*/ 2299 w 3089"/>
              <a:gd name="T29" fmla="*/ 2370 h 3087"/>
              <a:gd name="T30" fmla="*/ 1600 w 3089"/>
              <a:gd name="T31" fmla="*/ 3087 h 3087"/>
              <a:gd name="T32" fmla="*/ 3089 w 3089"/>
              <a:gd name="T33" fmla="*/ 1544 h 3087"/>
              <a:gd name="T34" fmla="*/ 2785 w 3089"/>
              <a:gd name="T35" fmla="*/ 623 h 3087"/>
              <a:gd name="T36" fmla="*/ 2504 w 3089"/>
              <a:gd name="T37" fmla="*/ 1544 h 3087"/>
              <a:gd name="T38" fmla="*/ 2575 w 3089"/>
              <a:gd name="T39" fmla="*/ 2079 h 3087"/>
              <a:gd name="T40" fmla="*/ 3002 w 3089"/>
              <a:gd name="T41" fmla="*/ 1031 h 3087"/>
              <a:gd name="T42" fmla="*/ 1488 w 3089"/>
              <a:gd name="T43" fmla="*/ 3087 h 3087"/>
              <a:gd name="T44" fmla="*/ 788 w 3089"/>
              <a:gd name="T45" fmla="*/ 2368 h 3087"/>
              <a:gd name="T46" fmla="*/ 33 w 3089"/>
              <a:gd name="T47" fmla="*/ 1223 h 3087"/>
              <a:gd name="T48" fmla="*/ 452 w 3089"/>
              <a:gd name="T49" fmla="*/ 2636 h 3087"/>
              <a:gd name="T50" fmla="*/ 370 w 3089"/>
              <a:gd name="T51" fmla="*/ 541 h 3087"/>
              <a:gd name="T52" fmla="*/ 368 w 3089"/>
              <a:gd name="T53" fmla="*/ 611 h 3087"/>
              <a:gd name="T54" fmla="*/ 841 w 3089"/>
              <a:gd name="T55" fmla="*/ 625 h 3087"/>
              <a:gd name="T56" fmla="*/ 452 w 3089"/>
              <a:gd name="T57" fmla="*/ 451 h 3087"/>
              <a:gd name="T58" fmla="*/ 87 w 3089"/>
              <a:gd name="T59" fmla="*/ 1031 h 3087"/>
              <a:gd name="T60" fmla="*/ 514 w 3089"/>
              <a:gd name="T61" fmla="*/ 2079 h 3087"/>
              <a:gd name="T62" fmla="*/ 584 w 3089"/>
              <a:gd name="T63" fmla="*/ 1544 h 3087"/>
              <a:gd name="T64" fmla="*/ 305 w 3089"/>
              <a:gd name="T65" fmla="*/ 623 h 3087"/>
              <a:gd name="T66" fmla="*/ 2193 w 3089"/>
              <a:gd name="T67" fmla="*/ 2430 h 3087"/>
              <a:gd name="T68" fmla="*/ 1576 w 3089"/>
              <a:gd name="T69" fmla="*/ 2569 h 3087"/>
              <a:gd name="T70" fmla="*/ 2252 w 3089"/>
              <a:gd name="T71" fmla="*/ 2323 h 3087"/>
              <a:gd name="T72" fmla="*/ 2439 w 3089"/>
              <a:gd name="T73" fmla="*/ 1470 h 3087"/>
              <a:gd name="T74" fmla="*/ 1576 w 3089"/>
              <a:gd name="T75" fmla="*/ 1850 h 3087"/>
              <a:gd name="T76" fmla="*/ 2252 w 3089"/>
              <a:gd name="T77" fmla="*/ 2323 h 3087"/>
              <a:gd name="T78" fmla="*/ 1513 w 3089"/>
              <a:gd name="T79" fmla="*/ 2569 h 3087"/>
              <a:gd name="T80" fmla="*/ 895 w 3089"/>
              <a:gd name="T81" fmla="*/ 2430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89" h="3087">
                <a:moveTo>
                  <a:pt x="1513" y="2506"/>
                </a:moveTo>
                <a:lnTo>
                  <a:pt x="1513" y="1850"/>
                </a:lnTo>
                <a:cubicBezTo>
                  <a:pt x="1183" y="1842"/>
                  <a:pt x="885" y="1705"/>
                  <a:pt x="668" y="1488"/>
                </a:cubicBezTo>
                <a:lnTo>
                  <a:pt x="649" y="1469"/>
                </a:lnTo>
                <a:cubicBezTo>
                  <a:pt x="648" y="1493"/>
                  <a:pt x="648" y="1518"/>
                  <a:pt x="648" y="1544"/>
                </a:cubicBezTo>
                <a:cubicBezTo>
                  <a:pt x="648" y="1824"/>
                  <a:pt x="715" y="2089"/>
                  <a:pt x="835" y="2322"/>
                </a:cubicBezTo>
                <a:cubicBezTo>
                  <a:pt x="1036" y="2435"/>
                  <a:pt x="1267" y="2501"/>
                  <a:pt x="1513" y="2506"/>
                </a:cubicBezTo>
                <a:close/>
                <a:moveTo>
                  <a:pt x="1648" y="733"/>
                </a:moveTo>
                <a:lnTo>
                  <a:pt x="1545" y="81"/>
                </a:lnTo>
                <a:lnTo>
                  <a:pt x="1441" y="733"/>
                </a:lnTo>
                <a:lnTo>
                  <a:pt x="946" y="626"/>
                </a:lnTo>
                <a:lnTo>
                  <a:pt x="1338" y="902"/>
                </a:lnTo>
                <a:lnTo>
                  <a:pt x="705" y="1355"/>
                </a:lnTo>
                <a:lnTo>
                  <a:pt x="1545" y="1070"/>
                </a:lnTo>
                <a:lnTo>
                  <a:pt x="2382" y="1355"/>
                </a:lnTo>
                <a:lnTo>
                  <a:pt x="1751" y="902"/>
                </a:lnTo>
                <a:lnTo>
                  <a:pt x="2142" y="626"/>
                </a:lnTo>
                <a:lnTo>
                  <a:pt x="1648" y="733"/>
                </a:lnTo>
                <a:close/>
                <a:moveTo>
                  <a:pt x="2637" y="451"/>
                </a:moveTo>
                <a:cubicBezTo>
                  <a:pt x="2369" y="184"/>
                  <a:pt x="2004" y="14"/>
                  <a:pt x="1600" y="0"/>
                </a:cubicBezTo>
                <a:cubicBezTo>
                  <a:pt x="1865" y="149"/>
                  <a:pt x="2088" y="365"/>
                  <a:pt x="2246" y="625"/>
                </a:cubicBezTo>
                <a:cubicBezTo>
                  <a:pt x="2372" y="830"/>
                  <a:pt x="2456" y="1064"/>
                  <a:pt x="2489" y="1313"/>
                </a:cubicBezTo>
                <a:cubicBezTo>
                  <a:pt x="2635" y="1117"/>
                  <a:pt x="2721" y="874"/>
                  <a:pt x="2721" y="611"/>
                </a:cubicBezTo>
                <a:cubicBezTo>
                  <a:pt x="2721" y="595"/>
                  <a:pt x="2721" y="582"/>
                  <a:pt x="2721" y="570"/>
                </a:cubicBezTo>
                <a:lnTo>
                  <a:pt x="2719" y="541"/>
                </a:lnTo>
                <a:cubicBezTo>
                  <a:pt x="2693" y="510"/>
                  <a:pt x="2665" y="480"/>
                  <a:pt x="2637" y="451"/>
                </a:cubicBezTo>
                <a:close/>
                <a:moveTo>
                  <a:pt x="3089" y="1544"/>
                </a:moveTo>
                <a:cubicBezTo>
                  <a:pt x="3089" y="1434"/>
                  <a:pt x="3078" y="1326"/>
                  <a:pt x="3056" y="1223"/>
                </a:cubicBezTo>
                <a:cubicBezTo>
                  <a:pt x="3016" y="1573"/>
                  <a:pt x="2857" y="1888"/>
                  <a:pt x="2620" y="2124"/>
                </a:cubicBezTo>
                <a:cubicBezTo>
                  <a:pt x="2525" y="2219"/>
                  <a:pt x="2417" y="2302"/>
                  <a:pt x="2299" y="2370"/>
                </a:cubicBezTo>
                <a:cubicBezTo>
                  <a:pt x="2283" y="2401"/>
                  <a:pt x="2265" y="2432"/>
                  <a:pt x="2246" y="2463"/>
                </a:cubicBezTo>
                <a:cubicBezTo>
                  <a:pt x="2088" y="2722"/>
                  <a:pt x="1865" y="2938"/>
                  <a:pt x="1600" y="3087"/>
                </a:cubicBezTo>
                <a:cubicBezTo>
                  <a:pt x="2004" y="3073"/>
                  <a:pt x="2369" y="2903"/>
                  <a:pt x="2637" y="2636"/>
                </a:cubicBezTo>
                <a:cubicBezTo>
                  <a:pt x="2916" y="2356"/>
                  <a:pt x="3089" y="1970"/>
                  <a:pt x="3089" y="1544"/>
                </a:cubicBezTo>
                <a:close/>
                <a:moveTo>
                  <a:pt x="3002" y="1031"/>
                </a:moveTo>
                <a:cubicBezTo>
                  <a:pt x="2950" y="884"/>
                  <a:pt x="2876" y="746"/>
                  <a:pt x="2785" y="623"/>
                </a:cubicBezTo>
                <a:cubicBezTo>
                  <a:pt x="2782" y="919"/>
                  <a:pt x="2675" y="1191"/>
                  <a:pt x="2498" y="1403"/>
                </a:cubicBezTo>
                <a:cubicBezTo>
                  <a:pt x="2502" y="1450"/>
                  <a:pt x="2504" y="1496"/>
                  <a:pt x="2504" y="1544"/>
                </a:cubicBezTo>
                <a:cubicBezTo>
                  <a:pt x="2504" y="1800"/>
                  <a:pt x="2449" y="2043"/>
                  <a:pt x="2351" y="2263"/>
                </a:cubicBezTo>
                <a:cubicBezTo>
                  <a:pt x="2432" y="2209"/>
                  <a:pt x="2507" y="2148"/>
                  <a:pt x="2575" y="2079"/>
                </a:cubicBezTo>
                <a:cubicBezTo>
                  <a:pt x="2839" y="1816"/>
                  <a:pt x="3002" y="1451"/>
                  <a:pt x="3002" y="1049"/>
                </a:cubicBezTo>
                <a:lnTo>
                  <a:pt x="3002" y="1031"/>
                </a:lnTo>
                <a:close/>
                <a:moveTo>
                  <a:pt x="452" y="2636"/>
                </a:moveTo>
                <a:cubicBezTo>
                  <a:pt x="720" y="2903"/>
                  <a:pt x="1084" y="3073"/>
                  <a:pt x="1488" y="3087"/>
                </a:cubicBezTo>
                <a:cubicBezTo>
                  <a:pt x="1223" y="2938"/>
                  <a:pt x="1000" y="2722"/>
                  <a:pt x="841" y="2463"/>
                </a:cubicBezTo>
                <a:cubicBezTo>
                  <a:pt x="823" y="2432"/>
                  <a:pt x="805" y="2400"/>
                  <a:pt x="788" y="2368"/>
                </a:cubicBezTo>
                <a:cubicBezTo>
                  <a:pt x="671" y="2301"/>
                  <a:pt x="564" y="2219"/>
                  <a:pt x="469" y="2124"/>
                </a:cubicBezTo>
                <a:cubicBezTo>
                  <a:pt x="232" y="1888"/>
                  <a:pt x="73" y="1573"/>
                  <a:pt x="33" y="1223"/>
                </a:cubicBezTo>
                <a:cubicBezTo>
                  <a:pt x="12" y="1326"/>
                  <a:pt x="0" y="1434"/>
                  <a:pt x="0" y="1544"/>
                </a:cubicBezTo>
                <a:cubicBezTo>
                  <a:pt x="0" y="1970"/>
                  <a:pt x="173" y="2356"/>
                  <a:pt x="452" y="2636"/>
                </a:cubicBezTo>
                <a:close/>
                <a:moveTo>
                  <a:pt x="452" y="451"/>
                </a:moveTo>
                <a:cubicBezTo>
                  <a:pt x="424" y="480"/>
                  <a:pt x="396" y="510"/>
                  <a:pt x="370" y="541"/>
                </a:cubicBezTo>
                <a:lnTo>
                  <a:pt x="368" y="570"/>
                </a:lnTo>
                <a:cubicBezTo>
                  <a:pt x="368" y="582"/>
                  <a:pt x="368" y="595"/>
                  <a:pt x="368" y="611"/>
                </a:cubicBezTo>
                <a:cubicBezTo>
                  <a:pt x="368" y="873"/>
                  <a:pt x="454" y="1116"/>
                  <a:pt x="599" y="1312"/>
                </a:cubicBezTo>
                <a:cubicBezTo>
                  <a:pt x="632" y="1063"/>
                  <a:pt x="716" y="830"/>
                  <a:pt x="841" y="625"/>
                </a:cubicBezTo>
                <a:cubicBezTo>
                  <a:pt x="1000" y="365"/>
                  <a:pt x="1223" y="149"/>
                  <a:pt x="1488" y="0"/>
                </a:cubicBezTo>
                <a:cubicBezTo>
                  <a:pt x="1084" y="15"/>
                  <a:pt x="720" y="184"/>
                  <a:pt x="452" y="451"/>
                </a:cubicBezTo>
                <a:close/>
                <a:moveTo>
                  <a:pt x="305" y="623"/>
                </a:moveTo>
                <a:cubicBezTo>
                  <a:pt x="213" y="746"/>
                  <a:pt x="139" y="884"/>
                  <a:pt x="87" y="1031"/>
                </a:cubicBezTo>
                <a:lnTo>
                  <a:pt x="87" y="1049"/>
                </a:lnTo>
                <a:cubicBezTo>
                  <a:pt x="87" y="1451"/>
                  <a:pt x="250" y="1816"/>
                  <a:pt x="514" y="2079"/>
                </a:cubicBezTo>
                <a:cubicBezTo>
                  <a:pt x="582" y="2147"/>
                  <a:pt x="656" y="2208"/>
                  <a:pt x="736" y="2262"/>
                </a:cubicBezTo>
                <a:cubicBezTo>
                  <a:pt x="638" y="2042"/>
                  <a:pt x="584" y="1799"/>
                  <a:pt x="584" y="1544"/>
                </a:cubicBezTo>
                <a:cubicBezTo>
                  <a:pt x="584" y="1496"/>
                  <a:pt x="586" y="1449"/>
                  <a:pt x="590" y="1402"/>
                </a:cubicBezTo>
                <a:cubicBezTo>
                  <a:pt x="414" y="1190"/>
                  <a:pt x="307" y="919"/>
                  <a:pt x="305" y="623"/>
                </a:cubicBezTo>
                <a:close/>
                <a:moveTo>
                  <a:pt x="1576" y="3028"/>
                </a:moveTo>
                <a:cubicBezTo>
                  <a:pt x="1829" y="2884"/>
                  <a:pt x="2042" y="2678"/>
                  <a:pt x="2193" y="2430"/>
                </a:cubicBezTo>
                <a:lnTo>
                  <a:pt x="2196" y="2423"/>
                </a:lnTo>
                <a:cubicBezTo>
                  <a:pt x="2008" y="2513"/>
                  <a:pt x="1798" y="2565"/>
                  <a:pt x="1576" y="2569"/>
                </a:cubicBezTo>
                <a:lnTo>
                  <a:pt x="1576" y="3028"/>
                </a:lnTo>
                <a:close/>
                <a:moveTo>
                  <a:pt x="2252" y="2323"/>
                </a:moveTo>
                <a:cubicBezTo>
                  <a:pt x="2372" y="2090"/>
                  <a:pt x="2440" y="1825"/>
                  <a:pt x="2440" y="1544"/>
                </a:cubicBezTo>
                <a:cubicBezTo>
                  <a:pt x="2440" y="1519"/>
                  <a:pt x="2440" y="1494"/>
                  <a:pt x="2439" y="1470"/>
                </a:cubicBezTo>
                <a:lnTo>
                  <a:pt x="2421" y="1488"/>
                </a:lnTo>
                <a:cubicBezTo>
                  <a:pt x="2204" y="1705"/>
                  <a:pt x="1906" y="1842"/>
                  <a:pt x="1576" y="1850"/>
                </a:cubicBezTo>
                <a:lnTo>
                  <a:pt x="1576" y="2506"/>
                </a:lnTo>
                <a:cubicBezTo>
                  <a:pt x="1821" y="2501"/>
                  <a:pt x="2051" y="2435"/>
                  <a:pt x="2252" y="2323"/>
                </a:cubicBezTo>
                <a:close/>
                <a:moveTo>
                  <a:pt x="1513" y="3028"/>
                </a:moveTo>
                <a:lnTo>
                  <a:pt x="1513" y="2569"/>
                </a:lnTo>
                <a:cubicBezTo>
                  <a:pt x="1291" y="2565"/>
                  <a:pt x="1080" y="2513"/>
                  <a:pt x="891" y="2422"/>
                </a:cubicBezTo>
                <a:lnTo>
                  <a:pt x="895" y="2430"/>
                </a:lnTo>
                <a:cubicBezTo>
                  <a:pt x="1047" y="2678"/>
                  <a:pt x="1260" y="2885"/>
                  <a:pt x="1513" y="3028"/>
                </a:cubicBezTo>
                <a:close/>
              </a:path>
            </a:pathLst>
          </a:custGeom>
          <a:solidFill>
            <a:srgbClr val="B18E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9A7ED471-DB69-4181-8E39-87E6289B9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01" t="69644"/>
          <a:stretch/>
        </p:blipFill>
        <p:spPr>
          <a:xfrm>
            <a:off x="1" y="4486899"/>
            <a:ext cx="12192000" cy="237110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21A81E90-2F62-41BA-B2CD-55EB9586289C}"/>
              </a:ext>
            </a:extLst>
          </p:cNvPr>
          <p:cNvSpPr txBox="1"/>
          <p:nvPr/>
        </p:nvSpPr>
        <p:spPr>
          <a:xfrm>
            <a:off x="911424" y="1140907"/>
            <a:ext cx="10801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2004-2023 гг. накоплены материалы: по завершенным за счет средств федерального бюджета ГРР на АБЦМ с целью выделения перспективных объектов с прогнозными ресурсами категорий P1, P2, P3 – 235 объектов; по участкам, представленным к апробации прогнозных ресурсов алмазов, благородных и цветных металлов – 2442 объекта</a:t>
            </a:r>
          </a:p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2021-2022 гг. оцифрованы и структурированы материалы по площадям с апробированными прогнозными ресурсами АБЦМ, отображающие контуры геологических объектов и позволяющие осуществлять поиск материалов по объектам и местоположению </a:t>
            </a:r>
          </a:p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2022 г. собраны и структурированы материалы по площадям завершенных ГРР на АБЦМ с 2004 г. Для них проведена координатная привязка площадей работ</a:t>
            </a:r>
          </a:p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2023 г. наполнение сетевого ресурса информационной составляющей: по завершенным объектам ГРР (результаты с указанием апробированных участков и протоколов апробации); площадям с апробированными прогнозными ресурсами (актуальные прогнозные ресурсы с указанием категории и цифровых значений для каждого полезного ископаемого, номера протоколов апробации). Эта информация даст возможность анализировать результаты ГРР</a:t>
            </a:r>
          </a:p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2023 г. Подготовка данных и проектов в QGIS (в том числе «миграция» с ArcMap, в целях формирования базовых картографических материалов, обзорных карт, схем, экспорта), последующая публикация в Web-ГИС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97" y="6192640"/>
            <a:ext cx="673609" cy="777242"/>
          </a:xfrm>
          <a:prstGeom prst="rect">
            <a:avLst/>
          </a:prstGeom>
        </p:spPr>
      </p:pic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37440" y="6155749"/>
            <a:ext cx="673610" cy="777242"/>
          </a:xfrm>
          <a:prstGeom prst="ellipse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60007" dist="63500" dir="9600000" kx="1300200" algn="ctr" rotWithShape="0">
                    <a:schemeClr val="bg1">
                      <a:alpha val="32000"/>
                    </a:scheme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5</a:t>
            </a:r>
            <a:endParaRPr lang="ru-RU" sz="2000" b="1" dirty="0">
              <a:solidFill>
                <a:schemeClr val="bg1"/>
              </a:solidFill>
              <a:effectLst>
                <a:outerShdw blurRad="60007" dist="63500" dir="9600000" kx="1300200" algn="ctr" rotWithShape="0">
                  <a:schemeClr val="bg1">
                    <a:alpha val="32000"/>
                  </a:scheme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3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2034" y="0"/>
            <a:ext cx="12192000" cy="380912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78D73B6-C4ED-4380-BA09-EFC2020126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8600" y="200632"/>
            <a:ext cx="594360" cy="594360"/>
          </a:xfrm>
          <a:custGeom>
            <a:avLst/>
            <a:gdLst>
              <a:gd name="T0" fmla="*/ 1513 w 3089"/>
              <a:gd name="T1" fmla="*/ 1850 h 3087"/>
              <a:gd name="T2" fmla="*/ 649 w 3089"/>
              <a:gd name="T3" fmla="*/ 1469 h 3087"/>
              <a:gd name="T4" fmla="*/ 835 w 3089"/>
              <a:gd name="T5" fmla="*/ 2322 h 3087"/>
              <a:gd name="T6" fmla="*/ 1648 w 3089"/>
              <a:gd name="T7" fmla="*/ 733 h 3087"/>
              <a:gd name="T8" fmla="*/ 1441 w 3089"/>
              <a:gd name="T9" fmla="*/ 733 h 3087"/>
              <a:gd name="T10" fmla="*/ 1338 w 3089"/>
              <a:gd name="T11" fmla="*/ 902 h 3087"/>
              <a:gd name="T12" fmla="*/ 1545 w 3089"/>
              <a:gd name="T13" fmla="*/ 1070 h 3087"/>
              <a:gd name="T14" fmla="*/ 1751 w 3089"/>
              <a:gd name="T15" fmla="*/ 902 h 3087"/>
              <a:gd name="T16" fmla="*/ 1648 w 3089"/>
              <a:gd name="T17" fmla="*/ 733 h 3087"/>
              <a:gd name="T18" fmla="*/ 1600 w 3089"/>
              <a:gd name="T19" fmla="*/ 0 h 3087"/>
              <a:gd name="T20" fmla="*/ 2489 w 3089"/>
              <a:gd name="T21" fmla="*/ 1313 h 3087"/>
              <a:gd name="T22" fmla="*/ 2721 w 3089"/>
              <a:gd name="T23" fmla="*/ 570 h 3087"/>
              <a:gd name="T24" fmla="*/ 2637 w 3089"/>
              <a:gd name="T25" fmla="*/ 451 h 3087"/>
              <a:gd name="T26" fmla="*/ 3056 w 3089"/>
              <a:gd name="T27" fmla="*/ 1223 h 3087"/>
              <a:gd name="T28" fmla="*/ 2299 w 3089"/>
              <a:gd name="T29" fmla="*/ 2370 h 3087"/>
              <a:gd name="T30" fmla="*/ 1600 w 3089"/>
              <a:gd name="T31" fmla="*/ 3087 h 3087"/>
              <a:gd name="T32" fmla="*/ 3089 w 3089"/>
              <a:gd name="T33" fmla="*/ 1544 h 3087"/>
              <a:gd name="T34" fmla="*/ 2785 w 3089"/>
              <a:gd name="T35" fmla="*/ 623 h 3087"/>
              <a:gd name="T36" fmla="*/ 2504 w 3089"/>
              <a:gd name="T37" fmla="*/ 1544 h 3087"/>
              <a:gd name="T38" fmla="*/ 2575 w 3089"/>
              <a:gd name="T39" fmla="*/ 2079 h 3087"/>
              <a:gd name="T40" fmla="*/ 3002 w 3089"/>
              <a:gd name="T41" fmla="*/ 1031 h 3087"/>
              <a:gd name="T42" fmla="*/ 1488 w 3089"/>
              <a:gd name="T43" fmla="*/ 3087 h 3087"/>
              <a:gd name="T44" fmla="*/ 788 w 3089"/>
              <a:gd name="T45" fmla="*/ 2368 h 3087"/>
              <a:gd name="T46" fmla="*/ 33 w 3089"/>
              <a:gd name="T47" fmla="*/ 1223 h 3087"/>
              <a:gd name="T48" fmla="*/ 452 w 3089"/>
              <a:gd name="T49" fmla="*/ 2636 h 3087"/>
              <a:gd name="T50" fmla="*/ 370 w 3089"/>
              <a:gd name="T51" fmla="*/ 541 h 3087"/>
              <a:gd name="T52" fmla="*/ 368 w 3089"/>
              <a:gd name="T53" fmla="*/ 611 h 3087"/>
              <a:gd name="T54" fmla="*/ 841 w 3089"/>
              <a:gd name="T55" fmla="*/ 625 h 3087"/>
              <a:gd name="T56" fmla="*/ 452 w 3089"/>
              <a:gd name="T57" fmla="*/ 451 h 3087"/>
              <a:gd name="T58" fmla="*/ 87 w 3089"/>
              <a:gd name="T59" fmla="*/ 1031 h 3087"/>
              <a:gd name="T60" fmla="*/ 514 w 3089"/>
              <a:gd name="T61" fmla="*/ 2079 h 3087"/>
              <a:gd name="T62" fmla="*/ 584 w 3089"/>
              <a:gd name="T63" fmla="*/ 1544 h 3087"/>
              <a:gd name="T64" fmla="*/ 305 w 3089"/>
              <a:gd name="T65" fmla="*/ 623 h 3087"/>
              <a:gd name="T66" fmla="*/ 2193 w 3089"/>
              <a:gd name="T67" fmla="*/ 2430 h 3087"/>
              <a:gd name="T68" fmla="*/ 1576 w 3089"/>
              <a:gd name="T69" fmla="*/ 2569 h 3087"/>
              <a:gd name="T70" fmla="*/ 2252 w 3089"/>
              <a:gd name="T71" fmla="*/ 2323 h 3087"/>
              <a:gd name="T72" fmla="*/ 2439 w 3089"/>
              <a:gd name="T73" fmla="*/ 1470 h 3087"/>
              <a:gd name="T74" fmla="*/ 1576 w 3089"/>
              <a:gd name="T75" fmla="*/ 1850 h 3087"/>
              <a:gd name="T76" fmla="*/ 2252 w 3089"/>
              <a:gd name="T77" fmla="*/ 2323 h 3087"/>
              <a:gd name="T78" fmla="*/ 1513 w 3089"/>
              <a:gd name="T79" fmla="*/ 2569 h 3087"/>
              <a:gd name="T80" fmla="*/ 895 w 3089"/>
              <a:gd name="T81" fmla="*/ 2430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89" h="3087">
                <a:moveTo>
                  <a:pt x="1513" y="2506"/>
                </a:moveTo>
                <a:lnTo>
                  <a:pt x="1513" y="1850"/>
                </a:lnTo>
                <a:cubicBezTo>
                  <a:pt x="1183" y="1842"/>
                  <a:pt x="885" y="1705"/>
                  <a:pt x="668" y="1488"/>
                </a:cubicBezTo>
                <a:lnTo>
                  <a:pt x="649" y="1469"/>
                </a:lnTo>
                <a:cubicBezTo>
                  <a:pt x="648" y="1493"/>
                  <a:pt x="648" y="1518"/>
                  <a:pt x="648" y="1544"/>
                </a:cubicBezTo>
                <a:cubicBezTo>
                  <a:pt x="648" y="1824"/>
                  <a:pt x="715" y="2089"/>
                  <a:pt x="835" y="2322"/>
                </a:cubicBezTo>
                <a:cubicBezTo>
                  <a:pt x="1036" y="2435"/>
                  <a:pt x="1267" y="2501"/>
                  <a:pt x="1513" y="2506"/>
                </a:cubicBezTo>
                <a:close/>
                <a:moveTo>
                  <a:pt x="1648" y="733"/>
                </a:moveTo>
                <a:lnTo>
                  <a:pt x="1545" y="81"/>
                </a:lnTo>
                <a:lnTo>
                  <a:pt x="1441" y="733"/>
                </a:lnTo>
                <a:lnTo>
                  <a:pt x="946" y="626"/>
                </a:lnTo>
                <a:lnTo>
                  <a:pt x="1338" y="902"/>
                </a:lnTo>
                <a:lnTo>
                  <a:pt x="705" y="1355"/>
                </a:lnTo>
                <a:lnTo>
                  <a:pt x="1545" y="1070"/>
                </a:lnTo>
                <a:lnTo>
                  <a:pt x="2382" y="1355"/>
                </a:lnTo>
                <a:lnTo>
                  <a:pt x="1751" y="902"/>
                </a:lnTo>
                <a:lnTo>
                  <a:pt x="2142" y="626"/>
                </a:lnTo>
                <a:lnTo>
                  <a:pt x="1648" y="733"/>
                </a:lnTo>
                <a:close/>
                <a:moveTo>
                  <a:pt x="2637" y="451"/>
                </a:moveTo>
                <a:cubicBezTo>
                  <a:pt x="2369" y="184"/>
                  <a:pt x="2004" y="14"/>
                  <a:pt x="1600" y="0"/>
                </a:cubicBezTo>
                <a:cubicBezTo>
                  <a:pt x="1865" y="149"/>
                  <a:pt x="2088" y="365"/>
                  <a:pt x="2246" y="625"/>
                </a:cubicBezTo>
                <a:cubicBezTo>
                  <a:pt x="2372" y="830"/>
                  <a:pt x="2456" y="1064"/>
                  <a:pt x="2489" y="1313"/>
                </a:cubicBezTo>
                <a:cubicBezTo>
                  <a:pt x="2635" y="1117"/>
                  <a:pt x="2721" y="874"/>
                  <a:pt x="2721" y="611"/>
                </a:cubicBezTo>
                <a:cubicBezTo>
                  <a:pt x="2721" y="595"/>
                  <a:pt x="2721" y="582"/>
                  <a:pt x="2721" y="570"/>
                </a:cubicBezTo>
                <a:lnTo>
                  <a:pt x="2719" y="541"/>
                </a:lnTo>
                <a:cubicBezTo>
                  <a:pt x="2693" y="510"/>
                  <a:pt x="2665" y="480"/>
                  <a:pt x="2637" y="451"/>
                </a:cubicBezTo>
                <a:close/>
                <a:moveTo>
                  <a:pt x="3089" y="1544"/>
                </a:moveTo>
                <a:cubicBezTo>
                  <a:pt x="3089" y="1434"/>
                  <a:pt x="3078" y="1326"/>
                  <a:pt x="3056" y="1223"/>
                </a:cubicBezTo>
                <a:cubicBezTo>
                  <a:pt x="3016" y="1573"/>
                  <a:pt x="2857" y="1888"/>
                  <a:pt x="2620" y="2124"/>
                </a:cubicBezTo>
                <a:cubicBezTo>
                  <a:pt x="2525" y="2219"/>
                  <a:pt x="2417" y="2302"/>
                  <a:pt x="2299" y="2370"/>
                </a:cubicBezTo>
                <a:cubicBezTo>
                  <a:pt x="2283" y="2401"/>
                  <a:pt x="2265" y="2432"/>
                  <a:pt x="2246" y="2463"/>
                </a:cubicBezTo>
                <a:cubicBezTo>
                  <a:pt x="2088" y="2722"/>
                  <a:pt x="1865" y="2938"/>
                  <a:pt x="1600" y="3087"/>
                </a:cubicBezTo>
                <a:cubicBezTo>
                  <a:pt x="2004" y="3073"/>
                  <a:pt x="2369" y="2903"/>
                  <a:pt x="2637" y="2636"/>
                </a:cubicBezTo>
                <a:cubicBezTo>
                  <a:pt x="2916" y="2356"/>
                  <a:pt x="3089" y="1970"/>
                  <a:pt x="3089" y="1544"/>
                </a:cubicBezTo>
                <a:close/>
                <a:moveTo>
                  <a:pt x="3002" y="1031"/>
                </a:moveTo>
                <a:cubicBezTo>
                  <a:pt x="2950" y="884"/>
                  <a:pt x="2876" y="746"/>
                  <a:pt x="2785" y="623"/>
                </a:cubicBezTo>
                <a:cubicBezTo>
                  <a:pt x="2782" y="919"/>
                  <a:pt x="2675" y="1191"/>
                  <a:pt x="2498" y="1403"/>
                </a:cubicBezTo>
                <a:cubicBezTo>
                  <a:pt x="2502" y="1450"/>
                  <a:pt x="2504" y="1496"/>
                  <a:pt x="2504" y="1544"/>
                </a:cubicBezTo>
                <a:cubicBezTo>
                  <a:pt x="2504" y="1800"/>
                  <a:pt x="2449" y="2043"/>
                  <a:pt x="2351" y="2263"/>
                </a:cubicBezTo>
                <a:cubicBezTo>
                  <a:pt x="2432" y="2209"/>
                  <a:pt x="2507" y="2148"/>
                  <a:pt x="2575" y="2079"/>
                </a:cubicBezTo>
                <a:cubicBezTo>
                  <a:pt x="2839" y="1816"/>
                  <a:pt x="3002" y="1451"/>
                  <a:pt x="3002" y="1049"/>
                </a:cubicBezTo>
                <a:lnTo>
                  <a:pt x="3002" y="1031"/>
                </a:lnTo>
                <a:close/>
                <a:moveTo>
                  <a:pt x="452" y="2636"/>
                </a:moveTo>
                <a:cubicBezTo>
                  <a:pt x="720" y="2903"/>
                  <a:pt x="1084" y="3073"/>
                  <a:pt x="1488" y="3087"/>
                </a:cubicBezTo>
                <a:cubicBezTo>
                  <a:pt x="1223" y="2938"/>
                  <a:pt x="1000" y="2722"/>
                  <a:pt x="841" y="2463"/>
                </a:cubicBezTo>
                <a:cubicBezTo>
                  <a:pt x="823" y="2432"/>
                  <a:pt x="805" y="2400"/>
                  <a:pt x="788" y="2368"/>
                </a:cubicBezTo>
                <a:cubicBezTo>
                  <a:pt x="671" y="2301"/>
                  <a:pt x="564" y="2219"/>
                  <a:pt x="469" y="2124"/>
                </a:cubicBezTo>
                <a:cubicBezTo>
                  <a:pt x="232" y="1888"/>
                  <a:pt x="73" y="1573"/>
                  <a:pt x="33" y="1223"/>
                </a:cubicBezTo>
                <a:cubicBezTo>
                  <a:pt x="12" y="1326"/>
                  <a:pt x="0" y="1434"/>
                  <a:pt x="0" y="1544"/>
                </a:cubicBezTo>
                <a:cubicBezTo>
                  <a:pt x="0" y="1970"/>
                  <a:pt x="173" y="2356"/>
                  <a:pt x="452" y="2636"/>
                </a:cubicBezTo>
                <a:close/>
                <a:moveTo>
                  <a:pt x="452" y="451"/>
                </a:moveTo>
                <a:cubicBezTo>
                  <a:pt x="424" y="480"/>
                  <a:pt x="396" y="510"/>
                  <a:pt x="370" y="541"/>
                </a:cubicBezTo>
                <a:lnTo>
                  <a:pt x="368" y="570"/>
                </a:lnTo>
                <a:cubicBezTo>
                  <a:pt x="368" y="582"/>
                  <a:pt x="368" y="595"/>
                  <a:pt x="368" y="611"/>
                </a:cubicBezTo>
                <a:cubicBezTo>
                  <a:pt x="368" y="873"/>
                  <a:pt x="454" y="1116"/>
                  <a:pt x="599" y="1312"/>
                </a:cubicBezTo>
                <a:cubicBezTo>
                  <a:pt x="632" y="1063"/>
                  <a:pt x="716" y="830"/>
                  <a:pt x="841" y="625"/>
                </a:cubicBezTo>
                <a:cubicBezTo>
                  <a:pt x="1000" y="365"/>
                  <a:pt x="1223" y="149"/>
                  <a:pt x="1488" y="0"/>
                </a:cubicBezTo>
                <a:cubicBezTo>
                  <a:pt x="1084" y="15"/>
                  <a:pt x="720" y="184"/>
                  <a:pt x="452" y="451"/>
                </a:cubicBezTo>
                <a:close/>
                <a:moveTo>
                  <a:pt x="305" y="623"/>
                </a:moveTo>
                <a:cubicBezTo>
                  <a:pt x="213" y="746"/>
                  <a:pt x="139" y="884"/>
                  <a:pt x="87" y="1031"/>
                </a:cubicBezTo>
                <a:lnTo>
                  <a:pt x="87" y="1049"/>
                </a:lnTo>
                <a:cubicBezTo>
                  <a:pt x="87" y="1451"/>
                  <a:pt x="250" y="1816"/>
                  <a:pt x="514" y="2079"/>
                </a:cubicBezTo>
                <a:cubicBezTo>
                  <a:pt x="582" y="2147"/>
                  <a:pt x="656" y="2208"/>
                  <a:pt x="736" y="2262"/>
                </a:cubicBezTo>
                <a:cubicBezTo>
                  <a:pt x="638" y="2042"/>
                  <a:pt x="584" y="1799"/>
                  <a:pt x="584" y="1544"/>
                </a:cubicBezTo>
                <a:cubicBezTo>
                  <a:pt x="584" y="1496"/>
                  <a:pt x="586" y="1449"/>
                  <a:pt x="590" y="1402"/>
                </a:cubicBezTo>
                <a:cubicBezTo>
                  <a:pt x="414" y="1190"/>
                  <a:pt x="307" y="919"/>
                  <a:pt x="305" y="623"/>
                </a:cubicBezTo>
                <a:close/>
                <a:moveTo>
                  <a:pt x="1576" y="3028"/>
                </a:moveTo>
                <a:cubicBezTo>
                  <a:pt x="1829" y="2884"/>
                  <a:pt x="2042" y="2678"/>
                  <a:pt x="2193" y="2430"/>
                </a:cubicBezTo>
                <a:lnTo>
                  <a:pt x="2196" y="2423"/>
                </a:lnTo>
                <a:cubicBezTo>
                  <a:pt x="2008" y="2513"/>
                  <a:pt x="1798" y="2565"/>
                  <a:pt x="1576" y="2569"/>
                </a:cubicBezTo>
                <a:lnTo>
                  <a:pt x="1576" y="3028"/>
                </a:lnTo>
                <a:close/>
                <a:moveTo>
                  <a:pt x="2252" y="2323"/>
                </a:moveTo>
                <a:cubicBezTo>
                  <a:pt x="2372" y="2090"/>
                  <a:pt x="2440" y="1825"/>
                  <a:pt x="2440" y="1544"/>
                </a:cubicBezTo>
                <a:cubicBezTo>
                  <a:pt x="2440" y="1519"/>
                  <a:pt x="2440" y="1494"/>
                  <a:pt x="2439" y="1470"/>
                </a:cubicBezTo>
                <a:lnTo>
                  <a:pt x="2421" y="1488"/>
                </a:lnTo>
                <a:cubicBezTo>
                  <a:pt x="2204" y="1705"/>
                  <a:pt x="1906" y="1842"/>
                  <a:pt x="1576" y="1850"/>
                </a:cubicBezTo>
                <a:lnTo>
                  <a:pt x="1576" y="2506"/>
                </a:lnTo>
                <a:cubicBezTo>
                  <a:pt x="1821" y="2501"/>
                  <a:pt x="2051" y="2435"/>
                  <a:pt x="2252" y="2323"/>
                </a:cubicBezTo>
                <a:close/>
                <a:moveTo>
                  <a:pt x="1513" y="3028"/>
                </a:moveTo>
                <a:lnTo>
                  <a:pt x="1513" y="2569"/>
                </a:lnTo>
                <a:cubicBezTo>
                  <a:pt x="1291" y="2565"/>
                  <a:pt x="1080" y="2513"/>
                  <a:pt x="891" y="2422"/>
                </a:cubicBezTo>
                <a:lnTo>
                  <a:pt x="895" y="2430"/>
                </a:lnTo>
                <a:cubicBezTo>
                  <a:pt x="1047" y="2678"/>
                  <a:pt x="1260" y="2885"/>
                  <a:pt x="1513" y="3028"/>
                </a:cubicBezTo>
                <a:close/>
              </a:path>
            </a:pathLst>
          </a:custGeom>
          <a:solidFill>
            <a:srgbClr val="B18E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A8B3F-096E-4010-B957-1BB0A691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136875"/>
            <a:ext cx="1061695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СЛОИ СЕТЕВОГО ИНФОРМАЦИОННОГО РЕСУРСА ЦНИГРИ «ГЕОЛОГО-РАЗВЕДОЧНЫЕ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РАБОТЫ НА АБЦМ» (ПОДГОТАВЛИВАЕМЫЕ)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7ED471-DB69-4181-8E39-87E6289B9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69644"/>
          <a:stretch/>
        </p:blipFill>
        <p:spPr>
          <a:xfrm>
            <a:off x="-12034" y="4486899"/>
            <a:ext cx="12192000" cy="2371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A81E90-2F62-41BA-B2CD-55EB9586289C}"/>
              </a:ext>
            </a:extLst>
          </p:cNvPr>
          <p:cNvSpPr txBox="1"/>
          <p:nvPr/>
        </p:nvSpPr>
        <p:spPr>
          <a:xfrm>
            <a:off x="911424" y="1140907"/>
            <a:ext cx="108012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Контуры завершенных объектов ГРР. Указаны названия участка и работ, периода работ, ожидаемых результатов, полученных результатов (протоколы, участки с апробированными прогнозными ресурсами, виды полезных ископаемых, категории ресурсов)</a:t>
            </a:r>
          </a:p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Контуры текущих объектов ГРР. Указаны названия участка и проектов работ, сроки работ, ожидаемые результаты</a:t>
            </a:r>
          </a:p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Контуры планируемых объектов ГРР. Указаны названия участка и проекта работ, сроки работ, ожидаемые результаты</a:t>
            </a:r>
          </a:p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Контуры резервных объектов ГРР</a:t>
            </a:r>
          </a:p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Контуры площадей с апробированными, поставленными на внутренний учет ЦНИГРИ, снятыми и отклоненными прогнозными ресурсами; а также участки с авторской оценкой. Указаны названия участков, статус апробации, категории и числовые значения прогнозных ресурсов, номера протоколов и заключений экспертных групп</a:t>
            </a:r>
          </a:p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Контуры особо охраняемых природных территорий</a:t>
            </a:r>
          </a:p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Контуры действующих лицензионных площадей</a:t>
            </a:r>
          </a:p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Контуры заявок на представление права пользования недрами</a:t>
            </a:r>
          </a:p>
          <a:p>
            <a:pPr marL="252000" indent="-252000" algn="just">
              <a:spcBef>
                <a:spcPts val="1200"/>
              </a:spcBef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Подложки (OSM, ЕЭКО Росреестра, топооснова ЦГКИПД, космоcнимки, геологические карты (2500000, 1000000, 200000))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97" y="6192640"/>
            <a:ext cx="673609" cy="777242"/>
          </a:xfrm>
          <a:prstGeom prst="rect">
            <a:avLst/>
          </a:prstGeom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37440" y="6155749"/>
            <a:ext cx="673610" cy="777242"/>
          </a:xfrm>
          <a:prstGeom prst="ellipse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60007" dist="63500" dir="9600000" kx="1300200" algn="ctr" rotWithShape="0">
                    <a:schemeClr val="bg1">
                      <a:alpha val="32000"/>
                    </a:scheme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6</a:t>
            </a:r>
            <a:endParaRPr lang="ru-RU" sz="2000" b="1" dirty="0">
              <a:solidFill>
                <a:schemeClr val="bg1"/>
              </a:solidFill>
              <a:effectLst>
                <a:outerShdw blurRad="60007" dist="63500" dir="9600000" kx="1300200" algn="ctr" rotWithShape="0">
                  <a:schemeClr val="bg1">
                    <a:alpha val="32000"/>
                  </a:scheme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6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2034" y="0"/>
            <a:ext cx="12192000" cy="380912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78D73B6-C4ED-4380-BA09-EFC2020126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8600" y="200632"/>
            <a:ext cx="594360" cy="594360"/>
          </a:xfrm>
          <a:custGeom>
            <a:avLst/>
            <a:gdLst>
              <a:gd name="T0" fmla="*/ 1513 w 3089"/>
              <a:gd name="T1" fmla="*/ 1850 h 3087"/>
              <a:gd name="T2" fmla="*/ 649 w 3089"/>
              <a:gd name="T3" fmla="*/ 1469 h 3087"/>
              <a:gd name="T4" fmla="*/ 835 w 3089"/>
              <a:gd name="T5" fmla="*/ 2322 h 3087"/>
              <a:gd name="T6" fmla="*/ 1648 w 3089"/>
              <a:gd name="T7" fmla="*/ 733 h 3087"/>
              <a:gd name="T8" fmla="*/ 1441 w 3089"/>
              <a:gd name="T9" fmla="*/ 733 h 3087"/>
              <a:gd name="T10" fmla="*/ 1338 w 3089"/>
              <a:gd name="T11" fmla="*/ 902 h 3087"/>
              <a:gd name="T12" fmla="*/ 1545 w 3089"/>
              <a:gd name="T13" fmla="*/ 1070 h 3087"/>
              <a:gd name="T14" fmla="*/ 1751 w 3089"/>
              <a:gd name="T15" fmla="*/ 902 h 3087"/>
              <a:gd name="T16" fmla="*/ 1648 w 3089"/>
              <a:gd name="T17" fmla="*/ 733 h 3087"/>
              <a:gd name="T18" fmla="*/ 1600 w 3089"/>
              <a:gd name="T19" fmla="*/ 0 h 3087"/>
              <a:gd name="T20" fmla="*/ 2489 w 3089"/>
              <a:gd name="T21" fmla="*/ 1313 h 3087"/>
              <a:gd name="T22" fmla="*/ 2721 w 3089"/>
              <a:gd name="T23" fmla="*/ 570 h 3087"/>
              <a:gd name="T24" fmla="*/ 2637 w 3089"/>
              <a:gd name="T25" fmla="*/ 451 h 3087"/>
              <a:gd name="T26" fmla="*/ 3056 w 3089"/>
              <a:gd name="T27" fmla="*/ 1223 h 3087"/>
              <a:gd name="T28" fmla="*/ 2299 w 3089"/>
              <a:gd name="T29" fmla="*/ 2370 h 3087"/>
              <a:gd name="T30" fmla="*/ 1600 w 3089"/>
              <a:gd name="T31" fmla="*/ 3087 h 3087"/>
              <a:gd name="T32" fmla="*/ 3089 w 3089"/>
              <a:gd name="T33" fmla="*/ 1544 h 3087"/>
              <a:gd name="T34" fmla="*/ 2785 w 3089"/>
              <a:gd name="T35" fmla="*/ 623 h 3087"/>
              <a:gd name="T36" fmla="*/ 2504 w 3089"/>
              <a:gd name="T37" fmla="*/ 1544 h 3087"/>
              <a:gd name="T38" fmla="*/ 2575 w 3089"/>
              <a:gd name="T39" fmla="*/ 2079 h 3087"/>
              <a:gd name="T40" fmla="*/ 3002 w 3089"/>
              <a:gd name="T41" fmla="*/ 1031 h 3087"/>
              <a:gd name="T42" fmla="*/ 1488 w 3089"/>
              <a:gd name="T43" fmla="*/ 3087 h 3087"/>
              <a:gd name="T44" fmla="*/ 788 w 3089"/>
              <a:gd name="T45" fmla="*/ 2368 h 3087"/>
              <a:gd name="T46" fmla="*/ 33 w 3089"/>
              <a:gd name="T47" fmla="*/ 1223 h 3087"/>
              <a:gd name="T48" fmla="*/ 452 w 3089"/>
              <a:gd name="T49" fmla="*/ 2636 h 3087"/>
              <a:gd name="T50" fmla="*/ 370 w 3089"/>
              <a:gd name="T51" fmla="*/ 541 h 3087"/>
              <a:gd name="T52" fmla="*/ 368 w 3089"/>
              <a:gd name="T53" fmla="*/ 611 h 3087"/>
              <a:gd name="T54" fmla="*/ 841 w 3089"/>
              <a:gd name="T55" fmla="*/ 625 h 3087"/>
              <a:gd name="T56" fmla="*/ 452 w 3089"/>
              <a:gd name="T57" fmla="*/ 451 h 3087"/>
              <a:gd name="T58" fmla="*/ 87 w 3089"/>
              <a:gd name="T59" fmla="*/ 1031 h 3087"/>
              <a:gd name="T60" fmla="*/ 514 w 3089"/>
              <a:gd name="T61" fmla="*/ 2079 h 3087"/>
              <a:gd name="T62" fmla="*/ 584 w 3089"/>
              <a:gd name="T63" fmla="*/ 1544 h 3087"/>
              <a:gd name="T64" fmla="*/ 305 w 3089"/>
              <a:gd name="T65" fmla="*/ 623 h 3087"/>
              <a:gd name="T66" fmla="*/ 2193 w 3089"/>
              <a:gd name="T67" fmla="*/ 2430 h 3087"/>
              <a:gd name="T68" fmla="*/ 1576 w 3089"/>
              <a:gd name="T69" fmla="*/ 2569 h 3087"/>
              <a:gd name="T70" fmla="*/ 2252 w 3089"/>
              <a:gd name="T71" fmla="*/ 2323 h 3087"/>
              <a:gd name="T72" fmla="*/ 2439 w 3089"/>
              <a:gd name="T73" fmla="*/ 1470 h 3087"/>
              <a:gd name="T74" fmla="*/ 1576 w 3089"/>
              <a:gd name="T75" fmla="*/ 1850 h 3087"/>
              <a:gd name="T76" fmla="*/ 2252 w 3089"/>
              <a:gd name="T77" fmla="*/ 2323 h 3087"/>
              <a:gd name="T78" fmla="*/ 1513 w 3089"/>
              <a:gd name="T79" fmla="*/ 2569 h 3087"/>
              <a:gd name="T80" fmla="*/ 895 w 3089"/>
              <a:gd name="T81" fmla="*/ 2430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89" h="3087">
                <a:moveTo>
                  <a:pt x="1513" y="2506"/>
                </a:moveTo>
                <a:lnTo>
                  <a:pt x="1513" y="1850"/>
                </a:lnTo>
                <a:cubicBezTo>
                  <a:pt x="1183" y="1842"/>
                  <a:pt x="885" y="1705"/>
                  <a:pt x="668" y="1488"/>
                </a:cubicBezTo>
                <a:lnTo>
                  <a:pt x="649" y="1469"/>
                </a:lnTo>
                <a:cubicBezTo>
                  <a:pt x="648" y="1493"/>
                  <a:pt x="648" y="1518"/>
                  <a:pt x="648" y="1544"/>
                </a:cubicBezTo>
                <a:cubicBezTo>
                  <a:pt x="648" y="1824"/>
                  <a:pt x="715" y="2089"/>
                  <a:pt x="835" y="2322"/>
                </a:cubicBezTo>
                <a:cubicBezTo>
                  <a:pt x="1036" y="2435"/>
                  <a:pt x="1267" y="2501"/>
                  <a:pt x="1513" y="2506"/>
                </a:cubicBezTo>
                <a:close/>
                <a:moveTo>
                  <a:pt x="1648" y="733"/>
                </a:moveTo>
                <a:lnTo>
                  <a:pt x="1545" y="81"/>
                </a:lnTo>
                <a:lnTo>
                  <a:pt x="1441" y="733"/>
                </a:lnTo>
                <a:lnTo>
                  <a:pt x="946" y="626"/>
                </a:lnTo>
                <a:lnTo>
                  <a:pt x="1338" y="902"/>
                </a:lnTo>
                <a:lnTo>
                  <a:pt x="705" y="1355"/>
                </a:lnTo>
                <a:lnTo>
                  <a:pt x="1545" y="1070"/>
                </a:lnTo>
                <a:lnTo>
                  <a:pt x="2382" y="1355"/>
                </a:lnTo>
                <a:lnTo>
                  <a:pt x="1751" y="902"/>
                </a:lnTo>
                <a:lnTo>
                  <a:pt x="2142" y="626"/>
                </a:lnTo>
                <a:lnTo>
                  <a:pt x="1648" y="733"/>
                </a:lnTo>
                <a:close/>
                <a:moveTo>
                  <a:pt x="2637" y="451"/>
                </a:moveTo>
                <a:cubicBezTo>
                  <a:pt x="2369" y="184"/>
                  <a:pt x="2004" y="14"/>
                  <a:pt x="1600" y="0"/>
                </a:cubicBezTo>
                <a:cubicBezTo>
                  <a:pt x="1865" y="149"/>
                  <a:pt x="2088" y="365"/>
                  <a:pt x="2246" y="625"/>
                </a:cubicBezTo>
                <a:cubicBezTo>
                  <a:pt x="2372" y="830"/>
                  <a:pt x="2456" y="1064"/>
                  <a:pt x="2489" y="1313"/>
                </a:cubicBezTo>
                <a:cubicBezTo>
                  <a:pt x="2635" y="1117"/>
                  <a:pt x="2721" y="874"/>
                  <a:pt x="2721" y="611"/>
                </a:cubicBezTo>
                <a:cubicBezTo>
                  <a:pt x="2721" y="595"/>
                  <a:pt x="2721" y="582"/>
                  <a:pt x="2721" y="570"/>
                </a:cubicBezTo>
                <a:lnTo>
                  <a:pt x="2719" y="541"/>
                </a:lnTo>
                <a:cubicBezTo>
                  <a:pt x="2693" y="510"/>
                  <a:pt x="2665" y="480"/>
                  <a:pt x="2637" y="451"/>
                </a:cubicBezTo>
                <a:close/>
                <a:moveTo>
                  <a:pt x="3089" y="1544"/>
                </a:moveTo>
                <a:cubicBezTo>
                  <a:pt x="3089" y="1434"/>
                  <a:pt x="3078" y="1326"/>
                  <a:pt x="3056" y="1223"/>
                </a:cubicBezTo>
                <a:cubicBezTo>
                  <a:pt x="3016" y="1573"/>
                  <a:pt x="2857" y="1888"/>
                  <a:pt x="2620" y="2124"/>
                </a:cubicBezTo>
                <a:cubicBezTo>
                  <a:pt x="2525" y="2219"/>
                  <a:pt x="2417" y="2302"/>
                  <a:pt x="2299" y="2370"/>
                </a:cubicBezTo>
                <a:cubicBezTo>
                  <a:pt x="2283" y="2401"/>
                  <a:pt x="2265" y="2432"/>
                  <a:pt x="2246" y="2463"/>
                </a:cubicBezTo>
                <a:cubicBezTo>
                  <a:pt x="2088" y="2722"/>
                  <a:pt x="1865" y="2938"/>
                  <a:pt x="1600" y="3087"/>
                </a:cubicBezTo>
                <a:cubicBezTo>
                  <a:pt x="2004" y="3073"/>
                  <a:pt x="2369" y="2903"/>
                  <a:pt x="2637" y="2636"/>
                </a:cubicBezTo>
                <a:cubicBezTo>
                  <a:pt x="2916" y="2356"/>
                  <a:pt x="3089" y="1970"/>
                  <a:pt x="3089" y="1544"/>
                </a:cubicBezTo>
                <a:close/>
                <a:moveTo>
                  <a:pt x="3002" y="1031"/>
                </a:moveTo>
                <a:cubicBezTo>
                  <a:pt x="2950" y="884"/>
                  <a:pt x="2876" y="746"/>
                  <a:pt x="2785" y="623"/>
                </a:cubicBezTo>
                <a:cubicBezTo>
                  <a:pt x="2782" y="919"/>
                  <a:pt x="2675" y="1191"/>
                  <a:pt x="2498" y="1403"/>
                </a:cubicBezTo>
                <a:cubicBezTo>
                  <a:pt x="2502" y="1450"/>
                  <a:pt x="2504" y="1496"/>
                  <a:pt x="2504" y="1544"/>
                </a:cubicBezTo>
                <a:cubicBezTo>
                  <a:pt x="2504" y="1800"/>
                  <a:pt x="2449" y="2043"/>
                  <a:pt x="2351" y="2263"/>
                </a:cubicBezTo>
                <a:cubicBezTo>
                  <a:pt x="2432" y="2209"/>
                  <a:pt x="2507" y="2148"/>
                  <a:pt x="2575" y="2079"/>
                </a:cubicBezTo>
                <a:cubicBezTo>
                  <a:pt x="2839" y="1816"/>
                  <a:pt x="3002" y="1451"/>
                  <a:pt x="3002" y="1049"/>
                </a:cubicBezTo>
                <a:lnTo>
                  <a:pt x="3002" y="1031"/>
                </a:lnTo>
                <a:close/>
                <a:moveTo>
                  <a:pt x="452" y="2636"/>
                </a:moveTo>
                <a:cubicBezTo>
                  <a:pt x="720" y="2903"/>
                  <a:pt x="1084" y="3073"/>
                  <a:pt x="1488" y="3087"/>
                </a:cubicBezTo>
                <a:cubicBezTo>
                  <a:pt x="1223" y="2938"/>
                  <a:pt x="1000" y="2722"/>
                  <a:pt x="841" y="2463"/>
                </a:cubicBezTo>
                <a:cubicBezTo>
                  <a:pt x="823" y="2432"/>
                  <a:pt x="805" y="2400"/>
                  <a:pt x="788" y="2368"/>
                </a:cubicBezTo>
                <a:cubicBezTo>
                  <a:pt x="671" y="2301"/>
                  <a:pt x="564" y="2219"/>
                  <a:pt x="469" y="2124"/>
                </a:cubicBezTo>
                <a:cubicBezTo>
                  <a:pt x="232" y="1888"/>
                  <a:pt x="73" y="1573"/>
                  <a:pt x="33" y="1223"/>
                </a:cubicBezTo>
                <a:cubicBezTo>
                  <a:pt x="12" y="1326"/>
                  <a:pt x="0" y="1434"/>
                  <a:pt x="0" y="1544"/>
                </a:cubicBezTo>
                <a:cubicBezTo>
                  <a:pt x="0" y="1970"/>
                  <a:pt x="173" y="2356"/>
                  <a:pt x="452" y="2636"/>
                </a:cubicBezTo>
                <a:close/>
                <a:moveTo>
                  <a:pt x="452" y="451"/>
                </a:moveTo>
                <a:cubicBezTo>
                  <a:pt x="424" y="480"/>
                  <a:pt x="396" y="510"/>
                  <a:pt x="370" y="541"/>
                </a:cubicBezTo>
                <a:lnTo>
                  <a:pt x="368" y="570"/>
                </a:lnTo>
                <a:cubicBezTo>
                  <a:pt x="368" y="582"/>
                  <a:pt x="368" y="595"/>
                  <a:pt x="368" y="611"/>
                </a:cubicBezTo>
                <a:cubicBezTo>
                  <a:pt x="368" y="873"/>
                  <a:pt x="454" y="1116"/>
                  <a:pt x="599" y="1312"/>
                </a:cubicBezTo>
                <a:cubicBezTo>
                  <a:pt x="632" y="1063"/>
                  <a:pt x="716" y="830"/>
                  <a:pt x="841" y="625"/>
                </a:cubicBezTo>
                <a:cubicBezTo>
                  <a:pt x="1000" y="365"/>
                  <a:pt x="1223" y="149"/>
                  <a:pt x="1488" y="0"/>
                </a:cubicBezTo>
                <a:cubicBezTo>
                  <a:pt x="1084" y="15"/>
                  <a:pt x="720" y="184"/>
                  <a:pt x="452" y="451"/>
                </a:cubicBezTo>
                <a:close/>
                <a:moveTo>
                  <a:pt x="305" y="623"/>
                </a:moveTo>
                <a:cubicBezTo>
                  <a:pt x="213" y="746"/>
                  <a:pt x="139" y="884"/>
                  <a:pt x="87" y="1031"/>
                </a:cubicBezTo>
                <a:lnTo>
                  <a:pt x="87" y="1049"/>
                </a:lnTo>
                <a:cubicBezTo>
                  <a:pt x="87" y="1451"/>
                  <a:pt x="250" y="1816"/>
                  <a:pt x="514" y="2079"/>
                </a:cubicBezTo>
                <a:cubicBezTo>
                  <a:pt x="582" y="2147"/>
                  <a:pt x="656" y="2208"/>
                  <a:pt x="736" y="2262"/>
                </a:cubicBezTo>
                <a:cubicBezTo>
                  <a:pt x="638" y="2042"/>
                  <a:pt x="584" y="1799"/>
                  <a:pt x="584" y="1544"/>
                </a:cubicBezTo>
                <a:cubicBezTo>
                  <a:pt x="584" y="1496"/>
                  <a:pt x="586" y="1449"/>
                  <a:pt x="590" y="1402"/>
                </a:cubicBezTo>
                <a:cubicBezTo>
                  <a:pt x="414" y="1190"/>
                  <a:pt x="307" y="919"/>
                  <a:pt x="305" y="623"/>
                </a:cubicBezTo>
                <a:close/>
                <a:moveTo>
                  <a:pt x="1576" y="3028"/>
                </a:moveTo>
                <a:cubicBezTo>
                  <a:pt x="1829" y="2884"/>
                  <a:pt x="2042" y="2678"/>
                  <a:pt x="2193" y="2430"/>
                </a:cubicBezTo>
                <a:lnTo>
                  <a:pt x="2196" y="2423"/>
                </a:lnTo>
                <a:cubicBezTo>
                  <a:pt x="2008" y="2513"/>
                  <a:pt x="1798" y="2565"/>
                  <a:pt x="1576" y="2569"/>
                </a:cubicBezTo>
                <a:lnTo>
                  <a:pt x="1576" y="3028"/>
                </a:lnTo>
                <a:close/>
                <a:moveTo>
                  <a:pt x="2252" y="2323"/>
                </a:moveTo>
                <a:cubicBezTo>
                  <a:pt x="2372" y="2090"/>
                  <a:pt x="2440" y="1825"/>
                  <a:pt x="2440" y="1544"/>
                </a:cubicBezTo>
                <a:cubicBezTo>
                  <a:pt x="2440" y="1519"/>
                  <a:pt x="2440" y="1494"/>
                  <a:pt x="2439" y="1470"/>
                </a:cubicBezTo>
                <a:lnTo>
                  <a:pt x="2421" y="1488"/>
                </a:lnTo>
                <a:cubicBezTo>
                  <a:pt x="2204" y="1705"/>
                  <a:pt x="1906" y="1842"/>
                  <a:pt x="1576" y="1850"/>
                </a:cubicBezTo>
                <a:lnTo>
                  <a:pt x="1576" y="2506"/>
                </a:lnTo>
                <a:cubicBezTo>
                  <a:pt x="1821" y="2501"/>
                  <a:pt x="2051" y="2435"/>
                  <a:pt x="2252" y="2323"/>
                </a:cubicBezTo>
                <a:close/>
                <a:moveTo>
                  <a:pt x="1513" y="3028"/>
                </a:moveTo>
                <a:lnTo>
                  <a:pt x="1513" y="2569"/>
                </a:lnTo>
                <a:cubicBezTo>
                  <a:pt x="1291" y="2565"/>
                  <a:pt x="1080" y="2513"/>
                  <a:pt x="891" y="2422"/>
                </a:cubicBezTo>
                <a:lnTo>
                  <a:pt x="895" y="2430"/>
                </a:lnTo>
                <a:cubicBezTo>
                  <a:pt x="1047" y="2678"/>
                  <a:pt x="1260" y="2885"/>
                  <a:pt x="1513" y="3028"/>
                </a:cubicBezTo>
                <a:close/>
              </a:path>
            </a:pathLst>
          </a:custGeom>
          <a:solidFill>
            <a:srgbClr val="B18E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A8B3F-096E-4010-B957-1BB0A691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299296"/>
            <a:ext cx="10616957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ПРОГРАММНО-АППАРАТНАЯ ПЛАТФОРМА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7ED471-DB69-4181-8E39-87E6289B9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69644"/>
          <a:stretch/>
        </p:blipFill>
        <p:spPr>
          <a:xfrm>
            <a:off x="-18231" y="4486899"/>
            <a:ext cx="12192000" cy="2371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97" y="6192640"/>
            <a:ext cx="673609" cy="777242"/>
          </a:xfrm>
          <a:prstGeom prst="rect">
            <a:avLst/>
          </a:prstGeom>
        </p:spPr>
      </p:pic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37440" y="6155749"/>
            <a:ext cx="673610" cy="777242"/>
          </a:xfrm>
          <a:prstGeom prst="ellipse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60007" dist="63500" dir="9600000" kx="1300200" algn="ctr" rotWithShape="0">
                    <a:schemeClr val="bg1">
                      <a:alpha val="32000"/>
                    </a:scheme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7</a:t>
            </a:r>
            <a:endParaRPr lang="ru-RU" sz="2000" b="1" dirty="0">
              <a:solidFill>
                <a:schemeClr val="bg1"/>
              </a:solidFill>
              <a:effectLst>
                <a:outerShdw blurRad="60007" dist="63500" dir="9600000" kx="1300200" algn="ctr" rotWithShape="0">
                  <a:schemeClr val="bg1">
                    <a:alpha val="32000"/>
                  </a:scheme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152222"/>
              </p:ext>
            </p:extLst>
          </p:nvPr>
        </p:nvGraphicFramePr>
        <p:xfrm>
          <a:off x="7463490" y="794992"/>
          <a:ext cx="4609174" cy="195072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529054">
                  <a:extLst>
                    <a:ext uri="{9D8B030D-6E8A-4147-A177-3AD203B41FA5}">
                      <a16:colId xmlns:a16="http://schemas.microsoft.com/office/drawing/2014/main" val="387765374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09843846"/>
                    </a:ext>
                  </a:extLst>
                </a:gridCol>
              </a:tblGrid>
              <a:tr h="2076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>
                          <a:effectLst/>
                        </a:rPr>
                        <a:t>NextGIS Web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212563"/>
                  </a:ext>
                </a:extLst>
              </a:tr>
              <a:tr h="207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Пакет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Версия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835910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NextGIS Web main package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4.3.0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38148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Basemap extension for NextGIS Web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1.7.0.dev0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4829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File bucket extension for NextGIS Web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1.8.0.dev0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06798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Formbuilder integration for NextGIS Web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1.7.0.dev0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03997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MapServer renderer for NextGIS Web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1.10.0.dev0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81156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nb-NO" sz="1500" u="none" strike="noStrike" dirty="0">
                          <a:effectLst/>
                        </a:rPr>
                        <a:t>QGIS renderer for NextGIS Web</a:t>
                      </a:r>
                      <a:endParaRPr lang="nb-NO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2.8.0.dev0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615238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637969"/>
              </p:ext>
            </p:extLst>
          </p:nvPr>
        </p:nvGraphicFramePr>
        <p:xfrm>
          <a:off x="7464152" y="2923738"/>
          <a:ext cx="4608512" cy="3126321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449569583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757980166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Платформа</a:t>
                      </a:r>
                      <a:r>
                        <a:rPr lang="en-US" sz="1500" u="none" strike="noStrike" dirty="0">
                          <a:effectLst/>
                        </a:rPr>
                        <a:t> 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8827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Ядро </a:t>
                      </a:r>
                      <a:r>
                        <a:rPr lang="en-US" sz="1500" u="none" strike="noStrike" dirty="0">
                          <a:effectLst/>
                        </a:rPr>
                        <a:t>Linux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5.15.0-60-generic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94969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Процессор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500" u="none" strike="noStrike" dirty="0">
                          <a:effectLst/>
                        </a:rPr>
                        <a:t>16 × Intel Core i7-10700 CPU @ 2.90GHz</a:t>
                      </a:r>
                      <a:endParaRPr lang="it-IT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1668263"/>
                  </a:ext>
                </a:extLst>
              </a:tr>
              <a:tr h="268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ОЗУ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31802 MB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0756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Python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3.10.6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597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PostgreSQL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14.7 (ru_RU.UTF-8, ru_RU.UTF-8)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37189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PostGIS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3.2.0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2739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GDAL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3.4.1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6384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uWSGI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2.0.21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87359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Lunkwill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Отключено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3461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MapServer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7.6.4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3944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QGIS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3.22.4-Białowieża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59669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Node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dirty="0">
                          <a:effectLst/>
                        </a:rPr>
                        <a:t>18.12.1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508824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1A81E90-2F62-41BA-B2CD-55EB9586289C}"/>
              </a:ext>
            </a:extLst>
          </p:cNvPr>
          <p:cNvSpPr txBox="1"/>
          <p:nvPr/>
        </p:nvSpPr>
        <p:spPr>
          <a:xfrm>
            <a:off x="593048" y="794992"/>
            <a:ext cx="6763139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В качестве платформы для реализации тестируется Веб-приложение для карт и геоданных NextGIS Web, включенное в Реестр российских программ для ЭВМ и БД по основному классу ПО «05.06 Геоинформационные и навигационные средства (GIS)», в том числе перспективное для миграции в рамках импортозамещения.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На текущий момент ресурс находится в процессе тестирования, определяются необходимые действия для потенциального ввода его в эксплуатацию.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C2A058"/>
              </a:buClr>
            </a:pPr>
            <a:r>
              <a:rPr lang="ru-RU" sz="1500" b="1" u="sng" dirty="0">
                <a:latin typeface="+mn-lt"/>
              </a:rPr>
              <a:t>Программно-аппаратная платформа: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Обычный ПК с установленной ОС Ubuntu 22.04.1 LTS, с дальнейшими планами перехода на отечественные Debian-based дистрибутивы.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Конфигурация системы выполнена с использованием свободного ПО, установлены необходимые для функционирования NextGIS Web компоненты и программные продукты, в соответствии с документацией для разработчиков.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 Использована СУБД Postg</a:t>
            </a:r>
            <a:r>
              <a:rPr lang="en-US" sz="1500" b="1" dirty="0">
                <a:latin typeface="+mn-lt"/>
              </a:rPr>
              <a:t>r</a:t>
            </a:r>
            <a:r>
              <a:rPr lang="ru-RU" sz="1500" b="1" dirty="0">
                <a:latin typeface="+mn-lt"/>
              </a:rPr>
              <a:t>eSQL 14 с расширением PostGIS, которая содержит необходимую для функционирования NextGIS Web базу данных. 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Непосредственно NextGIS Web развернут с помощью программной платформы Docker на основе заранее сформированного docker-файла и файлов необходимых настроек, с использованием официального репозитория NextGis на Github. Код проекта предоставляется по лицензии GNU General Public License v3.0.</a:t>
            </a:r>
          </a:p>
        </p:txBody>
      </p:sp>
    </p:spTree>
    <p:extLst>
      <p:ext uri="{BB962C8B-B14F-4D97-AF65-F5344CB8AC3E}">
        <p14:creationId xmlns:p14="http://schemas.microsoft.com/office/powerpoint/2010/main" val="429636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2034" y="0"/>
            <a:ext cx="12192000" cy="380912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78D73B6-C4ED-4380-BA09-EFC2020126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8600" y="200632"/>
            <a:ext cx="594360" cy="594360"/>
          </a:xfrm>
          <a:custGeom>
            <a:avLst/>
            <a:gdLst>
              <a:gd name="T0" fmla="*/ 1513 w 3089"/>
              <a:gd name="T1" fmla="*/ 1850 h 3087"/>
              <a:gd name="T2" fmla="*/ 649 w 3089"/>
              <a:gd name="T3" fmla="*/ 1469 h 3087"/>
              <a:gd name="T4" fmla="*/ 835 w 3089"/>
              <a:gd name="T5" fmla="*/ 2322 h 3087"/>
              <a:gd name="T6" fmla="*/ 1648 w 3089"/>
              <a:gd name="T7" fmla="*/ 733 h 3087"/>
              <a:gd name="T8" fmla="*/ 1441 w 3089"/>
              <a:gd name="T9" fmla="*/ 733 h 3087"/>
              <a:gd name="T10" fmla="*/ 1338 w 3089"/>
              <a:gd name="T11" fmla="*/ 902 h 3087"/>
              <a:gd name="T12" fmla="*/ 1545 w 3089"/>
              <a:gd name="T13" fmla="*/ 1070 h 3087"/>
              <a:gd name="T14" fmla="*/ 1751 w 3089"/>
              <a:gd name="T15" fmla="*/ 902 h 3087"/>
              <a:gd name="T16" fmla="*/ 1648 w 3089"/>
              <a:gd name="T17" fmla="*/ 733 h 3087"/>
              <a:gd name="T18" fmla="*/ 1600 w 3089"/>
              <a:gd name="T19" fmla="*/ 0 h 3087"/>
              <a:gd name="T20" fmla="*/ 2489 w 3089"/>
              <a:gd name="T21" fmla="*/ 1313 h 3087"/>
              <a:gd name="T22" fmla="*/ 2721 w 3089"/>
              <a:gd name="T23" fmla="*/ 570 h 3087"/>
              <a:gd name="T24" fmla="*/ 2637 w 3089"/>
              <a:gd name="T25" fmla="*/ 451 h 3087"/>
              <a:gd name="T26" fmla="*/ 3056 w 3089"/>
              <a:gd name="T27" fmla="*/ 1223 h 3087"/>
              <a:gd name="T28" fmla="*/ 2299 w 3089"/>
              <a:gd name="T29" fmla="*/ 2370 h 3087"/>
              <a:gd name="T30" fmla="*/ 1600 w 3089"/>
              <a:gd name="T31" fmla="*/ 3087 h 3087"/>
              <a:gd name="T32" fmla="*/ 3089 w 3089"/>
              <a:gd name="T33" fmla="*/ 1544 h 3087"/>
              <a:gd name="T34" fmla="*/ 2785 w 3089"/>
              <a:gd name="T35" fmla="*/ 623 h 3087"/>
              <a:gd name="T36" fmla="*/ 2504 w 3089"/>
              <a:gd name="T37" fmla="*/ 1544 h 3087"/>
              <a:gd name="T38" fmla="*/ 2575 w 3089"/>
              <a:gd name="T39" fmla="*/ 2079 h 3087"/>
              <a:gd name="T40" fmla="*/ 3002 w 3089"/>
              <a:gd name="T41" fmla="*/ 1031 h 3087"/>
              <a:gd name="T42" fmla="*/ 1488 w 3089"/>
              <a:gd name="T43" fmla="*/ 3087 h 3087"/>
              <a:gd name="T44" fmla="*/ 788 w 3089"/>
              <a:gd name="T45" fmla="*/ 2368 h 3087"/>
              <a:gd name="T46" fmla="*/ 33 w 3089"/>
              <a:gd name="T47" fmla="*/ 1223 h 3087"/>
              <a:gd name="T48" fmla="*/ 452 w 3089"/>
              <a:gd name="T49" fmla="*/ 2636 h 3087"/>
              <a:gd name="T50" fmla="*/ 370 w 3089"/>
              <a:gd name="T51" fmla="*/ 541 h 3087"/>
              <a:gd name="T52" fmla="*/ 368 w 3089"/>
              <a:gd name="T53" fmla="*/ 611 h 3087"/>
              <a:gd name="T54" fmla="*/ 841 w 3089"/>
              <a:gd name="T55" fmla="*/ 625 h 3087"/>
              <a:gd name="T56" fmla="*/ 452 w 3089"/>
              <a:gd name="T57" fmla="*/ 451 h 3087"/>
              <a:gd name="T58" fmla="*/ 87 w 3089"/>
              <a:gd name="T59" fmla="*/ 1031 h 3087"/>
              <a:gd name="T60" fmla="*/ 514 w 3089"/>
              <a:gd name="T61" fmla="*/ 2079 h 3087"/>
              <a:gd name="T62" fmla="*/ 584 w 3089"/>
              <a:gd name="T63" fmla="*/ 1544 h 3087"/>
              <a:gd name="T64" fmla="*/ 305 w 3089"/>
              <a:gd name="T65" fmla="*/ 623 h 3087"/>
              <a:gd name="T66" fmla="*/ 2193 w 3089"/>
              <a:gd name="T67" fmla="*/ 2430 h 3087"/>
              <a:gd name="T68" fmla="*/ 1576 w 3089"/>
              <a:gd name="T69" fmla="*/ 2569 h 3087"/>
              <a:gd name="T70" fmla="*/ 2252 w 3089"/>
              <a:gd name="T71" fmla="*/ 2323 h 3087"/>
              <a:gd name="T72" fmla="*/ 2439 w 3089"/>
              <a:gd name="T73" fmla="*/ 1470 h 3087"/>
              <a:gd name="T74" fmla="*/ 1576 w 3089"/>
              <a:gd name="T75" fmla="*/ 1850 h 3087"/>
              <a:gd name="T76" fmla="*/ 2252 w 3089"/>
              <a:gd name="T77" fmla="*/ 2323 h 3087"/>
              <a:gd name="T78" fmla="*/ 1513 w 3089"/>
              <a:gd name="T79" fmla="*/ 2569 h 3087"/>
              <a:gd name="T80" fmla="*/ 895 w 3089"/>
              <a:gd name="T81" fmla="*/ 2430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89" h="3087">
                <a:moveTo>
                  <a:pt x="1513" y="2506"/>
                </a:moveTo>
                <a:lnTo>
                  <a:pt x="1513" y="1850"/>
                </a:lnTo>
                <a:cubicBezTo>
                  <a:pt x="1183" y="1842"/>
                  <a:pt x="885" y="1705"/>
                  <a:pt x="668" y="1488"/>
                </a:cubicBezTo>
                <a:lnTo>
                  <a:pt x="649" y="1469"/>
                </a:lnTo>
                <a:cubicBezTo>
                  <a:pt x="648" y="1493"/>
                  <a:pt x="648" y="1518"/>
                  <a:pt x="648" y="1544"/>
                </a:cubicBezTo>
                <a:cubicBezTo>
                  <a:pt x="648" y="1824"/>
                  <a:pt x="715" y="2089"/>
                  <a:pt x="835" y="2322"/>
                </a:cubicBezTo>
                <a:cubicBezTo>
                  <a:pt x="1036" y="2435"/>
                  <a:pt x="1267" y="2501"/>
                  <a:pt x="1513" y="2506"/>
                </a:cubicBezTo>
                <a:close/>
                <a:moveTo>
                  <a:pt x="1648" y="733"/>
                </a:moveTo>
                <a:lnTo>
                  <a:pt x="1545" y="81"/>
                </a:lnTo>
                <a:lnTo>
                  <a:pt x="1441" y="733"/>
                </a:lnTo>
                <a:lnTo>
                  <a:pt x="946" y="626"/>
                </a:lnTo>
                <a:lnTo>
                  <a:pt x="1338" y="902"/>
                </a:lnTo>
                <a:lnTo>
                  <a:pt x="705" y="1355"/>
                </a:lnTo>
                <a:lnTo>
                  <a:pt x="1545" y="1070"/>
                </a:lnTo>
                <a:lnTo>
                  <a:pt x="2382" y="1355"/>
                </a:lnTo>
                <a:lnTo>
                  <a:pt x="1751" y="902"/>
                </a:lnTo>
                <a:lnTo>
                  <a:pt x="2142" y="626"/>
                </a:lnTo>
                <a:lnTo>
                  <a:pt x="1648" y="733"/>
                </a:lnTo>
                <a:close/>
                <a:moveTo>
                  <a:pt x="2637" y="451"/>
                </a:moveTo>
                <a:cubicBezTo>
                  <a:pt x="2369" y="184"/>
                  <a:pt x="2004" y="14"/>
                  <a:pt x="1600" y="0"/>
                </a:cubicBezTo>
                <a:cubicBezTo>
                  <a:pt x="1865" y="149"/>
                  <a:pt x="2088" y="365"/>
                  <a:pt x="2246" y="625"/>
                </a:cubicBezTo>
                <a:cubicBezTo>
                  <a:pt x="2372" y="830"/>
                  <a:pt x="2456" y="1064"/>
                  <a:pt x="2489" y="1313"/>
                </a:cubicBezTo>
                <a:cubicBezTo>
                  <a:pt x="2635" y="1117"/>
                  <a:pt x="2721" y="874"/>
                  <a:pt x="2721" y="611"/>
                </a:cubicBezTo>
                <a:cubicBezTo>
                  <a:pt x="2721" y="595"/>
                  <a:pt x="2721" y="582"/>
                  <a:pt x="2721" y="570"/>
                </a:cubicBezTo>
                <a:lnTo>
                  <a:pt x="2719" y="541"/>
                </a:lnTo>
                <a:cubicBezTo>
                  <a:pt x="2693" y="510"/>
                  <a:pt x="2665" y="480"/>
                  <a:pt x="2637" y="451"/>
                </a:cubicBezTo>
                <a:close/>
                <a:moveTo>
                  <a:pt x="3089" y="1544"/>
                </a:moveTo>
                <a:cubicBezTo>
                  <a:pt x="3089" y="1434"/>
                  <a:pt x="3078" y="1326"/>
                  <a:pt x="3056" y="1223"/>
                </a:cubicBezTo>
                <a:cubicBezTo>
                  <a:pt x="3016" y="1573"/>
                  <a:pt x="2857" y="1888"/>
                  <a:pt x="2620" y="2124"/>
                </a:cubicBezTo>
                <a:cubicBezTo>
                  <a:pt x="2525" y="2219"/>
                  <a:pt x="2417" y="2302"/>
                  <a:pt x="2299" y="2370"/>
                </a:cubicBezTo>
                <a:cubicBezTo>
                  <a:pt x="2283" y="2401"/>
                  <a:pt x="2265" y="2432"/>
                  <a:pt x="2246" y="2463"/>
                </a:cubicBezTo>
                <a:cubicBezTo>
                  <a:pt x="2088" y="2722"/>
                  <a:pt x="1865" y="2938"/>
                  <a:pt x="1600" y="3087"/>
                </a:cubicBezTo>
                <a:cubicBezTo>
                  <a:pt x="2004" y="3073"/>
                  <a:pt x="2369" y="2903"/>
                  <a:pt x="2637" y="2636"/>
                </a:cubicBezTo>
                <a:cubicBezTo>
                  <a:pt x="2916" y="2356"/>
                  <a:pt x="3089" y="1970"/>
                  <a:pt x="3089" y="1544"/>
                </a:cubicBezTo>
                <a:close/>
                <a:moveTo>
                  <a:pt x="3002" y="1031"/>
                </a:moveTo>
                <a:cubicBezTo>
                  <a:pt x="2950" y="884"/>
                  <a:pt x="2876" y="746"/>
                  <a:pt x="2785" y="623"/>
                </a:cubicBezTo>
                <a:cubicBezTo>
                  <a:pt x="2782" y="919"/>
                  <a:pt x="2675" y="1191"/>
                  <a:pt x="2498" y="1403"/>
                </a:cubicBezTo>
                <a:cubicBezTo>
                  <a:pt x="2502" y="1450"/>
                  <a:pt x="2504" y="1496"/>
                  <a:pt x="2504" y="1544"/>
                </a:cubicBezTo>
                <a:cubicBezTo>
                  <a:pt x="2504" y="1800"/>
                  <a:pt x="2449" y="2043"/>
                  <a:pt x="2351" y="2263"/>
                </a:cubicBezTo>
                <a:cubicBezTo>
                  <a:pt x="2432" y="2209"/>
                  <a:pt x="2507" y="2148"/>
                  <a:pt x="2575" y="2079"/>
                </a:cubicBezTo>
                <a:cubicBezTo>
                  <a:pt x="2839" y="1816"/>
                  <a:pt x="3002" y="1451"/>
                  <a:pt x="3002" y="1049"/>
                </a:cubicBezTo>
                <a:lnTo>
                  <a:pt x="3002" y="1031"/>
                </a:lnTo>
                <a:close/>
                <a:moveTo>
                  <a:pt x="452" y="2636"/>
                </a:moveTo>
                <a:cubicBezTo>
                  <a:pt x="720" y="2903"/>
                  <a:pt x="1084" y="3073"/>
                  <a:pt x="1488" y="3087"/>
                </a:cubicBezTo>
                <a:cubicBezTo>
                  <a:pt x="1223" y="2938"/>
                  <a:pt x="1000" y="2722"/>
                  <a:pt x="841" y="2463"/>
                </a:cubicBezTo>
                <a:cubicBezTo>
                  <a:pt x="823" y="2432"/>
                  <a:pt x="805" y="2400"/>
                  <a:pt x="788" y="2368"/>
                </a:cubicBezTo>
                <a:cubicBezTo>
                  <a:pt x="671" y="2301"/>
                  <a:pt x="564" y="2219"/>
                  <a:pt x="469" y="2124"/>
                </a:cubicBezTo>
                <a:cubicBezTo>
                  <a:pt x="232" y="1888"/>
                  <a:pt x="73" y="1573"/>
                  <a:pt x="33" y="1223"/>
                </a:cubicBezTo>
                <a:cubicBezTo>
                  <a:pt x="12" y="1326"/>
                  <a:pt x="0" y="1434"/>
                  <a:pt x="0" y="1544"/>
                </a:cubicBezTo>
                <a:cubicBezTo>
                  <a:pt x="0" y="1970"/>
                  <a:pt x="173" y="2356"/>
                  <a:pt x="452" y="2636"/>
                </a:cubicBezTo>
                <a:close/>
                <a:moveTo>
                  <a:pt x="452" y="451"/>
                </a:moveTo>
                <a:cubicBezTo>
                  <a:pt x="424" y="480"/>
                  <a:pt x="396" y="510"/>
                  <a:pt x="370" y="541"/>
                </a:cubicBezTo>
                <a:lnTo>
                  <a:pt x="368" y="570"/>
                </a:lnTo>
                <a:cubicBezTo>
                  <a:pt x="368" y="582"/>
                  <a:pt x="368" y="595"/>
                  <a:pt x="368" y="611"/>
                </a:cubicBezTo>
                <a:cubicBezTo>
                  <a:pt x="368" y="873"/>
                  <a:pt x="454" y="1116"/>
                  <a:pt x="599" y="1312"/>
                </a:cubicBezTo>
                <a:cubicBezTo>
                  <a:pt x="632" y="1063"/>
                  <a:pt x="716" y="830"/>
                  <a:pt x="841" y="625"/>
                </a:cubicBezTo>
                <a:cubicBezTo>
                  <a:pt x="1000" y="365"/>
                  <a:pt x="1223" y="149"/>
                  <a:pt x="1488" y="0"/>
                </a:cubicBezTo>
                <a:cubicBezTo>
                  <a:pt x="1084" y="15"/>
                  <a:pt x="720" y="184"/>
                  <a:pt x="452" y="451"/>
                </a:cubicBezTo>
                <a:close/>
                <a:moveTo>
                  <a:pt x="305" y="623"/>
                </a:moveTo>
                <a:cubicBezTo>
                  <a:pt x="213" y="746"/>
                  <a:pt x="139" y="884"/>
                  <a:pt x="87" y="1031"/>
                </a:cubicBezTo>
                <a:lnTo>
                  <a:pt x="87" y="1049"/>
                </a:lnTo>
                <a:cubicBezTo>
                  <a:pt x="87" y="1451"/>
                  <a:pt x="250" y="1816"/>
                  <a:pt x="514" y="2079"/>
                </a:cubicBezTo>
                <a:cubicBezTo>
                  <a:pt x="582" y="2147"/>
                  <a:pt x="656" y="2208"/>
                  <a:pt x="736" y="2262"/>
                </a:cubicBezTo>
                <a:cubicBezTo>
                  <a:pt x="638" y="2042"/>
                  <a:pt x="584" y="1799"/>
                  <a:pt x="584" y="1544"/>
                </a:cubicBezTo>
                <a:cubicBezTo>
                  <a:pt x="584" y="1496"/>
                  <a:pt x="586" y="1449"/>
                  <a:pt x="590" y="1402"/>
                </a:cubicBezTo>
                <a:cubicBezTo>
                  <a:pt x="414" y="1190"/>
                  <a:pt x="307" y="919"/>
                  <a:pt x="305" y="623"/>
                </a:cubicBezTo>
                <a:close/>
                <a:moveTo>
                  <a:pt x="1576" y="3028"/>
                </a:moveTo>
                <a:cubicBezTo>
                  <a:pt x="1829" y="2884"/>
                  <a:pt x="2042" y="2678"/>
                  <a:pt x="2193" y="2430"/>
                </a:cubicBezTo>
                <a:lnTo>
                  <a:pt x="2196" y="2423"/>
                </a:lnTo>
                <a:cubicBezTo>
                  <a:pt x="2008" y="2513"/>
                  <a:pt x="1798" y="2565"/>
                  <a:pt x="1576" y="2569"/>
                </a:cubicBezTo>
                <a:lnTo>
                  <a:pt x="1576" y="3028"/>
                </a:lnTo>
                <a:close/>
                <a:moveTo>
                  <a:pt x="2252" y="2323"/>
                </a:moveTo>
                <a:cubicBezTo>
                  <a:pt x="2372" y="2090"/>
                  <a:pt x="2440" y="1825"/>
                  <a:pt x="2440" y="1544"/>
                </a:cubicBezTo>
                <a:cubicBezTo>
                  <a:pt x="2440" y="1519"/>
                  <a:pt x="2440" y="1494"/>
                  <a:pt x="2439" y="1470"/>
                </a:cubicBezTo>
                <a:lnTo>
                  <a:pt x="2421" y="1488"/>
                </a:lnTo>
                <a:cubicBezTo>
                  <a:pt x="2204" y="1705"/>
                  <a:pt x="1906" y="1842"/>
                  <a:pt x="1576" y="1850"/>
                </a:cubicBezTo>
                <a:lnTo>
                  <a:pt x="1576" y="2506"/>
                </a:lnTo>
                <a:cubicBezTo>
                  <a:pt x="1821" y="2501"/>
                  <a:pt x="2051" y="2435"/>
                  <a:pt x="2252" y="2323"/>
                </a:cubicBezTo>
                <a:close/>
                <a:moveTo>
                  <a:pt x="1513" y="3028"/>
                </a:moveTo>
                <a:lnTo>
                  <a:pt x="1513" y="2569"/>
                </a:lnTo>
                <a:cubicBezTo>
                  <a:pt x="1291" y="2565"/>
                  <a:pt x="1080" y="2513"/>
                  <a:pt x="891" y="2422"/>
                </a:cubicBezTo>
                <a:lnTo>
                  <a:pt x="895" y="2430"/>
                </a:lnTo>
                <a:cubicBezTo>
                  <a:pt x="1047" y="2678"/>
                  <a:pt x="1260" y="2885"/>
                  <a:pt x="1513" y="3028"/>
                </a:cubicBezTo>
                <a:close/>
              </a:path>
            </a:pathLst>
          </a:custGeom>
          <a:solidFill>
            <a:srgbClr val="B18E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A8B3F-096E-4010-B957-1BB0A691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299296"/>
            <a:ext cx="10616957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КРАТКОЕ ОПИСАНИЕ ВОЗМОЖНОСТЕЙ </a:t>
            </a:r>
            <a:r>
              <a:rPr lang="en-US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NEXTGIS WEB</a:t>
            </a: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7ED471-DB69-4181-8E39-87E6289B9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69644"/>
          <a:stretch/>
        </p:blipFill>
        <p:spPr>
          <a:xfrm>
            <a:off x="-18231" y="4486899"/>
            <a:ext cx="12192000" cy="2371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97" y="6192640"/>
            <a:ext cx="673609" cy="777242"/>
          </a:xfrm>
          <a:prstGeom prst="rect">
            <a:avLst/>
          </a:prstGeom>
        </p:spPr>
      </p:pic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37440" y="6155749"/>
            <a:ext cx="673610" cy="777242"/>
          </a:xfrm>
          <a:prstGeom prst="ellipse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60007" dist="63500" dir="9600000" kx="1300200" algn="ctr" rotWithShape="0">
                    <a:schemeClr val="bg1">
                      <a:alpha val="32000"/>
                    </a:scheme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A81E90-2F62-41BA-B2CD-55EB9586289C}"/>
              </a:ext>
            </a:extLst>
          </p:cNvPr>
          <p:cNvSpPr txBox="1"/>
          <p:nvPr/>
        </p:nvSpPr>
        <p:spPr>
          <a:xfrm>
            <a:off x="525780" y="997580"/>
            <a:ext cx="67631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</a:pPr>
            <a:r>
              <a:rPr lang="ru-RU" sz="1500" b="1" u="sng" dirty="0">
                <a:latin typeface="+mn-lt"/>
              </a:rPr>
              <a:t>В соответствии с предоставленными разработчиками сведениями, NextGIS Web позволяет: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создавать и отображать карты;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обеспечивает интерактивное взаимодействие с картами;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 управлять содержимым через веб-интерфейс;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подключать/импортировать/экспортировать различные векторные и растровые данные;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использовать OGC протоколы (WMS, WFS-T, TMS);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гибко настраивать права доступа к слоям, группам слоёв, картам.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</a:pPr>
            <a:r>
              <a:rPr lang="ru-RU" sz="1500" b="1" u="sng" dirty="0">
                <a:latin typeface="+mn-lt"/>
              </a:rPr>
              <a:t>Дополнительно реализованы либо возможны: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API для взаимодействия с другим ПО (не проверялся).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Отдельным плюсом NextGIS Web является то, что доступ к загруженным в систему слоям можно получить, в том числе и на редактирование, из настольных ГИС по протоколу WFS-T, что обеспечивает многопользовательскую одновременную работу с пространственными данными.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Помимо этого, информацию в Web-ГИС можно разместить напрямую из ГИС QGIS, с сохранением оформления, структуры слоев, атрибутивных данных, посредством модуля NextGIS Connect.</a:t>
            </a:r>
          </a:p>
          <a:p>
            <a:pPr marL="252000" indent="-252000" algn="just">
              <a:spcBef>
                <a:spcPts val="0"/>
              </a:spcBef>
              <a:spcAft>
                <a:spcPts val="0"/>
              </a:spcAft>
              <a:buClr>
                <a:srgbClr val="C2A058"/>
              </a:buClr>
              <a:buFont typeface="Wingdings 2" panose="05020102010507070707" pitchFamily="18" charset="2"/>
              <a:buChar char="¾"/>
            </a:pPr>
            <a:r>
              <a:rPr lang="ru-RU" sz="1500" b="1" dirty="0">
                <a:latin typeface="+mn-lt"/>
              </a:rPr>
              <a:t>Расширение </a:t>
            </a:r>
            <a:r>
              <a:rPr lang="en-US" sz="1500" b="1" dirty="0">
                <a:latin typeface="+mn-lt"/>
              </a:rPr>
              <a:t>NextGIS Connect</a:t>
            </a:r>
            <a:r>
              <a:rPr lang="ru-RU" sz="1500" b="1" dirty="0">
                <a:latin typeface="+mn-lt"/>
              </a:rPr>
              <a:t> дает возможность выполнять базовые действия с размещенными в Web-ГИС слоями: переименование, удаление, изменение стилей, перезапись, создание ресурса/сервиса на основе слоя).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85" y="3140968"/>
            <a:ext cx="4402126" cy="326051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485" y="247362"/>
            <a:ext cx="2796728" cy="301721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517" y="412698"/>
            <a:ext cx="2796728" cy="263025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2302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-12034" y="0"/>
            <a:ext cx="12192000" cy="3809123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78D73B6-C4ED-4380-BA09-EFC2020126E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28600" y="200632"/>
            <a:ext cx="594360" cy="594360"/>
          </a:xfrm>
          <a:custGeom>
            <a:avLst/>
            <a:gdLst>
              <a:gd name="T0" fmla="*/ 1513 w 3089"/>
              <a:gd name="T1" fmla="*/ 1850 h 3087"/>
              <a:gd name="T2" fmla="*/ 649 w 3089"/>
              <a:gd name="T3" fmla="*/ 1469 h 3087"/>
              <a:gd name="T4" fmla="*/ 835 w 3089"/>
              <a:gd name="T5" fmla="*/ 2322 h 3087"/>
              <a:gd name="T6" fmla="*/ 1648 w 3089"/>
              <a:gd name="T7" fmla="*/ 733 h 3087"/>
              <a:gd name="T8" fmla="*/ 1441 w 3089"/>
              <a:gd name="T9" fmla="*/ 733 h 3087"/>
              <a:gd name="T10" fmla="*/ 1338 w 3089"/>
              <a:gd name="T11" fmla="*/ 902 h 3087"/>
              <a:gd name="T12" fmla="*/ 1545 w 3089"/>
              <a:gd name="T13" fmla="*/ 1070 h 3087"/>
              <a:gd name="T14" fmla="*/ 1751 w 3089"/>
              <a:gd name="T15" fmla="*/ 902 h 3087"/>
              <a:gd name="T16" fmla="*/ 1648 w 3089"/>
              <a:gd name="T17" fmla="*/ 733 h 3087"/>
              <a:gd name="T18" fmla="*/ 1600 w 3089"/>
              <a:gd name="T19" fmla="*/ 0 h 3087"/>
              <a:gd name="T20" fmla="*/ 2489 w 3089"/>
              <a:gd name="T21" fmla="*/ 1313 h 3087"/>
              <a:gd name="T22" fmla="*/ 2721 w 3089"/>
              <a:gd name="T23" fmla="*/ 570 h 3087"/>
              <a:gd name="T24" fmla="*/ 2637 w 3089"/>
              <a:gd name="T25" fmla="*/ 451 h 3087"/>
              <a:gd name="T26" fmla="*/ 3056 w 3089"/>
              <a:gd name="T27" fmla="*/ 1223 h 3087"/>
              <a:gd name="T28" fmla="*/ 2299 w 3089"/>
              <a:gd name="T29" fmla="*/ 2370 h 3087"/>
              <a:gd name="T30" fmla="*/ 1600 w 3089"/>
              <a:gd name="T31" fmla="*/ 3087 h 3087"/>
              <a:gd name="T32" fmla="*/ 3089 w 3089"/>
              <a:gd name="T33" fmla="*/ 1544 h 3087"/>
              <a:gd name="T34" fmla="*/ 2785 w 3089"/>
              <a:gd name="T35" fmla="*/ 623 h 3087"/>
              <a:gd name="T36" fmla="*/ 2504 w 3089"/>
              <a:gd name="T37" fmla="*/ 1544 h 3087"/>
              <a:gd name="T38" fmla="*/ 2575 w 3089"/>
              <a:gd name="T39" fmla="*/ 2079 h 3087"/>
              <a:gd name="T40" fmla="*/ 3002 w 3089"/>
              <a:gd name="T41" fmla="*/ 1031 h 3087"/>
              <a:gd name="T42" fmla="*/ 1488 w 3089"/>
              <a:gd name="T43" fmla="*/ 3087 h 3087"/>
              <a:gd name="T44" fmla="*/ 788 w 3089"/>
              <a:gd name="T45" fmla="*/ 2368 h 3087"/>
              <a:gd name="T46" fmla="*/ 33 w 3089"/>
              <a:gd name="T47" fmla="*/ 1223 h 3087"/>
              <a:gd name="T48" fmla="*/ 452 w 3089"/>
              <a:gd name="T49" fmla="*/ 2636 h 3087"/>
              <a:gd name="T50" fmla="*/ 370 w 3089"/>
              <a:gd name="T51" fmla="*/ 541 h 3087"/>
              <a:gd name="T52" fmla="*/ 368 w 3089"/>
              <a:gd name="T53" fmla="*/ 611 h 3087"/>
              <a:gd name="T54" fmla="*/ 841 w 3089"/>
              <a:gd name="T55" fmla="*/ 625 h 3087"/>
              <a:gd name="T56" fmla="*/ 452 w 3089"/>
              <a:gd name="T57" fmla="*/ 451 h 3087"/>
              <a:gd name="T58" fmla="*/ 87 w 3089"/>
              <a:gd name="T59" fmla="*/ 1031 h 3087"/>
              <a:gd name="T60" fmla="*/ 514 w 3089"/>
              <a:gd name="T61" fmla="*/ 2079 h 3087"/>
              <a:gd name="T62" fmla="*/ 584 w 3089"/>
              <a:gd name="T63" fmla="*/ 1544 h 3087"/>
              <a:gd name="T64" fmla="*/ 305 w 3089"/>
              <a:gd name="T65" fmla="*/ 623 h 3087"/>
              <a:gd name="T66" fmla="*/ 2193 w 3089"/>
              <a:gd name="T67" fmla="*/ 2430 h 3087"/>
              <a:gd name="T68" fmla="*/ 1576 w 3089"/>
              <a:gd name="T69" fmla="*/ 2569 h 3087"/>
              <a:gd name="T70" fmla="*/ 2252 w 3089"/>
              <a:gd name="T71" fmla="*/ 2323 h 3087"/>
              <a:gd name="T72" fmla="*/ 2439 w 3089"/>
              <a:gd name="T73" fmla="*/ 1470 h 3087"/>
              <a:gd name="T74" fmla="*/ 1576 w 3089"/>
              <a:gd name="T75" fmla="*/ 1850 h 3087"/>
              <a:gd name="T76" fmla="*/ 2252 w 3089"/>
              <a:gd name="T77" fmla="*/ 2323 h 3087"/>
              <a:gd name="T78" fmla="*/ 1513 w 3089"/>
              <a:gd name="T79" fmla="*/ 2569 h 3087"/>
              <a:gd name="T80" fmla="*/ 895 w 3089"/>
              <a:gd name="T81" fmla="*/ 2430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89" h="3087">
                <a:moveTo>
                  <a:pt x="1513" y="2506"/>
                </a:moveTo>
                <a:lnTo>
                  <a:pt x="1513" y="1850"/>
                </a:lnTo>
                <a:cubicBezTo>
                  <a:pt x="1183" y="1842"/>
                  <a:pt x="885" y="1705"/>
                  <a:pt x="668" y="1488"/>
                </a:cubicBezTo>
                <a:lnTo>
                  <a:pt x="649" y="1469"/>
                </a:lnTo>
                <a:cubicBezTo>
                  <a:pt x="648" y="1493"/>
                  <a:pt x="648" y="1518"/>
                  <a:pt x="648" y="1544"/>
                </a:cubicBezTo>
                <a:cubicBezTo>
                  <a:pt x="648" y="1824"/>
                  <a:pt x="715" y="2089"/>
                  <a:pt x="835" y="2322"/>
                </a:cubicBezTo>
                <a:cubicBezTo>
                  <a:pt x="1036" y="2435"/>
                  <a:pt x="1267" y="2501"/>
                  <a:pt x="1513" y="2506"/>
                </a:cubicBezTo>
                <a:close/>
                <a:moveTo>
                  <a:pt x="1648" y="733"/>
                </a:moveTo>
                <a:lnTo>
                  <a:pt x="1545" y="81"/>
                </a:lnTo>
                <a:lnTo>
                  <a:pt x="1441" y="733"/>
                </a:lnTo>
                <a:lnTo>
                  <a:pt x="946" y="626"/>
                </a:lnTo>
                <a:lnTo>
                  <a:pt x="1338" y="902"/>
                </a:lnTo>
                <a:lnTo>
                  <a:pt x="705" y="1355"/>
                </a:lnTo>
                <a:lnTo>
                  <a:pt x="1545" y="1070"/>
                </a:lnTo>
                <a:lnTo>
                  <a:pt x="2382" y="1355"/>
                </a:lnTo>
                <a:lnTo>
                  <a:pt x="1751" y="902"/>
                </a:lnTo>
                <a:lnTo>
                  <a:pt x="2142" y="626"/>
                </a:lnTo>
                <a:lnTo>
                  <a:pt x="1648" y="733"/>
                </a:lnTo>
                <a:close/>
                <a:moveTo>
                  <a:pt x="2637" y="451"/>
                </a:moveTo>
                <a:cubicBezTo>
                  <a:pt x="2369" y="184"/>
                  <a:pt x="2004" y="14"/>
                  <a:pt x="1600" y="0"/>
                </a:cubicBezTo>
                <a:cubicBezTo>
                  <a:pt x="1865" y="149"/>
                  <a:pt x="2088" y="365"/>
                  <a:pt x="2246" y="625"/>
                </a:cubicBezTo>
                <a:cubicBezTo>
                  <a:pt x="2372" y="830"/>
                  <a:pt x="2456" y="1064"/>
                  <a:pt x="2489" y="1313"/>
                </a:cubicBezTo>
                <a:cubicBezTo>
                  <a:pt x="2635" y="1117"/>
                  <a:pt x="2721" y="874"/>
                  <a:pt x="2721" y="611"/>
                </a:cubicBezTo>
                <a:cubicBezTo>
                  <a:pt x="2721" y="595"/>
                  <a:pt x="2721" y="582"/>
                  <a:pt x="2721" y="570"/>
                </a:cubicBezTo>
                <a:lnTo>
                  <a:pt x="2719" y="541"/>
                </a:lnTo>
                <a:cubicBezTo>
                  <a:pt x="2693" y="510"/>
                  <a:pt x="2665" y="480"/>
                  <a:pt x="2637" y="451"/>
                </a:cubicBezTo>
                <a:close/>
                <a:moveTo>
                  <a:pt x="3089" y="1544"/>
                </a:moveTo>
                <a:cubicBezTo>
                  <a:pt x="3089" y="1434"/>
                  <a:pt x="3078" y="1326"/>
                  <a:pt x="3056" y="1223"/>
                </a:cubicBezTo>
                <a:cubicBezTo>
                  <a:pt x="3016" y="1573"/>
                  <a:pt x="2857" y="1888"/>
                  <a:pt x="2620" y="2124"/>
                </a:cubicBezTo>
                <a:cubicBezTo>
                  <a:pt x="2525" y="2219"/>
                  <a:pt x="2417" y="2302"/>
                  <a:pt x="2299" y="2370"/>
                </a:cubicBezTo>
                <a:cubicBezTo>
                  <a:pt x="2283" y="2401"/>
                  <a:pt x="2265" y="2432"/>
                  <a:pt x="2246" y="2463"/>
                </a:cubicBezTo>
                <a:cubicBezTo>
                  <a:pt x="2088" y="2722"/>
                  <a:pt x="1865" y="2938"/>
                  <a:pt x="1600" y="3087"/>
                </a:cubicBezTo>
                <a:cubicBezTo>
                  <a:pt x="2004" y="3073"/>
                  <a:pt x="2369" y="2903"/>
                  <a:pt x="2637" y="2636"/>
                </a:cubicBezTo>
                <a:cubicBezTo>
                  <a:pt x="2916" y="2356"/>
                  <a:pt x="3089" y="1970"/>
                  <a:pt x="3089" y="1544"/>
                </a:cubicBezTo>
                <a:close/>
                <a:moveTo>
                  <a:pt x="3002" y="1031"/>
                </a:moveTo>
                <a:cubicBezTo>
                  <a:pt x="2950" y="884"/>
                  <a:pt x="2876" y="746"/>
                  <a:pt x="2785" y="623"/>
                </a:cubicBezTo>
                <a:cubicBezTo>
                  <a:pt x="2782" y="919"/>
                  <a:pt x="2675" y="1191"/>
                  <a:pt x="2498" y="1403"/>
                </a:cubicBezTo>
                <a:cubicBezTo>
                  <a:pt x="2502" y="1450"/>
                  <a:pt x="2504" y="1496"/>
                  <a:pt x="2504" y="1544"/>
                </a:cubicBezTo>
                <a:cubicBezTo>
                  <a:pt x="2504" y="1800"/>
                  <a:pt x="2449" y="2043"/>
                  <a:pt x="2351" y="2263"/>
                </a:cubicBezTo>
                <a:cubicBezTo>
                  <a:pt x="2432" y="2209"/>
                  <a:pt x="2507" y="2148"/>
                  <a:pt x="2575" y="2079"/>
                </a:cubicBezTo>
                <a:cubicBezTo>
                  <a:pt x="2839" y="1816"/>
                  <a:pt x="3002" y="1451"/>
                  <a:pt x="3002" y="1049"/>
                </a:cubicBezTo>
                <a:lnTo>
                  <a:pt x="3002" y="1031"/>
                </a:lnTo>
                <a:close/>
                <a:moveTo>
                  <a:pt x="452" y="2636"/>
                </a:moveTo>
                <a:cubicBezTo>
                  <a:pt x="720" y="2903"/>
                  <a:pt x="1084" y="3073"/>
                  <a:pt x="1488" y="3087"/>
                </a:cubicBezTo>
                <a:cubicBezTo>
                  <a:pt x="1223" y="2938"/>
                  <a:pt x="1000" y="2722"/>
                  <a:pt x="841" y="2463"/>
                </a:cubicBezTo>
                <a:cubicBezTo>
                  <a:pt x="823" y="2432"/>
                  <a:pt x="805" y="2400"/>
                  <a:pt x="788" y="2368"/>
                </a:cubicBezTo>
                <a:cubicBezTo>
                  <a:pt x="671" y="2301"/>
                  <a:pt x="564" y="2219"/>
                  <a:pt x="469" y="2124"/>
                </a:cubicBezTo>
                <a:cubicBezTo>
                  <a:pt x="232" y="1888"/>
                  <a:pt x="73" y="1573"/>
                  <a:pt x="33" y="1223"/>
                </a:cubicBezTo>
                <a:cubicBezTo>
                  <a:pt x="12" y="1326"/>
                  <a:pt x="0" y="1434"/>
                  <a:pt x="0" y="1544"/>
                </a:cubicBezTo>
                <a:cubicBezTo>
                  <a:pt x="0" y="1970"/>
                  <a:pt x="173" y="2356"/>
                  <a:pt x="452" y="2636"/>
                </a:cubicBezTo>
                <a:close/>
                <a:moveTo>
                  <a:pt x="452" y="451"/>
                </a:moveTo>
                <a:cubicBezTo>
                  <a:pt x="424" y="480"/>
                  <a:pt x="396" y="510"/>
                  <a:pt x="370" y="541"/>
                </a:cubicBezTo>
                <a:lnTo>
                  <a:pt x="368" y="570"/>
                </a:lnTo>
                <a:cubicBezTo>
                  <a:pt x="368" y="582"/>
                  <a:pt x="368" y="595"/>
                  <a:pt x="368" y="611"/>
                </a:cubicBezTo>
                <a:cubicBezTo>
                  <a:pt x="368" y="873"/>
                  <a:pt x="454" y="1116"/>
                  <a:pt x="599" y="1312"/>
                </a:cubicBezTo>
                <a:cubicBezTo>
                  <a:pt x="632" y="1063"/>
                  <a:pt x="716" y="830"/>
                  <a:pt x="841" y="625"/>
                </a:cubicBezTo>
                <a:cubicBezTo>
                  <a:pt x="1000" y="365"/>
                  <a:pt x="1223" y="149"/>
                  <a:pt x="1488" y="0"/>
                </a:cubicBezTo>
                <a:cubicBezTo>
                  <a:pt x="1084" y="15"/>
                  <a:pt x="720" y="184"/>
                  <a:pt x="452" y="451"/>
                </a:cubicBezTo>
                <a:close/>
                <a:moveTo>
                  <a:pt x="305" y="623"/>
                </a:moveTo>
                <a:cubicBezTo>
                  <a:pt x="213" y="746"/>
                  <a:pt x="139" y="884"/>
                  <a:pt x="87" y="1031"/>
                </a:cubicBezTo>
                <a:lnTo>
                  <a:pt x="87" y="1049"/>
                </a:lnTo>
                <a:cubicBezTo>
                  <a:pt x="87" y="1451"/>
                  <a:pt x="250" y="1816"/>
                  <a:pt x="514" y="2079"/>
                </a:cubicBezTo>
                <a:cubicBezTo>
                  <a:pt x="582" y="2147"/>
                  <a:pt x="656" y="2208"/>
                  <a:pt x="736" y="2262"/>
                </a:cubicBezTo>
                <a:cubicBezTo>
                  <a:pt x="638" y="2042"/>
                  <a:pt x="584" y="1799"/>
                  <a:pt x="584" y="1544"/>
                </a:cubicBezTo>
                <a:cubicBezTo>
                  <a:pt x="584" y="1496"/>
                  <a:pt x="586" y="1449"/>
                  <a:pt x="590" y="1402"/>
                </a:cubicBezTo>
                <a:cubicBezTo>
                  <a:pt x="414" y="1190"/>
                  <a:pt x="307" y="919"/>
                  <a:pt x="305" y="623"/>
                </a:cubicBezTo>
                <a:close/>
                <a:moveTo>
                  <a:pt x="1576" y="3028"/>
                </a:moveTo>
                <a:cubicBezTo>
                  <a:pt x="1829" y="2884"/>
                  <a:pt x="2042" y="2678"/>
                  <a:pt x="2193" y="2430"/>
                </a:cubicBezTo>
                <a:lnTo>
                  <a:pt x="2196" y="2423"/>
                </a:lnTo>
                <a:cubicBezTo>
                  <a:pt x="2008" y="2513"/>
                  <a:pt x="1798" y="2565"/>
                  <a:pt x="1576" y="2569"/>
                </a:cubicBezTo>
                <a:lnTo>
                  <a:pt x="1576" y="3028"/>
                </a:lnTo>
                <a:close/>
                <a:moveTo>
                  <a:pt x="2252" y="2323"/>
                </a:moveTo>
                <a:cubicBezTo>
                  <a:pt x="2372" y="2090"/>
                  <a:pt x="2440" y="1825"/>
                  <a:pt x="2440" y="1544"/>
                </a:cubicBezTo>
                <a:cubicBezTo>
                  <a:pt x="2440" y="1519"/>
                  <a:pt x="2440" y="1494"/>
                  <a:pt x="2439" y="1470"/>
                </a:cubicBezTo>
                <a:lnTo>
                  <a:pt x="2421" y="1488"/>
                </a:lnTo>
                <a:cubicBezTo>
                  <a:pt x="2204" y="1705"/>
                  <a:pt x="1906" y="1842"/>
                  <a:pt x="1576" y="1850"/>
                </a:cubicBezTo>
                <a:lnTo>
                  <a:pt x="1576" y="2506"/>
                </a:lnTo>
                <a:cubicBezTo>
                  <a:pt x="1821" y="2501"/>
                  <a:pt x="2051" y="2435"/>
                  <a:pt x="2252" y="2323"/>
                </a:cubicBezTo>
                <a:close/>
                <a:moveTo>
                  <a:pt x="1513" y="3028"/>
                </a:moveTo>
                <a:lnTo>
                  <a:pt x="1513" y="2569"/>
                </a:lnTo>
                <a:cubicBezTo>
                  <a:pt x="1291" y="2565"/>
                  <a:pt x="1080" y="2513"/>
                  <a:pt x="891" y="2422"/>
                </a:cubicBezTo>
                <a:lnTo>
                  <a:pt x="895" y="2430"/>
                </a:lnTo>
                <a:cubicBezTo>
                  <a:pt x="1047" y="2678"/>
                  <a:pt x="1260" y="2885"/>
                  <a:pt x="1513" y="3028"/>
                </a:cubicBezTo>
                <a:close/>
              </a:path>
            </a:pathLst>
          </a:custGeom>
          <a:solidFill>
            <a:srgbClr val="B18E4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A8B3F-096E-4010-B957-1BB0A6910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299296"/>
            <a:ext cx="10616957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ПРИМЕР ОФОРМЛЕНИЯ ПРОЕКТА В </a:t>
            </a:r>
            <a:r>
              <a:rPr lang="en-US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QGIS</a:t>
            </a:r>
            <a:r>
              <a:rPr lang="ru-RU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 И РЕЗУЛЬТАТА ЕГО ЭКСПОРТА В </a:t>
            </a:r>
            <a:r>
              <a:rPr lang="en-US" altLang="ru-RU" sz="2200" b="1" dirty="0">
                <a:solidFill>
                  <a:srgbClr val="B18E41"/>
                </a:solidFill>
                <a:cs typeface="Arial" panose="020B0604020202020204" pitchFamily="34" charset="0"/>
              </a:rPr>
              <a:t>NEXTGIS WEB</a:t>
            </a:r>
            <a:endParaRPr lang="ru-RU" altLang="ru-RU" sz="2200" b="1" dirty="0">
              <a:solidFill>
                <a:srgbClr val="B18E41"/>
              </a:solidFill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7ED471-DB69-4181-8E39-87E6289B9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1" t="69644"/>
          <a:stretch/>
        </p:blipFill>
        <p:spPr>
          <a:xfrm>
            <a:off x="-18231" y="4486899"/>
            <a:ext cx="12192000" cy="2371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897" y="6192640"/>
            <a:ext cx="673609" cy="777242"/>
          </a:xfrm>
          <a:prstGeom prst="rect">
            <a:avLst/>
          </a:prstGeom>
        </p:spPr>
      </p:pic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537440" y="6155749"/>
            <a:ext cx="673610" cy="777242"/>
          </a:xfrm>
          <a:prstGeom prst="ellipse">
            <a:avLst/>
          </a:prstGeom>
          <a:noFill/>
          <a:effectLst/>
        </p:spPr>
        <p:txBody>
          <a:bodyPr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60007" dist="63500" dir="9600000" kx="1300200" algn="ctr" rotWithShape="0">
                    <a:schemeClr val="bg1">
                      <a:alpha val="32000"/>
                    </a:schemeClr>
                  </a:outerShdw>
                </a:effectLst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9</a:t>
            </a:r>
            <a:endParaRPr lang="ru-RU" sz="2000" b="1" dirty="0">
              <a:solidFill>
                <a:schemeClr val="bg1"/>
              </a:solidFill>
              <a:effectLst>
                <a:outerShdw blurRad="60007" dist="63500" dir="9600000" kx="1300200" algn="ctr" rotWithShape="0">
                  <a:schemeClr val="bg1">
                    <a:alpha val="32000"/>
                  </a:schemeClr>
                </a:outerShdw>
              </a:effectLst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22"/>
          <a:stretch/>
        </p:blipFill>
        <p:spPr>
          <a:xfrm>
            <a:off x="335360" y="893656"/>
            <a:ext cx="7314239" cy="505562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5"/>
          <a:stretch/>
        </p:blipFill>
        <p:spPr>
          <a:xfrm>
            <a:off x="4583832" y="1874812"/>
            <a:ext cx="7200800" cy="442786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248386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44414</TotalTime>
  <Words>1785</Words>
  <Application>Microsoft Office PowerPoint</Application>
  <PresentationFormat>Широкоэкранный</PresentationFormat>
  <Paragraphs>305</Paragraphs>
  <Slides>13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Segoe UI</vt:lpstr>
      <vt:lpstr>Tahoma</vt:lpstr>
      <vt:lpstr>Wingdings 2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Уварова</dc:creator>
  <cp:lastModifiedBy>Andrew</cp:lastModifiedBy>
  <cp:revision>1720</cp:revision>
  <cp:lastPrinted>2021-03-10T09:29:16Z</cp:lastPrinted>
  <dcterms:created xsi:type="dcterms:W3CDTF">2011-04-04T06:35:35Z</dcterms:created>
  <dcterms:modified xsi:type="dcterms:W3CDTF">2023-04-25T16:55:17Z</dcterms:modified>
</cp:coreProperties>
</file>