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6"/>
  </p:notesMasterIdLst>
  <p:sldIdLst>
    <p:sldId id="1021" r:id="rId2"/>
    <p:sldId id="1018" r:id="rId3"/>
    <p:sldId id="1022" r:id="rId4"/>
    <p:sldId id="1023" r:id="rId5"/>
    <p:sldId id="1026" r:id="rId6"/>
    <p:sldId id="1027" r:id="rId7"/>
    <p:sldId id="1028" r:id="rId8"/>
    <p:sldId id="1029" r:id="rId9"/>
    <p:sldId id="1025" r:id="rId10"/>
    <p:sldId id="1024" r:id="rId11"/>
    <p:sldId id="1030" r:id="rId12"/>
    <p:sldId id="1031" r:id="rId13"/>
    <p:sldId id="1012" r:id="rId14"/>
    <p:sldId id="1033" r:id="rId15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1C81D2-FCF6-4D9B-B108-1F5537C07F36}">
          <p14:sldIdLst>
            <p14:sldId id="1021"/>
            <p14:sldId id="1018"/>
            <p14:sldId id="1022"/>
            <p14:sldId id="1023"/>
            <p14:sldId id="1026"/>
            <p14:sldId id="1027"/>
            <p14:sldId id="1028"/>
            <p14:sldId id="1029"/>
            <p14:sldId id="1025"/>
            <p14:sldId id="1024"/>
            <p14:sldId id="1030"/>
            <p14:sldId id="1031"/>
            <p14:sldId id="1012"/>
            <p14:sldId id="10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8"/>
    <a:srgbClr val="95B5E3"/>
    <a:srgbClr val="EFFFDF"/>
    <a:srgbClr val="D4ECCE"/>
    <a:srgbClr val="75C35D"/>
    <a:srgbClr val="C3B45B"/>
    <a:srgbClr val="FAB718"/>
    <a:srgbClr val="2A3A9D"/>
    <a:srgbClr val="95C11F"/>
    <a:srgbClr val="007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88810" autoAdjust="0"/>
  </p:normalViewPr>
  <p:slideViewPr>
    <p:cSldViewPr snapToGrid="0">
      <p:cViewPr varScale="1">
        <p:scale>
          <a:sx n="58" d="100"/>
          <a:sy n="58" d="100"/>
        </p:scale>
        <p:origin x="424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3805C40A-3B29-48F0-B201-601775A0AB2B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9172C054-D853-48DD-BDB4-6B432032E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7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27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5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72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51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23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1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29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9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155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938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945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436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76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00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C6780AB3-75D7-483F-97AF-7C6065777C8C}"/>
              </a:ext>
            </a:extLst>
          </p:cNvPr>
          <p:cNvSpPr/>
          <p:nvPr userDrawn="1"/>
        </p:nvSpPr>
        <p:spPr>
          <a:xfrm>
            <a:off x="480060" y="621792"/>
            <a:ext cx="11370564" cy="5934456"/>
          </a:xfrm>
          <a:custGeom>
            <a:avLst/>
            <a:gdLst>
              <a:gd name="connsiteX0" fmla="*/ 256032 w 11370564"/>
              <a:gd name="connsiteY0" fmla="*/ 4759452 h 5934456"/>
              <a:gd name="connsiteX1" fmla="*/ 3470148 w 11370564"/>
              <a:gd name="connsiteY1" fmla="*/ 50292 h 5934456"/>
              <a:gd name="connsiteX2" fmla="*/ 11370564 w 11370564"/>
              <a:gd name="connsiteY2" fmla="*/ 0 h 5934456"/>
              <a:gd name="connsiteX3" fmla="*/ 9281160 w 11370564"/>
              <a:gd name="connsiteY3" fmla="*/ 3095244 h 5934456"/>
              <a:gd name="connsiteX4" fmla="*/ 7456932 w 11370564"/>
              <a:gd name="connsiteY4" fmla="*/ 5934456 h 5934456"/>
              <a:gd name="connsiteX5" fmla="*/ 7479792 w 11370564"/>
              <a:gd name="connsiteY5" fmla="*/ 5253228 h 5934456"/>
              <a:gd name="connsiteX6" fmla="*/ 0 w 11370564"/>
              <a:gd name="connsiteY6" fmla="*/ 5239512 h 5934456"/>
              <a:gd name="connsiteX7" fmla="*/ 256032 w 11370564"/>
              <a:gd name="connsiteY7" fmla="*/ 4759452 h 593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70564" h="5934456">
                <a:moveTo>
                  <a:pt x="256032" y="4759452"/>
                </a:moveTo>
                <a:lnTo>
                  <a:pt x="3470148" y="50292"/>
                </a:lnTo>
                <a:lnTo>
                  <a:pt x="11370564" y="0"/>
                </a:lnTo>
                <a:lnTo>
                  <a:pt x="9281160" y="3095244"/>
                </a:lnTo>
                <a:lnTo>
                  <a:pt x="7456932" y="5934456"/>
                </a:lnTo>
                <a:lnTo>
                  <a:pt x="7479792" y="5253228"/>
                </a:lnTo>
                <a:lnTo>
                  <a:pt x="0" y="5239512"/>
                </a:lnTo>
                <a:lnTo>
                  <a:pt x="256032" y="4759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396" y="6356350"/>
            <a:ext cx="1462548" cy="44221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endParaRPr lang="ru-RU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8FC7049-DB44-481E-8013-724C25B34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823" y="6356350"/>
            <a:ext cx="9285733" cy="442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 СОДЕРЖАНИЮ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36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 СОДЕРЖАНИЮ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97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D16448-A648-418B-8D81-892E736EC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45" y="6356350"/>
            <a:ext cx="11183112" cy="442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 СОДЕРЖАНИЮ</a:t>
            </a:r>
          </a:p>
        </p:txBody>
      </p:sp>
    </p:spTree>
    <p:extLst>
      <p:ext uri="{BB962C8B-B14F-4D97-AF65-F5344CB8AC3E}">
        <p14:creationId xmlns:p14="http://schemas.microsoft.com/office/powerpoint/2010/main" val="2887980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5690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85517"/>
            <a:ext cx="10515600" cy="31041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510952C-7978-458A-BC78-EA84B3883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45" y="6356350"/>
            <a:ext cx="11183112" cy="442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 СОДЕРЖАНИЮ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2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2CFB294-808A-4A99-93F0-DD3AD0A2E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45" y="6356350"/>
            <a:ext cx="11183112" cy="442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 СОДЕРЖАНИЮ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6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F89173C-D291-422D-BBAA-AB3F8E140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45" y="6356350"/>
            <a:ext cx="11183112" cy="442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 СОДЕРЖАНИЮ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89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 СОДЕРЖАНИЮ</a:t>
            </a:r>
          </a:p>
        </p:txBody>
      </p:sp>
    </p:spTree>
    <p:extLst>
      <p:ext uri="{BB962C8B-B14F-4D97-AF65-F5344CB8AC3E}">
        <p14:creationId xmlns:p14="http://schemas.microsoft.com/office/powerpoint/2010/main" val="35333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75070"/>
            <a:ext cx="3932237" cy="11823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757085"/>
            <a:ext cx="6172200" cy="510396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 СОДЕРЖАНИЮ</a:t>
            </a:r>
          </a:p>
        </p:txBody>
      </p:sp>
    </p:spTree>
    <p:extLst>
      <p:ext uri="{BB962C8B-B14F-4D97-AF65-F5344CB8AC3E}">
        <p14:creationId xmlns:p14="http://schemas.microsoft.com/office/powerpoint/2010/main" val="371221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 СОДЕРЖАНИЮ</a:t>
            </a:r>
          </a:p>
        </p:txBody>
      </p:sp>
    </p:spTree>
    <p:extLst>
      <p:ext uri="{BB962C8B-B14F-4D97-AF65-F5344CB8AC3E}">
        <p14:creationId xmlns:p14="http://schemas.microsoft.com/office/powerpoint/2010/main" val="8515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29265"/>
            <a:ext cx="2375719" cy="55476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6813" y="924231"/>
            <a:ext cx="8385687" cy="5252731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 СОДЕРЖАНИЮ</a:t>
            </a:r>
          </a:p>
        </p:txBody>
      </p:sp>
    </p:spTree>
    <p:extLst>
      <p:ext uri="{BB962C8B-B14F-4D97-AF65-F5344CB8AC3E}">
        <p14:creationId xmlns:p14="http://schemas.microsoft.com/office/powerpoint/2010/main" val="294745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7460" y="136525"/>
            <a:ext cx="9569196" cy="82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79871"/>
            <a:ext cx="10515600" cy="4997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445" y="6356350"/>
            <a:ext cx="11183112" cy="442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 СОДЕРЖАНИЮ</a:t>
            </a:r>
            <a:endParaRPr lang="ru-RU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A82424D7-B110-E44E-AF68-6F82D2C77EB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4270" y="247115"/>
            <a:ext cx="1771146" cy="48473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33C56B-8D25-4647-843F-A5FA7C4B8AD5}"/>
              </a:ext>
            </a:extLst>
          </p:cNvPr>
          <p:cNvSpPr txBox="1">
            <a:spLocks/>
          </p:cNvSpPr>
          <p:nvPr userDrawn="1"/>
        </p:nvSpPr>
        <p:spPr>
          <a:xfrm>
            <a:off x="11566585" y="6356350"/>
            <a:ext cx="540071" cy="442214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F2080-8732-F241-B794-C04EF36FE9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00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jp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2851664-4576-4FB0-8018-9A682E6CF6F9}"/>
              </a:ext>
            </a:extLst>
          </p:cNvPr>
          <p:cNvSpPr txBox="1">
            <a:spLocks/>
          </p:cNvSpPr>
          <p:nvPr/>
        </p:nvSpPr>
        <p:spPr>
          <a:xfrm>
            <a:off x="1842059" y="2864465"/>
            <a:ext cx="9144000" cy="14420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/>
              <a:t>ОПЫТ ПАО «ТАТНЕФТЬ» ПО ПРИМЕНЕНИЮ</a:t>
            </a:r>
            <a:br>
              <a:rPr lang="ru-RU" sz="2400" b="1" dirty="0"/>
            </a:br>
            <a:r>
              <a:rPr lang="ru-RU" sz="2400" b="1" dirty="0"/>
              <a:t> ИЗОТОПНО-ГЕОХИМИЧЕСКИХ ИССЛЕДОВАНИЙ</a:t>
            </a:r>
            <a:br>
              <a:rPr lang="ru-RU" sz="2400" b="1" dirty="0"/>
            </a:br>
            <a:r>
              <a:rPr lang="ru-RU" sz="2400" b="1" dirty="0"/>
              <a:t>ДЛЯ ОЦЕНКИ НЕФТЕМАТЕРИНСКИХ ОТЛОЖЕНИЙ</a:t>
            </a:r>
            <a:endParaRPr lang="ru-RU" sz="2400" b="1" dirty="0">
              <a:ln w="9525">
                <a:solidFill>
                  <a:schemeClr val="bg1"/>
                </a:solidFill>
              </a:ln>
              <a:solidFill>
                <a:schemeClr val="accent1"/>
              </a:solidFill>
              <a:latin typeface="Arial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9B5C461-A640-4B08-BDE6-4E40341AFA42}"/>
              </a:ext>
            </a:extLst>
          </p:cNvPr>
          <p:cNvCxnSpPr>
            <a:cxnSpLocks/>
          </p:cNvCxnSpPr>
          <p:nvPr/>
        </p:nvCxnSpPr>
        <p:spPr>
          <a:xfrm>
            <a:off x="1676890" y="4295665"/>
            <a:ext cx="76596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C3A932A-B095-4A49-8C9E-A73443B2C262}"/>
              </a:ext>
            </a:extLst>
          </p:cNvPr>
          <p:cNvSpPr txBox="1"/>
          <p:nvPr/>
        </p:nvSpPr>
        <p:spPr>
          <a:xfrm>
            <a:off x="6096000" y="414677"/>
            <a:ext cx="5837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ru-RU" sz="1400" b="1" dirty="0">
                <a:solidFill>
                  <a:srgbClr val="00B050"/>
                </a:solidFill>
                <a:ea typeface="Verdana" panose="020B0604030504040204" pitchFamily="34" charset="0"/>
                <a:cs typeface="Arial" pitchFamily="34" charset="0"/>
              </a:rPr>
              <a:t>ТАТАРСКИЙ  НАУЧНО-ИССЛЕДОВАТЕЛЬСКИЙ  И  ПРОЕКТНЫЙ  </a:t>
            </a:r>
            <a:br>
              <a:rPr lang="ru-RU" sz="1400" b="1" dirty="0">
                <a:solidFill>
                  <a:srgbClr val="00B050"/>
                </a:solidFill>
                <a:ea typeface="Verdana" panose="020B0604030504040204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00B050"/>
                </a:solidFill>
                <a:ea typeface="Verdana" panose="020B0604030504040204" pitchFamily="34" charset="0"/>
                <a:cs typeface="Arial" pitchFamily="34" charset="0"/>
              </a:rPr>
              <a:t>ИНСТИТУТ  НЕФТИ «ТАТНИПИНЕФТЬ» ПАО «ТАТНЕФТЬ»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6E298CD3-FB49-4319-B19C-B0F14D96158F}"/>
              </a:ext>
            </a:extLst>
          </p:cNvPr>
          <p:cNvSpPr txBox="1">
            <a:spLocks/>
          </p:cNvSpPr>
          <p:nvPr/>
        </p:nvSpPr>
        <p:spPr>
          <a:xfrm>
            <a:off x="3716099" y="4701415"/>
            <a:ext cx="6774920" cy="102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ЗАМЕСТИТЕЛЬ ДИРЕКТОРА ПО НАУЧНОЙ РАБОТЕ </a:t>
            </a:r>
          </a:p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В ОБЛАСТИ ГЕОЛОГИИ ТРУДНОИЗВЛЕКАЕМЫХ ЗАПАСОВ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БАЗАРЕВСКАЯ ВЕНЕРА ГИЛЬМЕАХМЕТОВНА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9BD47D5-6F1B-4A0A-940E-21BE3A4B544E}"/>
              </a:ext>
            </a:extLst>
          </p:cNvPr>
          <p:cNvSpPr txBox="1">
            <a:spLocks/>
          </p:cNvSpPr>
          <p:nvPr/>
        </p:nvSpPr>
        <p:spPr>
          <a:xfrm>
            <a:off x="152350" y="6341538"/>
            <a:ext cx="9294078" cy="347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Всероссийское совещание ФГБУ «ВСЕГЕИ «Состояние и перспективы развития Государственного геологического картографирования территории Российской Федерации и ее континентального шельфа», апрель 2023</a:t>
            </a:r>
          </a:p>
          <a:p>
            <a:endParaRPr lang="ru-RU" dirty="0"/>
          </a:p>
          <a:p>
            <a:pPr algn="r">
              <a:spcBef>
                <a:spcPts val="1000"/>
              </a:spcBef>
              <a:defRPr/>
            </a:pPr>
            <a:r>
              <a:rPr lang="ru-RU" dirty="0"/>
              <a:t> 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2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D10FAC43-1999-4DAA-A4A3-5762DB2A0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783" y="455264"/>
            <a:ext cx="9620236" cy="3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r>
              <a:rPr lang="ru-RU" b="1" dirty="0"/>
              <a:t>ПРИМЕР ИЗУЧЕНИЯ НЕФТЕМАТЕРИНСКИХ ОТЛОЖЕНИЙ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F18C584-12C2-493E-8ACC-A6F683F19441}"/>
              </a:ext>
            </a:extLst>
          </p:cNvPr>
          <p:cNvSpPr/>
          <p:nvPr/>
        </p:nvSpPr>
        <p:spPr>
          <a:xfrm>
            <a:off x="232229" y="1459373"/>
            <a:ext cx="4605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00A658"/>
                </a:solidFill>
                <a:latin typeface="Arial"/>
              </a:rPr>
              <a:t>Распределение значений проницаемости </a:t>
            </a:r>
          </a:p>
          <a:p>
            <a:pPr lvl="0" algn="ctr">
              <a:defRPr/>
            </a:pPr>
            <a:r>
              <a:rPr lang="ru-RU" sz="1600" b="1" dirty="0">
                <a:solidFill>
                  <a:srgbClr val="00A658"/>
                </a:solidFill>
                <a:latin typeface="Arial"/>
              </a:rPr>
              <a:t>и ТОС в образцах скважины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F8BBFD-3DB0-47BF-B40A-BBF91F8A9D5A}"/>
              </a:ext>
            </a:extLst>
          </p:cNvPr>
          <p:cNvSpPr/>
          <p:nvPr/>
        </p:nvSpPr>
        <p:spPr>
          <a:xfrm>
            <a:off x="5281797" y="972188"/>
            <a:ext cx="6953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00A658"/>
                </a:solidFill>
                <a:latin typeface="Arial"/>
              </a:rPr>
              <a:t>Определение условий  осадконакопления </a:t>
            </a:r>
          </a:p>
          <a:p>
            <a:pPr lvl="0" algn="ctr">
              <a:defRPr/>
            </a:pPr>
            <a:r>
              <a:rPr lang="ru-RU" sz="1600" b="1" dirty="0">
                <a:solidFill>
                  <a:srgbClr val="00A658"/>
                </a:solidFill>
                <a:latin typeface="Arial"/>
              </a:rPr>
              <a:t>и типа органического вещества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4C5D56-9B35-4F5F-82F8-CEC5B8924E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" y="2044148"/>
            <a:ext cx="4484914" cy="3662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C1D347C-373F-41AE-85E3-A1C4631B9D2B}"/>
              </a:ext>
            </a:extLst>
          </p:cNvPr>
          <p:cNvGrpSpPr/>
          <p:nvPr/>
        </p:nvGrpSpPr>
        <p:grpSpPr>
          <a:xfrm>
            <a:off x="5102795" y="1680421"/>
            <a:ext cx="6977671" cy="4716724"/>
            <a:chOff x="97276" y="0"/>
            <a:chExt cx="6257290" cy="4031483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D63F0C0E-B5A9-4F95-A291-DC2A4D580BF8}"/>
                </a:ext>
              </a:extLst>
            </p:cNvPr>
            <p:cNvGrpSpPr/>
            <p:nvPr/>
          </p:nvGrpSpPr>
          <p:grpSpPr>
            <a:xfrm>
              <a:off x="97276" y="0"/>
              <a:ext cx="6257290" cy="3243580"/>
              <a:chOff x="0" y="0"/>
              <a:chExt cx="6257677" cy="3244133"/>
            </a:xfrm>
          </p:grpSpPr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BD99811D-2DAE-4C9C-A1F4-47DB140A9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5106" y="46292"/>
                <a:ext cx="3172571" cy="303080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7C3A9C22-0974-4DEC-A42A-AB346C454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10178" cy="3244133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ADF43E46-A0ED-45C7-BCAC-C4486DE5830C}"/>
                </a:ext>
              </a:extLst>
            </p:cNvPr>
            <p:cNvGrpSpPr/>
            <p:nvPr/>
          </p:nvGrpSpPr>
          <p:grpSpPr>
            <a:xfrm>
              <a:off x="97276" y="3318220"/>
              <a:ext cx="6047782" cy="713263"/>
              <a:chOff x="97276" y="-115644"/>
              <a:chExt cx="6047782" cy="713263"/>
            </a:xfrm>
          </p:grpSpPr>
          <p:sp>
            <p:nvSpPr>
              <p:cNvPr id="11" name="Надпись 2">
                <a:extLst>
                  <a:ext uri="{FF2B5EF4-FFF2-40B4-BE49-F238E27FC236}">
                    <a16:creationId xmlns:a16="http://schemas.microsoft.com/office/drawing/2014/main" id="{0D7E2E91-F47A-4AB1-B353-5055F24DD5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276" y="-112652"/>
                <a:ext cx="3015614" cy="710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+mj-lt"/>
                    <a:ea typeface="Times New Roman" panose="02020603050405020304" pitchFamily="18" charset="0"/>
                  </a:rPr>
                  <a:t>Диаграмма </a:t>
                </a:r>
                <a:r>
                  <a:rPr lang="ru-RU" sz="1200" dirty="0" err="1">
                    <a:effectLst/>
                    <a:latin typeface="+mj-lt"/>
                    <a:ea typeface="Times New Roman" panose="02020603050405020304" pitchFamily="18" charset="0"/>
                  </a:rPr>
                  <a:t>Кеннона-Кессоу</a:t>
                </a:r>
                <a:r>
                  <a:rPr lang="ru-RU" sz="1200" dirty="0">
                    <a:effectLst/>
                    <a:latin typeface="+mj-lt"/>
                    <a:ea typeface="Times New Roman" panose="02020603050405020304" pitchFamily="18" charset="0"/>
                  </a:rPr>
                  <a:t>, построенная на основе результатов </a:t>
                </a:r>
                <a:r>
                  <a:rPr lang="ru-RU" sz="1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хроматографического</a:t>
                </a:r>
                <a:r>
                  <a:rPr lang="ru-RU" sz="1200" dirty="0">
                    <a:effectLst/>
                    <a:latin typeface="+mj-lt"/>
                    <a:ea typeface="Times New Roman" panose="02020603050405020304" pitchFamily="18" charset="0"/>
                  </a:rPr>
                  <a:t> анализа экстрактов из образцов керна  (Северо-Альметьевская)</a:t>
                </a:r>
                <a:endParaRPr lang="ru-RU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" name="Надпись 2">
                <a:extLst>
                  <a:ext uri="{FF2B5EF4-FFF2-40B4-BE49-F238E27FC236}">
                    <a16:creationId xmlns:a16="http://schemas.microsoft.com/office/drawing/2014/main" id="{6B145C62-D935-4DEF-90E6-51F378AB1C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1699" y="-115644"/>
                <a:ext cx="2753359" cy="552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Диаграмма отношения </a:t>
                </a:r>
                <a:r>
                  <a:rPr lang="ru-RU" sz="1200" dirty="0" err="1">
                    <a:effectLst/>
                    <a:ea typeface="Times New Roman" panose="02020603050405020304" pitchFamily="18" charset="0"/>
                  </a:rPr>
                  <a:t>Pr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/</a:t>
                </a:r>
                <a:r>
                  <a:rPr lang="ru-RU" sz="1200" dirty="0" err="1">
                    <a:effectLst/>
                    <a:ea typeface="Times New Roman" panose="02020603050405020304" pitchFamily="18" charset="0"/>
                  </a:rPr>
                  <a:t>Ph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  к индексу нечетности CPI (nC17-nC21)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8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D10FAC43-1999-4DAA-A4A3-5762DB2A0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783" y="455264"/>
            <a:ext cx="9620236" cy="3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r>
              <a:rPr lang="ru-RU" b="1" dirty="0"/>
              <a:t>ПРИМЕР ИЗУЧЕНИЯ НЕФТЕМАТЕРИНСКИХ ОТЛОЖЕНИЙ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B935188-28A4-4486-AE72-DA306F4DC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224" y="1234792"/>
            <a:ext cx="7993625" cy="26479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2192C97-81FF-43CB-88EE-9EEA4F181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85" y="4285637"/>
            <a:ext cx="3814682" cy="24563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E77CB2-69CA-4C47-B226-C90DC192A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037" y="4227319"/>
            <a:ext cx="3717948" cy="25146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1379CFA-9CA1-43C8-AC91-56E920559BFB}"/>
              </a:ext>
            </a:extLst>
          </p:cNvPr>
          <p:cNvSpPr/>
          <p:nvPr/>
        </p:nvSpPr>
        <p:spPr>
          <a:xfrm>
            <a:off x="1076411" y="849772"/>
            <a:ext cx="9822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00A658"/>
                </a:solidFill>
                <a:latin typeface="Arial"/>
              </a:rPr>
              <a:t>Распределение значений проницаемости и ТОС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2D256EF-0D11-46E6-99A4-7BBC76DD15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0129" y="4987436"/>
            <a:ext cx="1665430" cy="10527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2130098-A26D-487F-8BE1-6A4A098345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4279" y="5042018"/>
            <a:ext cx="1811051" cy="94357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C919687-057D-4D20-ACEA-20FEA881F0F9}"/>
              </a:ext>
            </a:extLst>
          </p:cNvPr>
          <p:cNvSpPr/>
          <p:nvPr/>
        </p:nvSpPr>
        <p:spPr>
          <a:xfrm>
            <a:off x="390871" y="3869840"/>
            <a:ext cx="11746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00A658"/>
                </a:solidFill>
                <a:latin typeface="Arial"/>
              </a:rPr>
              <a:t>Корреляционные зависимости данных пиролиза, керна и материалов ГИС</a:t>
            </a:r>
          </a:p>
        </p:txBody>
      </p:sp>
    </p:spTree>
    <p:extLst>
      <p:ext uri="{BB962C8B-B14F-4D97-AF65-F5344CB8AC3E}">
        <p14:creationId xmlns:p14="http://schemas.microsoft.com/office/powerpoint/2010/main" val="78487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D10FAC43-1999-4DAA-A4A3-5762DB2A0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783" y="455264"/>
            <a:ext cx="9620236" cy="3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lvl="0" defTabSz="914400">
              <a:defRPr/>
            </a:pPr>
            <a:r>
              <a:rPr lang="ru-RU" b="1" dirty="0"/>
              <a:t>ИЗУЧЕНИЕ ДОМАНИКОВЫХ ОТЛОЖЕНИЙ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2E0C2C-04CC-4C9D-A0A0-268D8760E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832" y="1363732"/>
            <a:ext cx="9290763" cy="5325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FE1D85-619A-4BE7-A7AB-923062E2810C}"/>
              </a:ext>
            </a:extLst>
          </p:cNvPr>
          <p:cNvSpPr txBox="1"/>
          <p:nvPr/>
        </p:nvSpPr>
        <p:spPr>
          <a:xfrm>
            <a:off x="223068" y="930035"/>
            <a:ext cx="1196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A658"/>
                </a:solidFill>
              </a:rPr>
              <a:t>Оценка </a:t>
            </a:r>
            <a:r>
              <a:rPr lang="ru-RU" sz="1600" b="1" dirty="0" err="1">
                <a:solidFill>
                  <a:srgbClr val="00A658"/>
                </a:solidFill>
              </a:rPr>
              <a:t>нефтегазогенерации</a:t>
            </a:r>
            <a:r>
              <a:rPr lang="ru-RU" sz="1600" b="1" dirty="0">
                <a:solidFill>
                  <a:srgbClr val="00A658"/>
                </a:solidFill>
              </a:rPr>
              <a:t> углеводородов по данным ГИС и пиролитическим параметрам анализа керна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97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2939" y="2615184"/>
            <a:ext cx="9144000" cy="2007616"/>
          </a:xfrm>
        </p:spPr>
        <p:txBody>
          <a:bodyPr anchor="ctr" anchorCtr="0">
            <a:no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br>
              <a:rPr lang="ru-RU" sz="3600" dirty="0"/>
            </a:br>
            <a:r>
              <a:rPr lang="ru-RU" sz="2800" dirty="0">
                <a:solidFill>
                  <a:schemeClr val="accent1"/>
                </a:solidFill>
              </a:rPr>
              <a:t>БЛАГОДАРЮ ЗА ВНИМАНИЕ!</a:t>
            </a:r>
            <a:endParaRPr lang="ru-RU" sz="2000" dirty="0">
              <a:ln w="9525">
                <a:solidFill>
                  <a:schemeClr val="bg1"/>
                </a:solidFill>
              </a:ln>
              <a:solidFill>
                <a:schemeClr val="accent1"/>
              </a:solidFill>
              <a:latin typeface="Arial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D453367-5F82-4A6F-A07D-240855C6EBF1}"/>
              </a:ext>
            </a:extLst>
          </p:cNvPr>
          <p:cNvCxnSpPr>
            <a:cxnSpLocks/>
          </p:cNvCxnSpPr>
          <p:nvPr/>
        </p:nvCxnSpPr>
        <p:spPr>
          <a:xfrm>
            <a:off x="3063240" y="3548413"/>
            <a:ext cx="76596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60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11C119-2953-4C1F-A207-31D2DE83F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354" y="435249"/>
            <a:ext cx="6803923" cy="64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0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5">
            <a:extLst>
              <a:ext uri="{FF2B5EF4-FFF2-40B4-BE49-F238E27FC236}">
                <a16:creationId xmlns:a16="http://schemas.microsoft.com/office/drawing/2014/main" id="{34D3C87E-D64F-44CC-8774-4F4841DD7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783" y="484760"/>
            <a:ext cx="9620236" cy="3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b="1" dirty="0"/>
              <a:t>ОБЗОРНАЯ КАРТА РЕСПУБЛИКИ ТАТАРСТАН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5" descr="обзорка.wmf">
            <a:extLst>
              <a:ext uri="{FF2B5EF4-FFF2-40B4-BE49-F238E27FC236}">
                <a16:creationId xmlns:a16="http://schemas.microsoft.com/office/drawing/2014/main" id="{84B05216-6A35-499E-A11A-B301B7F3C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14" y="1759965"/>
            <a:ext cx="5473926" cy="45508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47837FF-D542-4EE7-A0A7-20DDBFB4CF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26" y="1759964"/>
            <a:ext cx="5814060" cy="455085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6" name="Заголовок 4">
            <a:extLst>
              <a:ext uri="{FF2B5EF4-FFF2-40B4-BE49-F238E27FC236}">
                <a16:creationId xmlns:a16="http://schemas.microsoft.com/office/drawing/2014/main" id="{E51F8780-0C43-4517-844E-853DA9D5154F}"/>
              </a:ext>
            </a:extLst>
          </p:cNvPr>
          <p:cNvSpPr txBox="1">
            <a:spLocks/>
          </p:cNvSpPr>
          <p:nvPr/>
        </p:nvSpPr>
        <p:spPr>
          <a:xfrm>
            <a:off x="559024" y="1230093"/>
            <a:ext cx="4932906" cy="339316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00A658"/>
                </a:solidFill>
                <a:latin typeface="Arial" panose="020B0604020202020204"/>
                <a:ea typeface="+mn-ea"/>
                <a:cs typeface="+mn-cs"/>
              </a:rPr>
              <a:t>Схема недропользования</a:t>
            </a:r>
          </a:p>
        </p:txBody>
      </p:sp>
      <p:sp>
        <p:nvSpPr>
          <p:cNvPr id="17" name="Заголовок 4">
            <a:extLst>
              <a:ext uri="{FF2B5EF4-FFF2-40B4-BE49-F238E27FC236}">
                <a16:creationId xmlns:a16="http://schemas.microsoft.com/office/drawing/2014/main" id="{047E07EE-4F9D-43F0-86F2-BA8AEEF51694}"/>
              </a:ext>
            </a:extLst>
          </p:cNvPr>
          <p:cNvSpPr txBox="1">
            <a:spLocks/>
          </p:cNvSpPr>
          <p:nvPr/>
        </p:nvSpPr>
        <p:spPr>
          <a:xfrm>
            <a:off x="6615818" y="1152869"/>
            <a:ext cx="4932906" cy="553605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00A658"/>
                </a:solidFill>
                <a:latin typeface="Arial" panose="020B0604020202020204"/>
                <a:ea typeface="+mn-ea"/>
                <a:cs typeface="+mn-cs"/>
              </a:rPr>
              <a:t>Изученность сейсморазведкой МОГТ 2</a:t>
            </a:r>
            <a:r>
              <a:rPr lang="en-US" sz="1600" b="1" dirty="0">
                <a:solidFill>
                  <a:srgbClr val="00A658"/>
                </a:solidFill>
                <a:latin typeface="Arial" panose="020B0604020202020204"/>
                <a:ea typeface="+mn-ea"/>
                <a:cs typeface="+mn-cs"/>
              </a:rPr>
              <a:t>D </a:t>
            </a:r>
            <a:r>
              <a:rPr lang="ru-RU" sz="1600" b="1" dirty="0">
                <a:solidFill>
                  <a:srgbClr val="00A658"/>
                </a:solidFill>
                <a:latin typeface="Arial" panose="020B0604020202020204"/>
                <a:ea typeface="+mn-ea"/>
                <a:cs typeface="+mn-cs"/>
              </a:rPr>
              <a:t>и </a:t>
            </a:r>
            <a:r>
              <a:rPr lang="en-US" sz="1600" b="1" dirty="0">
                <a:solidFill>
                  <a:srgbClr val="00A658"/>
                </a:solidFill>
                <a:latin typeface="Arial" panose="020B0604020202020204"/>
                <a:ea typeface="+mn-ea"/>
                <a:cs typeface="+mn-cs"/>
              </a:rPr>
              <a:t>3D</a:t>
            </a:r>
            <a:r>
              <a:rPr lang="ru-RU" sz="1600" b="1" dirty="0">
                <a:solidFill>
                  <a:srgbClr val="00A658"/>
                </a:solidFill>
                <a:latin typeface="Arial" panose="020B0604020202020204"/>
                <a:ea typeface="+mn-ea"/>
                <a:cs typeface="+mn-cs"/>
              </a:rPr>
              <a:t>  территории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123919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5">
            <a:extLst>
              <a:ext uri="{FF2B5EF4-FFF2-40B4-BE49-F238E27FC236}">
                <a16:creationId xmlns:a16="http://schemas.microsoft.com/office/drawing/2014/main" id="{34D3C87E-D64F-44CC-8774-4F4841DD7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783" y="455264"/>
            <a:ext cx="9620236" cy="3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r>
              <a:rPr lang="ru-RU" altLang="ru-RU" b="1" dirty="0"/>
              <a:t>КОМПЛЕКС АТМОГЕОХИМИЧЕСКИХ И ГАММА-СПЕКТРОМЕТРИЧЕСКИХ ИССЛЕДОВАНИЙ</a:t>
            </a:r>
            <a:endParaRPr lang="ru-RU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2CB14D0-4FC1-40CB-BD9B-99B803DC72B3}"/>
              </a:ext>
            </a:extLst>
          </p:cNvPr>
          <p:cNvSpPr txBox="1">
            <a:spLocks noChangeArrowheads="1"/>
          </p:cNvSpPr>
          <p:nvPr/>
        </p:nvSpPr>
        <p:spPr>
          <a:xfrm>
            <a:off x="4921604" y="4362655"/>
            <a:ext cx="5832475" cy="1174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/>
              <a:t>	</a:t>
            </a:r>
          </a:p>
        </p:txBody>
      </p:sp>
      <p:pic>
        <p:nvPicPr>
          <p:cNvPr id="8" name="Picture 4" descr="Изученность">
            <a:extLst>
              <a:ext uri="{FF2B5EF4-FFF2-40B4-BE49-F238E27FC236}">
                <a16:creationId xmlns:a16="http://schemas.microsoft.com/office/drawing/2014/main" id="{2B4D022C-BDEF-47A2-B5C5-A7F083D9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5" y="1989994"/>
            <a:ext cx="4107120" cy="304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F42C0B-2142-4DB4-B7C8-1AD06154B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45" y="1488252"/>
            <a:ext cx="3946832" cy="4583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261679-5856-45EF-A25F-5442D46FE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917" y="1488252"/>
            <a:ext cx="3781323" cy="499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5">
            <a:extLst>
              <a:ext uri="{FF2B5EF4-FFF2-40B4-BE49-F238E27FC236}">
                <a16:creationId xmlns:a16="http://schemas.microsoft.com/office/drawing/2014/main" id="{34D3C87E-D64F-44CC-8774-4F4841DD7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783" y="455264"/>
            <a:ext cx="9620236" cy="3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ru-RU" sz="1600" b="1" dirty="0"/>
              <a:t>ТЕХНОЛОГИЯ НАЗЕМНОГО ГЕОХИМИЧЕСКОГО ИССЛЕДОВАНИЯ С ИСПОЛЬЗОВАНИЕМ </a:t>
            </a:r>
          </a:p>
          <a:p>
            <a:pPr>
              <a:defRPr/>
            </a:pPr>
            <a:r>
              <a:rPr lang="ru-RU" sz="1600" b="1" dirty="0"/>
              <a:t>РАЗРАБОТКИ ТЕХНОЛОГИИ ПАССИВНОЙ АДСОРБЦИИ УГЛЕВОДОРОДНЫХ СОЕДИНЕНИЙ</a:t>
            </a:r>
            <a:endParaRPr lang="ru-RU" altLang="ru-RU" sz="16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7C014D-FF46-4533-96EB-058B00852BC1}"/>
              </a:ext>
            </a:extLst>
          </p:cNvPr>
          <p:cNvGrpSpPr>
            <a:grpSpLocks/>
          </p:cNvGrpSpPr>
          <p:nvPr/>
        </p:nvGrpSpPr>
        <p:grpSpPr bwMode="auto">
          <a:xfrm>
            <a:off x="6068469" y="4212029"/>
            <a:ext cx="5702937" cy="2601606"/>
            <a:chOff x="567" y="346"/>
            <a:chExt cx="4403" cy="270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B0FD850-8C35-493D-B2AB-AB2212DDED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" y="346"/>
              <a:ext cx="4403" cy="2705"/>
              <a:chOff x="1379" y="864"/>
              <a:chExt cx="22014" cy="13709"/>
            </a:xfrm>
          </p:grpSpPr>
          <p:pic>
            <p:nvPicPr>
              <p:cNvPr id="14" name="Picture 12" descr="геохимическая модель">
                <a:extLst>
                  <a:ext uri="{FF2B5EF4-FFF2-40B4-BE49-F238E27FC236}">
                    <a16:creationId xmlns:a16="http://schemas.microsoft.com/office/drawing/2014/main" id="{FC2701E3-B91C-4811-B2C2-0BC3F86B62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3" t="5087" r="1500" b="13104"/>
              <a:stretch>
                <a:fillRect/>
              </a:stretch>
            </p:blipFill>
            <p:spPr bwMode="auto">
              <a:xfrm>
                <a:off x="1379" y="864"/>
                <a:ext cx="22014" cy="13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 descr="шкала вертикальная 2">
                <a:extLst>
                  <a:ext uri="{FF2B5EF4-FFF2-40B4-BE49-F238E27FC236}">
                    <a16:creationId xmlns:a16="http://schemas.microsoft.com/office/drawing/2014/main" id="{A093A6D8-2A4A-4A6A-8707-4411BE5E9B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530" t="45811" r="23047"/>
              <a:stretch>
                <a:fillRect/>
              </a:stretch>
            </p:blipFill>
            <p:spPr bwMode="auto">
              <a:xfrm>
                <a:off x="2961" y="2754"/>
                <a:ext cx="900" cy="6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A0B67907-34E1-4AA1-A10D-B2C9A885D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19" y="1158"/>
              <a:ext cx="1120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 b="1">
                  <a:solidFill>
                    <a:schemeClr val="tx1"/>
                  </a:solidFill>
                  <a:latin typeface="Pragmatica MediumITT" pitchFamily="34" charset="0"/>
                </a:defRPr>
              </a:lvl1pPr>
              <a:lvl2pPr marL="742950" indent="-285750">
                <a:defRPr sz="1900" b="1">
                  <a:solidFill>
                    <a:schemeClr val="tx1"/>
                  </a:solidFill>
                  <a:latin typeface="Pragmatica MediumITT" pitchFamily="34" charset="0"/>
                </a:defRPr>
              </a:lvl2pPr>
              <a:lvl3pPr marL="1143000" indent="-228600">
                <a:defRPr sz="1900" b="1">
                  <a:solidFill>
                    <a:schemeClr val="tx1"/>
                  </a:solidFill>
                  <a:latin typeface="Pragmatica MediumITT" pitchFamily="34" charset="0"/>
                </a:defRPr>
              </a:lvl3pPr>
              <a:lvl4pPr marL="1600200" indent="-228600">
                <a:defRPr sz="1900" b="1">
                  <a:solidFill>
                    <a:schemeClr val="tx1"/>
                  </a:solidFill>
                  <a:latin typeface="Pragmatica MediumITT" pitchFamily="34" charset="0"/>
                </a:defRPr>
              </a:lvl4pPr>
              <a:lvl5pPr marL="2057400" indent="-228600">
                <a:defRPr sz="1900" b="1">
                  <a:solidFill>
                    <a:schemeClr val="tx1"/>
                  </a:solidFill>
                  <a:latin typeface="Pragmatica MediumIT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Pragmatica MediumIT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Pragmatica MediumIT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Pragmatica MediumIT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1"/>
                  </a:solidFill>
                  <a:latin typeface="Pragmatica MediumITT" pitchFamily="34" charset="0"/>
                </a:defRPr>
              </a:lvl9pPr>
            </a:lstStyle>
            <a:p>
              <a:pPr eaLnBrk="1" hangingPunct="1"/>
              <a:r>
                <a:rPr lang="ru-RU" altLang="ru-RU" sz="1000" dirty="0">
                  <a:latin typeface="Times New Roman" panose="02020603050405020304" pitchFamily="18" charset="0"/>
                </a:rPr>
                <a:t>Вероятность,%</a:t>
              </a:r>
            </a:p>
          </p:txBody>
        </p:sp>
      </p:grpSp>
      <p:pic>
        <p:nvPicPr>
          <p:cNvPr id="16" name="Picture 28">
            <a:extLst>
              <a:ext uri="{FF2B5EF4-FFF2-40B4-BE49-F238E27FC236}">
                <a16:creationId xmlns:a16="http://schemas.microsoft.com/office/drawing/2014/main" id="{F626E82E-FB1A-4D5D-AF6E-94D72644B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1247"/>
          <a:stretch>
            <a:fillRect/>
          </a:stretch>
        </p:blipFill>
        <p:spPr bwMode="auto">
          <a:xfrm>
            <a:off x="703941" y="1462087"/>
            <a:ext cx="4148171" cy="456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9">
            <a:extLst>
              <a:ext uri="{FF2B5EF4-FFF2-40B4-BE49-F238E27FC236}">
                <a16:creationId xmlns:a16="http://schemas.microsoft.com/office/drawing/2014/main" id="{72A62C6B-1617-4564-ADB7-BA826582D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444" y="1428865"/>
            <a:ext cx="35357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r>
              <a:rPr lang="ru-RU" altLang="ru-RU" sz="1600" b="1" dirty="0">
                <a:solidFill>
                  <a:srgbClr val="00A658"/>
                </a:solidFill>
                <a:latin typeface="+mn-lt"/>
              </a:rPr>
              <a:t>Схема миграции углеводородов </a:t>
            </a:r>
          </a:p>
        </p:txBody>
      </p:sp>
      <p:pic>
        <p:nvPicPr>
          <p:cNvPr id="18" name="Picture 30">
            <a:extLst>
              <a:ext uri="{FF2B5EF4-FFF2-40B4-BE49-F238E27FC236}">
                <a16:creationId xmlns:a16="http://schemas.microsoft.com/office/drawing/2014/main" id="{7F0D7399-A915-463D-9162-F24FC1968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40656"/>
            <a:ext cx="5972017" cy="2433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ectangle 31">
            <a:extLst>
              <a:ext uri="{FF2B5EF4-FFF2-40B4-BE49-F238E27FC236}">
                <a16:creationId xmlns:a16="http://schemas.microsoft.com/office/drawing/2014/main" id="{73F77CE6-4410-47B4-944A-48E2AD7A5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632" y="978250"/>
            <a:ext cx="547211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ru-RU" altLang="ru-RU" sz="1600" b="1" dirty="0">
                <a:solidFill>
                  <a:srgbClr val="00A658"/>
                </a:solidFill>
                <a:latin typeface="+mn-lt"/>
              </a:rPr>
              <a:t>Диаграммы значений целевых анализируемых углеводородных соединений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761E7BD-AEC7-4860-80CD-5CF0BE5D94FA}"/>
              </a:ext>
            </a:extLst>
          </p:cNvPr>
          <p:cNvSpPr/>
          <p:nvPr/>
        </p:nvSpPr>
        <p:spPr>
          <a:xfrm>
            <a:off x="6060122" y="3992327"/>
            <a:ext cx="5750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A658"/>
                </a:solidFill>
                <a:ea typeface="Times New Roman" panose="02020603050405020304" pitchFamily="18" charset="0"/>
              </a:rPr>
              <a:t>Геохимическая модель вероятной нефтегазоносности</a:t>
            </a:r>
            <a:endParaRPr lang="ru-RU" sz="1600" b="1" dirty="0">
              <a:solidFill>
                <a:srgbClr val="00A6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5">
            <a:extLst>
              <a:ext uri="{FF2B5EF4-FFF2-40B4-BE49-F238E27FC236}">
                <a16:creationId xmlns:a16="http://schemas.microsoft.com/office/drawing/2014/main" id="{34D3C87E-D64F-44CC-8774-4F4841DD7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783" y="455264"/>
            <a:ext cx="9620236" cy="3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r>
              <a:rPr lang="ru-RU" altLang="ru-RU" b="1" dirty="0"/>
              <a:t>ПОИСК УГЛЕВОДОРОДНЫХ ЗАЛЕЖЕЙ С ИСПОЛЬЗОВАНИЕМ</a:t>
            </a:r>
            <a:br>
              <a:rPr lang="ru-RU" altLang="ru-RU" b="1" dirty="0"/>
            </a:br>
            <a:r>
              <a:rPr lang="ru-RU" altLang="ru-RU" b="1" dirty="0"/>
              <a:t>КОМПЛЕКСНОГО ПАРАМЕТРА ВЕРОЯТНОСТИ (КПВ)</a:t>
            </a:r>
            <a:endParaRPr lang="ru-RU" b="1" dirty="0"/>
          </a:p>
        </p:txBody>
      </p:sp>
      <p:pic>
        <p:nvPicPr>
          <p:cNvPr id="3" name="Picture 965" descr="Сорбер">
            <a:extLst>
              <a:ext uri="{FF2B5EF4-FFF2-40B4-BE49-F238E27FC236}">
                <a16:creationId xmlns:a16="http://schemas.microsoft.com/office/drawing/2014/main" id="{1AAEF026-5BA0-4B0E-AAA4-081D33A59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4" t="12630" r="3130" b="18468"/>
          <a:stretch>
            <a:fillRect/>
          </a:stretch>
        </p:blipFill>
        <p:spPr bwMode="auto">
          <a:xfrm>
            <a:off x="1307194" y="1479622"/>
            <a:ext cx="4537075" cy="23717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76EF2090-28A9-4731-BF43-3483E8596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085" y="1441519"/>
            <a:ext cx="4535488" cy="240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579E239-D98B-4F61-8873-F0B853855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94" y="4188617"/>
            <a:ext cx="4572000" cy="25447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D7A19DE-4A17-4CB8-84D4-63C3CDB22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19" y="4188617"/>
            <a:ext cx="4535487" cy="25447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6B3CB0E8-B280-49A1-AE3F-6CD19BC7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55694"/>
            <a:ext cx="53331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00A658"/>
                </a:solidFill>
                <a:latin typeface="+mj-lt"/>
              </a:rPr>
              <a:t>Карта комплексного параметра вероятности (КПВ)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6BCC9A0-BCC3-446D-B934-8CB79F624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513" y="3850063"/>
            <a:ext cx="42124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00A658"/>
                </a:solidFill>
                <a:latin typeface="+mj-lt"/>
              </a:rPr>
              <a:t>Карта распределения магнитного поля 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BD5D80CC-E097-4083-A7C2-0F4323351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037" y="887522"/>
            <a:ext cx="45260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00A658"/>
                </a:solidFill>
                <a:latin typeface="+mj-lt"/>
              </a:rPr>
              <a:t>Карта распределения поля естественного </a:t>
            </a:r>
          </a:p>
          <a:p>
            <a:pPr algn="ctr" eaLnBrk="1" hangingPunct="1"/>
            <a:r>
              <a:rPr lang="ru-RU" altLang="ru-RU" sz="1600" dirty="0">
                <a:solidFill>
                  <a:srgbClr val="00A658"/>
                </a:solidFill>
                <a:latin typeface="+mj-lt"/>
              </a:rPr>
              <a:t>электрического потенциала </a:t>
            </a:r>
          </a:p>
        </p:txBody>
      </p:sp>
      <p:sp>
        <p:nvSpPr>
          <p:cNvPr id="10" name="Rectangle 967">
            <a:extLst>
              <a:ext uri="{FF2B5EF4-FFF2-40B4-BE49-F238E27FC236}">
                <a16:creationId xmlns:a16="http://schemas.microsoft.com/office/drawing/2014/main" id="{F7CC33F8-E375-4C5A-95B1-C743BA0FF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642" y="1057472"/>
            <a:ext cx="29858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00A658"/>
                </a:solidFill>
                <a:latin typeface="+mj-lt"/>
              </a:rPr>
              <a:t>Карта геохимического поля</a:t>
            </a:r>
          </a:p>
        </p:txBody>
      </p:sp>
    </p:spTree>
    <p:extLst>
      <p:ext uri="{BB962C8B-B14F-4D97-AF65-F5344CB8AC3E}">
        <p14:creationId xmlns:p14="http://schemas.microsoft.com/office/powerpoint/2010/main" val="313326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5">
            <a:extLst>
              <a:ext uri="{FF2B5EF4-FFF2-40B4-BE49-F238E27FC236}">
                <a16:creationId xmlns:a16="http://schemas.microsoft.com/office/drawing/2014/main" id="{34D3C87E-D64F-44CC-8774-4F4841DD7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783" y="465096"/>
            <a:ext cx="9620236" cy="3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r>
              <a:rPr lang="ru-RU" b="1" dirty="0"/>
              <a:t>РЕЗУЛЬТАТЫ ИССЛЕДОВАНИЙ КОМПЛЕКСОМ ГГХМ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F7A237-7CB4-4732-998D-165756121178}"/>
              </a:ext>
            </a:extLst>
          </p:cNvPr>
          <p:cNvSpPr/>
          <p:nvPr/>
        </p:nvSpPr>
        <p:spPr>
          <a:xfrm>
            <a:off x="2973214" y="1029085"/>
            <a:ext cx="5049715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00A658"/>
                </a:solidFill>
              </a:rPr>
              <a:t>Карта распределения мультипликативного </a:t>
            </a:r>
          </a:p>
          <a:p>
            <a:pPr lvl="0" algn="ctr">
              <a:defRPr/>
            </a:pPr>
            <a:r>
              <a:rPr lang="ru-RU" sz="1400" b="1" dirty="0">
                <a:solidFill>
                  <a:srgbClr val="00A658"/>
                </a:solidFill>
              </a:rPr>
              <a:t>показателя </a:t>
            </a:r>
            <a:r>
              <a:rPr lang="en-US" sz="1400" b="1" dirty="0">
                <a:solidFill>
                  <a:srgbClr val="00A658"/>
                </a:solidFill>
              </a:rPr>
              <a:t>Co</a:t>
            </a:r>
            <a:r>
              <a:rPr lang="ru-RU" sz="1400" b="1" dirty="0">
                <a:solidFill>
                  <a:srgbClr val="00A658"/>
                </a:solidFill>
              </a:rPr>
              <a:t>*</a:t>
            </a:r>
            <a:r>
              <a:rPr lang="en-US" sz="1400" b="1" dirty="0">
                <a:solidFill>
                  <a:srgbClr val="00A658"/>
                </a:solidFill>
              </a:rPr>
              <a:t>Ni</a:t>
            </a:r>
            <a:r>
              <a:rPr lang="ru-RU" sz="1400" b="1" dirty="0">
                <a:solidFill>
                  <a:srgbClr val="00A658"/>
                </a:solidFill>
              </a:rPr>
              <a:t>*</a:t>
            </a:r>
            <a:r>
              <a:rPr lang="en-US" sz="1400" b="1" dirty="0">
                <a:solidFill>
                  <a:srgbClr val="00A658"/>
                </a:solidFill>
              </a:rPr>
              <a:t>V</a:t>
            </a:r>
            <a:endParaRPr lang="ru-RU" sz="1400" b="1" dirty="0">
              <a:solidFill>
                <a:srgbClr val="00A658"/>
              </a:solidFill>
            </a:endParaRPr>
          </a:p>
        </p:txBody>
      </p:sp>
      <p:pic>
        <p:nvPicPr>
          <p:cNvPr id="5" name="Рисунок 4" descr="ГГХМ_металлы.png">
            <a:extLst>
              <a:ext uri="{FF2B5EF4-FFF2-40B4-BE49-F238E27FC236}">
                <a16:creationId xmlns:a16="http://schemas.microsoft.com/office/drawing/2014/main" id="{B9DD7B61-1CA5-4CE2-8F03-E379281FE866}"/>
              </a:ext>
            </a:extLst>
          </p:cNvPr>
          <p:cNvPicPr/>
          <p:nvPr/>
        </p:nvPicPr>
        <p:blipFill>
          <a:blip r:embed="rId3" cstate="screen"/>
          <a:srcRect l="14272" t="12018" r="5544" b="12472"/>
          <a:stretch>
            <a:fillRect/>
          </a:stretch>
        </p:blipFill>
        <p:spPr>
          <a:xfrm>
            <a:off x="3493670" y="1575455"/>
            <a:ext cx="4008804" cy="51230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metan.png">
            <a:extLst>
              <a:ext uri="{FF2B5EF4-FFF2-40B4-BE49-F238E27FC236}">
                <a16:creationId xmlns:a16="http://schemas.microsoft.com/office/drawing/2014/main" id="{12FD898F-95C4-42D6-98AA-A6F73F907D0B}"/>
              </a:ext>
            </a:extLst>
          </p:cNvPr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8256718" y="1575455"/>
            <a:ext cx="3436302" cy="1963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uvg.png">
            <a:extLst>
              <a:ext uri="{FF2B5EF4-FFF2-40B4-BE49-F238E27FC236}">
                <a16:creationId xmlns:a16="http://schemas.microsoft.com/office/drawing/2014/main" id="{F10996F9-6DBD-4291-9BB3-91AFC4C0F174}"/>
              </a:ext>
            </a:extLst>
          </p:cNvPr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8246082" y="4378367"/>
            <a:ext cx="3457574" cy="19199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19A519-69EE-4717-AC0B-60220FFD95DB}"/>
              </a:ext>
            </a:extLst>
          </p:cNvPr>
          <p:cNvSpPr/>
          <p:nvPr/>
        </p:nvSpPr>
        <p:spPr>
          <a:xfrm>
            <a:off x="8277543" y="3589391"/>
            <a:ext cx="34363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A658"/>
                </a:solidFill>
              </a:rPr>
              <a:t>Карта распределения углеводородных газов (С2 – С7).</a:t>
            </a:r>
          </a:p>
          <a:p>
            <a:pPr algn="ctr"/>
            <a:r>
              <a:rPr lang="ru-RU" sz="1400" b="1" dirty="0">
                <a:solidFill>
                  <a:srgbClr val="00A658"/>
                </a:solidFill>
              </a:rPr>
              <a:t> Участок работ ГГХМ </a:t>
            </a:r>
          </a:p>
        </p:txBody>
      </p:sp>
      <p:pic>
        <p:nvPicPr>
          <p:cNvPr id="9" name="Рисунок 8" descr="ГГХМ_лок2км.png">
            <a:extLst>
              <a:ext uri="{FF2B5EF4-FFF2-40B4-BE49-F238E27FC236}">
                <a16:creationId xmlns:a16="http://schemas.microsoft.com/office/drawing/2014/main" id="{055DC2D9-E131-47C6-A52F-A3B7E57FF71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t="6915" r="5708" b="17233"/>
          <a:stretch>
            <a:fillRect/>
          </a:stretch>
        </p:blipFill>
        <p:spPr bwMode="auto">
          <a:xfrm>
            <a:off x="544938" y="1575455"/>
            <a:ext cx="2110025" cy="2005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ГГХМ_ЕП.png">
            <a:extLst>
              <a:ext uri="{FF2B5EF4-FFF2-40B4-BE49-F238E27FC236}">
                <a16:creationId xmlns:a16="http://schemas.microsoft.com/office/drawing/2014/main" id="{E5208228-2D37-4BAE-81BE-19F6D576873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0" y="4328055"/>
            <a:ext cx="2110026" cy="23704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E348F3-418F-48FD-A9E6-E6B73C53422A}"/>
              </a:ext>
            </a:extLst>
          </p:cNvPr>
          <p:cNvSpPr/>
          <p:nvPr/>
        </p:nvSpPr>
        <p:spPr>
          <a:xfrm>
            <a:off x="230762" y="3592071"/>
            <a:ext cx="27967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A658"/>
                </a:solidFill>
              </a:rPr>
              <a:t>Карта изолиний потенциала естественного электрического поля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AA059F4-1A2B-4B40-836D-10FD16439751}"/>
              </a:ext>
            </a:extLst>
          </p:cNvPr>
          <p:cNvSpPr/>
          <p:nvPr/>
        </p:nvSpPr>
        <p:spPr>
          <a:xfrm>
            <a:off x="8405415" y="1029085"/>
            <a:ext cx="3138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A658"/>
                </a:solidFill>
                <a:latin typeface="+mj-lt"/>
              </a:rPr>
              <a:t>Карта распределения метана. Участок работ ГГХМ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8F802D1-CCAC-49F6-8593-7006C20E073D}"/>
              </a:ext>
            </a:extLst>
          </p:cNvPr>
          <p:cNvSpPr/>
          <p:nvPr/>
        </p:nvSpPr>
        <p:spPr>
          <a:xfrm>
            <a:off x="226474" y="1030736"/>
            <a:ext cx="2725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A658"/>
                </a:solidFill>
                <a:latin typeface="+mj-lt"/>
              </a:rPr>
              <a:t>Карта локальных аномалий магнитного поля (</a:t>
            </a:r>
            <a:r>
              <a:rPr lang="en-US" sz="1400" b="1" dirty="0">
                <a:solidFill>
                  <a:srgbClr val="00A658"/>
                </a:solidFill>
                <a:latin typeface="+mj-lt"/>
              </a:rPr>
              <a:t>R</a:t>
            </a:r>
            <a:r>
              <a:rPr lang="ru-RU" sz="1400" b="1" dirty="0">
                <a:solidFill>
                  <a:srgbClr val="00A658"/>
                </a:solidFill>
                <a:latin typeface="+mj-lt"/>
              </a:rPr>
              <a:t>=2км)</a:t>
            </a:r>
          </a:p>
        </p:txBody>
      </p:sp>
    </p:spTree>
    <p:extLst>
      <p:ext uri="{BB962C8B-B14F-4D97-AF65-F5344CB8AC3E}">
        <p14:creationId xmlns:p14="http://schemas.microsoft.com/office/powerpoint/2010/main" val="329016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5">
            <a:extLst>
              <a:ext uri="{FF2B5EF4-FFF2-40B4-BE49-F238E27FC236}">
                <a16:creationId xmlns:a16="http://schemas.microsoft.com/office/drawing/2014/main" id="{34D3C87E-D64F-44CC-8774-4F4841DD7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945" y="455264"/>
            <a:ext cx="9620236" cy="3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ru-RU" altLang="ru-RU" b="1" dirty="0">
                <a:latin typeface="+mj-lt"/>
              </a:rPr>
              <a:t>КОМПЛЕКСИРОВАНИЕ ГЕОХИМИЧЕСКОГО ИССЛЕДОВАНИЯ С МАТЕРИАЛАМИ СЕЙСМОРАЗВЕДОЧНЫХ РАБОТ</a:t>
            </a:r>
          </a:p>
        </p:txBody>
      </p:sp>
      <p:pic>
        <p:nvPicPr>
          <p:cNvPr id="3" name="Picture 4" descr="Inline 110">
            <a:extLst>
              <a:ext uri="{FF2B5EF4-FFF2-40B4-BE49-F238E27FC236}">
                <a16:creationId xmlns:a16="http://schemas.microsoft.com/office/drawing/2014/main" id="{50C19455-C756-4700-8D33-204944D30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8" b="5995"/>
          <a:stretch>
            <a:fillRect/>
          </a:stretch>
        </p:blipFill>
        <p:spPr bwMode="auto">
          <a:xfrm>
            <a:off x="6812642" y="1967342"/>
            <a:ext cx="4660900" cy="43955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F71B48E1-E099-4BDB-BAA2-99DEB9E91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642" y="1133949"/>
            <a:ext cx="4660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A658"/>
                </a:solidFill>
                <a:latin typeface="+mj-lt"/>
              </a:rPr>
              <a:t>Волновая картина перспективных сейсмических объектов по </a:t>
            </a:r>
            <a:r>
              <a:rPr lang="ru-RU" altLang="ru-RU" sz="1600" b="1" dirty="0" err="1">
                <a:solidFill>
                  <a:srgbClr val="00A658"/>
                </a:solidFill>
                <a:latin typeface="+mj-lt"/>
              </a:rPr>
              <a:t>сейсмопрофилю</a:t>
            </a:r>
            <a:r>
              <a:rPr lang="ru-RU" altLang="ru-RU" sz="1600" b="1" i="1" dirty="0">
                <a:solidFill>
                  <a:srgbClr val="00A658"/>
                </a:solidFill>
                <a:latin typeface="+mj-lt"/>
              </a:rPr>
              <a:t> </a:t>
            </a:r>
            <a:r>
              <a:rPr lang="en-US" altLang="ru-RU" sz="1600" b="1" i="1" dirty="0">
                <a:solidFill>
                  <a:srgbClr val="00A658"/>
                </a:solidFill>
                <a:latin typeface="+mj-lt"/>
              </a:rPr>
              <a:t>in</a:t>
            </a:r>
            <a:r>
              <a:rPr lang="ru-RU" altLang="ru-RU" sz="1600" b="1" i="1" dirty="0" err="1">
                <a:solidFill>
                  <a:srgbClr val="00A658"/>
                </a:solidFill>
                <a:latin typeface="+mj-lt"/>
              </a:rPr>
              <a:t>line</a:t>
            </a:r>
            <a:r>
              <a:rPr lang="ru-RU" altLang="ru-RU" sz="1600" b="1" i="1" dirty="0">
                <a:solidFill>
                  <a:srgbClr val="00A658"/>
                </a:solidFill>
                <a:latin typeface="+mj-lt"/>
              </a:rPr>
              <a:t> 110</a:t>
            </a:r>
            <a:r>
              <a:rPr lang="ru-RU" altLang="ru-RU" sz="1600" b="1" dirty="0">
                <a:solidFill>
                  <a:srgbClr val="00A658"/>
                </a:solidFill>
                <a:latin typeface="+mj-lt"/>
              </a:rPr>
              <a:t> </a:t>
            </a:r>
          </a:p>
        </p:txBody>
      </p:sp>
      <p:pic>
        <p:nvPicPr>
          <p:cNvPr id="5" name="Picture 6" descr="1">
            <a:extLst>
              <a:ext uri="{FF2B5EF4-FFF2-40B4-BE49-F238E27FC236}">
                <a16:creationId xmlns:a16="http://schemas.microsoft.com/office/drawing/2014/main" id="{4A144922-C8A5-4050-A00C-4E5D4FEFC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18" y="1442730"/>
            <a:ext cx="5046959" cy="466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шкала горизонт">
            <a:extLst>
              <a:ext uri="{FF2B5EF4-FFF2-40B4-BE49-F238E27FC236}">
                <a16:creationId xmlns:a16="http://schemas.microsoft.com/office/drawing/2014/main" id="{FA5CD516-4D9C-4CD0-80A3-B7F2B1A94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" t="15585" r="1543" b="19482"/>
          <a:stretch>
            <a:fillRect/>
          </a:stretch>
        </p:blipFill>
        <p:spPr bwMode="auto">
          <a:xfrm>
            <a:off x="1918884" y="6395013"/>
            <a:ext cx="3162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1237CEC7-1B45-4817-BCAD-B6BE965DD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44" y="6152633"/>
            <a:ext cx="1287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pPr algn="ctr" eaLnBrk="1" hangingPunct="1"/>
            <a:r>
              <a:rPr lang="ru-RU" altLang="ru-RU" sz="1200" dirty="0">
                <a:latin typeface="PragmaticaITT" pitchFamily="34" charset="0"/>
                <a:cs typeface="Times New Roman" panose="02020603050405020304" pitchFamily="18" charset="0"/>
              </a:rPr>
              <a:t>Вероятность</a:t>
            </a:r>
            <a:r>
              <a:rPr lang="ru-RU" altLang="ru-RU" sz="1200" dirty="0">
                <a:latin typeface="PragmaticaITT" pitchFamily="34" charset="0"/>
              </a:rPr>
              <a:t> </a:t>
            </a:r>
            <a:r>
              <a:rPr lang="ru-RU" altLang="ru-RU" sz="1200" dirty="0">
                <a:latin typeface="PragmaticaITT" pitchFamily="34" charset="0"/>
                <a:cs typeface="Times New Roman" panose="02020603050405020304" pitchFamily="18" charset="0"/>
              </a:rPr>
              <a:t>%</a:t>
            </a:r>
            <a:endParaRPr lang="ru-RU" altLang="ru-RU" dirty="0">
              <a:latin typeface="PragmaticaITT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EC44B9-4AB1-468F-BCDA-AA076C39756A}"/>
              </a:ext>
            </a:extLst>
          </p:cNvPr>
          <p:cNvSpPr/>
          <p:nvPr/>
        </p:nvSpPr>
        <p:spPr>
          <a:xfrm>
            <a:off x="373384" y="1055286"/>
            <a:ext cx="5750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A658"/>
                </a:solidFill>
                <a:latin typeface="+mj-lt"/>
              </a:rPr>
              <a:t>Геохимическая модель вероятной нефтегазоносности</a:t>
            </a:r>
          </a:p>
        </p:txBody>
      </p:sp>
    </p:spTree>
    <p:extLst>
      <p:ext uri="{BB962C8B-B14F-4D97-AF65-F5344CB8AC3E}">
        <p14:creationId xmlns:p14="http://schemas.microsoft.com/office/powerpoint/2010/main" val="428261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5">
            <a:extLst>
              <a:ext uri="{FF2B5EF4-FFF2-40B4-BE49-F238E27FC236}">
                <a16:creationId xmlns:a16="http://schemas.microsoft.com/office/drawing/2014/main" id="{34D3C87E-D64F-44CC-8774-4F4841DD7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783" y="455264"/>
            <a:ext cx="9620236" cy="3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altLang="ru-RU" b="1" dirty="0">
                <a:latin typeface="+mj-lt"/>
              </a:rPr>
              <a:t>ГЕОЛОГО-ГЕОХИМИЧЕСКОЕ БАССЕЙНОВОЕ МОДЕЛИРОВАНИЕ.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altLang="ru-RU" b="1" dirty="0">
                <a:latin typeface="+mj-lt"/>
              </a:rPr>
              <a:t>КАРТА УДЕЛЬНЫХ ПЛОТНОСТЕЙ ОСТАТОЧНЫХ ЖИДКИХ УГЛЕВОДОРОДОВ </a:t>
            </a:r>
          </a:p>
        </p:txBody>
      </p:sp>
      <p:pic>
        <p:nvPicPr>
          <p:cNvPr id="3" name="Picture 19">
            <a:extLst>
              <a:ext uri="{FF2B5EF4-FFF2-40B4-BE49-F238E27FC236}">
                <a16:creationId xmlns:a16="http://schemas.microsoft.com/office/drawing/2014/main" id="{7CB525FA-2BB6-48A2-AA84-6B65B08D7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75" y="5537833"/>
            <a:ext cx="302514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4">
            <a:extLst>
              <a:ext uri="{FF2B5EF4-FFF2-40B4-BE49-F238E27FC236}">
                <a16:creationId xmlns:a16="http://schemas.microsoft.com/office/drawing/2014/main" id="{1F69EBF4-6034-46D0-8947-1926D5C5A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9" y="4046218"/>
            <a:ext cx="3154679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44">
            <a:extLst>
              <a:ext uri="{FF2B5EF4-FFF2-40B4-BE49-F238E27FC236}">
                <a16:creationId xmlns:a16="http://schemas.microsoft.com/office/drawing/2014/main" id="{CFC351AA-72B4-49B6-9597-9E3C20CEA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19" y="2655568"/>
            <a:ext cx="3074989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8CEBCF3-ACEE-4CC0-A657-AC5AFFD8A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75" y="967740"/>
            <a:ext cx="3154679" cy="158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0FCE972-3BA9-47CD-8C30-A3463BF7F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62" y="5537833"/>
            <a:ext cx="2880678" cy="123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212A3AF1-1876-4434-9FD3-EF6344D5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67740"/>
            <a:ext cx="434339" cy="589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163DCC2-7849-485A-AC16-19252E18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62" y="4096700"/>
            <a:ext cx="2880678" cy="134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F7D3F3D8-BAF6-4C60-B08D-E31626ACE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916" y="2667952"/>
            <a:ext cx="2920524" cy="137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1E97AC0D-E662-450F-9116-6FAE86DD7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516" y="2637949"/>
            <a:ext cx="504984" cy="413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72533CD3-FBC7-4F22-9FFB-2E33228FB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681" y="4096700"/>
            <a:ext cx="3263424" cy="130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59CC0C1-17D4-464B-A81D-4A9F1A57E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681" y="5372970"/>
            <a:ext cx="3263424" cy="134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FEF4C637-3553-4770-BB5E-E7B180B6C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5" y="4033199"/>
            <a:ext cx="669131" cy="267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AAF0766-45A2-4BB4-840E-E63582E3DF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30" y="1033513"/>
            <a:ext cx="5295167" cy="28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7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5">
            <a:extLst>
              <a:ext uri="{FF2B5EF4-FFF2-40B4-BE49-F238E27FC236}">
                <a16:creationId xmlns:a16="http://schemas.microsoft.com/office/drawing/2014/main" id="{34D3C87E-D64F-44CC-8774-4F4841DD7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783" y="455264"/>
            <a:ext cx="9620236" cy="3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r>
              <a:rPr lang="ru-RU" b="1" dirty="0"/>
              <a:t>ПРИМЕР ИЗУЧЕНИЯ НЕФТЕМАТЕРИНСКИХ ОТЛОЖЕНИЙ </a:t>
            </a:r>
            <a:r>
              <a:rPr lang="ru-RU" b="1" dirty="0" err="1"/>
              <a:t>мендымского</a:t>
            </a:r>
            <a:r>
              <a:rPr lang="ru-RU" b="1" dirty="0"/>
              <a:t> горизонта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98A30F-A958-4BE3-AA77-C50D827CA51D}"/>
              </a:ext>
            </a:extLst>
          </p:cNvPr>
          <p:cNvSpPr/>
          <p:nvPr/>
        </p:nvSpPr>
        <p:spPr>
          <a:xfrm>
            <a:off x="908886" y="1230543"/>
            <a:ext cx="3293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A6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Комплекс исследований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2EA333-1B80-453A-86D6-0B7F8152E26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1725491"/>
            <a:ext cx="4408268" cy="4515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306861-80B6-452A-89C5-7621075E867F}"/>
              </a:ext>
            </a:extLst>
          </p:cNvPr>
          <p:cNvSpPr/>
          <p:nvPr/>
        </p:nvSpPr>
        <p:spPr>
          <a:xfrm>
            <a:off x="5061950" y="1908969"/>
            <a:ext cx="69530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00A658"/>
                </a:solidFill>
                <a:latin typeface="Arial"/>
              </a:rPr>
              <a:t>Рентгеноструктурный анализ образцов керна скважины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687F0C-984F-4499-BF19-54EE1A3F2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66" y="2381603"/>
            <a:ext cx="6868389" cy="29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0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26A"/>
      </a:accent1>
      <a:accent2>
        <a:srgbClr val="DE4040"/>
      </a:accent2>
      <a:accent3>
        <a:srgbClr val="F1B2B2"/>
      </a:accent3>
      <a:accent4>
        <a:srgbClr val="000000"/>
      </a:accent4>
      <a:accent5>
        <a:srgbClr val="AACEB9"/>
      </a:accent5>
      <a:accent6>
        <a:srgbClr val="C93939"/>
      </a:accent6>
      <a:hlink>
        <a:srgbClr val="00A26A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аталог услуг ТатНИПИнефть v3.pptx" id="{E34248CC-661E-4269-80D9-258F91989C11}" vid="{C07F3243-D522-49F0-8689-4C4DA921383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3">
    <a:dk1>
      <a:srgbClr val="000000"/>
    </a:dk1>
    <a:lt1>
      <a:srgbClr val="FFFFFF"/>
    </a:lt1>
    <a:dk2>
      <a:srgbClr val="000000"/>
    </a:dk2>
    <a:lt2>
      <a:srgbClr val="808080"/>
    </a:lt2>
    <a:accent1>
      <a:srgbClr val="00A26A"/>
    </a:accent1>
    <a:accent2>
      <a:srgbClr val="DE4040"/>
    </a:accent2>
    <a:accent3>
      <a:srgbClr val="F1B2B2"/>
    </a:accent3>
    <a:accent4>
      <a:srgbClr val="000000"/>
    </a:accent4>
    <a:accent5>
      <a:srgbClr val="AACEB9"/>
    </a:accent5>
    <a:accent6>
      <a:srgbClr val="C93939"/>
    </a:accent6>
    <a:hlink>
      <a:srgbClr val="00A26A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15613</TotalTime>
  <Words>342</Words>
  <Application>Microsoft Office PowerPoint</Application>
  <PresentationFormat>Широкоэкранный</PresentationFormat>
  <Paragraphs>70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PragmaticaITT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БЛАГОДАРЮ ЗА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Уч. запись ЗУС</cp:lastModifiedBy>
  <cp:revision>1404</cp:revision>
  <cp:lastPrinted>2021-10-12T04:29:57Z</cp:lastPrinted>
  <dcterms:created xsi:type="dcterms:W3CDTF">2019-03-11T08:43:08Z</dcterms:created>
  <dcterms:modified xsi:type="dcterms:W3CDTF">2023-04-26T05:28:19Z</dcterms:modified>
</cp:coreProperties>
</file>