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5"/>
  </p:sldMasterIdLst>
  <p:notesMasterIdLst>
    <p:notesMasterId r:id="rId40"/>
  </p:notesMasterIdLst>
  <p:handoutMasterIdLst>
    <p:handoutMasterId r:id="rId41"/>
  </p:handoutMasterIdLst>
  <p:sldIdLst>
    <p:sldId id="260" r:id="rId6"/>
    <p:sldId id="391" r:id="rId7"/>
    <p:sldId id="382" r:id="rId8"/>
    <p:sldId id="383" r:id="rId9"/>
    <p:sldId id="389" r:id="rId10"/>
    <p:sldId id="384" r:id="rId11"/>
    <p:sldId id="376" r:id="rId12"/>
    <p:sldId id="385" r:id="rId13"/>
    <p:sldId id="386" r:id="rId14"/>
    <p:sldId id="390" r:id="rId15"/>
    <p:sldId id="387" r:id="rId16"/>
    <p:sldId id="392" r:id="rId17"/>
    <p:sldId id="388" r:id="rId18"/>
    <p:sldId id="393" r:id="rId19"/>
    <p:sldId id="395" r:id="rId20"/>
    <p:sldId id="396" r:id="rId21"/>
    <p:sldId id="394" r:id="rId22"/>
    <p:sldId id="399" r:id="rId23"/>
    <p:sldId id="400" r:id="rId24"/>
    <p:sldId id="397" r:id="rId25"/>
    <p:sldId id="401" r:id="rId26"/>
    <p:sldId id="398" r:id="rId27"/>
    <p:sldId id="413" r:id="rId28"/>
    <p:sldId id="403" r:id="rId29"/>
    <p:sldId id="405" r:id="rId30"/>
    <p:sldId id="406" r:id="rId31"/>
    <p:sldId id="408" r:id="rId32"/>
    <p:sldId id="409" r:id="rId33"/>
    <p:sldId id="410" r:id="rId34"/>
    <p:sldId id="411" r:id="rId35"/>
    <p:sldId id="407" r:id="rId36"/>
    <p:sldId id="412" r:id="rId37"/>
    <p:sldId id="371" r:id="rId38"/>
    <p:sldId id="374" r:id="rId39"/>
  </p:sldIdLst>
  <p:sldSz cx="12192000" cy="6858000"/>
  <p:notesSz cx="9928225" cy="143573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99"/>
    <a:srgbClr val="FF66FF"/>
    <a:srgbClr val="794090"/>
    <a:srgbClr val="90408A"/>
    <a:srgbClr val="232C82"/>
    <a:srgbClr val="B0B1C6"/>
    <a:srgbClr val="9A9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498" autoAdjust="0"/>
    <p:restoredTop sz="87185" autoAdjust="0"/>
  </p:normalViewPr>
  <p:slideViewPr>
    <p:cSldViewPr snapToGrid="0">
      <p:cViewPr>
        <p:scale>
          <a:sx n="74" d="100"/>
          <a:sy n="74" d="100"/>
        </p:scale>
        <p:origin x="572" y="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395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720176"/>
          </a:xfrm>
          <a:prstGeom prst="rect">
            <a:avLst/>
          </a:prstGeom>
        </p:spPr>
        <p:txBody>
          <a:bodyPr vert="horz" lIns="133192" tIns="66596" rIns="133192" bIns="66596" rtlCol="0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720176"/>
          </a:xfrm>
          <a:prstGeom prst="rect">
            <a:avLst/>
          </a:prstGeom>
        </p:spPr>
        <p:txBody>
          <a:bodyPr vert="horz" lIns="133192" tIns="66596" rIns="133192" bIns="66596" rtlCol="0"/>
          <a:lstStyle>
            <a:lvl1pPr algn="r">
              <a:defRPr sz="1700"/>
            </a:lvl1pPr>
          </a:lstStyle>
          <a:p>
            <a:fld id="{4ACF42EF-EF85-42B0-BD5A-5525AA3E9F4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13637176"/>
            <a:ext cx="4303313" cy="720176"/>
          </a:xfrm>
          <a:prstGeom prst="rect">
            <a:avLst/>
          </a:prstGeom>
        </p:spPr>
        <p:txBody>
          <a:bodyPr vert="horz" lIns="133192" tIns="66596" rIns="133192" bIns="66596" rtlCol="0" anchor="b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594" y="13637176"/>
            <a:ext cx="4303313" cy="720176"/>
          </a:xfrm>
          <a:prstGeom prst="rect">
            <a:avLst/>
          </a:prstGeom>
        </p:spPr>
        <p:txBody>
          <a:bodyPr vert="horz" lIns="133192" tIns="66596" rIns="133192" bIns="66596" rtlCol="0" anchor="b"/>
          <a:lstStyle>
            <a:lvl1pPr algn="r">
              <a:defRPr sz="1700"/>
            </a:lvl1pPr>
          </a:lstStyle>
          <a:p>
            <a:fld id="{A446023A-D07C-426F-886C-530179D74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6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720176"/>
          </a:xfrm>
          <a:prstGeom prst="rect">
            <a:avLst/>
          </a:prstGeom>
        </p:spPr>
        <p:txBody>
          <a:bodyPr vert="horz" lIns="133192" tIns="66596" rIns="133192" bIns="66596" rtlCol="0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594" y="0"/>
            <a:ext cx="4303313" cy="720176"/>
          </a:xfrm>
          <a:prstGeom prst="rect">
            <a:avLst/>
          </a:prstGeom>
        </p:spPr>
        <p:txBody>
          <a:bodyPr vert="horz" lIns="133192" tIns="66596" rIns="133192" bIns="66596" rtlCol="0"/>
          <a:lstStyle>
            <a:lvl1pPr algn="r">
              <a:defRPr sz="1700"/>
            </a:lvl1pPr>
          </a:lstStyle>
          <a:p>
            <a:fld id="{025AE3EB-7239-4AA1-9008-E3B813F30564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1795463"/>
            <a:ext cx="8613775" cy="4845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3192" tIns="66596" rIns="133192" bIns="6659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360" y="6908612"/>
            <a:ext cx="7943507" cy="5655226"/>
          </a:xfrm>
          <a:prstGeom prst="rect">
            <a:avLst/>
          </a:prstGeom>
        </p:spPr>
        <p:txBody>
          <a:bodyPr vert="horz" lIns="133192" tIns="66596" rIns="133192" bIns="6659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637176"/>
            <a:ext cx="4303313" cy="720176"/>
          </a:xfrm>
          <a:prstGeom prst="rect">
            <a:avLst/>
          </a:prstGeom>
        </p:spPr>
        <p:txBody>
          <a:bodyPr vert="horz" lIns="133192" tIns="66596" rIns="133192" bIns="66596" rtlCol="0" anchor="b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594" y="13637176"/>
            <a:ext cx="4303313" cy="720176"/>
          </a:xfrm>
          <a:prstGeom prst="rect">
            <a:avLst/>
          </a:prstGeom>
        </p:spPr>
        <p:txBody>
          <a:bodyPr vert="horz" lIns="133192" tIns="66596" rIns="133192" bIns="66596" rtlCol="0" anchor="b"/>
          <a:lstStyle>
            <a:lvl1pPr algn="r">
              <a:defRPr sz="1700"/>
            </a:lvl1pPr>
          </a:lstStyle>
          <a:p>
            <a:fld id="{F3F66190-1D8D-4884-B4E0-CA7450EEB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164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700" dirty="0"/>
              <a:t>Современная технология геофизического обеспечения этих работ сейчас по-прежнему больше отвечает задачам ГСР-200, в то время, как собственно геолого-съемочные работы уже перешли</a:t>
            </a:r>
            <a:r>
              <a:rPr lang="ru-RU" sz="1700" baseline="0" dirty="0"/>
              <a:t> на этап геологического </a:t>
            </a:r>
            <a:r>
              <a:rPr lang="ru-RU" sz="1700" baseline="0" dirty="0" err="1"/>
              <a:t>Доизучения</a:t>
            </a:r>
            <a:r>
              <a:rPr lang="ru-RU" sz="1700" dirty="0"/>
              <a:t>. Поэтому несколько лет назад была поставлена задача создания</a:t>
            </a:r>
            <a:r>
              <a:rPr lang="ru-RU" sz="1700" baseline="0" dirty="0"/>
              <a:t> технологии геофизического обеспечения, отвечающего современным задачам ГДП200 с использованием последних разработок в области авиационных носителей, оборудования и программного обеспечения. Для реализации этих разработок необходимо изменение общей схемы работ по геофизического обеспечению.</a:t>
            </a:r>
          </a:p>
          <a:p>
            <a:r>
              <a:rPr lang="ru-RU" sz="1700" baseline="0" dirty="0"/>
              <a:t>Ключевыми позициями которой являются</a:t>
            </a:r>
            <a:r>
              <a:rPr lang="en-US" sz="1700" baseline="0" dirty="0"/>
              <a:t>:</a:t>
            </a:r>
            <a:r>
              <a:rPr lang="ru-RU" sz="1700" baseline="0" dirty="0"/>
              <a:t>  1</a:t>
            </a:r>
            <a:r>
              <a:rPr lang="en-US" sz="1700" baseline="0" dirty="0"/>
              <a:t> – </a:t>
            </a:r>
            <a:r>
              <a:rPr lang="ru-RU" sz="1700" baseline="0" dirty="0"/>
              <a:t>обобщение ретроспективных данных перед </a:t>
            </a:r>
            <a:r>
              <a:rPr lang="ru-RU" sz="1700" baseline="0" dirty="0" err="1"/>
              <a:t>приянием</a:t>
            </a:r>
            <a:r>
              <a:rPr lang="ru-RU" sz="1700" baseline="0" dirty="0"/>
              <a:t> решения о необходимости выполнения полевых аэрогеофизических работ и 2 – выполнение комплексной интерпретации на этапе Производства,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уже создана предварительная геологическая основа. Это необходимо для решения следующих проблем. </a:t>
            </a:r>
            <a:endParaRPr lang="ru-RU" sz="17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66190-1D8D-4884-B4E0-CA7450EEBCA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796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Аэрогеофизических комплекс на базе легкомоторной авиации позволяет выполнять комплексную (аэромагнитную и </a:t>
            </a:r>
            <a:r>
              <a:rPr lang="ru-RU" dirty="0" err="1"/>
              <a:t>гаммаспектрометрическую</a:t>
            </a:r>
            <a:r>
              <a:rPr lang="ru-RU" dirty="0"/>
              <a:t> съемку.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При проведении аэромагнитных измерений используется 3-х-датчиковый </a:t>
            </a:r>
            <a:r>
              <a:rPr lang="ru-RU" dirty="0" err="1"/>
              <a:t>градиентометр</a:t>
            </a:r>
            <a:r>
              <a:rPr lang="ru-RU" dirty="0"/>
              <a:t>,</a:t>
            </a:r>
            <a:r>
              <a:rPr lang="ru-RU" baseline="0" dirty="0"/>
              <a:t> установленный на стингере в </a:t>
            </a:r>
            <a:r>
              <a:rPr lang="ru-RU" baseline="0" dirty="0" err="1"/>
              <a:t>законцовках</a:t>
            </a:r>
            <a:r>
              <a:rPr lang="ru-RU" baseline="0" dirty="0"/>
              <a:t> крыльев, что позволяет ...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Беспилотный комплекс на базе гибридного </a:t>
            </a:r>
            <a:r>
              <a:rPr lang="ru-RU" dirty="0" err="1"/>
              <a:t>гексакоптера</a:t>
            </a:r>
            <a:r>
              <a:rPr lang="ru-RU" dirty="0"/>
              <a:t> позволяет выполнять комплексную аэромагнитную и электроразведочную съемку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проведении беспилотных съемок выполняется точное </a:t>
            </a:r>
            <a:r>
              <a:rPr lang="ru-RU" dirty="0" err="1"/>
              <a:t>огибание</a:t>
            </a:r>
            <a:r>
              <a:rPr lang="ru-RU" dirty="0"/>
              <a:t> рельефа на низкой высоте с </a:t>
            </a:r>
            <a:r>
              <a:rPr lang="ru-RU" dirty="0" err="1"/>
              <a:t>небольщой</a:t>
            </a:r>
            <a:r>
              <a:rPr lang="ru-RU" dirty="0"/>
              <a:t> скоростью, что позволяет выполнять высокоточные и высокоразрешающие измерения.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выполнения беспилотных электроразведочных съемок нами было</a:t>
            </a:r>
            <a:r>
              <a:rPr lang="ru-RU" baseline="0" dirty="0"/>
              <a:t> разработано уникальной оборудование для выполнения широколистного электромагнитного зондирования и программное обеспечение сбора и обработки данных.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Беспилотная электроразведка выполняется на удалении до 10 км от питающей линии длиной от 2 до 6 км. Производительность составляет ... Площадь исследований... </a:t>
            </a:r>
            <a:r>
              <a:rPr lang="ru-RU" dirty="0" err="1"/>
              <a:t>Глубинность</a:t>
            </a:r>
            <a:r>
              <a:rPr lang="ru-RU" dirty="0"/>
              <a:t> ...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Общая схема использования разработанной технологии состоит из 3 этапов, на 1 этапа... на 2 этапе... на 3 этапе..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Пример выделения границ </a:t>
            </a:r>
            <a:r>
              <a:rPr lang="ru-RU" dirty="0" err="1"/>
              <a:t>детализационного</a:t>
            </a:r>
            <a:r>
              <a:rPr lang="ru-RU" dirty="0"/>
              <a:t> участка по данным АМТЗ на рудном Алтае,</a:t>
            </a:r>
            <a:r>
              <a:rPr lang="ru-RU" baseline="0" dirty="0"/>
              <a:t> где по  комплексу аэрогеофизических и наземных электроразведочных работ составлена геолого-геофизическая модель и уточнены границы участка для проведения беспилотных работ.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Пример аналогичных работ</a:t>
            </a:r>
            <a:r>
              <a:rPr lang="en-US" dirty="0"/>
              <a:t>:</a:t>
            </a:r>
            <a:r>
              <a:rPr lang="ru-RU" dirty="0"/>
              <a:t> в районе месторождения Дукат... и классический пример выделения перспективных структур по данным АМТЗ и </a:t>
            </a:r>
            <a:r>
              <a:rPr lang="ru-RU" dirty="0" err="1"/>
              <a:t>гравики</a:t>
            </a:r>
            <a:r>
              <a:rPr lang="ru-RU" dirty="0"/>
              <a:t> в Неваде.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</a:t>
            </a:r>
            <a:r>
              <a:rPr lang="ru-RU" baseline="0" dirty="0"/>
              <a:t> 2 этапе работ по опорным участкам выполняются беспилотные съемки, уточняются геологические и тектонические схемы, элементы глубинного строения и выделяются перспективные структуры для проведения наземных </a:t>
            </a:r>
            <a:r>
              <a:rPr lang="ru-RU" baseline="0" dirty="0" err="1"/>
              <a:t>заверочных</a:t>
            </a:r>
            <a:r>
              <a:rPr lang="ru-RU" baseline="0" dirty="0"/>
              <a:t> работ.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Наземные </a:t>
            </a:r>
            <a:r>
              <a:rPr lang="ru-RU" baseline="0" dirty="0" err="1"/>
              <a:t>заверочные</a:t>
            </a:r>
            <a:r>
              <a:rPr lang="ru-RU" baseline="0" dirty="0"/>
              <a:t> работы проводятся методом ВП-ТЗ, либо МПП, при необходимости используется детальная </a:t>
            </a:r>
            <a:r>
              <a:rPr lang="ru-RU" baseline="0" dirty="0" err="1"/>
              <a:t>гравиразведка</a:t>
            </a:r>
            <a:r>
              <a:rPr lang="ru-RU" baseline="0" dirty="0"/>
              <a:t>. По результатам которых планируются положение буровых скважин и горных работ.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Сравнительная эффективность разработанной беспилотной системы по сравнению</a:t>
            </a:r>
            <a:r>
              <a:rPr lang="ru-RU" baseline="0" dirty="0"/>
              <a:t> с другими электроразведочными методами. Производительность больше в 8-10 раз, трудозатраты меньше в 2-4 раза, стоимость меньше в 2 раза.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каждом технологическом этапе ГДП200 выполняется прогнозирование перспективных</a:t>
            </a:r>
            <a:r>
              <a:rPr lang="ru-RU" baseline="0" dirty="0"/>
              <a:t> структур и объектов. В отличие от традиционного вероятностного подхода мы предлагаем на каждом масштабном уровне и этапе исследований разрабатывать физико-геологическую поисковую модель с определением геологических, геохимических, петрографических факторов контроля.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Используя</a:t>
            </a:r>
            <a:r>
              <a:rPr lang="ru-RU" baseline="0" dirty="0"/>
              <a:t> отражение этих факторов в геофизических данных </a:t>
            </a:r>
            <a:r>
              <a:rPr lang="ru-RU" baseline="0" dirty="0" err="1"/>
              <a:t>картируются</a:t>
            </a:r>
            <a:r>
              <a:rPr lang="ru-RU" baseline="0" dirty="0"/>
              <a:t> соответствующие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>рудоконтролирующие,</a:t>
            </a:r>
            <a:r>
              <a:rPr lang="ru-RU" sz="1200" baseline="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>рудогенерирующие структуры, околорудные гидротермально-метасоматические изменения.</a:t>
            </a:r>
            <a:endParaRPr lang="ru-RU" sz="1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Использую набор геофизических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943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15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327617"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ru-RU" dirty="0"/>
              <a:t>По результатам современной среднемасштабной гравиметрической съемки:</a:t>
            </a:r>
          </a:p>
          <a:p>
            <a:pPr defTabSz="1327617"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ru-RU" dirty="0"/>
              <a:t>-</a:t>
            </a:r>
            <a:r>
              <a:rPr lang="ru-RU" baseline="0" dirty="0"/>
              <a:t> </a:t>
            </a:r>
            <a:r>
              <a:rPr lang="ru-RU" dirty="0"/>
              <a:t>Сделано предположение о наличии тектонической границы между </a:t>
            </a:r>
            <a:r>
              <a:rPr lang="ru-RU" dirty="0" err="1"/>
              <a:t>Полоусненской</a:t>
            </a:r>
            <a:r>
              <a:rPr lang="ru-RU" dirty="0"/>
              <a:t> складчатой зоной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Лаптевоморской</a:t>
            </a:r>
            <a:r>
              <a:rPr lang="ru-RU" dirty="0"/>
              <a:t> плитой на 30 км севернее </a:t>
            </a:r>
            <a:r>
              <a:rPr lang="ru-RU" dirty="0" err="1"/>
              <a:t>Чондонского</a:t>
            </a:r>
            <a:r>
              <a:rPr lang="ru-RU" dirty="0"/>
              <a:t> разлома</a:t>
            </a:r>
          </a:p>
          <a:p>
            <a:pPr defTabSz="1327617"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ru-RU" dirty="0"/>
              <a:t>- Уточнено положение Нижне-Янского </a:t>
            </a:r>
            <a:r>
              <a:rPr lang="ru-RU" dirty="0" err="1"/>
              <a:t>шарьяжа</a:t>
            </a:r>
            <a:r>
              <a:rPr lang="ru-RU" dirty="0"/>
              <a:t> и </a:t>
            </a:r>
            <a:r>
              <a:rPr lang="ru-RU" dirty="0" err="1"/>
              <a:t>Чондонского</a:t>
            </a:r>
            <a:r>
              <a:rPr lang="ru-RU" dirty="0"/>
              <a:t> разлома, являющихся основными тектоническими нарушениями, отражающими глубинное строение территории листа</a:t>
            </a:r>
          </a:p>
          <a:p>
            <a:pPr defTabSz="1327617"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ru-RU" dirty="0"/>
              <a:t>- Уточнено положение </a:t>
            </a:r>
            <a:r>
              <a:rPr lang="ru-RU" dirty="0" err="1"/>
              <a:t>Усть</a:t>
            </a:r>
            <a:r>
              <a:rPr lang="ru-RU" dirty="0"/>
              <a:t>-Янского грабена, отмечено широкое распространение кайнозойских наложенных процессов, секущих структуру грабена. Сделан вывод о более молодом возрасте данных процессов, и высказано предположение о наличии невскрытых тел </a:t>
            </a:r>
            <a:r>
              <a:rPr lang="ru-RU" dirty="0" err="1"/>
              <a:t>гранитоидов</a:t>
            </a:r>
            <a:r>
              <a:rPr lang="ru-RU" dirty="0"/>
              <a:t> в зоне распространения </a:t>
            </a:r>
            <a:r>
              <a:rPr lang="ru-RU" dirty="0" err="1"/>
              <a:t>Усть</a:t>
            </a:r>
            <a:r>
              <a:rPr lang="ru-RU" dirty="0"/>
              <a:t>-Янского грабена.</a:t>
            </a:r>
          </a:p>
          <a:p>
            <a:pPr defTabSz="1327617" fontAlgn="base">
              <a:lnSpc>
                <a:spcPct val="115000"/>
              </a:lnSpc>
              <a:spcBef>
                <a:spcPct val="0"/>
              </a:spcBef>
              <a:defRPr/>
            </a:pPr>
            <a:r>
              <a:rPr lang="ru-RU" dirty="0"/>
              <a:t>- Под кайнозойскими отложениями </a:t>
            </a:r>
            <a:r>
              <a:rPr lang="ru-RU" dirty="0" err="1"/>
              <a:t>Яно-Индигирской</a:t>
            </a:r>
            <a:r>
              <a:rPr lang="ru-RU" dirty="0"/>
              <a:t> впадины предположительно выделена зона гидротермальных изменений, аналогичная известной на площади работ, к которой приурочено проявление золота Марья-Хая.</a:t>
            </a:r>
          </a:p>
          <a:p>
            <a:pPr defTabSz="1327617" fontAlgn="base">
              <a:lnSpc>
                <a:spcPct val="115000"/>
              </a:lnSpc>
              <a:spcBef>
                <a:spcPct val="0"/>
              </a:spcBef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5030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327617" fontAlgn="base">
              <a:lnSpc>
                <a:spcPct val="115000"/>
              </a:lnSpc>
              <a:spcBef>
                <a:spcPct val="0"/>
              </a:spcBef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500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rgbClr val="252525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Рассогласованность по времени проведения геофизических и геологических работ приводит к...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настоящее время один из видов работ - Комплексная</a:t>
            </a:r>
            <a:r>
              <a:rPr lang="ru-RU" baseline="0" dirty="0"/>
              <a:t> геофизическая съемка составляет около половины от всего объема выполняемых геофизических работ, а ее стоимость превышает 90% от общих затрат на геофизическое обеспечение, в то время как на другие виды работ, в том числе непосредственно связанные с приростом геологической изученности остается не более 5%.</a:t>
            </a:r>
          </a:p>
          <a:p>
            <a:r>
              <a:rPr lang="ru-RU" baseline="0" dirty="0"/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Такая диспропорция естественно сказываются на эффективности геофизических исследований в целом, в том числе на этапе производства ГСР-200, на котором геофизические работы проводятся в очень ограниченном объеме. Несмотря на то, что они наиболее эффективны и в плане картирования стратифицированных и нестратифицированных образований, картирования рудоконтролирующей тектоники, выделения минерализованных зон и обосновании проведения горных работ.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 данном слайде представлены результаты формализованного прогноза, выполненного в ходе камеральных работ </a:t>
            </a:r>
            <a:r>
              <a:rPr lang="ru-RU" b="0" dirty="0">
                <a:latin typeface="+mn-lt"/>
              </a:rPr>
              <a:t>специалистами </a:t>
            </a:r>
            <a:r>
              <a:rPr lang="ru-RU" sz="1200" b="0" i="0" dirty="0">
                <a:solidFill>
                  <a:srgbClr val="232C82"/>
                </a:solidFill>
                <a:effectLst/>
                <a:latin typeface="+mn-lt"/>
              </a:rPr>
              <a:t>АО «ГНПП «</a:t>
            </a:r>
            <a:r>
              <a:rPr lang="ru-RU" sz="1200" b="0" i="0" dirty="0" err="1">
                <a:solidFill>
                  <a:srgbClr val="232C82"/>
                </a:solidFill>
                <a:effectLst/>
                <a:latin typeface="+mn-lt"/>
              </a:rPr>
              <a:t>Аэрогеофизика</a:t>
            </a:r>
            <a:r>
              <a:rPr lang="ru-RU" sz="1200" b="0" i="0" dirty="0">
                <a:solidFill>
                  <a:srgbClr val="232C82"/>
                </a:solidFill>
                <a:effectLst/>
                <a:latin typeface="+mn-lt"/>
              </a:rPr>
              <a:t>». </a:t>
            </a:r>
            <a:br>
              <a:rPr lang="ru-RU" dirty="0">
                <a:latin typeface="+mn-lt"/>
              </a:rPr>
            </a:br>
            <a:r>
              <a:rPr lang="ru-RU" dirty="0">
                <a:latin typeface="+mn-lt"/>
              </a:rPr>
              <a:t>В качестве рабочего набора признаков использовались как исходные АМ, АЭР и АГС данные, так и большое количество различных их трансформант, результатов моделирования эффективных параметров и </a:t>
            </a:r>
            <a:r>
              <a:rPr lang="ru-RU" dirty="0" err="1">
                <a:latin typeface="+mn-lt"/>
              </a:rPr>
              <a:t>многопризнаковых</a:t>
            </a:r>
            <a:r>
              <a:rPr lang="ru-RU" dirty="0">
                <a:latin typeface="+mn-lt"/>
              </a:rPr>
              <a:t> классификаций. Затем по исходным количественным признакам выполнялась кластеризация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NewRomanPSMT"/>
              </a:rPr>
              <a:t>с представлением их в виде набора бинарных (качественных) признаков.</a:t>
            </a:r>
            <a:r>
              <a:rPr lang="ru-RU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Прогноз выполнялся на золотое </a:t>
            </a:r>
            <a:r>
              <a:rPr lang="ru-RU" dirty="0" err="1"/>
              <a:t>оруденение</a:t>
            </a:r>
            <a:r>
              <a:rPr lang="ru-RU" dirty="0"/>
              <a:t>, представленное эталонами малых месторождений </a:t>
            </a:r>
            <a:r>
              <a:rPr lang="ru-RU" dirty="0" err="1"/>
              <a:t>Мукодек</a:t>
            </a:r>
            <a:r>
              <a:rPr lang="ru-RU" dirty="0"/>
              <a:t> и </a:t>
            </a:r>
            <a:r>
              <a:rPr lang="ru-RU" dirty="0" err="1"/>
              <a:t>Нерундинское</a:t>
            </a:r>
            <a:r>
              <a:rPr lang="ru-RU" dirty="0"/>
              <a:t>, зонами </a:t>
            </a:r>
            <a:r>
              <a:rPr lang="ru-RU" dirty="0" err="1"/>
              <a:t>березитизации</a:t>
            </a:r>
            <a:r>
              <a:rPr lang="ru-RU" dirty="0"/>
              <a:t>, </a:t>
            </a:r>
            <a:r>
              <a:rPr lang="ru-RU" dirty="0" err="1"/>
              <a:t>лиственитизации</a:t>
            </a:r>
            <a:r>
              <a:rPr lang="ru-RU" dirty="0"/>
              <a:t> и отдельными рудными телами, а также на мусковит, представленный известными, но на данный момент законсервированными месторождениями в северной части площади.</a:t>
            </a:r>
          </a:p>
          <a:p>
            <a:r>
              <a:rPr lang="ru-RU" b="0" dirty="0"/>
              <a:t>На схему прогноза вынесены аномалии параметра сходства от различных эталонов, а также </a:t>
            </a:r>
            <a:r>
              <a:rPr lang="ru-RU" b="0" dirty="0" err="1"/>
              <a:t>минерагенические</a:t>
            </a:r>
            <a:r>
              <a:rPr lang="ru-RU" b="0" dirty="0"/>
              <a:t> таксоны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NewRomanPSMT"/>
              </a:rPr>
              <a:t>различного ранга (рудных районов, зон, узлов) масштаба 1:200 000, построенные с использованием материалов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NewRomanPSMT"/>
              </a:rPr>
              <a:t>минерагенического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NewRomanPSMT"/>
              </a:rPr>
              <a:t> районирования из комплекта Государственной геологической карты Российской Федерации масштаба 1:1 000 000 (третье поколение). Также на схему вынесены геометризованные контуры шести прогнозных площадей в пределах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NewRomanPSMT"/>
              </a:rPr>
              <a:t>Нерундинского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NewRomanPSMT"/>
              </a:rPr>
              <a:t>золоторудно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NewRomanPSMT"/>
              </a:rPr>
              <a:t>-россыпного узла, характеризующихся высокой меры сходства с эталонами.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66190-1D8D-4884-B4E0-CA7450EEBCAC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931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предварительном этапе после выполнения аэрогеофизических съемок</a:t>
            </a:r>
            <a:r>
              <a:rPr lang="ru-RU" baseline="0" dirty="0"/>
              <a:t> (из-за отсутствия к этому времени предварительной геологической основы) выполняется формализованное моделирование 2 и </a:t>
            </a:r>
            <a:r>
              <a:rPr lang="en-US" baseline="0" dirty="0"/>
              <a:t>3D</a:t>
            </a:r>
            <a:r>
              <a:rPr lang="ru-RU" baseline="0" dirty="0"/>
              <a:t>, которое часто только затрудняет предварительный анализ геофизических данных.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решения этих проблем в нашем центре была разработана технология разномасштабных геофизических исследований с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использованием инновационных методов проведения работ: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1 этапе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выполняется анализ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рестроспективных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материалов по изучаемому листу и в зависимости от качества данных выполняется классическая аэрогеофизическая съёмка на всей площади  либо на части площади с использованием легкомоторной авиации, либо создаются ГФО по ретроспективным данным.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2 этапе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выполняются беспилотные геофизические съёмки на опорных и поисковых участках. 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3 этапе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выполняются наземные 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заверочные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геофизические съёмки по выделенным перспективным структурам.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зависимости от геолого геофизических условий и полученных результатов этапы могут объединяться.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 этого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каждом этапе создаётся и уточняется физико геологическая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прогнозо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поисковая модель соответствующего масштабного уровня на основе которой выполняется прогнозирование и планирование геолого съёмочных работ.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Технология включает в себя аэрогеофизических</a:t>
            </a:r>
            <a:r>
              <a:rPr lang="ru-RU" baseline="0" dirty="0"/>
              <a:t> комплекс на базе легкомоторного самолета амфибии, беспилотную геофизическую систему и наземный комплекс для выполнения </a:t>
            </a:r>
            <a:r>
              <a:rPr lang="ru-RU" baseline="0" dirty="0" err="1"/>
              <a:t>заверочных</a:t>
            </a:r>
            <a:r>
              <a:rPr lang="ru-RU" baseline="0" dirty="0"/>
              <a:t> работ.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1 этапе проведения работ выполнятся анализ ретроспективных данных и в зависимости от полученных</a:t>
            </a:r>
            <a:r>
              <a:rPr lang="ru-RU" baseline="0" dirty="0"/>
              <a:t> результатов ... </a:t>
            </a:r>
          </a:p>
          <a:p>
            <a:r>
              <a:rPr lang="ru-RU" baseline="0" dirty="0"/>
              <a:t>В прошлом сезоне впервые в современной истории геофизического обеспечения эта схема работ была реализована на </a:t>
            </a:r>
            <a:r>
              <a:rPr lang="ru-RU" baseline="0" dirty="0" err="1"/>
              <a:t>Мати-Девокшинская</a:t>
            </a:r>
            <a:r>
              <a:rPr lang="ru-RU" baseline="0" dirty="0"/>
              <a:t> площади.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Этому способствовало то, что в силу возрождающейся спустя многие</a:t>
            </a:r>
            <a:r>
              <a:rPr lang="ru-RU" baseline="0" dirty="0"/>
              <a:t> годы конкуренции на рынке аэрогеофизических съемок, Удалось изменить тренд постоянного </a:t>
            </a:r>
            <a:r>
              <a:rPr lang="ru-RU" baseline="0" dirty="0" err="1"/>
              <a:t>увеличиения</a:t>
            </a:r>
            <a:r>
              <a:rPr lang="ru-RU" baseline="0" dirty="0"/>
              <a:t> стоимости погонного километра работ. И на сэкономленные средства была проведена аэрогеофизическая съемка на части изучаемого листа. Из-за отсутствия времени на подготовку к проведению полевых работ эксперимент был выполнен на традиционном АН-3 силами Норильского ф-ла, поэтому стоимость оказалась несколько завышенной, особенно по авиационному обеспечению. Это связано низкой производительностью традиционных носителей на относительно небольших площадях и невозможностью базирования непосредственно на участке работ, что существенно увеличивает количество летных часов и удорожает работы.</a:t>
            </a:r>
          </a:p>
          <a:p>
            <a:r>
              <a:rPr lang="ru-RU" baseline="0" dirty="0"/>
              <a:t>В этом сезоне планируется повторить этот пример, но уже с использованием экономичной легкомоторной авиации, что действительно кратно снизит непроизводственные затраты.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8B6D-ED28-4FF7-A199-97AFF18A244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69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0B4A1-A8DB-40F1-AA55-BE6C64A08CEE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51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AC79F-9424-40D3-8E2F-B1D964212BF0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9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8B167-DD3E-4F4A-B487-54B075E37AC0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21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448706" y="273590"/>
            <a:ext cx="4695399" cy="412681"/>
            <a:chOff x="336529" y="273588"/>
            <a:chExt cx="3521549" cy="41268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2337419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190744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29" y="6110710"/>
            <a:ext cx="722035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63" y="6110710"/>
            <a:ext cx="717972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25" y="6110710"/>
            <a:ext cx="72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69" y="6110710"/>
            <a:ext cx="72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390463" y="6093954"/>
            <a:ext cx="760472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28" y="6108817"/>
            <a:ext cx="72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98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552183" y="6373288"/>
            <a:ext cx="3692710" cy="346248"/>
            <a:chOff x="244014" y="6373288"/>
            <a:chExt cx="2769533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18601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17507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663" y="6327095"/>
            <a:ext cx="504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8148763" y="6305772"/>
            <a:ext cx="541288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023" y="6322178"/>
            <a:ext cx="504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12" y="6323770"/>
            <a:ext cx="500123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132" y="6323770"/>
            <a:ext cx="498088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80" y="6323770"/>
            <a:ext cx="495285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970860" y="6322980"/>
            <a:ext cx="508277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/>
        </p:nvSpPr>
        <p:spPr>
          <a:xfrm>
            <a:off x="9374479" y="6323770"/>
            <a:ext cx="496684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/>
          <p:cNvSpPr/>
          <p:nvPr/>
        </p:nvSpPr>
        <p:spPr>
          <a:xfrm>
            <a:off x="8786260" y="6323770"/>
            <a:ext cx="5088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/>
        </p:nvSpPr>
        <p:spPr>
          <a:xfrm>
            <a:off x="8163586" y="6320745"/>
            <a:ext cx="517385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/>
          <p:cNvSpPr/>
          <p:nvPr/>
        </p:nvSpPr>
        <p:spPr>
          <a:xfrm>
            <a:off x="10574885" y="6323770"/>
            <a:ext cx="502337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/>
          <p:cNvSpPr/>
          <p:nvPr/>
        </p:nvSpPr>
        <p:spPr>
          <a:xfrm>
            <a:off x="11182511" y="6327095"/>
            <a:ext cx="504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344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086CC-BB1A-4C6F-B09A-08417D04B473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705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D54A-D2B4-4E6E-98A7-8223B503F933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16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231E-6268-4541-B117-D094C4D27C7F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1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91A1D-2DFE-48A0-9DC2-4B262228E37D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5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0D19E-8894-402A-989F-7E76EA109947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23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2B24-E7BE-4F64-AB75-D49C3363651C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830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AE86-36D2-4233-9DBC-CC250BF09F45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75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8FA1-D6F8-4E65-8B40-ED1E5C3C2C2C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273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BF0B5-5D84-4023-B08D-F9169F7CC06B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35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emf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jpg"/><Relationship Id="rId4" Type="http://schemas.openxmlformats.org/officeDocument/2006/relationships/image" Target="../media/image6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jpe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jp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5394" r="4085" b="7361"/>
          <a:stretch/>
        </p:blipFill>
        <p:spPr>
          <a:xfrm>
            <a:off x="1421754" y="754517"/>
            <a:ext cx="9289603" cy="30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437628"/>
            <a:ext cx="12192000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45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методы и технологии разномасштабных геофизических исследований при ГСР-200.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22830" y="5655021"/>
            <a:ext cx="6336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А.И. Атаков, К.М. Антащук, А.В.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</a:rPr>
              <a:t>Карамышев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Ю.В. Асламов, В.А.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</a:rPr>
              <a:t>Канунников,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Н.А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 Глинский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(ФГБУ «ВСЕГЕИ»)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Ф.Д. Лазарев (НФ ВСЕГЕИ)	</a:t>
            </a:r>
          </a:p>
        </p:txBody>
      </p:sp>
    </p:spTree>
    <p:extLst>
      <p:ext uri="{BB962C8B-B14F-4D97-AF65-F5344CB8AC3E}">
        <p14:creationId xmlns:p14="http://schemas.microsoft.com/office/powerpoint/2010/main" val="708214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lvl="2">
              <a:defRPr/>
            </a:pPr>
            <a:r>
              <a:rPr lang="ru-RU" altLang="ru-RU" sz="1800" b="1" cap="all" dirty="0">
                <a:solidFill>
                  <a:srgbClr val="232C82"/>
                </a:solidFill>
                <a:effectLst/>
                <a:latin typeface="+mn-lt"/>
              </a:rPr>
              <a:t>оценка изученности и Опережающие геофизические работы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08" y="702606"/>
            <a:ext cx="6353096" cy="26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08" y="3522678"/>
            <a:ext cx="6180215" cy="259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09567" y="1691504"/>
            <a:ext cx="4495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cap="all" dirty="0"/>
              <a:t>Стоимость аэрогеофизических работ </a:t>
            </a:r>
          </a:p>
          <a:p>
            <a:pPr algn="ctr"/>
            <a:r>
              <a:rPr lang="ru-RU" b="1" cap="all" dirty="0"/>
              <a:t>без авиации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53296" y="4634048"/>
            <a:ext cx="4730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cap="all" dirty="0"/>
              <a:t>Стоимость</a:t>
            </a:r>
            <a:r>
              <a:rPr lang="ru-RU" b="1" cap="all" dirty="0"/>
              <a:t> авиационного обеспечения</a:t>
            </a: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5644342" y="1918607"/>
            <a:ext cx="1022465" cy="3867051"/>
          </a:xfrm>
          <a:prstGeom prst="flowChartProcess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726614" y="3326735"/>
            <a:ext cx="288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съемка на части площади</a:t>
            </a:r>
          </a:p>
        </p:txBody>
      </p:sp>
      <p:sp>
        <p:nvSpPr>
          <p:cNvPr id="10" name="Стрелка влево 9"/>
          <p:cNvSpPr/>
          <p:nvPr/>
        </p:nvSpPr>
        <p:spPr>
          <a:xfrm>
            <a:off x="6920904" y="3387377"/>
            <a:ext cx="563983" cy="270602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 rot="20928943">
            <a:off x="5616715" y="5785658"/>
            <a:ext cx="451658" cy="3290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966259" y="4218549"/>
            <a:ext cx="1087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} 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66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 algn="l">
              <a:defRPr/>
            </a:pPr>
            <a:r>
              <a:rPr lang="ru-RU" altLang="ru-RU" sz="1800" b="1" cap="all" dirty="0">
                <a:solidFill>
                  <a:srgbClr val="232C82"/>
                </a:solidFill>
                <a:effectLst/>
                <a:latin typeface="+mn-lt"/>
              </a:rPr>
              <a:t>Опережающие геофизические работы</a:t>
            </a:r>
            <a:r>
              <a:rPr lang="en-US" altLang="ru-RU" sz="1800" b="1" cap="all" dirty="0">
                <a:solidFill>
                  <a:srgbClr val="232C82"/>
                </a:solidFill>
                <a:effectLst/>
                <a:latin typeface="+mn-lt"/>
              </a:rPr>
              <a:t>:                                            </a:t>
            </a: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Аэрогеофизический комплекс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8211671" y="1605780"/>
            <a:ext cx="393759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Летные характеристики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корость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горизонтального полета 	80 – 220 км/ч</a:t>
            </a:r>
          </a:p>
          <a:p>
            <a:pPr>
              <a:spcBef>
                <a:spcPts val="300"/>
              </a:spcBef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Автономность				7 ч</a:t>
            </a:r>
          </a:p>
          <a:p>
            <a:pPr>
              <a:spcBef>
                <a:spcPts val="300"/>
              </a:spcBef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Длина пробега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разбега			200 м	</a:t>
            </a:r>
          </a:p>
          <a:p>
            <a:pPr>
              <a:spcBef>
                <a:spcPts val="300"/>
              </a:spcBef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Полезная нагрузка			550 кг</a:t>
            </a:r>
          </a:p>
          <a:p>
            <a:pPr>
              <a:spcBef>
                <a:spcPts val="300"/>
              </a:spcBef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Топливо					АИ-95</a:t>
            </a:r>
          </a:p>
          <a:p>
            <a:pPr>
              <a:spcBef>
                <a:spcPts val="300"/>
              </a:spcBef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Длина					9 м</a:t>
            </a:r>
          </a:p>
          <a:p>
            <a:pPr>
              <a:spcBef>
                <a:spcPts val="300"/>
              </a:spcBef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Размах крыла				14 м</a:t>
            </a:r>
          </a:p>
        </p:txBody>
      </p:sp>
      <p:pic>
        <p:nvPicPr>
          <p:cNvPr id="21" name="Picture 1" descr="F:\VSEGEI\Project\L145\Кусино 030419\Photo\IMG_20190403_1542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7527" y="844032"/>
            <a:ext cx="4114144" cy="288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:\VSEGEI\Project\L145\Изображение 1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68" y="844033"/>
            <a:ext cx="3847207" cy="288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F:\VSEGEI\Project\L145\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69" y="3812699"/>
            <a:ext cx="3847207" cy="288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F:\VSEGEI\Project\L145\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7527" y="3812698"/>
            <a:ext cx="7775632" cy="288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92545" y="535640"/>
            <a:ext cx="35182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Аэрогеофизические методы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Градиентометрия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магнитного поля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Гамма-спектрометрия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211671" y="1605780"/>
            <a:ext cx="3937593" cy="0"/>
          </a:xfrm>
          <a:prstGeom prst="line">
            <a:avLst/>
          </a:prstGeom>
          <a:ln w="57150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247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 algn="l">
              <a:defRPr/>
            </a:pPr>
            <a:r>
              <a:rPr lang="ru-RU" altLang="ru-RU" sz="1800" b="1" cap="all" dirty="0">
                <a:solidFill>
                  <a:srgbClr val="232C82"/>
                </a:solidFill>
                <a:effectLst/>
                <a:latin typeface="+mn-lt"/>
              </a:rPr>
              <a:t>Опережающие геофизические работы</a:t>
            </a:r>
            <a:r>
              <a:rPr lang="en-US" altLang="ru-RU" sz="1800" b="1" cap="all" dirty="0">
                <a:solidFill>
                  <a:srgbClr val="232C82"/>
                </a:solidFill>
                <a:effectLst/>
                <a:latin typeface="+mn-lt"/>
              </a:rPr>
              <a:t>:                                            </a:t>
            </a: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Аэрогеофизический комплекс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" name="Picture 7" descr="magn080821_M5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62" y="922400"/>
            <a:ext cx="1933576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magn08082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61593" y="906425"/>
            <a:ext cx="1952625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F:\VSEGEI\ЦГО\2021\PPT\IMG-20210720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094" y="2469140"/>
            <a:ext cx="1406688" cy="187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magn080821_M5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2053" y="895390"/>
            <a:ext cx="505066" cy="282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leksei_atakov\Desktop\Видео Самара\photo\G004213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" t="41994" r="-1"/>
          <a:stretch/>
        </p:blipFill>
        <p:spPr bwMode="auto">
          <a:xfrm>
            <a:off x="5909094" y="579347"/>
            <a:ext cx="5903818" cy="184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8"/>
          <a:srcRect t="24966" r="63395" b="5400"/>
          <a:stretch/>
        </p:blipFill>
        <p:spPr bwMode="auto">
          <a:xfrm>
            <a:off x="7684258" y="2445719"/>
            <a:ext cx="4128654" cy="19224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61593" y="591910"/>
            <a:ext cx="1925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х-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датчиковая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съемка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7481" y="599098"/>
            <a:ext cx="1792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1-датчиковая съемка</a:t>
            </a:r>
          </a:p>
        </p:txBody>
      </p:sp>
      <p:sp>
        <p:nvSpPr>
          <p:cNvPr id="2" name="Овал 1"/>
          <p:cNvSpPr/>
          <p:nvPr/>
        </p:nvSpPr>
        <p:spPr>
          <a:xfrm rot="2117628">
            <a:off x="2012904" y="4730966"/>
            <a:ext cx="2037816" cy="4140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 rot="2117628">
            <a:off x="23288" y="4754999"/>
            <a:ext cx="2009037" cy="4140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 rot="860241">
            <a:off x="2165553" y="3992440"/>
            <a:ext cx="1695567" cy="2861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 rot="860241">
            <a:off x="186925" y="3947310"/>
            <a:ext cx="1688377" cy="2861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 rot="3043533">
            <a:off x="2650603" y="2781271"/>
            <a:ext cx="1466907" cy="3620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 rot="3043533">
            <a:off x="671745" y="2762963"/>
            <a:ext cx="1466907" cy="3620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014217" y="4500469"/>
            <a:ext cx="8157079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Преимущества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градиентометрических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измерений:</a:t>
            </a:r>
          </a:p>
          <a:p>
            <a:pPr marL="285750" lvl="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предоставлять отчетные цифровые модели магнитного поля в кондициях более крупного масштаба ,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корректно выделять локальные структуры, с поперечным размером сравнимым с расстоянием между маршрутами съемки,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прослеживать линейные структуры с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малоамплудными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аномалиями плохо коррелируемые между маршрутами съемки,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получать значения вертикального градиента для дифференциации источников магнитного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поля по глубинам. </a:t>
            </a:r>
          </a:p>
        </p:txBody>
      </p:sp>
    </p:spTree>
    <p:extLst>
      <p:ext uri="{BB962C8B-B14F-4D97-AF65-F5344CB8AC3E}">
        <p14:creationId xmlns:p14="http://schemas.microsoft.com/office/powerpoint/2010/main" val="1450408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 algn="l">
              <a:defRPr/>
            </a:pPr>
            <a:r>
              <a:rPr lang="ru-RU" altLang="ru-RU" sz="1600" b="1" cap="all" dirty="0">
                <a:solidFill>
                  <a:srgbClr val="232C82"/>
                </a:solidFill>
                <a:effectLst/>
                <a:latin typeface="+mn-lt"/>
              </a:rPr>
              <a:t>Производство ГСР-200</a:t>
            </a:r>
            <a:r>
              <a:rPr lang="en-US" altLang="ru-RU" sz="1600" b="1" cap="all" dirty="0">
                <a:solidFill>
                  <a:srgbClr val="232C82"/>
                </a:solidFill>
                <a:effectLst/>
                <a:latin typeface="+mn-lt"/>
              </a:rPr>
              <a:t>:                 </a:t>
            </a:r>
            <a:r>
              <a:rPr lang="ru-RU" altLang="ru-RU" sz="1800" b="1" cap="all" dirty="0">
                <a:solidFill>
                  <a:srgbClr val="232C82"/>
                </a:solidFill>
                <a:effectLst/>
                <a:latin typeface="+mn-lt"/>
              </a:rPr>
              <a:t>комплекс геофизических исследований на опорных и поисковых участках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" name="Picture 7" descr="P:\ПапкаОбмена\Антащук\фокстек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0190" y="528828"/>
            <a:ext cx="4438654" cy="572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11319"/>
              </p:ext>
            </p:extLst>
          </p:nvPr>
        </p:nvGraphicFramePr>
        <p:xfrm>
          <a:off x="5098384" y="2465752"/>
          <a:ext cx="6856955" cy="349636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7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6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053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53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1530 мм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53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Мотор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T-MOTOR U8 Lite KV85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53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 автономной работы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180-240 минут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53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Максимально допустимая скорость ветра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м/c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216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Система зарядки аккумуляторных батарей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Автономный бензиновый генератор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458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Суммарная разрешенная полезная нагрузка включая вес топлива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 кг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053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Рабочая температура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-10 до +40 градусов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053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Блок IMU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053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Блок GPS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053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Наземная станция управления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MX16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8105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Радиус передачи видеосигнала и телеметрии при прямой видимости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км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053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Диапазон скорости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3-14 м/с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9053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топливного бака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литров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790" marR="2679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848045" y="1912525"/>
            <a:ext cx="6545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Авиационный носитель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гибридный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гексакоптерарокоптер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48045" y="528828"/>
            <a:ext cx="73439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Беспилотный Геофизический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Комплек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1011509" lvl="1" indent="-285750">
              <a:spcBef>
                <a:spcPts val="1200"/>
              </a:spcBef>
              <a:buFont typeface="Wingdings" pitchFamily="2" charset="2"/>
              <a:buChar char="q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Беспилотная магнитометрия в модификации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градиентометрии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011509" lvl="1" indent="-285750">
              <a:buFont typeface="Wingdings" pitchFamily="2" charset="2"/>
              <a:buChar char="q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Широкополосное электромагнитное зондирование </a:t>
            </a:r>
          </a:p>
        </p:txBody>
      </p:sp>
    </p:spTree>
    <p:extLst>
      <p:ext uri="{BB962C8B-B14F-4D97-AF65-F5344CB8AC3E}">
        <p14:creationId xmlns:p14="http://schemas.microsoft.com/office/powerpoint/2010/main" val="2668225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" b="2195"/>
          <a:stretch/>
        </p:blipFill>
        <p:spPr bwMode="auto">
          <a:xfrm>
            <a:off x="7678998" y="2338819"/>
            <a:ext cx="4365759" cy="365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B88352A7-2665-46CE-B830-41E7BF1AF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90" y="495672"/>
            <a:ext cx="4323635" cy="342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 algn="l">
              <a:defRPr/>
            </a:pPr>
            <a:r>
              <a:rPr lang="ru-RU" altLang="ru-RU" sz="1600" b="1" cap="all" dirty="0">
                <a:solidFill>
                  <a:srgbClr val="232C82"/>
                </a:solidFill>
                <a:effectLst/>
                <a:latin typeface="+mn-lt"/>
              </a:rPr>
              <a:t>Производство ГСР-200</a:t>
            </a:r>
            <a:r>
              <a:rPr lang="en-US" altLang="ru-RU" sz="1600" b="1" cap="all" dirty="0">
                <a:solidFill>
                  <a:srgbClr val="232C82"/>
                </a:solidFill>
                <a:effectLst/>
                <a:latin typeface="+mn-lt"/>
              </a:rPr>
              <a:t>:                 </a:t>
            </a:r>
            <a:r>
              <a:rPr lang="ru-RU" altLang="ru-RU" sz="1800" b="1" cap="all" dirty="0">
                <a:solidFill>
                  <a:srgbClr val="232C82"/>
                </a:solidFill>
                <a:effectLst/>
                <a:latin typeface="+mn-lt"/>
              </a:rPr>
              <a:t>комплекс геофизических исследований на опорных и поисковых участках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49" y="1133308"/>
            <a:ext cx="3230341" cy="245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9681" y="3896365"/>
            <a:ext cx="335030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Технические характеристики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Разрешение    		0,001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нТл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Чувствительность (СКО)    	0,01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нТл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Рабочий диапазон: 		20000-100000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нТл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Абсолютная погрешность    до 0,1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нТл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Градиентоустойчивость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   	20000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нТл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/м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Цикличность измерений    	до 0.2 сек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Диапазон температур 	от -20 до +60;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Внутренние часы, стабильность: 1 сек/сутки;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Объем памяти, включая 	GPS 80000 изм.;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Порт связи / разгрузки 		RS 232;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Порт GPS (протокол NMEA 183) RS 232.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649" y="695303"/>
            <a:ext cx="1699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cap="all" dirty="0">
                <a:latin typeface="Times New Roman" pitchFamily="18" charset="0"/>
                <a:cs typeface="Times New Roman" pitchFamily="18" charset="0"/>
              </a:rPr>
              <a:t>Оборудование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3410762" y="4221080"/>
            <a:ext cx="4100684" cy="1902406"/>
            <a:chOff x="5272451" y="1037385"/>
            <a:chExt cx="5041106" cy="2426032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2451" y="1037385"/>
              <a:ext cx="5041106" cy="2426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014346" y="1265833"/>
              <a:ext cx="3465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/>
                <a:t>Та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86677" y="2837331"/>
              <a:ext cx="4263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Var</a:t>
              </a:r>
              <a:endParaRPr lang="ru-RU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737858" y="2926833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/>
                <a:t>Т</a:t>
              </a:r>
              <a:r>
                <a:rPr lang="en-US" sz="1400" dirty="0"/>
                <a:t>i</a:t>
              </a:r>
              <a:endParaRPr lang="ru-RU" sz="1400" dirty="0"/>
            </a:p>
          </p:txBody>
        </p:sp>
        <p:cxnSp>
          <p:nvCxnSpPr>
            <p:cNvPr id="15" name="Прямая со стрелкой 14"/>
            <p:cNvCxnSpPr/>
            <p:nvPr/>
          </p:nvCxnSpPr>
          <p:spPr>
            <a:xfrm flipV="1">
              <a:off x="9052368" y="2772016"/>
              <a:ext cx="418203" cy="3077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>
              <a:stCxn id="12" idx="1"/>
            </p:cNvCxnSpPr>
            <p:nvPr/>
          </p:nvCxnSpPr>
          <p:spPr>
            <a:xfrm flipH="1">
              <a:off x="7453993" y="1419722"/>
              <a:ext cx="560353" cy="4662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 flipV="1">
              <a:off x="7013012" y="2702379"/>
              <a:ext cx="375667" cy="2888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7179540" y="741470"/>
            <a:ext cx="31208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Аномальное магнитное поле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(по результатам беспилотной съемки)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601200" y="2031042"/>
            <a:ext cx="225102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Рельеф съемки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690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 algn="l">
              <a:defRPr/>
            </a:pPr>
            <a:r>
              <a:rPr lang="ru-RU" altLang="ru-RU" sz="1600" b="1" cap="all" dirty="0">
                <a:solidFill>
                  <a:srgbClr val="232C82"/>
                </a:solidFill>
                <a:effectLst/>
                <a:latin typeface="+mn-lt"/>
              </a:rPr>
              <a:t>Производство ГСР-200</a:t>
            </a:r>
            <a:r>
              <a:rPr lang="en-US" altLang="ru-RU" sz="1600" b="1" cap="all" dirty="0">
                <a:solidFill>
                  <a:srgbClr val="232C82"/>
                </a:solidFill>
                <a:effectLst/>
                <a:latin typeface="+mn-lt"/>
              </a:rPr>
              <a:t>:                 </a:t>
            </a:r>
            <a:r>
              <a:rPr lang="ru-RU" altLang="ru-RU" sz="1800" b="1" cap="all" dirty="0">
                <a:solidFill>
                  <a:srgbClr val="232C82"/>
                </a:solidFill>
                <a:effectLst/>
                <a:latin typeface="+mn-lt"/>
              </a:rPr>
              <a:t>комплекс геофизических исследований на опорных и поисковых участках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27" y="1051573"/>
            <a:ext cx="1181667" cy="461406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223566"/>
              </p:ext>
            </p:extLst>
          </p:nvPr>
        </p:nvGraphicFramePr>
        <p:xfrm>
          <a:off x="1642622" y="1051580"/>
          <a:ext cx="5594943" cy="5163377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050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8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6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10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параметра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448"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Регистратор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Частота дискретизации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кГц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marL="180000" lvl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 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каналов и их назначение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marL="180000" lvl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магнитных канала, канал записи данных инклинометра и компаса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АЦП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бит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marL="180000" lvl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Динамический диапазон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дБ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marL="180000" lvl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Питание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marL="180000" lvl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Внешнее 12 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Синхронизация по времени 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marL="180000" lvl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Встроенная </a:t>
                      </a:r>
                      <a:r>
                        <a:rPr lang="en-US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GPS</a:t>
                      </a: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антенна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448"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Индукционные датчики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Частотный диапазон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Гц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marL="180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÷ 300</a:t>
                      </a:r>
                      <a:r>
                        <a:rPr lang="ru-RU" sz="12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000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0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преобразования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marL="180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20мВ/</a:t>
                      </a:r>
                      <a:r>
                        <a:rPr lang="ru-RU" sz="12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нТл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2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шумов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фТл/√Гц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marL="180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= 1 кГц не более, 100 </a:t>
                      </a:r>
                    </a:p>
                    <a:p>
                      <a:pPr marL="180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= 100 кГц, не более10 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1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marL="180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 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1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Габариты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marL="180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 х 40 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1448"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Инерциальная система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14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Точность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градус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marL="180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1°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14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Разрешение</a:t>
                      </a:r>
                      <a:endParaRPr lang="ru-RU" sz="12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градус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marL="180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0,1°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14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Повторяемость</a:t>
                      </a:r>
                      <a:endParaRPr lang="ru-RU" sz="12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градус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marL="180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0,5°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14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Чувствительность</a:t>
                      </a:r>
                      <a:endParaRPr lang="ru-RU" sz="12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мГс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marL="180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14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Частота обмена данными</a:t>
                      </a:r>
                      <a:endParaRPr lang="ru-RU" sz="12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Гц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marL="180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14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Рабочая температура</a:t>
                      </a:r>
                      <a:endParaRPr lang="ru-RU" sz="12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°С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marL="180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-40 ÷ +85 °С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14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Напряжение питания</a:t>
                      </a:r>
                      <a:endParaRPr lang="ru-RU" sz="12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marL="180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14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Потребляемый ток</a:t>
                      </a:r>
                      <a:endParaRPr lang="ru-RU" sz="12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</a:t>
                      </a:r>
                      <a:endParaRPr lang="ru-RU" sz="12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marL="180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371" marR="42371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2627" y="648932"/>
            <a:ext cx="7608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cap="all" dirty="0">
                <a:latin typeface="Times New Roman" pitchFamily="18" charset="0"/>
                <a:cs typeface="Times New Roman" pitchFamily="18" charset="0"/>
              </a:rPr>
              <a:t>Оборудование </a:t>
            </a:r>
            <a:r>
              <a:rPr lang="ru-RU" sz="1400" b="1" cap="all" dirty="0">
                <a:latin typeface="Times New Roman"/>
                <a:ea typeface="Calibri"/>
                <a:cs typeface="Times New Roman"/>
              </a:rPr>
              <a:t>широкополосного электромагнитного зондирования</a:t>
            </a:r>
            <a:endParaRPr lang="ru-RU" sz="140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06576" y="1573932"/>
            <a:ext cx="471011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Сбора и обработки данных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беспилотных измерений, учитывающие особенности проведения съемок, в частности, нестационарное положение системы регистрации ЭМ зондирований и наличие динамических угловых отклонений:</a:t>
            </a:r>
          </a:p>
          <a:p>
            <a:pPr marL="285750" indent="-285750" algn="just">
              <a:spcBef>
                <a:spcPts val="600"/>
              </a:spcBef>
              <a:buFont typeface="Wingdings" pitchFamily="2" charset="2"/>
              <a:buChar char="q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восстановление компонент поля в исходной системе координат с использованием зарегистрированных углов ориентации платформы.</a:t>
            </a:r>
          </a:p>
          <a:p>
            <a:pPr marL="285750" indent="-285750" algn="just">
              <a:spcBef>
                <a:spcPts val="600"/>
              </a:spcBef>
              <a:buFont typeface="Wingdings" pitchFamily="2" charset="2"/>
              <a:buChar char="q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преобразование данных в частотную область, применение частотных характеристик регистратора и магнитных датчиков.</a:t>
            </a:r>
          </a:p>
          <a:p>
            <a:pPr marL="285750" indent="-285750" algn="just">
              <a:spcBef>
                <a:spcPts val="600"/>
              </a:spcBef>
              <a:buFont typeface="Wingdings" pitchFamily="2" charset="2"/>
              <a:buChar char="q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расчет передаточных функций на основе авто- и взаимных спектров: для присутствующих в спектре частот радиостанций </a:t>
            </a:r>
          </a:p>
          <a:p>
            <a:pPr marL="285750" indent="-285750" algn="just">
              <a:spcBef>
                <a:spcPts val="600"/>
              </a:spcBef>
              <a:buFont typeface="Wingdings" pitchFamily="2" charset="2"/>
              <a:buChar char="q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компонент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типпера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(режим обработки полей радиостанций) и нормированных на ток компонент поля на нечетных гармониках основной частоты генератора тока (режим обработки полей от наземного генератора).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33000" y="1050733"/>
            <a:ext cx="3103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cap="all" dirty="0">
                <a:latin typeface="Times New Roman" pitchFamily="18" charset="0"/>
                <a:cs typeface="Times New Roman" pitchFamily="18" charset="0"/>
              </a:rPr>
              <a:t>Программное обеспечение</a:t>
            </a:r>
          </a:p>
        </p:txBody>
      </p:sp>
    </p:spTree>
    <p:extLst>
      <p:ext uri="{BB962C8B-B14F-4D97-AF65-F5344CB8AC3E}">
        <p14:creationId xmlns:p14="http://schemas.microsoft.com/office/powerpoint/2010/main" val="3372718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 algn="l">
              <a:defRPr/>
            </a:pPr>
            <a:r>
              <a:rPr lang="ru-RU" altLang="ru-RU" sz="1600" b="1" cap="all" dirty="0">
                <a:solidFill>
                  <a:srgbClr val="232C82"/>
                </a:solidFill>
                <a:effectLst/>
                <a:latin typeface="+mn-lt"/>
              </a:rPr>
              <a:t>Производство ГСР-200</a:t>
            </a:r>
            <a:r>
              <a:rPr lang="en-US" altLang="ru-RU" sz="1600" b="1" cap="all" dirty="0">
                <a:solidFill>
                  <a:srgbClr val="232C82"/>
                </a:solidFill>
                <a:effectLst/>
                <a:latin typeface="+mn-lt"/>
              </a:rPr>
              <a:t>:                 </a:t>
            </a:r>
            <a:r>
              <a:rPr lang="ru-RU" altLang="ru-RU" sz="1800" b="1" cap="all" dirty="0">
                <a:solidFill>
                  <a:srgbClr val="232C82"/>
                </a:solidFill>
                <a:effectLst/>
                <a:latin typeface="+mn-lt"/>
              </a:rPr>
              <a:t>комплекс геофизических исследований на опорных и поисковых участках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862" y="561297"/>
            <a:ext cx="2659788" cy="57890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D2EECC-5604-49DC-8391-8376E43DF8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210" y="1564007"/>
            <a:ext cx="4257330" cy="3339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8137" y="1410118"/>
            <a:ext cx="2390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генераторная линия 2-6 км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24520" y="3199882"/>
            <a:ext cx="3196901" cy="307777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удаление от питающей линии 4-7 км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2722" y="5146872"/>
            <a:ext cx="50544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производительность от 30 до 100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пог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км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день 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30 – 50 кв. км от одной расстановки генераторной линии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глубинность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исследования до 1000 м (в зависимости от геоэлектрических характеристик разреза)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6EB130-8525-40A9-9D4A-C4CE52852A6E}"/>
              </a:ext>
            </a:extLst>
          </p:cNvPr>
          <p:cNvSpPr txBox="1">
            <a:spLocks/>
          </p:cNvSpPr>
          <p:nvPr/>
        </p:nvSpPr>
        <p:spPr>
          <a:xfrm>
            <a:off x="7789025" y="1444111"/>
            <a:ext cx="4142306" cy="3783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Частотные исследования с горизонтальным электрическим диполем;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Частотный диапазон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Гц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– 100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кГц – глубинность зондирований от первых десятков метров до километра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Регистрация несущей частоты и ее гармоник, использование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свип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-сигналов – обеспечивает необходимое разрешение по вертикали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Регистрация трех магнитных компонент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Hx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and Hz);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Регистрация сигналов СДВ радиостанций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Разрешение по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латерали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10 – 20 м;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Контроль качества данных во время съемки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Инверсия данных</a:t>
            </a:r>
            <a:endParaRPr lang="x-none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4750" y="704053"/>
            <a:ext cx="8496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>
                <a:latin typeface="Times New Roman" pitchFamily="18" charset="0"/>
                <a:cs typeface="Times New Roman" pitchFamily="18" charset="0"/>
              </a:rPr>
              <a:t>Технология </a:t>
            </a:r>
            <a:r>
              <a:rPr lang="ru-RU" sz="1400" b="1" cap="all" dirty="0">
                <a:latin typeface="Times New Roman"/>
                <a:ea typeface="Calibri"/>
                <a:cs typeface="Times New Roman"/>
              </a:rPr>
              <a:t>широкополосного электромагнитного зондирования</a:t>
            </a:r>
            <a:endParaRPr lang="ru-RU" sz="1400" b="1" cap="all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14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 algn="l">
              <a:defRPr/>
            </a:pPr>
            <a:r>
              <a:rPr lang="ru-RU" altLang="ru-RU" sz="1600" b="1" cap="all" dirty="0">
                <a:solidFill>
                  <a:srgbClr val="232C82"/>
                </a:solidFill>
                <a:effectLst/>
                <a:latin typeface="+mn-lt"/>
              </a:rPr>
              <a:t>Производство ГСР-200</a:t>
            </a:r>
            <a:r>
              <a:rPr lang="en-US" altLang="ru-RU" sz="1600" b="1" cap="all" dirty="0">
                <a:solidFill>
                  <a:srgbClr val="232C82"/>
                </a:solidFill>
                <a:effectLst/>
                <a:latin typeface="+mn-lt"/>
              </a:rPr>
              <a:t>:                 </a:t>
            </a:r>
            <a:r>
              <a:rPr lang="ru-RU" altLang="ru-RU" sz="1800" b="1" cap="all" dirty="0">
                <a:solidFill>
                  <a:srgbClr val="232C82"/>
                </a:solidFill>
                <a:effectLst/>
                <a:latin typeface="+mn-lt"/>
              </a:rPr>
              <a:t>комплекс геофизических исследований на опорных и поисковых участках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202113" y="1576791"/>
            <a:ext cx="11876561" cy="4291918"/>
            <a:chOff x="386442" y="1738766"/>
            <a:chExt cx="11876561" cy="4291918"/>
          </a:xfrm>
        </p:grpSpPr>
        <p:sp>
          <p:nvSpPr>
            <p:cNvPr id="4" name="Стрелка углом вверх 3"/>
            <p:cNvSpPr/>
            <p:nvPr/>
          </p:nvSpPr>
          <p:spPr>
            <a:xfrm rot="5400000">
              <a:off x="1099943" y="2921743"/>
              <a:ext cx="1050933" cy="1196450"/>
            </a:xfrm>
            <a:prstGeom prst="bentUpArrow">
              <a:avLst>
                <a:gd name="adj1" fmla="val 17244"/>
                <a:gd name="adj2" fmla="val 15150"/>
                <a:gd name="adj3" fmla="val 35780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Полилиния 5"/>
            <p:cNvSpPr/>
            <p:nvPr/>
          </p:nvSpPr>
          <p:spPr>
            <a:xfrm>
              <a:off x="386442" y="1738766"/>
              <a:ext cx="3247899" cy="1238349"/>
            </a:xfrm>
            <a:custGeom>
              <a:avLst/>
              <a:gdLst>
                <a:gd name="connsiteX0" fmla="*/ 0 w 3247899"/>
                <a:gd name="connsiteY0" fmla="*/ 206433 h 1238349"/>
                <a:gd name="connsiteX1" fmla="*/ 206433 w 3247899"/>
                <a:gd name="connsiteY1" fmla="*/ 0 h 1238349"/>
                <a:gd name="connsiteX2" fmla="*/ 3041466 w 3247899"/>
                <a:gd name="connsiteY2" fmla="*/ 0 h 1238349"/>
                <a:gd name="connsiteX3" fmla="*/ 3247899 w 3247899"/>
                <a:gd name="connsiteY3" fmla="*/ 206433 h 1238349"/>
                <a:gd name="connsiteX4" fmla="*/ 3247899 w 3247899"/>
                <a:gd name="connsiteY4" fmla="*/ 1031916 h 1238349"/>
                <a:gd name="connsiteX5" fmla="*/ 3041466 w 3247899"/>
                <a:gd name="connsiteY5" fmla="*/ 1238349 h 1238349"/>
                <a:gd name="connsiteX6" fmla="*/ 206433 w 3247899"/>
                <a:gd name="connsiteY6" fmla="*/ 1238349 h 1238349"/>
                <a:gd name="connsiteX7" fmla="*/ 0 w 3247899"/>
                <a:gd name="connsiteY7" fmla="*/ 1031916 h 1238349"/>
                <a:gd name="connsiteX8" fmla="*/ 0 w 3247899"/>
                <a:gd name="connsiteY8" fmla="*/ 206433 h 123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7899" h="1238349">
                  <a:moveTo>
                    <a:pt x="0" y="206433"/>
                  </a:moveTo>
                  <a:cubicBezTo>
                    <a:pt x="0" y="92423"/>
                    <a:pt x="92423" y="0"/>
                    <a:pt x="206433" y="0"/>
                  </a:cubicBezTo>
                  <a:lnTo>
                    <a:pt x="3041466" y="0"/>
                  </a:lnTo>
                  <a:cubicBezTo>
                    <a:pt x="3155476" y="0"/>
                    <a:pt x="3247899" y="92423"/>
                    <a:pt x="3247899" y="206433"/>
                  </a:cubicBezTo>
                  <a:lnTo>
                    <a:pt x="3247899" y="1031916"/>
                  </a:lnTo>
                  <a:cubicBezTo>
                    <a:pt x="3247899" y="1145926"/>
                    <a:pt x="3155476" y="1238349"/>
                    <a:pt x="3041466" y="1238349"/>
                  </a:cubicBezTo>
                  <a:lnTo>
                    <a:pt x="206433" y="1238349"/>
                  </a:lnTo>
                  <a:cubicBezTo>
                    <a:pt x="92423" y="1238349"/>
                    <a:pt x="0" y="1145926"/>
                    <a:pt x="0" y="1031916"/>
                  </a:cubicBezTo>
                  <a:lnTo>
                    <a:pt x="0" y="206433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9522" tIns="159522" rIns="159522" bIns="159522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 </a:t>
              </a:r>
              <a:r>
                <a:rPr lang="ru-RU" sz="2600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этап. Опорные профиля</a:t>
              </a: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4128127" y="1844126"/>
              <a:ext cx="6195898" cy="1153838"/>
            </a:xfrm>
            <a:custGeom>
              <a:avLst/>
              <a:gdLst>
                <a:gd name="connsiteX0" fmla="*/ 0 w 6195898"/>
                <a:gd name="connsiteY0" fmla="*/ 0 h 1000888"/>
                <a:gd name="connsiteX1" fmla="*/ 6195898 w 6195898"/>
                <a:gd name="connsiteY1" fmla="*/ 0 h 1000888"/>
                <a:gd name="connsiteX2" fmla="*/ 6195898 w 6195898"/>
                <a:gd name="connsiteY2" fmla="*/ 1000888 h 1000888"/>
                <a:gd name="connsiteX3" fmla="*/ 0 w 6195898"/>
                <a:gd name="connsiteY3" fmla="*/ 1000888 h 1000888"/>
                <a:gd name="connsiteX4" fmla="*/ 0 w 6195898"/>
                <a:gd name="connsiteY4" fmla="*/ 0 h 1000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5898" h="1000888">
                  <a:moveTo>
                    <a:pt x="0" y="0"/>
                  </a:moveTo>
                  <a:lnTo>
                    <a:pt x="6195898" y="0"/>
                  </a:lnTo>
                  <a:lnTo>
                    <a:pt x="6195898" y="1000888"/>
                  </a:lnTo>
                  <a:lnTo>
                    <a:pt x="0" y="10008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285750" lvl="1" indent="-2857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q"/>
              </a:pPr>
              <a:r>
                <a:rPr lang="ru-RU" sz="1600" dirty="0"/>
                <a:t>уточнение глубинных геологических факторов рудовмещающих и </a:t>
              </a:r>
              <a:r>
                <a:rPr lang="ru-RU" sz="1600" dirty="0" err="1"/>
                <a:t>рудоконтролируемых</a:t>
              </a:r>
              <a:r>
                <a:rPr lang="ru-RU" sz="1600" dirty="0"/>
                <a:t> структур;</a:t>
              </a:r>
            </a:p>
            <a:p>
              <a:pPr marL="285750" lvl="1" indent="-2857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q"/>
              </a:pPr>
              <a:r>
                <a:rPr lang="ru-RU" sz="1600" dirty="0"/>
                <a:t>локализация границ площадных съемок;</a:t>
              </a:r>
            </a:p>
            <a:p>
              <a:pPr marL="285750" lvl="1" indent="-2857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q"/>
              </a:pPr>
              <a:r>
                <a:rPr lang="ru-RU" sz="1600" dirty="0"/>
                <a:t>определение параметров беспилотной съемки.</a:t>
              </a:r>
              <a:endParaRPr lang="ru-RU" sz="1600" kern="12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400" kern="1200" dirty="0"/>
            </a:p>
          </p:txBody>
        </p:sp>
        <p:sp>
          <p:nvSpPr>
            <p:cNvPr id="8" name="Стрелка углом вверх 7"/>
            <p:cNvSpPr/>
            <p:nvPr/>
          </p:nvSpPr>
          <p:spPr>
            <a:xfrm rot="5400000">
              <a:off x="4569489" y="4333435"/>
              <a:ext cx="1050933" cy="1781437"/>
            </a:xfrm>
            <a:prstGeom prst="bentUpArrow">
              <a:avLst>
                <a:gd name="adj1" fmla="val 20527"/>
                <a:gd name="adj2" fmla="val 18023"/>
                <a:gd name="adj3" fmla="val 37422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1955671"/>
                <a:satOff val="100000"/>
                <a:lumOff val="10532"/>
                <a:alphaOff val="0"/>
              </a:schemeClr>
            </a:fillRef>
            <a:effectRef idx="3">
              <a:schemeClr val="accent3">
                <a:tint val="50000"/>
                <a:hueOff val="1955671"/>
                <a:satOff val="100000"/>
                <a:lumOff val="1053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илиния 8"/>
            <p:cNvSpPr/>
            <p:nvPr/>
          </p:nvSpPr>
          <p:spPr>
            <a:xfrm>
              <a:off x="2265861" y="3428994"/>
              <a:ext cx="3741758" cy="1238349"/>
            </a:xfrm>
            <a:custGeom>
              <a:avLst/>
              <a:gdLst>
                <a:gd name="connsiteX0" fmla="*/ 0 w 3741758"/>
                <a:gd name="connsiteY0" fmla="*/ 206433 h 1238349"/>
                <a:gd name="connsiteX1" fmla="*/ 206433 w 3741758"/>
                <a:gd name="connsiteY1" fmla="*/ 0 h 1238349"/>
                <a:gd name="connsiteX2" fmla="*/ 3535325 w 3741758"/>
                <a:gd name="connsiteY2" fmla="*/ 0 h 1238349"/>
                <a:gd name="connsiteX3" fmla="*/ 3741758 w 3741758"/>
                <a:gd name="connsiteY3" fmla="*/ 206433 h 1238349"/>
                <a:gd name="connsiteX4" fmla="*/ 3741758 w 3741758"/>
                <a:gd name="connsiteY4" fmla="*/ 1031916 h 1238349"/>
                <a:gd name="connsiteX5" fmla="*/ 3535325 w 3741758"/>
                <a:gd name="connsiteY5" fmla="*/ 1238349 h 1238349"/>
                <a:gd name="connsiteX6" fmla="*/ 206433 w 3741758"/>
                <a:gd name="connsiteY6" fmla="*/ 1238349 h 1238349"/>
                <a:gd name="connsiteX7" fmla="*/ 0 w 3741758"/>
                <a:gd name="connsiteY7" fmla="*/ 1031916 h 1238349"/>
                <a:gd name="connsiteX8" fmla="*/ 0 w 3741758"/>
                <a:gd name="connsiteY8" fmla="*/ 206433 h 123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41758" h="1238349">
                  <a:moveTo>
                    <a:pt x="0" y="206433"/>
                  </a:moveTo>
                  <a:cubicBezTo>
                    <a:pt x="0" y="92423"/>
                    <a:pt x="92423" y="0"/>
                    <a:pt x="206433" y="0"/>
                  </a:cubicBezTo>
                  <a:lnTo>
                    <a:pt x="3535325" y="0"/>
                  </a:lnTo>
                  <a:cubicBezTo>
                    <a:pt x="3649335" y="0"/>
                    <a:pt x="3741758" y="92423"/>
                    <a:pt x="3741758" y="206433"/>
                  </a:cubicBezTo>
                  <a:lnTo>
                    <a:pt x="3741758" y="1031916"/>
                  </a:lnTo>
                  <a:cubicBezTo>
                    <a:pt x="3741758" y="1145926"/>
                    <a:pt x="3649335" y="1238349"/>
                    <a:pt x="3535325" y="1238349"/>
                  </a:cubicBezTo>
                  <a:lnTo>
                    <a:pt x="206433" y="1238349"/>
                  </a:lnTo>
                  <a:cubicBezTo>
                    <a:pt x="92423" y="1238349"/>
                    <a:pt x="0" y="1145926"/>
                    <a:pt x="0" y="1031916"/>
                  </a:cubicBezTo>
                  <a:lnTo>
                    <a:pt x="0" y="20643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3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9522" tIns="159522" rIns="159522" bIns="159522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II </a:t>
              </a:r>
              <a:r>
                <a:rPr lang="ru-RU" sz="2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этап. Площадные </a:t>
              </a:r>
              <a:r>
                <a:rPr lang="ru-RU" sz="2600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беспилотные съемки</a:t>
              </a:r>
              <a:endParaRPr lang="ru-RU" sz="2600" b="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6140393" y="2981801"/>
              <a:ext cx="4559439" cy="1707946"/>
            </a:xfrm>
            <a:custGeom>
              <a:avLst/>
              <a:gdLst>
                <a:gd name="connsiteX0" fmla="*/ 0 w 4289104"/>
                <a:gd name="connsiteY0" fmla="*/ 0 h 1707946"/>
                <a:gd name="connsiteX1" fmla="*/ 4289104 w 4289104"/>
                <a:gd name="connsiteY1" fmla="*/ 0 h 1707946"/>
                <a:gd name="connsiteX2" fmla="*/ 4289104 w 4289104"/>
                <a:gd name="connsiteY2" fmla="*/ 1707946 h 1707946"/>
                <a:gd name="connsiteX3" fmla="*/ 0 w 4289104"/>
                <a:gd name="connsiteY3" fmla="*/ 1707946 h 1707946"/>
                <a:gd name="connsiteX4" fmla="*/ 0 w 4289104"/>
                <a:gd name="connsiteY4" fmla="*/ 0 h 1707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9104" h="1707946">
                  <a:moveTo>
                    <a:pt x="0" y="0"/>
                  </a:moveTo>
                  <a:lnTo>
                    <a:pt x="4289104" y="0"/>
                  </a:lnTo>
                  <a:lnTo>
                    <a:pt x="4289104" y="1707946"/>
                  </a:lnTo>
                  <a:lnTo>
                    <a:pt x="0" y="17079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285750" lvl="1" indent="-2857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q"/>
              </a:pPr>
              <a:r>
                <a:rPr lang="ru-RU" sz="1600" dirty="0"/>
                <a:t>создание геолого-геофизической модели участка работ;</a:t>
              </a:r>
            </a:p>
            <a:p>
              <a:pPr marL="285750" lvl="1" indent="-2857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q"/>
              </a:pPr>
              <a:r>
                <a:rPr lang="ru-RU" sz="1600" dirty="0"/>
                <a:t>выделение перспективных структур.</a:t>
              </a:r>
              <a:endParaRPr lang="ru-RU" sz="1600" kern="1200" dirty="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5994707" y="4792335"/>
              <a:ext cx="3003668" cy="1238349"/>
            </a:xfrm>
            <a:custGeom>
              <a:avLst/>
              <a:gdLst>
                <a:gd name="connsiteX0" fmla="*/ 0 w 3003668"/>
                <a:gd name="connsiteY0" fmla="*/ 206433 h 1238349"/>
                <a:gd name="connsiteX1" fmla="*/ 206433 w 3003668"/>
                <a:gd name="connsiteY1" fmla="*/ 0 h 1238349"/>
                <a:gd name="connsiteX2" fmla="*/ 2797235 w 3003668"/>
                <a:gd name="connsiteY2" fmla="*/ 0 h 1238349"/>
                <a:gd name="connsiteX3" fmla="*/ 3003668 w 3003668"/>
                <a:gd name="connsiteY3" fmla="*/ 206433 h 1238349"/>
                <a:gd name="connsiteX4" fmla="*/ 3003668 w 3003668"/>
                <a:gd name="connsiteY4" fmla="*/ 1031916 h 1238349"/>
                <a:gd name="connsiteX5" fmla="*/ 2797235 w 3003668"/>
                <a:gd name="connsiteY5" fmla="*/ 1238349 h 1238349"/>
                <a:gd name="connsiteX6" fmla="*/ 206433 w 3003668"/>
                <a:gd name="connsiteY6" fmla="*/ 1238349 h 1238349"/>
                <a:gd name="connsiteX7" fmla="*/ 0 w 3003668"/>
                <a:gd name="connsiteY7" fmla="*/ 1031916 h 1238349"/>
                <a:gd name="connsiteX8" fmla="*/ 0 w 3003668"/>
                <a:gd name="connsiteY8" fmla="*/ 206433 h 123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3668" h="1238349">
                  <a:moveTo>
                    <a:pt x="0" y="206433"/>
                  </a:moveTo>
                  <a:cubicBezTo>
                    <a:pt x="0" y="92423"/>
                    <a:pt x="92423" y="0"/>
                    <a:pt x="206433" y="0"/>
                  </a:cubicBezTo>
                  <a:lnTo>
                    <a:pt x="2797235" y="0"/>
                  </a:lnTo>
                  <a:cubicBezTo>
                    <a:pt x="2911245" y="0"/>
                    <a:pt x="3003668" y="92423"/>
                    <a:pt x="3003668" y="206433"/>
                  </a:cubicBezTo>
                  <a:lnTo>
                    <a:pt x="3003668" y="1031916"/>
                  </a:lnTo>
                  <a:cubicBezTo>
                    <a:pt x="3003668" y="1145926"/>
                    <a:pt x="2911245" y="1238349"/>
                    <a:pt x="2797235" y="1238349"/>
                  </a:cubicBezTo>
                  <a:lnTo>
                    <a:pt x="206433" y="1238349"/>
                  </a:lnTo>
                  <a:cubicBezTo>
                    <a:pt x="92423" y="1238349"/>
                    <a:pt x="0" y="1145926"/>
                    <a:pt x="0" y="1031916"/>
                  </a:cubicBezTo>
                  <a:lnTo>
                    <a:pt x="0" y="20643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3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9522" tIns="159522" rIns="159522" bIns="159522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III </a:t>
              </a:r>
              <a:r>
                <a:rPr lang="ru-RU" sz="2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этап. </a:t>
              </a:r>
              <a:r>
                <a:rPr lang="ru-RU" sz="2600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наземные </a:t>
              </a:r>
              <a:r>
                <a:rPr lang="ru-RU" sz="2600" kern="12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заверочные</a:t>
              </a:r>
              <a:r>
                <a:rPr lang="ru-RU" sz="2600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измерения</a:t>
              </a: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9136663" y="4975736"/>
              <a:ext cx="3126340" cy="906805"/>
            </a:xfrm>
            <a:custGeom>
              <a:avLst/>
              <a:gdLst>
                <a:gd name="connsiteX0" fmla="*/ 0 w 3126340"/>
                <a:gd name="connsiteY0" fmla="*/ 0 h 906805"/>
                <a:gd name="connsiteX1" fmla="*/ 3126340 w 3126340"/>
                <a:gd name="connsiteY1" fmla="*/ 0 h 906805"/>
                <a:gd name="connsiteX2" fmla="*/ 3126340 w 3126340"/>
                <a:gd name="connsiteY2" fmla="*/ 906805 h 906805"/>
                <a:gd name="connsiteX3" fmla="*/ 0 w 3126340"/>
                <a:gd name="connsiteY3" fmla="*/ 906805 h 906805"/>
                <a:gd name="connsiteX4" fmla="*/ 0 w 3126340"/>
                <a:gd name="connsiteY4" fmla="*/ 0 h 906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26340" h="906805">
                  <a:moveTo>
                    <a:pt x="0" y="0"/>
                  </a:moveTo>
                  <a:lnTo>
                    <a:pt x="3126340" y="0"/>
                  </a:lnTo>
                  <a:lnTo>
                    <a:pt x="3126340" y="906805"/>
                  </a:lnTo>
                  <a:lnTo>
                    <a:pt x="0" y="9068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285750" lvl="1" indent="-2857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q"/>
              </a:pPr>
              <a:r>
                <a:rPr lang="ru-RU" sz="1600" dirty="0"/>
                <a:t>обнаружение и картирование элементов залегания рудных объектов</a:t>
              </a:r>
              <a:endParaRPr lang="ru-RU" sz="1600" kern="12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02113" y="664234"/>
            <a:ext cx="553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геофизических исследований</a:t>
            </a:r>
          </a:p>
        </p:txBody>
      </p:sp>
    </p:spTree>
    <p:extLst>
      <p:ext uri="{BB962C8B-B14F-4D97-AF65-F5344CB8AC3E}">
        <p14:creationId xmlns:p14="http://schemas.microsoft.com/office/powerpoint/2010/main" val="3186539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 algn="l">
              <a:defRPr/>
            </a:pPr>
            <a:r>
              <a:rPr lang="ru-RU" altLang="ru-RU" sz="1600" b="1" cap="all" dirty="0">
                <a:solidFill>
                  <a:srgbClr val="232C82"/>
                </a:solidFill>
                <a:effectLst/>
                <a:latin typeface="+mn-lt"/>
              </a:rPr>
              <a:t>Производство ГСР-200</a:t>
            </a:r>
            <a:r>
              <a:rPr lang="en-US" altLang="ru-RU" sz="1600" b="1" cap="all" dirty="0">
                <a:solidFill>
                  <a:srgbClr val="232C82"/>
                </a:solidFill>
                <a:effectLst/>
                <a:latin typeface="+mn-lt"/>
              </a:rPr>
              <a:t>:                 </a:t>
            </a:r>
            <a:r>
              <a:rPr lang="ru-RU" altLang="ru-RU" sz="1800" b="1" cap="all" dirty="0">
                <a:solidFill>
                  <a:srgbClr val="232C82"/>
                </a:solidFill>
                <a:effectLst/>
                <a:latin typeface="+mn-lt"/>
              </a:rPr>
              <a:t>комплекс геофизических исследований на опорных и поисковых участках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D8E261-7FC5-466D-AD56-E9E2F06694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29"/>
          <a:stretch/>
        </p:blipFill>
        <p:spPr>
          <a:xfrm>
            <a:off x="1020881" y="581750"/>
            <a:ext cx="10271008" cy="40508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D8E261-7FC5-466D-AD56-E9E2F06694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t="70134" r="27222" b="-746"/>
          <a:stretch/>
        </p:blipFill>
        <p:spPr>
          <a:xfrm>
            <a:off x="349303" y="4632643"/>
            <a:ext cx="6604700" cy="1720516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2915728" y="2165230"/>
            <a:ext cx="2096219" cy="2656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566563" y="4846570"/>
            <a:ext cx="32077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Геолого-геофизический разрез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опорному профилю АМТЗ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рудн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Алтай)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885" y="626217"/>
            <a:ext cx="851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этап.</a:t>
            </a:r>
          </a:p>
        </p:txBody>
      </p:sp>
    </p:spTree>
    <p:extLst>
      <p:ext uri="{BB962C8B-B14F-4D97-AF65-F5344CB8AC3E}">
        <p14:creationId xmlns:p14="http://schemas.microsoft.com/office/powerpoint/2010/main" val="979545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 algn="l">
              <a:defRPr/>
            </a:pPr>
            <a:r>
              <a:rPr lang="ru-RU" altLang="ru-RU" sz="1600" b="1" cap="all" dirty="0">
                <a:solidFill>
                  <a:srgbClr val="232C82"/>
                </a:solidFill>
                <a:effectLst/>
                <a:latin typeface="+mn-lt"/>
              </a:rPr>
              <a:t>Производство ГСР-200</a:t>
            </a:r>
            <a:r>
              <a:rPr lang="en-US" altLang="ru-RU" sz="1600" b="1" cap="all" dirty="0">
                <a:solidFill>
                  <a:srgbClr val="232C82"/>
                </a:solidFill>
                <a:effectLst/>
                <a:latin typeface="+mn-lt"/>
              </a:rPr>
              <a:t>:                 </a:t>
            </a:r>
            <a:r>
              <a:rPr lang="ru-RU" altLang="ru-RU" sz="1800" b="1" cap="all" dirty="0">
                <a:solidFill>
                  <a:srgbClr val="232C82"/>
                </a:solidFill>
                <a:effectLst/>
                <a:latin typeface="+mn-lt"/>
              </a:rPr>
              <a:t>комплекс геофизических исследований на опорных и поисковых участках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7BF2C3-4D49-4204-8C80-AD5C8613A299}"/>
              </a:ext>
            </a:extLst>
          </p:cNvPr>
          <p:cNvSpPr txBox="1"/>
          <p:nvPr/>
        </p:nvSpPr>
        <p:spPr>
          <a:xfrm>
            <a:off x="6810098" y="589384"/>
            <a:ext cx="530081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b="1" dirty="0"/>
              <a:t>Геологическая карта (</a:t>
            </a:r>
            <a:r>
              <a:rPr lang="ru-RU" sz="1600" dirty="0"/>
              <a:t>окрестность месторождения Дукат</a:t>
            </a:r>
            <a:r>
              <a:rPr lang="ru-RU" sz="1600" b="1" dirty="0"/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7BF2C3-4D49-4204-8C80-AD5C8613A299}"/>
              </a:ext>
            </a:extLst>
          </p:cNvPr>
          <p:cNvSpPr txBox="1"/>
          <p:nvPr/>
        </p:nvSpPr>
        <p:spPr>
          <a:xfrm>
            <a:off x="2217768" y="1463897"/>
            <a:ext cx="23667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b="1" cap="all" dirty="0"/>
              <a:t>геомагнитный разрез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14C8D4E-8354-4FBD-A3B0-59F11C5724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 t="46244" r="3195"/>
          <a:stretch/>
        </p:blipFill>
        <p:spPr>
          <a:xfrm>
            <a:off x="408060" y="1770312"/>
            <a:ext cx="6291919" cy="4523652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342986" y="3185200"/>
            <a:ext cx="2058473" cy="485309"/>
            <a:chOff x="8701219" y="2483983"/>
            <a:chExt cx="2058473" cy="485309"/>
          </a:xfrm>
        </p:grpSpPr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0E6549B1-10FF-4AEE-BF85-290CA97DB35F}"/>
                </a:ext>
              </a:extLst>
            </p:cNvPr>
            <p:cNvCxnSpPr/>
            <p:nvPr/>
          </p:nvCxnSpPr>
          <p:spPr>
            <a:xfrm flipH="1">
              <a:off x="8701219" y="2620823"/>
              <a:ext cx="367369" cy="348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04CE0F-2412-4E58-B68D-20C83CDD7333}"/>
                </a:ext>
              </a:extLst>
            </p:cNvPr>
            <p:cNvSpPr txBox="1"/>
            <p:nvPr/>
          </p:nvSpPr>
          <p:spPr>
            <a:xfrm>
              <a:off x="9068588" y="2483983"/>
              <a:ext cx="16911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i="1" dirty="0"/>
                <a:t>Гранитный массив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15325" y="3120078"/>
            <a:ext cx="2487091" cy="367047"/>
            <a:chOff x="259610" y="4124525"/>
            <a:chExt cx="2487091" cy="367047"/>
          </a:xfrm>
        </p:grpSpPr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AA40E0FF-3790-4643-AE64-B3BED2719B78}"/>
                </a:ext>
              </a:extLst>
            </p:cNvPr>
            <p:cNvCxnSpPr>
              <a:cxnSpLocks/>
            </p:cNvCxnSpPr>
            <p:nvPr/>
          </p:nvCxnSpPr>
          <p:spPr>
            <a:xfrm>
              <a:off x="616986" y="4343452"/>
              <a:ext cx="779529" cy="1481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8B167C-72BC-46A6-BEA1-A67618148F79}"/>
                </a:ext>
              </a:extLst>
            </p:cNvPr>
            <p:cNvSpPr txBox="1"/>
            <p:nvPr/>
          </p:nvSpPr>
          <p:spPr>
            <a:xfrm>
              <a:off x="259610" y="4124525"/>
              <a:ext cx="24870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i="1" dirty="0"/>
                <a:t>Субвулканические образован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2829129" y="4180186"/>
            <a:ext cx="2954655" cy="606351"/>
            <a:chOff x="2624135" y="5111503"/>
            <a:chExt cx="2954655" cy="606351"/>
          </a:xfrm>
        </p:grpSpPr>
        <p:cxnSp>
          <p:nvCxnSpPr>
            <p:cNvPr id="30" name="Прямая со стрелкой 29">
              <a:extLst>
                <a:ext uri="{FF2B5EF4-FFF2-40B4-BE49-F238E27FC236}">
                  <a16:creationId xmlns:a16="http://schemas.microsoft.com/office/drawing/2014/main" id="{7E7D3471-45B4-4F57-A20C-E86DD1E17A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50996" y="5111503"/>
              <a:ext cx="490294" cy="3613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B9B5A6F-6179-4ABD-A801-9325B9DB2776}"/>
                </a:ext>
              </a:extLst>
            </p:cNvPr>
            <p:cNvSpPr txBox="1"/>
            <p:nvPr/>
          </p:nvSpPr>
          <p:spPr>
            <a:xfrm>
              <a:off x="2624135" y="5410077"/>
              <a:ext cx="29546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i="1" dirty="0"/>
                <a:t>Проводящие зоны внутри массива</a:t>
              </a:r>
            </a:p>
          </p:txBody>
        </p:sp>
      </p:grp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3ACF29A-C02D-4239-9362-9C6DA50EBCB9}"/>
              </a:ext>
            </a:extLst>
          </p:cNvPr>
          <p:cNvCxnSpPr>
            <a:cxnSpLocks/>
          </p:cNvCxnSpPr>
          <p:nvPr/>
        </p:nvCxnSpPr>
        <p:spPr>
          <a:xfrm flipV="1">
            <a:off x="966158" y="4360863"/>
            <a:ext cx="443579" cy="1806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089BFFA-0A78-4F83-BC5A-CD4EAB7D4DF4}"/>
              </a:ext>
            </a:extLst>
          </p:cNvPr>
          <p:cNvSpPr txBox="1"/>
          <p:nvPr/>
        </p:nvSpPr>
        <p:spPr>
          <a:xfrm>
            <a:off x="203843" y="4482806"/>
            <a:ext cx="1903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/>
              <a:t>Породы фундамента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7BF2C3-4D49-4204-8C80-AD5C8613A299}"/>
              </a:ext>
            </a:extLst>
          </p:cNvPr>
          <p:cNvSpPr txBox="1"/>
          <p:nvPr/>
        </p:nvSpPr>
        <p:spPr>
          <a:xfrm>
            <a:off x="2107056" y="5967402"/>
            <a:ext cx="267586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b="1" cap="all" dirty="0"/>
              <a:t>Геоэлектрический разрез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6887735" y="936463"/>
            <a:ext cx="4554906" cy="2242885"/>
            <a:chOff x="7577286" y="689442"/>
            <a:chExt cx="4554906" cy="224288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014C8D4E-8354-4FBD-A3B0-59F11C572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5" t="5361" r="4336" b="54501"/>
            <a:stretch/>
          </p:blipFill>
          <p:spPr>
            <a:xfrm>
              <a:off x="7577286" y="689442"/>
              <a:ext cx="4554906" cy="224288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767225" y="1805939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А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258048" y="878322"/>
              <a:ext cx="3177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В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31828" y="1489004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44371" y="1489004"/>
            <a:ext cx="31771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/>
              <a:t>В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E7BF2C3-4D49-4204-8C80-AD5C8613A299}"/>
              </a:ext>
            </a:extLst>
          </p:cNvPr>
          <p:cNvSpPr txBox="1"/>
          <p:nvPr/>
        </p:nvSpPr>
        <p:spPr>
          <a:xfrm>
            <a:off x="841915" y="882120"/>
            <a:ext cx="57984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Комплексная геолого-геофизическая модель по опорному профилю ММТ  (</a:t>
            </a:r>
            <a:r>
              <a:rPr lang="ru-RU" sz="1600" dirty="0"/>
              <a:t>окрестность месторождения Дукат</a:t>
            </a:r>
            <a:r>
              <a:rPr lang="ru-RU" sz="1600" b="1" dirty="0"/>
              <a:t>) 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88F1EC9-6A5F-46AB-9128-8610962DA7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63" t="29578" r="15819" b="3441"/>
          <a:stretch/>
        </p:blipFill>
        <p:spPr>
          <a:xfrm>
            <a:off x="7115028" y="3901440"/>
            <a:ext cx="4350736" cy="227076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E7BF2C3-4D49-4204-8C80-AD5C8613A299}"/>
              </a:ext>
            </a:extLst>
          </p:cNvPr>
          <p:cNvSpPr txBox="1"/>
          <p:nvPr/>
        </p:nvSpPr>
        <p:spPr>
          <a:xfrm>
            <a:off x="6810098" y="3273966"/>
            <a:ext cx="538190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Геоэлектрический разрез по данным АМТЗ и </a:t>
            </a:r>
            <a:r>
              <a:rPr lang="ru-RU" sz="1600" b="1" dirty="0" err="1"/>
              <a:t>гравиразведки</a:t>
            </a:r>
            <a:r>
              <a:rPr lang="ru-RU" sz="1600" b="1" dirty="0"/>
              <a:t> </a:t>
            </a:r>
          </a:p>
          <a:p>
            <a:r>
              <a:rPr lang="ru-RU" sz="1600" b="1" dirty="0"/>
              <a:t>(</a:t>
            </a:r>
            <a:r>
              <a:rPr lang="ru-RU" sz="1600" dirty="0"/>
              <a:t>штат Невада, мест-</a:t>
            </a:r>
            <a:r>
              <a:rPr lang="ru-RU" sz="1600" dirty="0" err="1"/>
              <a:t>ние</a:t>
            </a:r>
            <a:r>
              <a:rPr lang="ru-RU" sz="1600" dirty="0"/>
              <a:t> </a:t>
            </a:r>
            <a:r>
              <a:rPr lang="ru-RU" sz="1600" dirty="0" err="1"/>
              <a:t>карлинского</a:t>
            </a:r>
            <a:r>
              <a:rPr lang="ru-RU" sz="1600" dirty="0"/>
              <a:t> типа</a:t>
            </a:r>
            <a:r>
              <a:rPr lang="ru-RU" sz="1600" b="1" dirty="0"/>
              <a:t>) </a:t>
            </a:r>
          </a:p>
        </p:txBody>
      </p:sp>
      <p:sp>
        <p:nvSpPr>
          <p:cNvPr id="41" name="Блок-схема: процесс 40"/>
          <p:cNvSpPr/>
          <p:nvPr/>
        </p:nvSpPr>
        <p:spPr>
          <a:xfrm>
            <a:off x="77638" y="3179348"/>
            <a:ext cx="6622341" cy="1591225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Соединительная линия уступом 43"/>
          <p:cNvCxnSpPr/>
          <p:nvPr/>
        </p:nvCxnSpPr>
        <p:spPr>
          <a:xfrm flipV="1">
            <a:off x="6887735" y="3273966"/>
            <a:ext cx="5146114" cy="3428759"/>
          </a:xfrm>
          <a:prstGeom prst="bentConnector3">
            <a:avLst>
              <a:gd name="adj1" fmla="val -79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638" y="589384"/>
            <a:ext cx="851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этап.</a:t>
            </a:r>
          </a:p>
        </p:txBody>
      </p:sp>
    </p:spTree>
    <p:extLst>
      <p:ext uri="{BB962C8B-B14F-4D97-AF65-F5344CB8AC3E}">
        <p14:creationId xmlns:p14="http://schemas.microsoft.com/office/powerpoint/2010/main" val="767401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-2178"/>
            <a:ext cx="12193572" cy="69802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Схема работ по геофизическому обеспечению региональных ГСР-200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9" name="Line 6">
            <a:extLst>
              <a:ext uri="{FF2B5EF4-FFF2-40B4-BE49-F238E27FC236}">
                <a16:creationId xmlns:a16="http://schemas.microsoft.com/office/drawing/2014/main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" y="695845"/>
            <a:ext cx="12193507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23248" y="827898"/>
            <a:ext cx="11688890" cy="1350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223248" y="2534081"/>
            <a:ext cx="11688890" cy="20005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cap="all" dirty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Подготовительный  период  и  проектирование</a:t>
            </a:r>
          </a:p>
          <a:p>
            <a:pPr algn="ctr"/>
            <a:r>
              <a:rPr lang="ru-RU" sz="1000" cap="all" dirty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ru-RU" sz="1600" b="1" dirty="0">
              <a:solidFill>
                <a:srgbClr val="232C82"/>
              </a:solidFill>
            </a:endParaRPr>
          </a:p>
          <a:p>
            <a:pPr algn="ctr"/>
            <a:endParaRPr lang="ru-RU" sz="1600" b="1" dirty="0">
              <a:solidFill>
                <a:srgbClr val="232C82"/>
              </a:solidFill>
            </a:endParaRPr>
          </a:p>
          <a:p>
            <a:pPr algn="ctr"/>
            <a:endParaRPr lang="ru-RU" sz="1600" b="1" dirty="0">
              <a:solidFill>
                <a:srgbClr val="232C82"/>
              </a:solidFill>
            </a:endParaRPr>
          </a:p>
          <a:p>
            <a:pPr algn="ctr"/>
            <a:endParaRPr lang="ru-RU" sz="1600" b="1" dirty="0">
              <a:solidFill>
                <a:srgbClr val="232C82"/>
              </a:solidFill>
            </a:endParaRPr>
          </a:p>
          <a:p>
            <a:pPr algn="ctr"/>
            <a:endParaRPr lang="ru-RU" sz="1600" b="1" dirty="0">
              <a:solidFill>
                <a:srgbClr val="232C82"/>
              </a:solidFill>
            </a:endParaRPr>
          </a:p>
          <a:p>
            <a:pPr algn="ctr"/>
            <a:endParaRPr lang="ru-RU" sz="1600" b="1" dirty="0">
              <a:solidFill>
                <a:srgbClr val="232C82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15714" y="941567"/>
            <a:ext cx="391617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32C82"/>
                </a:solidFill>
              </a:rPr>
              <a:t>Комплексная </a:t>
            </a:r>
          </a:p>
          <a:p>
            <a:pPr algn="ctr"/>
            <a:r>
              <a:rPr lang="ru-RU" dirty="0">
                <a:solidFill>
                  <a:srgbClr val="232C82"/>
                </a:solidFill>
              </a:rPr>
              <a:t>аэрогеофизическая съемка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379092" y="941567"/>
            <a:ext cx="3393574" cy="646331"/>
          </a:xfrm>
          <a:prstGeom prst="rect">
            <a:avLst/>
          </a:prstGeom>
          <a:solidFill>
            <a:srgbClr val="FFFF00"/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Обобщение ретроспективных </a:t>
            </a:r>
          </a:p>
          <a:p>
            <a:pPr algn="ctr"/>
            <a:r>
              <a:rPr lang="ru-RU" dirty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геофизических данных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15716" y="2895585"/>
            <a:ext cx="3916174" cy="646331"/>
          </a:xfrm>
          <a:prstGeom prst="rect">
            <a:avLst/>
          </a:prstGeom>
          <a:solidFill>
            <a:srgbClr val="FFFF00"/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Предварительная интерпретация геолого-геофизических материалов</a:t>
            </a:r>
          </a:p>
        </p:txBody>
      </p:sp>
      <p:sp>
        <p:nvSpPr>
          <p:cNvPr id="41" name="Штриховая стрелка вправо 40"/>
          <p:cNvSpPr/>
          <p:nvPr/>
        </p:nvSpPr>
        <p:spPr>
          <a:xfrm rot="5400000">
            <a:off x="5895194" y="4557360"/>
            <a:ext cx="344991" cy="328773"/>
          </a:xfrm>
          <a:prstGeom prst="strip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9050">
                <a:solidFill>
                  <a:srgbClr val="232C82"/>
                </a:solidFill>
              </a:ln>
            </a:endParaRPr>
          </a:p>
        </p:txBody>
      </p:sp>
      <p:sp>
        <p:nvSpPr>
          <p:cNvPr id="42" name="Штриховая стрелка вправо 41"/>
          <p:cNvSpPr/>
          <p:nvPr/>
        </p:nvSpPr>
        <p:spPr>
          <a:xfrm rot="5400000">
            <a:off x="5895196" y="2186045"/>
            <a:ext cx="344991" cy="328773"/>
          </a:xfrm>
          <a:prstGeom prst="strip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9050">
                <a:solidFill>
                  <a:srgbClr val="232C82"/>
                </a:solidFill>
              </a:ln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3246" y="830268"/>
            <a:ext cx="11688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all" dirty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Опережающие работы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566321" y="1414996"/>
            <a:ext cx="339357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32C82"/>
                </a:solidFill>
              </a:rPr>
              <a:t>Создание опережающей геофизической основы ГК-200/2</a:t>
            </a:r>
          </a:p>
        </p:txBody>
      </p:sp>
      <p:cxnSp>
        <p:nvCxnSpPr>
          <p:cNvPr id="5" name="Соединительная линия уступом 4"/>
          <p:cNvCxnSpPr>
            <a:stCxn id="34" idx="2"/>
          </p:cNvCxnSpPr>
          <p:nvPr/>
        </p:nvCxnSpPr>
        <p:spPr>
          <a:xfrm rot="16200000" flipH="1">
            <a:off x="3344930" y="516769"/>
            <a:ext cx="150264" cy="2292522"/>
          </a:xfrm>
          <a:prstGeom prst="bentConnector2">
            <a:avLst/>
          </a:prstGeom>
          <a:ln w="1270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>
            <a:stCxn id="35" idx="2"/>
            <a:endCxn id="43" idx="3"/>
          </p:cNvCxnSpPr>
          <p:nvPr/>
        </p:nvCxnSpPr>
        <p:spPr>
          <a:xfrm rot="5400000">
            <a:off x="8942755" y="605038"/>
            <a:ext cx="150264" cy="2115984"/>
          </a:xfrm>
          <a:prstGeom prst="bentConnector2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7456518" y="2900585"/>
            <a:ext cx="4316148" cy="646331"/>
          </a:xfrm>
          <a:prstGeom prst="rect">
            <a:avLst/>
          </a:prstGeom>
          <a:solidFill>
            <a:srgbClr val="FFFF00"/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ревизионных геофизических работ по опорных и поисковым участкам 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2730135" y="3718679"/>
            <a:ext cx="667512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32C82"/>
                </a:solidFill>
              </a:rPr>
              <a:t>Подготовка обоснования постановки ГСР-200 </a:t>
            </a:r>
          </a:p>
          <a:p>
            <a:pPr algn="ctr"/>
            <a:r>
              <a:rPr lang="ru-RU" dirty="0">
                <a:solidFill>
                  <a:srgbClr val="232C82"/>
                </a:solidFill>
              </a:rPr>
              <a:t>(по выполнению полевых и камеральных геофизических работ)</a:t>
            </a:r>
          </a:p>
        </p:txBody>
      </p:sp>
      <p:cxnSp>
        <p:nvCxnSpPr>
          <p:cNvPr id="48" name="Соединительная линия уступом 47"/>
          <p:cNvCxnSpPr>
            <a:stCxn id="36" idx="2"/>
            <a:endCxn id="47" idx="1"/>
          </p:cNvCxnSpPr>
          <p:nvPr/>
        </p:nvCxnSpPr>
        <p:spPr>
          <a:xfrm rot="16200000" flipH="1">
            <a:off x="2252005" y="3563714"/>
            <a:ext cx="499929" cy="456332"/>
          </a:xfrm>
          <a:prstGeom prst="bentConnector2">
            <a:avLst/>
          </a:prstGeom>
          <a:ln w="1270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оединительная линия уступом 50"/>
          <p:cNvCxnSpPr>
            <a:stCxn id="46" idx="2"/>
          </p:cNvCxnSpPr>
          <p:nvPr/>
        </p:nvCxnSpPr>
        <p:spPr>
          <a:xfrm rot="5400000">
            <a:off x="9242932" y="3729424"/>
            <a:ext cx="554169" cy="189152"/>
          </a:xfrm>
          <a:prstGeom prst="bentConnector3">
            <a:avLst>
              <a:gd name="adj1" fmla="val 99501"/>
            </a:avLst>
          </a:prstGeom>
          <a:ln w="1270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223246" y="4941180"/>
            <a:ext cx="11688890" cy="1350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315712" y="5054849"/>
            <a:ext cx="3916174" cy="646331"/>
          </a:xfrm>
          <a:prstGeom prst="rect">
            <a:avLst/>
          </a:prstGeom>
          <a:solidFill>
            <a:srgbClr val="FFFF00"/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Комплексная геофизическая съемка по опорным и поисковым участкам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8445592" y="5054849"/>
            <a:ext cx="3393574" cy="646331"/>
          </a:xfrm>
          <a:prstGeom prst="rect">
            <a:avLst/>
          </a:prstGeom>
          <a:solidFill>
            <a:srgbClr val="FFFF00"/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Комплексная интерпретация геолого-геофизических материалов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223244" y="4943550"/>
            <a:ext cx="11688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all" dirty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Производство ГСР-200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4322443" y="5528278"/>
            <a:ext cx="399771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32C82"/>
                </a:solidFill>
              </a:rPr>
              <a:t>Рекомендации по проведению горных работ на перспективных участках </a:t>
            </a:r>
          </a:p>
        </p:txBody>
      </p:sp>
      <p:cxnSp>
        <p:nvCxnSpPr>
          <p:cNvPr id="64" name="Соединительная линия уступом 63"/>
          <p:cNvCxnSpPr>
            <a:stCxn id="60" idx="2"/>
          </p:cNvCxnSpPr>
          <p:nvPr/>
        </p:nvCxnSpPr>
        <p:spPr>
          <a:xfrm rot="16200000" flipH="1">
            <a:off x="3222989" y="4751990"/>
            <a:ext cx="150264" cy="2048644"/>
          </a:xfrm>
          <a:prstGeom prst="bentConnector2">
            <a:avLst/>
          </a:prstGeom>
          <a:ln w="1270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Соединительная линия уступом 64"/>
          <p:cNvCxnSpPr>
            <a:stCxn id="61" idx="2"/>
            <a:endCxn id="63" idx="3"/>
          </p:cNvCxnSpPr>
          <p:nvPr/>
        </p:nvCxnSpPr>
        <p:spPr>
          <a:xfrm rot="5400000">
            <a:off x="9156134" y="4865199"/>
            <a:ext cx="150264" cy="1822226"/>
          </a:xfrm>
          <a:prstGeom prst="bentConnector2">
            <a:avLst/>
          </a:prstGeom>
          <a:ln w="28575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>
            <a:stCxn id="35" idx="1"/>
            <a:endCxn id="34" idx="3"/>
          </p:cNvCxnSpPr>
          <p:nvPr/>
        </p:nvCxnSpPr>
        <p:spPr>
          <a:xfrm flipH="1">
            <a:off x="4231888" y="1264733"/>
            <a:ext cx="4147204" cy="0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лилиния 13"/>
          <p:cNvSpPr/>
          <p:nvPr/>
        </p:nvSpPr>
        <p:spPr>
          <a:xfrm>
            <a:off x="8632371" y="1295400"/>
            <a:ext cx="2928258" cy="30753"/>
          </a:xfrm>
          <a:custGeom>
            <a:avLst/>
            <a:gdLst>
              <a:gd name="connsiteX0" fmla="*/ 0 w 2928258"/>
              <a:gd name="connsiteY0" fmla="*/ 10886 h 30753"/>
              <a:gd name="connsiteX1" fmla="*/ 468086 w 2928258"/>
              <a:gd name="connsiteY1" fmla="*/ 10886 h 30753"/>
              <a:gd name="connsiteX2" fmla="*/ 816429 w 2928258"/>
              <a:gd name="connsiteY2" fmla="*/ 0 h 30753"/>
              <a:gd name="connsiteX3" fmla="*/ 1404258 w 2928258"/>
              <a:gd name="connsiteY3" fmla="*/ 10886 h 30753"/>
              <a:gd name="connsiteX4" fmla="*/ 2928258 w 2928258"/>
              <a:gd name="connsiteY4" fmla="*/ 0 h 3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8258" h="30753">
                <a:moveTo>
                  <a:pt x="0" y="10886"/>
                </a:moveTo>
                <a:cubicBezTo>
                  <a:pt x="189112" y="48706"/>
                  <a:pt x="40200" y="23111"/>
                  <a:pt x="468086" y="10886"/>
                </a:cubicBezTo>
                <a:lnTo>
                  <a:pt x="816429" y="0"/>
                </a:lnTo>
                <a:lnTo>
                  <a:pt x="1404258" y="10886"/>
                </a:lnTo>
                <a:lnTo>
                  <a:pt x="2928258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8773886" y="5344886"/>
            <a:ext cx="2764971" cy="44839"/>
          </a:xfrm>
          <a:custGeom>
            <a:avLst/>
            <a:gdLst>
              <a:gd name="connsiteX0" fmla="*/ 0 w 2764971"/>
              <a:gd name="connsiteY0" fmla="*/ 0 h 44839"/>
              <a:gd name="connsiteX1" fmla="*/ 261257 w 2764971"/>
              <a:gd name="connsiteY1" fmla="*/ 21771 h 44839"/>
              <a:gd name="connsiteX2" fmla="*/ 838200 w 2764971"/>
              <a:gd name="connsiteY2" fmla="*/ 32657 h 44839"/>
              <a:gd name="connsiteX3" fmla="*/ 1872343 w 2764971"/>
              <a:gd name="connsiteY3" fmla="*/ 21771 h 44839"/>
              <a:gd name="connsiteX4" fmla="*/ 2264228 w 2764971"/>
              <a:gd name="connsiteY4" fmla="*/ 32657 h 44839"/>
              <a:gd name="connsiteX5" fmla="*/ 2362200 w 2764971"/>
              <a:gd name="connsiteY5" fmla="*/ 43543 h 44839"/>
              <a:gd name="connsiteX6" fmla="*/ 2764971 w 2764971"/>
              <a:gd name="connsiteY6" fmla="*/ 43543 h 4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64971" h="44839">
                <a:moveTo>
                  <a:pt x="0" y="0"/>
                </a:moveTo>
                <a:cubicBezTo>
                  <a:pt x="113411" y="22681"/>
                  <a:pt x="68469" y="16416"/>
                  <a:pt x="261257" y="21771"/>
                </a:cubicBezTo>
                <a:lnTo>
                  <a:pt x="838200" y="32657"/>
                </a:lnTo>
                <a:lnTo>
                  <a:pt x="1872343" y="21771"/>
                </a:lnTo>
                <a:cubicBezTo>
                  <a:pt x="2003022" y="21771"/>
                  <a:pt x="2133678" y="26855"/>
                  <a:pt x="2264228" y="32657"/>
                </a:cubicBezTo>
                <a:cubicBezTo>
                  <a:pt x="2297054" y="34116"/>
                  <a:pt x="2329349" y="42829"/>
                  <a:pt x="2362200" y="43543"/>
                </a:cubicBezTo>
                <a:cubicBezTo>
                  <a:pt x="2496425" y="46461"/>
                  <a:pt x="2630714" y="43543"/>
                  <a:pt x="2764971" y="4354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906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 algn="l">
              <a:defRPr/>
            </a:pPr>
            <a:r>
              <a:rPr lang="ru-RU" altLang="ru-RU" sz="1600" b="1" cap="all" dirty="0">
                <a:solidFill>
                  <a:srgbClr val="232C82"/>
                </a:solidFill>
                <a:effectLst/>
                <a:latin typeface="+mn-lt"/>
              </a:rPr>
              <a:t>Производство ГСР-200</a:t>
            </a:r>
            <a:r>
              <a:rPr lang="en-US" altLang="ru-RU" sz="1600" b="1" cap="all" dirty="0">
                <a:solidFill>
                  <a:srgbClr val="232C82"/>
                </a:solidFill>
                <a:effectLst/>
                <a:latin typeface="+mn-lt"/>
              </a:rPr>
              <a:t>:                 </a:t>
            </a:r>
            <a:r>
              <a:rPr lang="ru-RU" altLang="ru-RU" sz="1800" b="1" cap="all" dirty="0">
                <a:solidFill>
                  <a:srgbClr val="232C82"/>
                </a:solidFill>
                <a:effectLst/>
                <a:latin typeface="+mn-lt"/>
              </a:rPr>
              <a:t>комплекс геофизических исследований на опорных и поисковых участках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F3E565-BC68-47E6-8D2D-FEE48355D0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85" r="5138"/>
          <a:stretch/>
        </p:blipFill>
        <p:spPr>
          <a:xfrm>
            <a:off x="52838" y="1014544"/>
            <a:ext cx="5873509" cy="53079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B1695A-ADA4-4256-8E43-567E996F3D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65" t="10144" r="7363" b="23414"/>
          <a:stretch/>
        </p:blipFill>
        <p:spPr>
          <a:xfrm>
            <a:off x="6251278" y="848397"/>
            <a:ext cx="5760472" cy="15999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087354" y="509843"/>
            <a:ext cx="60883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Sans Serif" panose="020B0604020202020204" pitchFamily="34" charset="0"/>
                <a:cs typeface="Times New Roman" pitchFamily="18" charset="0"/>
              </a:rPr>
              <a:t>3</a:t>
            </a:r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Sans Serif" panose="020B0604020202020204" pitchFamily="34" charset="0"/>
                <a:cs typeface="Times New Roman" pitchFamily="18" charset="0"/>
              </a:rPr>
              <a:t>D 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Sans Serif" panose="020B0604020202020204" pitchFamily="34" charset="0"/>
                <a:cs typeface="Times New Roman" pitchFamily="18" charset="0"/>
              </a:rPr>
              <a:t>распределение электропроводности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6635" y="829878"/>
            <a:ext cx="2863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Геоэлектрические разрезы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AF332F-9E74-41E2-9858-C63B4F4F27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1" t="4914" r="19420" b="17952"/>
          <a:stretch/>
        </p:blipFill>
        <p:spPr>
          <a:xfrm>
            <a:off x="6251278" y="2759788"/>
            <a:ext cx="3873262" cy="33384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10755" y="4984146"/>
            <a:ext cx="305013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комплексной интерпретации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результатов 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беспилотных исследований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638" y="589384"/>
            <a:ext cx="941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этап.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AD937A-034C-4C8B-BA5A-0BE7D8CF6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5048" y="2546081"/>
            <a:ext cx="1806701" cy="281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40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 algn="l">
              <a:defRPr/>
            </a:pPr>
            <a:r>
              <a:rPr lang="ru-RU" altLang="ru-RU" sz="1600" b="1" cap="all" dirty="0">
                <a:solidFill>
                  <a:srgbClr val="232C82"/>
                </a:solidFill>
                <a:effectLst/>
                <a:latin typeface="+mn-lt"/>
              </a:rPr>
              <a:t>Производство ГСР-200</a:t>
            </a:r>
            <a:r>
              <a:rPr lang="en-US" altLang="ru-RU" sz="1600" b="1" cap="all" dirty="0">
                <a:solidFill>
                  <a:srgbClr val="232C82"/>
                </a:solidFill>
                <a:effectLst/>
                <a:latin typeface="+mn-lt"/>
              </a:rPr>
              <a:t>:                 </a:t>
            </a:r>
            <a:r>
              <a:rPr lang="ru-RU" altLang="ru-RU" sz="1800" b="1" cap="all" dirty="0">
                <a:solidFill>
                  <a:srgbClr val="232C82"/>
                </a:solidFill>
                <a:effectLst/>
                <a:latin typeface="+mn-lt"/>
              </a:rPr>
              <a:t>комплекс геофизических исследований на опорных и поисковых участках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400127-8433-41C0-A875-C0582A2963B8}"/>
              </a:ext>
            </a:extLst>
          </p:cNvPr>
          <p:cNvSpPr txBox="1"/>
          <p:nvPr/>
        </p:nvSpPr>
        <p:spPr>
          <a:xfrm>
            <a:off x="77638" y="991518"/>
            <a:ext cx="150483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b="1" cap="all" dirty="0">
                <a:latin typeface="Times New Roman" pitchFamily="18" charset="0"/>
                <a:ea typeface="Microsoft Sans Serif" panose="020B0604020202020204" pitchFamily="34" charset="0"/>
                <a:cs typeface="Times New Roman" pitchFamily="18" charset="0"/>
              </a:rPr>
              <a:t>Наземные </a:t>
            </a:r>
          </a:p>
          <a:p>
            <a:pPr>
              <a:spcBef>
                <a:spcPts val="600"/>
              </a:spcBef>
            </a:pPr>
            <a:r>
              <a:rPr lang="ru-RU" sz="1400" b="1" cap="all" dirty="0" err="1">
                <a:latin typeface="Times New Roman" pitchFamily="18" charset="0"/>
                <a:ea typeface="Microsoft Sans Serif" panose="020B0604020202020204" pitchFamily="34" charset="0"/>
                <a:cs typeface="Times New Roman" pitchFamily="18" charset="0"/>
              </a:rPr>
              <a:t>заверочные</a:t>
            </a:r>
            <a:r>
              <a:rPr lang="ru-RU" sz="1400" b="1" cap="all" dirty="0">
                <a:latin typeface="Times New Roman" pitchFamily="18" charset="0"/>
                <a:ea typeface="Microsoft Sans Serif" panose="020B0604020202020204" pitchFamily="34" charset="0"/>
                <a:cs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ru-RU" sz="1400" b="1" cap="all" dirty="0">
                <a:latin typeface="Times New Roman" pitchFamily="18" charset="0"/>
                <a:ea typeface="Microsoft Sans Serif" panose="020B0604020202020204" pitchFamily="34" charset="0"/>
                <a:cs typeface="Times New Roman" pitchFamily="18" charset="0"/>
              </a:rPr>
              <a:t>работы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25339CC-6C35-4CCA-A727-340518E1C331}"/>
              </a:ext>
            </a:extLst>
          </p:cNvPr>
          <p:cNvGrpSpPr/>
          <p:nvPr/>
        </p:nvGrpSpPr>
        <p:grpSpPr>
          <a:xfrm>
            <a:off x="-2597219" y="1549872"/>
            <a:ext cx="2402903" cy="3120928"/>
            <a:chOff x="243736" y="1108172"/>
            <a:chExt cx="2402903" cy="3120928"/>
          </a:xfrm>
        </p:grpSpPr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8CF0E75E-A314-4660-B734-F513B8F9EA6F}"/>
                </a:ext>
              </a:extLst>
            </p:cNvPr>
            <p:cNvGrpSpPr/>
            <p:nvPr/>
          </p:nvGrpSpPr>
          <p:grpSpPr>
            <a:xfrm>
              <a:off x="243736" y="1108172"/>
              <a:ext cx="2402903" cy="3120928"/>
              <a:chOff x="952500" y="1337733"/>
              <a:chExt cx="2886075" cy="3695700"/>
            </a:xfrm>
          </p:grpSpPr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D0123E39-6F38-4F26-97E7-0F359C3477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6801" t="43472" r="44625" b="2638"/>
              <a:stretch/>
            </p:blipFill>
            <p:spPr>
              <a:xfrm>
                <a:off x="952500" y="1337733"/>
                <a:ext cx="2886075" cy="36957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45BEEE23-7723-42DB-B3B9-C294503CE195}"/>
                  </a:ext>
                </a:extLst>
              </p:cNvPr>
              <p:cNvSpPr/>
              <p:nvPr/>
            </p:nvSpPr>
            <p:spPr>
              <a:xfrm>
                <a:off x="952500" y="1337733"/>
                <a:ext cx="2886075" cy="3695700"/>
              </a:xfrm>
              <a:prstGeom prst="rect">
                <a:avLst/>
              </a:prstGeom>
              <a:noFill/>
              <a:ln w="28575"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E039A455-6AF3-4DE7-A4BD-4C73C94FF9A8}"/>
                </a:ext>
              </a:extLst>
            </p:cNvPr>
            <p:cNvCxnSpPr>
              <a:cxnSpLocks/>
            </p:cNvCxnSpPr>
            <p:nvPr/>
          </p:nvCxnSpPr>
          <p:spPr>
            <a:xfrm>
              <a:off x="500767" y="1699826"/>
              <a:ext cx="944420" cy="1592639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81C7A11-A752-48F4-A43A-5FC6C37AA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41" y="4199979"/>
            <a:ext cx="9224114" cy="200835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D9A3F35-E7AB-49FE-A1B7-F8E177F40C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46"/>
          <a:stretch/>
        </p:blipFill>
        <p:spPr>
          <a:xfrm>
            <a:off x="1542671" y="792586"/>
            <a:ext cx="7785715" cy="3328469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2417855" y="2300587"/>
            <a:ext cx="25245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>
                <a:latin typeface="Times New Roman" pitchFamily="18" charset="0"/>
                <a:ea typeface="Microsoft Sans Serif" panose="020B0604020202020204" pitchFamily="34" charset="0"/>
                <a:cs typeface="Times New Roman" pitchFamily="18" charset="0"/>
              </a:rPr>
              <a:t>Зоны минерализации </a:t>
            </a:r>
            <a:endParaRPr lang="ru-RU" sz="140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098259" y="565843"/>
            <a:ext cx="74320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>
                <a:latin typeface="Times New Roman" pitchFamily="18" charset="0"/>
                <a:ea typeface="Microsoft Sans Serif" panose="020B0604020202020204" pitchFamily="34" charset="0"/>
                <a:cs typeface="Times New Roman" pitchFamily="18" charset="0"/>
              </a:rPr>
              <a:t>Разрезы удельного сопротивления и вызванной поляризации (ВП-ТЗ)</a:t>
            </a:r>
            <a:endParaRPr lang="ru-RU" sz="140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746329" y="4199978"/>
            <a:ext cx="64743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>
                <a:latin typeface="Times New Roman" pitchFamily="18" charset="0"/>
                <a:ea typeface="Microsoft Sans Serif" panose="020B0604020202020204" pitchFamily="34" charset="0"/>
                <a:cs typeface="Times New Roman" pitchFamily="18" charset="0"/>
              </a:rPr>
              <a:t>Определение положений буровых скважин и горных работ</a:t>
            </a:r>
            <a:endParaRPr lang="ru-RU" sz="140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7638" y="589384"/>
            <a:ext cx="1030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этап.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4C41F2F-A5F6-4F8A-8B30-4B781A90D3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r="20513"/>
          <a:stretch/>
        </p:blipFill>
        <p:spPr>
          <a:xfrm>
            <a:off x="9530294" y="912862"/>
            <a:ext cx="2492329" cy="277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8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 algn="l">
              <a:defRPr/>
            </a:pPr>
            <a:r>
              <a:rPr lang="ru-RU" altLang="ru-RU" sz="1600" b="1" cap="all" dirty="0">
                <a:solidFill>
                  <a:srgbClr val="232C82"/>
                </a:solidFill>
                <a:effectLst/>
                <a:latin typeface="+mn-lt"/>
              </a:rPr>
              <a:t>Производство ГСР-200</a:t>
            </a:r>
            <a:r>
              <a:rPr lang="en-US" altLang="ru-RU" sz="1600" b="1" cap="all" dirty="0">
                <a:solidFill>
                  <a:srgbClr val="232C82"/>
                </a:solidFill>
                <a:effectLst/>
                <a:latin typeface="+mn-lt"/>
              </a:rPr>
              <a:t>:                 </a:t>
            </a:r>
            <a:r>
              <a:rPr lang="ru-RU" altLang="ru-RU" sz="1800" b="1" cap="all" dirty="0">
                <a:solidFill>
                  <a:srgbClr val="232C82"/>
                </a:solidFill>
                <a:effectLst/>
                <a:latin typeface="+mn-lt"/>
              </a:rPr>
              <a:t>комплекс геофизических исследований на опорных и поисковых участках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22" y="1669880"/>
            <a:ext cx="316038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777" y="3056671"/>
            <a:ext cx="316038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183" y="660557"/>
            <a:ext cx="316038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766" y="2440585"/>
            <a:ext cx="316038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4834" y="1106728"/>
            <a:ext cx="2566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производительность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8874" y="2569880"/>
            <a:ext cx="166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трудозатраты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90991" y="1914872"/>
            <a:ext cx="1423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стоимость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7584" y="5055078"/>
            <a:ext cx="5394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DC-IP – </a:t>
            </a:r>
            <a:r>
              <a:rPr lang="ru-RU" dirty="0" err="1"/>
              <a:t>электропрофилирование</a:t>
            </a:r>
            <a:r>
              <a:rPr lang="ru-RU" dirty="0"/>
              <a:t> </a:t>
            </a:r>
          </a:p>
          <a:p>
            <a:r>
              <a:rPr lang="ru-RU" dirty="0"/>
              <a:t>ТЕМ – метод переходных процессов (МПП)</a:t>
            </a:r>
          </a:p>
          <a:p>
            <a:r>
              <a:rPr lang="ru-RU" dirty="0"/>
              <a:t>ЕМ – беспилотное электромагнитное зондирование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865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>
              <a:defRPr/>
            </a:pP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Прогнозирование на основе физико-геологического моделирования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3181" y="639156"/>
            <a:ext cx="6367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этап. Создание физико-геологической поисковой модели.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 bwMode="auto">
          <a:xfrm>
            <a:off x="878263" y="1008488"/>
            <a:ext cx="10435473" cy="562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160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>
              <a:defRPr/>
            </a:pP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Прогнозирование на основе физико-геологического моделирования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1523" y="504582"/>
            <a:ext cx="9303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этап. Картирование геолого-геофизических факторов контроля поискового объекта.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412076-D7E5-1506-815C-F09A460BD69E}"/>
              </a:ext>
            </a:extLst>
          </p:cNvPr>
          <p:cNvSpPr txBox="1"/>
          <p:nvPr/>
        </p:nvSpPr>
        <p:spPr>
          <a:xfrm>
            <a:off x="9558368" y="1192131"/>
            <a:ext cx="1767989" cy="454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прогнозый</a:t>
            </a:r>
            <a:r>
              <a:rPr lang="ru-RU" sz="1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участок на золотое </a:t>
            </a:r>
            <a:r>
              <a:rPr lang="ru-RU" sz="1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оруденение</a:t>
            </a:r>
            <a:endParaRPr lang="ru-RU" sz="11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32CB9B-7D29-7006-8084-81D63E9BBA19}"/>
              </a:ext>
            </a:extLst>
          </p:cNvPr>
          <p:cNvSpPr txBox="1"/>
          <p:nvPr/>
        </p:nvSpPr>
        <p:spPr>
          <a:xfrm>
            <a:off x="9397094" y="4199451"/>
            <a:ext cx="1825738" cy="454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прогнозый</a:t>
            </a:r>
            <a:r>
              <a:rPr lang="ru-RU" sz="1100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участок на молибденовое </a:t>
            </a:r>
            <a:r>
              <a:rPr lang="ru-RU" sz="1100" b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оруденение</a:t>
            </a:r>
            <a:endParaRPr lang="ru-RU" sz="1100" b="1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022158" y="836790"/>
            <a:ext cx="7046435" cy="5813995"/>
            <a:chOff x="765145" y="836790"/>
            <a:chExt cx="7046435" cy="581399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8D24EC2-CF75-9CE9-4808-059F7BE89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7539" y="1704911"/>
              <a:ext cx="1256140" cy="128814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13141B3-FCBD-04D5-28B9-522638161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1110" y="4717323"/>
              <a:ext cx="1278794" cy="1297711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CC62B3A-68D1-02F7-DFD6-B21F5F7C8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22038" y="1692911"/>
              <a:ext cx="1252139" cy="1288143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15EC792-3E59-3492-74DB-DD19B04B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22038" y="4717323"/>
              <a:ext cx="1282577" cy="129771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E24E758-8D05-2766-FEF2-60754A099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44545" y="1692910"/>
              <a:ext cx="1256140" cy="128814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8915166-D3B0-E3CF-B804-ACD95ACC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22536" y="1704911"/>
              <a:ext cx="1248139" cy="1276142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361ADAA-9783-705B-C612-526972A5C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36789" y="4738892"/>
              <a:ext cx="1278794" cy="127614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E78D83-FE97-E420-8853-58CCF825FFA8}"/>
                </a:ext>
              </a:extLst>
            </p:cNvPr>
            <p:cNvSpPr txBox="1"/>
            <p:nvPr/>
          </p:nvSpPr>
          <p:spPr>
            <a:xfrm>
              <a:off x="6061148" y="3837173"/>
              <a:ext cx="1430076" cy="8168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Ториевая радиохимическая специализация, метод </a:t>
              </a:r>
              <a:r>
                <a:rPr lang="en-US" sz="1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“</a:t>
              </a:r>
              <a:r>
                <a:rPr lang="ru-RU" sz="1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АРК</a:t>
              </a:r>
              <a:r>
                <a:rPr lang="en-US" sz="1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”</a:t>
              </a:r>
              <a:endParaRPr lang="ru-RU" sz="11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68A7DD-B807-8F1B-A266-68D7F1855D6C}"/>
                </a:ext>
              </a:extLst>
            </p:cNvPr>
            <p:cNvSpPr txBox="1"/>
            <p:nvPr/>
          </p:nvSpPr>
          <p:spPr>
            <a:xfrm>
              <a:off x="765145" y="3869612"/>
              <a:ext cx="1791273" cy="8168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Периферия локального изометрического гравитационного минимума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441D70-A6AD-136B-0633-C1534014F2EB}"/>
                </a:ext>
              </a:extLst>
            </p:cNvPr>
            <p:cNvSpPr txBox="1"/>
            <p:nvPr/>
          </p:nvSpPr>
          <p:spPr>
            <a:xfrm>
              <a:off x="2566707" y="3890161"/>
              <a:ext cx="1702819" cy="8168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Узкие линейные зоны повышенной намагниченности, параметр </a:t>
              </a:r>
              <a:r>
                <a:rPr lang="en-US" sz="1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“Tilt”</a:t>
              </a:r>
              <a:r>
                <a:rPr lang="ru-RU" sz="1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100688-3DD8-7419-7454-A27F14BB18B2}"/>
                </a:ext>
              </a:extLst>
            </p:cNvPr>
            <p:cNvSpPr txBox="1"/>
            <p:nvPr/>
          </p:nvSpPr>
          <p:spPr>
            <a:xfrm>
              <a:off x="4254595" y="4232409"/>
              <a:ext cx="1702819" cy="4546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Дифференцированное магнитное поле 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8B87462A-75DE-B9F3-BBF9-3BC999CBF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39932" y="4728107"/>
              <a:ext cx="1275077" cy="129771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EB79EBB-20D6-658E-636C-1A3B298066F8}"/>
                </a:ext>
              </a:extLst>
            </p:cNvPr>
            <p:cNvSpPr txBox="1"/>
            <p:nvPr/>
          </p:nvSpPr>
          <p:spPr>
            <a:xfrm>
              <a:off x="4218669" y="873914"/>
              <a:ext cx="161201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Периферия п</a:t>
              </a:r>
              <a:r>
                <a:rPr lang="ru-RU" sz="1100" dirty="0">
                  <a:effectLst/>
                  <a:latin typeface="Times New Roman" pitchFamily="18" charset="0"/>
                  <a:cs typeface="Times New Roman" pitchFamily="18" charset="0"/>
                </a:rPr>
                <a:t>оложительной региональной магнитной аномалии</a:t>
              </a:r>
              <a:endParaRPr lang="ru-RU" sz="11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BC990E-F516-9D5E-F2CB-32B51D35CAB2}"/>
                </a:ext>
              </a:extLst>
            </p:cNvPr>
            <p:cNvSpPr txBox="1"/>
            <p:nvPr/>
          </p:nvSpPr>
          <p:spPr>
            <a:xfrm>
              <a:off x="939344" y="1046579"/>
              <a:ext cx="1430076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З</a:t>
              </a:r>
              <a:r>
                <a:rPr lang="ru-RU" sz="1100" dirty="0">
                  <a:effectLst/>
                  <a:latin typeface="Times New Roman" pitchFamily="18" charset="0"/>
                  <a:cs typeface="Times New Roman" pitchFamily="18" charset="0"/>
                </a:rPr>
                <a:t>она повышенных значений поля силы тяжести</a:t>
              </a:r>
              <a:endParaRPr lang="ru-RU" sz="11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2BC85BE-7B3A-5C15-A24C-16EA9C98137D}"/>
                </a:ext>
              </a:extLst>
            </p:cNvPr>
            <p:cNvSpPr txBox="1"/>
            <p:nvPr/>
          </p:nvSpPr>
          <p:spPr>
            <a:xfrm>
              <a:off x="2453187" y="1026030"/>
              <a:ext cx="1789840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>
                  <a:effectLst/>
                  <a:latin typeface="Times New Roman" pitchFamily="18" charset="0"/>
                  <a:cs typeface="Times New Roman" pitchFamily="18" charset="0"/>
                </a:rPr>
                <a:t>Градиентные линейные зоны в магнитном поле, </a:t>
              </a:r>
              <a:r>
                <a:rPr lang="ru-RU" sz="1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параметр </a:t>
              </a:r>
              <a:r>
                <a:rPr lang="en-US" sz="1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“Tilt”</a:t>
              </a:r>
              <a:r>
                <a:rPr lang="ru-RU" sz="1100" dirty="0"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1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CC6CFFB-CB56-4E6C-6416-54918EE88E83}"/>
                </a:ext>
              </a:extLst>
            </p:cNvPr>
            <p:cNvSpPr txBox="1"/>
            <p:nvPr/>
          </p:nvSpPr>
          <p:spPr>
            <a:xfrm>
              <a:off x="5729155" y="836790"/>
              <a:ext cx="2082425" cy="8168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Граница областей дифференцированного и однородного пониженного магнитного поля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57F07B-4F76-70A5-C827-231812D18BFE}"/>
                </a:ext>
              </a:extLst>
            </p:cNvPr>
            <p:cNvSpPr txBox="1"/>
            <p:nvPr/>
          </p:nvSpPr>
          <p:spPr>
            <a:xfrm>
              <a:off x="6061148" y="5992078"/>
              <a:ext cx="1507821" cy="6357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Рудогенерирующие и рудовмещающие лейкограниты</a:t>
              </a:r>
              <a:endParaRPr lang="ru-RU" sz="11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CE6C11-7191-1419-56C2-6C895C2ADA3E}"/>
                </a:ext>
              </a:extLst>
            </p:cNvPr>
            <p:cNvSpPr txBox="1"/>
            <p:nvPr/>
          </p:nvSpPr>
          <p:spPr>
            <a:xfrm>
              <a:off x="2538910" y="6015034"/>
              <a:ext cx="1648831" cy="4546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Рудоконтролирующие тектонические зоны</a:t>
              </a:r>
              <a:endParaRPr lang="ru-RU" sz="11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331DA1-F9A7-4C83-A371-B9671A66DABC}"/>
                </a:ext>
              </a:extLst>
            </p:cNvPr>
            <p:cNvSpPr txBox="1"/>
            <p:nvPr/>
          </p:nvSpPr>
          <p:spPr>
            <a:xfrm>
              <a:off x="893156" y="6015034"/>
              <a:ext cx="1507821" cy="6357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Штоки рудовмещающих лейкогранитов</a:t>
              </a:r>
              <a:endParaRPr lang="ru-RU" sz="11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25DE758-F92B-B98E-1788-D2D107EE41EC}"/>
                </a:ext>
              </a:extLst>
            </p:cNvPr>
            <p:cNvSpPr txBox="1"/>
            <p:nvPr/>
          </p:nvSpPr>
          <p:spPr>
            <a:xfrm>
              <a:off x="4270767" y="5992077"/>
              <a:ext cx="1507821" cy="4546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Околорудные изменения </a:t>
              </a:r>
              <a:endParaRPr lang="ru-RU" sz="11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264E20-D446-B7C9-9394-32552510FE4F}"/>
                </a:ext>
              </a:extLst>
            </p:cNvPr>
            <p:cNvSpPr txBox="1"/>
            <p:nvPr/>
          </p:nvSpPr>
          <p:spPr>
            <a:xfrm>
              <a:off x="781292" y="2943698"/>
              <a:ext cx="1728633" cy="6357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Комплекс рудовмещающих пород верхнего рифея</a:t>
              </a:r>
              <a:endParaRPr lang="ru-RU" sz="11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6E6F889-698B-9D78-3088-85B75068D773}"/>
                </a:ext>
              </a:extLst>
            </p:cNvPr>
            <p:cNvSpPr txBox="1"/>
            <p:nvPr/>
          </p:nvSpPr>
          <p:spPr>
            <a:xfrm>
              <a:off x="2499008" y="2923149"/>
              <a:ext cx="1728633" cy="4546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Рудоконтролирующие разрывные нарушения</a:t>
              </a:r>
              <a:endParaRPr lang="ru-RU" sz="11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1B4D0C-7F93-B139-9086-37EF4EF058E0}"/>
                </a:ext>
              </a:extLst>
            </p:cNvPr>
            <p:cNvSpPr txBox="1"/>
            <p:nvPr/>
          </p:nvSpPr>
          <p:spPr>
            <a:xfrm>
              <a:off x="4112739" y="2943698"/>
              <a:ext cx="1894757" cy="11006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Рудовмещающие основные метавулканиты и невскрытые тела габброидов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ru-RU" sz="11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F7FC8CE-78D5-0440-6EB5-B31FF24D3DB7}"/>
                </a:ext>
              </a:extLst>
            </p:cNvPr>
            <p:cNvSpPr txBox="1"/>
            <p:nvPr/>
          </p:nvSpPr>
          <p:spPr>
            <a:xfrm>
              <a:off x="5881946" y="2951589"/>
              <a:ext cx="1866223" cy="8168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Рудогенерирующий гранитоидный массив и малые рудовмещающие тела габброидов </a:t>
              </a:r>
              <a:endParaRPr lang="ru-RU" sz="11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7E9C669-B775-8AA1-257C-C1F8D2A3AFF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4330"/>
          <a:stretch/>
        </p:blipFill>
        <p:spPr>
          <a:xfrm>
            <a:off x="9820809" y="1746983"/>
            <a:ext cx="1243109" cy="1276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631CBC9-733F-807E-8B85-853567D01CC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-1609" b="1"/>
          <a:stretch/>
        </p:blipFill>
        <p:spPr>
          <a:xfrm>
            <a:off x="9764681" y="4738892"/>
            <a:ext cx="1316103" cy="12977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Стрелка вправо 37"/>
          <p:cNvSpPr/>
          <p:nvPr/>
        </p:nvSpPr>
        <p:spPr>
          <a:xfrm>
            <a:off x="8152541" y="2122714"/>
            <a:ext cx="1314450" cy="359229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8247791" y="5208132"/>
            <a:ext cx="1314450" cy="359229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095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>
              <a:defRPr/>
            </a:pP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Прогнозирование на основе физико-геологического моделирования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6626812-411E-B6EA-C26B-F56B4696D7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3"/>
          <a:stretch/>
        </p:blipFill>
        <p:spPr bwMode="auto">
          <a:xfrm>
            <a:off x="7702634" y="1370494"/>
            <a:ext cx="4227363" cy="436081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EA2B376-8B6F-DE6E-08F5-D56FA3126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6958" y="1539629"/>
            <a:ext cx="2822117" cy="4161600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9B77B34-922E-4209-9E69-7961A0159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7528" y="1025257"/>
            <a:ext cx="3597567" cy="5305109"/>
          </a:xfrm>
          <a:prstGeom prst="rect">
            <a:avLst/>
          </a:prstGeom>
        </p:spPr>
      </p:pic>
      <p:sp>
        <p:nvSpPr>
          <p:cNvPr id="37" name="Овал 36">
            <a:extLst>
              <a:ext uri="{FF2B5EF4-FFF2-40B4-BE49-F238E27FC236}">
                <a16:creationId xmlns:a16="http://schemas.microsoft.com/office/drawing/2014/main" id="{93D9BBFC-7AAC-E2BE-F232-96695726C9E9}"/>
              </a:ext>
            </a:extLst>
          </p:cNvPr>
          <p:cNvSpPr/>
          <p:nvPr/>
        </p:nvSpPr>
        <p:spPr bwMode="auto">
          <a:xfrm>
            <a:off x="6323911" y="3874473"/>
            <a:ext cx="109688" cy="110690"/>
          </a:xfrm>
          <a:prstGeom prst="ellipse">
            <a:avLst/>
          </a:prstGeom>
          <a:solidFill>
            <a:srgbClr val="FD01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D3EC37-B870-D2D4-C206-E1D9B3949E3E}"/>
              </a:ext>
            </a:extLst>
          </p:cNvPr>
          <p:cNvSpPr txBox="1"/>
          <p:nvPr/>
        </p:nvSpPr>
        <p:spPr bwMode="auto">
          <a:xfrm>
            <a:off x="6378755" y="3550900"/>
            <a:ext cx="1233492" cy="2538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Наталкинское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FA09E2-B431-618F-9D2B-3016DAD3AA8C}"/>
              </a:ext>
            </a:extLst>
          </p:cNvPr>
          <p:cNvSpPr txBox="1"/>
          <p:nvPr/>
        </p:nvSpPr>
        <p:spPr bwMode="auto">
          <a:xfrm>
            <a:off x="6898254" y="3929818"/>
            <a:ext cx="1233492" cy="2538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000" b="1" dirty="0" err="1">
                <a:solidFill>
                  <a:schemeClr val="bg1"/>
                </a:solidFill>
              </a:rPr>
              <a:t>Омчакское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87198FD-8C66-60F5-EF4B-327B3D53B10B}"/>
              </a:ext>
            </a:extLst>
          </p:cNvPr>
          <p:cNvSpPr txBox="1"/>
          <p:nvPr/>
        </p:nvSpPr>
        <p:spPr bwMode="auto">
          <a:xfrm>
            <a:off x="7146451" y="4678037"/>
            <a:ext cx="1233492" cy="2538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Павлик</a:t>
            </a: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0BC9EA7E-A749-4F34-B9E2-57A487142A53}"/>
              </a:ext>
            </a:extLst>
          </p:cNvPr>
          <p:cNvSpPr/>
          <p:nvPr/>
        </p:nvSpPr>
        <p:spPr bwMode="auto">
          <a:xfrm>
            <a:off x="6765347" y="4047330"/>
            <a:ext cx="109688" cy="110690"/>
          </a:xfrm>
          <a:prstGeom prst="ellipse">
            <a:avLst/>
          </a:prstGeom>
          <a:solidFill>
            <a:srgbClr val="FD01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6ECD267B-43FC-42DF-8035-25733DA17B1C}"/>
              </a:ext>
            </a:extLst>
          </p:cNvPr>
          <p:cNvSpPr/>
          <p:nvPr/>
        </p:nvSpPr>
        <p:spPr bwMode="auto">
          <a:xfrm>
            <a:off x="7173654" y="5036471"/>
            <a:ext cx="109688" cy="110690"/>
          </a:xfrm>
          <a:prstGeom prst="ellipse">
            <a:avLst/>
          </a:prstGeom>
          <a:solidFill>
            <a:srgbClr val="FD01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7300B4B-D040-599C-CEEF-7DD703182DC3}"/>
              </a:ext>
            </a:extLst>
          </p:cNvPr>
          <p:cNvSpPr txBox="1"/>
          <p:nvPr/>
        </p:nvSpPr>
        <p:spPr bwMode="auto">
          <a:xfrm>
            <a:off x="10264198" y="1488942"/>
            <a:ext cx="1559633" cy="52322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</a:rPr>
              <a:t>Эталонные рудные объекты</a:t>
            </a:r>
          </a:p>
        </p:txBody>
      </p: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CEE6AC34-B7DB-A512-73CE-477E19DCA99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715095" y="1086928"/>
            <a:ext cx="2008987" cy="3495891"/>
          </a:xfrm>
          <a:prstGeom prst="line">
            <a:avLst/>
          </a:prstGeom>
          <a:ln w="19050">
            <a:solidFill>
              <a:srgbClr val="0000F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ABFFB3A7-DAD0-D408-8BB9-2F38A5897877}"/>
              </a:ext>
            </a:extLst>
          </p:cNvPr>
          <p:cNvCxnSpPr>
            <a:cxnSpLocks/>
          </p:cNvCxnSpPr>
          <p:nvPr/>
        </p:nvCxnSpPr>
        <p:spPr bwMode="auto">
          <a:xfrm flipV="1">
            <a:off x="7702634" y="5386647"/>
            <a:ext cx="1956617" cy="900878"/>
          </a:xfrm>
          <a:prstGeom prst="line">
            <a:avLst/>
          </a:prstGeom>
          <a:ln w="19050">
            <a:solidFill>
              <a:srgbClr val="0000F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BC8B159B-FC12-FE73-8E50-0A2D12045B3F}"/>
              </a:ext>
            </a:extLst>
          </p:cNvPr>
          <p:cNvCxnSpPr>
            <a:cxnSpLocks/>
          </p:cNvCxnSpPr>
          <p:nvPr/>
        </p:nvCxnSpPr>
        <p:spPr bwMode="auto">
          <a:xfrm>
            <a:off x="11055618" y="2101677"/>
            <a:ext cx="273943" cy="2628071"/>
          </a:xfrm>
          <a:prstGeom prst="straightConnector1">
            <a:avLst/>
          </a:prstGeom>
          <a:ln w="19050"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0852BF7C-BCC0-E5B4-2A55-F392C357E4E8}"/>
              </a:ext>
            </a:extLst>
          </p:cNvPr>
          <p:cNvCxnSpPr>
            <a:cxnSpLocks/>
          </p:cNvCxnSpPr>
          <p:nvPr/>
        </p:nvCxnSpPr>
        <p:spPr bwMode="auto">
          <a:xfrm flipH="1">
            <a:off x="10190118" y="2089106"/>
            <a:ext cx="432268" cy="3438197"/>
          </a:xfrm>
          <a:prstGeom prst="straightConnector1">
            <a:avLst/>
          </a:prstGeom>
          <a:ln w="19050"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FE257E7F-A140-947D-0450-CC5CD1191881}"/>
              </a:ext>
            </a:extLst>
          </p:cNvPr>
          <p:cNvCxnSpPr>
            <a:cxnSpLocks/>
            <a:stCxn id="70" idx="1"/>
          </p:cNvCxnSpPr>
          <p:nvPr/>
        </p:nvCxnSpPr>
        <p:spPr bwMode="auto">
          <a:xfrm flipH="1" flipV="1">
            <a:off x="8216502" y="1668714"/>
            <a:ext cx="2047696" cy="81838"/>
          </a:xfrm>
          <a:prstGeom prst="straightConnector1">
            <a:avLst/>
          </a:prstGeom>
          <a:ln w="19050"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id="{AE46FDAB-ECCD-91FC-653B-7D5CD3E55593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69655" y="2101677"/>
            <a:ext cx="142453" cy="3198743"/>
          </a:xfrm>
          <a:prstGeom prst="straightConnector1">
            <a:avLst/>
          </a:prstGeom>
          <a:ln w="19050"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47BEAEBC-5EE5-EE59-CF15-6D275880D295}"/>
              </a:ext>
            </a:extLst>
          </p:cNvPr>
          <p:cNvCxnSpPr>
            <a:cxnSpLocks/>
          </p:cNvCxnSpPr>
          <p:nvPr/>
        </p:nvCxnSpPr>
        <p:spPr bwMode="auto">
          <a:xfrm flipH="1">
            <a:off x="8467116" y="2101677"/>
            <a:ext cx="1797082" cy="1812411"/>
          </a:xfrm>
          <a:prstGeom prst="straightConnector1">
            <a:avLst/>
          </a:prstGeom>
          <a:ln w="19050"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7DE204BE-68B9-C87C-FBF0-8BA8126DBAE2}"/>
              </a:ext>
            </a:extLst>
          </p:cNvPr>
          <p:cNvCxnSpPr>
            <a:cxnSpLocks/>
          </p:cNvCxnSpPr>
          <p:nvPr/>
        </p:nvCxnSpPr>
        <p:spPr bwMode="auto">
          <a:xfrm flipH="1">
            <a:off x="9659251" y="2089106"/>
            <a:ext cx="815353" cy="1440577"/>
          </a:xfrm>
          <a:prstGeom prst="straightConnector1">
            <a:avLst/>
          </a:prstGeom>
          <a:ln w="19050"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70061720-C74E-4C52-9F16-F4CCF19E99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8"/>
          <a:stretch/>
        </p:blipFill>
        <p:spPr bwMode="auto">
          <a:xfrm>
            <a:off x="476690" y="944220"/>
            <a:ext cx="4254496" cy="5343305"/>
          </a:xfrm>
          <a:prstGeom prst="rect">
            <a:avLst/>
          </a:prstGeom>
        </p:spPr>
      </p:pic>
      <p:sp>
        <p:nvSpPr>
          <p:cNvPr id="80" name="Овал 79">
            <a:extLst>
              <a:ext uri="{FF2B5EF4-FFF2-40B4-BE49-F238E27FC236}">
                <a16:creationId xmlns:a16="http://schemas.microsoft.com/office/drawing/2014/main" id="{22E355BC-3DBE-4A29-9E35-220BA2934707}"/>
              </a:ext>
            </a:extLst>
          </p:cNvPr>
          <p:cNvSpPr/>
          <p:nvPr/>
        </p:nvSpPr>
        <p:spPr bwMode="auto">
          <a:xfrm>
            <a:off x="710954" y="5101293"/>
            <a:ext cx="165051" cy="166558"/>
          </a:xfrm>
          <a:prstGeom prst="ellipse">
            <a:avLst/>
          </a:prstGeom>
          <a:solidFill>
            <a:srgbClr val="CD3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F6F8E33-A283-41F3-BAB9-B3E4F5E3B6BD}"/>
              </a:ext>
            </a:extLst>
          </p:cNvPr>
          <p:cNvSpPr txBox="1"/>
          <p:nvPr/>
        </p:nvSpPr>
        <p:spPr bwMode="auto">
          <a:xfrm>
            <a:off x="863954" y="4961897"/>
            <a:ext cx="158928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</a:rPr>
              <a:t>Золоторудные объекты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1EE219CD-C78C-41D8-88F4-9DEAAE0651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8724" r="6135" b="65812"/>
          <a:stretch/>
        </p:blipFill>
        <p:spPr bwMode="auto">
          <a:xfrm>
            <a:off x="477273" y="5926152"/>
            <a:ext cx="1889337" cy="444889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551926F1-02C9-49B4-8AC9-58F029AC1E5F}"/>
              </a:ext>
            </a:extLst>
          </p:cNvPr>
          <p:cNvSpPr txBox="1"/>
          <p:nvPr/>
        </p:nvSpPr>
        <p:spPr bwMode="auto">
          <a:xfrm>
            <a:off x="860034" y="5562958"/>
            <a:ext cx="136299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</a:rPr>
              <a:t>вероятность обнаружения</a:t>
            </a:r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FFD279BA-A80A-4644-B9E6-44B2ED555D2F}"/>
              </a:ext>
            </a:extLst>
          </p:cNvPr>
          <p:cNvGrpSpPr/>
          <p:nvPr/>
        </p:nvGrpSpPr>
        <p:grpSpPr>
          <a:xfrm>
            <a:off x="2678518" y="4031108"/>
            <a:ext cx="1721040" cy="1060708"/>
            <a:chOff x="8435021" y="3729204"/>
            <a:chExt cx="1509449" cy="1028936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6228D69-1E58-431A-BA2A-C4366566D1BD}"/>
                </a:ext>
              </a:extLst>
            </p:cNvPr>
            <p:cNvSpPr txBox="1"/>
            <p:nvPr/>
          </p:nvSpPr>
          <p:spPr bwMode="auto">
            <a:xfrm>
              <a:off x="8435021" y="3729204"/>
              <a:ext cx="1081841" cy="24622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ru-RU" sz="1000" b="1" dirty="0">
                  <a:solidFill>
                    <a:schemeClr val="tx2"/>
                  </a:solidFill>
                </a:rPr>
                <a:t>Наталкинское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4C8D610-36B9-4834-9895-1CD2D1E56CA7}"/>
                </a:ext>
              </a:extLst>
            </p:cNvPr>
            <p:cNvSpPr txBox="1"/>
            <p:nvPr/>
          </p:nvSpPr>
          <p:spPr bwMode="auto">
            <a:xfrm>
              <a:off x="8658442" y="4026343"/>
              <a:ext cx="1081841" cy="24622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ru-RU" sz="1000" b="1">
                  <a:solidFill>
                    <a:schemeClr val="tx2"/>
                  </a:solidFill>
                </a:rPr>
                <a:t>Омчакское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320642B-D655-4397-98AD-C3DA04F25897}"/>
                </a:ext>
              </a:extLst>
            </p:cNvPr>
            <p:cNvSpPr txBox="1"/>
            <p:nvPr/>
          </p:nvSpPr>
          <p:spPr bwMode="auto">
            <a:xfrm>
              <a:off x="8862629" y="4511919"/>
              <a:ext cx="1081841" cy="24622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ru-RU" sz="1000" b="1" dirty="0">
                  <a:solidFill>
                    <a:schemeClr val="tx2"/>
                  </a:solidFill>
                </a:rPr>
                <a:t>Павлик</a:t>
              </a:r>
            </a:p>
          </p:txBody>
        </p:sp>
      </p:grpSp>
      <p:sp>
        <p:nvSpPr>
          <p:cNvPr id="88" name="TextBox 87"/>
          <p:cNvSpPr txBox="1"/>
          <p:nvPr/>
        </p:nvSpPr>
        <p:spPr bwMode="auto">
          <a:xfrm>
            <a:off x="1785421" y="4360413"/>
            <a:ext cx="372218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?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89" name="TextBox 88"/>
          <p:cNvSpPr txBox="1"/>
          <p:nvPr/>
        </p:nvSpPr>
        <p:spPr bwMode="auto">
          <a:xfrm>
            <a:off x="2561040" y="5909813"/>
            <a:ext cx="372218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?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90" name="TextBox 89"/>
          <p:cNvSpPr txBox="1"/>
          <p:nvPr/>
        </p:nvSpPr>
        <p:spPr bwMode="auto">
          <a:xfrm>
            <a:off x="3980640" y="4870460"/>
            <a:ext cx="372218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?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91" name="TextBox 90"/>
          <p:cNvSpPr txBox="1"/>
          <p:nvPr/>
        </p:nvSpPr>
        <p:spPr bwMode="auto">
          <a:xfrm>
            <a:off x="492281" y="3238603"/>
            <a:ext cx="372218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?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92" name="TextBox 91"/>
          <p:cNvSpPr txBox="1"/>
          <p:nvPr/>
        </p:nvSpPr>
        <p:spPr bwMode="auto">
          <a:xfrm>
            <a:off x="4109677" y="944220"/>
            <a:ext cx="372218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?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93" name="TextBox 92"/>
          <p:cNvSpPr txBox="1"/>
          <p:nvPr/>
        </p:nvSpPr>
        <p:spPr bwMode="auto">
          <a:xfrm>
            <a:off x="423298" y="1339860"/>
            <a:ext cx="372218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?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94" name="TextBox 93"/>
          <p:cNvSpPr txBox="1"/>
          <p:nvPr/>
        </p:nvSpPr>
        <p:spPr bwMode="auto">
          <a:xfrm>
            <a:off x="2391384" y="3007770"/>
            <a:ext cx="327334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b="1" dirty="0"/>
              <a:t>?</a:t>
            </a:r>
            <a:endParaRPr lang="ru-RU" sz="2400" b="1" dirty="0"/>
          </a:p>
        </p:txBody>
      </p:sp>
      <p:sp>
        <p:nvSpPr>
          <p:cNvPr id="95" name="Овал 94"/>
          <p:cNvSpPr/>
          <p:nvPr/>
        </p:nvSpPr>
        <p:spPr bwMode="auto">
          <a:xfrm>
            <a:off x="2369076" y="3044550"/>
            <a:ext cx="416834" cy="3716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95"/>
          <p:cNvSpPr/>
          <p:nvPr/>
        </p:nvSpPr>
        <p:spPr bwMode="auto">
          <a:xfrm>
            <a:off x="1763113" y="4405431"/>
            <a:ext cx="416834" cy="37163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вал 96"/>
          <p:cNvSpPr/>
          <p:nvPr/>
        </p:nvSpPr>
        <p:spPr bwMode="auto">
          <a:xfrm>
            <a:off x="476690" y="3283620"/>
            <a:ext cx="416834" cy="37163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Овал 97"/>
          <p:cNvSpPr/>
          <p:nvPr/>
        </p:nvSpPr>
        <p:spPr bwMode="auto">
          <a:xfrm>
            <a:off x="397517" y="1384877"/>
            <a:ext cx="416834" cy="37163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Овал 98"/>
          <p:cNvSpPr/>
          <p:nvPr/>
        </p:nvSpPr>
        <p:spPr bwMode="auto">
          <a:xfrm>
            <a:off x="3958332" y="4915477"/>
            <a:ext cx="416834" cy="37163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Овал 99"/>
          <p:cNvSpPr/>
          <p:nvPr/>
        </p:nvSpPr>
        <p:spPr bwMode="auto">
          <a:xfrm>
            <a:off x="2548285" y="5962781"/>
            <a:ext cx="416834" cy="37163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Овал 100"/>
          <p:cNvSpPr/>
          <p:nvPr/>
        </p:nvSpPr>
        <p:spPr bwMode="auto">
          <a:xfrm>
            <a:off x="4087369" y="989237"/>
            <a:ext cx="416834" cy="37163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2" name="Прямая со стрелкой 101"/>
          <p:cNvCxnSpPr/>
          <p:nvPr/>
        </p:nvCxnSpPr>
        <p:spPr bwMode="auto">
          <a:xfrm flipV="1">
            <a:off x="814351" y="1801525"/>
            <a:ext cx="1240173" cy="1437078"/>
          </a:xfrm>
          <a:prstGeom prst="straightConnector1">
            <a:avLst/>
          </a:prstGeom>
          <a:ln w="28575">
            <a:solidFill>
              <a:schemeClr val="accent3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/>
          <p:cNvCxnSpPr/>
          <p:nvPr/>
        </p:nvCxnSpPr>
        <p:spPr bwMode="auto">
          <a:xfrm flipH="1" flipV="1">
            <a:off x="2206924" y="1953926"/>
            <a:ext cx="370569" cy="988868"/>
          </a:xfrm>
          <a:prstGeom prst="straightConnector1">
            <a:avLst/>
          </a:prstGeom>
          <a:ln w="28575">
            <a:solidFill>
              <a:schemeClr val="accent3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 bwMode="auto">
          <a:xfrm>
            <a:off x="1393866" y="1405885"/>
            <a:ext cx="230883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Ошибки 1 и 2 рода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559214" y="528721"/>
            <a:ext cx="3143489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Прогнозирование на основе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вероятностного алгоритма.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31186" y="528720"/>
            <a:ext cx="3143489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Прогнозирование на основе </a:t>
            </a:r>
          </a:p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нейросетевого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алгоритма. </a:t>
            </a:r>
          </a:p>
        </p:txBody>
      </p:sp>
    </p:spTree>
    <p:extLst>
      <p:ext uri="{BB962C8B-B14F-4D97-AF65-F5344CB8AC3E}">
        <p14:creationId xmlns:p14="http://schemas.microsoft.com/office/powerpoint/2010/main" val="1918919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EEA0FAFD-9612-4DDB-9623-B205EFC14B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"/>
          <a:stretch/>
        </p:blipFill>
        <p:spPr bwMode="auto">
          <a:xfrm>
            <a:off x="5977678" y="1276459"/>
            <a:ext cx="2093344" cy="2914507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4A5D04B7-64C8-4226-808D-BDE42A89F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t="1237" r="1"/>
          <a:stretch/>
        </p:blipFill>
        <p:spPr bwMode="auto">
          <a:xfrm>
            <a:off x="4622256" y="2257387"/>
            <a:ext cx="2082117" cy="2926008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F96E6430-C8CD-4B4C-A818-5857E969C1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/>
          <a:stretch/>
        </p:blipFill>
        <p:spPr bwMode="auto">
          <a:xfrm>
            <a:off x="3866429" y="3826908"/>
            <a:ext cx="2104783" cy="2936573"/>
          </a:xfrm>
          <a:prstGeom prst="rect">
            <a:avLst/>
          </a:prstGeom>
        </p:spPr>
      </p:pic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22D909D1-EAA8-88B4-85F8-A1415E24CC5A}"/>
              </a:ext>
            </a:extLst>
          </p:cNvPr>
          <p:cNvGrpSpPr/>
          <p:nvPr/>
        </p:nvGrpSpPr>
        <p:grpSpPr>
          <a:xfrm>
            <a:off x="9136131" y="1283967"/>
            <a:ext cx="2771775" cy="4129088"/>
            <a:chOff x="2371724" y="1233488"/>
            <a:chExt cx="2771775" cy="4129088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61E82BFF-7353-3D52-91B1-432D89B8C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" t="331" r="875" b="450"/>
            <a:stretch/>
          </p:blipFill>
          <p:spPr>
            <a:xfrm>
              <a:off x="2371724" y="1233488"/>
              <a:ext cx="2771775" cy="4129088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998CD634-E719-F0C7-3B2D-3BA5E6F256B9}"/>
                </a:ext>
              </a:extLst>
            </p:cNvPr>
            <p:cNvSpPr/>
            <p:nvPr/>
          </p:nvSpPr>
          <p:spPr bwMode="auto">
            <a:xfrm>
              <a:off x="2371724" y="4321175"/>
              <a:ext cx="1450162" cy="1039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>
              <a:defRPr/>
            </a:pP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Прогнозирование на основе физико-геологического моделирования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1523" y="504582"/>
            <a:ext cx="8069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этап. Экспертный прогноз с использованием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нейросетевых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технологий. 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BF975392-D8B2-60F7-11BD-9E3F2DEE3BF6}"/>
              </a:ext>
            </a:extLst>
          </p:cNvPr>
          <p:cNvGrpSpPr/>
          <p:nvPr/>
        </p:nvGrpSpPr>
        <p:grpSpPr>
          <a:xfrm>
            <a:off x="259075" y="1655847"/>
            <a:ext cx="2783681" cy="4129089"/>
            <a:chOff x="5510213" y="1231105"/>
            <a:chExt cx="2783681" cy="412908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B653472-B1A7-FD60-54FC-598AE74A9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" t="275" r="804" b="507"/>
            <a:stretch/>
          </p:blipFill>
          <p:spPr>
            <a:xfrm>
              <a:off x="5514975" y="1231105"/>
              <a:ext cx="2778919" cy="4129089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2327951B-8160-7E7D-18F0-A063648F7DD8}"/>
                </a:ext>
              </a:extLst>
            </p:cNvPr>
            <p:cNvSpPr/>
            <p:nvPr/>
          </p:nvSpPr>
          <p:spPr bwMode="auto">
            <a:xfrm>
              <a:off x="5510213" y="4321175"/>
              <a:ext cx="1463524" cy="1039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Полилиния: фигура 33">
            <a:extLst>
              <a:ext uri="{FF2B5EF4-FFF2-40B4-BE49-F238E27FC236}">
                <a16:creationId xmlns:a16="http://schemas.microsoft.com/office/drawing/2014/main" id="{1CFD1462-37F2-4D7E-9846-DC20F4E7A058}"/>
              </a:ext>
            </a:extLst>
          </p:cNvPr>
          <p:cNvSpPr/>
          <p:nvPr/>
        </p:nvSpPr>
        <p:spPr bwMode="auto">
          <a:xfrm>
            <a:off x="7095473" y="5088095"/>
            <a:ext cx="422695" cy="409575"/>
          </a:xfrm>
          <a:custGeom>
            <a:avLst/>
            <a:gdLst>
              <a:gd name="connsiteX0" fmla="*/ 0 w 514350"/>
              <a:gd name="connsiteY0" fmla="*/ 352425 h 409575"/>
              <a:gd name="connsiteX1" fmla="*/ 19050 w 514350"/>
              <a:gd name="connsiteY1" fmla="*/ 276225 h 409575"/>
              <a:gd name="connsiteX2" fmla="*/ 76200 w 514350"/>
              <a:gd name="connsiteY2" fmla="*/ 180975 h 409575"/>
              <a:gd name="connsiteX3" fmla="*/ 123825 w 514350"/>
              <a:gd name="connsiteY3" fmla="*/ 142875 h 409575"/>
              <a:gd name="connsiteX4" fmla="*/ 171450 w 514350"/>
              <a:gd name="connsiteY4" fmla="*/ 104775 h 409575"/>
              <a:gd name="connsiteX5" fmla="*/ 285750 w 514350"/>
              <a:gd name="connsiteY5" fmla="*/ 76200 h 409575"/>
              <a:gd name="connsiteX6" fmla="*/ 371475 w 514350"/>
              <a:gd name="connsiteY6" fmla="*/ 47625 h 409575"/>
              <a:gd name="connsiteX7" fmla="*/ 447675 w 514350"/>
              <a:gd name="connsiteY7" fmla="*/ 0 h 409575"/>
              <a:gd name="connsiteX8" fmla="*/ 514350 w 514350"/>
              <a:gd name="connsiteY8" fmla="*/ 0 h 409575"/>
              <a:gd name="connsiteX9" fmla="*/ 504825 w 514350"/>
              <a:gd name="connsiteY9" fmla="*/ 161925 h 409575"/>
              <a:gd name="connsiteX10" fmla="*/ 390525 w 514350"/>
              <a:gd name="connsiteY10" fmla="*/ 180975 h 409575"/>
              <a:gd name="connsiteX11" fmla="*/ 314325 w 514350"/>
              <a:gd name="connsiteY11" fmla="*/ 209550 h 409575"/>
              <a:gd name="connsiteX12" fmla="*/ 238125 w 514350"/>
              <a:gd name="connsiteY12" fmla="*/ 257175 h 409575"/>
              <a:gd name="connsiteX13" fmla="*/ 161925 w 514350"/>
              <a:gd name="connsiteY13" fmla="*/ 285750 h 409575"/>
              <a:gd name="connsiteX14" fmla="*/ 142875 w 514350"/>
              <a:gd name="connsiteY14" fmla="*/ 342900 h 409575"/>
              <a:gd name="connsiteX15" fmla="*/ 85725 w 514350"/>
              <a:gd name="connsiteY15" fmla="*/ 409575 h 409575"/>
              <a:gd name="connsiteX16" fmla="*/ 85725 w 514350"/>
              <a:gd name="connsiteY16" fmla="*/ 409575 h 409575"/>
              <a:gd name="connsiteX17" fmla="*/ 0 w 514350"/>
              <a:gd name="connsiteY17" fmla="*/ 352425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350" h="409575">
                <a:moveTo>
                  <a:pt x="0" y="352425"/>
                </a:moveTo>
                <a:lnTo>
                  <a:pt x="19050" y="276225"/>
                </a:lnTo>
                <a:lnTo>
                  <a:pt x="76200" y="180975"/>
                </a:lnTo>
                <a:lnTo>
                  <a:pt x="123825" y="142875"/>
                </a:lnTo>
                <a:lnTo>
                  <a:pt x="171450" y="104775"/>
                </a:lnTo>
                <a:lnTo>
                  <a:pt x="285750" y="76200"/>
                </a:lnTo>
                <a:lnTo>
                  <a:pt x="371475" y="47625"/>
                </a:lnTo>
                <a:lnTo>
                  <a:pt x="447675" y="0"/>
                </a:lnTo>
                <a:lnTo>
                  <a:pt x="514350" y="0"/>
                </a:lnTo>
                <a:lnTo>
                  <a:pt x="504825" y="161925"/>
                </a:lnTo>
                <a:lnTo>
                  <a:pt x="390525" y="180975"/>
                </a:lnTo>
                <a:lnTo>
                  <a:pt x="314325" y="209550"/>
                </a:lnTo>
                <a:lnTo>
                  <a:pt x="238125" y="257175"/>
                </a:lnTo>
                <a:lnTo>
                  <a:pt x="161925" y="285750"/>
                </a:lnTo>
                <a:lnTo>
                  <a:pt x="142875" y="342900"/>
                </a:lnTo>
                <a:lnTo>
                  <a:pt x="85725" y="409575"/>
                </a:lnTo>
                <a:lnTo>
                  <a:pt x="85725" y="409575"/>
                </a:lnTo>
                <a:lnTo>
                  <a:pt x="0" y="352425"/>
                </a:lnTo>
                <a:close/>
              </a:path>
            </a:pathLst>
          </a:custGeom>
          <a:solidFill>
            <a:srgbClr val="CDB2E5"/>
          </a:solidFill>
          <a:ln w="15875">
            <a:solidFill>
              <a:srgbClr val="B18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3AF13F-44CE-4AF7-8EC3-CFCE59B0CD62}"/>
              </a:ext>
            </a:extLst>
          </p:cNvPr>
          <p:cNvSpPr txBox="1"/>
          <p:nvPr/>
        </p:nvSpPr>
        <p:spPr bwMode="auto">
          <a:xfrm>
            <a:off x="7024350" y="5551598"/>
            <a:ext cx="987636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tx2"/>
                </a:solidFill>
              </a:rPr>
              <a:t>Границы выходов </a:t>
            </a:r>
            <a:r>
              <a:rPr lang="ru-RU" sz="1100" b="1" dirty="0" err="1">
                <a:solidFill>
                  <a:schemeClr val="tx2"/>
                </a:solidFill>
              </a:rPr>
              <a:t>Атканской</a:t>
            </a:r>
            <a:r>
              <a:rPr lang="ru-RU" sz="1100" b="1" dirty="0">
                <a:solidFill>
                  <a:schemeClr val="tx2"/>
                </a:solidFill>
              </a:rPr>
              <a:t> свиты </a:t>
            </a:r>
            <a:r>
              <a:rPr lang="en-US" sz="1100" b="1" dirty="0">
                <a:solidFill>
                  <a:schemeClr val="tx2"/>
                </a:solidFill>
              </a:rPr>
              <a:t>(P</a:t>
            </a:r>
            <a:r>
              <a:rPr lang="en-US" sz="1100" b="1" baseline="-25000" dirty="0">
                <a:solidFill>
                  <a:schemeClr val="tx2"/>
                </a:solidFill>
              </a:rPr>
              <a:t>2</a:t>
            </a:r>
            <a:r>
              <a:rPr lang="en-US" sz="1100" b="1" dirty="0">
                <a:solidFill>
                  <a:schemeClr val="tx2"/>
                </a:solidFill>
              </a:rPr>
              <a:t>at)</a:t>
            </a:r>
            <a:endParaRPr lang="ru-RU" sz="1100" b="1" dirty="0">
              <a:solidFill>
                <a:schemeClr val="tx2"/>
              </a:solidFill>
            </a:endParaRPr>
          </a:p>
        </p:txBody>
      </p:sp>
      <p:sp>
        <p:nvSpPr>
          <p:cNvPr id="30" name="Полилиния: фигура 35">
            <a:extLst>
              <a:ext uri="{FF2B5EF4-FFF2-40B4-BE49-F238E27FC236}">
                <a16:creationId xmlns:a16="http://schemas.microsoft.com/office/drawing/2014/main" id="{2F291E70-C0A1-4492-A6A1-428A545CA214}"/>
              </a:ext>
            </a:extLst>
          </p:cNvPr>
          <p:cNvSpPr/>
          <p:nvPr/>
        </p:nvSpPr>
        <p:spPr bwMode="auto">
          <a:xfrm>
            <a:off x="8268929" y="4713190"/>
            <a:ext cx="523875" cy="271845"/>
          </a:xfrm>
          <a:custGeom>
            <a:avLst/>
            <a:gdLst>
              <a:gd name="connsiteX0" fmla="*/ 161925 w 523875"/>
              <a:gd name="connsiteY0" fmla="*/ 47625 h 271845"/>
              <a:gd name="connsiteX1" fmla="*/ 161925 w 523875"/>
              <a:gd name="connsiteY1" fmla="*/ 47625 h 271845"/>
              <a:gd name="connsiteX2" fmla="*/ 9525 w 523875"/>
              <a:gd name="connsiteY2" fmla="*/ 95250 h 271845"/>
              <a:gd name="connsiteX3" fmla="*/ 0 w 523875"/>
              <a:gd name="connsiteY3" fmla="*/ 123825 h 271845"/>
              <a:gd name="connsiteX4" fmla="*/ 38100 w 523875"/>
              <a:gd name="connsiteY4" fmla="*/ 180975 h 271845"/>
              <a:gd name="connsiteX5" fmla="*/ 190500 w 523875"/>
              <a:gd name="connsiteY5" fmla="*/ 190500 h 271845"/>
              <a:gd name="connsiteX6" fmla="*/ 161925 w 523875"/>
              <a:gd name="connsiteY6" fmla="*/ 228600 h 271845"/>
              <a:gd name="connsiteX7" fmla="*/ 247650 w 523875"/>
              <a:gd name="connsiteY7" fmla="*/ 257175 h 271845"/>
              <a:gd name="connsiteX8" fmla="*/ 257175 w 523875"/>
              <a:gd name="connsiteY8" fmla="*/ 247650 h 271845"/>
              <a:gd name="connsiteX9" fmla="*/ 314325 w 523875"/>
              <a:gd name="connsiteY9" fmla="*/ 190500 h 271845"/>
              <a:gd name="connsiteX10" fmla="*/ 314325 w 523875"/>
              <a:gd name="connsiteY10" fmla="*/ 133350 h 271845"/>
              <a:gd name="connsiteX11" fmla="*/ 361950 w 523875"/>
              <a:gd name="connsiteY11" fmla="*/ 104775 h 271845"/>
              <a:gd name="connsiteX12" fmla="*/ 514350 w 523875"/>
              <a:gd name="connsiteY12" fmla="*/ 85725 h 271845"/>
              <a:gd name="connsiteX13" fmla="*/ 523875 w 523875"/>
              <a:gd name="connsiteY13" fmla="*/ 76200 h 271845"/>
              <a:gd name="connsiteX14" fmla="*/ 476250 w 523875"/>
              <a:gd name="connsiteY14" fmla="*/ 0 h 271845"/>
              <a:gd name="connsiteX15" fmla="*/ 371475 w 523875"/>
              <a:gd name="connsiteY15" fmla="*/ 57150 h 271845"/>
              <a:gd name="connsiteX16" fmla="*/ 295275 w 523875"/>
              <a:gd name="connsiteY16" fmla="*/ 57150 h 271845"/>
              <a:gd name="connsiteX17" fmla="*/ 295275 w 523875"/>
              <a:gd name="connsiteY17" fmla="*/ 57150 h 271845"/>
              <a:gd name="connsiteX18" fmla="*/ 161925 w 523875"/>
              <a:gd name="connsiteY18" fmla="*/ 47625 h 2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3875" h="271845">
                <a:moveTo>
                  <a:pt x="161925" y="47625"/>
                </a:moveTo>
                <a:lnTo>
                  <a:pt x="161925" y="47625"/>
                </a:lnTo>
                <a:cubicBezTo>
                  <a:pt x="111125" y="63500"/>
                  <a:pt x="57682" y="72588"/>
                  <a:pt x="9525" y="95250"/>
                </a:cubicBezTo>
                <a:cubicBezTo>
                  <a:pt x="440" y="99525"/>
                  <a:pt x="0" y="113785"/>
                  <a:pt x="0" y="123825"/>
                </a:cubicBezTo>
                <a:cubicBezTo>
                  <a:pt x="0" y="159358"/>
                  <a:pt x="9390" y="166620"/>
                  <a:pt x="38100" y="180975"/>
                </a:cubicBezTo>
                <a:cubicBezTo>
                  <a:pt x="83255" y="203552"/>
                  <a:pt x="149449" y="190500"/>
                  <a:pt x="190500" y="190500"/>
                </a:cubicBezTo>
                <a:lnTo>
                  <a:pt x="161925" y="228600"/>
                </a:lnTo>
                <a:cubicBezTo>
                  <a:pt x="242141" y="268708"/>
                  <a:pt x="218045" y="286780"/>
                  <a:pt x="247650" y="257175"/>
                </a:cubicBezTo>
                <a:lnTo>
                  <a:pt x="257175" y="247650"/>
                </a:lnTo>
                <a:lnTo>
                  <a:pt x="314325" y="190500"/>
                </a:lnTo>
                <a:lnTo>
                  <a:pt x="314325" y="133350"/>
                </a:lnTo>
                <a:lnTo>
                  <a:pt x="361950" y="104775"/>
                </a:lnTo>
                <a:cubicBezTo>
                  <a:pt x="502381" y="94744"/>
                  <a:pt x="455441" y="115179"/>
                  <a:pt x="514350" y="85725"/>
                </a:cubicBezTo>
                <a:lnTo>
                  <a:pt x="523875" y="76200"/>
                </a:lnTo>
                <a:lnTo>
                  <a:pt x="476250" y="0"/>
                </a:lnTo>
                <a:lnTo>
                  <a:pt x="371475" y="57150"/>
                </a:lnTo>
                <a:lnTo>
                  <a:pt x="295275" y="57150"/>
                </a:lnTo>
                <a:lnTo>
                  <a:pt x="295275" y="57150"/>
                </a:lnTo>
                <a:lnTo>
                  <a:pt x="161925" y="47625"/>
                </a:lnTo>
                <a:close/>
              </a:path>
            </a:pathLst>
          </a:custGeom>
          <a:solidFill>
            <a:srgbClr val="7FB2E7"/>
          </a:solidFill>
          <a:ln w="15875">
            <a:solidFill>
              <a:srgbClr val="5E63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6C25E5-89B2-46B6-BA23-363E17A1BD9F}"/>
              </a:ext>
            </a:extLst>
          </p:cNvPr>
          <p:cNvSpPr txBox="1"/>
          <p:nvPr/>
        </p:nvSpPr>
        <p:spPr bwMode="auto">
          <a:xfrm>
            <a:off x="8142532" y="5029173"/>
            <a:ext cx="1086143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tx2"/>
                </a:solidFill>
              </a:rPr>
              <a:t>Интрузивные массивы</a:t>
            </a:r>
          </a:p>
        </p:txBody>
      </p:sp>
      <p:sp>
        <p:nvSpPr>
          <p:cNvPr id="35" name="Полилиния: фигура 31">
            <a:extLst>
              <a:ext uri="{FF2B5EF4-FFF2-40B4-BE49-F238E27FC236}">
                <a16:creationId xmlns:a16="http://schemas.microsoft.com/office/drawing/2014/main" id="{0A467595-C692-406B-9AA2-396E79B174F5}"/>
              </a:ext>
            </a:extLst>
          </p:cNvPr>
          <p:cNvSpPr/>
          <p:nvPr/>
        </p:nvSpPr>
        <p:spPr bwMode="auto">
          <a:xfrm>
            <a:off x="9322987" y="4415908"/>
            <a:ext cx="590550" cy="609600"/>
          </a:xfrm>
          <a:custGeom>
            <a:avLst/>
            <a:gdLst>
              <a:gd name="connsiteX0" fmla="*/ 0 w 590550"/>
              <a:gd name="connsiteY0" fmla="*/ 561975 h 609600"/>
              <a:gd name="connsiteX1" fmla="*/ 76200 w 590550"/>
              <a:gd name="connsiteY1" fmla="*/ 476250 h 609600"/>
              <a:gd name="connsiteX2" fmla="*/ 142875 w 590550"/>
              <a:gd name="connsiteY2" fmla="*/ 409575 h 609600"/>
              <a:gd name="connsiteX3" fmla="*/ 209550 w 590550"/>
              <a:gd name="connsiteY3" fmla="*/ 333375 h 609600"/>
              <a:gd name="connsiteX4" fmla="*/ 276225 w 590550"/>
              <a:gd name="connsiteY4" fmla="*/ 228600 h 609600"/>
              <a:gd name="connsiteX5" fmla="*/ 314325 w 590550"/>
              <a:gd name="connsiteY5" fmla="*/ 190500 h 609600"/>
              <a:gd name="connsiteX6" fmla="*/ 428625 w 590550"/>
              <a:gd name="connsiteY6" fmla="*/ 104775 h 609600"/>
              <a:gd name="connsiteX7" fmla="*/ 504825 w 590550"/>
              <a:gd name="connsiteY7" fmla="*/ 47625 h 609600"/>
              <a:gd name="connsiteX8" fmla="*/ 590550 w 590550"/>
              <a:gd name="connsiteY8" fmla="*/ 0 h 609600"/>
              <a:gd name="connsiteX9" fmla="*/ 542925 w 590550"/>
              <a:gd name="connsiteY9" fmla="*/ 85725 h 609600"/>
              <a:gd name="connsiteX10" fmla="*/ 466725 w 590550"/>
              <a:gd name="connsiteY10" fmla="*/ 171450 h 609600"/>
              <a:gd name="connsiteX11" fmla="*/ 390525 w 590550"/>
              <a:gd name="connsiteY11" fmla="*/ 209550 h 609600"/>
              <a:gd name="connsiteX12" fmla="*/ 314325 w 590550"/>
              <a:gd name="connsiteY12" fmla="*/ 266700 h 609600"/>
              <a:gd name="connsiteX13" fmla="*/ 276225 w 590550"/>
              <a:gd name="connsiteY13" fmla="*/ 314325 h 609600"/>
              <a:gd name="connsiteX14" fmla="*/ 257175 w 590550"/>
              <a:gd name="connsiteY14" fmla="*/ 333375 h 609600"/>
              <a:gd name="connsiteX15" fmla="*/ 352425 w 590550"/>
              <a:gd name="connsiteY15" fmla="*/ 371475 h 609600"/>
              <a:gd name="connsiteX16" fmla="*/ 438150 w 590550"/>
              <a:gd name="connsiteY16" fmla="*/ 371475 h 609600"/>
              <a:gd name="connsiteX17" fmla="*/ 514350 w 590550"/>
              <a:gd name="connsiteY17" fmla="*/ 361950 h 609600"/>
              <a:gd name="connsiteX18" fmla="*/ 476250 w 590550"/>
              <a:gd name="connsiteY18" fmla="*/ 438150 h 609600"/>
              <a:gd name="connsiteX19" fmla="*/ 381000 w 590550"/>
              <a:gd name="connsiteY19" fmla="*/ 419100 h 609600"/>
              <a:gd name="connsiteX20" fmla="*/ 314325 w 590550"/>
              <a:gd name="connsiteY20" fmla="*/ 419100 h 609600"/>
              <a:gd name="connsiteX21" fmla="*/ 247650 w 590550"/>
              <a:gd name="connsiteY21" fmla="*/ 428625 h 609600"/>
              <a:gd name="connsiteX22" fmla="*/ 190500 w 590550"/>
              <a:gd name="connsiteY22" fmla="*/ 457200 h 609600"/>
              <a:gd name="connsiteX23" fmla="*/ 114300 w 590550"/>
              <a:gd name="connsiteY23" fmla="*/ 504825 h 609600"/>
              <a:gd name="connsiteX24" fmla="*/ 28575 w 590550"/>
              <a:gd name="connsiteY24" fmla="*/ 609600 h 609600"/>
              <a:gd name="connsiteX25" fmla="*/ 0 w 590550"/>
              <a:gd name="connsiteY25" fmla="*/ 561975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90550" h="609600">
                <a:moveTo>
                  <a:pt x="0" y="561975"/>
                </a:moveTo>
                <a:lnTo>
                  <a:pt x="76200" y="476250"/>
                </a:lnTo>
                <a:lnTo>
                  <a:pt x="142875" y="409575"/>
                </a:lnTo>
                <a:lnTo>
                  <a:pt x="209550" y="333375"/>
                </a:lnTo>
                <a:lnTo>
                  <a:pt x="276225" y="228600"/>
                </a:lnTo>
                <a:lnTo>
                  <a:pt x="314325" y="190500"/>
                </a:lnTo>
                <a:lnTo>
                  <a:pt x="428625" y="104775"/>
                </a:lnTo>
                <a:cubicBezTo>
                  <a:pt x="497711" y="45559"/>
                  <a:pt x="466028" y="47625"/>
                  <a:pt x="504825" y="47625"/>
                </a:cubicBezTo>
                <a:lnTo>
                  <a:pt x="590550" y="0"/>
                </a:lnTo>
                <a:lnTo>
                  <a:pt x="542925" y="85725"/>
                </a:lnTo>
                <a:lnTo>
                  <a:pt x="466725" y="171450"/>
                </a:lnTo>
                <a:lnTo>
                  <a:pt x="390525" y="209550"/>
                </a:lnTo>
                <a:lnTo>
                  <a:pt x="314325" y="266700"/>
                </a:lnTo>
                <a:lnTo>
                  <a:pt x="276225" y="314325"/>
                </a:lnTo>
                <a:lnTo>
                  <a:pt x="257175" y="333375"/>
                </a:lnTo>
                <a:cubicBezTo>
                  <a:pt x="345801" y="372764"/>
                  <a:pt x="311630" y="371475"/>
                  <a:pt x="352425" y="371475"/>
                </a:cubicBezTo>
                <a:lnTo>
                  <a:pt x="438150" y="371475"/>
                </a:lnTo>
                <a:lnTo>
                  <a:pt x="514350" y="361950"/>
                </a:lnTo>
                <a:lnTo>
                  <a:pt x="476250" y="438150"/>
                </a:lnTo>
                <a:lnTo>
                  <a:pt x="381000" y="419100"/>
                </a:lnTo>
                <a:lnTo>
                  <a:pt x="314325" y="419100"/>
                </a:lnTo>
                <a:lnTo>
                  <a:pt x="247650" y="428625"/>
                </a:lnTo>
                <a:lnTo>
                  <a:pt x="190500" y="457200"/>
                </a:lnTo>
                <a:lnTo>
                  <a:pt x="114300" y="504825"/>
                </a:lnTo>
                <a:lnTo>
                  <a:pt x="28575" y="609600"/>
                </a:lnTo>
                <a:lnTo>
                  <a:pt x="0" y="561975"/>
                </a:lnTo>
                <a:close/>
              </a:path>
            </a:pathLst>
          </a:custGeom>
          <a:solidFill>
            <a:srgbClr val="EE8C8C"/>
          </a:solidFill>
          <a:ln>
            <a:solidFill>
              <a:srgbClr val="DD9D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8A280C6-E96C-4020-A1DB-458A3C6EAE53}"/>
              </a:ext>
            </a:extLst>
          </p:cNvPr>
          <p:cNvSpPr txBox="1"/>
          <p:nvPr/>
        </p:nvSpPr>
        <p:spPr bwMode="auto">
          <a:xfrm>
            <a:off x="9228675" y="5038681"/>
            <a:ext cx="1235806" cy="6001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tx2"/>
                </a:solidFill>
              </a:rPr>
              <a:t>Зоны разрывных нарушений</a:t>
            </a:r>
          </a:p>
        </p:txBody>
      </p:sp>
      <p:sp>
        <p:nvSpPr>
          <p:cNvPr id="41" name="Полилиния: фигура 24">
            <a:extLst>
              <a:ext uri="{FF2B5EF4-FFF2-40B4-BE49-F238E27FC236}">
                <a16:creationId xmlns:a16="http://schemas.microsoft.com/office/drawing/2014/main" id="{48F814BD-36FC-451B-A558-9D3F906D06F8}"/>
              </a:ext>
            </a:extLst>
          </p:cNvPr>
          <p:cNvSpPr/>
          <p:nvPr/>
        </p:nvSpPr>
        <p:spPr bwMode="auto">
          <a:xfrm>
            <a:off x="10201702" y="5755344"/>
            <a:ext cx="352425" cy="361950"/>
          </a:xfrm>
          <a:custGeom>
            <a:avLst/>
            <a:gdLst>
              <a:gd name="connsiteX0" fmla="*/ 161925 w 352425"/>
              <a:gd name="connsiteY0" fmla="*/ 361950 h 361950"/>
              <a:gd name="connsiteX1" fmla="*/ 47625 w 352425"/>
              <a:gd name="connsiteY1" fmla="*/ 295275 h 361950"/>
              <a:gd name="connsiteX2" fmla="*/ 0 w 352425"/>
              <a:gd name="connsiteY2" fmla="*/ 161925 h 361950"/>
              <a:gd name="connsiteX3" fmla="*/ 0 w 352425"/>
              <a:gd name="connsiteY3" fmla="*/ 76200 h 361950"/>
              <a:gd name="connsiteX4" fmla="*/ 28575 w 352425"/>
              <a:gd name="connsiteY4" fmla="*/ 28575 h 361950"/>
              <a:gd name="connsiteX5" fmla="*/ 190500 w 352425"/>
              <a:gd name="connsiteY5" fmla="*/ 0 h 361950"/>
              <a:gd name="connsiteX6" fmla="*/ 276225 w 352425"/>
              <a:gd name="connsiteY6" fmla="*/ 0 h 361950"/>
              <a:gd name="connsiteX7" fmla="*/ 342900 w 352425"/>
              <a:gd name="connsiteY7" fmla="*/ 47625 h 361950"/>
              <a:gd name="connsiteX8" fmla="*/ 352425 w 352425"/>
              <a:gd name="connsiteY8" fmla="*/ 161925 h 361950"/>
              <a:gd name="connsiteX9" fmla="*/ 266700 w 352425"/>
              <a:gd name="connsiteY9" fmla="*/ 333375 h 361950"/>
              <a:gd name="connsiteX10" fmla="*/ 161925 w 352425"/>
              <a:gd name="connsiteY10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2425" h="361950">
                <a:moveTo>
                  <a:pt x="161925" y="361950"/>
                </a:moveTo>
                <a:lnTo>
                  <a:pt x="47625" y="295275"/>
                </a:lnTo>
                <a:lnTo>
                  <a:pt x="0" y="161925"/>
                </a:lnTo>
                <a:lnTo>
                  <a:pt x="0" y="76200"/>
                </a:lnTo>
                <a:lnTo>
                  <a:pt x="28575" y="28575"/>
                </a:lnTo>
                <a:lnTo>
                  <a:pt x="190500" y="0"/>
                </a:lnTo>
                <a:lnTo>
                  <a:pt x="276225" y="0"/>
                </a:lnTo>
                <a:lnTo>
                  <a:pt x="342900" y="47625"/>
                </a:lnTo>
                <a:lnTo>
                  <a:pt x="352425" y="161925"/>
                </a:lnTo>
                <a:lnTo>
                  <a:pt x="266700" y="333375"/>
                </a:lnTo>
                <a:lnTo>
                  <a:pt x="161925" y="36195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DB71AF-43C4-4858-9140-B43BC29294C4}"/>
              </a:ext>
            </a:extLst>
          </p:cNvPr>
          <p:cNvSpPr txBox="1"/>
          <p:nvPr/>
        </p:nvSpPr>
        <p:spPr bwMode="auto">
          <a:xfrm>
            <a:off x="10542180" y="5643509"/>
            <a:ext cx="1365726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tx2"/>
                </a:solidFill>
              </a:rPr>
              <a:t>перспективные </a:t>
            </a:r>
          </a:p>
          <a:p>
            <a:r>
              <a:rPr lang="ru-RU" sz="1100" b="1" dirty="0">
                <a:solidFill>
                  <a:schemeClr val="tx2"/>
                </a:solidFill>
              </a:rPr>
              <a:t>участки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C5A5B91-05CD-4548-8357-71DBF3CBFB16}"/>
              </a:ext>
            </a:extLst>
          </p:cNvPr>
          <p:cNvSpPr/>
          <p:nvPr/>
        </p:nvSpPr>
        <p:spPr bwMode="auto">
          <a:xfrm rot="3154357">
            <a:off x="-25735" y="4291322"/>
            <a:ext cx="12587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solidFill>
                  <a:schemeClr val="tx2"/>
                </a:solidFill>
              </a:rPr>
              <a:t>Хиникинский</a:t>
            </a:r>
            <a:endParaRPr lang="ru-RU" sz="1000" b="1" dirty="0">
              <a:solidFill>
                <a:schemeClr val="tx2"/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AE79EF8E-C3FB-41C6-BD18-843944BA2D64}"/>
              </a:ext>
            </a:extLst>
          </p:cNvPr>
          <p:cNvSpPr/>
          <p:nvPr/>
        </p:nvSpPr>
        <p:spPr bwMode="auto">
          <a:xfrm rot="3154357">
            <a:off x="2037845" y="4103543"/>
            <a:ext cx="12587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solidFill>
                  <a:schemeClr val="tx2"/>
                </a:solidFill>
              </a:rPr>
              <a:t>Омчанский</a:t>
            </a:r>
            <a:endParaRPr lang="ru-RU" sz="1000" b="1" dirty="0">
              <a:solidFill>
                <a:schemeClr val="tx2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5BC0C147-307D-4C19-B2A0-F6F434FE33B8}"/>
              </a:ext>
            </a:extLst>
          </p:cNvPr>
          <p:cNvSpPr/>
          <p:nvPr/>
        </p:nvSpPr>
        <p:spPr bwMode="auto">
          <a:xfrm rot="2757823">
            <a:off x="1042187" y="2619424"/>
            <a:ext cx="12587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solidFill>
                  <a:schemeClr val="tx2"/>
                </a:solidFill>
              </a:rPr>
              <a:t>Тенькинский</a:t>
            </a:r>
            <a:endParaRPr lang="ru-RU" sz="1000" b="1" dirty="0">
              <a:solidFill>
                <a:schemeClr val="tx2"/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EB5C53A5-6AF7-4ACD-8937-0615B3D05150}"/>
              </a:ext>
            </a:extLst>
          </p:cNvPr>
          <p:cNvSpPr/>
          <p:nvPr/>
        </p:nvSpPr>
        <p:spPr bwMode="auto">
          <a:xfrm>
            <a:off x="1809450" y="1971933"/>
            <a:ext cx="6293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000" b="1" baseline="-2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000" b="1" baseline="-2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DD4E4C69-B49B-4A42-A1C4-3776B7A1E179}"/>
              </a:ext>
            </a:extLst>
          </p:cNvPr>
          <p:cNvSpPr/>
          <p:nvPr/>
        </p:nvSpPr>
        <p:spPr bwMode="auto">
          <a:xfrm>
            <a:off x="1722632" y="3580687"/>
            <a:ext cx="6293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γδ</a:t>
            </a:r>
            <a:r>
              <a:rPr lang="en-US" sz="1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000" b="1" baseline="-2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</a:t>
            </a:r>
            <a:r>
              <a:rPr lang="en-US" sz="1000" b="1" baseline="-2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2E6EBD9-CFF7-4339-A7FA-A627C2458B5B}"/>
              </a:ext>
            </a:extLst>
          </p:cNvPr>
          <p:cNvSpPr/>
          <p:nvPr/>
        </p:nvSpPr>
        <p:spPr bwMode="auto">
          <a:xfrm>
            <a:off x="1093268" y="4103543"/>
            <a:ext cx="6293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γδ</a:t>
            </a:r>
            <a:r>
              <a:rPr lang="en-US" sz="1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000" b="1" baseline="-2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00" b="1" baseline="-2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38796764-2EE0-42D8-979A-1CAE5E1A5CFE}"/>
              </a:ext>
            </a:extLst>
          </p:cNvPr>
          <p:cNvSpPr/>
          <p:nvPr/>
        </p:nvSpPr>
        <p:spPr bwMode="auto">
          <a:xfrm>
            <a:off x="1828732" y="2942899"/>
            <a:ext cx="6293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000" b="1" baseline="-2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endParaRPr lang="ru-RU" sz="1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-174348" y="4847561"/>
            <a:ext cx="1878606" cy="1366953"/>
            <a:chOff x="4094618" y="4844027"/>
            <a:chExt cx="1878606" cy="1366953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2ACE3B1B-459E-4A65-9C22-E352F5ADE299}"/>
                </a:ext>
              </a:extLst>
            </p:cNvPr>
            <p:cNvGrpSpPr/>
            <p:nvPr/>
          </p:nvGrpSpPr>
          <p:grpSpPr>
            <a:xfrm>
              <a:off x="5320098" y="5556011"/>
              <a:ext cx="524714" cy="0"/>
              <a:chOff x="7605479" y="5445324"/>
              <a:chExt cx="740121" cy="0"/>
            </a:xfrm>
          </p:grpSpPr>
          <p:cxnSp>
            <p:nvCxnSpPr>
              <p:cNvPr id="60" name="Прямая соединительная линия 59">
                <a:extLst>
                  <a:ext uri="{FF2B5EF4-FFF2-40B4-BE49-F238E27FC236}">
                    <a16:creationId xmlns:a16="http://schemas.microsoft.com/office/drawing/2014/main" id="{736C4F86-EF58-45C7-B91F-D6F17D2964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605479" y="5445324"/>
                <a:ext cx="316533" cy="0"/>
              </a:xfrm>
              <a:prstGeom prst="line">
                <a:avLst/>
              </a:prstGeom>
              <a:ln w="25400">
                <a:solidFill>
                  <a:srgbClr val="030373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>
                <a:extLst>
                  <a:ext uri="{FF2B5EF4-FFF2-40B4-BE49-F238E27FC236}">
                    <a16:creationId xmlns:a16="http://schemas.microsoft.com/office/drawing/2014/main" id="{DF88FF78-DB7A-4CD3-87A4-AB88C82C3BB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002612" y="5445324"/>
                <a:ext cx="342988" cy="0"/>
              </a:xfrm>
              <a:prstGeom prst="line">
                <a:avLst/>
              </a:prstGeom>
              <a:ln w="25400">
                <a:solidFill>
                  <a:srgbClr val="030373"/>
                </a:solidFill>
                <a:prstDash val="dash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1486012-B4A9-412E-A71B-5D75EE5B4ECB}"/>
                </a:ext>
              </a:extLst>
            </p:cNvPr>
            <p:cNvSpPr txBox="1"/>
            <p:nvPr/>
          </p:nvSpPr>
          <p:spPr bwMode="auto">
            <a:xfrm>
              <a:off x="4202438" y="4844027"/>
              <a:ext cx="1757017" cy="43088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100" b="1" dirty="0">
                  <a:solidFill>
                    <a:schemeClr val="tx2"/>
                  </a:solidFill>
                </a:rPr>
                <a:t>Разрывные нарушения</a:t>
              </a:r>
              <a:r>
                <a:rPr lang="en-US" sz="1100" b="1" dirty="0">
                  <a:solidFill>
                    <a:schemeClr val="tx2"/>
                  </a:solidFill>
                </a:rPr>
                <a:t>:</a:t>
              </a:r>
              <a:endParaRPr lang="ru-RU" sz="1100" b="1" dirty="0">
                <a:solidFill>
                  <a:schemeClr val="tx2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529CBE6-B26F-415F-A656-CF5E83D9F484}"/>
                </a:ext>
              </a:extLst>
            </p:cNvPr>
            <p:cNvSpPr txBox="1"/>
            <p:nvPr/>
          </p:nvSpPr>
          <p:spPr bwMode="auto">
            <a:xfrm>
              <a:off x="4094618" y="5294401"/>
              <a:ext cx="1878606" cy="2616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100" b="1" dirty="0">
                  <a:solidFill>
                    <a:schemeClr val="tx2"/>
                  </a:solidFill>
                </a:rPr>
                <a:t>рудоконтролирующие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F38EE81-E49F-428D-8E8F-80BD3B3E1BE4}"/>
                </a:ext>
              </a:extLst>
            </p:cNvPr>
            <p:cNvSpPr txBox="1"/>
            <p:nvPr/>
          </p:nvSpPr>
          <p:spPr bwMode="auto">
            <a:xfrm>
              <a:off x="4602098" y="5556911"/>
              <a:ext cx="1362685" cy="2616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100" b="1" dirty="0">
                  <a:solidFill>
                    <a:schemeClr val="tx2"/>
                  </a:solidFill>
                </a:rPr>
                <a:t>прочие</a:t>
              </a:r>
            </a:p>
          </p:txBody>
        </p:sp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58694697-66DA-4CD2-A3AA-AE0BEDE66297}"/>
                </a:ext>
              </a:extLst>
            </p:cNvPr>
            <p:cNvSpPr/>
            <p:nvPr/>
          </p:nvSpPr>
          <p:spPr bwMode="auto">
            <a:xfrm>
              <a:off x="4602098" y="5918170"/>
              <a:ext cx="140147" cy="141427"/>
            </a:xfrm>
            <a:prstGeom prst="ellipse">
              <a:avLst/>
            </a:prstGeom>
            <a:solidFill>
              <a:srgbClr val="CD33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6000CBD-233E-4886-98E8-16629789B7B7}"/>
                </a:ext>
              </a:extLst>
            </p:cNvPr>
            <p:cNvSpPr txBox="1"/>
            <p:nvPr/>
          </p:nvSpPr>
          <p:spPr bwMode="auto">
            <a:xfrm>
              <a:off x="4509700" y="5766788"/>
              <a:ext cx="1463524" cy="44419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100" b="1" dirty="0">
                  <a:solidFill>
                    <a:schemeClr val="tx2"/>
                  </a:solidFill>
                </a:rPr>
                <a:t>Золоторудные объекты</a:t>
              </a:r>
            </a:p>
          </p:txBody>
        </p: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5EFE1A22-52A8-4BBA-BCF3-F9CB83B12C04}"/>
                </a:ext>
              </a:extLst>
            </p:cNvPr>
            <p:cNvGrpSpPr/>
            <p:nvPr/>
          </p:nvGrpSpPr>
          <p:grpSpPr>
            <a:xfrm>
              <a:off x="5296699" y="5281899"/>
              <a:ext cx="524715" cy="0"/>
              <a:chOff x="7599541" y="5324475"/>
              <a:chExt cx="740122" cy="0"/>
            </a:xfrm>
          </p:grpSpPr>
          <p:cxnSp>
            <p:nvCxnSpPr>
              <p:cNvPr id="58" name="Прямая соединительная линия 57">
                <a:extLst>
                  <a:ext uri="{FF2B5EF4-FFF2-40B4-BE49-F238E27FC236}">
                    <a16:creationId xmlns:a16="http://schemas.microsoft.com/office/drawing/2014/main" id="{C10161BE-C391-4247-8C02-5530F12AE2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9541" y="5324475"/>
                <a:ext cx="316533" cy="0"/>
              </a:xfrm>
              <a:prstGeom prst="line">
                <a:avLst/>
              </a:prstGeom>
              <a:ln w="25400">
                <a:solidFill>
                  <a:srgbClr val="F602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>
                <a:extLst>
                  <a:ext uri="{FF2B5EF4-FFF2-40B4-BE49-F238E27FC236}">
                    <a16:creationId xmlns:a16="http://schemas.microsoft.com/office/drawing/2014/main" id="{69A5A666-2B13-4E51-8CD3-EFFA131A2C2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996675" y="5324475"/>
                <a:ext cx="342988" cy="0"/>
              </a:xfrm>
              <a:prstGeom prst="line">
                <a:avLst/>
              </a:prstGeom>
              <a:ln w="25400">
                <a:solidFill>
                  <a:srgbClr val="F60200"/>
                </a:solidFill>
                <a:prstDash val="dash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Полилиния: фигура 5">
            <a:extLst>
              <a:ext uri="{FF2B5EF4-FFF2-40B4-BE49-F238E27FC236}">
                <a16:creationId xmlns:a16="http://schemas.microsoft.com/office/drawing/2014/main" id="{1CA07045-A9E5-6268-8716-C48C55F1B4E0}"/>
              </a:ext>
            </a:extLst>
          </p:cNvPr>
          <p:cNvSpPr/>
          <p:nvPr/>
        </p:nvSpPr>
        <p:spPr bwMode="auto">
          <a:xfrm>
            <a:off x="8034447" y="5674230"/>
            <a:ext cx="398834" cy="505839"/>
          </a:xfrm>
          <a:custGeom>
            <a:avLst/>
            <a:gdLst>
              <a:gd name="connsiteX0" fmla="*/ 243191 w 398834"/>
              <a:gd name="connsiteY0" fmla="*/ 505839 h 505839"/>
              <a:gd name="connsiteX1" fmla="*/ 398834 w 398834"/>
              <a:gd name="connsiteY1" fmla="*/ 408562 h 505839"/>
              <a:gd name="connsiteX2" fmla="*/ 321012 w 398834"/>
              <a:gd name="connsiteY2" fmla="*/ 340468 h 505839"/>
              <a:gd name="connsiteX3" fmla="*/ 272374 w 398834"/>
              <a:gd name="connsiteY3" fmla="*/ 252919 h 505839"/>
              <a:gd name="connsiteX4" fmla="*/ 321012 w 398834"/>
              <a:gd name="connsiteY4" fmla="*/ 155643 h 505839"/>
              <a:gd name="connsiteX5" fmla="*/ 359923 w 398834"/>
              <a:gd name="connsiteY5" fmla="*/ 68094 h 505839"/>
              <a:gd name="connsiteX6" fmla="*/ 204280 w 398834"/>
              <a:gd name="connsiteY6" fmla="*/ 29183 h 505839"/>
              <a:gd name="connsiteX7" fmla="*/ 126459 w 398834"/>
              <a:gd name="connsiteY7" fmla="*/ 0 h 505839"/>
              <a:gd name="connsiteX8" fmla="*/ 126459 w 398834"/>
              <a:gd name="connsiteY8" fmla="*/ 68094 h 505839"/>
              <a:gd name="connsiteX9" fmla="*/ 145915 w 398834"/>
              <a:gd name="connsiteY9" fmla="*/ 184826 h 505839"/>
              <a:gd name="connsiteX10" fmla="*/ 116732 w 398834"/>
              <a:gd name="connsiteY10" fmla="*/ 291830 h 505839"/>
              <a:gd name="connsiteX11" fmla="*/ 116732 w 398834"/>
              <a:gd name="connsiteY11" fmla="*/ 291830 h 505839"/>
              <a:gd name="connsiteX12" fmla="*/ 0 w 398834"/>
              <a:gd name="connsiteY12" fmla="*/ 350196 h 505839"/>
              <a:gd name="connsiteX13" fmla="*/ 58366 w 398834"/>
              <a:gd name="connsiteY13" fmla="*/ 437745 h 505839"/>
              <a:gd name="connsiteX14" fmla="*/ 165370 w 398834"/>
              <a:gd name="connsiteY14" fmla="*/ 418290 h 505839"/>
              <a:gd name="connsiteX15" fmla="*/ 262646 w 398834"/>
              <a:gd name="connsiteY15" fmla="*/ 437745 h 505839"/>
              <a:gd name="connsiteX16" fmla="*/ 282102 w 398834"/>
              <a:gd name="connsiteY16" fmla="*/ 466928 h 50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834" h="505839">
                <a:moveTo>
                  <a:pt x="243191" y="505839"/>
                </a:moveTo>
                <a:lnTo>
                  <a:pt x="398834" y="408562"/>
                </a:lnTo>
                <a:lnTo>
                  <a:pt x="321012" y="340468"/>
                </a:lnTo>
                <a:lnTo>
                  <a:pt x="272374" y="252919"/>
                </a:lnTo>
                <a:lnTo>
                  <a:pt x="321012" y="155643"/>
                </a:lnTo>
                <a:lnTo>
                  <a:pt x="359923" y="68094"/>
                </a:lnTo>
                <a:lnTo>
                  <a:pt x="204280" y="29183"/>
                </a:lnTo>
                <a:lnTo>
                  <a:pt x="126459" y="0"/>
                </a:lnTo>
                <a:lnTo>
                  <a:pt x="126459" y="68094"/>
                </a:lnTo>
                <a:lnTo>
                  <a:pt x="145915" y="184826"/>
                </a:lnTo>
                <a:lnTo>
                  <a:pt x="116732" y="291830"/>
                </a:lnTo>
                <a:lnTo>
                  <a:pt x="116732" y="291830"/>
                </a:lnTo>
                <a:lnTo>
                  <a:pt x="0" y="350196"/>
                </a:lnTo>
                <a:lnTo>
                  <a:pt x="58366" y="437745"/>
                </a:lnTo>
                <a:lnTo>
                  <a:pt x="165370" y="418290"/>
                </a:lnTo>
                <a:lnTo>
                  <a:pt x="262646" y="437745"/>
                </a:lnTo>
                <a:lnTo>
                  <a:pt x="282102" y="466928"/>
                </a:lnTo>
              </a:path>
            </a:pathLst>
          </a:custGeom>
          <a:solidFill>
            <a:srgbClr val="BDD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F8EC017-DB6C-90A3-DF4B-D9DD90DB4FE5}"/>
              </a:ext>
            </a:extLst>
          </p:cNvPr>
          <p:cNvSpPr txBox="1"/>
          <p:nvPr/>
        </p:nvSpPr>
        <p:spPr bwMode="auto">
          <a:xfrm>
            <a:off x="8500882" y="5492127"/>
            <a:ext cx="1587512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tx2"/>
                </a:solidFill>
              </a:rPr>
              <a:t>Периферия интрузивных массивов на удалении </a:t>
            </a:r>
          </a:p>
          <a:p>
            <a:r>
              <a:rPr lang="en-US" sz="1100" b="1" dirty="0">
                <a:solidFill>
                  <a:schemeClr val="tx2"/>
                </a:solidFill>
              </a:rPr>
              <a:t>4</a:t>
            </a:r>
            <a:r>
              <a:rPr lang="ru-RU" sz="1100" b="1" dirty="0">
                <a:solidFill>
                  <a:schemeClr val="tx2"/>
                </a:solidFill>
              </a:rPr>
              <a:t>-10 км</a:t>
            </a:r>
          </a:p>
        </p:txBody>
      </p:sp>
      <p:sp>
        <p:nvSpPr>
          <p:cNvPr id="80" name="TextBox 79"/>
          <p:cNvSpPr txBox="1"/>
          <p:nvPr/>
        </p:nvSpPr>
        <p:spPr bwMode="auto">
          <a:xfrm>
            <a:off x="278433" y="887679"/>
            <a:ext cx="288839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Геологические факторы</a:t>
            </a:r>
          </a:p>
        </p:txBody>
      </p:sp>
      <p:sp>
        <p:nvSpPr>
          <p:cNvPr id="81" name="TextBox 80"/>
          <p:cNvSpPr txBox="1"/>
          <p:nvPr/>
        </p:nvSpPr>
        <p:spPr bwMode="auto">
          <a:xfrm>
            <a:off x="3529035" y="885557"/>
            <a:ext cx="4884355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 err="1"/>
              <a:t>Нейросетевой</a:t>
            </a:r>
            <a:r>
              <a:rPr lang="ru-RU" dirty="0"/>
              <a:t> прогноз геологических факторов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3147473" y="3314326"/>
            <a:ext cx="580103" cy="4398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rot="20615770">
            <a:off x="9473158" y="2112821"/>
            <a:ext cx="684667" cy="81413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/>
          <p:cNvSpPr/>
          <p:nvPr/>
        </p:nvSpPr>
        <p:spPr>
          <a:xfrm rot="20666593">
            <a:off x="10701157" y="3179577"/>
            <a:ext cx="521110" cy="101164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 rot="18624026">
            <a:off x="10396515" y="1472552"/>
            <a:ext cx="391696" cy="150685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294638" y="883435"/>
            <a:ext cx="2282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Экспертный прогноз </a:t>
            </a:r>
            <a:endParaRPr lang="ru-RU" dirty="0"/>
          </a:p>
        </p:txBody>
      </p:sp>
      <p:sp>
        <p:nvSpPr>
          <p:cNvPr id="87" name="Стрелка вправо 86"/>
          <p:cNvSpPr/>
          <p:nvPr/>
        </p:nvSpPr>
        <p:spPr>
          <a:xfrm>
            <a:off x="8375438" y="2738473"/>
            <a:ext cx="580103" cy="4398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780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069415"/>
              </p:ext>
            </p:extLst>
          </p:nvPr>
        </p:nvGraphicFramePr>
        <p:xfrm>
          <a:off x="73377" y="552968"/>
          <a:ext cx="11949291" cy="404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3183">
                  <a:extLst>
                    <a:ext uri="{9D8B030D-6E8A-4147-A177-3AD203B41FA5}">
                      <a16:colId xmlns:a16="http://schemas.microsoft.com/office/drawing/2014/main" val="1061350614"/>
                    </a:ext>
                  </a:extLst>
                </a:gridCol>
                <a:gridCol w="5373011">
                  <a:extLst>
                    <a:ext uri="{9D8B030D-6E8A-4147-A177-3AD203B41FA5}">
                      <a16:colId xmlns:a16="http://schemas.microsoft.com/office/drawing/2014/main" val="2804791826"/>
                    </a:ext>
                  </a:extLst>
                </a:gridCol>
                <a:gridCol w="3983097">
                  <a:extLst>
                    <a:ext uri="{9D8B030D-6E8A-4147-A177-3AD203B41FA5}">
                      <a16:colId xmlns:a16="http://schemas.microsoft.com/office/drawing/2014/main" val="2287320871"/>
                    </a:ext>
                  </a:extLst>
                </a:gridCol>
              </a:tblGrid>
              <a:tr h="691880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факторы, повышающие производительность, </a:t>
                      </a:r>
                    </a:p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точность и  надежность современной гравиметрической съемки</a:t>
                      </a:r>
                      <a:endParaRPr lang="ru-RU" sz="2000" b="1" i="0" dirty="0">
                        <a:solidFill>
                          <a:srgbClr val="232C8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b="1" i="0" dirty="0">
                        <a:solidFill>
                          <a:srgbClr val="232C8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b="1" i="0" dirty="0">
                        <a:solidFill>
                          <a:srgbClr val="232C8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632830"/>
                  </a:ext>
                </a:extLst>
              </a:tr>
              <a:tr h="27705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227524"/>
                  </a:ext>
                </a:extLst>
              </a:tr>
              <a:tr h="758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Современная геодезическая аппаратура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измерения на точке  1 – 1,5 минуты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Точность в плане и по высоте - от 5 см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режима непрерывных измерений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 производительность – до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 точек в день при крупномасштабной съемке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 надежность измерений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Существенное снижение трудозатрат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Построение карт с сечением минимум в 2 раза чаще, чем предусмотрено ИГ-80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017976"/>
                  </a:ext>
                </a:extLst>
              </a:tr>
              <a:tr h="7984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Современные высокоточные гравиметры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измерения на точке  2 – 3 минуты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Точность ед. измерения - от 0.01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мГал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2021961"/>
                  </a:ext>
                </a:extLst>
              </a:tr>
              <a:tr h="632368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Высокоточные цифровые модели рельефа местности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1400" b="1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Существенное уменьшение трудозатрат при учете рельефа местности в средней и дальней зоне </a:t>
                      </a:r>
                      <a:endParaRPr lang="ru-RU" sz="1400" b="1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5106121"/>
                  </a:ext>
                </a:extLst>
              </a:tr>
              <a:tr h="75426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Современная снегоходная и </a:t>
                      </a:r>
                      <a:r>
                        <a:rPr lang="ru-RU" sz="1400" kern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снегоболотоходная</a:t>
                      </a:r>
                      <a:r>
                        <a:rPr lang="ru-RU" sz="14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техника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1400" b="1" kern="1200" dirty="0">
                        <a:solidFill>
                          <a:srgbClr val="232C82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Существенное увеличение производительности труда</a:t>
                      </a:r>
                      <a:endParaRPr lang="ru-RU" sz="1400" b="1" kern="1200" dirty="0">
                        <a:solidFill>
                          <a:srgbClr val="232C82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809403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3037793"/>
            <a:ext cx="1698327" cy="11738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412" y="1609250"/>
            <a:ext cx="1247461" cy="12474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4"/>
          <a:stretch/>
        </p:blipFill>
        <p:spPr>
          <a:xfrm>
            <a:off x="5899356" y="3156341"/>
            <a:ext cx="2086518" cy="144518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3377" y="4901152"/>
            <a:ext cx="12045244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ПРИМЕНЕНИЯ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т.к. основной метода является различие плотностей пород, рудных и нерудных полезных ископаемых, по гравитационным аномалиям, с учетом всей имеющейся геолого-геофизической информации, уточняются представления об особенностях размещения и состава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разноранговых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структурно-вещественных неоднородностей земной коры: выделяются и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охарактеризовываются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региональные разломы, многочисленные разрывные нарушения, устанавливаются контуры выходящих на поверхность, а также невскрытых гранитоидных массивов, интрузивов основного и ультраосновного состава, уточняются районы распространения терригенных, карбонатных, вулканогенных отложений, метаморфических образований, выделяются площади, перспективные на поиски различных видов полезных ископаемых</a:t>
            </a: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 algn="l">
              <a:defRPr/>
            </a:pPr>
            <a:r>
              <a:rPr lang="ru-RU" altLang="ru-RU" sz="1600" b="1" cap="all" dirty="0">
                <a:solidFill>
                  <a:srgbClr val="232C82"/>
                </a:solidFill>
                <a:effectLst/>
                <a:latin typeface="+mn-lt"/>
              </a:rPr>
              <a:t>Производство ГСР-200</a:t>
            </a:r>
            <a:r>
              <a:rPr lang="en-US" altLang="ru-RU" sz="1600" b="1" cap="all" dirty="0">
                <a:solidFill>
                  <a:srgbClr val="232C82"/>
                </a:solidFill>
                <a:effectLst/>
                <a:latin typeface="+mn-lt"/>
              </a:rPr>
              <a:t>:                </a:t>
            </a:r>
            <a:r>
              <a:rPr lang="ru-RU" altLang="ru-RU" sz="1600" b="1" cap="all" dirty="0">
                <a:solidFill>
                  <a:srgbClr val="232C82"/>
                </a:solidFill>
                <a:effectLst/>
                <a:latin typeface="+mn-lt"/>
              </a:rPr>
              <a:t>                         </a:t>
            </a:r>
            <a:r>
              <a:rPr lang="ru-RU" altLang="ru-RU" sz="1800" b="1" cap="all" dirty="0">
                <a:solidFill>
                  <a:srgbClr val="232C82"/>
                </a:solidFill>
                <a:effectLst/>
                <a:latin typeface="+mn-lt"/>
              </a:rPr>
              <a:t>ГРАВИМЕТРИЧЕСКИЕ ИССЛЕДОВАНИЯ</a:t>
            </a:r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006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802810" y="718356"/>
            <a:ext cx="5298880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Картирование свинцово-цинковых руд </a:t>
            </a:r>
            <a:b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высокоточной гравиметрической съемки масштаба 1 : 10 000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1600" dirty="0">
              <a:solidFill>
                <a:srgbClr val="232C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Выявлена локализация рудных залежей в зонах максимальных градиентов гравитационного поля, что соответствует периферийной области </a:t>
            </a:r>
            <a:r>
              <a:rPr lang="ru-RU" sz="1600" dirty="0" err="1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сводовых</a:t>
            </a:r>
            <a: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частей горст-антиклинальных блоков карбонатных пород.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 err="1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Закартированы</a:t>
            </a:r>
            <a: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рудовмещающие структуры карбонатных пород – </a:t>
            </a:r>
            <a:r>
              <a:rPr lang="ru-RU" sz="1600" dirty="0" err="1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сводовые</a:t>
            </a:r>
            <a: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части антиклинальных складок высокого порядка.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Установлено, что интенсивность локальных аномалий силы тяжести над рудовмещающими структурами карбонатных пород в значительной мере зависит от степени их гидротермальной проработки процессами рудного метасоматоза, что подтверждено результатами бурения.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пересечении гравиметрическими профилями рудных объектов, залегающих в пределах рудовмещающих структур карбонатов на небольшой глубине (до 80-100 м), на графиках локальных аномалий силы тяжести зафиксирован прямой эффект от рудных объектов. Заверка бурением пяти аномальных точек подтвердила данное положение.</a:t>
            </a: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 algn="l">
              <a:defRPr/>
            </a:pPr>
            <a:r>
              <a:rPr lang="ru-RU" altLang="ru-RU" sz="1600" b="1" cap="all" dirty="0">
                <a:solidFill>
                  <a:srgbClr val="232C82"/>
                </a:solidFill>
                <a:effectLst/>
                <a:latin typeface="+mn-lt"/>
              </a:rPr>
              <a:t>Производство ГСР-200</a:t>
            </a:r>
            <a:r>
              <a:rPr lang="en-US" altLang="ru-RU" sz="1600" b="1" cap="all" dirty="0">
                <a:solidFill>
                  <a:srgbClr val="232C82"/>
                </a:solidFill>
                <a:effectLst/>
                <a:latin typeface="+mn-lt"/>
              </a:rPr>
              <a:t>:                </a:t>
            </a:r>
            <a:r>
              <a:rPr lang="ru-RU" altLang="ru-RU" sz="1600" b="1" cap="all" dirty="0">
                <a:solidFill>
                  <a:srgbClr val="232C82"/>
                </a:solidFill>
                <a:effectLst/>
                <a:latin typeface="+mn-lt"/>
              </a:rPr>
              <a:t>                         </a:t>
            </a:r>
            <a:r>
              <a:rPr lang="ru-RU" altLang="ru-RU" sz="1800" b="1" cap="all" dirty="0">
                <a:solidFill>
                  <a:srgbClr val="232C82"/>
                </a:solidFill>
                <a:effectLst/>
                <a:latin typeface="+mn-lt"/>
              </a:rPr>
              <a:t>ГРАВИМЕТРИЧЕСКИЕ ИССЛЕДОВАНИЯ</a:t>
            </a:r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6B7D73-8F5F-487F-AE1A-AA2AEE9CF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586469"/>
            <a:ext cx="6745335" cy="566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99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 bwMode="auto">
          <a:xfrm>
            <a:off x="6321353" y="2983612"/>
            <a:ext cx="811957" cy="468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555369"/>
            <a:ext cx="12192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Сделано предположение о наличии тектонической границы между </a:t>
            </a:r>
            <a:r>
              <a:rPr lang="ru-RU" sz="1600" dirty="0" err="1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Полоусненской</a:t>
            </a:r>
            <a: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складчатой зоной и </a:t>
            </a:r>
            <a:r>
              <a:rPr lang="ru-RU" sz="1600" dirty="0" err="1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Лаптевоморской</a:t>
            </a:r>
            <a: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плитой на </a:t>
            </a:r>
            <a:b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км севернее </a:t>
            </a:r>
            <a:r>
              <a:rPr lang="ru-RU" sz="1600" dirty="0" err="1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Чондонского</a:t>
            </a:r>
            <a: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разлома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Уточнено положение Нижне-Янского </a:t>
            </a:r>
            <a:r>
              <a:rPr lang="ru-RU" sz="1600" dirty="0" err="1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шарьяжа</a:t>
            </a:r>
            <a: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Чондонского</a:t>
            </a:r>
            <a: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разлома, являющихся основными тектоническими нарушениями, отражающими глубинное строение территории листа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Уточнено положение </a:t>
            </a:r>
            <a:r>
              <a:rPr lang="ru-RU" sz="1600" dirty="0" err="1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</a:t>
            </a:r>
            <a: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-Янского грабена, отмечено широкое распространение кайнозойских наложенных процессов, секущих структуру грабена. Сделан вывод о более молодом возрасте данных процессов, и высказано предположение о наличии невскрытых тел </a:t>
            </a:r>
            <a:r>
              <a:rPr lang="ru-RU" sz="1600" dirty="0" err="1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гранитоидов</a:t>
            </a:r>
            <a: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зоне распространения </a:t>
            </a:r>
            <a:r>
              <a:rPr lang="ru-RU" sz="1600" dirty="0" err="1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</a:t>
            </a:r>
            <a: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-Янского грабена.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кайнозойскими отложениями </a:t>
            </a:r>
            <a:r>
              <a:rPr lang="ru-RU" sz="1600" dirty="0" err="1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Яно-Индигирской</a:t>
            </a:r>
            <a:r>
              <a:rPr lang="ru-RU" sz="16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впадины предположительно выделена зона гидротермальных изменений, аналогичная известной на площади работ, к которой приурочено проявление золота Марья-Хая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849541" y="3089393"/>
            <a:ext cx="150518" cy="79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r="6636" b="45001"/>
          <a:stretch/>
        </p:blipFill>
        <p:spPr>
          <a:xfrm>
            <a:off x="8742318" y="1109627"/>
            <a:ext cx="3455519" cy="3402438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60500" y="549510"/>
            <a:ext cx="2291852" cy="2353587"/>
            <a:chOff x="22723" y="420989"/>
            <a:chExt cx="2291852" cy="235358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64" b="30698"/>
            <a:stretch/>
          </p:blipFill>
          <p:spPr>
            <a:xfrm>
              <a:off x="22723" y="420989"/>
              <a:ext cx="2291852" cy="2185604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488576" y="2716306"/>
              <a:ext cx="156883" cy="58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815" t="3581" r="4339"/>
          <a:stretch/>
        </p:blipFill>
        <p:spPr>
          <a:xfrm>
            <a:off x="1949371" y="2238612"/>
            <a:ext cx="2449689" cy="24261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3242" r="3159" b="34356"/>
          <a:stretch/>
        </p:blipFill>
        <p:spPr>
          <a:xfrm>
            <a:off x="4529610" y="549510"/>
            <a:ext cx="2381956" cy="2350982"/>
          </a:xfrm>
          <a:prstGeom prst="rect">
            <a:avLst/>
          </a:prstGeom>
        </p:spPr>
      </p:pic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 algn="l">
              <a:defRPr/>
            </a:pPr>
            <a:r>
              <a:rPr lang="ru-RU" altLang="ru-RU" sz="1600" b="1" cap="all" dirty="0">
                <a:solidFill>
                  <a:srgbClr val="232C82"/>
                </a:solidFill>
                <a:effectLst/>
                <a:latin typeface="+mn-lt"/>
              </a:rPr>
              <a:t>Производство ГСР-200</a:t>
            </a:r>
            <a:r>
              <a:rPr lang="en-US" altLang="ru-RU" sz="1600" b="1" cap="all" dirty="0">
                <a:solidFill>
                  <a:srgbClr val="232C82"/>
                </a:solidFill>
                <a:effectLst/>
                <a:latin typeface="+mn-lt"/>
              </a:rPr>
              <a:t>:                </a:t>
            </a:r>
            <a:r>
              <a:rPr lang="ru-RU" altLang="ru-RU" sz="1600" b="1" cap="all" dirty="0">
                <a:solidFill>
                  <a:srgbClr val="232C82"/>
                </a:solidFill>
                <a:effectLst/>
                <a:latin typeface="+mn-lt"/>
              </a:rPr>
              <a:t>                         </a:t>
            </a:r>
            <a:r>
              <a:rPr lang="ru-RU" altLang="ru-RU" sz="1800" b="1" cap="all" dirty="0">
                <a:solidFill>
                  <a:srgbClr val="232C82"/>
                </a:solidFill>
                <a:effectLst/>
                <a:latin typeface="+mn-lt"/>
              </a:rPr>
              <a:t>ГРАВИМЕТРИЧЕСКИЕ ИССЛЕДОВАНИЯ</a:t>
            </a:r>
          </a:p>
        </p:txBody>
      </p:sp>
      <p:sp>
        <p:nvSpPr>
          <p:cNvPr id="22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732564" y="51263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6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Гравиметрическая съемка масштаба 1 : 200 000</a:t>
            </a:r>
            <a:br>
              <a:rPr lang="ru-RU" sz="16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Листы </a:t>
            </a:r>
            <a:r>
              <a:rPr lang="en-US" sz="16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R-53-XVII, XVIII</a:t>
            </a:r>
            <a:r>
              <a:rPr lang="ru-RU" sz="16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89"/>
          <a:stretch/>
        </p:blipFill>
        <p:spPr>
          <a:xfrm>
            <a:off x="6437059" y="1902123"/>
            <a:ext cx="2393756" cy="23267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08159" y="2918841"/>
            <a:ext cx="2262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Схема тектонического строения, 2022 г.</a:t>
            </a:r>
            <a:endParaRPr kumimoji="0" lang="x-non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-145545" y="3690804"/>
            <a:ext cx="2262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Схема тектонического строения, 2013 г.</a:t>
            </a:r>
            <a:endParaRPr kumimoji="0" lang="x-non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390093" y="943897"/>
            <a:ext cx="1630139" cy="93826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 rot="18907682">
            <a:off x="10439755" y="1468175"/>
            <a:ext cx="1630139" cy="93826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10305318" y="3168416"/>
            <a:ext cx="490501" cy="69347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9345850" y="2900492"/>
            <a:ext cx="712550" cy="46149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13806845" y="4838546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10023657" y="2894659"/>
            <a:ext cx="490501" cy="69347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067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lvl="2">
              <a:defRPr/>
            </a:pP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Проблемные вопросы             организации геофизического обеспечения ГСР-200</a:t>
            </a:r>
            <a:endParaRPr lang="ru-RU" altLang="ru-RU" sz="2000" i="1" cap="all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+mn-lt"/>
            </a:endParaRP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75656" y="868314"/>
            <a:ext cx="10009413" cy="451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252525"/>
              </a:buClr>
              <a:buFont typeface="Wingdings" pitchFamily="2" charset="2"/>
              <a:buChar char="q"/>
            </a:pPr>
            <a:r>
              <a:rPr lang="ru-RU" sz="1600" dirty="0">
                <a:solidFill>
                  <a:srgbClr val="252525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Рассогласованность по времени проведения геофизических и геологических работ по интерпретации. </a:t>
            </a:r>
            <a:endParaRPr lang="ru-RU" sz="1600" dirty="0"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lvl="4" algn="just">
              <a:lnSpc>
                <a:spcPct val="115000"/>
              </a:lnSpc>
              <a:spcBef>
                <a:spcPts val="600"/>
              </a:spcBef>
            </a:pPr>
            <a:r>
              <a:rPr lang="ru-RU" sz="1600" i="1" dirty="0">
                <a:solidFill>
                  <a:srgbClr val="252525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дублирование одних и тех же видов геологических работ,  особенно, в том случае, когда интерпретация проводиться в подрядной организации, в связи с тем, что интерпретация геофизических данных невозможна без привлечения актуальных геологических материалов,  которые собираются и анализируются в 2-х независимых группах геологов - одних связанных с геофизиками и других, которые решают задачи ГГК200</a:t>
            </a:r>
            <a:endParaRPr lang="ru-RU" sz="1600" i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252525"/>
              </a:buClr>
              <a:buFont typeface="Wingdings" pitchFamily="2" charset="2"/>
              <a:buChar char="q"/>
            </a:pPr>
            <a:r>
              <a:rPr lang="ru-RU" sz="1600" dirty="0">
                <a:solidFill>
                  <a:srgbClr val="252525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Отсутствие среднесрочного планирования работ по геофизическому обеспечению которое приводит к следующим проблемам:</a:t>
            </a:r>
            <a:endParaRPr lang="ru-RU" sz="1600" dirty="0"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marL="2571750" lvl="5" indent="-285750" algn="just">
              <a:lnSpc>
                <a:spcPct val="11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i="1" dirty="0">
                <a:solidFill>
                  <a:srgbClr val="252525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постановка работ в авральном порядке без возможности детального анализа ретроспективных данных и выбора оптимальной методики проведения работ.</a:t>
            </a:r>
            <a:endParaRPr lang="ru-RU" sz="1600" i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571750" lvl="5" indent="-285750" algn="just">
              <a:lnSpc>
                <a:spcPct val="11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i="1" dirty="0">
                <a:solidFill>
                  <a:srgbClr val="252525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перекрытию более детальной съёмки менее детальной </a:t>
            </a:r>
          </a:p>
          <a:p>
            <a:pPr marL="2571750" lvl="5" indent="-285750" algn="just">
              <a:lnSpc>
                <a:spcPct val="11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i="1" dirty="0">
                <a:solidFill>
                  <a:srgbClr val="252525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проведение съемок несоответствующих геологическим задачам по детальности и разрешающей способности</a:t>
            </a:r>
            <a:endParaRPr lang="ru-RU" sz="1600" i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252525"/>
              </a:buClr>
              <a:buFont typeface="Wingdings" pitchFamily="2" charset="2"/>
              <a:buChar char="q"/>
            </a:pPr>
            <a:r>
              <a:rPr lang="ru-RU" sz="1600" dirty="0">
                <a:solidFill>
                  <a:srgbClr val="252525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Отсутствие постоянного геофизического сопровождения геолого-съёмочных работ на этапе производства.</a:t>
            </a:r>
            <a:endParaRPr lang="ru-RU" sz="1600" dirty="0"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976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b="23784"/>
          <a:stretch/>
        </p:blipFill>
        <p:spPr>
          <a:xfrm>
            <a:off x="1538015" y="3550533"/>
            <a:ext cx="4212669" cy="228977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9" y="23709"/>
            <a:ext cx="3340940" cy="3401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116" y="196282"/>
            <a:ext cx="2303568" cy="54626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4825" y="5840309"/>
            <a:ext cx="5685859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ru-RU" sz="14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расположения гравиметрических съемок масштаба 1 : 200 000, </a:t>
            </a:r>
            <a:br>
              <a:rPr lang="ru-RU" sz="14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выполненных после 1974 года</a:t>
            </a:r>
          </a:p>
          <a:p>
            <a:pPr algn="r" defTabSz="914400"/>
            <a:r>
              <a:rPr lang="ru-RU" sz="1200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 современные гравиметрические  съемки, выполненные с использованием современной гравиметрической и топографо-геодезической аппаратуры</a:t>
            </a:r>
            <a:endParaRPr lang="ru-RU" sz="1400" dirty="0">
              <a:solidFill>
                <a:srgbClr val="232C82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41021" y="6301974"/>
            <a:ext cx="422031" cy="29658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0" b="24865"/>
          <a:stretch/>
        </p:blipFill>
        <p:spPr>
          <a:xfrm>
            <a:off x="6166824" y="196282"/>
            <a:ext cx="5816068" cy="5883447"/>
          </a:xfrm>
          <a:prstGeom prst="rect">
            <a:avLst/>
          </a:prstGeom>
          <a:ln>
            <a:solidFill>
              <a:srgbClr val="002060"/>
            </a:solidFill>
          </a:ln>
        </p:spPr>
      </p:pic>
      <p:grpSp>
        <p:nvGrpSpPr>
          <p:cNvPr id="30" name="Группа 29"/>
          <p:cNvGrpSpPr/>
          <p:nvPr/>
        </p:nvGrpSpPr>
        <p:grpSpPr>
          <a:xfrm>
            <a:off x="6233873" y="6253309"/>
            <a:ext cx="495398" cy="299170"/>
            <a:chOff x="5017196" y="3318035"/>
            <a:chExt cx="495398" cy="2991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017196" y="3322781"/>
              <a:ext cx="488415" cy="294424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2" name="Прямая соединительная линия 31"/>
            <p:cNvCxnSpPr>
              <a:stCxn id="31" idx="1"/>
            </p:cNvCxnSpPr>
            <p:nvPr/>
          </p:nvCxnSpPr>
          <p:spPr>
            <a:xfrm>
              <a:off x="5017196" y="3469993"/>
              <a:ext cx="124009" cy="147212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3" name="Прямая соединительная линия 32"/>
            <p:cNvCxnSpPr>
              <a:endCxn id="31" idx="2"/>
            </p:cNvCxnSpPr>
            <p:nvPr/>
          </p:nvCxnSpPr>
          <p:spPr>
            <a:xfrm>
              <a:off x="5017196" y="3340822"/>
              <a:ext cx="244208" cy="276383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5139300" y="3318035"/>
              <a:ext cx="242303" cy="29917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5275369" y="3329428"/>
              <a:ext cx="226433" cy="287777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5388585" y="3318035"/>
              <a:ext cx="124009" cy="147212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sp>
        <p:nvSpPr>
          <p:cNvPr id="26" name="Прямоугольник 25"/>
          <p:cNvSpPr/>
          <p:nvPr/>
        </p:nvSpPr>
        <p:spPr>
          <a:xfrm>
            <a:off x="6854548" y="6079729"/>
            <a:ext cx="4000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территории не закрытые  съемкой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масштаба 1 : 200 000 (~1 млн.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кв.км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1965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>
              <a:defRPr/>
            </a:pP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Предложения по реализации разработанных методов и технологий  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977428" y="1074896"/>
            <a:ext cx="8955047" cy="3763665"/>
            <a:chOff x="552937" y="1154564"/>
            <a:chExt cx="11639064" cy="51338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658" y="1847063"/>
              <a:ext cx="4373880" cy="3977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440" y="1861144"/>
              <a:ext cx="3657600" cy="4427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2067555" y="1159415"/>
              <a:ext cx="1803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cap="all" dirty="0"/>
                <a:t>Объемы работ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285978" y="1154564"/>
              <a:ext cx="2138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cap="all" dirty="0"/>
                <a:t>Стоимость работ</a:t>
              </a: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1341194" y="4160820"/>
              <a:ext cx="2569029" cy="1133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Комплексная 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аэрогеофизическая съемка</a:t>
              </a: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7081824" y="4159060"/>
              <a:ext cx="256902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</a:rPr>
                <a:t>Комплексная </a:t>
              </a:r>
            </a:p>
            <a:p>
              <a:pPr algn="ctr"/>
              <a:r>
                <a:rPr lang="ru-RU" dirty="0">
                  <a:solidFill>
                    <a:schemeClr val="bg1"/>
                  </a:solidFill>
                </a:rPr>
                <a:t>аэрогеофизическая съемка</a:t>
              </a: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3067829" y="3235730"/>
              <a:ext cx="1955446" cy="10075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Обобщение ретроспективных данных</a:t>
              </a: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552937" y="1523896"/>
              <a:ext cx="23922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/>
                <a:t>наземные </a:t>
              </a:r>
              <a:r>
                <a:rPr lang="ru-RU" sz="1600" dirty="0" err="1"/>
                <a:t>заверочные</a:t>
              </a:r>
              <a:r>
                <a:rPr lang="ru-RU" sz="1600" dirty="0"/>
                <a:t> работы</a:t>
              </a: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8617765" y="1839577"/>
              <a:ext cx="35742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/>
                <a:t>обобщение ретроспективных данных</a:t>
              </a: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5231846" y="1839577"/>
              <a:ext cx="292364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/>
                <a:t>наземные </a:t>
              </a:r>
              <a:r>
                <a:rPr lang="ru-RU" sz="1600" dirty="0" err="1"/>
                <a:t>заверочные</a:t>
              </a:r>
              <a:r>
                <a:rPr lang="ru-RU" sz="1600" dirty="0"/>
                <a:t> работы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31791" y="587923"/>
            <a:ext cx="759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Устранение дисбаланса между объемами и стоимостями видов работ 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31791" y="4820806"/>
            <a:ext cx="1181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Утверждение нормативных документов, регламентирующих использование инновационных  технологий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92458" y="5175614"/>
            <a:ext cx="10981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/>
              <a:t>Методические рекомендации по проведению комплексных аэрогеофизических съемок.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Методические рекомендации по геофизическому обеспечению </a:t>
            </a:r>
            <a:r>
              <a:rPr lang="ru-RU" sz="1600" dirty="0" err="1"/>
              <a:t>геологосъемочных</a:t>
            </a:r>
            <a:r>
              <a:rPr lang="ru-RU" sz="1600" dirty="0"/>
              <a:t> работ.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Требования к опережающей геофизической основе Государственной геологической карты Российской Федерации масштаба 1:200 000</a:t>
            </a:r>
          </a:p>
        </p:txBody>
      </p:sp>
    </p:spTree>
    <p:extLst>
      <p:ext uri="{BB962C8B-B14F-4D97-AF65-F5344CB8AC3E}">
        <p14:creationId xmlns:p14="http://schemas.microsoft.com/office/powerpoint/2010/main" val="298980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5394" r="4085" b="7361"/>
          <a:stretch/>
        </p:blipFill>
        <p:spPr>
          <a:xfrm>
            <a:off x="1421754" y="754517"/>
            <a:ext cx="9289603" cy="30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437628"/>
            <a:ext cx="12192000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45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методы и технологии разномасштабных геофизических исследований при ГСР-200.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22830" y="5655021"/>
            <a:ext cx="6336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А.И. Атаков, К.М. Антащук, А.В.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</a:rPr>
              <a:t>Карамышев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 (ФГБУ «ВСЕГЕИ»)</a:t>
            </a:r>
          </a:p>
          <a:p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Ю.В. Асламов, В.А.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</a:rPr>
              <a:t>Канунников,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Н.А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 Глинский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(ФГБУ «ВСЕГЕИ»)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Г.Ю. Триколиди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(ФГБУ «ВСЕГЕИ»),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Ф.Д. Лазарев (НФ ВСЕГЕИ)	</a:t>
            </a:r>
          </a:p>
        </p:txBody>
      </p:sp>
    </p:spTree>
    <p:extLst>
      <p:ext uri="{BB962C8B-B14F-4D97-AF65-F5344CB8AC3E}">
        <p14:creationId xmlns:p14="http://schemas.microsoft.com/office/powerpoint/2010/main" val="1779116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7BDCFF-7EEB-4895-CCAE-6E8E3596D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315" y="3298186"/>
            <a:ext cx="2909047" cy="29724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AE3190-6C09-BA5F-566D-E0C3999DD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6249" y="44579"/>
            <a:ext cx="2861580" cy="3405633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47D9F733-0017-8568-7B5C-B63FF23C97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260242"/>
              </p:ext>
            </p:extLst>
          </p:nvPr>
        </p:nvGraphicFramePr>
        <p:xfrm>
          <a:off x="181419" y="83663"/>
          <a:ext cx="3087840" cy="62418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5871">
                  <a:extLst>
                    <a:ext uri="{9D8B030D-6E8A-4147-A177-3AD203B41FA5}">
                      <a16:colId xmlns:a16="http://schemas.microsoft.com/office/drawing/2014/main" val="3882027024"/>
                    </a:ext>
                  </a:extLst>
                </a:gridCol>
                <a:gridCol w="1071969">
                  <a:extLst>
                    <a:ext uri="{9D8B030D-6E8A-4147-A177-3AD203B41FA5}">
                      <a16:colId xmlns:a16="http://schemas.microsoft.com/office/drawing/2014/main" val="262678757"/>
                    </a:ext>
                  </a:extLst>
                </a:gridCol>
              </a:tblGrid>
              <a:tr h="55150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Признак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суммарная информативность (+)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1269491763"/>
                  </a:ext>
                </a:extLst>
              </a:tr>
              <a:tr h="32867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Модель </a:t>
                      </a:r>
                      <a:r>
                        <a:rPr lang="ru-RU" sz="1000" u="none" strike="noStrike" dirty="0" err="1">
                          <a:effectLst/>
                        </a:rPr>
                        <a:t>эфф</a:t>
                      </a:r>
                      <a:r>
                        <a:rPr lang="ru-RU" sz="1000" u="none" strike="noStrike" dirty="0">
                          <a:effectLst/>
                        </a:rPr>
                        <a:t>. плотности (инверсия)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0.001819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3366601366"/>
                  </a:ext>
                </a:extLst>
              </a:tr>
              <a:tr h="183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Вклад калия в поле МЭД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0.0009861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245559347"/>
                  </a:ext>
                </a:extLst>
              </a:tr>
              <a:tr h="183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Вклад тория в поле МЭД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0.000781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297481940"/>
                  </a:ext>
                </a:extLst>
              </a:tr>
              <a:tr h="183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Вклад урана в поле МЭД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0.001525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4176644876"/>
                  </a:ext>
                </a:extLst>
              </a:tr>
              <a:tr h="183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Аномальное поле силы тяжести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0.002329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1476144330"/>
                  </a:ext>
                </a:extLst>
              </a:tr>
              <a:tr h="183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Локальный калий (по маршруту)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0.0005876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4003598458"/>
                  </a:ext>
                </a:extLst>
              </a:tr>
              <a:tr h="183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Локальный калий (ДОМЕД)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0.0006639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1830334430"/>
                  </a:ext>
                </a:extLst>
              </a:tr>
              <a:tr h="183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Остаточные аномалии калия (</a:t>
                      </a:r>
                      <a:r>
                        <a:rPr lang="en-US" sz="1000" u="none" strike="noStrike">
                          <a:effectLst/>
                        </a:rPr>
                        <a:t>LGR)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0.001305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2720333322"/>
                  </a:ext>
                </a:extLst>
              </a:tr>
              <a:tr h="32867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Регрессия калия на торий (ДОМЕД)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0.0006209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65262314"/>
                  </a:ext>
                </a:extLst>
              </a:tr>
              <a:tr h="183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Регрессия калия на уран (ДОМЕД)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0.0007109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732158336"/>
                  </a:ext>
                </a:extLst>
              </a:tr>
              <a:tr h="183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Содержания калия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0.001131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2971536853"/>
                  </a:ext>
                </a:extLst>
              </a:tr>
              <a:tr h="183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Региональный калий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0.001932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3284720603"/>
                  </a:ext>
                </a:extLst>
              </a:tr>
              <a:tr h="183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Сглаженный калий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0.0008542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30762212"/>
                  </a:ext>
                </a:extLst>
              </a:tr>
              <a:tr h="183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Эпигенетический калий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0.00167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750476500"/>
                  </a:ext>
                </a:extLst>
              </a:tr>
              <a:tr h="183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Эфф. сопротивления 130 Гц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0.0009211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1795103655"/>
                  </a:ext>
                </a:extLst>
              </a:tr>
              <a:tr h="183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Эфф. Сопротивления 520 Гц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0.0008978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2268550205"/>
                  </a:ext>
                </a:extLst>
              </a:tr>
              <a:tr h="183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Эфф. сопротивления 2080 Гц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0.001389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3372925858"/>
                  </a:ext>
                </a:extLst>
              </a:tr>
              <a:tr h="183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Эфф. Сопротивления 8320 Гц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0.001494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2700255708"/>
                  </a:ext>
                </a:extLst>
              </a:tr>
              <a:tr h="183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Модель эфф. намагниченнности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0.001374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3388433239"/>
                  </a:ext>
                </a:extLst>
              </a:tr>
              <a:tr h="33274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Локальная составляющая модели </a:t>
                      </a:r>
                      <a:r>
                        <a:rPr lang="ru-RU" sz="1000" u="none" strike="noStrike" dirty="0" err="1">
                          <a:effectLst/>
                        </a:rPr>
                        <a:t>эфф</a:t>
                      </a:r>
                      <a:r>
                        <a:rPr lang="ru-RU" sz="1000" u="none" strike="noStrike" dirty="0">
                          <a:effectLst/>
                        </a:rPr>
                        <a:t>. намагниченности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0.001339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2465371208"/>
                  </a:ext>
                </a:extLst>
              </a:tr>
              <a:tr h="32867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err="1">
                          <a:effectLst/>
                        </a:rPr>
                        <a:t>Гориз</a:t>
                      </a:r>
                      <a:r>
                        <a:rPr lang="ru-RU" sz="1000" u="none" strike="noStrike" dirty="0">
                          <a:effectLst/>
                        </a:rPr>
                        <a:t>. градиент модели </a:t>
                      </a:r>
                      <a:r>
                        <a:rPr lang="ru-RU" sz="1000" u="none" strike="noStrike" dirty="0" err="1">
                          <a:effectLst/>
                        </a:rPr>
                        <a:t>эфф</a:t>
                      </a:r>
                      <a:r>
                        <a:rPr lang="ru-RU" sz="1000" u="none" strike="noStrike" dirty="0">
                          <a:effectLst/>
                        </a:rPr>
                        <a:t>. намагниченности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0.0008073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806731547"/>
                  </a:ext>
                </a:extLst>
              </a:tr>
              <a:tr h="32867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………………………………………………………………………………………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69" marR="8769" marT="8769" marB="0" anchor="b"/>
                </a:tc>
                <a:extLst>
                  <a:ext uri="{0D108BD9-81ED-4DB2-BD59-A6C34878D82A}">
                    <a16:rowId xmlns:a16="http://schemas.microsoft.com/office/drawing/2014/main" val="1739356122"/>
                  </a:ext>
                </a:extLst>
              </a:tr>
              <a:tr h="3614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Радиогеохимическая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зональность (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LGR)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0.0008232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27467702"/>
                  </a:ext>
                </a:extLst>
              </a:tr>
              <a:tr h="185701"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6838866"/>
                  </a:ext>
                </a:extLst>
              </a:tr>
              <a:tr h="184908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Итого: 65 признаков</a:t>
                      </a:r>
                    </a:p>
                  </a:txBody>
                  <a:tcPr marL="8769" marR="8769" marT="8769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606039"/>
                  </a:ext>
                </a:extLst>
              </a:tr>
              <a:tr h="18570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Контрастность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0.0741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5374543"/>
                  </a:ext>
                </a:extLst>
              </a:tr>
            </a:tbl>
          </a:graphicData>
        </a:graphic>
      </p:graphicFrame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364191" y="277198"/>
            <a:ext cx="5743169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Блок схема традиционной технологии прогнозирования с использованием эталонных объектов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364191" y="982190"/>
            <a:ext cx="5743169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базы данных геофизических критериев на основе стандартного перечня геофизических параметров 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3364191" y="1849260"/>
            <a:ext cx="5703609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информативности геофизических критериев на основе сравнения их значений в пределах контура выбранных эталонных участков и на остальной площади. Контур эталонного участка 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проекция рудных залежей на дневную поверхность в виде окружности</a:t>
            </a:r>
            <a:r>
              <a:rPr kumimoji="0" lang="ru-RU" altLang="ru-RU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или 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другой геометрической</a:t>
            </a:r>
            <a:r>
              <a:rPr kumimoji="0" lang="ru-RU" altLang="ru-RU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фигуры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327782" y="3714036"/>
            <a:ext cx="5727101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Выделение перспективных участков с использованием алгоритмов эталонной классификации, где в качестве объектов используются точки площади с исходным набором геофизических параметров и оценкой их информативности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3364191" y="5450079"/>
            <a:ext cx="5703609" cy="830997"/>
          </a:xfrm>
          <a:prstGeom prst="rect">
            <a:avLst/>
          </a:prstGeom>
          <a:solidFill>
            <a:srgbClr val="FF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РАЗБРАКОВКА ВЫДЕЛЕННЫХ ПЕРСПЕКТИВНЫХ УЧАСТКОВ С УЧЕТОМ ИХ ГЕОЛОГИЧЕСКОЙ ПОЗИЦИИ (ПРОГНОЗ)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5400000">
            <a:off x="5852065" y="1509993"/>
            <a:ext cx="282295" cy="39624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5837043" y="3381130"/>
            <a:ext cx="269577" cy="39624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5765530" y="5045660"/>
            <a:ext cx="412605" cy="39624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C6431B-5F8E-B984-5BE6-3588010A7FF2}"/>
              </a:ext>
            </a:extLst>
          </p:cNvPr>
          <p:cNvSpPr/>
          <p:nvPr/>
        </p:nvSpPr>
        <p:spPr>
          <a:xfrm>
            <a:off x="9654910" y="2078602"/>
            <a:ext cx="677727" cy="588208"/>
          </a:xfrm>
          <a:prstGeom prst="rect">
            <a:avLst/>
          </a:prstGeom>
          <a:noFill/>
          <a:ln w="28575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AED7B62-A8DA-EF84-3907-32B87CDDC119}"/>
              </a:ext>
            </a:extLst>
          </p:cNvPr>
          <p:cNvCxnSpPr>
            <a:cxnSpLocks/>
          </p:cNvCxnSpPr>
          <p:nvPr/>
        </p:nvCxnSpPr>
        <p:spPr>
          <a:xfrm flipH="1" flipV="1">
            <a:off x="10332637" y="2690337"/>
            <a:ext cx="1685192" cy="812437"/>
          </a:xfrm>
          <a:prstGeom prst="line">
            <a:avLst/>
          </a:prstGeom>
          <a:noFill/>
          <a:ln w="1905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49303F9-4838-967D-255A-63CA45B128EC}"/>
              </a:ext>
            </a:extLst>
          </p:cNvPr>
          <p:cNvCxnSpPr>
            <a:cxnSpLocks/>
          </p:cNvCxnSpPr>
          <p:nvPr/>
        </p:nvCxnSpPr>
        <p:spPr>
          <a:xfrm flipH="1">
            <a:off x="9331856" y="2666810"/>
            <a:ext cx="323054" cy="783403"/>
          </a:xfrm>
          <a:prstGeom prst="line">
            <a:avLst/>
          </a:prstGeom>
          <a:noFill/>
          <a:ln w="1905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262917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VSEGEI\ЦГО\2022\Тематика\PPT\К_Докладу_НМ\PROGNOZ_NM_XXVIII_300.jpg">
            <a:extLst>
              <a:ext uri="{FF2B5EF4-FFF2-40B4-BE49-F238E27FC236}">
                <a16:creationId xmlns:a16="http://schemas.microsoft.com/office/drawing/2014/main" id="{A7DC4E6B-D38D-4178-96A9-140040C98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95845"/>
            <a:ext cx="5499787" cy="344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A95BF6-F90E-491B-9BA7-47B1165A84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9070" y="5234015"/>
            <a:ext cx="1752173" cy="16239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D8F171-B76E-41F7-93EC-3C940A8B90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78" t="19973" r="4067" b="1916"/>
          <a:stretch/>
        </p:blipFill>
        <p:spPr>
          <a:xfrm>
            <a:off x="5053634" y="778276"/>
            <a:ext cx="6936058" cy="44493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2" descr="F:\VSEGEI\ЦГО\2022\Тематика\PPT\К_Докладу_НМ\PROGNOZ_NM_XXVIII_300.jpg">
            <a:extLst>
              <a:ext uri="{FF2B5EF4-FFF2-40B4-BE49-F238E27FC236}">
                <a16:creationId xmlns:a16="http://schemas.microsoft.com/office/drawing/2014/main" id="{9A52CD9E-0B55-40E3-9702-2B1A82577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6377" y="5250274"/>
            <a:ext cx="4809949" cy="160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VSEGEI\ЦГО\2022\Тематика\PPT\К_Докладу_НМ\PROGNOZ_NM_XXVIII_300.jpg">
            <a:extLst>
              <a:ext uri="{FF2B5EF4-FFF2-40B4-BE49-F238E27FC236}">
                <a16:creationId xmlns:a16="http://schemas.microsoft.com/office/drawing/2014/main" id="{B72CB4DD-D6E2-4EA3-9266-6E0AD4FEF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9" y="4085069"/>
            <a:ext cx="5050475" cy="277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AC2867-1519-4E71-BC3C-B7B23F1AB4FC}"/>
              </a:ext>
            </a:extLst>
          </p:cNvPr>
          <p:cNvSpPr txBox="1"/>
          <p:nvPr/>
        </p:nvSpPr>
        <p:spPr>
          <a:xfrm rot="19487882">
            <a:off x="5290457" y="1785257"/>
            <a:ext cx="3070071" cy="430887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перспективные участки 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0A68FFFE-7784-4B3A-86F6-98CA19E1595C}"/>
              </a:ext>
            </a:extLst>
          </p:cNvPr>
          <p:cNvCxnSpPr/>
          <p:nvPr/>
        </p:nvCxnSpPr>
        <p:spPr>
          <a:xfrm flipH="1">
            <a:off x="5671457" y="3061632"/>
            <a:ext cx="32657" cy="46533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16700470-96E1-4728-BAB1-B3928592DC3F}"/>
              </a:ext>
            </a:extLst>
          </p:cNvPr>
          <p:cNvCxnSpPr>
            <a:stCxn id="7" idx="2"/>
          </p:cNvCxnSpPr>
          <p:nvPr/>
        </p:nvCxnSpPr>
        <p:spPr>
          <a:xfrm>
            <a:off x="6949688" y="2176745"/>
            <a:ext cx="648541" cy="1198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25B57B76-5306-4DB7-9B14-FBFF66B0349E}"/>
              </a:ext>
            </a:extLst>
          </p:cNvPr>
          <p:cNvCxnSpPr/>
          <p:nvPr/>
        </p:nvCxnSpPr>
        <p:spPr>
          <a:xfrm>
            <a:off x="8077200" y="1295400"/>
            <a:ext cx="283029" cy="3265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9">
            <a:extLst>
              <a:ext uri="{FF2B5EF4-FFF2-40B4-BE49-F238E27FC236}">
                <a16:creationId xmlns:a16="http://schemas.microsoft.com/office/drawing/2014/main" id="{14C39795-1C1D-4AF3-8E9F-899A17FF7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240"/>
            <a:ext cx="11830049" cy="46875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solidFill>
                  <a:srgbClr val="232C82"/>
                </a:solidFill>
                <a:effectLst/>
                <a:latin typeface="+mn-lt"/>
              </a:rPr>
              <a:t>Локализация ПИ на основе геолого-геофизического моделирования </a:t>
            </a:r>
          </a:p>
        </p:txBody>
      </p:sp>
    </p:spTree>
    <p:extLst>
      <p:ext uri="{BB962C8B-B14F-4D97-AF65-F5344CB8AC3E}">
        <p14:creationId xmlns:p14="http://schemas.microsoft.com/office/powerpoint/2010/main" val="773270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87779" y="574399"/>
            <a:ext cx="11764735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252525"/>
              </a:buClr>
              <a:buFont typeface="Wingdings" pitchFamily="2" charset="2"/>
              <a:buChar char="q"/>
            </a:pPr>
            <a:r>
              <a:rPr lang="ru-RU" sz="1600" dirty="0">
                <a:solidFill>
                  <a:srgbClr val="252525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Рассогласованность по времени проведения геофизических и геологических работ по интерпретации. </a:t>
            </a:r>
            <a:endParaRPr lang="ru-RU" sz="1600" dirty="0"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ru-RU" sz="1400" i="1" dirty="0">
                <a:solidFill>
                  <a:srgbClr val="252525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Дублирование одних и тех же видов геологических работ,  особенно, в том случае, когда интерпретация проводиться в подрядной организации, в связи с тем, что интерпретация геофизических данных невозможна без привлечения актуальных геологических материалов,  которые собираются и анализируются в 2-х независимых группах геологов - одних связанных с геофизиками и других, которые решают задачи ГГК200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79" y="1770111"/>
            <a:ext cx="3837894" cy="451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" b="1466"/>
          <a:stretch/>
        </p:blipFill>
        <p:spPr bwMode="auto">
          <a:xfrm>
            <a:off x="4117113" y="1837113"/>
            <a:ext cx="3781697" cy="4446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Рисунок 5" descr="GeolO5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4" t="6310" r="11597" b="26741"/>
          <a:stretch/>
        </p:blipFill>
        <p:spPr bwMode="auto">
          <a:xfrm>
            <a:off x="8229600" y="1918607"/>
            <a:ext cx="3567793" cy="4286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3076" y="1770111"/>
            <a:ext cx="75957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cap="all" dirty="0"/>
              <a:t>Варианты геологической интерпретации геофизических данных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29599" y="1770111"/>
            <a:ext cx="35677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/>
              <a:t>Геологическая карта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lvl="2">
              <a:defRPr/>
            </a:pP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Проблемные вопросы             организации геофизического обеспечения ГСР-200</a:t>
            </a:r>
            <a:endParaRPr lang="ru-RU" altLang="ru-RU" sz="2000" i="1" cap="all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8098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9818" r="2133" b="9018"/>
          <a:stretch/>
        </p:blipFill>
        <p:spPr bwMode="auto">
          <a:xfrm>
            <a:off x="2719237" y="4332745"/>
            <a:ext cx="6157955" cy="110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4" r="1755"/>
          <a:stretch/>
        </p:blipFill>
        <p:spPr bwMode="auto">
          <a:xfrm>
            <a:off x="62298" y="3107825"/>
            <a:ext cx="5857339" cy="109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"/>
          <a:stretch/>
        </p:blipFill>
        <p:spPr bwMode="auto">
          <a:xfrm>
            <a:off x="6049030" y="3030888"/>
            <a:ext cx="6142970" cy="11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66193" y="2783031"/>
            <a:ext cx="575412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Геолого-геофизическая модель </a:t>
            </a:r>
            <a:r>
              <a:rPr lang="ru-RU" sz="1500" dirty="0"/>
              <a:t>распределения</a:t>
            </a:r>
            <a:r>
              <a:rPr lang="ru-RU" sz="1500" b="1" dirty="0"/>
              <a:t> плотности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158298" y="2773847"/>
            <a:ext cx="575412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Геолого-геофизическая модель </a:t>
            </a:r>
            <a:r>
              <a:rPr lang="ru-RU" sz="1500" dirty="0"/>
              <a:t>распределения</a:t>
            </a:r>
            <a:r>
              <a:rPr lang="ru-RU" sz="1500" b="1" dirty="0"/>
              <a:t> намагниченности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65844" y="4016339"/>
            <a:ext cx="3264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Геолого-геофизический разрез</a:t>
            </a:r>
          </a:p>
        </p:txBody>
      </p:sp>
      <p:sp>
        <p:nvSpPr>
          <p:cNvPr id="9" name="Стрелка углом 8"/>
          <p:cNvSpPr/>
          <p:nvPr/>
        </p:nvSpPr>
        <p:spPr>
          <a:xfrm rot="10800000">
            <a:off x="9141782" y="4011566"/>
            <a:ext cx="1220618" cy="1009811"/>
          </a:xfrm>
          <a:prstGeom prst="bentArrow">
            <a:avLst>
              <a:gd name="adj1" fmla="val 12873"/>
              <a:gd name="adj2" fmla="val 12468"/>
              <a:gd name="adj3" fmla="val 39554"/>
              <a:gd name="adj4" fmla="val 4375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Стрелка углом 23"/>
          <p:cNvSpPr/>
          <p:nvPr/>
        </p:nvSpPr>
        <p:spPr>
          <a:xfrm rot="10800000" flipH="1">
            <a:off x="1213461" y="4016339"/>
            <a:ext cx="1228507" cy="1009811"/>
          </a:xfrm>
          <a:prstGeom prst="bentArrow">
            <a:avLst>
              <a:gd name="adj1" fmla="val 12873"/>
              <a:gd name="adj2" fmla="val 12468"/>
              <a:gd name="adj3" fmla="val 39554"/>
              <a:gd name="adj4" fmla="val 4375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 descr="ie_dvop_zy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1" t="11468" r="51970" b="10919"/>
          <a:stretch/>
        </p:blipFill>
        <p:spPr bwMode="auto">
          <a:xfrm rot="5400000">
            <a:off x="8740636" y="-1346739"/>
            <a:ext cx="802292" cy="59758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e_dvop_grav_zy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6" t="11553" r="50000" b="11089"/>
          <a:stretch/>
        </p:blipFill>
        <p:spPr bwMode="auto">
          <a:xfrm rot="5400000">
            <a:off x="2611508" y="-1256200"/>
            <a:ext cx="802292" cy="5794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289" y="901477"/>
            <a:ext cx="575412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фрагмент 3D – модели распределения </a:t>
            </a:r>
            <a:r>
              <a:rPr lang="ru-RU" sz="1500" b="1" dirty="0"/>
              <a:t>эффективной плотности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040220" y="901477"/>
            <a:ext cx="598072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фрагмент</a:t>
            </a:r>
            <a:r>
              <a:rPr lang="ru-RU" sz="1500" b="1" dirty="0"/>
              <a:t> </a:t>
            </a:r>
            <a:r>
              <a:rPr lang="ru-RU" sz="1500" dirty="0"/>
              <a:t>3D – модели распределения </a:t>
            </a:r>
            <a:r>
              <a:rPr lang="ru-RU" sz="1500" b="1" dirty="0"/>
              <a:t>эффективной намагниченности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78458" y="1830559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?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1295" y="501367"/>
            <a:ext cx="3544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cap="all" dirty="0"/>
              <a:t>Формальное </a:t>
            </a:r>
            <a:r>
              <a:rPr lang="ru-RU" sz="2000" b="1" cap="all" dirty="0"/>
              <a:t>3</a:t>
            </a:r>
            <a:r>
              <a:rPr lang="en-US" sz="2000" b="1" cap="all" dirty="0"/>
              <a:t>d</a:t>
            </a:r>
            <a:r>
              <a:rPr lang="en-US" sz="1600" b="1" cap="all" dirty="0"/>
              <a:t> </a:t>
            </a:r>
            <a:r>
              <a:rPr lang="ru-RU" sz="1600" b="1" cap="all" dirty="0"/>
              <a:t>моделирование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1090" y="2448419"/>
            <a:ext cx="4269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cap="all" dirty="0"/>
              <a:t>Геолого-геофизическое моделирование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5735916" y="2149797"/>
            <a:ext cx="606639" cy="7114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углом 31"/>
          <p:cNvSpPr/>
          <p:nvPr/>
        </p:nvSpPr>
        <p:spPr>
          <a:xfrm rot="5400000" flipH="1">
            <a:off x="6988846" y="5460000"/>
            <a:ext cx="676740" cy="632366"/>
          </a:xfrm>
          <a:prstGeom prst="bentArrow">
            <a:avLst>
              <a:gd name="adj1" fmla="val 19160"/>
              <a:gd name="adj2" fmla="val 19384"/>
              <a:gd name="adj3" fmla="val 37039"/>
              <a:gd name="adj4" fmla="val 4375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84120" y="5375762"/>
            <a:ext cx="6744909" cy="1390763"/>
            <a:chOff x="184120" y="5375762"/>
            <a:chExt cx="6744909" cy="1390763"/>
          </a:xfrm>
        </p:grpSpPr>
        <p:pic>
          <p:nvPicPr>
            <p:cNvPr id="31" name="Рисунок 7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0" t="39506" r="1465" b="16744"/>
            <a:stretch/>
          </p:blipFill>
          <p:spPr bwMode="auto">
            <a:xfrm>
              <a:off x="421419" y="5437814"/>
              <a:ext cx="6507610" cy="1239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184120" y="6520304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/>
                <a:t>15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8992" y="5375762"/>
              <a:ext cx="2503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000" dirty="0"/>
                <a:t>0</a:t>
              </a: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7747221" y="5685594"/>
            <a:ext cx="2891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/>
              <a:t>Сейсмогеологическая модель </a:t>
            </a:r>
          </a:p>
          <a:p>
            <a:r>
              <a:rPr lang="ru-RU" altLang="ru-RU" sz="1600" b="1" dirty="0"/>
              <a:t>по профилю 3-ДВ</a:t>
            </a:r>
            <a:endParaRPr lang="ru-RU" sz="1600" dirty="0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486894" y="1240036"/>
            <a:ext cx="166977" cy="5905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Прямая соединительная линия 2048"/>
          <p:cNvCxnSpPr/>
          <p:nvPr/>
        </p:nvCxnSpPr>
        <p:spPr>
          <a:xfrm flipH="1">
            <a:off x="2115047" y="1240036"/>
            <a:ext cx="200826" cy="5905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Прямая соединительная линия 2056"/>
          <p:cNvCxnSpPr/>
          <p:nvPr/>
        </p:nvCxnSpPr>
        <p:spPr>
          <a:xfrm>
            <a:off x="1653871" y="1725433"/>
            <a:ext cx="4611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" name="Полилиния 2057"/>
          <p:cNvSpPr/>
          <p:nvPr/>
        </p:nvSpPr>
        <p:spPr>
          <a:xfrm>
            <a:off x="771277" y="3236181"/>
            <a:ext cx="1009815" cy="667909"/>
          </a:xfrm>
          <a:custGeom>
            <a:avLst/>
            <a:gdLst>
              <a:gd name="connsiteX0" fmla="*/ 0 w 1009815"/>
              <a:gd name="connsiteY0" fmla="*/ 667909 h 667909"/>
              <a:gd name="connsiteX1" fmla="*/ 532737 w 1009815"/>
              <a:gd name="connsiteY1" fmla="*/ 381662 h 667909"/>
              <a:gd name="connsiteX2" fmla="*/ 906448 w 1009815"/>
              <a:gd name="connsiteY2" fmla="*/ 159026 h 667909"/>
              <a:gd name="connsiteX3" fmla="*/ 1009815 w 1009815"/>
              <a:gd name="connsiteY3" fmla="*/ 0 h 66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9815" h="667909">
                <a:moveTo>
                  <a:pt x="0" y="667909"/>
                </a:moveTo>
                <a:lnTo>
                  <a:pt x="532737" y="381662"/>
                </a:lnTo>
                <a:cubicBezTo>
                  <a:pt x="683812" y="296848"/>
                  <a:pt x="826935" y="222636"/>
                  <a:pt x="906448" y="159026"/>
                </a:cubicBezTo>
                <a:cubicBezTo>
                  <a:pt x="985961" y="95416"/>
                  <a:pt x="997888" y="47708"/>
                  <a:pt x="1009815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48"/>
          <p:cNvSpPr/>
          <p:nvPr/>
        </p:nvSpPr>
        <p:spPr>
          <a:xfrm>
            <a:off x="6822308" y="3229554"/>
            <a:ext cx="1009815" cy="667909"/>
          </a:xfrm>
          <a:custGeom>
            <a:avLst/>
            <a:gdLst>
              <a:gd name="connsiteX0" fmla="*/ 0 w 1009815"/>
              <a:gd name="connsiteY0" fmla="*/ 667909 h 667909"/>
              <a:gd name="connsiteX1" fmla="*/ 532737 w 1009815"/>
              <a:gd name="connsiteY1" fmla="*/ 381662 h 667909"/>
              <a:gd name="connsiteX2" fmla="*/ 906448 w 1009815"/>
              <a:gd name="connsiteY2" fmla="*/ 159026 h 667909"/>
              <a:gd name="connsiteX3" fmla="*/ 1009815 w 1009815"/>
              <a:gd name="connsiteY3" fmla="*/ 0 h 66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9815" h="667909">
                <a:moveTo>
                  <a:pt x="0" y="667909"/>
                </a:moveTo>
                <a:lnTo>
                  <a:pt x="532737" y="381662"/>
                </a:lnTo>
                <a:cubicBezTo>
                  <a:pt x="683812" y="296848"/>
                  <a:pt x="826935" y="222636"/>
                  <a:pt x="906448" y="159026"/>
                </a:cubicBezTo>
                <a:cubicBezTo>
                  <a:pt x="985961" y="95416"/>
                  <a:pt x="997888" y="47708"/>
                  <a:pt x="1009815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49"/>
          <p:cNvSpPr/>
          <p:nvPr/>
        </p:nvSpPr>
        <p:spPr>
          <a:xfrm>
            <a:off x="3440842" y="4687423"/>
            <a:ext cx="1009815" cy="667909"/>
          </a:xfrm>
          <a:custGeom>
            <a:avLst/>
            <a:gdLst>
              <a:gd name="connsiteX0" fmla="*/ 0 w 1009815"/>
              <a:gd name="connsiteY0" fmla="*/ 667909 h 667909"/>
              <a:gd name="connsiteX1" fmla="*/ 532737 w 1009815"/>
              <a:gd name="connsiteY1" fmla="*/ 381662 h 667909"/>
              <a:gd name="connsiteX2" fmla="*/ 906448 w 1009815"/>
              <a:gd name="connsiteY2" fmla="*/ 159026 h 667909"/>
              <a:gd name="connsiteX3" fmla="*/ 1009815 w 1009815"/>
              <a:gd name="connsiteY3" fmla="*/ 0 h 66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9815" h="667909">
                <a:moveTo>
                  <a:pt x="0" y="667909"/>
                </a:moveTo>
                <a:lnTo>
                  <a:pt x="532737" y="381662"/>
                </a:lnTo>
                <a:cubicBezTo>
                  <a:pt x="683812" y="296848"/>
                  <a:pt x="826935" y="222636"/>
                  <a:pt x="906448" y="159026"/>
                </a:cubicBezTo>
                <a:cubicBezTo>
                  <a:pt x="985961" y="95416"/>
                  <a:pt x="997888" y="47708"/>
                  <a:pt x="1009815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9" name="Полилиния 2058"/>
          <p:cNvSpPr/>
          <p:nvPr/>
        </p:nvSpPr>
        <p:spPr>
          <a:xfrm>
            <a:off x="1288111" y="5510254"/>
            <a:ext cx="2671639" cy="906449"/>
          </a:xfrm>
          <a:custGeom>
            <a:avLst/>
            <a:gdLst>
              <a:gd name="connsiteX0" fmla="*/ 0 w 2671639"/>
              <a:gd name="connsiteY0" fmla="*/ 906449 h 906449"/>
              <a:gd name="connsiteX1" fmla="*/ 667910 w 2671639"/>
              <a:gd name="connsiteY1" fmla="*/ 779228 h 906449"/>
              <a:gd name="connsiteX2" fmla="*/ 1296063 w 2671639"/>
              <a:gd name="connsiteY2" fmla="*/ 477078 h 906449"/>
              <a:gd name="connsiteX3" fmla="*/ 1828800 w 2671639"/>
              <a:gd name="connsiteY3" fmla="*/ 262393 h 906449"/>
              <a:gd name="connsiteX4" fmla="*/ 2329732 w 2671639"/>
              <a:gd name="connsiteY4" fmla="*/ 103367 h 906449"/>
              <a:gd name="connsiteX5" fmla="*/ 2671639 w 2671639"/>
              <a:gd name="connsiteY5" fmla="*/ 0 h 90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639" h="906449">
                <a:moveTo>
                  <a:pt x="0" y="906449"/>
                </a:moveTo>
                <a:cubicBezTo>
                  <a:pt x="225950" y="878619"/>
                  <a:pt x="451900" y="850790"/>
                  <a:pt x="667910" y="779228"/>
                </a:cubicBezTo>
                <a:cubicBezTo>
                  <a:pt x="883920" y="707666"/>
                  <a:pt x="1102581" y="563217"/>
                  <a:pt x="1296063" y="477078"/>
                </a:cubicBezTo>
                <a:cubicBezTo>
                  <a:pt x="1489545" y="390939"/>
                  <a:pt x="1656522" y="324678"/>
                  <a:pt x="1828800" y="262393"/>
                </a:cubicBezTo>
                <a:cubicBezTo>
                  <a:pt x="2001078" y="200108"/>
                  <a:pt x="2329732" y="103367"/>
                  <a:pt x="2329732" y="103367"/>
                </a:cubicBezTo>
                <a:lnTo>
                  <a:pt x="2671639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1665553" y="1122673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?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lvl="2">
              <a:defRPr/>
            </a:pP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Проблемные вопросы             организации геофизического обеспечения ГСР-200</a:t>
            </a:r>
            <a:endParaRPr lang="ru-RU" altLang="ru-RU" sz="2000" i="1" cap="all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1284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t="3841" r="4835" b="26658"/>
          <a:stretch/>
        </p:blipFill>
        <p:spPr>
          <a:xfrm>
            <a:off x="8947114" y="3515233"/>
            <a:ext cx="3103372" cy="269921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Группа 3"/>
          <p:cNvGrpSpPr/>
          <p:nvPr/>
        </p:nvGrpSpPr>
        <p:grpSpPr>
          <a:xfrm>
            <a:off x="2863861" y="3137657"/>
            <a:ext cx="2815906" cy="3183617"/>
            <a:chOff x="420590" y="2056891"/>
            <a:chExt cx="2815906" cy="3183617"/>
          </a:xfrm>
        </p:grpSpPr>
        <p:pic>
          <p:nvPicPr>
            <p:cNvPr id="8" name="Picture 2" descr="Ris_Kuz1974_Shrey2007_100m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9" t="1761" r="50937" b="14520"/>
            <a:stretch/>
          </p:blipFill>
          <p:spPr bwMode="auto">
            <a:xfrm>
              <a:off x="420590" y="2056891"/>
              <a:ext cx="2815906" cy="3183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420590" y="4820385"/>
              <a:ext cx="2385589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ru-RU" altLang="ru-RU" sz="1600" b="1" i="1" dirty="0"/>
                <a:t>Современная</a:t>
              </a:r>
              <a:r>
                <a:rPr lang="ru-RU" altLang="ru-RU" sz="2000" b="1" i="1" dirty="0"/>
                <a:t> </a:t>
              </a:r>
              <a:r>
                <a:rPr lang="ru-RU" altLang="ru-RU" sz="1500" b="1" i="1" dirty="0"/>
                <a:t>М 1:50 000 </a:t>
              </a:r>
              <a:endParaRPr lang="ru-RU" sz="1500" b="1" dirty="0"/>
            </a:p>
          </p:txBody>
        </p:sp>
      </p:grp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4300" y="623385"/>
            <a:ext cx="11936186" cy="1118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252525"/>
              </a:buClr>
              <a:buFont typeface="Wingdings" pitchFamily="2" charset="2"/>
              <a:buChar char="q"/>
            </a:pPr>
            <a:r>
              <a:rPr lang="ru-RU" sz="1600" dirty="0">
                <a:solidFill>
                  <a:srgbClr val="252525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Отсутствие среднесрочного планирования работ по геофизическому обеспечению которое приводит к следующим проблемам:</a:t>
            </a:r>
            <a:endParaRPr lang="ru-RU" sz="1600" dirty="0"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marL="1200150" lvl="2" indent="-285750"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sz="1400" i="1" dirty="0">
                <a:solidFill>
                  <a:srgbClr val="252525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постановка работ без возможности детального анализа ретроспективных данных и выбора оптимальной методики проведения работ</a:t>
            </a:r>
            <a:endParaRPr lang="ru-RU" sz="1400" i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1200150" lvl="2" indent="-285750"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sz="1400" i="1" dirty="0">
                <a:solidFill>
                  <a:srgbClr val="252525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перекрытию более детальной съёмки менее детальной </a:t>
            </a:r>
          </a:p>
          <a:p>
            <a:pPr marL="1200150" lvl="2" indent="-285750"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sz="1400" i="1" dirty="0">
                <a:solidFill>
                  <a:srgbClr val="252525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проведение съемок несоответствующих геологическим задачам по детальности и разрешающей способности</a:t>
            </a:r>
            <a:endParaRPr lang="ru-RU" sz="1400" i="1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0" name="Picture 2" descr="Ris_Kuz1974_Shrey2007_100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" t="89527" r="54184"/>
          <a:stretch/>
        </p:blipFill>
        <p:spPr bwMode="auto">
          <a:xfrm>
            <a:off x="114300" y="4949534"/>
            <a:ext cx="2302586" cy="35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0" y="1773284"/>
            <a:ext cx="2863861" cy="3214413"/>
            <a:chOff x="3218532" y="2064258"/>
            <a:chExt cx="2863861" cy="3214413"/>
          </a:xfrm>
        </p:grpSpPr>
        <p:pic>
          <p:nvPicPr>
            <p:cNvPr id="9" name="Picture 2" descr="Ris_Kuz1974_Shrey2007_100m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22" t="1954" r="5251" b="14520"/>
            <a:stretch/>
          </p:blipFill>
          <p:spPr bwMode="auto">
            <a:xfrm>
              <a:off x="3295812" y="2064258"/>
              <a:ext cx="2786581" cy="31762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3218532" y="4878561"/>
              <a:ext cx="2863861" cy="40011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600" b="1" i="1" dirty="0"/>
                <a:t>Ретроспективная</a:t>
              </a:r>
              <a:r>
                <a:rPr lang="ru-RU" altLang="ru-RU" sz="2000" b="1" i="1" dirty="0"/>
                <a:t> </a:t>
              </a:r>
              <a:r>
                <a:rPr lang="ru-RU" altLang="ru-RU" sz="1500" b="1" i="1" dirty="0"/>
                <a:t>М 1:25 000</a:t>
              </a:r>
              <a:endParaRPr lang="ru-RU" sz="1500" b="1" dirty="0"/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5644" r="5738" b="26343"/>
          <a:stretch/>
        </p:blipFill>
        <p:spPr>
          <a:xfrm>
            <a:off x="6013382" y="2060594"/>
            <a:ext cx="3083867" cy="26730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Овал 15"/>
          <p:cNvSpPr/>
          <p:nvPr/>
        </p:nvSpPr>
        <p:spPr>
          <a:xfrm rot="564725">
            <a:off x="177361" y="2156605"/>
            <a:ext cx="233271" cy="120480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 rot="564725">
            <a:off x="2960805" y="3397153"/>
            <a:ext cx="233271" cy="120480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389455" y="4529411"/>
            <a:ext cx="164847" cy="60240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657783" y="3214032"/>
            <a:ext cx="116636" cy="60240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 rot="20673340">
            <a:off x="4563615" y="5571864"/>
            <a:ext cx="233271" cy="32665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 rot="20673340">
            <a:off x="1813702" y="4261109"/>
            <a:ext cx="233271" cy="32665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 rot="564725">
            <a:off x="4091499" y="3162925"/>
            <a:ext cx="360628" cy="626848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 rot="564725">
            <a:off x="1270843" y="1798552"/>
            <a:ext cx="360628" cy="626848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 rot="20673340">
            <a:off x="5042827" y="3882100"/>
            <a:ext cx="233271" cy="43911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 rot="20673340">
            <a:off x="2241684" y="2473294"/>
            <a:ext cx="233271" cy="46711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Rectangle 19"/>
          <p:cNvSpPr>
            <a:spLocks noChangeArrowheads="1"/>
          </p:cNvSpPr>
          <p:nvPr/>
        </p:nvSpPr>
        <p:spPr bwMode="auto">
          <a:xfrm>
            <a:off x="5986120" y="4720253"/>
            <a:ext cx="3111129" cy="36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l">
              <a:defRPr/>
            </a:pPr>
            <a:r>
              <a:rPr lang="ru-RU" altLang="ru-RU" sz="1400" dirty="0">
                <a:solidFill>
                  <a:schemeClr val="tx1"/>
                </a:solidFill>
                <a:effectLst/>
                <a:latin typeface="+mn-lt"/>
              </a:rPr>
              <a:t>Карта аномального магнитного поля</a:t>
            </a:r>
          </a:p>
        </p:txBody>
      </p:sp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9097249" y="3137656"/>
            <a:ext cx="2953237" cy="36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l">
              <a:defRPr/>
            </a:pPr>
            <a:r>
              <a:rPr lang="ru-RU" altLang="ru-RU" sz="1400" dirty="0">
                <a:solidFill>
                  <a:schemeClr val="tx1"/>
                </a:solidFill>
                <a:effectLst/>
                <a:latin typeface="+mn-lt"/>
              </a:rPr>
              <a:t>Геологическая карта «</a:t>
            </a:r>
            <a:r>
              <a:rPr lang="ru-RU" altLang="ru-RU" sz="1400" dirty="0" err="1">
                <a:solidFill>
                  <a:schemeClr val="tx1"/>
                </a:solidFill>
                <a:effectLst/>
                <a:latin typeface="+mn-lt"/>
              </a:rPr>
              <a:t>несбивок</a:t>
            </a:r>
            <a:r>
              <a:rPr lang="ru-RU" altLang="ru-RU" sz="1400" dirty="0">
                <a:solidFill>
                  <a:schemeClr val="tx1"/>
                </a:solidFill>
                <a:effectLst/>
                <a:latin typeface="+mn-lt"/>
              </a:rPr>
              <a:t>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30590" y="2337520"/>
            <a:ext cx="2136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Информативность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13031" y="2337520"/>
            <a:ext cx="157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Детальность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lvl="2">
              <a:defRPr/>
            </a:pP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Проблемные вопросы             организации геофизического обеспечения ГСР-200</a:t>
            </a:r>
            <a:endParaRPr lang="ru-RU" altLang="ru-RU" sz="2000" i="1" cap="all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2907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608" y="1581443"/>
            <a:ext cx="174472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Опережающие  работы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607" y="2803514"/>
            <a:ext cx="1727911" cy="1169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Оценка изученности и подготовка геологического обоснования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1516" y="4382280"/>
            <a:ext cx="1726907" cy="548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Производство </a:t>
            </a:r>
          </a:p>
          <a:p>
            <a:pPr algn="ctr">
              <a:spcBef>
                <a:spcPts val="200"/>
              </a:spcBef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ГСР-200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798" y="5482564"/>
            <a:ext cx="1727911" cy="7643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Составление </a:t>
            </a:r>
          </a:p>
          <a:p>
            <a:pPr algn="ctr">
              <a:spcBef>
                <a:spcPts val="200"/>
              </a:spcBef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подготовка к изданию ГГК-200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75374" y="1581443"/>
            <a:ext cx="3302397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buFont typeface="Wingdings" pitchFamily="2" charset="2"/>
              <a:buChar char="q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площади работ кондиционными геофизическими материалами. 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779118" y="2104663"/>
            <a:ext cx="264793" cy="698851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</a:pP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779117" y="3973064"/>
            <a:ext cx="264793" cy="40921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</a:pP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779118" y="4931148"/>
            <a:ext cx="264793" cy="55141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</a:pP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2609" y="827474"/>
            <a:ext cx="1727911" cy="5847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itchFamily="18" charset="0"/>
                <a:cs typeface="Times New Roman" panose="02020603050405020304" pitchFamily="18" charset="0"/>
              </a:rPr>
              <a:t>Технологические этапы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175377" y="827476"/>
            <a:ext cx="3302397" cy="5847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itchFamily="18" charset="0"/>
                <a:cs typeface="Times New Roman" panose="02020603050405020304" pitchFamily="18" charset="0"/>
              </a:rPr>
              <a:t>Основные геологические задачи технологических этапов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75373" y="2803514"/>
            <a:ext cx="3302397" cy="14362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buFont typeface="Wingdings" pitchFamily="2" charset="2"/>
              <a:buChar char="q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Сбор геолого-геофизических материалов</a:t>
            </a:r>
          </a:p>
          <a:p>
            <a:pPr marL="285750" indent="-285750">
              <a:spcBef>
                <a:spcPts val="200"/>
              </a:spcBef>
              <a:buFont typeface="Wingdings" pitchFamily="2" charset="2"/>
              <a:buChar char="q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Составление предварительных геолого-геофизических карт</a:t>
            </a:r>
          </a:p>
          <a:p>
            <a:pPr marL="285750" indent="-285750">
              <a:spcBef>
                <a:spcPts val="200"/>
              </a:spcBef>
              <a:buFont typeface="Wingdings" pitchFamily="2" charset="2"/>
              <a:buChar char="q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Подготовка обоснования проведения полевых работ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175376" y="4382280"/>
            <a:ext cx="3302396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buFont typeface="Wingdings" pitchFamily="2" charset="2"/>
              <a:buChar char="q"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Комплексная геолого-геофизическая интерпретация для создания  ГГК-200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175375" y="5485275"/>
            <a:ext cx="330239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buFont typeface="Wingdings" pitchFamily="2" charset="2"/>
              <a:buChar char="q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Подготовка геолого-геофизических материалов к изданию.</a:t>
            </a:r>
          </a:p>
        </p:txBody>
      </p:sp>
      <p:cxnSp>
        <p:nvCxnSpPr>
          <p:cNvPr id="96" name="Прямая со стрелкой 95"/>
          <p:cNvCxnSpPr/>
          <p:nvPr/>
        </p:nvCxnSpPr>
        <p:spPr>
          <a:xfrm flipH="1">
            <a:off x="7993828" y="3496012"/>
            <a:ext cx="2148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5785505" y="1585522"/>
            <a:ext cx="6268918" cy="10310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buFont typeface="Wingdings" pitchFamily="2" charset="2"/>
              <a:buChar char="q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Сбор изученности</a:t>
            </a:r>
          </a:p>
          <a:p>
            <a:pPr marL="285750" indent="-285750">
              <a:spcBef>
                <a:spcPts val="200"/>
              </a:spcBef>
              <a:buFont typeface="Wingdings" pitchFamily="2" charset="2"/>
              <a:buChar char="q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Создание комплекта материалов ОГФО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200150" lvl="2" indent="-285750">
              <a:spcBef>
                <a:spcPts val="200"/>
              </a:spcBef>
              <a:buFont typeface="Wingdings" pitchFamily="2" charset="2"/>
              <a:buChar char="ü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сводные цифровые модели геофизических полей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1200150" lvl="2" indent="-285750">
              <a:spcBef>
                <a:spcPts val="200"/>
              </a:spcBef>
              <a:buFont typeface="Wingdings" pitchFamily="2" charset="2"/>
              <a:buChar char="ü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результаты петрофизических исследований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791646" y="2803514"/>
            <a:ext cx="6262776" cy="11951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buFont typeface="Wingdings" pitchFamily="2" charset="2"/>
              <a:buChar char="q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Создание  предварительных структурно-тектонических и прогнозных схем, уточняющих геологические карты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несбивок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 и площади поисковых участков</a:t>
            </a:r>
          </a:p>
          <a:p>
            <a:pPr marL="285750" indent="-285750">
              <a:spcBef>
                <a:spcPts val="200"/>
              </a:spcBef>
              <a:buFont typeface="Wingdings" pitchFamily="2" charset="2"/>
              <a:buChar char="q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Составление разделов геологического обоснования в части проведения полевых и камеральных геофизических работ на этапе производства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791647" y="4382280"/>
            <a:ext cx="6262777" cy="9797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buFont typeface="Wingdings" pitchFamily="2" charset="2"/>
              <a:buChar char="q"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Выполнение комплекса геофизических исследований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опорных и поисковых участках.</a:t>
            </a:r>
          </a:p>
          <a:p>
            <a:pPr marL="285750" indent="-285750">
              <a:spcBef>
                <a:spcPts val="200"/>
              </a:spcBef>
              <a:buFont typeface="Wingdings" pitchFamily="2" charset="2"/>
              <a:buChar char="q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Создание структурно-вещественных, структурно-тектонических схем,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схем прогноза, геолого-геофизических моделей 2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91650" y="5485275"/>
            <a:ext cx="6262777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buFont typeface="Wingdings" pitchFamily="2" charset="2"/>
              <a:buChar char="q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Приведение результатов геофизического обеспечения ГСР-200 в форматы, соответствующие положениям действующих нормативно методических документов. Формирование материалов ГФО.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5785506" y="827475"/>
            <a:ext cx="6268918" cy="5847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itchFamily="18" charset="0"/>
                <a:cs typeface="Times New Roman" panose="02020603050405020304" pitchFamily="18" charset="0"/>
              </a:rPr>
              <a:t>Основные методы решения геологических задач с использованием геофизических материалов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>
              <a:defRPr/>
            </a:pP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Уточненная схема организация геофизического обеспечения</a:t>
            </a:r>
            <a:endParaRPr lang="ru-RU" altLang="ru-RU" sz="2000" i="1" cap="all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+mn-lt"/>
            </a:endParaRP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101516" y="4382279"/>
            <a:ext cx="1735814" cy="5488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5900057" y="4634941"/>
            <a:ext cx="4561114" cy="10886"/>
          </a:xfrm>
          <a:custGeom>
            <a:avLst/>
            <a:gdLst>
              <a:gd name="connsiteX0" fmla="*/ 0 w 4561114"/>
              <a:gd name="connsiteY0" fmla="*/ 10886 h 10886"/>
              <a:gd name="connsiteX1" fmla="*/ 4561114 w 4561114"/>
              <a:gd name="connsiteY1" fmla="*/ 0 h 1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61114" h="10886">
                <a:moveTo>
                  <a:pt x="0" y="10886"/>
                </a:moveTo>
                <a:lnTo>
                  <a:pt x="4561114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Соединительная линия уступом 31"/>
          <p:cNvCxnSpPr/>
          <p:nvPr/>
        </p:nvCxnSpPr>
        <p:spPr>
          <a:xfrm>
            <a:off x="2547257" y="4656714"/>
            <a:ext cx="2481943" cy="215443"/>
          </a:xfrm>
          <a:prstGeom prst="bentConnector3">
            <a:avLst>
              <a:gd name="adj1" fmla="val 48232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002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P:\ПапкаОбмена\Антащук\фокстек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1295" y="1681843"/>
            <a:ext cx="3490547" cy="449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lvl="2">
              <a:defRPr/>
            </a:pPr>
            <a:r>
              <a:rPr lang="ru-RU" altLang="ru-RU" sz="1800" b="1" cap="all" dirty="0">
                <a:solidFill>
                  <a:srgbClr val="232C82"/>
                </a:solidFill>
                <a:effectLst/>
                <a:latin typeface="+mn-lt"/>
              </a:rPr>
              <a:t>технология разномасштабных геофизических исследований при ГСР-200</a:t>
            </a:r>
            <a:endParaRPr lang="ru-RU" altLang="ru-RU" sz="1400" i="1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+mn-lt"/>
            </a:endParaRP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8793" y="553242"/>
            <a:ext cx="11887200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252525"/>
              </a:buClr>
              <a:buFont typeface="Wingdings" pitchFamily="2" charset="2"/>
              <a:buChar char="q"/>
            </a:pPr>
            <a:r>
              <a:rPr lang="ru-RU" sz="1600" dirty="0">
                <a:solidFill>
                  <a:srgbClr val="252525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Отсутствие постоянного геофизического сопровождения геолого-съёмочных работ на этапе производства.</a:t>
            </a:r>
            <a:endParaRPr lang="ru-RU" sz="1600" dirty="0"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r="21181"/>
          <a:stretch/>
        </p:blipFill>
        <p:spPr bwMode="auto">
          <a:xfrm>
            <a:off x="288382" y="1681842"/>
            <a:ext cx="3887257" cy="293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2141E7-8245-492E-BF38-807B48C2D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86" y="1643368"/>
            <a:ext cx="3393187" cy="453843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1254" y="1119740"/>
            <a:ext cx="38882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520"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Аэрогеофизический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комплекс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89520"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базе легкомоторного самолета-амфибии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41294" y="1119740"/>
            <a:ext cx="34905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Беспилотный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комплекс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базе гибридных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гексакоптеров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750997" y="1119740"/>
            <a:ext cx="28946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520"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Наземный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комплекс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89520" algn="ctr"/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заверочных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геофизических работ</a:t>
            </a:r>
          </a:p>
        </p:txBody>
      </p:sp>
    </p:spTree>
    <p:extLst>
      <p:ext uri="{BB962C8B-B14F-4D97-AF65-F5344CB8AC3E}">
        <p14:creationId xmlns:p14="http://schemas.microsoft.com/office/powerpoint/2010/main" val="2019264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986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lvl="2">
              <a:defRPr/>
            </a:pPr>
            <a:r>
              <a:rPr lang="ru-RU" altLang="ru-RU" sz="1800" b="1" cap="all" dirty="0">
                <a:solidFill>
                  <a:srgbClr val="232C82"/>
                </a:solidFill>
                <a:effectLst/>
                <a:latin typeface="+mn-lt"/>
              </a:rPr>
              <a:t>оценка изученности и Опережающие геофизические работы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D3ED9D11-8D4A-49CD-A583-8613A36D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9864"/>
            <a:ext cx="12192001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7" t="23308" r="14444" b="22108"/>
          <a:stretch/>
        </p:blipFill>
        <p:spPr>
          <a:xfrm>
            <a:off x="188739" y="2083584"/>
            <a:ext cx="5760469" cy="3627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олилиния 6"/>
          <p:cNvSpPr/>
          <p:nvPr/>
        </p:nvSpPr>
        <p:spPr>
          <a:xfrm>
            <a:off x="190666" y="2064552"/>
            <a:ext cx="2890157" cy="1836964"/>
          </a:xfrm>
          <a:custGeom>
            <a:avLst/>
            <a:gdLst>
              <a:gd name="connsiteX0" fmla="*/ 8164 w 2890157"/>
              <a:gd name="connsiteY0" fmla="*/ 0 h 1836964"/>
              <a:gd name="connsiteX1" fmla="*/ 2890157 w 2890157"/>
              <a:gd name="connsiteY1" fmla="*/ 8164 h 1836964"/>
              <a:gd name="connsiteX2" fmla="*/ 2865664 w 2890157"/>
              <a:gd name="connsiteY2" fmla="*/ 1836964 h 1836964"/>
              <a:gd name="connsiteX3" fmla="*/ 1412421 w 2890157"/>
              <a:gd name="connsiteY3" fmla="*/ 1796143 h 1836964"/>
              <a:gd name="connsiteX4" fmla="*/ 0 w 2890157"/>
              <a:gd name="connsiteY4" fmla="*/ 1755321 h 1836964"/>
              <a:gd name="connsiteX5" fmla="*/ 8164 w 2890157"/>
              <a:gd name="connsiteY5" fmla="*/ 0 h 183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0157" h="1836964">
                <a:moveTo>
                  <a:pt x="8164" y="0"/>
                </a:moveTo>
                <a:lnTo>
                  <a:pt x="2890157" y="8164"/>
                </a:lnTo>
                <a:lnTo>
                  <a:pt x="2865664" y="1836964"/>
                </a:lnTo>
                <a:lnTo>
                  <a:pt x="1412421" y="1796143"/>
                </a:lnTo>
                <a:lnTo>
                  <a:pt x="0" y="1755321"/>
                </a:lnTo>
                <a:cubicBezTo>
                  <a:pt x="2721" y="1170214"/>
                  <a:pt x="5443" y="585107"/>
                  <a:pt x="8164" y="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50688" y="2158055"/>
            <a:ext cx="15484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altLang="ru-RU" sz="1400" b="1" i="1" dirty="0"/>
              <a:t>2022 год, КАГС-50 </a:t>
            </a:r>
            <a:endParaRPr lang="ru-RU" sz="1400" b="1" i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270087" y="2158055"/>
            <a:ext cx="15484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altLang="ru-RU" sz="1400" b="1" i="1" dirty="0"/>
              <a:t>1972 год, КАГС-25 </a:t>
            </a:r>
            <a:endParaRPr lang="ru-RU" sz="14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511031" y="1067538"/>
            <a:ext cx="4630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cs typeface="Times New Roman" pitchFamily="18" charset="0"/>
              </a:rPr>
              <a:t>Сводная схема</a:t>
            </a:r>
            <a:r>
              <a:rPr lang="ru-RU" dirty="0">
                <a:cs typeface="Times New Roman" pitchFamily="18" charset="0"/>
              </a:rPr>
              <a:t> распределения Калия</a:t>
            </a:r>
          </a:p>
          <a:p>
            <a:pPr algn="ctr"/>
            <a:r>
              <a:rPr lang="ru-RU" dirty="0">
                <a:cs typeface="Times New Roman" pitchFamily="18" charset="0"/>
              </a:rPr>
              <a:t>(</a:t>
            </a:r>
            <a:r>
              <a:rPr lang="ru-RU" sz="1600" i="1" dirty="0" err="1">
                <a:cs typeface="Times New Roman" pitchFamily="18" charset="0"/>
              </a:rPr>
              <a:t>Д.Восток</a:t>
            </a:r>
            <a:r>
              <a:rPr lang="ru-RU" sz="1600" i="1" dirty="0">
                <a:cs typeface="Times New Roman" pitchFamily="18" charset="0"/>
              </a:rPr>
              <a:t>, </a:t>
            </a:r>
            <a:r>
              <a:rPr lang="ru-RU" sz="1600" i="1" dirty="0" err="1">
                <a:cs typeface="Times New Roman" pitchFamily="18" charset="0"/>
              </a:rPr>
              <a:t>Мати-Девокшинская</a:t>
            </a:r>
            <a:r>
              <a:rPr lang="ru-RU" sz="1600" i="1" dirty="0">
                <a:cs typeface="Times New Roman" pitchFamily="18" charset="0"/>
              </a:rPr>
              <a:t> площадь, 2022</a:t>
            </a:r>
            <a:r>
              <a:rPr lang="ru-RU" dirty="0">
                <a:cs typeface="Times New Roman" pitchFamily="18" charset="0"/>
              </a:rPr>
              <a:t>)</a:t>
            </a:r>
          </a:p>
        </p:txBody>
      </p:sp>
      <p:sp>
        <p:nvSpPr>
          <p:cNvPr id="24" name="Блок-схема: решение 23"/>
          <p:cNvSpPr/>
          <p:nvPr/>
        </p:nvSpPr>
        <p:spPr>
          <a:xfrm>
            <a:off x="6561360" y="2692635"/>
            <a:ext cx="2865664" cy="1333954"/>
          </a:xfrm>
          <a:prstGeom prst="flowChartDecision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в зависимости </a:t>
            </a:r>
            <a:r>
              <a:rPr lang="ru-RU" sz="1600" b="1" dirty="0">
                <a:solidFill>
                  <a:schemeClr val="tx1"/>
                </a:solidFill>
              </a:rPr>
              <a:t>от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b="1" dirty="0">
                <a:solidFill>
                  <a:schemeClr val="tx1"/>
                </a:solidFill>
              </a:rPr>
              <a:t>качества данных </a:t>
            </a:r>
          </a:p>
        </p:txBody>
      </p:sp>
      <p:sp>
        <p:nvSpPr>
          <p:cNvPr id="25" name="Блок-схема: данные 24"/>
          <p:cNvSpPr/>
          <p:nvPr/>
        </p:nvSpPr>
        <p:spPr>
          <a:xfrm>
            <a:off x="6541514" y="923836"/>
            <a:ext cx="2885509" cy="933733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Анализ</a:t>
            </a:r>
            <a:r>
              <a:rPr lang="ru-RU" sz="1600" dirty="0">
                <a:solidFill>
                  <a:schemeClr val="tx1"/>
                </a:solidFill>
              </a:rPr>
              <a:t> ретроспективных материалов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601199" y="1505453"/>
            <a:ext cx="2318657" cy="14003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q"/>
            </a:pPr>
            <a:r>
              <a:rPr lang="ru-RU" sz="1600" b="1" dirty="0"/>
              <a:t>Съемка на всей площади</a:t>
            </a:r>
            <a:r>
              <a:rPr lang="en-US" sz="1600" b="1" dirty="0"/>
              <a:t> </a:t>
            </a:r>
            <a:endParaRPr lang="ru-RU" sz="1600" b="1" dirty="0"/>
          </a:p>
          <a:p>
            <a:pPr>
              <a:spcBef>
                <a:spcPts val="600"/>
              </a:spcBef>
            </a:pPr>
            <a:r>
              <a:rPr lang="ru-RU" sz="1600" dirty="0"/>
              <a:t>классическая аэрогеофизическая</a:t>
            </a:r>
            <a:r>
              <a:rPr lang="en-US" sz="1600" dirty="0"/>
              <a:t> </a:t>
            </a:r>
            <a:r>
              <a:rPr lang="ru-RU" sz="1600" dirty="0"/>
              <a:t>съемка</a:t>
            </a:r>
            <a:endParaRPr lang="en-US" sz="16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9601199" y="3746240"/>
            <a:ext cx="2400300" cy="11541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q"/>
            </a:pPr>
            <a:r>
              <a:rPr lang="ru-RU" sz="1600" b="1" dirty="0"/>
              <a:t>Съемка на части площади </a:t>
            </a:r>
            <a:r>
              <a:rPr lang="en-US" sz="1600" b="1" dirty="0"/>
              <a:t> </a:t>
            </a:r>
            <a:endParaRPr lang="ru-RU" sz="1600" b="1" dirty="0"/>
          </a:p>
          <a:p>
            <a:pPr>
              <a:spcBef>
                <a:spcPts val="600"/>
              </a:spcBef>
            </a:pPr>
            <a:r>
              <a:rPr lang="ru-RU" sz="1600" dirty="0"/>
              <a:t>с использованием легкомоторной авиации</a:t>
            </a:r>
            <a:endParaRPr lang="en-US" sz="16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146464" y="5143013"/>
            <a:ext cx="3654885" cy="9079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Wingdings" pitchFamily="2" charset="2"/>
              <a:buChar char="q"/>
            </a:pPr>
            <a:r>
              <a:rPr lang="ru-RU" sz="1600" b="1" dirty="0"/>
              <a:t>без полевых работ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создание геофизического обеспечения </a:t>
            </a:r>
          </a:p>
          <a:p>
            <a:r>
              <a:rPr lang="ru-RU" sz="1600" dirty="0"/>
              <a:t>по ретроспективным данным</a:t>
            </a:r>
            <a:endParaRPr lang="en-US" sz="1600" dirty="0"/>
          </a:p>
        </p:txBody>
      </p:sp>
      <p:cxnSp>
        <p:nvCxnSpPr>
          <p:cNvPr id="33" name="Прямая со стрелкой 32"/>
          <p:cNvCxnSpPr>
            <a:stCxn id="25" idx="4"/>
            <a:endCxn id="24" idx="0"/>
          </p:cNvCxnSpPr>
          <p:nvPr/>
        </p:nvCxnSpPr>
        <p:spPr>
          <a:xfrm>
            <a:off x="7984269" y="1857569"/>
            <a:ext cx="9923" cy="835066"/>
          </a:xfrm>
          <a:prstGeom prst="straightConnector1">
            <a:avLst/>
          </a:prstGeom>
          <a:ln w="38100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оединительная линия уступом 35"/>
          <p:cNvCxnSpPr>
            <a:stCxn id="24" idx="3"/>
            <a:endCxn id="28" idx="2"/>
          </p:cNvCxnSpPr>
          <p:nvPr/>
        </p:nvCxnSpPr>
        <p:spPr>
          <a:xfrm flipV="1">
            <a:off x="9427024" y="2905836"/>
            <a:ext cx="1333504" cy="453776"/>
          </a:xfrm>
          <a:prstGeom prst="bentConnector2">
            <a:avLst/>
          </a:prstGeom>
          <a:ln w="285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37"/>
          <p:cNvCxnSpPr>
            <a:stCxn id="24" idx="1"/>
            <a:endCxn id="30" idx="1"/>
          </p:cNvCxnSpPr>
          <p:nvPr/>
        </p:nvCxnSpPr>
        <p:spPr>
          <a:xfrm rot="10800000" flipH="1" flipV="1">
            <a:off x="6561360" y="3359612"/>
            <a:ext cx="585104" cy="2237372"/>
          </a:xfrm>
          <a:prstGeom prst="bentConnector3">
            <a:avLst>
              <a:gd name="adj1" fmla="val -39070"/>
            </a:avLst>
          </a:prstGeom>
          <a:ln w="285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24" idx="2"/>
            <a:endCxn id="29" idx="1"/>
          </p:cNvCxnSpPr>
          <p:nvPr/>
        </p:nvCxnSpPr>
        <p:spPr>
          <a:xfrm rot="16200000" flipH="1">
            <a:off x="8649329" y="3371451"/>
            <a:ext cx="296732" cy="1607007"/>
          </a:xfrm>
          <a:prstGeom prst="bentConnector2">
            <a:avLst/>
          </a:prstGeom>
          <a:ln w="285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8496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0BEE0E39A853E4BA642C3B5416E94CC" ma:contentTypeVersion="2" ma:contentTypeDescription="Создание документа." ma:contentTypeScope="" ma:versionID="3d27226b0d9dac215d71d9a25c5ec1e7">
  <xsd:schema xmlns:xsd="http://www.w3.org/2001/XMLSchema" xmlns:xs="http://www.w3.org/2001/XMLSchema" xmlns:p="http://schemas.microsoft.com/office/2006/metadata/properties" xmlns:ns2="ead7e9e8-aee4-4293-900d-1b39f43043aa" xmlns:ns3="ca45e052-4e83-484d-aa78-7f3cd8cb8308" targetNamespace="http://schemas.microsoft.com/office/2006/metadata/properties" ma:root="true" ma:fieldsID="6b3596a0f54fc339659a7b0a3fe6346d" ns2:_="" ns3:_="">
    <xsd:import namespace="ead7e9e8-aee4-4293-900d-1b39f43043aa"/>
    <xsd:import namespace="ca45e052-4e83-484d-aa78-7f3cd8cb830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7e9e8-aee4-4293-900d-1b39f43043a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45e052-4e83-484d-aa78-7f3cd8cb830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ad7e9e8-aee4-4293-900d-1b39f43043aa">3JWRRTHZRK3P-168445580-391</_dlc_DocId>
    <_dlc_DocIdUrl xmlns="ead7e9e8-aee4-4293-900d-1b39f43043aa">
      <Url>https://portal.vsegei.ru/CorporateDocuments/_layouts/15/DocIdRedir.aspx?ID=3JWRRTHZRK3P-168445580-391</Url>
      <Description>3JWRRTHZRK3P-168445580-391</Description>
    </_dlc_DocIdUrl>
  </documentManagement>
</p:properties>
</file>

<file path=customXml/itemProps1.xml><?xml version="1.0" encoding="utf-8"?>
<ds:datastoreItem xmlns:ds="http://schemas.openxmlformats.org/officeDocument/2006/customXml" ds:itemID="{EB85CCDB-33B0-48ED-BE3B-2F91991D38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F23026-B935-45AD-970B-F23ECB40AA7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113F75A2-4F91-4AC2-84C6-73EF9DF026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d7e9e8-aee4-4293-900d-1b39f43043aa"/>
    <ds:schemaRef ds:uri="ca45e052-4e83-484d-aa78-7f3cd8cb83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EBEA943-5128-42CB-9A83-522E14AD08F1}">
  <ds:schemaRefs>
    <ds:schemaRef ds:uri="http://purl.org/dc/terms/"/>
    <ds:schemaRef ds:uri="http://schemas.openxmlformats.org/package/2006/metadata/core-properties"/>
    <ds:schemaRef ds:uri="ead7e9e8-aee4-4293-900d-1b39f43043aa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ca45e052-4e83-484d-aa78-7f3cd8cb830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17502</TotalTime>
  <Words>4141</Words>
  <Application>Microsoft Office PowerPoint</Application>
  <PresentationFormat>Широкоэкранный</PresentationFormat>
  <Paragraphs>593</Paragraphs>
  <Slides>34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TimesNewRomanPSMT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на русском</dc:title>
  <dc:creator>Остроумова Ирина Алексеевна</dc:creator>
  <cp:lastModifiedBy>Уч. запись ЗУС</cp:lastModifiedBy>
  <cp:revision>434</cp:revision>
  <cp:lastPrinted>2023-02-10T16:21:32Z</cp:lastPrinted>
  <dcterms:created xsi:type="dcterms:W3CDTF">2018-01-22T07:17:49Z</dcterms:created>
  <dcterms:modified xsi:type="dcterms:W3CDTF">2023-04-26T12:19:38Z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0x010100B0BEE0E39A853E4BA642C3B5416E94CC</vt:lpwstr>
  </property>
  <property fmtid="{D5CDD505-2E9C-101B-9397-08002B2CF9AE}" pid="3" name="_dlc_DocIdItemGuid">
    <vt:lpwstr>71532b1c-270f-45a5-937e-4d6364bae161</vt:lpwstr>
  </property>
</Properties>
</file>