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91" r:id="rId2"/>
    <p:sldId id="264" r:id="rId3"/>
    <p:sldId id="292" r:id="rId4"/>
    <p:sldId id="296" r:id="rId5"/>
    <p:sldId id="297" r:id="rId6"/>
    <p:sldId id="284" r:id="rId7"/>
    <p:sldId id="257" r:id="rId8"/>
    <p:sldId id="275" r:id="rId9"/>
    <p:sldId id="276" r:id="rId10"/>
    <p:sldId id="277" r:id="rId11"/>
    <p:sldId id="278" r:id="rId12"/>
    <p:sldId id="282" r:id="rId13"/>
    <p:sldId id="281" r:id="rId14"/>
    <p:sldId id="279" r:id="rId15"/>
    <p:sldId id="267" r:id="rId16"/>
    <p:sldId id="269" r:id="rId17"/>
    <p:sldId id="287" r:id="rId18"/>
    <p:sldId id="270" r:id="rId19"/>
    <p:sldId id="285" r:id="rId20"/>
    <p:sldId id="290" r:id="rId21"/>
    <p:sldId id="294" r:id="rId22"/>
    <p:sldId id="295" r:id="rId23"/>
    <p:sldId id="268" r:id="rId24"/>
  </p:sldIdLst>
  <p:sldSz cx="12192000" cy="6858000"/>
  <p:notesSz cx="68119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64" autoAdjust="0"/>
    <p:restoredTop sz="94084" autoAdjust="0"/>
  </p:normalViewPr>
  <p:slideViewPr>
    <p:cSldViewPr snapToGrid="0">
      <p:cViewPr varScale="1">
        <p:scale>
          <a:sx n="107" d="100"/>
          <a:sy n="107" d="100"/>
        </p:scale>
        <p:origin x="1044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1" d="100"/>
          <a:sy n="91" d="100"/>
        </p:scale>
        <p:origin x="375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2996A-6909-4B96-B368-8BCC2E65988A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197" y="4784835"/>
            <a:ext cx="544957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64261-2378-4D94-8292-4DDCA50197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604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ГИС-Атлас России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В настоящее время работы по ГИС-Атласу выполняются  как</a:t>
            </a:r>
            <a:r>
              <a:rPr lang="ru-RU" baseline="0" dirty="0" smtClean="0">
                <a:solidFill>
                  <a:schemeClr val="bg1"/>
                </a:solidFill>
              </a:rPr>
              <a:t> одна из задач объекта </a:t>
            </a:r>
            <a:r>
              <a:rPr lang="ru-RU" sz="1200" b="0" kern="1200" cap="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Создание, актуализация и подготовка к изданию сводных и обзорных карт геологического содержания территории России и прилегающих акваторий»</a:t>
            </a:r>
          </a:p>
          <a:p>
            <a:endParaRPr lang="ru-RU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Общее целевое назначение работ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Создание и актуализация сводных и обзорных карт геологического содержания на основе систематизации и обобщения новой региональной геологической информации по изученности, геологическому строению, закономерностям размещения и оценке ресурсного потенциала территории Российской Федерации и ее континентального шельфа для целей прогнозирования месторождений полезных ископаемых и планирования среднемасштабных геолого-геофизических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геологосъемочных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работ</a:t>
            </a:r>
            <a:endParaRPr lang="ru-RU" dirty="0" smtClean="0">
              <a:solidFill>
                <a:schemeClr val="bg1"/>
              </a:solidFill>
            </a:endParaRP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Сроки проведения с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квартал 2017 г. по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IV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квартал 2019 г.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титульная информация, а теперь собственно про ГИС-Атлас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 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начала краткий обзор его развития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481F4-F64D-4F58-B8A9-54CA2DFDEB2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658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481F4-F64D-4F58-B8A9-54CA2DFDEB2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490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481F4-F64D-4F58-B8A9-54CA2DFDEB2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4084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/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481F4-F64D-4F58-B8A9-54CA2DFDEB2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089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/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2010 года было принято решение использовать в ГИС-Атласе для определения местоположения объектов полезных ископаемых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Госкадастр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невзирая на существующие неточности, и оставить в ГИС-Атласе только те месторождения,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которые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481F4-F64D-4F58-B8A9-54CA2DFDEB2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602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481F4-F64D-4F58-B8A9-54CA2DFDEB2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0888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481F4-F64D-4F58-B8A9-54CA2DFDEB2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16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481F4-F64D-4F58-B8A9-54CA2DFDEB2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6111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511DB-4792-4ED3-85B3-7C8F6BB6E2C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7110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511DB-4792-4ED3-85B3-7C8F6BB6E2C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05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511DB-4792-4ED3-85B3-7C8F6BB6E2C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849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481F4-F64D-4F58-B8A9-54CA2DFDEB2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814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511DB-4792-4ED3-85B3-7C8F6BB6E2C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4413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cap="none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511DB-4792-4ED3-85B3-7C8F6BB6E2C5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0421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2AFE9-A41E-406F-97FE-645D8D90BC8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0295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511DB-4792-4ED3-85B3-7C8F6BB6E2C5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408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481F4-F64D-4F58-B8A9-54CA2DFDEB2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201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ГИС-Атлас имеет трехуровневую структуру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На сайте она представлена вложенными папками, которые отвечают этим иерархическим уровням</a:t>
            </a:r>
          </a:p>
          <a:p>
            <a:r>
              <a:rPr lang="ru-RU" baseline="0" dirty="0" smtClean="0">
                <a:solidFill>
                  <a:schemeClr val="bg1"/>
                </a:solidFill>
              </a:rPr>
              <a:t>Самый верхний уровень – Россия в целом, следующий уровень – это уровень федеральных округов, и последний уровень – уровень федеральных округов.</a:t>
            </a:r>
          </a:p>
          <a:p>
            <a:r>
              <a:rPr lang="ru-RU" i="1" baseline="0" dirty="0" smtClean="0">
                <a:solidFill>
                  <a:schemeClr val="bg1"/>
                </a:solidFill>
              </a:rPr>
              <a:t>Самый верхний уровень </a:t>
            </a:r>
            <a:r>
              <a:rPr lang="ru-RU" baseline="0" dirty="0" smtClean="0">
                <a:solidFill>
                  <a:schemeClr val="bg1"/>
                </a:solidFill>
              </a:rPr>
              <a:t>– не имеет ГИС-Пакета, потому что отображать на формате А3 информацию по России – неинформативно. Этот верхний сводный уровень образуется совокупностью цифровых моделей федеральных округов, а также сводными картами – в случае их наличия, на сайте они представлены в другом разделе – «</a:t>
            </a:r>
            <a:r>
              <a:rPr lang="ru-RU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Материалы сводного и обзорного геологического картографирования территории Российской Федерации,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полученные в результате выполнения работ по Государственным контрактам и реализации проектов в рамках международного сотрудничества»</a:t>
            </a:r>
          </a:p>
          <a:p>
            <a:r>
              <a:rPr lang="ru-RU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Далее на уровне Федеральных</a:t>
            </a:r>
            <a:r>
              <a:rPr lang="ru-RU" sz="1200" b="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округов – 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самый верхний ГИС-Пакет, это пакет по округу – на примере Сибирский округ, и ниже вслед за ним пакеты по субъектам, входящим в данный округ.</a:t>
            </a:r>
          </a:p>
          <a:p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цифра рядом с разделом – это количество карт в </a:t>
            </a:r>
            <a:r>
              <a:rPr lang="ru-RU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Гис_пакете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 Если посмотреть на слайд – видим всего в Сибирском ФО вместе с субъектами в его составе 320 карт, сам сводный пакет по округу содержит 33 карты, Алтайский край 23, Иркутская область 31</a:t>
            </a:r>
          </a:p>
          <a:p>
            <a:r>
              <a:rPr lang="ru-RU" sz="1200" b="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наконец, если мы зайдем в какой-то из субъектов, например в Иркутскую область – 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 увидим все карты входящие в данный ГИС-Пакет</a:t>
            </a:r>
            <a:r>
              <a:rPr lang="ru-RU" sz="1200" b="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481F4-F64D-4F58-B8A9-54CA2DFDEB2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758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>
                <a:solidFill>
                  <a:schemeClr val="bg1"/>
                </a:solidFill>
              </a:rPr>
              <a:t>Если клацнем на карту – то в левой нижней половине  - увидим </a:t>
            </a:r>
            <a:r>
              <a:rPr lang="ru-RU" baseline="0" dirty="0" err="1" smtClean="0">
                <a:solidFill>
                  <a:schemeClr val="bg1"/>
                </a:solidFill>
              </a:rPr>
              <a:t>превьюшку</a:t>
            </a:r>
            <a:r>
              <a:rPr lang="ru-RU" baseline="0" dirty="0" smtClean="0">
                <a:solidFill>
                  <a:schemeClr val="bg1"/>
                </a:solidFill>
              </a:rPr>
              <a:t>, и под названием карты появляется меню, которое дает возможность либо просмотреть данную карту, либо скачать.</a:t>
            </a:r>
          </a:p>
          <a:p>
            <a:r>
              <a:rPr lang="ru-RU" baseline="0" dirty="0" smtClean="0">
                <a:solidFill>
                  <a:schemeClr val="bg1"/>
                </a:solidFill>
              </a:rPr>
              <a:t>Как правило карта сопровождается либо легендой, либо если карта регистрационная – то перечнем.</a:t>
            </a:r>
          </a:p>
          <a:p>
            <a:r>
              <a:rPr lang="ru-RU" baseline="0" dirty="0" smtClean="0">
                <a:solidFill>
                  <a:schemeClr val="bg1"/>
                </a:solidFill>
              </a:rPr>
              <a:t>Сама карта представлена в формате ПДФ или растре, сопровождающие перечни – в </a:t>
            </a:r>
            <a:r>
              <a:rPr lang="ru-RU" baseline="0" dirty="0" err="1" smtClean="0">
                <a:solidFill>
                  <a:schemeClr val="bg1"/>
                </a:solidFill>
              </a:rPr>
              <a:t>экселе</a:t>
            </a:r>
            <a:r>
              <a:rPr lang="ru-RU" baseline="0" dirty="0" smtClean="0">
                <a:solidFill>
                  <a:schemeClr val="bg1"/>
                </a:solidFill>
              </a:rPr>
              <a:t> или </a:t>
            </a:r>
            <a:r>
              <a:rPr lang="ru-RU" baseline="0" dirty="0" err="1" smtClean="0">
                <a:solidFill>
                  <a:schemeClr val="bg1"/>
                </a:solidFill>
              </a:rPr>
              <a:t>ворде</a:t>
            </a:r>
            <a:r>
              <a:rPr lang="ru-RU" baseline="0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baseline="0" dirty="0" smtClean="0">
                <a:solidFill>
                  <a:schemeClr val="bg1"/>
                </a:solidFill>
              </a:rPr>
              <a:t>Также выбор карт можно осуществить через окно пространственного выбора, когда мы выбираем субъект или округ на карте.</a:t>
            </a:r>
          </a:p>
          <a:p>
            <a:r>
              <a:rPr lang="ru-RU" baseline="0" dirty="0" smtClean="0">
                <a:solidFill>
                  <a:schemeClr val="bg1"/>
                </a:solidFill>
              </a:rPr>
              <a:t>И еще одна возможность – это выбор через поисковую строку.</a:t>
            </a:r>
          </a:p>
          <a:p>
            <a:r>
              <a:rPr lang="ru-RU" baseline="0" dirty="0" smtClean="0">
                <a:solidFill>
                  <a:schemeClr val="bg1"/>
                </a:solidFill>
              </a:rPr>
              <a:t>Что еще важно – вверху списка всегда помещен архив полной цифровой модели комплекта – это либо округ либо субъект. Все материалы которые, которые есть в данном </a:t>
            </a:r>
            <a:r>
              <a:rPr lang="ru-RU" baseline="0" dirty="0" err="1" smtClean="0">
                <a:solidFill>
                  <a:schemeClr val="bg1"/>
                </a:solidFill>
              </a:rPr>
              <a:t>гиспакете</a:t>
            </a:r>
            <a:r>
              <a:rPr lang="ru-RU" baseline="0" dirty="0" smtClean="0">
                <a:solidFill>
                  <a:schemeClr val="bg1"/>
                </a:solidFill>
              </a:rPr>
              <a:t> – представлены в данном архиве – карты в виде оформленных проектов </a:t>
            </a:r>
            <a:r>
              <a:rPr lang="ru-RU" baseline="0" dirty="0" err="1" smtClean="0">
                <a:solidFill>
                  <a:schemeClr val="bg1"/>
                </a:solidFill>
              </a:rPr>
              <a:t>Аркгис</a:t>
            </a:r>
            <a:r>
              <a:rPr lang="ru-RU" baseline="0" dirty="0" smtClean="0">
                <a:solidFill>
                  <a:schemeClr val="bg1"/>
                </a:solidFill>
              </a:rPr>
              <a:t>, сопровождающие базы данных в виде </a:t>
            </a:r>
            <a:r>
              <a:rPr lang="en-US" baseline="0" dirty="0" smtClean="0">
                <a:solidFill>
                  <a:schemeClr val="bg1"/>
                </a:solidFill>
              </a:rPr>
              <a:t>MDB</a:t>
            </a:r>
            <a:r>
              <a:rPr lang="ru-RU" baseline="0" dirty="0" smtClean="0">
                <a:solidFill>
                  <a:schemeClr val="bg1"/>
                </a:solidFill>
              </a:rPr>
              <a:t>.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481F4-F64D-4F58-B8A9-54CA2DFDEB2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873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481F4-F64D-4F58-B8A9-54CA2DFDEB2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564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Перечислены виды геолого-картографических материалов и справок, которые были подготовлены в результате выполнения задач 2017 года</a:t>
            </a:r>
          </a:p>
          <a:p>
            <a:r>
              <a:rPr lang="ru-RU" dirty="0" smtClean="0"/>
              <a:t>Результаты подготовлены в виде ГИС-проектов</a:t>
            </a:r>
            <a:r>
              <a:rPr lang="ru-RU" baseline="0" dirty="0" smtClean="0"/>
              <a:t> в векторном формате </a:t>
            </a:r>
            <a:r>
              <a:rPr lang="ru-RU" dirty="0" smtClean="0"/>
              <a:t> и в виде ГИС-пакетов в</a:t>
            </a:r>
            <a:r>
              <a:rPr lang="ru-RU" baseline="0" dirty="0" smtClean="0"/>
              <a:t> формате </a:t>
            </a:r>
            <a:r>
              <a:rPr lang="en-US" baseline="0" dirty="0" smtClean="0"/>
              <a:t>PDF</a:t>
            </a:r>
            <a:endParaRPr lang="ru-RU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Синим шрифтом – то что было актуализировано,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Красным -  выделены карты которые подготовлены</a:t>
            </a:r>
            <a:r>
              <a:rPr lang="ru-RU" baseline="0" dirty="0" smtClean="0"/>
              <a:t> в составе ГИС-Атласа впервые – это «петротипы-стратотипы», «карты четвертичных отложений».</a:t>
            </a:r>
          </a:p>
          <a:p>
            <a:r>
              <a:rPr lang="ru-RU" baseline="0" dirty="0" smtClean="0"/>
              <a:t>Ну и полностью составлен ГИС-Пакет на республику Крым и, соответственно, в связи с изменением в административно-территориальном делений  -  пересоставлен пакет на Южный федеральный округ с включенным в его состав Крымом.</a:t>
            </a:r>
          </a:p>
          <a:p>
            <a:r>
              <a:rPr lang="ru-RU" baseline="0" dirty="0" smtClean="0"/>
              <a:t>Далее я чуть более подробно расскажу что было актуализировано  и о новых картах в составе ГИС-Атласа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511DB-4792-4ED3-85B3-7C8F6BB6E2C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917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chemeClr val="bg1"/>
                </a:solidFill>
              </a:rPr>
              <a:t>Карта административного деления.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рассмотрении, в 2016 году Заказчиком было предписано актуализировать порайонное административное деление внутри краев и областей,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что мы и сделали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indent="45720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приведенных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фрагментах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карта административного деления Архангельской области показано, каким образом  она уточнена и дополнена : на карте 2017 г. показаны площади городских округов,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верху -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Архангельск,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Новодвинск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Северодвинск, внизу  Мирный,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которые в 2016 году были показаны точками.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chemeClr val="bg1"/>
                </a:solidFill>
              </a:rPr>
              <a:t>Актуализирована также и информация, сопровождающая Карты административного деления, по всем 8 ФО и 82 СФ</a:t>
            </a:r>
            <a:r>
              <a:rPr lang="ru-RU" baseline="0" dirty="0" smtClean="0">
                <a:solidFill>
                  <a:schemeClr val="bg1"/>
                </a:solidFill>
              </a:rPr>
              <a:t> в их составе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>
                <a:solidFill>
                  <a:schemeClr val="bg1"/>
                </a:solidFill>
              </a:rPr>
              <a:t>Для примера, </a:t>
            </a:r>
            <a:r>
              <a:rPr lang="ru-RU" dirty="0" smtClean="0">
                <a:solidFill>
                  <a:schemeClr val="bg1"/>
                </a:solidFill>
              </a:rPr>
              <a:t>в правом нижнем углу слайда приведен</a:t>
            </a:r>
            <a:r>
              <a:rPr lang="ru-RU" baseline="0" dirty="0" smtClean="0">
                <a:solidFill>
                  <a:schemeClr val="bg1"/>
                </a:solidFill>
              </a:rPr>
              <a:t> фрагмент сопровождающей карту административного деления таблицы по количественному составу населения субъектов СЗФО  на 2017 (голубой фон) и на прошлый </a:t>
            </a:r>
            <a:r>
              <a:rPr lang="ru-RU" dirty="0" smtClean="0">
                <a:solidFill>
                  <a:schemeClr val="bg1"/>
                </a:solidFill>
              </a:rPr>
              <a:t>2016</a:t>
            </a:r>
            <a:r>
              <a:rPr lang="ru-RU" baseline="0" dirty="0" smtClean="0">
                <a:solidFill>
                  <a:schemeClr val="bg1"/>
                </a:solidFill>
              </a:rPr>
              <a:t>год (зеленый фон). При сопоставлении данных ГИС-Атласа – видно что данные значительно изменились, наблюдается </a:t>
            </a:r>
            <a:r>
              <a:rPr lang="ru-RU" b="1" baseline="0" dirty="0" smtClean="0">
                <a:solidFill>
                  <a:schemeClr val="bg1"/>
                </a:solidFill>
              </a:rPr>
              <a:t>сокращение населения </a:t>
            </a:r>
            <a:r>
              <a:rPr lang="ru-RU" b="0" baseline="0" dirty="0" smtClean="0">
                <a:solidFill>
                  <a:schemeClr val="bg1"/>
                </a:solidFill>
              </a:rPr>
              <a:t>в 7 из 10 субъектах Северо-западного округа.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481F4-F64D-4F58-B8A9-54CA2DFDEB2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740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481F4-F64D-4F58-B8A9-54CA2DFDEB2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482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F8203-00A2-4A83-8713-6EDAACEA9914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4ADC-14AA-4970-A452-06A4E871F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85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F8203-00A2-4A83-8713-6EDAACEA9914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4ADC-14AA-4970-A452-06A4E871F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92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F8203-00A2-4A83-8713-6EDAACEA9914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4ADC-14AA-4970-A452-06A4E871F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55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3F411-82D2-4EB9-8870-25FDD81364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76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F8203-00A2-4A83-8713-6EDAACEA9914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4ADC-14AA-4970-A452-06A4E871F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6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F8203-00A2-4A83-8713-6EDAACEA9914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4ADC-14AA-4970-A452-06A4E871F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77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F8203-00A2-4A83-8713-6EDAACEA9914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4ADC-14AA-4970-A452-06A4E871F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38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F8203-00A2-4A83-8713-6EDAACEA9914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4ADC-14AA-4970-A452-06A4E871F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52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F8203-00A2-4A83-8713-6EDAACEA9914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4ADC-14AA-4970-A452-06A4E871F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67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F8203-00A2-4A83-8713-6EDAACEA9914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4ADC-14AA-4970-A452-06A4E871F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18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F8203-00A2-4A83-8713-6EDAACEA9914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4ADC-14AA-4970-A452-06A4E871F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03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F8203-00A2-4A83-8713-6EDAACEA9914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4ADC-14AA-4970-A452-06A4E871F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22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F8203-00A2-4A83-8713-6EDAACEA9914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E4ADC-14AA-4970-A452-06A4E871F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854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85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f"/><Relationship Id="rId3" Type="http://schemas.openxmlformats.org/officeDocument/2006/relationships/hyperlink" Target="http://www.vsegei.ru/ru/info/izuchennost/" TargetMode="Externa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hyperlink" Target="http://ngkistest.vsegei.ru/stratopetro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hyperlink" Target="http://webmapget.vsegei.ru/" TargetMode="External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atlaspacket.vsegei.ru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ebmapget.vsegei.ru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244333" y="4034988"/>
            <a:ext cx="53003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0746" y="284852"/>
            <a:ext cx="12126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ГИС-АТЛАС РОССИИ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0000" y="170147"/>
            <a:ext cx="751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ГИС-АТЛАС «НЕДРА РОССИИ»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48026" y="739890"/>
            <a:ext cx="10082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Текущее состояние и перспективы развития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1498"/>
          <a:stretch/>
        </p:blipFill>
        <p:spPr>
          <a:xfrm>
            <a:off x="0" y="1727199"/>
            <a:ext cx="12192000" cy="53047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746" y="5103801"/>
            <a:ext cx="1408634" cy="181577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3829" y="5103801"/>
            <a:ext cx="1416654" cy="181577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9263" y="5103801"/>
            <a:ext cx="1351740" cy="181577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4301" y="5103801"/>
            <a:ext cx="1367376" cy="181577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323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53867" y="-19134"/>
            <a:ext cx="3971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ГИС-АТЛАС РОССИИ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071945" y="2088210"/>
            <a:ext cx="3904440" cy="2756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6838" indent="176213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</a:pP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Геологические карты актуализированы на основе:</a:t>
            </a:r>
          </a:p>
          <a:p>
            <a:pPr marL="382588" indent="-28575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1600" dirty="0" smtClean="0"/>
              <a:t>овых данных </a:t>
            </a:r>
            <a:r>
              <a:rPr lang="ru-RU" sz="1600" dirty="0"/>
              <a:t>Геологической карты масштаба 1:2 500 000, </a:t>
            </a:r>
            <a:endParaRPr lang="ru-RU" sz="1600" dirty="0" smtClean="0"/>
          </a:p>
          <a:p>
            <a:pPr marL="382588" indent="-28575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Бесшовных геологических карт </a:t>
            </a:r>
            <a:r>
              <a:rPr lang="ru-RU" sz="1600" dirty="0"/>
              <a:t>масштаба </a:t>
            </a:r>
            <a:r>
              <a:rPr lang="ru-RU" sz="1600" dirty="0" smtClean="0"/>
              <a:t>1</a:t>
            </a:r>
            <a:r>
              <a:rPr lang="ru-RU" sz="1600" dirty="0"/>
              <a:t>: 1 000 </a:t>
            </a:r>
            <a:r>
              <a:rPr lang="ru-RU" sz="1600" dirty="0" smtClean="0"/>
              <a:t>000</a:t>
            </a:r>
          </a:p>
          <a:p>
            <a:pPr marL="382588" indent="-28575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Комплектов геологических карт </a:t>
            </a:r>
            <a:r>
              <a:rPr lang="ru-RU" sz="1600" dirty="0"/>
              <a:t>новых комплектов </a:t>
            </a:r>
            <a:r>
              <a:rPr lang="ru-RU" sz="1600" dirty="0" smtClean="0"/>
              <a:t>ГК-1000/3</a:t>
            </a:r>
            <a:r>
              <a:rPr lang="ru-RU" sz="1600" dirty="0"/>
              <a:t>, </a:t>
            </a:r>
            <a:r>
              <a:rPr lang="ru-RU" sz="1600" dirty="0" smtClean="0"/>
              <a:t>завершенных </a:t>
            </a:r>
            <a:r>
              <a:rPr lang="ru-RU" sz="1600" dirty="0"/>
              <a:t>в 2016 году</a:t>
            </a:r>
            <a:r>
              <a:rPr lang="ru-RU" sz="1600" dirty="0" smtClean="0"/>
              <a:t>.</a:t>
            </a:r>
            <a:endParaRPr lang="ru-RU" sz="16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5714" y="283383"/>
            <a:ext cx="7588963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b="1" i="1" dirty="0" smtClean="0">
                <a:solidFill>
                  <a:srgbClr val="0070C0"/>
                </a:solidFill>
              </a:rPr>
              <a:t>Геологическая карта</a:t>
            </a:r>
          </a:p>
          <a:p>
            <a:pPr algn="ctr">
              <a:lnSpc>
                <a:spcPts val="1900"/>
              </a:lnSpc>
            </a:pPr>
            <a:r>
              <a:rPr lang="ru-RU" b="1" i="1" dirty="0" smtClean="0">
                <a:solidFill>
                  <a:srgbClr val="0070C0"/>
                </a:solidFill>
              </a:rPr>
              <a:t>примеры актуализации геологической основы масштаба 1:1 000 000</a:t>
            </a:r>
            <a:endParaRPr lang="ru-RU" i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01806" y="1326424"/>
            <a:ext cx="142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2016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71792" y="1326424"/>
            <a:ext cx="947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2017</a:t>
            </a:r>
          </a:p>
        </p:txBody>
      </p:sp>
      <p:pic>
        <p:nvPicPr>
          <p:cNvPr id="12" name="Рисунок 11"/>
          <p:cNvPicPr/>
          <p:nvPr/>
        </p:nvPicPr>
        <p:blipFill rotWithShape="1">
          <a:blip r:embed="rId3"/>
          <a:srcRect l="12186" t="36985" r="57028" b="22424"/>
          <a:stretch/>
        </p:blipFill>
        <p:spPr bwMode="auto">
          <a:xfrm>
            <a:off x="732854" y="1729380"/>
            <a:ext cx="2853690" cy="21082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3"/>
          <a:srcRect l="45377" t="36928" r="24676" b="22710"/>
          <a:stretch/>
        </p:blipFill>
        <p:spPr bwMode="auto">
          <a:xfrm>
            <a:off x="4915291" y="1724882"/>
            <a:ext cx="2781300" cy="209867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D:\_IAS_2017\МАСЛАКОВА_для отчета\Geol1000_VOLOGDA_201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" t="6808" r="4172" b="16717"/>
          <a:stretch/>
        </p:blipFill>
        <p:spPr bwMode="auto">
          <a:xfrm>
            <a:off x="317858" y="4601037"/>
            <a:ext cx="3683683" cy="224725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D:\_IAS_2017\МАСЛАКОВА_для отчета\Geol1000_VOLOGDA_2017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t="5871" r="3865" b="16990"/>
          <a:stretch/>
        </p:blipFill>
        <p:spPr bwMode="auto">
          <a:xfrm>
            <a:off x="4190525" y="4572435"/>
            <a:ext cx="3721532" cy="226676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2590" y="4013295"/>
            <a:ext cx="6186886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ctr">
              <a:lnSpc>
                <a:spcPts val="1700"/>
              </a:lnSpc>
              <a:defRPr sz="1600"/>
            </a:lvl1pPr>
          </a:lstStyle>
          <a:p>
            <a:r>
              <a:rPr lang="ru-RU" dirty="0"/>
              <a:t>Геологическая карта Вологодской области, включен новый лист </a:t>
            </a:r>
            <a:r>
              <a:rPr lang="en-US" dirty="0"/>
              <a:t>O</a:t>
            </a:r>
            <a:r>
              <a:rPr lang="ru-RU" dirty="0"/>
              <a:t>-37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154365" y="962449"/>
            <a:ext cx="6291659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1600" dirty="0"/>
              <a:t>Фрагменты цифровой геологической карты республики Саха (Якутия</a:t>
            </a:r>
            <a:r>
              <a:rPr lang="ru-RU" sz="1600" dirty="0" smtClean="0"/>
              <a:t>),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1600" dirty="0" smtClean="0"/>
              <a:t>включен новый лист </a:t>
            </a:r>
            <a:r>
              <a:rPr lang="en-US" sz="1600" dirty="0" smtClean="0"/>
              <a:t>R-52</a:t>
            </a:r>
            <a:endParaRPr lang="ru-RU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1301806" y="4374734"/>
            <a:ext cx="142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2016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32220" y="4374734"/>
            <a:ext cx="947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2017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05941" y="2545408"/>
            <a:ext cx="1207868" cy="70788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/>
                <a:ea typeface="+mn-ea"/>
                <a:cs typeface="+mn-cs"/>
              </a:rPr>
              <a:t>ГК-1000/3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37645" y="5762325"/>
            <a:ext cx="1207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Arial"/>
                <a:ea typeface="+mn-ea"/>
                <a:cs typeface="+mn-cs"/>
              </a:rPr>
              <a:t>ГК-1000/3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62233" y="2562107"/>
            <a:ext cx="1207868" cy="40011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/>
                <a:ea typeface="+mn-ea"/>
                <a:cs typeface="+mn-cs"/>
              </a:rPr>
              <a:t>ГК-2500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54365" y="5907902"/>
            <a:ext cx="1207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Arial"/>
                <a:ea typeface="+mn-ea"/>
                <a:cs typeface="+mn-cs"/>
              </a:rPr>
              <a:t>ГК-1000/2</a:t>
            </a:r>
          </a:p>
        </p:txBody>
      </p:sp>
    </p:spTree>
    <p:extLst>
      <p:ext uri="{BB962C8B-B14F-4D97-AF65-F5344CB8AC3E}">
        <p14:creationId xmlns:p14="http://schemas.microsoft.com/office/powerpoint/2010/main" val="73973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65952" y="0"/>
            <a:ext cx="12126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ГИС-АТЛАС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РОССИИ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88664" y="-43223"/>
            <a:ext cx="3971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ГИС-АТЛАС РОССИИ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770718" y="801688"/>
            <a:ext cx="5421282" cy="5965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lvl="0" indent="-285750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Внесена </a:t>
            </a:r>
            <a:r>
              <a:rPr lang="ru-RU" sz="1600" dirty="0"/>
              <a:t>информация о </a:t>
            </a:r>
            <a:r>
              <a:rPr lang="ru-RU" sz="1600" dirty="0" smtClean="0"/>
              <a:t>новых листах</a:t>
            </a:r>
            <a:r>
              <a:rPr lang="ru-RU" sz="1600" dirty="0"/>
              <a:t>, принятых за период по 01.10.2017 г</a:t>
            </a:r>
            <a:r>
              <a:rPr lang="ru-RU" sz="1600" dirty="0" smtClean="0"/>
              <a:t>. (в скобках – «всего </a:t>
            </a:r>
            <a:r>
              <a:rPr lang="ru-RU" sz="1600" dirty="0" err="1" smtClean="0"/>
              <a:t>ном.листов</a:t>
            </a:r>
            <a:r>
              <a:rPr lang="ru-RU" sz="1600" dirty="0" smtClean="0"/>
              <a:t>):</a:t>
            </a:r>
          </a:p>
          <a:p>
            <a:pPr marL="449263" lvl="0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‐"/>
            </a:pPr>
            <a:r>
              <a:rPr lang="ru-RU" sz="1600" dirty="0" smtClean="0"/>
              <a:t>ГК-1000/3 - </a:t>
            </a:r>
            <a:r>
              <a:rPr lang="ru-RU" sz="1600" b="1" dirty="0" smtClean="0">
                <a:solidFill>
                  <a:srgbClr val="FF0000"/>
                </a:solidFill>
              </a:rPr>
              <a:t>11</a:t>
            </a: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ru-RU" sz="1600" dirty="0" err="1" smtClean="0">
                <a:solidFill>
                  <a:srgbClr val="FF0000"/>
                </a:solidFill>
              </a:rPr>
              <a:t>н.л</a:t>
            </a:r>
            <a:r>
              <a:rPr lang="ru-RU" sz="1600" dirty="0">
                <a:solidFill>
                  <a:srgbClr val="FF0000"/>
                </a:solidFill>
              </a:rPr>
              <a:t>. </a:t>
            </a:r>
            <a:r>
              <a:rPr lang="ru-RU" sz="1600" dirty="0"/>
              <a:t>(154 </a:t>
            </a:r>
            <a:r>
              <a:rPr lang="ru-RU" sz="1600" dirty="0" err="1"/>
              <a:t>н.л</a:t>
            </a:r>
            <a:r>
              <a:rPr lang="ru-RU" sz="1600" dirty="0"/>
              <a:t>.); </a:t>
            </a:r>
            <a:r>
              <a:rPr lang="ru-RU" sz="1600" dirty="0" smtClean="0"/>
              <a:t>ГК-200/2 - </a:t>
            </a:r>
            <a:r>
              <a:rPr lang="ru-RU" sz="1600" b="1" dirty="0" smtClean="0">
                <a:solidFill>
                  <a:srgbClr val="FF0000"/>
                </a:solidFill>
              </a:rPr>
              <a:t>32</a:t>
            </a:r>
            <a:r>
              <a:rPr lang="ru-RU" sz="1600" dirty="0" smtClean="0">
                <a:solidFill>
                  <a:srgbClr val="FF0000"/>
                </a:solidFill>
              </a:rPr>
              <a:t> л</a:t>
            </a:r>
            <a:r>
              <a:rPr lang="ru-RU" sz="1600" dirty="0" smtClean="0"/>
              <a:t>. (983 </a:t>
            </a:r>
            <a:r>
              <a:rPr lang="ru-RU" sz="1600" dirty="0" err="1" smtClean="0"/>
              <a:t>н.л</a:t>
            </a:r>
            <a:r>
              <a:rPr lang="ru-RU" sz="1600" dirty="0" smtClean="0"/>
              <a:t>.)</a:t>
            </a:r>
          </a:p>
          <a:p>
            <a:pPr marL="449263" lvl="0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‐"/>
            </a:pPr>
            <a:r>
              <a:rPr lang="ru-RU" sz="1600" dirty="0" smtClean="0"/>
              <a:t>ГФО-1000 – </a:t>
            </a:r>
            <a:r>
              <a:rPr lang="ru-RU" sz="1600" b="1" dirty="0" smtClean="0">
                <a:solidFill>
                  <a:srgbClr val="FF0000"/>
                </a:solidFill>
              </a:rPr>
              <a:t>11</a:t>
            </a:r>
            <a:r>
              <a:rPr lang="ru-RU" sz="1600" dirty="0" smtClean="0">
                <a:solidFill>
                  <a:srgbClr val="FF0000"/>
                </a:solidFill>
              </a:rPr>
              <a:t> л.</a:t>
            </a:r>
            <a:r>
              <a:rPr lang="ru-RU" sz="1600" dirty="0" smtClean="0"/>
              <a:t> (201 </a:t>
            </a:r>
            <a:r>
              <a:rPr lang="ru-RU" sz="1600" dirty="0" err="1" smtClean="0"/>
              <a:t>н.л</a:t>
            </a:r>
            <a:r>
              <a:rPr lang="ru-RU" sz="1600" dirty="0" smtClean="0"/>
              <a:t>.) ; ГФО-200 - </a:t>
            </a:r>
            <a:r>
              <a:rPr lang="ru-RU" sz="1600" b="1" dirty="0" smtClean="0">
                <a:solidFill>
                  <a:srgbClr val="FF0000"/>
                </a:solidFill>
              </a:rPr>
              <a:t>22</a:t>
            </a: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ru-RU" sz="1600" dirty="0" err="1" smtClean="0">
                <a:solidFill>
                  <a:srgbClr val="FF0000"/>
                </a:solidFill>
              </a:rPr>
              <a:t>н.л</a:t>
            </a:r>
            <a:r>
              <a:rPr lang="ru-RU" sz="1600" dirty="0" smtClean="0"/>
              <a:t>. (161 </a:t>
            </a:r>
            <a:r>
              <a:rPr lang="ru-RU" sz="1600" dirty="0" err="1" smtClean="0"/>
              <a:t>н.л</a:t>
            </a:r>
            <a:r>
              <a:rPr lang="ru-RU" sz="1600" dirty="0" smtClean="0"/>
              <a:t>.)</a:t>
            </a:r>
          </a:p>
          <a:p>
            <a:pPr marL="449263" lvl="0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‐"/>
            </a:pPr>
            <a:r>
              <a:rPr lang="ru-RU" sz="1600" dirty="0" smtClean="0"/>
              <a:t>ГХО-1000 -  </a:t>
            </a:r>
            <a:r>
              <a:rPr lang="ru-RU" sz="1600" b="1" dirty="0" smtClean="0">
                <a:solidFill>
                  <a:srgbClr val="FF0000"/>
                </a:solidFill>
              </a:rPr>
              <a:t>4</a:t>
            </a:r>
            <a:r>
              <a:rPr lang="ru-RU" sz="1600" dirty="0" smtClean="0">
                <a:solidFill>
                  <a:srgbClr val="FF0000"/>
                </a:solidFill>
              </a:rPr>
              <a:t>  </a:t>
            </a:r>
            <a:r>
              <a:rPr lang="ru-RU" sz="1600" dirty="0" err="1" smtClean="0">
                <a:solidFill>
                  <a:srgbClr val="FF0000"/>
                </a:solidFill>
              </a:rPr>
              <a:t>н.л</a:t>
            </a:r>
            <a:r>
              <a:rPr lang="ru-RU" sz="1600" dirty="0" smtClean="0"/>
              <a:t>. (144 </a:t>
            </a:r>
            <a:r>
              <a:rPr lang="ru-RU" sz="1600" dirty="0" err="1" smtClean="0"/>
              <a:t>н.л</a:t>
            </a:r>
            <a:r>
              <a:rPr lang="ru-RU" sz="1600" dirty="0" smtClean="0"/>
              <a:t>.); ГХО-200 - </a:t>
            </a:r>
            <a:r>
              <a:rPr lang="ru-RU" sz="1600" b="1" dirty="0" smtClean="0">
                <a:solidFill>
                  <a:srgbClr val="FF0000"/>
                </a:solidFill>
              </a:rPr>
              <a:t>15</a:t>
            </a: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ru-RU" sz="1600" dirty="0" err="1" smtClean="0">
                <a:solidFill>
                  <a:srgbClr val="FF0000"/>
                </a:solidFill>
              </a:rPr>
              <a:t>н.л</a:t>
            </a:r>
            <a:r>
              <a:rPr lang="ru-RU" sz="1600" dirty="0" smtClean="0"/>
              <a:t>. (208 </a:t>
            </a:r>
            <a:r>
              <a:rPr lang="ru-RU" sz="1600" dirty="0" err="1" smtClean="0"/>
              <a:t>н.л</a:t>
            </a:r>
            <a:r>
              <a:rPr lang="ru-RU" sz="1600" dirty="0" smtClean="0"/>
              <a:t>.)</a:t>
            </a:r>
          </a:p>
          <a:p>
            <a:pPr marL="449263" lvl="0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‐"/>
            </a:pPr>
            <a:r>
              <a:rPr lang="ru-RU" sz="1600" dirty="0" smtClean="0"/>
              <a:t>ДО-1000 -   </a:t>
            </a:r>
            <a:r>
              <a:rPr lang="ru-RU" sz="1600" b="1" dirty="0" smtClean="0">
                <a:solidFill>
                  <a:srgbClr val="FF0000"/>
                </a:solidFill>
              </a:rPr>
              <a:t>10</a:t>
            </a: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ru-RU" sz="1600" dirty="0" err="1" smtClean="0">
                <a:solidFill>
                  <a:srgbClr val="FF0000"/>
                </a:solidFill>
              </a:rPr>
              <a:t>н.л</a:t>
            </a:r>
            <a:r>
              <a:rPr lang="ru-RU" sz="1600" dirty="0" smtClean="0"/>
              <a:t>. (145 </a:t>
            </a:r>
            <a:r>
              <a:rPr lang="ru-RU" sz="1600" dirty="0" err="1" smtClean="0"/>
              <a:t>н.л</a:t>
            </a:r>
            <a:r>
              <a:rPr lang="ru-RU" sz="1600" dirty="0" smtClean="0"/>
              <a:t>.); ДО-200 -  </a:t>
            </a:r>
            <a:r>
              <a:rPr lang="ru-RU" sz="1600" b="1" dirty="0" smtClean="0">
                <a:solidFill>
                  <a:srgbClr val="FF0000"/>
                </a:solidFill>
              </a:rPr>
              <a:t>40</a:t>
            </a: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ru-RU" sz="1600" dirty="0" err="1" smtClean="0">
                <a:solidFill>
                  <a:srgbClr val="FF0000"/>
                </a:solidFill>
              </a:rPr>
              <a:t>н.л</a:t>
            </a:r>
            <a:r>
              <a:rPr lang="ru-RU" sz="1600" dirty="0" smtClean="0"/>
              <a:t>. (517 </a:t>
            </a:r>
            <a:r>
              <a:rPr lang="ru-RU" sz="1600" dirty="0" err="1" smtClean="0"/>
              <a:t>н.л</a:t>
            </a:r>
            <a:r>
              <a:rPr lang="ru-RU" sz="1600" dirty="0" smtClean="0"/>
              <a:t>.)</a:t>
            </a:r>
          </a:p>
          <a:p>
            <a:pPr marL="382588" lvl="0" indent="-285750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В</a:t>
            </a:r>
            <a:r>
              <a:rPr lang="ru-RU" sz="1600" dirty="0" smtClean="0"/>
              <a:t> </a:t>
            </a:r>
            <a:r>
              <a:rPr lang="ru-RU" sz="1600" dirty="0"/>
              <a:t>геолого-картографическом ресурсе ВСЕГЕИ, в разделе «Изученность территории Российской Федерации и ее континентального шельфа (Госгеолкарта-200/2 и Госгеолкарта-1000/3)» (</a:t>
            </a:r>
            <a:r>
              <a:rPr lang="ru-RU" sz="1600" u="sng" dirty="0">
                <a:hlinkClick r:id="rId3"/>
              </a:rPr>
              <a:t>http://www.vsegei.ru/ru/info/izuchennost/</a:t>
            </a:r>
            <a:r>
              <a:rPr lang="ru-RU" sz="1600" dirty="0"/>
              <a:t>), </a:t>
            </a:r>
            <a:r>
              <a:rPr lang="ru-RU" sz="1600" dirty="0" smtClean="0"/>
              <a:t>размещены сводные  </a:t>
            </a:r>
            <a:r>
              <a:rPr lang="ru-RU" sz="1600" dirty="0"/>
              <a:t>актуализированные материалы различных видов изученности по состоянию на 01.09.2017</a:t>
            </a:r>
            <a:r>
              <a:rPr lang="ru-RU" sz="1600" dirty="0" smtClean="0"/>
              <a:t>.</a:t>
            </a:r>
          </a:p>
          <a:p>
            <a:pPr marL="382588" lvl="0" indent="-285750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Проведена сверка данных ГИС-Атласа по обеспеченности ГК-1000/3 и ГК-200 геохимическими основами с протоколами заседаний геохимической секции НРС  начиная с 2008 года, </a:t>
            </a:r>
            <a:r>
              <a:rPr lang="ru-RU" sz="1600" dirty="0"/>
              <a:t>выявлено  не </a:t>
            </a:r>
            <a:r>
              <a:rPr lang="ru-RU" sz="1600" dirty="0" smtClean="0"/>
              <a:t>зафиксированных </a:t>
            </a:r>
            <a:r>
              <a:rPr lang="ru-RU" sz="1600" dirty="0"/>
              <a:t>в ГИС-Атласе </a:t>
            </a:r>
            <a:r>
              <a:rPr lang="ru-RU" sz="1600" dirty="0" smtClean="0"/>
              <a:t> </a:t>
            </a:r>
            <a:r>
              <a:rPr lang="ru-RU" sz="1600" b="1" dirty="0" smtClean="0"/>
              <a:t>7</a:t>
            </a:r>
            <a:r>
              <a:rPr lang="ru-RU" sz="1600" dirty="0" smtClean="0"/>
              <a:t> </a:t>
            </a:r>
            <a:r>
              <a:rPr lang="ru-RU" sz="1600" dirty="0"/>
              <a:t>л. ГХО-1000 и </a:t>
            </a:r>
            <a:r>
              <a:rPr lang="ru-RU" sz="1600" b="1" dirty="0"/>
              <a:t>61</a:t>
            </a:r>
            <a:r>
              <a:rPr lang="ru-RU" sz="1600" dirty="0"/>
              <a:t> л. </a:t>
            </a:r>
            <a:r>
              <a:rPr lang="ru-RU" sz="1600" dirty="0" smtClean="0"/>
              <a:t>ГХО-200. Соответствующие правки внесены в </a:t>
            </a:r>
            <a:r>
              <a:rPr lang="ru-RU" sz="1600" dirty="0"/>
              <a:t>ГИС-проекты схем по ФО и </a:t>
            </a:r>
            <a:r>
              <a:rPr lang="ru-RU" sz="1600" dirty="0" smtClean="0"/>
              <a:t>СФ.</a:t>
            </a:r>
          </a:p>
          <a:p>
            <a:pPr marL="96838" lvl="0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u="sng" dirty="0" smtClean="0"/>
              <a:t>Все изменения внесены в карты ГИС- Атласа и в сопровождающие  каталоги</a:t>
            </a:r>
            <a:endParaRPr lang="ru-RU" sz="1600" u="sng" dirty="0"/>
          </a:p>
        </p:txBody>
      </p:sp>
      <p:sp>
        <p:nvSpPr>
          <p:cNvPr id="17" name="TextBox 16"/>
          <p:cNvSpPr txBox="1"/>
          <p:nvPr/>
        </p:nvSpPr>
        <p:spPr>
          <a:xfrm>
            <a:off x="526536" y="244484"/>
            <a:ext cx="11488985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1800"/>
              </a:lnSpc>
            </a:pPr>
            <a:r>
              <a:rPr lang="ru-RU" b="1" i="1" dirty="0" smtClean="0">
                <a:solidFill>
                  <a:srgbClr val="0070C0"/>
                </a:solidFill>
              </a:rPr>
              <a:t>Схемы изученности </a:t>
            </a:r>
            <a:r>
              <a:rPr lang="ru-RU" b="1" i="1" dirty="0" err="1" smtClean="0">
                <a:solidFill>
                  <a:srgbClr val="0070C0"/>
                </a:solidFill>
              </a:rPr>
              <a:t>геологосъемочными</a:t>
            </a:r>
            <a:r>
              <a:rPr lang="ru-RU" b="1" i="1" dirty="0" smtClean="0">
                <a:solidFill>
                  <a:srgbClr val="0070C0"/>
                </a:solidFill>
              </a:rPr>
              <a:t> работами масштаба 1:200 000 и </a:t>
            </a:r>
            <a:r>
              <a:rPr lang="ru-RU" b="1" i="1" dirty="0">
                <a:solidFill>
                  <a:srgbClr val="0070C0"/>
                </a:solidFill>
              </a:rPr>
              <a:t>1:1 000 </a:t>
            </a:r>
            <a:r>
              <a:rPr lang="ru-RU" b="1" i="1" dirty="0" smtClean="0">
                <a:solidFill>
                  <a:srgbClr val="0070C0"/>
                </a:solidFill>
              </a:rPr>
              <a:t>000,</a:t>
            </a:r>
          </a:p>
          <a:p>
            <a:pPr lvl="0">
              <a:lnSpc>
                <a:spcPts val="1800"/>
              </a:lnSpc>
            </a:pPr>
            <a:r>
              <a:rPr lang="ru-RU" b="1" i="1" dirty="0" smtClean="0">
                <a:solidFill>
                  <a:srgbClr val="0070C0"/>
                </a:solidFill>
              </a:rPr>
              <a:t>Схемы обеспеченности ГК-1000/3 и ГК-200 геофизическими, геохимическими и дистанционными основами</a:t>
            </a:r>
            <a:endParaRPr kumimoji="0" lang="ru-RU" sz="16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52646" y="3641215"/>
            <a:ext cx="142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2016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76652" y="3737600"/>
            <a:ext cx="947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2017</a:t>
            </a:r>
          </a:p>
        </p:txBody>
      </p:sp>
      <p:pic>
        <p:nvPicPr>
          <p:cNvPr id="12" name="Рисунок 1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11337" r="35062" b="6364"/>
          <a:stretch/>
        </p:blipFill>
        <p:spPr bwMode="auto">
          <a:xfrm>
            <a:off x="526536" y="4026375"/>
            <a:ext cx="2674620" cy="266001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11337" r="36263" b="6590"/>
          <a:stretch/>
        </p:blipFill>
        <p:spPr bwMode="auto">
          <a:xfrm>
            <a:off x="3839422" y="4033995"/>
            <a:ext cx="2619375" cy="265239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l="1723" t="8355" r="31264" b="5447"/>
          <a:stretch/>
        </p:blipFill>
        <p:spPr>
          <a:xfrm>
            <a:off x="324162" y="994737"/>
            <a:ext cx="2510429" cy="179962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/>
          <a:srcRect l="1291" t="5177" r="30025" b="6266"/>
          <a:stretch/>
        </p:blipFill>
        <p:spPr>
          <a:xfrm>
            <a:off x="2112734" y="1369757"/>
            <a:ext cx="2573028" cy="184888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440" y="1077773"/>
            <a:ext cx="2426277" cy="171553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29970" y="3367013"/>
            <a:ext cx="672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ПРИМЕР: Схемы </a:t>
            </a:r>
            <a:r>
              <a:rPr lang="ru-RU" dirty="0"/>
              <a:t>обеспеченности ГК-1000/3 и ГК-200  </a:t>
            </a:r>
            <a:r>
              <a:rPr lang="ru-RU" dirty="0" smtClean="0"/>
              <a:t>ГХО </a:t>
            </a:r>
            <a:r>
              <a:rPr lang="ru-RU" dirty="0"/>
              <a:t>по </a:t>
            </a:r>
            <a:r>
              <a:rPr lang="ru-RU" dirty="0" err="1" smtClean="0"/>
              <a:t>ДвФО</a:t>
            </a:r>
            <a:endParaRPr lang="ru-RU" dirty="0"/>
          </a:p>
        </p:txBody>
      </p:sp>
      <p:cxnSp>
        <p:nvCxnSpPr>
          <p:cNvPr id="6" name="Прямая со стрелкой 5"/>
          <p:cNvCxnSpPr/>
          <p:nvPr/>
        </p:nvCxnSpPr>
        <p:spPr>
          <a:xfrm flipH="1" flipV="1">
            <a:off x="6124576" y="2914650"/>
            <a:ext cx="1031274" cy="191407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83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65952" y="0"/>
            <a:ext cx="12126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ГИС-АТЛАС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РОССИИ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1015" y="0"/>
            <a:ext cx="27607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ГИС-АТЛАС РОССИИ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27928" y="3950"/>
            <a:ext cx="44323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1800"/>
              </a:lnSpc>
            </a:pPr>
            <a:r>
              <a:rPr lang="ru-RU" b="1" i="1" dirty="0" smtClean="0">
                <a:solidFill>
                  <a:srgbClr val="0070C0"/>
                </a:solidFill>
              </a:rPr>
              <a:t>Карты дистанционного зондирования</a:t>
            </a:r>
            <a:endParaRPr kumimoji="0" lang="ru-RU" sz="16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8" y="2785475"/>
            <a:ext cx="10922040" cy="397611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244" y="701831"/>
            <a:ext cx="1836059" cy="172036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702073" y="378666"/>
            <a:ext cx="142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2016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04466" y="558734"/>
            <a:ext cx="947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2017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7138" y="472028"/>
            <a:ext cx="2921474" cy="211291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r="17443"/>
          <a:stretch/>
        </p:blipFill>
        <p:spPr>
          <a:xfrm>
            <a:off x="4850658" y="3267265"/>
            <a:ext cx="6827954" cy="3996459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9018242" y="98635"/>
            <a:ext cx="301788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>
                <a:solidFill>
                  <a:srgbClr val="FF0000"/>
                </a:solidFill>
                <a:latin typeface="Calibri" panose="020F0502020204030204"/>
              </a:defRPr>
            </a:lvl1pPr>
          </a:lstStyle>
          <a:p>
            <a:r>
              <a:rPr lang="ru-RU" sz="1600" b="0" i="1" dirty="0"/>
              <a:t>Карточка </a:t>
            </a:r>
            <a:r>
              <a:rPr lang="ru-RU" sz="1600" b="0" i="1" dirty="0" err="1"/>
              <a:t>метаописания</a:t>
            </a:r>
            <a:endParaRPr lang="ru-RU" sz="1600" b="0" i="1" dirty="0"/>
          </a:p>
        </p:txBody>
      </p:sp>
      <p:cxnSp>
        <p:nvCxnSpPr>
          <p:cNvPr id="20" name="Соединительная линия уступом 19"/>
          <p:cNvCxnSpPr>
            <a:stCxn id="9" idx="3"/>
            <a:endCxn id="10" idx="3"/>
          </p:cNvCxnSpPr>
          <p:nvPr/>
        </p:nvCxnSpPr>
        <p:spPr>
          <a:xfrm>
            <a:off x="11678612" y="1528484"/>
            <a:ext cx="12700" cy="3737011"/>
          </a:xfrm>
          <a:prstGeom prst="bentConnector3">
            <a:avLst>
              <a:gd name="adj1" fmla="val 1800000"/>
            </a:avLst>
          </a:prstGeom>
          <a:ln w="38100"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30827" y="5639670"/>
            <a:ext cx="2029427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Calibri" panose="020F0502020204030204"/>
              </a:rPr>
              <a:t>САЙТ «ВСЕГЕИ»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Calibri" panose="020F0502020204030204"/>
              </a:rPr>
              <a:t>БАЗА ДАННЫХ ГОСГЕОЛКАРТ</a:t>
            </a:r>
            <a:endParaRPr kumimoji="0" lang="ru-RU" sz="2000" b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8136100" y="2880360"/>
            <a:ext cx="2819721" cy="292020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1" name="Соединительная линия уступом 30"/>
          <p:cNvCxnSpPr>
            <a:stCxn id="30" idx="1"/>
            <a:endCxn id="9" idx="1"/>
          </p:cNvCxnSpPr>
          <p:nvPr/>
        </p:nvCxnSpPr>
        <p:spPr>
          <a:xfrm rot="10800000" flipH="1">
            <a:off x="8136100" y="1528484"/>
            <a:ext cx="621038" cy="1497886"/>
          </a:xfrm>
          <a:prstGeom prst="bentConnector3">
            <a:avLst>
              <a:gd name="adj1" fmla="val -36809"/>
            </a:avLst>
          </a:prstGeom>
          <a:ln w="38100"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2496458" y="1038362"/>
            <a:ext cx="5317534" cy="1515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lvl="0" indent="-285750">
              <a:lnSpc>
                <a:spcPts val="18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600" dirty="0" smtClean="0"/>
              <a:t>Подготовлены перечни материалам </a:t>
            </a:r>
            <a:r>
              <a:rPr lang="ru-RU" sz="1600" dirty="0"/>
              <a:t>Дистанционных основ ГК-1000/3 и ГК-200 </a:t>
            </a:r>
            <a:r>
              <a:rPr lang="ru-RU" sz="1600" dirty="0" smtClean="0"/>
              <a:t>(сами основы, схемы использованных материалов, схемы интерпретации)</a:t>
            </a:r>
          </a:p>
          <a:p>
            <a:pPr marL="360000" lvl="0" indent="-285750">
              <a:lnSpc>
                <a:spcPts val="18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600" dirty="0" smtClean="0"/>
              <a:t>Обеспечен доступ к  материалам Дистанционных основ ГК-1000/3 и ГК-200  - </a:t>
            </a:r>
            <a:r>
              <a:rPr lang="ru-RU" sz="1600" b="1" u="sng" dirty="0" smtClean="0"/>
              <a:t>1890 шт</a:t>
            </a:r>
            <a:r>
              <a:rPr lang="ru-RU" sz="1600" dirty="0" smtClean="0"/>
              <a:t>. (в </a:t>
            </a:r>
            <a:r>
              <a:rPr lang="ru-RU" sz="1600" dirty="0" err="1" smtClean="0"/>
              <a:t>т.ч</a:t>
            </a:r>
            <a:r>
              <a:rPr lang="ru-RU" sz="1600" dirty="0" smtClean="0"/>
              <a:t>. Композиты и </a:t>
            </a:r>
            <a:r>
              <a:rPr lang="ru-RU" sz="1600" dirty="0" err="1" smtClean="0"/>
              <a:t>поканальные</a:t>
            </a:r>
            <a:r>
              <a:rPr lang="ru-RU" sz="1600" dirty="0" smtClean="0"/>
              <a:t> ДО)</a:t>
            </a:r>
            <a:endParaRPr lang="ru-RU" sz="1600" u="sng" dirty="0"/>
          </a:p>
        </p:txBody>
      </p:sp>
    </p:spTree>
    <p:extLst>
      <p:ext uri="{BB962C8B-B14F-4D97-AF65-F5344CB8AC3E}">
        <p14:creationId xmlns:p14="http://schemas.microsoft.com/office/powerpoint/2010/main" val="357624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65952" y="0"/>
            <a:ext cx="12126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ГИС-АТЛАС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РОССИИ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77067" y="100629"/>
            <a:ext cx="3971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ГИС-АТЛАС РОССИИ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442676" y="60581"/>
            <a:ext cx="4663002" cy="3399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6838" marR="0" lvl="0" indent="176213" algn="ctr" defTabSz="914400" rtl="0" eaLnBrk="1" fontAlgn="auto" latinLnBrk="0" hangingPunct="1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Актуализированы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82588" marR="0" lvl="0" indent="-285750" defTabSz="914400" rtl="0" eaLnBrk="1" fontAlgn="auto" latinLnBrk="0" hangingPunct="1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600" noProof="0" dirty="0" smtClean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Сверены с ГБЗ данные по запасам и степени освоения по нескольким тысячам объектов ПИ</a:t>
            </a:r>
          </a:p>
          <a:p>
            <a:pPr marL="382588" marR="0" lvl="0" indent="-285750" defTabSz="914400" rtl="0" eaLnBrk="1" fontAlgn="auto" latinLnBrk="0" hangingPunct="1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Внесены соответствующие поправки в пространственные и атрибутивные данные по слоям месторождений ПИ</a:t>
            </a:r>
          </a:p>
          <a:p>
            <a:pPr marL="87313" lvl="0" indent="352425">
              <a:lnSpc>
                <a:spcPct val="115000"/>
              </a:lnSpc>
              <a:spcBef>
                <a:spcPts val="300"/>
              </a:spcBef>
            </a:pPr>
            <a:r>
              <a:rPr lang="ru-RU" sz="1600" noProof="0" dirty="0" smtClean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Актуализация КПИ, увязанной с ГБЗ РФ, будет завершена </a:t>
            </a:r>
            <a:r>
              <a:rPr lang="ru-RU" sz="1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после полной публикации ГБЗ на официальном сайте ФГБУ «</a:t>
            </a:r>
            <a:r>
              <a:rPr lang="ru-RU" sz="1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Росгеолфонда</a:t>
            </a:r>
            <a:r>
              <a:rPr lang="ru-RU" sz="1600" dirty="0" smtClean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</a:p>
          <a:p>
            <a:pPr marL="87313" indent="352425">
              <a:lnSpc>
                <a:spcPct val="115000"/>
              </a:lnSpc>
              <a:spcBef>
                <a:spcPts val="300"/>
              </a:spcBef>
            </a:pPr>
            <a:r>
              <a:rPr lang="ru-RU" sz="1600" u="sng" dirty="0"/>
              <a:t>Все изменения </a:t>
            </a:r>
            <a:r>
              <a:rPr lang="ru-RU" sz="1600" u="sng" dirty="0" smtClean="0"/>
              <a:t>вносятся  </a:t>
            </a:r>
            <a:r>
              <a:rPr lang="ru-RU" sz="1600" u="sng" dirty="0"/>
              <a:t>в </a:t>
            </a:r>
            <a:r>
              <a:rPr lang="ru-RU" sz="1600" u="sng" dirty="0" smtClean="0"/>
              <a:t>Атласы и в перечни</a:t>
            </a:r>
            <a:endParaRPr lang="ru-RU" sz="1600" u="sng" dirty="0"/>
          </a:p>
          <a:p>
            <a:pPr marL="96838" lvl="0">
              <a:lnSpc>
                <a:spcPct val="115000"/>
              </a:lnSpc>
              <a:spcBef>
                <a:spcPts val="300"/>
              </a:spcBef>
            </a:pPr>
            <a:endParaRPr lang="ru-RU" sz="16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7894" y="435958"/>
            <a:ext cx="7473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i="1" dirty="0">
                <a:solidFill>
                  <a:srgbClr val="0070C0"/>
                </a:solidFill>
              </a:rPr>
              <a:t>Карта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b="1" i="1" dirty="0">
                <a:solidFill>
                  <a:srgbClr val="0070C0"/>
                </a:solidFill>
              </a:rPr>
              <a:t>месторождений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b="1" i="1" dirty="0">
                <a:solidFill>
                  <a:srgbClr val="0070C0"/>
                </a:solidFill>
              </a:rPr>
              <a:t>полезных ископаемых, </a:t>
            </a:r>
            <a:r>
              <a:rPr lang="ru-RU" b="1" i="1" dirty="0" smtClean="0">
                <a:solidFill>
                  <a:srgbClr val="0070C0"/>
                </a:solidFill>
              </a:rPr>
              <a:t>увязанная </a:t>
            </a:r>
            <a:r>
              <a:rPr lang="ru-RU" b="1" i="1" dirty="0">
                <a:solidFill>
                  <a:srgbClr val="0070C0"/>
                </a:solidFill>
              </a:rPr>
              <a:t>с ГБЗ </a:t>
            </a:r>
            <a:r>
              <a:rPr lang="ru-RU" b="1" i="1" dirty="0" smtClean="0">
                <a:solidFill>
                  <a:srgbClr val="0070C0"/>
                </a:solidFill>
              </a:rPr>
              <a:t>РФ</a:t>
            </a:r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22141" y="1701731"/>
            <a:ext cx="142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2016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20007" y="2920526"/>
            <a:ext cx="947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2017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0" t="78182" r="70498" b="12412"/>
          <a:stretch/>
        </p:blipFill>
        <p:spPr bwMode="auto">
          <a:xfrm>
            <a:off x="229217" y="2183613"/>
            <a:ext cx="4408248" cy="316042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4" t="79646" r="70016" b="10256"/>
          <a:stretch/>
        </p:blipFill>
        <p:spPr bwMode="auto">
          <a:xfrm>
            <a:off x="4776682" y="3364106"/>
            <a:ext cx="4593216" cy="339293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4810" y="5727798"/>
            <a:ext cx="3551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Изменены </a:t>
            </a:r>
            <a:r>
              <a:rPr lang="ru-RU" b="1" dirty="0" smtClean="0">
                <a:solidFill>
                  <a:srgbClr val="0070C0"/>
                </a:solidFill>
              </a:rPr>
              <a:t>ранги</a:t>
            </a:r>
            <a:r>
              <a:rPr lang="ru-RU" dirty="0" smtClean="0">
                <a:solidFill>
                  <a:srgbClr val="0070C0"/>
                </a:solidFill>
              </a:rPr>
              <a:t> месторождений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40477" y="3860243"/>
            <a:ext cx="22618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Нанесено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70C0"/>
                </a:solidFill>
              </a:rPr>
              <a:t>новое </a:t>
            </a:r>
            <a:r>
              <a:rPr lang="ru-RU" dirty="0">
                <a:solidFill>
                  <a:srgbClr val="0070C0"/>
                </a:solidFill>
              </a:rPr>
              <a:t/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месторождение:</a:t>
            </a:r>
          </a:p>
          <a:p>
            <a:r>
              <a:rPr lang="ru-RU" b="1" dirty="0">
                <a:solidFill>
                  <a:srgbClr val="0070C0"/>
                </a:solidFill>
              </a:rPr>
              <a:t>№87, </a:t>
            </a:r>
            <a:r>
              <a:rPr lang="ru-RU" b="1" dirty="0" err="1">
                <a:solidFill>
                  <a:srgbClr val="0070C0"/>
                </a:solidFill>
              </a:rPr>
              <a:t>Тарутинское</a:t>
            </a:r>
            <a:r>
              <a:rPr lang="ru-RU" dirty="0">
                <a:solidFill>
                  <a:srgbClr val="0070C0"/>
                </a:solidFill>
              </a:rPr>
              <a:t>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Челябинская </a:t>
            </a:r>
            <a:r>
              <a:rPr lang="ru-RU" dirty="0">
                <a:solidFill>
                  <a:srgbClr val="0070C0"/>
                </a:solidFill>
              </a:rPr>
              <a:t>область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8301" y="968851"/>
            <a:ext cx="7473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 smtClean="0"/>
              <a:t>ПРИМЕР: Фрагменты </a:t>
            </a:r>
            <a:r>
              <a:rPr lang="ru-RU" dirty="0"/>
              <a:t>карт полезных ископаемых по Уральскому федеральному округу (черные металлы)</a:t>
            </a:r>
          </a:p>
        </p:txBody>
      </p:sp>
      <p:sp>
        <p:nvSpPr>
          <p:cNvPr id="3" name="Стрелка влево 2"/>
          <p:cNvSpPr/>
          <p:nvPr/>
        </p:nvSpPr>
        <p:spPr>
          <a:xfrm>
            <a:off x="7826805" y="4195814"/>
            <a:ext cx="624557" cy="388506"/>
          </a:xfrm>
          <a:prstGeom prst="leftArrow">
            <a:avLst/>
          </a:prstGeom>
          <a:solidFill>
            <a:srgbClr val="FF000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98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65952" y="0"/>
            <a:ext cx="12126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ГИС-АТЛАС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РОССИИ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215436" y="61555"/>
            <a:ext cx="3971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ГИС-АТЛАС РОССИИ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128976" y="400109"/>
            <a:ext cx="5926015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6838" lvl="0" indent="176213">
              <a:lnSpc>
                <a:spcPct val="115000"/>
              </a:lnSpc>
              <a:spcBef>
                <a:spcPts val="300"/>
              </a:spcBef>
            </a:pPr>
            <a:r>
              <a:rPr lang="ru-RU" sz="1600" dirty="0"/>
              <a:t>Данный вид геолого-картографических материалов ГИС-Атласа изменился существенным образом в связи с тем, что в качестве основы карт для ФО и ряда СФ в 2017 году была использована обновленная Карта </a:t>
            </a:r>
            <a:r>
              <a:rPr lang="ru-RU" sz="1600" dirty="0" err="1"/>
              <a:t>минерагенического</a:t>
            </a:r>
            <a:r>
              <a:rPr lang="ru-RU" sz="1600" dirty="0"/>
              <a:t> районирования </a:t>
            </a:r>
            <a:r>
              <a:rPr lang="ru-RU" sz="1600" dirty="0" smtClean="0"/>
              <a:t>масштаба  </a:t>
            </a:r>
            <a:r>
              <a:rPr lang="ru-RU" sz="1600" dirty="0"/>
              <a:t>1:2 500 </a:t>
            </a:r>
            <a:r>
              <a:rPr lang="ru-RU" sz="1600" dirty="0" smtClean="0"/>
              <a:t>000  </a:t>
            </a:r>
            <a:r>
              <a:rPr lang="ru-RU" sz="1400" dirty="0" smtClean="0"/>
              <a:t>(составленная </a:t>
            </a:r>
            <a:r>
              <a:rPr lang="ru-RU" sz="1400" dirty="0"/>
              <a:t>в результате работ по объекту «Актуализация прогнозно-</a:t>
            </a:r>
            <a:r>
              <a:rPr lang="ru-RU" sz="1400" dirty="0" err="1"/>
              <a:t>минерагенической</a:t>
            </a:r>
            <a:r>
              <a:rPr lang="ru-RU" sz="1400" dirty="0"/>
              <a:t> карты территории Российской Федерации и ее континентального шельфа масштаба 1:2 500 000 по материалам листов </a:t>
            </a:r>
            <a:r>
              <a:rPr lang="ru-RU" sz="1400" dirty="0" smtClean="0"/>
              <a:t>Госгеолкарты-1000/3, ВСЕГЕИ, 2016).</a:t>
            </a:r>
          </a:p>
          <a:p>
            <a:pPr marL="96838" indent="176213">
              <a:lnSpc>
                <a:spcPct val="115000"/>
              </a:lnSpc>
              <a:spcBef>
                <a:spcPts val="300"/>
              </a:spcBef>
            </a:pPr>
            <a:r>
              <a:rPr lang="ru-RU" sz="1400" u="sng" dirty="0"/>
              <a:t>Все изменения вносятся  в </a:t>
            </a:r>
            <a:r>
              <a:rPr lang="ru-RU" sz="1400" u="sng" dirty="0" smtClean="0"/>
              <a:t>Атласы, формируются Легенды для каждого Субъекта Федерации</a:t>
            </a:r>
            <a:endParaRPr lang="ru-RU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347247" y="1044853"/>
            <a:ext cx="6135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/>
          </a:lstStyle>
          <a:p>
            <a:r>
              <a:rPr lang="ru-RU" dirty="0"/>
              <a:t>ПРИМЕР: Актуализация карты на примере Мурманской области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63375" y="1691184"/>
            <a:ext cx="142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2016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37969" y="3167473"/>
            <a:ext cx="947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2017</a:t>
            </a:r>
          </a:p>
        </p:txBody>
      </p:sp>
      <p:pic>
        <p:nvPicPr>
          <p:cNvPr id="12" name="Рисунок 11" descr="D:\_IAS_2017\МАСЛАКОВА_для отчета\Mineragen_MURMANSK_201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7" t="6365" r="4061" b="6365"/>
          <a:stretch/>
        </p:blipFill>
        <p:spPr bwMode="auto">
          <a:xfrm>
            <a:off x="347247" y="2178701"/>
            <a:ext cx="4450966" cy="3114001"/>
          </a:xfrm>
          <a:prstGeom prst="rect">
            <a:avLst/>
          </a:prstGeom>
          <a:noFill/>
          <a:ln w="12700"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D:\_IAS_2017\МАСЛАКОВА_для отчета\Mineragen_MURMANSK_2017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5"/>
          <a:stretch/>
        </p:blipFill>
        <p:spPr bwMode="auto">
          <a:xfrm>
            <a:off x="5175598" y="3532545"/>
            <a:ext cx="4477964" cy="3119559"/>
          </a:xfrm>
          <a:prstGeom prst="rect">
            <a:avLst/>
          </a:prstGeom>
          <a:noFill/>
          <a:ln w="12700"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7934" y="435761"/>
            <a:ext cx="4909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i="1" dirty="0">
                <a:solidFill>
                  <a:srgbClr val="0070C0"/>
                </a:solidFill>
              </a:rPr>
              <a:t>Карта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70C0"/>
                </a:solidFill>
              </a:rPr>
              <a:t>минерагенического</a:t>
            </a:r>
            <a:r>
              <a:rPr lang="ru-RU" b="1" i="1" dirty="0">
                <a:solidFill>
                  <a:srgbClr val="0070C0"/>
                </a:solidFill>
              </a:rPr>
              <a:t> </a:t>
            </a:r>
            <a:r>
              <a:rPr lang="ru-RU" b="1" i="1" dirty="0" smtClean="0">
                <a:solidFill>
                  <a:srgbClr val="0070C0"/>
                </a:solidFill>
              </a:rPr>
              <a:t>районирования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37214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65952" y="0"/>
            <a:ext cx="12126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ГИС-АТЛАС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РОССИИ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" y="105851"/>
            <a:ext cx="3971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ГИС-АТЛАС РОССИИ 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848022"/>
              </p:ext>
            </p:extLst>
          </p:nvPr>
        </p:nvGraphicFramePr>
        <p:xfrm>
          <a:off x="4076654" y="109567"/>
          <a:ext cx="8056731" cy="545526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8056731">
                  <a:extLst>
                    <a:ext uri="{9D8B030D-6E8A-4147-A177-3AD203B41FA5}">
                      <a16:colId xmlns:a16="http://schemas.microsoft.com/office/drawing/2014/main" xmlns="" val="1425156322"/>
                    </a:ext>
                  </a:extLst>
                </a:gridCol>
              </a:tblGrid>
              <a:tr h="5455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основе «Карты четвертичных образований территории РФ» (</a:t>
                      </a:r>
                      <a:r>
                        <a:rPr lang="ru-RU" sz="1200" b="0" i="0" kern="1200" baseline="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О.В.Петров</a:t>
                      </a:r>
                      <a:r>
                        <a:rPr lang="ru-RU" sz="1200" b="0" i="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</a:t>
                      </a:r>
                      <a:r>
                        <a:rPr lang="ru-RU" sz="1200" b="0" i="0" kern="1200" baseline="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гл.редактор</a:t>
                      </a:r>
                      <a:r>
                        <a:rPr lang="ru-RU" sz="1200" b="0" i="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А.С. Застрожнов и др., СПб, 2016) подготовлены и  впервые включены в состав ГИС-пакетов карты </a:t>
                      </a:r>
                      <a:r>
                        <a:rPr lang="ru-RU" sz="1200" b="0" i="0" kern="1200" baseline="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четв.образований</a:t>
                      </a:r>
                      <a:r>
                        <a:rPr lang="ru-RU" sz="1200" b="0" i="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по ФО и субъектам в их составе</a:t>
                      </a:r>
                      <a:endParaRPr lang="ru-RU" sz="1200" b="0" i="0" kern="1200" dirty="0">
                        <a:solidFill>
                          <a:schemeClr val="accent5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9779197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"/>
          <a:stretch/>
        </p:blipFill>
        <p:spPr>
          <a:xfrm>
            <a:off x="390507" y="395783"/>
            <a:ext cx="3580989" cy="5789129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tx2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90507" y="6214542"/>
            <a:ext cx="3744764" cy="632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  <a:spcAft>
                <a:spcPts val="1000"/>
              </a:spcAft>
            </a:pPr>
            <a:r>
              <a:rPr lang="ru-RU" sz="1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Общий вид и схема многостраничной компоновки листов карты четвертичных образований по Уральскому ФО</a:t>
            </a:r>
            <a:endParaRPr lang="ru-RU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8325" y="990129"/>
            <a:ext cx="1608471" cy="3282427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tx2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9670" y="809177"/>
            <a:ext cx="4872251" cy="3515327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tx2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5269" y="3974371"/>
            <a:ext cx="4020872" cy="2755914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tx2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0277090" y="2930841"/>
            <a:ext cx="559232" cy="38754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2030" y="4298766"/>
            <a:ext cx="3932591" cy="2383849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tx2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245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65952" y="0"/>
            <a:ext cx="12126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ГИС-АТЛАС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РОССИИ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" y="105851"/>
            <a:ext cx="3971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ГИС-АТЛАС РОССИИ 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667478"/>
              </p:ext>
            </p:extLst>
          </p:nvPr>
        </p:nvGraphicFramePr>
        <p:xfrm>
          <a:off x="6128976" y="152430"/>
          <a:ext cx="4950115" cy="478099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950115">
                  <a:extLst>
                    <a:ext uri="{9D8B030D-6E8A-4147-A177-3AD203B41FA5}">
                      <a16:colId xmlns:a16="http://schemas.microsoft.com/office/drawing/2014/main" xmlns="" val="1425156322"/>
                    </a:ext>
                  </a:extLst>
                </a:gridCol>
              </a:tblGrid>
              <a:tr h="4780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ЮЖНЫЙ ФЕДЕРАЛЬНЫЙ ОКРУГ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РЕСБУБЛИКА КРЫМ</a:t>
                      </a:r>
                      <a:endParaRPr lang="ru-RU" sz="1200" b="0" i="0" kern="1200" dirty="0">
                        <a:solidFill>
                          <a:schemeClr val="accent5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9779197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74" y="764660"/>
            <a:ext cx="5801780" cy="4105459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tx2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583" y="3681046"/>
            <a:ext cx="4775200" cy="3581399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tx2"/>
                </a:gs>
              </a:gsLst>
              <a:lin ang="5400000" scaled="1"/>
            </a:gra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6273" y="743729"/>
            <a:ext cx="3868569" cy="3277287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tx2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3521" y="764661"/>
            <a:ext cx="3894991" cy="3279801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tx2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1097" y="3681046"/>
            <a:ext cx="4597116" cy="3176954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tx2"/>
                </a:gs>
              </a:gsLst>
              <a:lin ang="5400000" scaled="1"/>
            </a:gra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3187" y="4154030"/>
            <a:ext cx="2510464" cy="1617942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tx2"/>
                </a:gs>
              </a:gsLst>
              <a:lin ang="5400000" scaled="1"/>
            </a:gra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3187" y="4813036"/>
            <a:ext cx="2521655" cy="15658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tx2"/>
                </a:gs>
              </a:gsLst>
              <a:lin ang="5400000" scaled="1"/>
            </a:gra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23187" y="5356336"/>
            <a:ext cx="2521655" cy="1529658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tx2"/>
                </a:gs>
              </a:gsLst>
              <a:lin ang="5400000" scaled="1"/>
            </a:gra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633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93" y="737961"/>
            <a:ext cx="7168664" cy="403237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35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50000"/>
                  </a:schemeClr>
                </a:gs>
              </a:gsLst>
              <a:lin ang="108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0" y="106299"/>
            <a:ext cx="279387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ГИС-АТЛАС РОССИИ 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28954" y="5908429"/>
            <a:ext cx="11858407" cy="745729"/>
            <a:chOff x="128954" y="5908429"/>
            <a:chExt cx="11858407" cy="745729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28954" y="5908429"/>
              <a:ext cx="1453662" cy="74572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effectLst>
              <a:outerShdw blurRad="38100" dist="254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Отдел </a:t>
              </a:r>
              <a:r>
                <a:rPr lang="ru-RU" sz="16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Вост.районов</a:t>
              </a:r>
              <a:endPara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863078" y="5908429"/>
              <a:ext cx="1453662" cy="74572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effectLst>
              <a:outerShdw blurRad="38100" dist="254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Отдел Сибири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597202" y="5908429"/>
              <a:ext cx="1453662" cy="74572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effectLst>
              <a:outerShdw blurRad="38100" dist="254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Отдел Урала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5331326" y="5908429"/>
              <a:ext cx="1453662" cy="74572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effectLst>
              <a:outerShdw blurRad="38100" dist="254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Отдел Запада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7065450" y="5908429"/>
              <a:ext cx="1453662" cy="74572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effectLst>
              <a:outerShdw blurRad="38100" dist="254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Отдел петрологии ЦНМООГК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8799574" y="5908429"/>
              <a:ext cx="1453662" cy="7457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effectLst>
              <a:outerShdw blurRad="38100" dist="254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Сектор ИО</a:t>
              </a:r>
            </a:p>
            <a:p>
              <a:pPr algn="ctr"/>
              <a:r>
                <a:rPr lang="ru-RU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ЦИТ РГМ</a:t>
              </a:r>
              <a:endPara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10533699" y="5908429"/>
              <a:ext cx="1453662" cy="7457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effectLst>
              <a:outerShdw blurRad="38100" dist="254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ООСиБД</a:t>
              </a:r>
            </a:p>
            <a:p>
              <a:pPr algn="ctr"/>
              <a:r>
                <a:rPr lang="ru-RU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ЦИТ РГМ</a:t>
              </a:r>
              <a:endPara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9" name="Соединительная линия уступом 8"/>
          <p:cNvCxnSpPr>
            <a:stCxn id="3" idx="0"/>
          </p:cNvCxnSpPr>
          <p:nvPr/>
        </p:nvCxnSpPr>
        <p:spPr>
          <a:xfrm rot="5400000" flipH="1" flipV="1">
            <a:off x="662354" y="4988166"/>
            <a:ext cx="1113694" cy="726833"/>
          </a:xfrm>
          <a:prstGeom prst="bentConnector3">
            <a:avLst/>
          </a:prstGeom>
          <a:ln w="15875"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Соединительная линия уступом 18"/>
          <p:cNvCxnSpPr>
            <a:stCxn id="12" idx="0"/>
          </p:cNvCxnSpPr>
          <p:nvPr/>
        </p:nvCxnSpPr>
        <p:spPr>
          <a:xfrm rot="5400000" flipH="1" flipV="1">
            <a:off x="2305652" y="5078992"/>
            <a:ext cx="1113694" cy="545180"/>
          </a:xfrm>
          <a:prstGeom prst="bentConnector3">
            <a:avLst/>
          </a:prstGeom>
          <a:ln w="15875"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ная линия уступом 20"/>
          <p:cNvCxnSpPr>
            <a:stCxn id="13" idx="0"/>
            <a:endCxn id="2" idx="2"/>
          </p:cNvCxnSpPr>
          <p:nvPr/>
        </p:nvCxnSpPr>
        <p:spPr>
          <a:xfrm rot="16200000" flipV="1">
            <a:off x="3603432" y="5187828"/>
            <a:ext cx="1138095" cy="303108"/>
          </a:xfrm>
          <a:prstGeom prst="bentConnector3">
            <a:avLst/>
          </a:prstGeom>
          <a:ln w="15875"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>
            <a:stCxn id="14" idx="0"/>
            <a:endCxn id="39" idx="3"/>
          </p:cNvCxnSpPr>
          <p:nvPr/>
        </p:nvCxnSpPr>
        <p:spPr>
          <a:xfrm rot="16200000" flipV="1">
            <a:off x="4780219" y="4630491"/>
            <a:ext cx="1139788" cy="1416088"/>
          </a:xfrm>
          <a:prstGeom prst="bentConnector3">
            <a:avLst>
              <a:gd name="adj1" fmla="val 36377"/>
            </a:avLst>
          </a:prstGeom>
          <a:ln w="15875"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>
            <a:stCxn id="15" idx="0"/>
            <a:endCxn id="51" idx="4"/>
          </p:cNvCxnSpPr>
          <p:nvPr/>
        </p:nvCxnSpPr>
        <p:spPr>
          <a:xfrm rot="16200000" flipV="1">
            <a:off x="6013293" y="4129441"/>
            <a:ext cx="1101474" cy="2456502"/>
          </a:xfrm>
          <a:prstGeom prst="bentConnector3">
            <a:avLst>
              <a:gd name="adj1" fmla="val 45301"/>
            </a:avLst>
          </a:prstGeom>
          <a:ln w="15875"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оединительная линия уступом 27"/>
          <p:cNvCxnSpPr>
            <a:stCxn id="16" idx="0"/>
            <a:endCxn id="52" idx="4"/>
          </p:cNvCxnSpPr>
          <p:nvPr/>
        </p:nvCxnSpPr>
        <p:spPr>
          <a:xfrm rot="16200000" flipV="1">
            <a:off x="7224337" y="3606361"/>
            <a:ext cx="1123254" cy="3480882"/>
          </a:xfrm>
          <a:prstGeom prst="bentConnector3">
            <a:avLst>
              <a:gd name="adj1" fmla="val 50000"/>
            </a:avLst>
          </a:prstGeom>
          <a:ln w="15875"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оединительная линия уступом 29"/>
          <p:cNvCxnSpPr>
            <a:stCxn id="17" idx="0"/>
            <a:endCxn id="54" idx="4"/>
          </p:cNvCxnSpPr>
          <p:nvPr/>
        </p:nvCxnSpPr>
        <p:spPr>
          <a:xfrm rot="16200000" flipV="1">
            <a:off x="8487270" y="3135169"/>
            <a:ext cx="1124517" cy="4422004"/>
          </a:xfrm>
          <a:prstGeom prst="bentConnector3">
            <a:avLst>
              <a:gd name="adj1" fmla="val 59206"/>
            </a:avLst>
          </a:prstGeom>
          <a:ln w="15875"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оединительная линия уступом 31"/>
          <p:cNvCxnSpPr>
            <a:stCxn id="2" idx="3"/>
            <a:endCxn id="31" idx="1"/>
          </p:cNvCxnSpPr>
          <p:nvPr/>
        </p:nvCxnSpPr>
        <p:spPr>
          <a:xfrm>
            <a:off x="7605257" y="2754148"/>
            <a:ext cx="1371974" cy="696830"/>
          </a:xfrm>
          <a:prstGeom prst="bentConnector3">
            <a:avLst>
              <a:gd name="adj1" fmla="val 50000"/>
            </a:avLst>
          </a:prstGeom>
          <a:ln w="15875"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рямоугольник 45"/>
          <p:cNvSpPr/>
          <p:nvPr/>
        </p:nvSpPr>
        <p:spPr>
          <a:xfrm>
            <a:off x="14307921" y="4622368"/>
            <a:ext cx="1453662" cy="745729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38100" dist="254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ARC GIS</a:t>
            </a:r>
            <a:endParaRPr lang="ru-RU" sz="1600" dirty="0"/>
          </a:p>
        </p:txBody>
      </p:sp>
      <p:cxnSp>
        <p:nvCxnSpPr>
          <p:cNvPr id="47" name="Соединительная линия уступом 46"/>
          <p:cNvCxnSpPr/>
          <p:nvPr/>
        </p:nvCxnSpPr>
        <p:spPr>
          <a:xfrm rot="16200000" flipH="1">
            <a:off x="13625317" y="3069951"/>
            <a:ext cx="1639262" cy="510399"/>
          </a:xfrm>
          <a:prstGeom prst="bentConnector3">
            <a:avLst>
              <a:gd name="adj1" fmla="val 50000"/>
            </a:avLst>
          </a:prstGeom>
          <a:ln w="15875"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Прямоугольник 49"/>
          <p:cNvSpPr/>
          <p:nvPr/>
        </p:nvSpPr>
        <p:spPr>
          <a:xfrm>
            <a:off x="2511786" y="139149"/>
            <a:ext cx="9680214" cy="32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cap="all" dirty="0">
                <a:solidFill>
                  <a:srgbClr val="002060"/>
                </a:solidFill>
              </a:rPr>
              <a:t>Карта </a:t>
            </a:r>
            <a:r>
              <a:rPr lang="ru-RU" altLang="ru-RU" cap="all" dirty="0">
                <a:solidFill>
                  <a:srgbClr val="002060"/>
                </a:solidFill>
              </a:rPr>
              <a:t> </a:t>
            </a:r>
            <a:r>
              <a:rPr lang="ru-RU" cap="all" dirty="0">
                <a:solidFill>
                  <a:srgbClr val="002060"/>
                </a:solidFill>
              </a:rPr>
              <a:t>размещения стратотипических разрезов и </a:t>
            </a:r>
            <a:r>
              <a:rPr lang="ru-RU" cap="all" dirty="0" err="1">
                <a:solidFill>
                  <a:srgbClr val="002060"/>
                </a:solidFill>
              </a:rPr>
              <a:t>петротипических</a:t>
            </a:r>
            <a:r>
              <a:rPr lang="ru-RU" cap="all" dirty="0">
                <a:solidFill>
                  <a:srgbClr val="002060"/>
                </a:solidFill>
              </a:rPr>
              <a:t> массивов России</a:t>
            </a:r>
            <a:endParaRPr lang="ru-RU" altLang="ru-RU" cap="all" dirty="0">
              <a:solidFill>
                <a:srgbClr val="002060"/>
              </a:solidFill>
            </a:endParaRPr>
          </a:p>
        </p:txBody>
      </p:sp>
      <p:sp>
        <p:nvSpPr>
          <p:cNvPr id="68" name="Блок-схема: магнитный диск 67"/>
          <p:cNvSpPr/>
          <p:nvPr/>
        </p:nvSpPr>
        <p:spPr>
          <a:xfrm>
            <a:off x="9373114" y="953603"/>
            <a:ext cx="2321169" cy="820615"/>
          </a:xfrm>
          <a:prstGeom prst="flowChartMagneticDisk">
            <a:avLst/>
          </a:prstGeom>
          <a:solidFill>
            <a:schemeClr val="accent5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БД Госгеолкарт</a:t>
            </a:r>
            <a:endParaRPr lang="ru-RU" sz="1600" dirty="0"/>
          </a:p>
        </p:txBody>
      </p:sp>
      <p:sp>
        <p:nvSpPr>
          <p:cNvPr id="39" name="Блок-схема: узел 38"/>
          <p:cNvSpPr/>
          <p:nvPr/>
        </p:nvSpPr>
        <p:spPr>
          <a:xfrm>
            <a:off x="4634283" y="4722949"/>
            <a:ext cx="53165" cy="53532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Блок-схема: узел 50"/>
          <p:cNvSpPr/>
          <p:nvPr/>
        </p:nvSpPr>
        <p:spPr>
          <a:xfrm>
            <a:off x="5309196" y="4753423"/>
            <a:ext cx="53165" cy="53532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Блок-схема: узел 51"/>
          <p:cNvSpPr/>
          <p:nvPr/>
        </p:nvSpPr>
        <p:spPr>
          <a:xfrm>
            <a:off x="6018940" y="4731643"/>
            <a:ext cx="53165" cy="53532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Блок-схема: узел 53"/>
          <p:cNvSpPr/>
          <p:nvPr/>
        </p:nvSpPr>
        <p:spPr>
          <a:xfrm>
            <a:off x="6811943" y="4730380"/>
            <a:ext cx="53165" cy="53532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TextBox 65"/>
          <p:cNvSpPr txBox="1"/>
          <p:nvPr/>
        </p:nvSpPr>
        <p:spPr>
          <a:xfrm>
            <a:off x="2834149" y="2505519"/>
            <a:ext cx="2793877" cy="830997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</a:rPr>
              <a:t>WEB-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</a:rPr>
              <a:t>карта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</a:rPr>
              <a:t>на сайте ВСЕГЕИ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uLnTx/>
              <a:uFillTx/>
              <a:latin typeface="Arial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671336" y="1520997"/>
            <a:ext cx="726831" cy="745729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38100" dist="254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WMS, WFS</a:t>
            </a:r>
            <a:endParaRPr lang="ru-RU" sz="1600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8977231" y="2757173"/>
            <a:ext cx="2283299" cy="13876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Стандартные картографические сервисы и сервисы данных </a:t>
            </a:r>
          </a:p>
        </p:txBody>
      </p:sp>
      <p:cxnSp>
        <p:nvCxnSpPr>
          <p:cNvPr id="38" name="Соединительная линия уступом 37"/>
          <p:cNvCxnSpPr>
            <a:stCxn id="68" idx="3"/>
            <a:endCxn id="31" idx="3"/>
          </p:cNvCxnSpPr>
          <p:nvPr/>
        </p:nvCxnSpPr>
        <p:spPr>
          <a:xfrm rot="16200000" flipH="1">
            <a:off x="10058734" y="2249182"/>
            <a:ext cx="1676760" cy="726831"/>
          </a:xfrm>
          <a:prstGeom prst="bentConnector4">
            <a:avLst>
              <a:gd name="adj1" fmla="val 29311"/>
              <a:gd name="adj2" fmla="val 191129"/>
            </a:avLst>
          </a:prstGeom>
          <a:ln w="15875"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22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-60977" y="37922"/>
            <a:ext cx="279387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ГИС-АТЛАС РОССИИ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82" y="609600"/>
            <a:ext cx="10351651" cy="6013938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tx2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1248" y="738134"/>
            <a:ext cx="2611638" cy="3679121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tx2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542" y="4304715"/>
            <a:ext cx="3991035" cy="320082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tx2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/>
          <a:srcRect l="3206" t="6949" r="-311"/>
          <a:stretch/>
        </p:blipFill>
        <p:spPr>
          <a:xfrm>
            <a:off x="0" y="4909625"/>
            <a:ext cx="5964701" cy="259591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tx2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4" name="Прямая со стрелкой 23"/>
          <p:cNvCxnSpPr>
            <a:stCxn id="31" idx="7"/>
          </p:cNvCxnSpPr>
          <p:nvPr/>
        </p:nvCxnSpPr>
        <p:spPr>
          <a:xfrm flipV="1">
            <a:off x="7454765" y="2343150"/>
            <a:ext cx="1456483" cy="1773917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stCxn id="38" idx="3"/>
            <a:endCxn id="20" idx="3"/>
          </p:cNvCxnSpPr>
          <p:nvPr/>
        </p:nvCxnSpPr>
        <p:spPr>
          <a:xfrm flipH="1">
            <a:off x="5964701" y="5647753"/>
            <a:ext cx="995020" cy="559827"/>
          </a:xfrm>
          <a:prstGeom prst="straightConnector1">
            <a:avLst/>
          </a:prstGeom>
          <a:ln w="66675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Овал 30"/>
          <p:cNvSpPr/>
          <p:nvPr/>
        </p:nvSpPr>
        <p:spPr>
          <a:xfrm>
            <a:off x="7130562" y="4065563"/>
            <a:ext cx="379827" cy="35169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6904097" y="5347565"/>
            <a:ext cx="379827" cy="351692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4708654" y="212347"/>
            <a:ext cx="3882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0070C0"/>
                </a:solidFill>
                <a:hlinkClick r:id="rId7"/>
              </a:rPr>
              <a:t>http://ngkistest.vsegei.ru/stratopetro/</a:t>
            </a:r>
            <a:endParaRPr lang="ru-RU" b="1" u="sng" dirty="0">
              <a:solidFill>
                <a:srgbClr val="0070C0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358701" y="37922"/>
            <a:ext cx="9772322" cy="32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cap="all" dirty="0">
                <a:solidFill>
                  <a:srgbClr val="002060"/>
                </a:solidFill>
              </a:rPr>
              <a:t>Карта </a:t>
            </a:r>
            <a:r>
              <a:rPr lang="ru-RU" altLang="ru-RU" cap="all" dirty="0">
                <a:solidFill>
                  <a:srgbClr val="002060"/>
                </a:solidFill>
              </a:rPr>
              <a:t> </a:t>
            </a:r>
            <a:r>
              <a:rPr lang="ru-RU" cap="all" dirty="0">
                <a:solidFill>
                  <a:srgbClr val="002060"/>
                </a:solidFill>
              </a:rPr>
              <a:t>размещения стратотипических разрезов и </a:t>
            </a:r>
            <a:r>
              <a:rPr lang="ru-RU" cap="all" dirty="0" err="1">
                <a:solidFill>
                  <a:srgbClr val="002060"/>
                </a:solidFill>
              </a:rPr>
              <a:t>петротипических</a:t>
            </a:r>
            <a:r>
              <a:rPr lang="ru-RU" cap="all" dirty="0">
                <a:solidFill>
                  <a:srgbClr val="002060"/>
                </a:solidFill>
              </a:rPr>
              <a:t> массивов России</a:t>
            </a:r>
            <a:endParaRPr lang="ru-RU" altLang="ru-RU" cap="all" dirty="0">
              <a:solidFill>
                <a:srgbClr val="002060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3276600" y="3616569"/>
            <a:ext cx="2527307" cy="17438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7157" y="1110442"/>
            <a:ext cx="2514600" cy="646331"/>
          </a:xfrm>
          <a:prstGeom prst="rect">
            <a:avLst/>
          </a:prstGeom>
          <a:solidFill>
            <a:schemeClr val="bg2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err="1" smtClean="0"/>
              <a:t>Вэб</a:t>
            </a:r>
            <a:r>
              <a:rPr lang="ru-RU" dirty="0" smtClean="0"/>
              <a:t>-Сервис «База данных </a:t>
            </a:r>
            <a:r>
              <a:rPr lang="ru-RU" dirty="0" err="1" smtClean="0"/>
              <a:t>георастров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157168" y="5728129"/>
            <a:ext cx="2514600" cy="923330"/>
          </a:xfrm>
          <a:prstGeom prst="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err="1" smtClean="0"/>
              <a:t>Вэб</a:t>
            </a:r>
            <a:r>
              <a:rPr lang="ru-RU" dirty="0" smtClean="0"/>
              <a:t>-Сервис «Геохронологический Атлас-справочник»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9616423" y="3603898"/>
            <a:ext cx="2514600" cy="923330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err="1" smtClean="0"/>
              <a:t>Вэб</a:t>
            </a:r>
            <a:r>
              <a:rPr lang="ru-RU" dirty="0" smtClean="0"/>
              <a:t>-Сервис «Карта </a:t>
            </a:r>
            <a:r>
              <a:rPr lang="ru-RU" dirty="0" err="1" smtClean="0"/>
              <a:t>петротипов</a:t>
            </a:r>
            <a:r>
              <a:rPr lang="ru-RU" dirty="0" smtClean="0"/>
              <a:t>-стратотипов»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121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/>
          <p:cNvSpPr/>
          <p:nvPr/>
        </p:nvSpPr>
        <p:spPr>
          <a:xfrm>
            <a:off x="323850" y="37922"/>
            <a:ext cx="11868150" cy="56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cap="all" dirty="0" smtClean="0">
                <a:solidFill>
                  <a:srgbClr val="002060"/>
                </a:solidFill>
              </a:rPr>
              <a:t>Система учета перспективных </a:t>
            </a:r>
            <a:r>
              <a:rPr lang="ru-RU" cap="all" dirty="0">
                <a:solidFill>
                  <a:srgbClr val="002060"/>
                </a:solidFill>
              </a:rPr>
              <a:t>геологических участков и площадей с учтенным металлогеническим потенциалом и прогнозными ресурсами категории Р</a:t>
            </a:r>
            <a:r>
              <a:rPr lang="ru-RU" cap="all" baseline="-25000" dirty="0">
                <a:solidFill>
                  <a:srgbClr val="002060"/>
                </a:solidFill>
              </a:rPr>
              <a:t>3</a:t>
            </a:r>
            <a:endParaRPr lang="ru-RU" altLang="ru-RU" cap="all" baseline="-25000" dirty="0">
              <a:solidFill>
                <a:srgbClr val="002060"/>
              </a:solidFill>
            </a:endParaRPr>
          </a:p>
        </p:txBody>
      </p:sp>
      <p:pic>
        <p:nvPicPr>
          <p:cNvPr id="85" name="Рисунок 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2976209"/>
            <a:ext cx="5791200" cy="29793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7" name="TextBox 86"/>
          <p:cNvSpPr txBox="1"/>
          <p:nvPr/>
        </p:nvSpPr>
        <p:spPr>
          <a:xfrm>
            <a:off x="6257925" y="6027003"/>
            <a:ext cx="5785989" cy="830997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</a:rPr>
              <a:t>WEB-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</a:rPr>
              <a:t>карта на сайте ВСЕГЕИ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"/>
              </a:rPr>
              <a:t>ОБЩИЙ ДОСТУП</a:t>
            </a:r>
          </a:p>
        </p:txBody>
      </p:sp>
      <p:pic>
        <p:nvPicPr>
          <p:cNvPr id="88" name="Рисунок 8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003" y="2977592"/>
            <a:ext cx="5785989" cy="29779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9" name="TextBox 88"/>
          <p:cNvSpPr txBox="1"/>
          <p:nvPr/>
        </p:nvSpPr>
        <p:spPr>
          <a:xfrm>
            <a:off x="323850" y="6027003"/>
            <a:ext cx="5785989" cy="830997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</a:rPr>
              <a:t>WEB-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</a:rPr>
              <a:t>карта на сайте ВСЕГЕИ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/>
              </a:rPr>
              <a:t>ВЭБ-Редактор</a:t>
            </a:r>
          </a:p>
        </p:txBody>
      </p:sp>
      <p:sp>
        <p:nvSpPr>
          <p:cNvPr id="90" name="Скругленный прямоугольник 89"/>
          <p:cNvSpPr/>
          <p:nvPr/>
        </p:nvSpPr>
        <p:spPr>
          <a:xfrm>
            <a:off x="3719628" y="1948907"/>
            <a:ext cx="5238750" cy="641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Стандартные картографические сервисы и сервисы данных </a:t>
            </a:r>
          </a:p>
        </p:txBody>
      </p:sp>
      <p:sp>
        <p:nvSpPr>
          <p:cNvPr id="91" name="Блок-схема: магнитный диск 90"/>
          <p:cNvSpPr/>
          <p:nvPr/>
        </p:nvSpPr>
        <p:spPr>
          <a:xfrm>
            <a:off x="3719628" y="984088"/>
            <a:ext cx="5238750" cy="891544"/>
          </a:xfrm>
          <a:prstGeom prst="flowChartMagneticDisk">
            <a:avLst/>
          </a:prstGeom>
          <a:solidFill>
            <a:schemeClr val="accent5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БД системы учета </a:t>
            </a:r>
            <a:r>
              <a:rPr lang="ru-RU" sz="1600" dirty="0" smtClean="0"/>
              <a:t>Р3   (БД Госгеолкарт)</a:t>
            </a:r>
            <a:endParaRPr lang="ru-RU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323850" y="672571"/>
            <a:ext cx="27329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Прямое редактирование через ВЭБ-редактор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Скругленный прямоугольник 91"/>
          <p:cNvSpPr/>
          <p:nvPr/>
        </p:nvSpPr>
        <p:spPr>
          <a:xfrm>
            <a:off x="1438275" y="3260701"/>
            <a:ext cx="2000250" cy="844503"/>
          </a:xfrm>
          <a:prstGeom prst="roundRect">
            <a:avLst/>
          </a:prstGeom>
          <a:solidFill>
            <a:schemeClr val="tx2">
              <a:lumMod val="20000"/>
              <a:lumOff val="80000"/>
              <a:alpha val="88000"/>
            </a:schemeClr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Редактирование контура объекта</a:t>
            </a:r>
          </a:p>
        </p:txBody>
      </p:sp>
      <p:sp>
        <p:nvSpPr>
          <p:cNvPr id="93" name="Стрелка вниз 92"/>
          <p:cNvSpPr/>
          <p:nvPr/>
        </p:nvSpPr>
        <p:spPr>
          <a:xfrm>
            <a:off x="2380538" y="4144490"/>
            <a:ext cx="190500" cy="293947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Скругленный прямоугольник 93"/>
          <p:cNvSpPr/>
          <p:nvPr/>
        </p:nvSpPr>
        <p:spPr>
          <a:xfrm>
            <a:off x="3900039" y="3464273"/>
            <a:ext cx="2209800" cy="844503"/>
          </a:xfrm>
          <a:prstGeom prst="roundRect">
            <a:avLst/>
          </a:prstGeom>
          <a:solidFill>
            <a:schemeClr val="tx2">
              <a:lumMod val="20000"/>
              <a:lumOff val="80000"/>
              <a:alpha val="88000"/>
            </a:schemeClr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Редактирование описания объекта</a:t>
            </a:r>
          </a:p>
        </p:txBody>
      </p:sp>
      <p:sp>
        <p:nvSpPr>
          <p:cNvPr id="95" name="Стрелка вниз 94"/>
          <p:cNvSpPr/>
          <p:nvPr/>
        </p:nvSpPr>
        <p:spPr>
          <a:xfrm>
            <a:off x="5004939" y="4312252"/>
            <a:ext cx="190500" cy="293947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Овал 95"/>
          <p:cNvSpPr/>
          <p:nvPr/>
        </p:nvSpPr>
        <p:spPr>
          <a:xfrm>
            <a:off x="8229600" y="4308776"/>
            <a:ext cx="419100" cy="259323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Овал 96"/>
          <p:cNvSpPr/>
          <p:nvPr/>
        </p:nvSpPr>
        <p:spPr>
          <a:xfrm>
            <a:off x="10539297" y="4241017"/>
            <a:ext cx="1123048" cy="327082"/>
          </a:xfrm>
          <a:custGeom>
            <a:avLst/>
            <a:gdLst>
              <a:gd name="connsiteX0" fmla="*/ 0 w 1248672"/>
              <a:gd name="connsiteY0" fmla="*/ 195298 h 390596"/>
              <a:gd name="connsiteX1" fmla="*/ 624336 w 1248672"/>
              <a:gd name="connsiteY1" fmla="*/ 0 h 390596"/>
              <a:gd name="connsiteX2" fmla="*/ 1248672 w 1248672"/>
              <a:gd name="connsiteY2" fmla="*/ 195298 h 390596"/>
              <a:gd name="connsiteX3" fmla="*/ 624336 w 1248672"/>
              <a:gd name="connsiteY3" fmla="*/ 390596 h 390596"/>
              <a:gd name="connsiteX4" fmla="*/ 0 w 1248672"/>
              <a:gd name="connsiteY4" fmla="*/ 195298 h 390596"/>
              <a:gd name="connsiteX0" fmla="*/ 0 w 1258991"/>
              <a:gd name="connsiteY0" fmla="*/ 206226 h 401524"/>
              <a:gd name="connsiteX1" fmla="*/ 624336 w 1258991"/>
              <a:gd name="connsiteY1" fmla="*/ 10928 h 401524"/>
              <a:gd name="connsiteX2" fmla="*/ 985953 w 1258991"/>
              <a:gd name="connsiteY2" fmla="*/ 44124 h 401524"/>
              <a:gd name="connsiteX3" fmla="*/ 1248672 w 1258991"/>
              <a:gd name="connsiteY3" fmla="*/ 206226 h 401524"/>
              <a:gd name="connsiteX4" fmla="*/ 624336 w 1258991"/>
              <a:gd name="connsiteY4" fmla="*/ 401524 h 401524"/>
              <a:gd name="connsiteX5" fmla="*/ 0 w 1258991"/>
              <a:gd name="connsiteY5" fmla="*/ 206226 h 401524"/>
              <a:gd name="connsiteX0" fmla="*/ 35424 w 1294415"/>
              <a:gd name="connsiteY0" fmla="*/ 176412 h 371710"/>
              <a:gd name="connsiteX1" fmla="*/ 297810 w 1294415"/>
              <a:gd name="connsiteY1" fmla="*/ 38264 h 371710"/>
              <a:gd name="connsiteX2" fmla="*/ 1021377 w 1294415"/>
              <a:gd name="connsiteY2" fmla="*/ 14310 h 371710"/>
              <a:gd name="connsiteX3" fmla="*/ 1284096 w 1294415"/>
              <a:gd name="connsiteY3" fmla="*/ 176412 h 371710"/>
              <a:gd name="connsiteX4" fmla="*/ 659760 w 1294415"/>
              <a:gd name="connsiteY4" fmla="*/ 371710 h 371710"/>
              <a:gd name="connsiteX5" fmla="*/ 35424 w 1294415"/>
              <a:gd name="connsiteY5" fmla="*/ 176412 h 371710"/>
              <a:gd name="connsiteX0" fmla="*/ 14133 w 1254074"/>
              <a:gd name="connsiteY0" fmla="*/ 315265 h 384772"/>
              <a:gd name="connsiteX1" fmla="*/ 257469 w 1254074"/>
              <a:gd name="connsiteY1" fmla="*/ 43767 h 384772"/>
              <a:gd name="connsiteX2" fmla="*/ 981036 w 1254074"/>
              <a:gd name="connsiteY2" fmla="*/ 19813 h 384772"/>
              <a:gd name="connsiteX3" fmla="*/ 1243755 w 1254074"/>
              <a:gd name="connsiteY3" fmla="*/ 181915 h 384772"/>
              <a:gd name="connsiteX4" fmla="*/ 619419 w 1254074"/>
              <a:gd name="connsiteY4" fmla="*/ 377213 h 384772"/>
              <a:gd name="connsiteX5" fmla="*/ 14133 w 1254074"/>
              <a:gd name="connsiteY5" fmla="*/ 315265 h 384772"/>
              <a:gd name="connsiteX0" fmla="*/ 13102 w 1272093"/>
              <a:gd name="connsiteY0" fmla="*/ 196124 h 372431"/>
              <a:gd name="connsiteX1" fmla="*/ 275488 w 1272093"/>
              <a:gd name="connsiteY1" fmla="*/ 38926 h 372431"/>
              <a:gd name="connsiteX2" fmla="*/ 999055 w 1272093"/>
              <a:gd name="connsiteY2" fmla="*/ 14972 h 372431"/>
              <a:gd name="connsiteX3" fmla="*/ 1261774 w 1272093"/>
              <a:gd name="connsiteY3" fmla="*/ 177074 h 372431"/>
              <a:gd name="connsiteX4" fmla="*/ 637438 w 1272093"/>
              <a:gd name="connsiteY4" fmla="*/ 372372 h 372431"/>
              <a:gd name="connsiteX5" fmla="*/ 13102 w 1272093"/>
              <a:gd name="connsiteY5" fmla="*/ 196124 h 372431"/>
              <a:gd name="connsiteX0" fmla="*/ 13102 w 1262003"/>
              <a:gd name="connsiteY0" fmla="*/ 196124 h 377959"/>
              <a:gd name="connsiteX1" fmla="*/ 275488 w 1262003"/>
              <a:gd name="connsiteY1" fmla="*/ 38926 h 377959"/>
              <a:gd name="connsiteX2" fmla="*/ 999055 w 1262003"/>
              <a:gd name="connsiteY2" fmla="*/ 14972 h 377959"/>
              <a:gd name="connsiteX3" fmla="*/ 1261774 w 1262003"/>
              <a:gd name="connsiteY3" fmla="*/ 177074 h 377959"/>
              <a:gd name="connsiteX4" fmla="*/ 1037155 w 1262003"/>
              <a:gd name="connsiteY4" fmla="*/ 319772 h 377959"/>
              <a:gd name="connsiteX5" fmla="*/ 637438 w 1262003"/>
              <a:gd name="connsiteY5" fmla="*/ 372372 h 377959"/>
              <a:gd name="connsiteX6" fmla="*/ 13102 w 1262003"/>
              <a:gd name="connsiteY6" fmla="*/ 196124 h 377959"/>
              <a:gd name="connsiteX0" fmla="*/ 13102 w 1261919"/>
              <a:gd name="connsiteY0" fmla="*/ 196124 h 375636"/>
              <a:gd name="connsiteX1" fmla="*/ 275488 w 1261919"/>
              <a:gd name="connsiteY1" fmla="*/ 38926 h 375636"/>
              <a:gd name="connsiteX2" fmla="*/ 999055 w 1261919"/>
              <a:gd name="connsiteY2" fmla="*/ 14972 h 375636"/>
              <a:gd name="connsiteX3" fmla="*/ 1261774 w 1261919"/>
              <a:gd name="connsiteY3" fmla="*/ 177074 h 375636"/>
              <a:gd name="connsiteX4" fmla="*/ 960955 w 1261919"/>
              <a:gd name="connsiteY4" fmla="*/ 300722 h 375636"/>
              <a:gd name="connsiteX5" fmla="*/ 637438 w 1261919"/>
              <a:gd name="connsiteY5" fmla="*/ 372372 h 375636"/>
              <a:gd name="connsiteX6" fmla="*/ 13102 w 1261919"/>
              <a:gd name="connsiteY6" fmla="*/ 196124 h 375636"/>
              <a:gd name="connsiteX0" fmla="*/ 13102 w 1128824"/>
              <a:gd name="connsiteY0" fmla="*/ 196124 h 375636"/>
              <a:gd name="connsiteX1" fmla="*/ 275488 w 1128824"/>
              <a:gd name="connsiteY1" fmla="*/ 38926 h 375636"/>
              <a:gd name="connsiteX2" fmla="*/ 999055 w 1128824"/>
              <a:gd name="connsiteY2" fmla="*/ 14972 h 375636"/>
              <a:gd name="connsiteX3" fmla="*/ 1128424 w 1128824"/>
              <a:gd name="connsiteY3" fmla="*/ 177074 h 375636"/>
              <a:gd name="connsiteX4" fmla="*/ 960955 w 1128824"/>
              <a:gd name="connsiteY4" fmla="*/ 300722 h 375636"/>
              <a:gd name="connsiteX5" fmla="*/ 637438 w 1128824"/>
              <a:gd name="connsiteY5" fmla="*/ 372372 h 375636"/>
              <a:gd name="connsiteX6" fmla="*/ 13102 w 1128824"/>
              <a:gd name="connsiteY6" fmla="*/ 196124 h 375636"/>
              <a:gd name="connsiteX0" fmla="*/ 7326 w 1123048"/>
              <a:gd name="connsiteY0" fmla="*/ 196124 h 327082"/>
              <a:gd name="connsiteX1" fmla="*/ 269712 w 1123048"/>
              <a:gd name="connsiteY1" fmla="*/ 38926 h 327082"/>
              <a:gd name="connsiteX2" fmla="*/ 993279 w 1123048"/>
              <a:gd name="connsiteY2" fmla="*/ 14972 h 327082"/>
              <a:gd name="connsiteX3" fmla="*/ 1122648 w 1123048"/>
              <a:gd name="connsiteY3" fmla="*/ 177074 h 327082"/>
              <a:gd name="connsiteX4" fmla="*/ 955179 w 1123048"/>
              <a:gd name="connsiteY4" fmla="*/ 300722 h 327082"/>
              <a:gd name="connsiteX5" fmla="*/ 517362 w 1123048"/>
              <a:gd name="connsiteY5" fmla="*/ 315222 h 327082"/>
              <a:gd name="connsiteX6" fmla="*/ 7326 w 1123048"/>
              <a:gd name="connsiteY6" fmla="*/ 196124 h 327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3048" h="327082">
                <a:moveTo>
                  <a:pt x="7326" y="196124"/>
                </a:moveTo>
                <a:cubicBezTo>
                  <a:pt x="-33949" y="150075"/>
                  <a:pt x="105387" y="69118"/>
                  <a:pt x="269712" y="38926"/>
                </a:cubicBezTo>
                <a:cubicBezTo>
                  <a:pt x="434038" y="8734"/>
                  <a:pt x="889223" y="-17578"/>
                  <a:pt x="993279" y="14972"/>
                </a:cubicBezTo>
                <a:cubicBezTo>
                  <a:pt x="1097335" y="47522"/>
                  <a:pt x="1116298" y="126274"/>
                  <a:pt x="1122648" y="177074"/>
                </a:cubicBezTo>
                <a:cubicBezTo>
                  <a:pt x="1128998" y="227874"/>
                  <a:pt x="1059235" y="268172"/>
                  <a:pt x="955179" y="300722"/>
                </a:cubicBezTo>
                <a:cubicBezTo>
                  <a:pt x="851123" y="333272"/>
                  <a:pt x="675337" y="332655"/>
                  <a:pt x="517362" y="315222"/>
                </a:cubicBezTo>
                <a:cubicBezTo>
                  <a:pt x="359387" y="297789"/>
                  <a:pt x="48601" y="242173"/>
                  <a:pt x="7326" y="196124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8" name="Соединительная линия уступом 97"/>
          <p:cNvCxnSpPr/>
          <p:nvPr/>
        </p:nvCxnSpPr>
        <p:spPr>
          <a:xfrm rot="16200000" flipH="1">
            <a:off x="8092159" y="1319621"/>
            <a:ext cx="387041" cy="2892995"/>
          </a:xfrm>
          <a:prstGeom prst="bentConnector3">
            <a:avLst>
              <a:gd name="adj1" fmla="val 50000"/>
            </a:avLst>
          </a:prstGeom>
          <a:ln w="15875"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Соединительная линия уступом 100"/>
          <p:cNvCxnSpPr/>
          <p:nvPr/>
        </p:nvCxnSpPr>
        <p:spPr>
          <a:xfrm rot="5400000">
            <a:off x="4012457" y="1223604"/>
            <a:ext cx="385658" cy="3119553"/>
          </a:xfrm>
          <a:prstGeom prst="bentConnector3">
            <a:avLst>
              <a:gd name="adj1" fmla="val 50000"/>
            </a:avLst>
          </a:prstGeom>
          <a:ln w="15875"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Скругленный прямоугольник 107"/>
          <p:cNvSpPr/>
          <p:nvPr/>
        </p:nvSpPr>
        <p:spPr>
          <a:xfrm>
            <a:off x="8732052" y="3234353"/>
            <a:ext cx="2000250" cy="844503"/>
          </a:xfrm>
          <a:prstGeom prst="roundRect">
            <a:avLst/>
          </a:prstGeom>
          <a:solidFill>
            <a:schemeClr val="tx2">
              <a:lumMod val="20000"/>
              <a:lumOff val="80000"/>
              <a:alpha val="88000"/>
            </a:schemeClr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Мгновенные изменения</a:t>
            </a:r>
          </a:p>
        </p:txBody>
      </p:sp>
      <p:cxnSp>
        <p:nvCxnSpPr>
          <p:cNvPr id="110" name="Прямая со стрелкой 109"/>
          <p:cNvCxnSpPr/>
          <p:nvPr/>
        </p:nvCxnSpPr>
        <p:spPr>
          <a:xfrm flipH="1">
            <a:off x="8648700" y="4077671"/>
            <a:ext cx="871212" cy="326887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 стрелкой 113"/>
          <p:cNvCxnSpPr/>
          <p:nvPr/>
        </p:nvCxnSpPr>
        <p:spPr>
          <a:xfrm>
            <a:off x="9865622" y="4069190"/>
            <a:ext cx="673675" cy="239586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680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10" y="4238700"/>
            <a:ext cx="5246763" cy="2495149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65952" y="0"/>
            <a:ext cx="12126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ГИС-АТЛАС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РОССИИ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78970" y="145215"/>
            <a:ext cx="61000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ГИС-АТЛАС РОССИИ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755" t="11884" r="49639" b="36291"/>
          <a:stretch/>
        </p:blipFill>
        <p:spPr>
          <a:xfrm>
            <a:off x="154910" y="1219202"/>
            <a:ext cx="5246763" cy="2846007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298178" y="483769"/>
            <a:ext cx="10082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600" dirty="0"/>
              <a:t>Мониторинг и дополнение сводной цифровой геолого-картографической основы России для решения проблем воспроизводства минерально-сырьевой базы федерального уровня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03628" y="1365443"/>
            <a:ext cx="5978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600" b="1" dirty="0" smtClean="0"/>
              <a:t>Этап 1</a:t>
            </a:r>
            <a:r>
              <a:rPr lang="ru-RU" sz="1600" dirty="0"/>
              <a:t>. 2001 – </a:t>
            </a:r>
            <a:r>
              <a:rPr lang="ru-RU" sz="1600" dirty="0" smtClean="0"/>
              <a:t>2006 </a:t>
            </a:r>
            <a:r>
              <a:rPr lang="ru-RU" sz="1600" dirty="0" err="1" smtClean="0"/>
              <a:t>г.г</a:t>
            </a:r>
            <a:r>
              <a:rPr lang="ru-RU" sz="1600" dirty="0" smtClean="0"/>
              <a:t>., </a:t>
            </a:r>
            <a:r>
              <a:rPr lang="ru-RU" sz="1600" dirty="0"/>
              <a:t>7 </a:t>
            </a:r>
            <a:r>
              <a:rPr lang="ru-RU" sz="1600" dirty="0" smtClean="0"/>
              <a:t>объектов ВСЕГЕИ, 32 подрядчика. </a:t>
            </a:r>
          </a:p>
          <a:p>
            <a:pPr lvl="0">
              <a:defRPr/>
            </a:pPr>
            <a:r>
              <a:rPr lang="ru-RU" sz="1600" dirty="0" smtClean="0"/>
              <a:t>Создание цифровых материалов. Разработка требований. 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580375" y="2061980"/>
            <a:ext cx="6002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defRPr sz="1600"/>
            </a:lvl1pPr>
          </a:lstStyle>
          <a:p>
            <a:r>
              <a:rPr lang="ru-RU" b="1" dirty="0"/>
              <a:t>Этап 2</a:t>
            </a:r>
            <a:r>
              <a:rPr lang="ru-RU" dirty="0"/>
              <a:t>. </a:t>
            </a:r>
            <a:r>
              <a:rPr lang="ru-RU" dirty="0" smtClean="0"/>
              <a:t>2007 </a:t>
            </a:r>
            <a:r>
              <a:rPr lang="ru-RU" dirty="0"/>
              <a:t>– </a:t>
            </a:r>
            <a:r>
              <a:rPr lang="ru-RU" dirty="0" smtClean="0"/>
              <a:t>2010 </a:t>
            </a:r>
            <a:r>
              <a:rPr lang="ru-RU" dirty="0" err="1"/>
              <a:t>г.г</a:t>
            </a:r>
            <a:r>
              <a:rPr lang="ru-RU" dirty="0"/>
              <a:t>.  </a:t>
            </a:r>
            <a:r>
              <a:rPr lang="ru-RU" dirty="0" smtClean="0"/>
              <a:t>1 объект ВСЕГЕИ.  </a:t>
            </a:r>
          </a:p>
          <a:p>
            <a:r>
              <a:rPr lang="ru-RU" dirty="0" smtClean="0"/>
              <a:t>Актуализация цифровых материалов и актуализация требований. </a:t>
            </a:r>
          </a:p>
          <a:p>
            <a:r>
              <a:rPr lang="ru-RU" dirty="0" smtClean="0"/>
              <a:t>Пилотная публикация на </a:t>
            </a:r>
            <a:r>
              <a:rPr lang="ru-RU" dirty="0"/>
              <a:t>сайте </a:t>
            </a:r>
            <a:r>
              <a:rPr lang="ru-RU" dirty="0" err="1" smtClean="0"/>
              <a:t>Роснедра</a:t>
            </a:r>
            <a:r>
              <a:rPr lang="ru-RU" dirty="0" smtClean="0"/>
              <a:t> «ГИС-Пакетов».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603628" y="2967640"/>
            <a:ext cx="62835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defRPr sz="1600"/>
            </a:lvl1pPr>
          </a:lstStyle>
          <a:p>
            <a:r>
              <a:rPr lang="ru-RU" b="1" dirty="0"/>
              <a:t>Этап </a:t>
            </a:r>
            <a:r>
              <a:rPr lang="ru-RU" b="1" dirty="0" smtClean="0"/>
              <a:t>3</a:t>
            </a:r>
            <a:r>
              <a:rPr lang="ru-RU" dirty="0" smtClean="0"/>
              <a:t>. 2011 </a:t>
            </a:r>
            <a:r>
              <a:rPr lang="ru-RU" dirty="0"/>
              <a:t>– </a:t>
            </a:r>
            <a:r>
              <a:rPr lang="ru-RU" dirty="0" smtClean="0"/>
              <a:t>2013 </a:t>
            </a:r>
            <a:r>
              <a:rPr lang="ru-RU" dirty="0" err="1"/>
              <a:t>г.г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ВСЕГЕИ -  </a:t>
            </a:r>
            <a:r>
              <a:rPr lang="ru-RU" dirty="0"/>
              <a:t>Актуализация цифровых </a:t>
            </a:r>
            <a:r>
              <a:rPr lang="ru-RU" dirty="0" smtClean="0"/>
              <a:t>материалов,</a:t>
            </a:r>
          </a:p>
          <a:p>
            <a:r>
              <a:rPr lang="ru-RU" dirty="0" err="1" smtClean="0"/>
              <a:t>Аэрогеология</a:t>
            </a:r>
            <a:r>
              <a:rPr lang="ru-RU" dirty="0" smtClean="0"/>
              <a:t>-Минерал (</a:t>
            </a:r>
            <a:r>
              <a:rPr lang="ru-RU" dirty="0"/>
              <a:t>подрядчик</a:t>
            </a:r>
            <a:r>
              <a:rPr lang="ru-RU" dirty="0" smtClean="0"/>
              <a:t>) разработка «Интерактивной карты недропользования».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86138" y="4119522"/>
            <a:ext cx="66698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defRPr sz="1600"/>
            </a:lvl1pPr>
          </a:lstStyle>
          <a:p>
            <a:r>
              <a:rPr lang="ru-RU" b="1" dirty="0"/>
              <a:t>Этап </a:t>
            </a:r>
            <a:r>
              <a:rPr lang="ru-RU" b="1" dirty="0" smtClean="0"/>
              <a:t>4</a:t>
            </a:r>
            <a:r>
              <a:rPr lang="ru-RU" dirty="0" smtClean="0"/>
              <a:t>. 2014 </a:t>
            </a:r>
            <a:r>
              <a:rPr lang="ru-RU" dirty="0"/>
              <a:t>– </a:t>
            </a:r>
            <a:r>
              <a:rPr lang="ru-RU" dirty="0" smtClean="0"/>
              <a:t>2016 </a:t>
            </a:r>
            <a:r>
              <a:rPr lang="ru-RU" dirty="0" err="1"/>
              <a:t>г.г</a:t>
            </a:r>
            <a:r>
              <a:rPr lang="ru-RU" dirty="0"/>
              <a:t>.  </a:t>
            </a:r>
            <a:r>
              <a:rPr lang="ru-RU" dirty="0" smtClean="0"/>
              <a:t>объект ВСЕГЕИ, </a:t>
            </a:r>
          </a:p>
          <a:p>
            <a:r>
              <a:rPr lang="ru-RU" dirty="0" smtClean="0"/>
              <a:t>Актуализация цифровых  материалов, публикация в интернете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Актуализированных </a:t>
            </a:r>
            <a:r>
              <a:rPr lang="ru-RU" dirty="0" smtClean="0"/>
              <a:t>ГИС-Пакетов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Геолого-картографического </a:t>
            </a:r>
            <a:r>
              <a:rPr lang="ru-RU" dirty="0"/>
              <a:t>ресурса </a:t>
            </a:r>
            <a:r>
              <a:rPr lang="ru-RU" dirty="0" err="1" smtClean="0"/>
              <a:t>Госгеолкарт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580375" y="5352925"/>
            <a:ext cx="66698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defRPr sz="1600"/>
            </a:lvl1pPr>
          </a:lstStyle>
          <a:p>
            <a:r>
              <a:rPr lang="ru-RU" b="1" dirty="0"/>
              <a:t>Этап </a:t>
            </a:r>
            <a:r>
              <a:rPr lang="ru-RU" b="1" dirty="0" smtClean="0"/>
              <a:t>5</a:t>
            </a:r>
            <a:r>
              <a:rPr lang="ru-RU" dirty="0" smtClean="0"/>
              <a:t>. 2017– 2019 </a:t>
            </a:r>
            <a:r>
              <a:rPr lang="ru-RU" dirty="0" err="1"/>
              <a:t>г.г</a:t>
            </a:r>
            <a:r>
              <a:rPr lang="ru-RU" dirty="0" smtClean="0"/>
              <a:t>., </a:t>
            </a:r>
            <a:r>
              <a:rPr lang="ru-RU" dirty="0"/>
              <a:t>объект ВСЕГЕИ, </a:t>
            </a:r>
            <a:endParaRPr lang="ru-RU" dirty="0" smtClean="0"/>
          </a:p>
          <a:p>
            <a:r>
              <a:rPr lang="ru-RU" dirty="0" smtClean="0"/>
              <a:t>Актуализация технологии подготовки карт, актуализация цифровых материалов ГИС-Атласа, обеспечение удаленного доступа 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Актуализированным ГИС-Пакетам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Геолого-картографическому ресурсу </a:t>
            </a:r>
            <a:r>
              <a:rPr lang="ru-RU" dirty="0" err="1" smtClean="0"/>
              <a:t>Госгеолкарт</a:t>
            </a:r>
            <a:endParaRPr lang="ru-RU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444" y="3075209"/>
            <a:ext cx="1536040" cy="19800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2838" y="3075209"/>
            <a:ext cx="1544785" cy="19800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7123" y="3075209"/>
            <a:ext cx="1474000" cy="19800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0623" y="3075209"/>
            <a:ext cx="1491050" cy="19800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234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37922"/>
            <a:ext cx="27329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ГИС-АТЛАС РОССИИ 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1895708" y="37922"/>
            <a:ext cx="10296292" cy="56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cap="all" dirty="0" smtClean="0">
                <a:solidFill>
                  <a:srgbClr val="002060"/>
                </a:solidFill>
              </a:rPr>
              <a:t>карты </a:t>
            </a:r>
            <a:r>
              <a:rPr lang="ru-RU" cap="all" dirty="0">
                <a:solidFill>
                  <a:srgbClr val="002060"/>
                </a:solidFill>
              </a:rPr>
              <a:t>перспективных геологических участков и площадей с учтенным металлогеническим потенциалом и прогнозными ресурсами категории Р</a:t>
            </a:r>
            <a:r>
              <a:rPr lang="ru-RU" cap="all" baseline="-25000" dirty="0">
                <a:solidFill>
                  <a:srgbClr val="002060"/>
                </a:solidFill>
              </a:rPr>
              <a:t>3</a:t>
            </a:r>
            <a:endParaRPr lang="ru-RU" altLang="ru-RU" cap="all" baseline="-25000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50" y="3029803"/>
            <a:ext cx="4387753" cy="289059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35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50000"/>
                  </a:schemeClr>
                </a:gs>
              </a:gsLst>
              <a:lin ang="108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5303612" y="3407061"/>
            <a:ext cx="1453662" cy="745727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38100" dist="254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Отдел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Вост.районов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62474" y="3407061"/>
            <a:ext cx="1453662" cy="745727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38100" dist="254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Отдел Сибири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756056" y="3407061"/>
            <a:ext cx="1453662" cy="745727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38100" dist="254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Отдел Урала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0490180" y="3407061"/>
            <a:ext cx="1453662" cy="745727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38100" dist="254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Отдел Запада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531295" y="6185163"/>
            <a:ext cx="2198620" cy="529536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38100" dist="254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Отдел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прогнозной оценки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ЦНМООГК</a:t>
            </a:r>
          </a:p>
        </p:txBody>
      </p:sp>
      <p:cxnSp>
        <p:nvCxnSpPr>
          <p:cNvPr id="23" name="Соединительная линия уступом 22"/>
          <p:cNvCxnSpPr>
            <a:endCxn id="55" idx="2"/>
          </p:cNvCxnSpPr>
          <p:nvPr/>
        </p:nvCxnSpPr>
        <p:spPr>
          <a:xfrm flipV="1">
            <a:off x="6022541" y="2529747"/>
            <a:ext cx="7902" cy="877314"/>
          </a:xfrm>
          <a:prstGeom prst="straightConnector1">
            <a:avLst/>
          </a:prstGeom>
          <a:ln w="15875"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>
            <a:stCxn id="16" idx="0"/>
            <a:endCxn id="53" idx="2"/>
          </p:cNvCxnSpPr>
          <p:nvPr/>
        </p:nvCxnSpPr>
        <p:spPr>
          <a:xfrm flipV="1">
            <a:off x="7789305" y="2444452"/>
            <a:ext cx="0" cy="962609"/>
          </a:xfrm>
          <a:prstGeom prst="straightConnector1">
            <a:avLst/>
          </a:prstGeom>
          <a:ln w="15875"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оединительная линия уступом 25"/>
          <p:cNvCxnSpPr>
            <a:stCxn id="17" idx="0"/>
            <a:endCxn id="54" idx="2"/>
          </p:cNvCxnSpPr>
          <p:nvPr/>
        </p:nvCxnSpPr>
        <p:spPr>
          <a:xfrm flipH="1" flipV="1">
            <a:off x="9475168" y="2495550"/>
            <a:ext cx="7719" cy="911511"/>
          </a:xfrm>
          <a:prstGeom prst="straightConnector1">
            <a:avLst/>
          </a:prstGeom>
          <a:ln w="15875"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оединительная линия уступом 26"/>
          <p:cNvCxnSpPr>
            <a:stCxn id="18" idx="0"/>
            <a:endCxn id="56" idx="2"/>
          </p:cNvCxnSpPr>
          <p:nvPr/>
        </p:nvCxnSpPr>
        <p:spPr>
          <a:xfrm flipH="1" flipV="1">
            <a:off x="11202668" y="2495550"/>
            <a:ext cx="14343" cy="911511"/>
          </a:xfrm>
          <a:prstGeom prst="straightConnector1">
            <a:avLst/>
          </a:prstGeom>
          <a:ln w="15875"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Блок-схема: узел 31"/>
          <p:cNvSpPr/>
          <p:nvPr/>
        </p:nvSpPr>
        <p:spPr>
          <a:xfrm>
            <a:off x="9753703" y="2468784"/>
            <a:ext cx="53165" cy="53532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Блок-схема: узел 32"/>
          <p:cNvSpPr/>
          <p:nvPr/>
        </p:nvSpPr>
        <p:spPr>
          <a:xfrm>
            <a:off x="10428616" y="2499258"/>
            <a:ext cx="53165" cy="53532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/>
          <p:cNvSpPr/>
          <p:nvPr/>
        </p:nvSpPr>
        <p:spPr>
          <a:xfrm>
            <a:off x="11138360" y="2477478"/>
            <a:ext cx="53165" cy="53532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Блок-схема: узел 35"/>
          <p:cNvSpPr/>
          <p:nvPr/>
        </p:nvSpPr>
        <p:spPr>
          <a:xfrm>
            <a:off x="11931363" y="2476215"/>
            <a:ext cx="53165" cy="53532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2" name="Соединительная линия уступом 41"/>
          <p:cNvCxnSpPr>
            <a:stCxn id="19" idx="1"/>
            <a:endCxn id="2" idx="1"/>
          </p:cNvCxnSpPr>
          <p:nvPr/>
        </p:nvCxnSpPr>
        <p:spPr>
          <a:xfrm rot="10800000">
            <a:off x="335251" y="4475099"/>
            <a:ext cx="1196045" cy="1974832"/>
          </a:xfrm>
          <a:prstGeom prst="bentConnector3">
            <a:avLst>
              <a:gd name="adj1" fmla="val 119113"/>
            </a:avLst>
          </a:prstGeom>
          <a:ln w="15875"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Соединительная линия уступом 42"/>
          <p:cNvCxnSpPr>
            <a:stCxn id="44" idx="3"/>
            <a:endCxn id="34" idx="2"/>
          </p:cNvCxnSpPr>
          <p:nvPr/>
        </p:nvCxnSpPr>
        <p:spPr>
          <a:xfrm rot="5400000">
            <a:off x="7983894" y="4793840"/>
            <a:ext cx="94676" cy="3007480"/>
          </a:xfrm>
          <a:prstGeom prst="bentConnector3">
            <a:avLst>
              <a:gd name="adj1" fmla="val 341455"/>
            </a:avLst>
          </a:prstGeom>
          <a:ln w="15875">
            <a:headEnd type="arrow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Блок-схема: магнитный диск 43"/>
          <p:cNvSpPr/>
          <p:nvPr/>
        </p:nvSpPr>
        <p:spPr>
          <a:xfrm>
            <a:off x="8374387" y="5358698"/>
            <a:ext cx="2321169" cy="891544"/>
          </a:xfrm>
          <a:prstGeom prst="flowChartMagneticDisk">
            <a:avLst/>
          </a:prstGeom>
          <a:solidFill>
            <a:schemeClr val="accent5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БД системы учета </a:t>
            </a:r>
            <a:r>
              <a:rPr lang="ru-RU" sz="1600" dirty="0" smtClean="0"/>
              <a:t>Р3   (БД Госгеолкарт)</a:t>
            </a:r>
            <a:endParaRPr lang="ru-RU" sz="1600" dirty="0"/>
          </a:p>
        </p:txBody>
      </p:sp>
      <p:sp>
        <p:nvSpPr>
          <p:cNvPr id="52" name="TextBox 51"/>
          <p:cNvSpPr txBox="1"/>
          <p:nvPr/>
        </p:nvSpPr>
        <p:spPr>
          <a:xfrm>
            <a:off x="1343231" y="4292881"/>
            <a:ext cx="2793877" cy="461665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</a:rPr>
              <a:t>WEB-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</a:rPr>
              <a:t>редактор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uLnTx/>
              <a:uFillTx/>
              <a:latin typeface="Arial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223" y="766016"/>
            <a:ext cx="1170164" cy="1678436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8413" y="782136"/>
            <a:ext cx="1273510" cy="1713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0412" y="744928"/>
            <a:ext cx="2780062" cy="1784819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9571" y="716711"/>
            <a:ext cx="1166194" cy="1778839"/>
          </a:xfrm>
          <a:prstGeom prst="rect">
            <a:avLst/>
          </a:prstGeom>
        </p:spPr>
      </p:pic>
      <p:cxnSp>
        <p:nvCxnSpPr>
          <p:cNvPr id="71" name="Прямая со стрелкой 70"/>
          <p:cNvCxnSpPr>
            <a:stCxn id="44" idx="1"/>
          </p:cNvCxnSpPr>
          <p:nvPr/>
        </p:nvCxnSpPr>
        <p:spPr>
          <a:xfrm flipH="1" flipV="1">
            <a:off x="7187223" y="4155182"/>
            <a:ext cx="2347749" cy="12035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>
            <a:stCxn id="44" idx="1"/>
            <a:endCxn id="16" idx="2"/>
          </p:cNvCxnSpPr>
          <p:nvPr/>
        </p:nvCxnSpPr>
        <p:spPr>
          <a:xfrm flipH="1" flipV="1">
            <a:off x="7789305" y="4152788"/>
            <a:ext cx="1745667" cy="1205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>
            <a:stCxn id="44" idx="1"/>
            <a:endCxn id="17" idx="2"/>
          </p:cNvCxnSpPr>
          <p:nvPr/>
        </p:nvCxnSpPr>
        <p:spPr>
          <a:xfrm flipH="1" flipV="1">
            <a:off x="9482887" y="4152788"/>
            <a:ext cx="52085" cy="1205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/>
          <p:cNvCxnSpPr>
            <a:stCxn id="44" idx="1"/>
            <a:endCxn id="18" idx="2"/>
          </p:cNvCxnSpPr>
          <p:nvPr/>
        </p:nvCxnSpPr>
        <p:spPr>
          <a:xfrm flipV="1">
            <a:off x="9534972" y="4152788"/>
            <a:ext cx="1682039" cy="1205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Скругленный прямоугольник 33"/>
          <p:cNvSpPr/>
          <p:nvPr/>
        </p:nvSpPr>
        <p:spPr>
          <a:xfrm>
            <a:off x="5140274" y="5264022"/>
            <a:ext cx="2774435" cy="10808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Стандартные картографические сервисы и сервисы данных </a:t>
            </a:r>
          </a:p>
        </p:txBody>
      </p:sp>
      <p:cxnSp>
        <p:nvCxnSpPr>
          <p:cNvPr id="39" name="Соединительная линия уступом 38"/>
          <p:cNvCxnSpPr>
            <a:stCxn id="34" idx="0"/>
            <a:endCxn id="2" idx="3"/>
          </p:cNvCxnSpPr>
          <p:nvPr/>
        </p:nvCxnSpPr>
        <p:spPr>
          <a:xfrm rot="16200000" flipV="1">
            <a:off x="5230787" y="3967316"/>
            <a:ext cx="788923" cy="1804489"/>
          </a:xfrm>
          <a:prstGeom prst="bentConnector2">
            <a:avLst/>
          </a:prstGeom>
          <a:ln w="15875">
            <a:headEnd type="arrow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03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37922"/>
            <a:ext cx="27329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ГИС-АТЛАС РОССИИ 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3092472" y="37922"/>
            <a:ext cx="8810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cap="all" dirty="0" smtClean="0">
                <a:solidFill>
                  <a:srgbClr val="002060"/>
                </a:solidFill>
              </a:rPr>
              <a:t> Геолого-картографический ресурс ГОСГЕОЛКАРТ: </a:t>
            </a:r>
            <a:r>
              <a:rPr lang="en-US" cap="all" dirty="0">
                <a:solidFill>
                  <a:srgbClr val="002060"/>
                </a:solidFill>
                <a:hlinkClick r:id="rId3"/>
              </a:rPr>
              <a:t>http://webmapget.vsegei.ru/</a:t>
            </a:r>
            <a:endParaRPr lang="ru-RU" cap="all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r="81383" b="56738"/>
          <a:stretch/>
        </p:blipFill>
        <p:spPr>
          <a:xfrm>
            <a:off x="247650" y="871314"/>
            <a:ext cx="2609850" cy="315187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35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50000"/>
                  </a:schemeClr>
                </a:gs>
              </a:gsLst>
              <a:lin ang="108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0608" y="871314"/>
            <a:ext cx="8780805" cy="422541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35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50000"/>
                  </a:schemeClr>
                </a:gs>
              </a:gsLst>
              <a:lin ang="108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9157" y="4556112"/>
            <a:ext cx="3577897" cy="174897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35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50000"/>
                  </a:schemeClr>
                </a:gs>
              </a:gsLst>
              <a:lin ang="108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2313" y="4557491"/>
            <a:ext cx="2514600" cy="174759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35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50000"/>
                  </a:schemeClr>
                </a:gs>
              </a:gsLst>
              <a:lin ang="108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1203" y="4511717"/>
            <a:ext cx="3151661" cy="174897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35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50000"/>
                  </a:schemeClr>
                </a:gs>
              </a:gsLst>
              <a:lin ang="108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Прямоугольник 37"/>
          <p:cNvSpPr/>
          <p:nvPr/>
        </p:nvSpPr>
        <p:spPr>
          <a:xfrm>
            <a:off x="91849" y="4241918"/>
            <a:ext cx="2765651" cy="2080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ts val="1700"/>
              </a:lnSpc>
              <a:spcBef>
                <a:spcPts val="1200"/>
              </a:spcBef>
              <a:defRPr/>
            </a:pPr>
            <a:r>
              <a:rPr lang="ru-RU" sz="1600" b="1" cap="all" dirty="0" smtClean="0">
                <a:solidFill>
                  <a:srgbClr val="002060"/>
                </a:solidFill>
              </a:rPr>
              <a:t>15 000  </a:t>
            </a:r>
            <a:r>
              <a:rPr lang="ru-RU" sz="1600" cap="all" dirty="0" smtClean="0">
                <a:solidFill>
                  <a:srgbClr val="002060"/>
                </a:solidFill>
              </a:rPr>
              <a:t>геопривязанных карт </a:t>
            </a:r>
          </a:p>
          <a:p>
            <a:pPr lvl="0">
              <a:lnSpc>
                <a:spcPts val="1700"/>
              </a:lnSpc>
              <a:spcBef>
                <a:spcPts val="1200"/>
              </a:spcBef>
              <a:defRPr/>
            </a:pPr>
            <a:r>
              <a:rPr lang="ru-RU" sz="1600" b="1" cap="all" dirty="0" smtClean="0">
                <a:solidFill>
                  <a:srgbClr val="002060"/>
                </a:solidFill>
              </a:rPr>
              <a:t>58 000 </a:t>
            </a:r>
            <a:r>
              <a:rPr lang="ru-RU" sz="1600" cap="all" dirty="0" err="1" smtClean="0">
                <a:solidFill>
                  <a:srgbClr val="002060"/>
                </a:solidFill>
              </a:rPr>
              <a:t>Зарамочных</a:t>
            </a:r>
            <a:r>
              <a:rPr lang="ru-RU" sz="1600" cap="all" dirty="0" smtClean="0">
                <a:solidFill>
                  <a:srgbClr val="002060"/>
                </a:solidFill>
              </a:rPr>
              <a:t> карт и схем</a:t>
            </a:r>
          </a:p>
          <a:p>
            <a:pPr lvl="0">
              <a:lnSpc>
                <a:spcPts val="1700"/>
              </a:lnSpc>
              <a:spcBef>
                <a:spcPts val="1200"/>
              </a:spcBef>
              <a:defRPr/>
            </a:pPr>
            <a:r>
              <a:rPr lang="ru-RU" sz="1600" b="1" cap="all" dirty="0" smtClean="0">
                <a:solidFill>
                  <a:srgbClr val="002060"/>
                </a:solidFill>
              </a:rPr>
              <a:t>1</a:t>
            </a:r>
            <a:r>
              <a:rPr lang="en-US" sz="1600" b="1" cap="all" dirty="0" smtClean="0">
                <a:solidFill>
                  <a:srgbClr val="002060"/>
                </a:solidFill>
              </a:rPr>
              <a:t>4</a:t>
            </a:r>
            <a:r>
              <a:rPr lang="ru-RU" sz="1600" b="1" cap="all" dirty="0" smtClean="0">
                <a:solidFill>
                  <a:srgbClr val="002060"/>
                </a:solidFill>
              </a:rPr>
              <a:t>0 000 </a:t>
            </a:r>
            <a:r>
              <a:rPr lang="ru-RU" sz="1600" cap="all" dirty="0" smtClean="0">
                <a:solidFill>
                  <a:srgbClr val="002060"/>
                </a:solidFill>
              </a:rPr>
              <a:t>визитов только через </a:t>
            </a:r>
            <a:r>
              <a:rPr lang="en-US" sz="1600" cap="all" dirty="0" err="1" smtClean="0">
                <a:solidFill>
                  <a:srgbClr val="002060"/>
                </a:solidFill>
              </a:rPr>
              <a:t>WebMapGet</a:t>
            </a:r>
            <a:endParaRPr lang="ru-RU" sz="1600" cap="all" dirty="0" smtClean="0">
              <a:solidFill>
                <a:srgbClr val="002060"/>
              </a:solidFill>
            </a:endParaRPr>
          </a:p>
          <a:p>
            <a:pPr lvl="0">
              <a:lnSpc>
                <a:spcPts val="1700"/>
              </a:lnSpc>
              <a:spcBef>
                <a:spcPts val="1200"/>
              </a:spcBef>
              <a:defRPr/>
            </a:pPr>
            <a:r>
              <a:rPr lang="ru-RU" sz="1600" b="1" cap="all" dirty="0" smtClean="0">
                <a:solidFill>
                  <a:srgbClr val="002060"/>
                </a:solidFill>
              </a:rPr>
              <a:t>1</a:t>
            </a:r>
            <a:r>
              <a:rPr lang="en-US" sz="1600" b="1" cap="all" dirty="0" smtClean="0">
                <a:solidFill>
                  <a:srgbClr val="002060"/>
                </a:solidFill>
              </a:rPr>
              <a:t>7</a:t>
            </a:r>
            <a:r>
              <a:rPr lang="ru-RU" sz="1600" b="1" cap="all" dirty="0" smtClean="0">
                <a:solidFill>
                  <a:srgbClr val="002060"/>
                </a:solidFill>
              </a:rPr>
              <a:t> 000 000 </a:t>
            </a:r>
            <a:r>
              <a:rPr lang="ru-RU" sz="1600" cap="all" dirty="0" smtClean="0">
                <a:solidFill>
                  <a:srgbClr val="002060"/>
                </a:solidFill>
              </a:rPr>
              <a:t>обращений к БД</a:t>
            </a:r>
            <a:endParaRPr lang="ru-RU" sz="1600" cap="all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76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/>
          <p:cNvSpPr txBox="1">
            <a:spLocks noChangeArrowheads="1"/>
          </p:cNvSpPr>
          <p:nvPr/>
        </p:nvSpPr>
        <p:spPr bwMode="auto">
          <a:xfrm>
            <a:off x="195343" y="3122942"/>
            <a:ext cx="1602752" cy="43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ctr">
              <a:lnSpc>
                <a:spcPts val="1900"/>
              </a:lnSpc>
              <a:defRPr b="1"/>
            </a:lvl1pPr>
          </a:lstStyle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ВСЕГЕИ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8" name="Rectangle 9"/>
          <p:cNvSpPr txBox="1">
            <a:spLocks noChangeArrowheads="1"/>
          </p:cNvSpPr>
          <p:nvPr/>
        </p:nvSpPr>
        <p:spPr bwMode="auto">
          <a:xfrm>
            <a:off x="1882258" y="3122942"/>
            <a:ext cx="1653751" cy="40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ctr">
              <a:lnSpc>
                <a:spcPts val="1900"/>
              </a:lnSpc>
              <a:defRPr b="1"/>
            </a:lvl1pPr>
          </a:lstStyle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Росгеолфонд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9" name="Rectangle 9"/>
          <p:cNvSpPr txBox="1">
            <a:spLocks noChangeArrowheads="1"/>
          </p:cNvSpPr>
          <p:nvPr/>
        </p:nvSpPr>
        <p:spPr bwMode="auto">
          <a:xfrm>
            <a:off x="3683159" y="3122942"/>
            <a:ext cx="1524903" cy="39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ctr">
              <a:lnSpc>
                <a:spcPts val="1900"/>
              </a:lnSpc>
              <a:defRPr b="1"/>
            </a:lvl1pPr>
          </a:lstStyle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Минерал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0" name="Rectangle 9"/>
          <p:cNvSpPr txBox="1">
            <a:spLocks noChangeArrowheads="1"/>
          </p:cNvSpPr>
          <p:nvPr/>
        </p:nvSpPr>
        <p:spPr bwMode="auto">
          <a:xfrm>
            <a:off x="5414749" y="3122942"/>
            <a:ext cx="1602752" cy="40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ctr">
              <a:lnSpc>
                <a:spcPts val="1900"/>
              </a:lnSpc>
              <a:defRPr b="1"/>
            </a:lvl1pPr>
          </a:lstStyle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ВНИГНИ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1" name="Rectangle 9"/>
          <p:cNvSpPr txBox="1">
            <a:spLocks noChangeArrowheads="1"/>
          </p:cNvSpPr>
          <p:nvPr/>
        </p:nvSpPr>
        <p:spPr bwMode="auto">
          <a:xfrm>
            <a:off x="4183184" y="2261455"/>
            <a:ext cx="3440565" cy="4011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ru-RU"/>
            </a:defPPr>
            <a:lvl1pPr algn="ctr">
              <a:lnSpc>
                <a:spcPts val="1900"/>
              </a:lnSpc>
              <a:defRPr b="1"/>
            </a:lvl1pPr>
          </a:lstStyle>
          <a:p>
            <a:r>
              <a:rPr lang="ru-RU" sz="1600" b="0" dirty="0" smtClean="0"/>
              <a:t>Общее вэб-приложение</a:t>
            </a:r>
            <a:endParaRPr lang="en-US" sz="1600" b="0" dirty="0">
              <a:solidFill>
                <a:srgbClr val="0070C0"/>
              </a:solidFill>
              <a:latin typeface="+mj-lt"/>
            </a:endParaRPr>
          </a:p>
        </p:txBody>
      </p:sp>
      <p:cxnSp>
        <p:nvCxnSpPr>
          <p:cNvPr id="14" name="Соединительная линия уступом 13"/>
          <p:cNvCxnSpPr>
            <a:stCxn id="17" idx="0"/>
            <a:endCxn id="21" idx="2"/>
          </p:cNvCxnSpPr>
          <p:nvPr/>
        </p:nvCxnSpPr>
        <p:spPr>
          <a:xfrm rot="5400000" flipH="1" flipV="1">
            <a:off x="3219915" y="439390"/>
            <a:ext cx="460357" cy="4906748"/>
          </a:xfrm>
          <a:prstGeom prst="bentConnector3">
            <a:avLst>
              <a:gd name="adj1" fmla="val 50000"/>
            </a:avLst>
          </a:prstGeom>
          <a:ln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>
            <a:stCxn id="18" idx="0"/>
            <a:endCxn id="21" idx="2"/>
          </p:cNvCxnSpPr>
          <p:nvPr/>
        </p:nvCxnSpPr>
        <p:spPr>
          <a:xfrm rot="5400000" flipH="1" flipV="1">
            <a:off x="4076122" y="1295598"/>
            <a:ext cx="460357" cy="3194333"/>
          </a:xfrm>
          <a:prstGeom prst="bentConnector3">
            <a:avLst/>
          </a:prstGeom>
          <a:ln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>
            <a:stCxn id="19" idx="0"/>
            <a:endCxn id="21" idx="2"/>
          </p:cNvCxnSpPr>
          <p:nvPr/>
        </p:nvCxnSpPr>
        <p:spPr>
          <a:xfrm rot="5400000" flipH="1" flipV="1">
            <a:off x="4944361" y="2163836"/>
            <a:ext cx="460357" cy="1457856"/>
          </a:xfrm>
          <a:prstGeom prst="bentConnector3">
            <a:avLst/>
          </a:prstGeom>
          <a:ln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оединительная линия уступом 26"/>
          <p:cNvCxnSpPr>
            <a:stCxn id="20" idx="0"/>
            <a:endCxn id="21" idx="2"/>
          </p:cNvCxnSpPr>
          <p:nvPr/>
        </p:nvCxnSpPr>
        <p:spPr>
          <a:xfrm rot="16200000" flipV="1">
            <a:off x="5829618" y="2736435"/>
            <a:ext cx="460357" cy="312658"/>
          </a:xfrm>
          <a:prstGeom prst="bentConnector3">
            <a:avLst>
              <a:gd name="adj1" fmla="val 50000"/>
            </a:avLst>
          </a:prstGeom>
          <a:ln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Стрелка вниз 28"/>
          <p:cNvSpPr/>
          <p:nvPr/>
        </p:nvSpPr>
        <p:spPr>
          <a:xfrm rot="10800000">
            <a:off x="4698778" y="1904669"/>
            <a:ext cx="236362" cy="203073"/>
          </a:xfrm>
          <a:prstGeom prst="downArrow">
            <a:avLst>
              <a:gd name="adj1" fmla="val 32806"/>
              <a:gd name="adj2" fmla="val 55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низ 33"/>
          <p:cNvSpPr/>
          <p:nvPr/>
        </p:nvSpPr>
        <p:spPr>
          <a:xfrm rot="10800000">
            <a:off x="6568218" y="1894891"/>
            <a:ext cx="236362" cy="203073"/>
          </a:xfrm>
          <a:prstGeom prst="downArrow">
            <a:avLst>
              <a:gd name="adj1" fmla="val 32806"/>
              <a:gd name="adj2" fmla="val 55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0578" y="4804878"/>
            <a:ext cx="1697309" cy="1951779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ru-RU" sz="1500" dirty="0" smtClean="0"/>
              <a:t>Существующие слои Гис-атласа и растровая БД + Геохронология, Р3 ,  петротипы и т.д.</a:t>
            </a:r>
            <a:endParaRPr lang="ru-RU" sz="1500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38193" y="3662294"/>
            <a:ext cx="1602752" cy="108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Стандартные картографические сервисы и сервисы данных 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869783" y="4804878"/>
            <a:ext cx="1602752" cy="1931255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ru-RU" sz="1500" dirty="0" smtClean="0"/>
              <a:t>АСЛН распределенный фонд недр, ГБЗ и ГКМ</a:t>
            </a:r>
          </a:p>
          <a:p>
            <a:pPr algn="ctr">
              <a:lnSpc>
                <a:spcPts val="1700"/>
              </a:lnSpc>
            </a:pPr>
            <a:r>
              <a:rPr lang="ru-RU" sz="1500" dirty="0" smtClean="0"/>
              <a:t>Р1+Р2+Р3 и </a:t>
            </a:r>
            <a:r>
              <a:rPr lang="ru-RU" sz="1500" dirty="0" err="1" smtClean="0"/>
              <a:t>др</a:t>
            </a:r>
            <a:r>
              <a:rPr lang="ru-RU" sz="1500" dirty="0" smtClean="0"/>
              <a:t> </a:t>
            </a:r>
            <a:endParaRPr lang="ru-RU" sz="1500" dirty="0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578" y="562526"/>
            <a:ext cx="2984716" cy="1671181"/>
          </a:xfrm>
          <a:prstGeom prst="rect">
            <a:avLst/>
          </a:prstGeom>
        </p:spPr>
      </p:pic>
      <p:sp>
        <p:nvSpPr>
          <p:cNvPr id="45" name="Скругленный прямоугольник 44"/>
          <p:cNvSpPr/>
          <p:nvPr/>
        </p:nvSpPr>
        <p:spPr>
          <a:xfrm>
            <a:off x="3626009" y="4883161"/>
            <a:ext cx="1618659" cy="1852972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ru-RU" sz="1500" dirty="0" smtClean="0"/>
              <a:t>Слои Электронной карты </a:t>
            </a:r>
            <a:r>
              <a:rPr lang="ru-RU" sz="1500" dirty="0" err="1" smtClean="0"/>
              <a:t>недропользован</a:t>
            </a:r>
            <a:r>
              <a:rPr lang="ru-RU" sz="1500" dirty="0" smtClean="0"/>
              <a:t>. </a:t>
            </a:r>
            <a:endParaRPr lang="ru-RU" sz="1500" dirty="0"/>
          </a:p>
        </p:txBody>
      </p:sp>
      <p:sp>
        <p:nvSpPr>
          <p:cNvPr id="62" name="Rectangle 9"/>
          <p:cNvSpPr txBox="1">
            <a:spLocks noChangeArrowheads="1"/>
          </p:cNvSpPr>
          <p:nvPr/>
        </p:nvSpPr>
        <p:spPr bwMode="auto">
          <a:xfrm>
            <a:off x="6963630" y="3122942"/>
            <a:ext cx="1704831" cy="41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ctr">
              <a:lnSpc>
                <a:spcPts val="1900"/>
              </a:lnSpc>
              <a:defRPr b="1"/>
            </a:lvl1pPr>
          </a:lstStyle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ЦНИГРИ-ВИМС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3" name="Rectangle 9"/>
          <p:cNvSpPr txBox="1">
            <a:spLocks noChangeArrowheads="1"/>
          </p:cNvSpPr>
          <p:nvPr/>
        </p:nvSpPr>
        <p:spPr bwMode="auto">
          <a:xfrm>
            <a:off x="10139955" y="3104124"/>
            <a:ext cx="2186444" cy="44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ctr">
              <a:lnSpc>
                <a:spcPts val="1900"/>
              </a:lnSpc>
              <a:defRPr b="1"/>
            </a:lvl1pPr>
          </a:lstStyle>
          <a:p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Гидроспецгеология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5344234" y="4856059"/>
            <a:ext cx="1616117" cy="188007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ru-RU" sz="1500" dirty="0" smtClean="0"/>
              <a:t>Данные по УВС,</a:t>
            </a:r>
            <a:r>
              <a:rPr lang="en-US" sz="1500" dirty="0"/>
              <a:t>  </a:t>
            </a:r>
            <a:r>
              <a:rPr lang="ru-RU" sz="1500" dirty="0" smtClean="0"/>
              <a:t>системы ведения </a:t>
            </a:r>
            <a:r>
              <a:rPr lang="en-US" sz="1500" dirty="0" smtClean="0"/>
              <a:t>D1 </a:t>
            </a:r>
            <a:r>
              <a:rPr lang="ru-RU" sz="1500" dirty="0" smtClean="0"/>
              <a:t>и </a:t>
            </a:r>
            <a:r>
              <a:rPr lang="en-US" sz="1500" dirty="0" smtClean="0"/>
              <a:t>D2</a:t>
            </a:r>
            <a:endParaRPr lang="ru-RU" sz="1500" dirty="0" smtClean="0"/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1869783" y="3662294"/>
            <a:ext cx="1602752" cy="108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Стандартные картографические сервисы и сервисы данных </a:t>
            </a: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3626009" y="3680715"/>
            <a:ext cx="1602752" cy="108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Стандартные картографические сервисы и сервисы данных </a:t>
            </a:r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5357599" y="3661652"/>
            <a:ext cx="1602752" cy="108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Стандартные картографические сервисы и сервисы данных </a:t>
            </a:r>
          </a:p>
        </p:txBody>
      </p:sp>
      <p:sp>
        <p:nvSpPr>
          <p:cNvPr id="89" name="Rectangle 9"/>
          <p:cNvSpPr txBox="1">
            <a:spLocks noChangeArrowheads="1"/>
          </p:cNvSpPr>
          <p:nvPr/>
        </p:nvSpPr>
        <p:spPr bwMode="auto">
          <a:xfrm>
            <a:off x="8793733" y="3122942"/>
            <a:ext cx="1704831" cy="41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ctr">
              <a:lnSpc>
                <a:spcPts val="1900"/>
              </a:lnSpc>
              <a:defRPr b="1"/>
            </a:lvl1pPr>
          </a:lstStyle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ИМГРЭ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0" name="Скругленный прямоугольник 89"/>
          <p:cNvSpPr/>
          <p:nvPr/>
        </p:nvSpPr>
        <p:spPr>
          <a:xfrm>
            <a:off x="7075824" y="4856059"/>
            <a:ext cx="1616117" cy="188007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ru-RU" sz="1500" dirty="0"/>
              <a:t>Р1+Р2+Р3 и </a:t>
            </a:r>
            <a:r>
              <a:rPr lang="ru-RU" sz="1500" dirty="0" smtClean="0"/>
              <a:t>др. специализированные системы и БД</a:t>
            </a:r>
            <a:endParaRPr lang="ru-RU" sz="1500" dirty="0"/>
          </a:p>
        </p:txBody>
      </p:sp>
      <p:sp>
        <p:nvSpPr>
          <p:cNvPr id="91" name="Скругленный прямоугольник 90"/>
          <p:cNvSpPr/>
          <p:nvPr/>
        </p:nvSpPr>
        <p:spPr>
          <a:xfrm>
            <a:off x="7089189" y="3661652"/>
            <a:ext cx="1602752" cy="108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Стандартные картографические сервисы и сервисы данных </a:t>
            </a:r>
          </a:p>
        </p:txBody>
      </p:sp>
      <p:sp>
        <p:nvSpPr>
          <p:cNvPr id="92" name="Скругленный прямоугольник 91"/>
          <p:cNvSpPr/>
          <p:nvPr/>
        </p:nvSpPr>
        <p:spPr>
          <a:xfrm>
            <a:off x="8809529" y="4875122"/>
            <a:ext cx="1616117" cy="188007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ru-RU" sz="1500" dirty="0" smtClean="0"/>
              <a:t>Геохимические основы, специализированные БД</a:t>
            </a:r>
          </a:p>
        </p:txBody>
      </p:sp>
      <p:sp>
        <p:nvSpPr>
          <p:cNvPr id="93" name="Скругленный прямоугольник 92"/>
          <p:cNvSpPr/>
          <p:nvPr/>
        </p:nvSpPr>
        <p:spPr>
          <a:xfrm>
            <a:off x="8822894" y="3680715"/>
            <a:ext cx="1602752" cy="108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Стандартные картографические сервисы и сервисы данных </a:t>
            </a:r>
          </a:p>
        </p:txBody>
      </p:sp>
      <p:sp>
        <p:nvSpPr>
          <p:cNvPr id="94" name="Скругленный прямоугольник 93"/>
          <p:cNvSpPr/>
          <p:nvPr/>
        </p:nvSpPr>
        <p:spPr>
          <a:xfrm>
            <a:off x="10511253" y="4856059"/>
            <a:ext cx="1616117" cy="188007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ru-RU" sz="1500" dirty="0" smtClean="0"/>
              <a:t>Карты и Ресурсы ПВ, Экзогенные и эндогенные ОГП, </a:t>
            </a:r>
            <a:r>
              <a:rPr lang="ru-RU" sz="1500" dirty="0" err="1" smtClean="0"/>
              <a:t>др.системы</a:t>
            </a:r>
            <a:r>
              <a:rPr lang="ru-RU" sz="1500" dirty="0" smtClean="0"/>
              <a:t> и БД</a:t>
            </a:r>
          </a:p>
        </p:txBody>
      </p:sp>
      <p:sp>
        <p:nvSpPr>
          <p:cNvPr id="95" name="Скругленный прямоугольник 94"/>
          <p:cNvSpPr/>
          <p:nvPr/>
        </p:nvSpPr>
        <p:spPr>
          <a:xfrm>
            <a:off x="10524618" y="3661652"/>
            <a:ext cx="1602752" cy="108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Стандартные картографические сервисы и сервисы данных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3078970" y="45469"/>
            <a:ext cx="61000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ГИС-АТЛАС РОССИИ </a:t>
            </a:r>
          </a:p>
        </p:txBody>
      </p:sp>
      <p:cxnSp>
        <p:nvCxnSpPr>
          <p:cNvPr id="35" name="Соединительная линия уступом 34"/>
          <p:cNvCxnSpPr>
            <a:stCxn id="62" idx="0"/>
            <a:endCxn id="21" idx="2"/>
          </p:cNvCxnSpPr>
          <p:nvPr/>
        </p:nvCxnSpPr>
        <p:spPr>
          <a:xfrm rot="16200000" flipV="1">
            <a:off x="6629579" y="1936474"/>
            <a:ext cx="460357" cy="1912579"/>
          </a:xfrm>
          <a:prstGeom prst="bentConnector3">
            <a:avLst>
              <a:gd name="adj1" fmla="val 50000"/>
            </a:avLst>
          </a:prstGeom>
          <a:ln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stCxn id="89" idx="0"/>
            <a:endCxn id="21" idx="2"/>
          </p:cNvCxnSpPr>
          <p:nvPr/>
        </p:nvCxnSpPr>
        <p:spPr>
          <a:xfrm rot="16200000" flipV="1">
            <a:off x="7544630" y="1021423"/>
            <a:ext cx="460357" cy="3742682"/>
          </a:xfrm>
          <a:prstGeom prst="bentConnector3">
            <a:avLst>
              <a:gd name="adj1" fmla="val 50000"/>
            </a:avLst>
          </a:prstGeom>
          <a:ln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Соединительная линия уступом 39"/>
          <p:cNvCxnSpPr>
            <a:stCxn id="63" idx="0"/>
            <a:endCxn id="21" idx="2"/>
          </p:cNvCxnSpPr>
          <p:nvPr/>
        </p:nvCxnSpPr>
        <p:spPr>
          <a:xfrm rot="16200000" flipV="1">
            <a:off x="8347553" y="218500"/>
            <a:ext cx="441539" cy="5329710"/>
          </a:xfrm>
          <a:prstGeom prst="bentConnector3">
            <a:avLst>
              <a:gd name="adj1" fmla="val 50000"/>
            </a:avLst>
          </a:prstGeom>
          <a:ln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66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7D2A1577-5CDF-44C8-B0E8-13FB6437F96B}"/>
              </a:ext>
            </a:extLst>
          </p:cNvPr>
          <p:cNvSpPr>
            <a:spLocks noChangeAspect="1"/>
          </p:cNvSpPr>
          <p:nvPr/>
        </p:nvSpPr>
        <p:spPr>
          <a:xfrm>
            <a:off x="2388" y="-34886"/>
            <a:ext cx="12191199" cy="6841498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8018" y="685402"/>
            <a:ext cx="10394609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dirty="0" smtClean="0">
                <a:solidFill>
                  <a:srgbClr val="002060"/>
                </a:solidFill>
              </a:rPr>
              <a:t>I. </a:t>
            </a:r>
            <a:r>
              <a:rPr lang="ru-RU" sz="2400" b="1" dirty="0" smtClean="0">
                <a:solidFill>
                  <a:srgbClr val="002060"/>
                </a:solidFill>
              </a:rPr>
              <a:t>Перевести в режим многопользовательского интерактивного редактирования</a:t>
            </a:r>
            <a:endParaRPr lang="ru-RU" alt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018" y="2056665"/>
            <a:ext cx="6065495" cy="163121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ИЗУЧЕННОСТЬ, 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ОБЕСПЕЧЕННОСТЬ ОСНОВАМИ (в т.ч. новая карта «Обеспеченность материалами полученных современными г/ф методами», 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ТЕКУЩИЕ И ПЛАНИРУЕМЫЕ РАБОТЫ</a:t>
            </a:r>
            <a:endParaRPr kumimoji="0" lang="ru-RU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15916" y="2095137"/>
            <a:ext cx="4455268" cy="127727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342900" marR="0" lvl="0" indent="-34290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defRPr>
            </a:lvl1pPr>
          </a:lstStyle>
          <a:p>
            <a:endParaRPr lang="ru-RU" b="0" dirty="0"/>
          </a:p>
          <a:p>
            <a:pPr marL="0" indent="0">
              <a:buNone/>
            </a:pPr>
            <a:r>
              <a:rPr lang="ru-RU" b="0" dirty="0"/>
              <a:t>Редакторы НРС и специализированных секций, Семилеткин, региональные отделы и ЦИТ РГМ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8018" y="4024684"/>
            <a:ext cx="6065495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342900" marR="0" lvl="0" indent="-34290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indent="0">
              <a:buNone/>
            </a:pPr>
            <a:r>
              <a:rPr lang="ru-RU" b="0" dirty="0"/>
              <a:t>4. КАРТА МПИ УВЯЗАННАЯ С ГБЗ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15916" y="4024684"/>
            <a:ext cx="4455268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defRPr>
            </a:lvl1pPr>
          </a:lstStyle>
          <a:p>
            <a:r>
              <a:rPr lang="ru-RU" b="0" dirty="0" smtClean="0"/>
              <a:t>Региональные </a:t>
            </a:r>
            <a:r>
              <a:rPr lang="ru-RU" b="0" dirty="0"/>
              <a:t>отделы и ЦИТ РГМ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8189" y="37922"/>
            <a:ext cx="255471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ГИС-АТЛАС РОССИИ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431938" y="61472"/>
            <a:ext cx="23774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altLang="ru-RU" cap="all" dirty="0" smtClean="0">
                <a:solidFill>
                  <a:srgbClr val="002060"/>
                </a:solidFill>
              </a:rPr>
              <a:t>На 2018 г.</a:t>
            </a:r>
            <a:endParaRPr lang="ru-RU" altLang="ru-RU" cap="all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17923" y="1456808"/>
            <a:ext cx="4415557" cy="40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i="1" dirty="0" smtClean="0">
                <a:solidFill>
                  <a:srgbClr val="002060"/>
                </a:solidFill>
              </a:rPr>
              <a:t>карты</a:t>
            </a:r>
            <a:endParaRPr lang="ru-RU" altLang="ru-RU" sz="2400" i="1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115916" y="1488396"/>
            <a:ext cx="4415557" cy="40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i="1" dirty="0" smtClean="0">
                <a:solidFill>
                  <a:srgbClr val="002060"/>
                </a:solidFill>
              </a:rPr>
              <a:t>редакторы</a:t>
            </a:r>
            <a:endParaRPr lang="ru-RU" altLang="ru-RU" sz="2400" i="1" dirty="0">
              <a:solidFill>
                <a:srgbClr val="00206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28018" y="5331484"/>
            <a:ext cx="11143166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b="1" dirty="0">
                <a:solidFill>
                  <a:srgbClr val="002060"/>
                </a:solidFill>
              </a:rPr>
              <a:t>III. </a:t>
            </a:r>
            <a:r>
              <a:rPr lang="ru-RU" sz="2400" b="1" dirty="0">
                <a:solidFill>
                  <a:srgbClr val="002060"/>
                </a:solidFill>
              </a:rPr>
              <a:t>Согласовать и утвердить унифицированную структуру Справок об эффективности региональных геолого-геофизических и </a:t>
            </a:r>
            <a:r>
              <a:rPr lang="ru-RU" sz="2400" b="1" dirty="0" err="1">
                <a:solidFill>
                  <a:srgbClr val="002060"/>
                </a:solidFill>
              </a:rPr>
              <a:t>геологосъемочных</a:t>
            </a:r>
            <a:r>
              <a:rPr lang="ru-RU" sz="2400" b="1" dirty="0">
                <a:solidFill>
                  <a:srgbClr val="002060"/>
                </a:solidFill>
              </a:rPr>
              <a:t> работ по Федеральным округам (рекомендация Заказчика) </a:t>
            </a:r>
            <a:endParaRPr lang="ru-RU" altLang="ru-RU" sz="2400" b="1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28018" y="4843157"/>
            <a:ext cx="10836218" cy="40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dirty="0">
                <a:solidFill>
                  <a:srgbClr val="002060"/>
                </a:solidFill>
              </a:rPr>
              <a:t>I</a:t>
            </a:r>
            <a:r>
              <a:rPr lang="en-US" sz="2400" dirty="0" smtClean="0">
                <a:solidFill>
                  <a:srgbClr val="002060"/>
                </a:solidFill>
              </a:rPr>
              <a:t>I. </a:t>
            </a:r>
            <a:r>
              <a:rPr lang="ru-RU" sz="2400" b="1" dirty="0" smtClean="0">
                <a:solidFill>
                  <a:srgbClr val="002060"/>
                </a:solidFill>
              </a:rPr>
              <a:t>Актуализировать требования, обеспечить полную унификацию ГИС-Пакетов </a:t>
            </a:r>
            <a:endParaRPr lang="ru-RU" altLang="ru-RU" sz="2400" b="1" dirty="0">
              <a:solidFill>
                <a:srgbClr val="002060"/>
              </a:solidFill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6638445" y="2826489"/>
            <a:ext cx="425630" cy="2417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>
            <a:off x="6638445" y="4108310"/>
            <a:ext cx="425630" cy="2417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89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Фигура, имеющая форму буквы L 39"/>
          <p:cNvSpPr/>
          <p:nvPr/>
        </p:nvSpPr>
        <p:spPr>
          <a:xfrm rot="10800000" flipH="1">
            <a:off x="1056516" y="152400"/>
            <a:ext cx="10035347" cy="6646448"/>
          </a:xfrm>
          <a:custGeom>
            <a:avLst/>
            <a:gdLst>
              <a:gd name="connsiteX0" fmla="*/ 0 w 12433300"/>
              <a:gd name="connsiteY0" fmla="*/ 0 h 6628627"/>
              <a:gd name="connsiteX1" fmla="*/ 3314314 w 12433300"/>
              <a:gd name="connsiteY1" fmla="*/ 0 h 6628627"/>
              <a:gd name="connsiteX2" fmla="*/ 3314314 w 12433300"/>
              <a:gd name="connsiteY2" fmla="*/ 3314314 h 6628627"/>
              <a:gd name="connsiteX3" fmla="*/ 12433300 w 12433300"/>
              <a:gd name="connsiteY3" fmla="*/ 3314314 h 6628627"/>
              <a:gd name="connsiteX4" fmla="*/ 12433300 w 12433300"/>
              <a:gd name="connsiteY4" fmla="*/ 6628627 h 6628627"/>
              <a:gd name="connsiteX5" fmla="*/ 0 w 12433300"/>
              <a:gd name="connsiteY5" fmla="*/ 6628627 h 6628627"/>
              <a:gd name="connsiteX6" fmla="*/ 0 w 12433300"/>
              <a:gd name="connsiteY6" fmla="*/ 0 h 6628627"/>
              <a:gd name="connsiteX0" fmla="*/ 0 w 12433300"/>
              <a:gd name="connsiteY0" fmla="*/ 0 h 6628627"/>
              <a:gd name="connsiteX1" fmla="*/ 3314314 w 12433300"/>
              <a:gd name="connsiteY1" fmla="*/ 0 h 6628627"/>
              <a:gd name="connsiteX2" fmla="*/ 7302114 w 12433300"/>
              <a:gd name="connsiteY2" fmla="*/ 3327014 h 6628627"/>
              <a:gd name="connsiteX3" fmla="*/ 12433300 w 12433300"/>
              <a:gd name="connsiteY3" fmla="*/ 3314314 h 6628627"/>
              <a:gd name="connsiteX4" fmla="*/ 12433300 w 12433300"/>
              <a:gd name="connsiteY4" fmla="*/ 6628627 h 6628627"/>
              <a:gd name="connsiteX5" fmla="*/ 0 w 12433300"/>
              <a:gd name="connsiteY5" fmla="*/ 6628627 h 6628627"/>
              <a:gd name="connsiteX6" fmla="*/ 0 w 12433300"/>
              <a:gd name="connsiteY6" fmla="*/ 0 h 6628627"/>
              <a:gd name="connsiteX0" fmla="*/ 0 w 12433300"/>
              <a:gd name="connsiteY0" fmla="*/ 12700 h 6641327"/>
              <a:gd name="connsiteX1" fmla="*/ 7340214 w 12433300"/>
              <a:gd name="connsiteY1" fmla="*/ 0 h 6641327"/>
              <a:gd name="connsiteX2" fmla="*/ 7302114 w 12433300"/>
              <a:gd name="connsiteY2" fmla="*/ 3339714 h 6641327"/>
              <a:gd name="connsiteX3" fmla="*/ 12433300 w 12433300"/>
              <a:gd name="connsiteY3" fmla="*/ 3327014 h 6641327"/>
              <a:gd name="connsiteX4" fmla="*/ 12433300 w 12433300"/>
              <a:gd name="connsiteY4" fmla="*/ 6641327 h 6641327"/>
              <a:gd name="connsiteX5" fmla="*/ 0 w 12433300"/>
              <a:gd name="connsiteY5" fmla="*/ 6641327 h 6641327"/>
              <a:gd name="connsiteX6" fmla="*/ 0 w 12433300"/>
              <a:gd name="connsiteY6" fmla="*/ 12700 h 6641327"/>
              <a:gd name="connsiteX0" fmla="*/ 0 w 12433300"/>
              <a:gd name="connsiteY0" fmla="*/ 12700 h 6641327"/>
              <a:gd name="connsiteX1" fmla="*/ 7340214 w 12433300"/>
              <a:gd name="connsiteY1" fmla="*/ 0 h 6641327"/>
              <a:gd name="connsiteX2" fmla="*/ 6096538 w 12433300"/>
              <a:gd name="connsiteY2" fmla="*/ 4038214 h 6641327"/>
              <a:gd name="connsiteX3" fmla="*/ 12433300 w 12433300"/>
              <a:gd name="connsiteY3" fmla="*/ 3327014 h 6641327"/>
              <a:gd name="connsiteX4" fmla="*/ 12433300 w 12433300"/>
              <a:gd name="connsiteY4" fmla="*/ 6641327 h 6641327"/>
              <a:gd name="connsiteX5" fmla="*/ 0 w 12433300"/>
              <a:gd name="connsiteY5" fmla="*/ 6641327 h 6641327"/>
              <a:gd name="connsiteX6" fmla="*/ 0 w 12433300"/>
              <a:gd name="connsiteY6" fmla="*/ 12700 h 6641327"/>
              <a:gd name="connsiteX0" fmla="*/ 0 w 12433300"/>
              <a:gd name="connsiteY0" fmla="*/ 0 h 6628627"/>
              <a:gd name="connsiteX1" fmla="*/ 6231084 w 12433300"/>
              <a:gd name="connsiteY1" fmla="*/ 12700 h 6628627"/>
              <a:gd name="connsiteX2" fmla="*/ 6096538 w 12433300"/>
              <a:gd name="connsiteY2" fmla="*/ 4025514 h 6628627"/>
              <a:gd name="connsiteX3" fmla="*/ 12433300 w 12433300"/>
              <a:gd name="connsiteY3" fmla="*/ 3314314 h 6628627"/>
              <a:gd name="connsiteX4" fmla="*/ 12433300 w 12433300"/>
              <a:gd name="connsiteY4" fmla="*/ 6628627 h 6628627"/>
              <a:gd name="connsiteX5" fmla="*/ 0 w 12433300"/>
              <a:gd name="connsiteY5" fmla="*/ 6628627 h 6628627"/>
              <a:gd name="connsiteX6" fmla="*/ 0 w 12433300"/>
              <a:gd name="connsiteY6" fmla="*/ 0 h 6628627"/>
              <a:gd name="connsiteX0" fmla="*/ 0 w 12433300"/>
              <a:gd name="connsiteY0" fmla="*/ 0 h 6628627"/>
              <a:gd name="connsiteX1" fmla="*/ 6231084 w 12433300"/>
              <a:gd name="connsiteY1" fmla="*/ 12700 h 6628627"/>
              <a:gd name="connsiteX2" fmla="*/ 6096538 w 12433300"/>
              <a:gd name="connsiteY2" fmla="*/ 4025514 h 6628627"/>
              <a:gd name="connsiteX3" fmla="*/ 12433300 w 12433300"/>
              <a:gd name="connsiteY3" fmla="*/ 4000114 h 6628627"/>
              <a:gd name="connsiteX4" fmla="*/ 12433300 w 12433300"/>
              <a:gd name="connsiteY4" fmla="*/ 6628627 h 6628627"/>
              <a:gd name="connsiteX5" fmla="*/ 0 w 12433300"/>
              <a:gd name="connsiteY5" fmla="*/ 6628627 h 6628627"/>
              <a:gd name="connsiteX6" fmla="*/ 0 w 12433300"/>
              <a:gd name="connsiteY6" fmla="*/ 0 h 6628627"/>
              <a:gd name="connsiteX0" fmla="*/ 0 w 12433300"/>
              <a:gd name="connsiteY0" fmla="*/ 0 h 6628627"/>
              <a:gd name="connsiteX1" fmla="*/ 6231084 w 12433300"/>
              <a:gd name="connsiteY1" fmla="*/ 12700 h 6628627"/>
              <a:gd name="connsiteX2" fmla="*/ 6209058 w 12433300"/>
              <a:gd name="connsiteY2" fmla="*/ 4025514 h 6628627"/>
              <a:gd name="connsiteX3" fmla="*/ 12433300 w 12433300"/>
              <a:gd name="connsiteY3" fmla="*/ 4000114 h 6628627"/>
              <a:gd name="connsiteX4" fmla="*/ 12433300 w 12433300"/>
              <a:gd name="connsiteY4" fmla="*/ 6628627 h 6628627"/>
              <a:gd name="connsiteX5" fmla="*/ 0 w 12433300"/>
              <a:gd name="connsiteY5" fmla="*/ 6628627 h 6628627"/>
              <a:gd name="connsiteX6" fmla="*/ 0 w 12433300"/>
              <a:gd name="connsiteY6" fmla="*/ 0 h 6628627"/>
              <a:gd name="connsiteX0" fmla="*/ 0 w 12433300"/>
              <a:gd name="connsiteY0" fmla="*/ 0 h 6628627"/>
              <a:gd name="connsiteX1" fmla="*/ 6231084 w 12433300"/>
              <a:gd name="connsiteY1" fmla="*/ 12700 h 6628627"/>
              <a:gd name="connsiteX2" fmla="*/ 6209058 w 12433300"/>
              <a:gd name="connsiteY2" fmla="*/ 4025514 h 6628627"/>
              <a:gd name="connsiteX3" fmla="*/ 12417565 w 12433300"/>
              <a:gd name="connsiteY3" fmla="*/ 4139439 h 6628627"/>
              <a:gd name="connsiteX4" fmla="*/ 12433300 w 12433300"/>
              <a:gd name="connsiteY4" fmla="*/ 6628627 h 6628627"/>
              <a:gd name="connsiteX5" fmla="*/ 0 w 12433300"/>
              <a:gd name="connsiteY5" fmla="*/ 6628627 h 6628627"/>
              <a:gd name="connsiteX6" fmla="*/ 0 w 12433300"/>
              <a:gd name="connsiteY6" fmla="*/ 0 h 6628627"/>
              <a:gd name="connsiteX0" fmla="*/ 0 w 12433300"/>
              <a:gd name="connsiteY0" fmla="*/ 0 h 6628627"/>
              <a:gd name="connsiteX1" fmla="*/ 6231084 w 12433300"/>
              <a:gd name="connsiteY1" fmla="*/ 12700 h 6628627"/>
              <a:gd name="connsiteX2" fmla="*/ 6209058 w 12433300"/>
              <a:gd name="connsiteY2" fmla="*/ 4177506 h 6628627"/>
              <a:gd name="connsiteX3" fmla="*/ 12417565 w 12433300"/>
              <a:gd name="connsiteY3" fmla="*/ 4139439 h 6628627"/>
              <a:gd name="connsiteX4" fmla="*/ 12433300 w 12433300"/>
              <a:gd name="connsiteY4" fmla="*/ 6628627 h 6628627"/>
              <a:gd name="connsiteX5" fmla="*/ 0 w 12433300"/>
              <a:gd name="connsiteY5" fmla="*/ 6628627 h 6628627"/>
              <a:gd name="connsiteX6" fmla="*/ 0 w 12433300"/>
              <a:gd name="connsiteY6" fmla="*/ 0 h 6628627"/>
              <a:gd name="connsiteX0" fmla="*/ 0 w 12433300"/>
              <a:gd name="connsiteY0" fmla="*/ 0 h 6628627"/>
              <a:gd name="connsiteX1" fmla="*/ 6231084 w 12433300"/>
              <a:gd name="connsiteY1" fmla="*/ 12700 h 6628627"/>
              <a:gd name="connsiteX2" fmla="*/ 6209058 w 12433300"/>
              <a:gd name="connsiteY2" fmla="*/ 4152174 h 6628627"/>
              <a:gd name="connsiteX3" fmla="*/ 12417565 w 12433300"/>
              <a:gd name="connsiteY3" fmla="*/ 4139439 h 6628627"/>
              <a:gd name="connsiteX4" fmla="*/ 12433300 w 12433300"/>
              <a:gd name="connsiteY4" fmla="*/ 6628627 h 6628627"/>
              <a:gd name="connsiteX5" fmla="*/ 0 w 12433300"/>
              <a:gd name="connsiteY5" fmla="*/ 6628627 h 6628627"/>
              <a:gd name="connsiteX6" fmla="*/ 0 w 12433300"/>
              <a:gd name="connsiteY6" fmla="*/ 0 h 6628627"/>
              <a:gd name="connsiteX0" fmla="*/ 0 w 12433300"/>
              <a:gd name="connsiteY0" fmla="*/ 0 h 6628627"/>
              <a:gd name="connsiteX1" fmla="*/ 6231084 w 12433300"/>
              <a:gd name="connsiteY1" fmla="*/ 12700 h 6628627"/>
              <a:gd name="connsiteX2" fmla="*/ 6209058 w 12433300"/>
              <a:gd name="connsiteY2" fmla="*/ 4152174 h 6628627"/>
              <a:gd name="connsiteX3" fmla="*/ 12417565 w 12433300"/>
              <a:gd name="connsiteY3" fmla="*/ 4139439 h 6628627"/>
              <a:gd name="connsiteX4" fmla="*/ 12433300 w 12433300"/>
              <a:gd name="connsiteY4" fmla="*/ 6628627 h 6628627"/>
              <a:gd name="connsiteX5" fmla="*/ 0 w 12433300"/>
              <a:gd name="connsiteY5" fmla="*/ 6628627 h 6628627"/>
              <a:gd name="connsiteX6" fmla="*/ 0 w 12433300"/>
              <a:gd name="connsiteY6" fmla="*/ 0 h 6628627"/>
              <a:gd name="connsiteX0" fmla="*/ 0 w 12433300"/>
              <a:gd name="connsiteY0" fmla="*/ 0 h 6628627"/>
              <a:gd name="connsiteX1" fmla="*/ 6231084 w 12433300"/>
              <a:gd name="connsiteY1" fmla="*/ 12700 h 6628627"/>
              <a:gd name="connsiteX2" fmla="*/ 5799957 w 12433300"/>
              <a:gd name="connsiteY2" fmla="*/ 4177506 h 6628627"/>
              <a:gd name="connsiteX3" fmla="*/ 12417565 w 12433300"/>
              <a:gd name="connsiteY3" fmla="*/ 4139439 h 6628627"/>
              <a:gd name="connsiteX4" fmla="*/ 12433300 w 12433300"/>
              <a:gd name="connsiteY4" fmla="*/ 6628627 h 6628627"/>
              <a:gd name="connsiteX5" fmla="*/ 0 w 12433300"/>
              <a:gd name="connsiteY5" fmla="*/ 6628627 h 6628627"/>
              <a:gd name="connsiteX6" fmla="*/ 0 w 12433300"/>
              <a:gd name="connsiteY6" fmla="*/ 0 h 6628627"/>
              <a:gd name="connsiteX0" fmla="*/ 0 w 12433300"/>
              <a:gd name="connsiteY0" fmla="*/ 0 h 6628627"/>
              <a:gd name="connsiteX1" fmla="*/ 5916391 w 12433300"/>
              <a:gd name="connsiteY1" fmla="*/ 12700 h 6628627"/>
              <a:gd name="connsiteX2" fmla="*/ 5799957 w 12433300"/>
              <a:gd name="connsiteY2" fmla="*/ 4177506 h 6628627"/>
              <a:gd name="connsiteX3" fmla="*/ 12417565 w 12433300"/>
              <a:gd name="connsiteY3" fmla="*/ 4139439 h 6628627"/>
              <a:gd name="connsiteX4" fmla="*/ 12433300 w 12433300"/>
              <a:gd name="connsiteY4" fmla="*/ 6628627 h 6628627"/>
              <a:gd name="connsiteX5" fmla="*/ 0 w 12433300"/>
              <a:gd name="connsiteY5" fmla="*/ 6628627 h 6628627"/>
              <a:gd name="connsiteX6" fmla="*/ 0 w 12433300"/>
              <a:gd name="connsiteY6" fmla="*/ 0 h 6628627"/>
              <a:gd name="connsiteX0" fmla="*/ 0 w 12433300"/>
              <a:gd name="connsiteY0" fmla="*/ 0 h 6628627"/>
              <a:gd name="connsiteX1" fmla="*/ 5869187 w 12433300"/>
              <a:gd name="connsiteY1" fmla="*/ 12700 h 6628627"/>
              <a:gd name="connsiteX2" fmla="*/ 5799957 w 12433300"/>
              <a:gd name="connsiteY2" fmla="*/ 4177506 h 6628627"/>
              <a:gd name="connsiteX3" fmla="*/ 12417565 w 12433300"/>
              <a:gd name="connsiteY3" fmla="*/ 4139439 h 6628627"/>
              <a:gd name="connsiteX4" fmla="*/ 12433300 w 12433300"/>
              <a:gd name="connsiteY4" fmla="*/ 6628627 h 6628627"/>
              <a:gd name="connsiteX5" fmla="*/ 0 w 12433300"/>
              <a:gd name="connsiteY5" fmla="*/ 6628627 h 6628627"/>
              <a:gd name="connsiteX6" fmla="*/ 0 w 12433300"/>
              <a:gd name="connsiteY6" fmla="*/ 0 h 6628627"/>
              <a:gd name="connsiteX0" fmla="*/ 0 w 12433300"/>
              <a:gd name="connsiteY0" fmla="*/ 0 h 6628627"/>
              <a:gd name="connsiteX1" fmla="*/ 5869187 w 12433300"/>
              <a:gd name="connsiteY1" fmla="*/ 12700 h 6628627"/>
              <a:gd name="connsiteX2" fmla="*/ 5988773 w 12433300"/>
              <a:gd name="connsiteY2" fmla="*/ 4126842 h 6628627"/>
              <a:gd name="connsiteX3" fmla="*/ 12417565 w 12433300"/>
              <a:gd name="connsiteY3" fmla="*/ 4139439 h 6628627"/>
              <a:gd name="connsiteX4" fmla="*/ 12433300 w 12433300"/>
              <a:gd name="connsiteY4" fmla="*/ 6628627 h 6628627"/>
              <a:gd name="connsiteX5" fmla="*/ 0 w 12433300"/>
              <a:gd name="connsiteY5" fmla="*/ 6628627 h 6628627"/>
              <a:gd name="connsiteX6" fmla="*/ 0 w 12433300"/>
              <a:gd name="connsiteY6" fmla="*/ 0 h 6628627"/>
              <a:gd name="connsiteX0" fmla="*/ 0 w 12433300"/>
              <a:gd name="connsiteY0" fmla="*/ 0 h 6628627"/>
              <a:gd name="connsiteX1" fmla="*/ 5995064 w 12433300"/>
              <a:gd name="connsiteY1" fmla="*/ 50698 h 6628627"/>
              <a:gd name="connsiteX2" fmla="*/ 5988773 w 12433300"/>
              <a:gd name="connsiteY2" fmla="*/ 4126842 h 6628627"/>
              <a:gd name="connsiteX3" fmla="*/ 12417565 w 12433300"/>
              <a:gd name="connsiteY3" fmla="*/ 4139439 h 6628627"/>
              <a:gd name="connsiteX4" fmla="*/ 12433300 w 12433300"/>
              <a:gd name="connsiteY4" fmla="*/ 6628627 h 6628627"/>
              <a:gd name="connsiteX5" fmla="*/ 0 w 12433300"/>
              <a:gd name="connsiteY5" fmla="*/ 6628627 h 6628627"/>
              <a:gd name="connsiteX6" fmla="*/ 0 w 12433300"/>
              <a:gd name="connsiteY6" fmla="*/ 0 h 662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3300" h="6628627">
                <a:moveTo>
                  <a:pt x="0" y="0"/>
                </a:moveTo>
                <a:lnTo>
                  <a:pt x="5995064" y="50698"/>
                </a:lnTo>
                <a:lnTo>
                  <a:pt x="5988773" y="4126842"/>
                </a:lnTo>
                <a:lnTo>
                  <a:pt x="12417565" y="4139439"/>
                </a:lnTo>
                <a:lnTo>
                  <a:pt x="12433300" y="6628627"/>
                </a:lnTo>
                <a:lnTo>
                  <a:pt x="0" y="66286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 rot="16200000">
            <a:off x="-2738848" y="3297091"/>
            <a:ext cx="66649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/>
              </a:defRPr>
            </a:lvl1pPr>
          </a:lstStyle>
          <a:p>
            <a:r>
              <a:rPr lang="ru-RU" spc="300" dirty="0" smtClean="0"/>
              <a:t>ЦЕНТР ИНФОРМАЦИОННЫХ </a:t>
            </a:r>
            <a:r>
              <a:rPr lang="ru-RU" spc="430" dirty="0" smtClean="0"/>
              <a:t>ТЕХНОЛОГИЙ</a:t>
            </a:r>
            <a:endParaRPr lang="ru-RU" spc="43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650" y="1016861"/>
            <a:ext cx="3178840" cy="1511728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2155" y="3115926"/>
            <a:ext cx="944107" cy="1216982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1318" y="3115926"/>
            <a:ext cx="949483" cy="1216982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8243" y="3115926"/>
            <a:ext cx="905975" cy="1216982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2522" y="3115926"/>
            <a:ext cx="916455" cy="1216982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4" name="Прямоугольник 23"/>
          <p:cNvSpPr/>
          <p:nvPr/>
        </p:nvSpPr>
        <p:spPr>
          <a:xfrm>
            <a:off x="6576159" y="2758146"/>
            <a:ext cx="4303636" cy="304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Подготовка и оформление ГИС-Пакетов (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PDF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312388" y="4618084"/>
            <a:ext cx="4627979" cy="4593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Актуализация векторных и табличных данных ГИС-Пакетов, справок МСБ, справок эффективности ГРР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5298" y="994938"/>
            <a:ext cx="3186463" cy="1566549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9844" y="5177584"/>
            <a:ext cx="2196000" cy="1405024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43275" y="5177583"/>
            <a:ext cx="2109746" cy="14040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25797" y="5177583"/>
            <a:ext cx="910824" cy="14040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77940" y="3114114"/>
            <a:ext cx="1826902" cy="1218792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V="1">
            <a:off x="2315333" y="3114114"/>
            <a:ext cx="1831438" cy="1218792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91141" y="3114114"/>
            <a:ext cx="1617574" cy="1218792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11667" y="5172523"/>
            <a:ext cx="2186671" cy="1394838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79175" y="5172523"/>
            <a:ext cx="2154991" cy="1394838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7"/>
          <a:srcRect l="34396" r="-288"/>
          <a:stretch/>
        </p:blipFill>
        <p:spPr>
          <a:xfrm>
            <a:off x="9045850" y="5186744"/>
            <a:ext cx="1944414" cy="1394839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28321" y="3104561"/>
            <a:ext cx="912046" cy="1228346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Прямоугольник 36"/>
          <p:cNvSpPr/>
          <p:nvPr/>
        </p:nvSpPr>
        <p:spPr>
          <a:xfrm>
            <a:off x="6785928" y="349061"/>
            <a:ext cx="3919902" cy="571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00"/>
              </a:lnSpc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Публикация на сайте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http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://atlaspacket.vsegei.ru</a:t>
            </a:r>
            <a:endParaRPr lang="ru-RU" sz="1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ts val="1400"/>
              </a:lnSpc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«Актуализированные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пакеты геологической информации (ГИС-Атлас «Недра России»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1116719" y="366193"/>
            <a:ext cx="3919902" cy="571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00"/>
              </a:lnSpc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Публикация на сайте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http://webmapget.vsegei.ru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«Геолого-картографический ресурс </a:t>
            </a:r>
            <a:r>
              <a:rPr lang="ru-RU" sz="1400" dirty="0" err="1" smtClean="0">
                <a:solidFill>
                  <a:schemeClr val="accent1">
                    <a:lumMod val="50000"/>
                  </a:schemeClr>
                </a:solidFill>
              </a:rPr>
              <a:t>Госгеолкарт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329843" y="4668932"/>
            <a:ext cx="3781111" cy="4593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Отбор, декомпозиция, привязка, перевод в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WGS-84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составление </a:t>
            </a:r>
            <a:r>
              <a:rPr lang="ru-RU" sz="1400" dirty="0" err="1" smtClean="0">
                <a:solidFill>
                  <a:schemeClr val="accent1">
                    <a:lumMod val="50000"/>
                  </a:schemeClr>
                </a:solidFill>
              </a:rPr>
              <a:t>метаописаний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329843" y="2674789"/>
            <a:ext cx="3781111" cy="4593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Загрузка  и регистрация в БД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019696" y="2758146"/>
            <a:ext cx="5072167" cy="4009704"/>
          </a:xfrm>
          <a:prstGeom prst="rect">
            <a:avLst/>
          </a:prstGeom>
          <a:solidFill>
            <a:schemeClr val="accent6">
              <a:lumMod val="20000"/>
              <a:lumOff val="80000"/>
              <a:alpha val="15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/>
          <p:cNvSpPr txBox="1"/>
          <p:nvPr/>
        </p:nvSpPr>
        <p:spPr>
          <a:xfrm rot="16200000">
            <a:off x="9562952" y="4493208"/>
            <a:ext cx="4206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/>
              </a:defRPr>
            </a:lvl1pPr>
          </a:lstStyle>
          <a:p>
            <a:r>
              <a:rPr lang="ru-RU" sz="1400" dirty="0" smtClean="0">
                <a:solidFill>
                  <a:srgbClr val="00B050"/>
                </a:solidFill>
              </a:rPr>
              <a:t>ОТДЕЛЫ РЕГИОНАЛЬНОЙ ГЕОЛОГИИ И ПИ СПЕЦИАЛИЗИРОВАННЫЕ  ОТДЕЛЫ </a:t>
            </a:r>
            <a:endParaRPr lang="ru-RU" sz="1400" dirty="0">
              <a:solidFill>
                <a:srgbClr val="00B050"/>
              </a:solidFill>
            </a:endParaRPr>
          </a:p>
        </p:txBody>
      </p:sp>
      <p:sp>
        <p:nvSpPr>
          <p:cNvPr id="45" name="Стрелка влево 44"/>
          <p:cNvSpPr/>
          <p:nvPr/>
        </p:nvSpPr>
        <p:spPr>
          <a:xfrm>
            <a:off x="11173406" y="4263048"/>
            <a:ext cx="190423" cy="382642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трелка влево 45"/>
          <p:cNvSpPr/>
          <p:nvPr/>
        </p:nvSpPr>
        <p:spPr>
          <a:xfrm rot="10800000">
            <a:off x="758786" y="2845852"/>
            <a:ext cx="190423" cy="382642"/>
          </a:xfrm>
          <a:prstGeom prst="lef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14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244333" y="4034988"/>
            <a:ext cx="53003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952" y="0"/>
            <a:ext cx="12126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ГИС-АТЛАС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РОССИИ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23073" y="76357"/>
            <a:ext cx="3087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ГИС-АТЛАС РОССИИ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58320" y="334352"/>
            <a:ext cx="3067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800" spc="3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</a:t>
            </a:r>
            <a:endParaRPr kumimoji="0" lang="ru-RU" sz="2800" b="1" i="0" u="none" strike="noStrike" kern="1200" cap="none" spc="30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12" y="184563"/>
            <a:ext cx="3776257" cy="198511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090" y="3381087"/>
            <a:ext cx="3811493" cy="1799872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t="18522" r="14187" b="14034"/>
          <a:stretch/>
        </p:blipFill>
        <p:spPr>
          <a:xfrm>
            <a:off x="4376507" y="2570116"/>
            <a:ext cx="3172192" cy="3494937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361712" y="4219654"/>
            <a:ext cx="2961623" cy="18466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/>
          <p:cNvCxnSpPr>
            <a:stCxn id="13" idx="3"/>
            <a:endCxn id="12" idx="1"/>
          </p:cNvCxnSpPr>
          <p:nvPr/>
        </p:nvCxnSpPr>
        <p:spPr>
          <a:xfrm>
            <a:off x="3323335" y="4311987"/>
            <a:ext cx="1053172" cy="5598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5387" y="0"/>
            <a:ext cx="7708605" cy="68580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4523073" y="3669271"/>
            <a:ext cx="2961623" cy="18466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 стрелкой 25"/>
          <p:cNvCxnSpPr>
            <a:stCxn id="24" idx="3"/>
          </p:cNvCxnSpPr>
          <p:nvPr/>
        </p:nvCxnSpPr>
        <p:spPr>
          <a:xfrm>
            <a:off x="7484696" y="3761604"/>
            <a:ext cx="481927" cy="0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950445" y="2656057"/>
            <a:ext cx="2372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Российская Федерация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776158" y="2042145"/>
            <a:ext cx="2372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Федеральный Округ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555106" y="212585"/>
            <a:ext cx="2372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Субъект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19324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234" y="1265224"/>
            <a:ext cx="10927329" cy="529899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Прямая со стрелкой 14"/>
          <p:cNvCxnSpPr/>
          <p:nvPr/>
        </p:nvCxnSpPr>
        <p:spPr>
          <a:xfrm flipH="1">
            <a:off x="8575280" y="1750741"/>
            <a:ext cx="780585" cy="312235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9109830" y="2744585"/>
            <a:ext cx="2150053" cy="5283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lnSpc>
                <a:spcPts val="1700"/>
              </a:lnSpc>
              <a:defRPr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Количество документов в разделе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166294" y="1568304"/>
            <a:ext cx="2150053" cy="338554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Поисковая строка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8252520" y="2838553"/>
            <a:ext cx="406688" cy="30402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4" name="Прямая со стрелкой 33"/>
          <p:cNvCxnSpPr/>
          <p:nvPr/>
        </p:nvCxnSpPr>
        <p:spPr>
          <a:xfrm flipH="1">
            <a:off x="8659208" y="3008760"/>
            <a:ext cx="696657" cy="1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8455864" y="3731614"/>
            <a:ext cx="2150053" cy="503921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lnSpc>
                <a:spcPts val="1600"/>
              </a:lnSpc>
              <a:defRPr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Архив полной ЦМ комплекта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37" name="Прямая со стрелкой 36"/>
          <p:cNvCxnSpPr/>
          <p:nvPr/>
        </p:nvCxnSpPr>
        <p:spPr>
          <a:xfrm flipH="1">
            <a:off x="7962551" y="3985606"/>
            <a:ext cx="696657" cy="1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618730" y="5058252"/>
            <a:ext cx="2150053" cy="298736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lnSpc>
                <a:spcPts val="1600"/>
              </a:lnSpc>
              <a:defRPr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Выбранный документ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 flipH="1">
            <a:off x="4092491" y="4583151"/>
            <a:ext cx="2676292" cy="613317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Левая круглая скобка 21"/>
          <p:cNvSpPr/>
          <p:nvPr/>
        </p:nvSpPr>
        <p:spPr>
          <a:xfrm>
            <a:off x="6768783" y="4427034"/>
            <a:ext cx="100361" cy="470698"/>
          </a:xfrm>
          <a:prstGeom prst="leftBracket">
            <a:avLst/>
          </a:prstGeom>
          <a:ln w="28575">
            <a:solidFill>
              <a:srgbClr val="FF00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/>
          <p:cNvSpPr txBox="1"/>
          <p:nvPr/>
        </p:nvSpPr>
        <p:spPr>
          <a:xfrm>
            <a:off x="5107570" y="117461"/>
            <a:ext cx="3087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ГИС-АТЛАС РОССИИ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117558" y="375456"/>
            <a:ext cx="3067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800" spc="3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</a:t>
            </a:r>
            <a:endParaRPr kumimoji="0" lang="ru-RU" sz="2800" b="1" i="0" u="none" strike="noStrike" kern="1200" cap="none" spc="30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</a:endParaRPr>
          </a:p>
        </p:txBody>
      </p:sp>
      <p:cxnSp>
        <p:nvCxnSpPr>
          <p:cNvPr id="42" name="Прямая со стрелкой 41"/>
          <p:cNvCxnSpPr>
            <a:stCxn id="45" idx="2"/>
          </p:cNvCxnSpPr>
          <p:nvPr/>
        </p:nvCxnSpPr>
        <p:spPr>
          <a:xfrm>
            <a:off x="1890931" y="824754"/>
            <a:ext cx="725974" cy="1394339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97390" y="239979"/>
            <a:ext cx="2787082" cy="58477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Окно пространственного выбора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214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244333" y="4034988"/>
            <a:ext cx="53003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952" y="0"/>
            <a:ext cx="12126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ГИС-АТЛАС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РОССИИ 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432236"/>
              </p:ext>
            </p:extLst>
          </p:nvPr>
        </p:nvGraphicFramePr>
        <p:xfrm>
          <a:off x="204715" y="376858"/>
          <a:ext cx="11600597" cy="623449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5115158">
                  <a:extLst>
                    <a:ext uri="{9D8B030D-6E8A-4147-A177-3AD203B41FA5}">
                      <a16:colId xmlns:a16="http://schemas.microsoft.com/office/drawing/2014/main" xmlns="" val="3974099991"/>
                    </a:ext>
                  </a:extLst>
                </a:gridCol>
                <a:gridCol w="6485439">
                  <a:extLst>
                    <a:ext uri="{9D8B030D-6E8A-4147-A177-3AD203B41FA5}">
                      <a16:colId xmlns:a16="http://schemas.microsoft.com/office/drawing/2014/main" xmlns="" val="4007816848"/>
                    </a:ext>
                  </a:extLst>
                </a:gridCol>
              </a:tblGrid>
              <a:tr h="5623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Основные геологические задачи на 2017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</a:rPr>
                        <a:t> г.:</a:t>
                      </a:r>
                    </a:p>
                    <a:p>
                      <a:pPr algn="ctr"/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РЕЗУЛЬТАТЫ: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29985925"/>
                  </a:ext>
                </a:extLst>
              </a:tr>
              <a:tr h="1253968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ru-RU" sz="1600" b="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Актуализация в режиме мониторинга цифровых геолого-картографических материалов ГИС-Атласа </a:t>
                      </a:r>
                      <a:r>
                        <a:rPr lang="en-US" sz="1600" b="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ru-RU" sz="1600" b="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  <a:r>
                        <a:rPr lang="en-US" sz="1600" b="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r>
                        <a:rPr lang="ru-RU" sz="1600" b="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федеральных округов и субъектов Российской Федерации</a:t>
                      </a:r>
                      <a:r>
                        <a:rPr lang="en-US" sz="1600" b="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 состоянию на 01.01.2017(</a:t>
                      </a:r>
                      <a:r>
                        <a:rPr lang="ru-RU" sz="1600" b="0" i="1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 видов карт и схем и 2 вида справок</a:t>
                      </a:r>
                      <a:r>
                        <a:rPr lang="ru-RU" sz="1600" b="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600" b="0" dirty="0"/>
                    </a:p>
                  </a:txBody>
                  <a:tcP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Актуализированы по состоянию на 01.01.2017 цифровые геолого-картографические и справочные материалы  ГИС-Атласа , на основе которых:</a:t>
                      </a: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600" b="0" i="1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Подготовлено  </a:t>
                      </a:r>
                      <a:r>
                        <a:rPr lang="ru-RU" sz="1600" b="1" i="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 ГИС-Пакетов </a:t>
                      </a:r>
                      <a:r>
                        <a:rPr lang="ru-RU" sz="1600" b="0" i="1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(по 8 ФО и 82 СФ) в цифровом и аналоговом виде, </a:t>
                      </a: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600" b="0" i="1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составе ГИС-Пакетов подготовлено </a:t>
                      </a:r>
                      <a:r>
                        <a:rPr lang="ru-RU" sz="1600" b="1" i="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1178 карт</a:t>
                      </a:r>
                      <a:r>
                        <a:rPr lang="ru-RU" sz="1600" b="0" i="1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и схем, текстовые приложения к ним (всего – более </a:t>
                      </a:r>
                      <a:r>
                        <a:rPr lang="ru-RU" sz="1600" b="1" i="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2 000 </a:t>
                      </a:r>
                      <a:r>
                        <a:rPr lang="ru-RU" sz="1600" b="0" i="1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документов)</a:t>
                      </a: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600" b="0" i="1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Подготовлены унифицированные комплекты геолого-картографических документов  к рассмотрению результатов работ по 8 федеральным округам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01066895"/>
                  </a:ext>
                </a:extLst>
              </a:tr>
              <a:tr h="1327338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ru-RU" sz="1600" b="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Подготовка на основе цифровых геолого-картографических материалов ГИС-Атласа актуализированных ГИС-Пакетов оперативной геологической      информации по состоянию на 01.01.2017</a:t>
                      </a:r>
                      <a:endParaRPr lang="ru-RU" sz="1600" b="0" dirty="0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91201935"/>
                  </a:ext>
                </a:extLst>
              </a:tr>
              <a:tr h="1861792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ru-RU" sz="1600" b="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ru-RU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Обеспечение удаленного доступа и актуализация геолого-картографического ресурса ГИС-Атласа по состоянию на 01.01.2017</a:t>
                      </a:r>
                      <a:endParaRPr lang="ru-RU" sz="16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Обеспечен удаленный доступ к 2-м блокам информации ГИС-Атласа: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600" b="0" i="1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ГИС-пакетам: </a:t>
                      </a:r>
                      <a:r>
                        <a:rPr lang="en-US" sz="1400" b="0" i="1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http://atlaspacket.vsegei.ru</a:t>
                      </a:r>
                      <a:endParaRPr lang="ru-RU" sz="1400" b="0" i="1" kern="1200" baseline="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600" b="0" i="1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Геолого-картографическому ресурсу: </a:t>
                      </a:r>
                      <a:r>
                        <a:rPr lang="en-US" sz="1400" b="0" i="1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http://webmapget.vsegei.ru/</a:t>
                      </a:r>
                      <a:endParaRPr lang="ru-RU" sz="1400" b="0" i="1" kern="1200" baseline="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600" b="0" i="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геолого-картографический ресурс добавлено более   2 500 </a:t>
                      </a:r>
                      <a:r>
                        <a:rPr lang="ru-RU" sz="1600" b="0" i="0" kern="1200" baseline="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геопривиязанных</a:t>
                      </a:r>
                      <a:r>
                        <a:rPr lang="ru-RU" sz="1600" b="0" i="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карт и схем </a:t>
                      </a:r>
                      <a:endParaRPr lang="ru-RU" sz="1400" b="0" i="0" kern="1200" baseline="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02398431"/>
                  </a:ext>
                </a:extLst>
              </a:tr>
              <a:tr h="1212273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ru-RU" sz="1600" b="0" dirty="0" smtClean="0"/>
                        <a:t>4. </a:t>
                      </a:r>
                      <a:r>
                        <a:rPr lang="ru-RU" sz="1600" b="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Обеспечение по согласованию с Заказчиком оперативной передачи актуализированных материалов ГИС-Атласа для электронной карты недропользования России</a:t>
                      </a:r>
                      <a:endParaRPr lang="ru-RU" sz="16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600" b="0" i="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Материалы подготовлены для передачи </a:t>
                      </a:r>
                      <a:endParaRPr lang="ru-RU" sz="1600" b="0" i="0" kern="1200" baseline="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3894182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-3" y="-12526"/>
            <a:ext cx="12126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ГИС-АТЛАС РОССИИ </a:t>
            </a:r>
          </a:p>
        </p:txBody>
      </p:sp>
    </p:spTree>
    <p:extLst>
      <p:ext uri="{BB962C8B-B14F-4D97-AF65-F5344CB8AC3E}">
        <p14:creationId xmlns:p14="http://schemas.microsoft.com/office/powerpoint/2010/main" val="82819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7D2A1577-5CDF-44C8-B0E8-13FB6437F96B}"/>
              </a:ext>
            </a:extLst>
          </p:cNvPr>
          <p:cNvSpPr>
            <a:spLocks noChangeAspect="1"/>
          </p:cNvSpPr>
          <p:nvPr/>
        </p:nvSpPr>
        <p:spPr>
          <a:xfrm>
            <a:off x="801" y="-1"/>
            <a:ext cx="12125244" cy="6826797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2155" y="420400"/>
            <a:ext cx="11621729" cy="79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85000"/>
              </a:lnSpc>
              <a:buAutoNum type="arabicPeriod"/>
            </a:pPr>
            <a:r>
              <a:rPr lang="ru-RU" altLang="ru-RU" b="1" kern="1300" dirty="0" smtClean="0">
                <a:ln w="10160">
                  <a:noFill/>
                  <a:prstDash val="solid"/>
                </a:ln>
                <a:solidFill>
                  <a:srgbClr val="002060"/>
                </a:solidFill>
              </a:rPr>
              <a:t>Актуализация в режиме мониторинга цифровых геолого-картографических материалов ГИС-Атласа</a:t>
            </a:r>
            <a:r>
              <a:rPr lang="en-US" altLang="ru-RU" b="1" kern="1300" dirty="0" smtClean="0">
                <a:ln w="10160">
                  <a:noFill/>
                  <a:prstDash val="solid"/>
                </a:ln>
                <a:solidFill>
                  <a:srgbClr val="002060"/>
                </a:solidFill>
              </a:rPr>
              <a:t> [</a:t>
            </a:r>
            <a:r>
              <a:rPr lang="ru-RU" altLang="ru-RU" b="1" kern="1300" dirty="0" smtClean="0">
                <a:ln w="10160">
                  <a:noFill/>
                  <a:prstDash val="solid"/>
                </a:ln>
                <a:solidFill>
                  <a:srgbClr val="002060"/>
                </a:solidFill>
              </a:rPr>
              <a:t>…</a:t>
            </a:r>
            <a:r>
              <a:rPr lang="en-US" altLang="ru-RU" b="1" kern="1300" dirty="0" smtClean="0">
                <a:ln w="10160">
                  <a:noFill/>
                  <a:prstDash val="solid"/>
                </a:ln>
                <a:solidFill>
                  <a:srgbClr val="002060"/>
                </a:solidFill>
              </a:rPr>
              <a:t>]</a:t>
            </a:r>
          </a:p>
          <a:p>
            <a:pPr marL="228600" indent="-228600">
              <a:lnSpc>
                <a:spcPct val="85000"/>
              </a:lnSpc>
              <a:buAutoNum type="arabicPeriod"/>
            </a:pPr>
            <a:r>
              <a:rPr lang="ru-RU" altLang="ru-RU" b="1" kern="1300" dirty="0" smtClean="0">
                <a:ln w="10160">
                  <a:noFill/>
                  <a:prstDash val="solid"/>
                </a:ln>
                <a:solidFill>
                  <a:srgbClr val="002060"/>
                </a:solidFill>
              </a:rPr>
              <a:t>Подготовка на основе цифровых геолого-картографических материалов ГИС-Атласа актуализированных ГИС-пакетов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552767"/>
              </p:ext>
            </p:extLst>
          </p:nvPr>
        </p:nvGraphicFramePr>
        <p:xfrm>
          <a:off x="252156" y="1536592"/>
          <a:ext cx="11621729" cy="4879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1729">
                  <a:extLst>
                    <a:ext uri="{9D8B030D-6E8A-4147-A177-3AD203B41FA5}">
                      <a16:colId xmlns:a16="http://schemas.microsoft.com/office/drawing/2014/main" xmlns="" val="3544383411"/>
                    </a:ext>
                  </a:extLst>
                </a:gridCol>
              </a:tblGrid>
              <a:tr h="4533991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ru-RU" sz="1600" b="0" kern="1300" dirty="0" smtClean="0">
                          <a:ln w="10160">
                            <a:noFill/>
                            <a:prstDash val="solid"/>
                          </a:ln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в составе:</a:t>
                      </a:r>
                    </a:p>
                    <a:p>
                      <a:pPr marL="95250" indent="-95250">
                        <a:lnSpc>
                          <a:spcPts val="2100"/>
                        </a:lnSpc>
                      </a:pPr>
                      <a:r>
                        <a:rPr lang="ru-RU" sz="1600" b="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карты административного деления;</a:t>
                      </a:r>
                    </a:p>
                    <a:p>
                      <a:pPr marL="95250" indent="-95250">
                        <a:lnSpc>
                          <a:spcPts val="2100"/>
                        </a:lnSpc>
                      </a:pPr>
                      <a:r>
                        <a:rPr lang="ru-RU" sz="1600" b="0" dirty="0" smtClean="0">
                          <a:solidFill>
                            <a:srgbClr val="002060"/>
                          </a:solidFill>
                          <a:effectLst/>
                        </a:rPr>
                        <a:t>- карты особо охраняемых территорий с размещением геологических памятников и уникальных геологических объектов;</a:t>
                      </a:r>
                    </a:p>
                    <a:p>
                      <a:pPr marL="95250" indent="-95250">
                        <a:lnSpc>
                          <a:spcPts val="2100"/>
                        </a:lnSpc>
                      </a:pPr>
                      <a:r>
                        <a:rPr lang="ru-RU" sz="1600" b="0" dirty="0" smtClean="0">
                          <a:solidFill>
                            <a:srgbClr val="002060"/>
                          </a:solidFill>
                          <a:effectLst/>
                        </a:rPr>
                        <a:t>- </a:t>
                      </a:r>
                      <a:r>
                        <a:rPr lang="ru-RU" sz="1600" b="0" dirty="0" smtClean="0">
                          <a:solidFill>
                            <a:srgbClr val="FF0000"/>
                          </a:solidFill>
                          <a:effectLst/>
                        </a:rPr>
                        <a:t>карты размещения стратотипических разрезов и </a:t>
                      </a:r>
                      <a:r>
                        <a:rPr lang="ru-RU" sz="1600" b="0" dirty="0" err="1" smtClean="0">
                          <a:solidFill>
                            <a:srgbClr val="FF0000"/>
                          </a:solidFill>
                          <a:effectLst/>
                        </a:rPr>
                        <a:t>петротипических</a:t>
                      </a:r>
                      <a:r>
                        <a:rPr lang="ru-RU" sz="1600" b="0" dirty="0" smtClean="0">
                          <a:solidFill>
                            <a:srgbClr val="FF0000"/>
                          </a:solidFill>
                          <a:effectLst/>
                        </a:rPr>
                        <a:t> массивов России</a:t>
                      </a:r>
                      <a:r>
                        <a:rPr lang="ru-RU" sz="1600" b="0" dirty="0" smtClean="0">
                          <a:solidFill>
                            <a:srgbClr val="002060"/>
                          </a:solidFill>
                          <a:effectLst/>
                        </a:rPr>
                        <a:t>;</a:t>
                      </a:r>
                    </a:p>
                    <a:p>
                      <a:pPr marL="95250" indent="-95250">
                        <a:lnSpc>
                          <a:spcPts val="2100"/>
                        </a:lnSpc>
                      </a:pPr>
                      <a:r>
                        <a:rPr lang="ru-RU" sz="1600" b="0" dirty="0" smtClean="0">
                          <a:solidFill>
                            <a:srgbClr val="002060"/>
                          </a:solidFill>
                          <a:effectLst/>
                        </a:rPr>
                        <a:t>- геологической карты;</a:t>
                      </a:r>
                    </a:p>
                    <a:p>
                      <a:pPr marL="95250" indent="-95250">
                        <a:lnSpc>
                          <a:spcPts val="2100"/>
                        </a:lnSpc>
                      </a:pPr>
                      <a:r>
                        <a:rPr lang="ru-RU" sz="1600" b="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ru-RU" sz="1600" b="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карты четвертичных образований</a:t>
                      </a:r>
                      <a:r>
                        <a:rPr lang="ru-RU" sz="1600" b="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 marL="95250" indent="-95250">
                        <a:lnSpc>
                          <a:spcPts val="2100"/>
                        </a:lnSpc>
                      </a:pPr>
                      <a:r>
                        <a:rPr lang="ru-RU" sz="1600" b="0" dirty="0" smtClean="0">
                          <a:solidFill>
                            <a:srgbClr val="002060"/>
                          </a:solidFill>
                          <a:effectLst/>
                        </a:rPr>
                        <a:t>- карты дистанционного зондирования;</a:t>
                      </a:r>
                    </a:p>
                    <a:p>
                      <a:pPr marL="95250" indent="-95250">
                        <a:lnSpc>
                          <a:spcPts val="2100"/>
                        </a:lnSpc>
                      </a:pPr>
                      <a:r>
                        <a:rPr lang="ru-RU" sz="1600" b="0" dirty="0" smtClean="0">
                          <a:solidFill>
                            <a:srgbClr val="002060"/>
                          </a:solidFill>
                          <a:effectLst/>
                        </a:rPr>
                        <a:t>- схемы изученности </a:t>
                      </a:r>
                      <a:r>
                        <a:rPr lang="ru-RU" sz="1600" b="0" dirty="0" err="1" smtClean="0">
                          <a:solidFill>
                            <a:srgbClr val="002060"/>
                          </a:solidFill>
                          <a:effectLst/>
                        </a:rPr>
                        <a:t>геологосъемочными</a:t>
                      </a:r>
                      <a:r>
                        <a:rPr lang="ru-RU" sz="1600" b="0" dirty="0" smtClean="0">
                          <a:solidFill>
                            <a:srgbClr val="002060"/>
                          </a:solidFill>
                          <a:effectLst/>
                        </a:rPr>
                        <a:t> работами масштаба 1:200 000;</a:t>
                      </a:r>
                    </a:p>
                    <a:p>
                      <a:pPr marL="95250" indent="-95250">
                        <a:lnSpc>
                          <a:spcPts val="2100"/>
                        </a:lnSpc>
                      </a:pPr>
                      <a:r>
                        <a:rPr lang="ru-RU" sz="1600" b="0" dirty="0" smtClean="0">
                          <a:solidFill>
                            <a:srgbClr val="002060"/>
                          </a:solidFill>
                          <a:effectLst/>
                        </a:rPr>
                        <a:t>- схемы изученности </a:t>
                      </a:r>
                      <a:r>
                        <a:rPr lang="ru-RU" sz="1600" b="0" dirty="0" err="1" smtClean="0">
                          <a:solidFill>
                            <a:srgbClr val="002060"/>
                          </a:solidFill>
                          <a:effectLst/>
                        </a:rPr>
                        <a:t>геологосъемочными</a:t>
                      </a:r>
                      <a:r>
                        <a:rPr lang="ru-RU" sz="1600" b="0" dirty="0" smtClean="0">
                          <a:solidFill>
                            <a:srgbClr val="002060"/>
                          </a:solidFill>
                          <a:effectLst/>
                        </a:rPr>
                        <a:t> работами масштаба 1:1 000 000;</a:t>
                      </a:r>
                    </a:p>
                    <a:p>
                      <a:pPr marL="95250" indent="-95250">
                        <a:lnSpc>
                          <a:spcPts val="2100"/>
                        </a:lnSpc>
                      </a:pPr>
                      <a:r>
                        <a:rPr lang="ru-RU" sz="1600" b="0" dirty="0" smtClean="0">
                          <a:solidFill>
                            <a:srgbClr val="002060"/>
                          </a:solidFill>
                          <a:effectLst/>
                        </a:rPr>
                        <a:t>- схемы обеспеченности ГК-1000/3 и ГК-200 геофизическими, геохимическими и дистанционными основами;</a:t>
                      </a:r>
                    </a:p>
                    <a:p>
                      <a:pPr marL="95250" indent="-95250">
                        <a:lnSpc>
                          <a:spcPts val="2100"/>
                        </a:lnSpc>
                      </a:pPr>
                      <a:r>
                        <a:rPr lang="ru-RU" sz="1600" b="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карты месторождений полезных ископаемых, увязанной с ГБЗ РФ;</a:t>
                      </a:r>
                    </a:p>
                    <a:p>
                      <a:pPr marL="95250" indent="-95250">
                        <a:lnSpc>
                          <a:spcPts val="2100"/>
                        </a:lnSpc>
                      </a:pPr>
                      <a:r>
                        <a:rPr lang="ru-RU" sz="1600" b="0" dirty="0" smtClean="0">
                          <a:solidFill>
                            <a:srgbClr val="002060"/>
                          </a:solidFill>
                          <a:effectLst/>
                        </a:rPr>
                        <a:t>- карты перспективных геологических участков и площадей с учтенным металлогеническим потенциалом и прогнозными ресурсами категории Р</a:t>
                      </a:r>
                      <a:r>
                        <a:rPr lang="ru-RU" sz="1600" b="0" baseline="-25000" dirty="0" smtClean="0">
                          <a:solidFill>
                            <a:srgbClr val="002060"/>
                          </a:solidFill>
                          <a:effectLst/>
                        </a:rPr>
                        <a:t>3</a:t>
                      </a:r>
                      <a:r>
                        <a:rPr lang="ru-RU" sz="1600" b="0" dirty="0" smtClean="0">
                          <a:solidFill>
                            <a:srgbClr val="002060"/>
                          </a:solidFill>
                          <a:effectLst/>
                        </a:rPr>
                        <a:t>;</a:t>
                      </a:r>
                    </a:p>
                    <a:p>
                      <a:pPr marL="95250" indent="-95250">
                        <a:lnSpc>
                          <a:spcPts val="2100"/>
                        </a:lnSpc>
                      </a:pPr>
                      <a:r>
                        <a:rPr lang="ru-RU" sz="1600" b="0" dirty="0" smtClean="0">
                          <a:solidFill>
                            <a:srgbClr val="002060"/>
                          </a:solidFill>
                          <a:effectLst/>
                        </a:rPr>
                        <a:t>- карты участков недр, перспективных для проведения </a:t>
                      </a:r>
                      <a:r>
                        <a:rPr lang="ru-RU" sz="1600" b="0" dirty="0" err="1" smtClean="0">
                          <a:solidFill>
                            <a:srgbClr val="002060"/>
                          </a:solidFill>
                          <a:effectLst/>
                        </a:rPr>
                        <a:t>геологосъемочных</a:t>
                      </a:r>
                      <a:r>
                        <a:rPr lang="ru-RU" sz="1600" b="0" dirty="0" smtClean="0">
                          <a:solidFill>
                            <a:srgbClr val="002060"/>
                          </a:solidFill>
                          <a:effectLst/>
                        </a:rPr>
                        <a:t> и поисковых работ;</a:t>
                      </a:r>
                    </a:p>
                    <a:p>
                      <a:pPr marL="95250" indent="-95250">
                        <a:lnSpc>
                          <a:spcPts val="2100"/>
                        </a:lnSpc>
                      </a:pPr>
                      <a:r>
                        <a:rPr lang="ru-RU" sz="16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ru-RU" sz="1600" b="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карты </a:t>
                      </a:r>
                      <a:r>
                        <a:rPr lang="ru-RU" sz="1600" b="0" kern="120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минерагенического</a:t>
                      </a:r>
                      <a:r>
                        <a:rPr lang="ru-RU" sz="1600" b="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районирования;</a:t>
                      </a:r>
                    </a:p>
                    <a:p>
                      <a:pPr marL="95250" indent="-95250">
                        <a:lnSpc>
                          <a:spcPts val="2100"/>
                        </a:lnSpc>
                      </a:pPr>
                      <a:r>
                        <a:rPr lang="ru-RU" sz="1600" b="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карты размещения объектов геологоразведочных работ по заказам </a:t>
                      </a:r>
                      <a:r>
                        <a:rPr lang="ru-RU" sz="1600" b="0" kern="120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Роснедра</a:t>
                      </a:r>
                      <a:r>
                        <a:rPr lang="ru-RU" sz="1600" b="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(только РГИ-ГСР);</a:t>
                      </a:r>
                    </a:p>
                    <a:p>
                      <a:pPr marL="95250" indent="-95250">
                        <a:lnSpc>
                          <a:spcPts val="2100"/>
                        </a:lnSpc>
                      </a:pPr>
                      <a:r>
                        <a:rPr lang="ru-RU" sz="1600" b="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справок об эффективности региональных геолого-геофизических и </a:t>
                      </a:r>
                      <a:r>
                        <a:rPr lang="ru-RU" sz="1600" b="0" kern="120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геологосъемочных</a:t>
                      </a:r>
                      <a:r>
                        <a:rPr lang="ru-RU" sz="1600" b="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работ (федерального округа); </a:t>
                      </a:r>
                    </a:p>
                    <a:p>
                      <a:pPr marL="95250" indent="-95250">
                        <a:lnSpc>
                          <a:spcPts val="2100"/>
                        </a:lnSpc>
                      </a:pPr>
                      <a:r>
                        <a:rPr lang="ru-RU" sz="1600" b="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справок о состоянии и перспективах использования минерально-сырьевой базы (субъекта РФ, федерального округа).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1017591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-3" y="-12526"/>
            <a:ext cx="1212604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ГИС-АТЛАС РОССИИ </a:t>
            </a:r>
          </a:p>
        </p:txBody>
      </p:sp>
    </p:spTree>
    <p:extLst>
      <p:ext uri="{BB962C8B-B14F-4D97-AF65-F5344CB8AC3E}">
        <p14:creationId xmlns:p14="http://schemas.microsoft.com/office/powerpoint/2010/main" val="241076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65952" y="0"/>
            <a:ext cx="12126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ГИС-АТЛАС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РОССИИ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456556" y="-15323"/>
            <a:ext cx="3971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ГИС-АТЛАС РОССИИ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002470" y="102762"/>
            <a:ext cx="5050536" cy="3529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6838" indent="176213" algn="ctr">
              <a:lnSpc>
                <a:spcPts val="17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Актуализированы:</a:t>
            </a:r>
          </a:p>
          <a:p>
            <a:pPr marL="382588" indent="-285750" algn="just">
              <a:lnSpc>
                <a:spcPts val="1700"/>
              </a:lnSpc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пространственные 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данные по административно-территориальному делению на районы (данная информация отсутствует на топографической основе, предоставляемой ФГБУ «</a:t>
            </a:r>
            <a:r>
              <a:rPr lang="ru-RU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Росгеолфонд</a:t>
            </a: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»);</a:t>
            </a:r>
          </a:p>
          <a:p>
            <a:pPr marL="382588" indent="-285750">
              <a:lnSpc>
                <a:spcPts val="1700"/>
              </a:lnSpc>
              <a:spcBef>
                <a:spcPts val="600"/>
              </a:spcBef>
              <a:buFontTx/>
              <a:buChar char="-"/>
              <a:tabLst>
                <a:tab pos="457200" algn="l"/>
              </a:tabLst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данные по количественному составу населения, персоналиям и контактным данным руководителей Субъектов Федерации и руководителей территориальных органов Федерального агентства по недропользованию;</a:t>
            </a:r>
          </a:p>
          <a:p>
            <a:pPr marL="382588" indent="-285750">
              <a:lnSpc>
                <a:spcPts val="1700"/>
              </a:lnSpc>
              <a:spcBef>
                <a:spcPts val="600"/>
              </a:spcBef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подготовлена 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Карта административного деления Республики Крым</a:t>
            </a: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82588" indent="-285750">
              <a:lnSpc>
                <a:spcPts val="1700"/>
              </a:lnSpc>
              <a:spcBef>
                <a:spcPts val="600"/>
              </a:spcBef>
              <a:buFontTx/>
              <a:buChar char="-"/>
              <a:tabLst>
                <a:tab pos="457200" algn="l"/>
              </a:tabLst>
            </a:pP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административно-территориальное 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деление ЮФО, в связи с включением в него Республики Крым в качестве СФ</a:t>
            </a: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96838">
              <a:lnSpc>
                <a:spcPts val="1700"/>
              </a:lnSpc>
              <a:spcBef>
                <a:spcPts val="600"/>
              </a:spcBef>
              <a:tabLst>
                <a:tab pos="457200" algn="l"/>
              </a:tabLst>
            </a:pPr>
            <a:r>
              <a:rPr lang="ru-RU" sz="1400" u="sng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Все изменения внесены в Атласы и перечни</a:t>
            </a:r>
            <a:endParaRPr lang="ru-RU" sz="1400" u="sng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D:\_IAS_2017\МАСЛАКОВА_для отчета\Аdm_ARHANGELSK_201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" t="24594" r="56420" b="56347"/>
          <a:stretch/>
        </p:blipFill>
        <p:spPr bwMode="auto">
          <a:xfrm>
            <a:off x="377894" y="1311225"/>
            <a:ext cx="3036148" cy="226558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D:\_IAS_2017\МАСЛАКОВА_для отчета\Аdm_ARHANGELSK_2017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2" t="24924" r="56152" b="55978"/>
          <a:stretch/>
        </p:blipFill>
        <p:spPr bwMode="auto">
          <a:xfrm>
            <a:off x="3634162" y="1303377"/>
            <a:ext cx="3071568" cy="227343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D:\_IAS_2017\МАСЛАКОВА_для отчета\Аdm_ARHANGELSK_201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1" t="48207" r="48482" b="33995"/>
          <a:stretch/>
        </p:blipFill>
        <p:spPr bwMode="auto">
          <a:xfrm>
            <a:off x="447814" y="4199478"/>
            <a:ext cx="1932940" cy="211568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D:\_IAS_2017\МАСЛАКОВА_для отчета\Аdm_ARHANGELSK_2017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4" t="48254" r="48367" b="34178"/>
          <a:stretch/>
        </p:blipFill>
        <p:spPr bwMode="auto">
          <a:xfrm>
            <a:off x="2804995" y="4191159"/>
            <a:ext cx="1951990" cy="209126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091516"/>
              </p:ext>
            </p:extLst>
          </p:nvPr>
        </p:nvGraphicFramePr>
        <p:xfrm>
          <a:off x="5230707" y="4021474"/>
          <a:ext cx="6586319" cy="28128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9081">
                  <a:extLst>
                    <a:ext uri="{9D8B030D-6E8A-4147-A177-3AD203B41FA5}">
                      <a16:colId xmlns:a16="http://schemas.microsoft.com/office/drawing/2014/main" xmlns="" val="3810688484"/>
                    </a:ext>
                  </a:extLst>
                </a:gridCol>
                <a:gridCol w="2091490">
                  <a:extLst>
                    <a:ext uri="{9D8B030D-6E8A-4147-A177-3AD203B41FA5}">
                      <a16:colId xmlns:a16="http://schemas.microsoft.com/office/drawing/2014/main" xmlns="" val="3064275859"/>
                    </a:ext>
                  </a:extLst>
                </a:gridCol>
                <a:gridCol w="1934065">
                  <a:extLst>
                    <a:ext uri="{9D8B030D-6E8A-4147-A177-3AD203B41FA5}">
                      <a16:colId xmlns:a16="http://schemas.microsoft.com/office/drawing/2014/main" xmlns="" val="1162130423"/>
                    </a:ext>
                  </a:extLst>
                </a:gridCol>
                <a:gridCol w="1188561">
                  <a:extLst>
                    <a:ext uri="{9D8B030D-6E8A-4147-A177-3AD203B41FA5}">
                      <a16:colId xmlns:a16="http://schemas.microsoft.com/office/drawing/2014/main" xmlns="" val="1519915489"/>
                    </a:ext>
                  </a:extLst>
                </a:gridCol>
                <a:gridCol w="763122">
                  <a:extLst>
                    <a:ext uri="{9D8B030D-6E8A-4147-A177-3AD203B41FA5}">
                      <a16:colId xmlns:a16="http://schemas.microsoft.com/office/drawing/2014/main" xmlns="" val="2314733051"/>
                    </a:ext>
                  </a:extLst>
                </a:gridCol>
              </a:tblGrid>
              <a:tr h="4086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№ п/п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Субъект Российской Федерации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Административный центр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Площадь, тыс. кв. км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Население </a:t>
                      </a:r>
                      <a:br>
                        <a:rPr lang="ru-RU" sz="1000">
                          <a:effectLst/>
                        </a:rPr>
                      </a:br>
                      <a:r>
                        <a:rPr lang="ru-RU" sz="1000">
                          <a:effectLst/>
                        </a:rPr>
                        <a:t>тыс. чел.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01429982"/>
                  </a:ext>
                </a:extLst>
              </a:tr>
              <a:tr h="20862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Республика Карелия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г. Петрозаводск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180,5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632,5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9283701"/>
                  </a:ext>
                </a:extLst>
              </a:tr>
              <a:tr h="20862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Республика Коми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г. Сыктывкар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416,8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864,5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52153292"/>
                  </a:ext>
                </a:extLst>
              </a:tr>
              <a:tr h="24063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Архангельская </a:t>
                      </a:r>
                      <a:r>
                        <a:rPr lang="ru-RU" sz="1000" dirty="0" smtClean="0">
                          <a:effectLst/>
                        </a:rPr>
                        <a:t>область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г. Архангельск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413,1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1139,9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57665248"/>
                  </a:ext>
                </a:extLst>
              </a:tr>
              <a:tr h="20862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Ненецкий автономный округ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г. Нарьян-Мар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</a:t>
                      </a:r>
                      <a:r>
                        <a:rPr lang="en-US" sz="1000" dirty="0">
                          <a:effectLst/>
                        </a:rPr>
                        <a:t>76</a:t>
                      </a:r>
                      <a:r>
                        <a:rPr lang="ru-RU" sz="1000" dirty="0">
                          <a:effectLst/>
                        </a:rPr>
                        <a:t>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r>
                        <a:rPr lang="en-US" sz="1000">
                          <a:effectLst/>
                        </a:rPr>
                        <a:t>3</a:t>
                      </a:r>
                      <a:r>
                        <a:rPr lang="ru-RU" sz="1000">
                          <a:effectLst/>
                        </a:rPr>
                        <a:t>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09467151"/>
                  </a:ext>
                </a:extLst>
              </a:tr>
              <a:tr h="20862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Вологодская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г. Вологда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144,5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1191,0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85099001"/>
                  </a:ext>
                </a:extLst>
              </a:tr>
              <a:tr h="28592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Калининградская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г. Калининград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15,1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969,0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4996214"/>
                  </a:ext>
                </a:extLst>
              </a:tr>
              <a:tr h="20862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Ленинградская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г. Санкт-Петербург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83,9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1775,5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3504775"/>
                  </a:ext>
                </a:extLst>
              </a:tr>
              <a:tr h="20862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Мурманская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г. Мурманск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144,9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766,3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1036436"/>
                  </a:ext>
                </a:extLst>
              </a:tr>
              <a:tr h="20862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Новгородская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г. Великий Новгород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54,5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618,7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96860393"/>
                  </a:ext>
                </a:extLst>
              </a:tr>
              <a:tr h="20862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Псковская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г. Псков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55,4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651,1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6662566"/>
                  </a:ext>
                </a:extLst>
              </a:tr>
              <a:tr h="20862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Санкт-Петербург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г. Санкт-Петербург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5191,7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89684452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936427"/>
              </p:ext>
            </p:extLst>
          </p:nvPr>
        </p:nvGraphicFramePr>
        <p:xfrm>
          <a:off x="5230706" y="4013155"/>
          <a:ext cx="5565775" cy="28211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7454">
                  <a:extLst>
                    <a:ext uri="{9D8B030D-6E8A-4147-A177-3AD203B41FA5}">
                      <a16:colId xmlns:a16="http://schemas.microsoft.com/office/drawing/2014/main" xmlns="" val="4148483939"/>
                    </a:ext>
                  </a:extLst>
                </a:gridCol>
                <a:gridCol w="1903012">
                  <a:extLst>
                    <a:ext uri="{9D8B030D-6E8A-4147-A177-3AD203B41FA5}">
                      <a16:colId xmlns:a16="http://schemas.microsoft.com/office/drawing/2014/main" xmlns="" val="3907034438"/>
                    </a:ext>
                  </a:extLst>
                </a:gridCol>
                <a:gridCol w="1483360">
                  <a:extLst>
                    <a:ext uri="{9D8B030D-6E8A-4147-A177-3AD203B41FA5}">
                      <a16:colId xmlns:a16="http://schemas.microsoft.com/office/drawing/2014/main" xmlns="" val="973099415"/>
                    </a:ext>
                  </a:extLst>
                </a:gridCol>
                <a:gridCol w="948349">
                  <a:extLst>
                    <a:ext uri="{9D8B030D-6E8A-4147-A177-3AD203B41FA5}">
                      <a16:colId xmlns:a16="http://schemas.microsoft.com/office/drawing/2014/main" xmlns="" val="333881433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xmlns="" val="1526104674"/>
                    </a:ext>
                  </a:extLst>
                </a:gridCol>
              </a:tblGrid>
              <a:tr h="4340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 п/п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Субъект Российской Федерации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Административный центр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Площадь, тыс. кв. км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Население 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>
                          <a:effectLst/>
                        </a:rPr>
                        <a:t>тыс. чел</a:t>
                      </a:r>
                      <a:r>
                        <a:rPr lang="ru-RU" sz="1200" dirty="0" smtClean="0">
                          <a:effectLst/>
                        </a:rPr>
                        <a:t>.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805517228"/>
                  </a:ext>
                </a:extLst>
              </a:tr>
              <a:tr h="21701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Республика Карелия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г. Петрозаводск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180,5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627,1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739911860"/>
                  </a:ext>
                </a:extLst>
              </a:tr>
              <a:tr h="21701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Республика Коми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г. Сыктывкар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416,8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850,5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851350512"/>
                  </a:ext>
                </a:extLst>
              </a:tr>
              <a:tr h="21701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Архангельская </a:t>
                      </a:r>
                      <a:r>
                        <a:rPr lang="ru-RU" sz="1200" dirty="0" smtClean="0">
                          <a:effectLst/>
                        </a:rPr>
                        <a:t>область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г. Архангельск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413,1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1121,8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832251234"/>
                  </a:ext>
                </a:extLst>
              </a:tr>
              <a:tr h="21701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Ненецкий АО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г. Нарьян-Мар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r>
                        <a:rPr lang="en-US" sz="1200">
                          <a:effectLst/>
                        </a:rPr>
                        <a:t>76</a:t>
                      </a:r>
                      <a:r>
                        <a:rPr lang="ru-RU" sz="1200">
                          <a:effectLst/>
                        </a:rPr>
                        <a:t>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r>
                        <a:rPr lang="en-US" sz="1200">
                          <a:effectLst/>
                        </a:rPr>
                        <a:t>3</a:t>
                      </a:r>
                      <a:r>
                        <a:rPr lang="ru-RU" sz="1200">
                          <a:effectLst/>
                        </a:rPr>
                        <a:t>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651179184"/>
                  </a:ext>
                </a:extLst>
              </a:tr>
              <a:tr h="21701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Вологодская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г. Вологда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144,5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1183,9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002664274"/>
                  </a:ext>
                </a:extLst>
              </a:tr>
              <a:tr h="21701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Калининградская область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г. Калининград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986,3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639263966"/>
                  </a:ext>
                </a:extLst>
              </a:tr>
              <a:tr h="21701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Ленинградская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г. Санкт-Петербург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83,9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1791,9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9088031"/>
                  </a:ext>
                </a:extLst>
              </a:tr>
              <a:tr h="21701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Мурманская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г. Мурманск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144,9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757,6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315864998"/>
                  </a:ext>
                </a:extLst>
              </a:tr>
              <a:tr h="21701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Новгородская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г. Великий Новгород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54,5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612,5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893205567"/>
                  </a:ext>
                </a:extLst>
              </a:tr>
              <a:tr h="21701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Псковская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г. Псков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55,4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642,2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983241404"/>
                  </a:ext>
                </a:extLst>
              </a:tr>
              <a:tr h="21701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Санкт-Петербург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г. Санкт-Петербург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5281,6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511506156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51869" y="930003"/>
            <a:ext cx="67645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rgbClr val="0070C0"/>
                </a:solidFill>
              </a:rPr>
              <a:t>Фрагменты карты административного деления Архангельской области</a:t>
            </a:r>
            <a:endParaRPr lang="ru-RU" sz="1600" i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1541" y="1382031"/>
            <a:ext cx="142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2016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85627" y="1368182"/>
            <a:ext cx="947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2017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2824" y="3810404"/>
            <a:ext cx="142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2016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53216" y="3814531"/>
            <a:ext cx="947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2017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689042" y="3652142"/>
            <a:ext cx="110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2017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002153" y="3632400"/>
            <a:ext cx="72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2016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3347224" y="4657852"/>
            <a:ext cx="867533" cy="683383"/>
          </a:xfrm>
          <a:custGeom>
            <a:avLst/>
            <a:gdLst>
              <a:gd name="connsiteX0" fmla="*/ 162323 w 867533"/>
              <a:gd name="connsiteY0" fmla="*/ 152569 h 683383"/>
              <a:gd name="connsiteX1" fmla="*/ 497603 w 867533"/>
              <a:gd name="connsiteY1" fmla="*/ 10329 h 683383"/>
              <a:gd name="connsiteX2" fmla="*/ 843043 w 867533"/>
              <a:gd name="connsiteY2" fmla="*/ 71289 h 683383"/>
              <a:gd name="connsiteX3" fmla="*/ 782083 w 867533"/>
              <a:gd name="connsiteY3" fmla="*/ 548809 h 683383"/>
              <a:gd name="connsiteX4" fmla="*/ 324883 w 867533"/>
              <a:gd name="connsiteY4" fmla="*/ 680889 h 683383"/>
              <a:gd name="connsiteX5" fmla="*/ 30243 w 867533"/>
              <a:gd name="connsiteY5" fmla="*/ 609769 h 683383"/>
              <a:gd name="connsiteX6" fmla="*/ 30243 w 867533"/>
              <a:gd name="connsiteY6" fmla="*/ 315129 h 683383"/>
              <a:gd name="connsiteX7" fmla="*/ 213123 w 867533"/>
              <a:gd name="connsiteY7" fmla="*/ 142409 h 683383"/>
              <a:gd name="connsiteX8" fmla="*/ 162323 w 867533"/>
              <a:gd name="connsiteY8" fmla="*/ 152569 h 683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7533" h="683383">
                <a:moveTo>
                  <a:pt x="162323" y="152569"/>
                </a:moveTo>
                <a:cubicBezTo>
                  <a:pt x="209736" y="130556"/>
                  <a:pt x="384150" y="23876"/>
                  <a:pt x="497603" y="10329"/>
                </a:cubicBezTo>
                <a:cubicBezTo>
                  <a:pt x="611056" y="-3218"/>
                  <a:pt x="795630" y="-18458"/>
                  <a:pt x="843043" y="71289"/>
                </a:cubicBezTo>
                <a:cubicBezTo>
                  <a:pt x="890456" y="161036"/>
                  <a:pt x="868443" y="447209"/>
                  <a:pt x="782083" y="548809"/>
                </a:cubicBezTo>
                <a:cubicBezTo>
                  <a:pt x="695723" y="650409"/>
                  <a:pt x="450190" y="670729"/>
                  <a:pt x="324883" y="680889"/>
                </a:cubicBezTo>
                <a:cubicBezTo>
                  <a:pt x="199576" y="691049"/>
                  <a:pt x="79350" y="670729"/>
                  <a:pt x="30243" y="609769"/>
                </a:cubicBezTo>
                <a:cubicBezTo>
                  <a:pt x="-18864" y="548809"/>
                  <a:pt x="-237" y="393022"/>
                  <a:pt x="30243" y="315129"/>
                </a:cubicBezTo>
                <a:cubicBezTo>
                  <a:pt x="60723" y="237236"/>
                  <a:pt x="184336" y="171196"/>
                  <a:pt x="213123" y="142409"/>
                </a:cubicBezTo>
                <a:cubicBezTo>
                  <a:pt x="241910" y="113622"/>
                  <a:pt x="114910" y="174582"/>
                  <a:pt x="162323" y="152569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олилиния 30"/>
          <p:cNvSpPr/>
          <p:nvPr/>
        </p:nvSpPr>
        <p:spPr>
          <a:xfrm>
            <a:off x="4877433" y="2425301"/>
            <a:ext cx="1311273" cy="1013188"/>
          </a:xfrm>
          <a:custGeom>
            <a:avLst/>
            <a:gdLst>
              <a:gd name="connsiteX0" fmla="*/ 40007 w 1311273"/>
              <a:gd name="connsiteY0" fmla="*/ 5836 h 1013188"/>
              <a:gd name="connsiteX1" fmla="*/ 365127 w 1311273"/>
              <a:gd name="connsiteY1" fmla="*/ 66796 h 1013188"/>
              <a:gd name="connsiteX2" fmla="*/ 710567 w 1311273"/>
              <a:gd name="connsiteY2" fmla="*/ 188716 h 1013188"/>
              <a:gd name="connsiteX3" fmla="*/ 913767 w 1311273"/>
              <a:gd name="connsiteY3" fmla="*/ 36316 h 1013188"/>
              <a:gd name="connsiteX4" fmla="*/ 1249047 w 1311273"/>
              <a:gd name="connsiteY4" fmla="*/ 178556 h 1013188"/>
              <a:gd name="connsiteX5" fmla="*/ 1279527 w 1311273"/>
              <a:gd name="connsiteY5" fmla="*/ 574796 h 1013188"/>
              <a:gd name="connsiteX6" fmla="*/ 903607 w 1311273"/>
              <a:gd name="connsiteY6" fmla="*/ 696716 h 1013188"/>
              <a:gd name="connsiteX7" fmla="*/ 680087 w 1311273"/>
              <a:gd name="connsiteY7" fmla="*/ 981196 h 1013188"/>
              <a:gd name="connsiteX8" fmla="*/ 446407 w 1311273"/>
              <a:gd name="connsiteY8" fmla="*/ 960876 h 1013188"/>
              <a:gd name="connsiteX9" fmla="*/ 324487 w 1311273"/>
              <a:gd name="connsiteY9" fmla="*/ 574796 h 1013188"/>
              <a:gd name="connsiteX10" fmla="*/ 40007 w 1311273"/>
              <a:gd name="connsiteY10" fmla="*/ 209036 h 1013188"/>
              <a:gd name="connsiteX11" fmla="*/ 40007 w 1311273"/>
              <a:gd name="connsiteY11" fmla="*/ 5836 h 1013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11273" h="1013188">
                <a:moveTo>
                  <a:pt x="40007" y="5836"/>
                </a:moveTo>
                <a:cubicBezTo>
                  <a:pt x="94194" y="-17871"/>
                  <a:pt x="253367" y="36316"/>
                  <a:pt x="365127" y="66796"/>
                </a:cubicBezTo>
                <a:cubicBezTo>
                  <a:pt x="476887" y="97276"/>
                  <a:pt x="619127" y="193796"/>
                  <a:pt x="710567" y="188716"/>
                </a:cubicBezTo>
                <a:cubicBezTo>
                  <a:pt x="802007" y="183636"/>
                  <a:pt x="824020" y="38009"/>
                  <a:pt x="913767" y="36316"/>
                </a:cubicBezTo>
                <a:cubicBezTo>
                  <a:pt x="1003514" y="34623"/>
                  <a:pt x="1188087" y="88809"/>
                  <a:pt x="1249047" y="178556"/>
                </a:cubicBezTo>
                <a:cubicBezTo>
                  <a:pt x="1310007" y="268303"/>
                  <a:pt x="1337100" y="488436"/>
                  <a:pt x="1279527" y="574796"/>
                </a:cubicBezTo>
                <a:cubicBezTo>
                  <a:pt x="1221954" y="661156"/>
                  <a:pt x="1003514" y="628983"/>
                  <a:pt x="903607" y="696716"/>
                </a:cubicBezTo>
                <a:cubicBezTo>
                  <a:pt x="803700" y="764449"/>
                  <a:pt x="756287" y="937169"/>
                  <a:pt x="680087" y="981196"/>
                </a:cubicBezTo>
                <a:cubicBezTo>
                  <a:pt x="603887" y="1025223"/>
                  <a:pt x="505674" y="1028609"/>
                  <a:pt x="446407" y="960876"/>
                </a:cubicBezTo>
                <a:cubicBezTo>
                  <a:pt x="387140" y="893143"/>
                  <a:pt x="392220" y="700103"/>
                  <a:pt x="324487" y="574796"/>
                </a:cubicBezTo>
                <a:cubicBezTo>
                  <a:pt x="256754" y="449489"/>
                  <a:pt x="92500" y="302169"/>
                  <a:pt x="40007" y="209036"/>
                </a:cubicBezTo>
                <a:cubicBezTo>
                  <a:pt x="-12486" y="115903"/>
                  <a:pt x="-14180" y="29543"/>
                  <a:pt x="40007" y="5836"/>
                </a:cubicBezTo>
                <a:close/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5281965" y="3632400"/>
            <a:ext cx="4304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solidFill>
                  <a:srgbClr val="0070C0"/>
                </a:solidFill>
              </a:rPr>
              <a:t>Северо-Западный федеральный округ: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06123" y="300272"/>
            <a:ext cx="52560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федеральных округов, 85 субъектов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Федерации,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3 719 административных районов в составе СФ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8332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65952" y="0"/>
            <a:ext cx="12126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ГИС-АТЛАС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РОССИИ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82802" y="21892"/>
            <a:ext cx="3971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ГИС-АТЛАС РОССИИ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142135" y="622057"/>
            <a:ext cx="5024636" cy="5547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6838" indent="176213" algn="ctr">
              <a:spcBef>
                <a:spcPts val="300"/>
              </a:spcBef>
              <a:spcAft>
                <a:spcPts val="0"/>
              </a:spcAft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Актуализированы</a:t>
            </a: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82588" indent="-285750" algn="just">
              <a:spcBef>
                <a:spcPts val="300"/>
              </a:spcBef>
              <a:spcAft>
                <a:spcPts val="0"/>
              </a:spcAft>
              <a:buFontTx/>
              <a:buChar char="-"/>
            </a:pP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структура атрибутивных таблиц слоев ООТ и ГП , а также производных от них Перечней,  сопровождающих карты ГИС-Пакета, в соответствии со </a:t>
            </a:r>
            <a:r>
              <a:rPr lang="ru-RU" sz="1400" dirty="0" smtClean="0"/>
              <a:t>списком </a:t>
            </a:r>
            <a:r>
              <a:rPr lang="ru-RU" sz="1400" dirty="0"/>
              <a:t>и </a:t>
            </a:r>
            <a:r>
              <a:rPr lang="ru-RU" sz="1400" dirty="0" smtClean="0"/>
              <a:t>содержанием </a:t>
            </a:r>
            <a:r>
              <a:rPr lang="ru-RU" sz="1400" dirty="0"/>
              <a:t>основных позиций, по которым описываются </a:t>
            </a:r>
            <a:r>
              <a:rPr lang="ru-RU" sz="1400" dirty="0" smtClean="0"/>
              <a:t>ООПТ, </a:t>
            </a:r>
            <a:r>
              <a:rPr lang="ru-RU" sz="1400" dirty="0"/>
              <a:t>согласно Приказу </a:t>
            </a:r>
            <a:r>
              <a:rPr lang="ru-RU" sz="1400" dirty="0" smtClean="0"/>
              <a:t>МПРЭ РФ </a:t>
            </a:r>
            <a:r>
              <a:rPr lang="ru-RU" sz="1400" dirty="0"/>
              <a:t>от </a:t>
            </a:r>
            <a:r>
              <a:rPr lang="ru-RU" sz="1400" dirty="0" smtClean="0"/>
              <a:t>19.03.2012 </a:t>
            </a:r>
            <a:r>
              <a:rPr lang="ru-RU" sz="1400" dirty="0"/>
              <a:t>N 69 г. </a:t>
            </a:r>
            <a:r>
              <a:rPr lang="ru-RU" sz="1400" dirty="0" smtClean="0"/>
              <a:t>«</a:t>
            </a:r>
            <a:r>
              <a:rPr lang="ru-RU" sz="1400" dirty="0"/>
              <a:t>Об утверждении Порядка ведения государственного кадастра особо охраняемых природных территорий</a:t>
            </a:r>
            <a:r>
              <a:rPr lang="ru-RU" sz="1400" dirty="0" smtClean="0"/>
              <a:t>».</a:t>
            </a:r>
            <a:endParaRPr lang="ru-RU" sz="1400" b="1" dirty="0"/>
          </a:p>
          <a:p>
            <a:pPr marL="96838" algn="just">
              <a:spcBef>
                <a:spcPts val="300"/>
              </a:spcBef>
              <a:spcAft>
                <a:spcPts val="0"/>
              </a:spcAft>
            </a:pPr>
            <a:r>
              <a:rPr lang="ru-RU" sz="1400" b="1" dirty="0"/>
              <a:t> </a:t>
            </a:r>
            <a:r>
              <a:rPr lang="ru-RU" sz="1400" b="1" dirty="0" smtClean="0"/>
              <a:t>      </a:t>
            </a:r>
            <a:r>
              <a:rPr lang="ru-RU" sz="1400" dirty="0" smtClean="0"/>
              <a:t>Обязательные поля:</a:t>
            </a:r>
          </a:p>
          <a:p>
            <a:pPr marL="544513" indent="-104775" algn="just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 smtClean="0"/>
              <a:t>	 </a:t>
            </a:r>
            <a:r>
              <a:rPr lang="ru-RU" sz="1400" dirty="0"/>
              <a:t>название охраняемой природной территории</a:t>
            </a:r>
            <a:r>
              <a:rPr lang="ru-RU" sz="1400" dirty="0" smtClean="0"/>
              <a:t>,</a:t>
            </a:r>
          </a:p>
          <a:p>
            <a:pPr marL="544513" indent="-104775" algn="just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 smtClean="0"/>
              <a:t>	 категория </a:t>
            </a:r>
            <a:r>
              <a:rPr lang="en-US" sz="1400" dirty="0" smtClean="0"/>
              <a:t>(</a:t>
            </a:r>
            <a:r>
              <a:rPr lang="ru-RU" sz="1400" dirty="0" smtClean="0"/>
              <a:t>Государственный заповедник),</a:t>
            </a:r>
          </a:p>
          <a:p>
            <a:pPr marL="544513" indent="-104775" algn="just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 smtClean="0"/>
              <a:t>	 значение (Федеральный),</a:t>
            </a:r>
          </a:p>
          <a:p>
            <a:pPr marL="544513" indent="-104775" algn="just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 smtClean="0"/>
              <a:t>	 профиль (Комплексный),</a:t>
            </a:r>
          </a:p>
          <a:p>
            <a:pPr marL="544513" indent="-104775" algn="just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 smtClean="0"/>
              <a:t>	 статус (Действующий).</a:t>
            </a:r>
          </a:p>
          <a:p>
            <a:pPr marL="96838" algn="just">
              <a:spcBef>
                <a:spcPts val="300"/>
              </a:spcBef>
              <a:spcAft>
                <a:spcPts val="0"/>
              </a:spcAft>
            </a:pPr>
            <a:r>
              <a:rPr lang="ru-RU" sz="1400" dirty="0" smtClean="0"/>
              <a:t>         Для ГП и УГО дополнительно указывается:</a:t>
            </a:r>
          </a:p>
          <a:p>
            <a:pPr marL="439738" algn="just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 smtClean="0"/>
              <a:t> 	</a:t>
            </a:r>
            <a:r>
              <a:rPr lang="ru-RU" sz="1400" dirty="0"/>
              <a:t> тип (Геоморфологический) </a:t>
            </a:r>
          </a:p>
          <a:p>
            <a:pPr marL="439738" algn="just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/>
              <a:t>	 подтип (Карстовые воронки, поля)</a:t>
            </a:r>
          </a:p>
          <a:p>
            <a:pPr marL="96838" algn="just">
              <a:spcBef>
                <a:spcPts val="300"/>
              </a:spcBef>
              <a:spcAft>
                <a:spcPts val="0"/>
              </a:spcAft>
            </a:pPr>
            <a:r>
              <a:rPr lang="ru-RU" sz="1400" dirty="0"/>
              <a:t>в</a:t>
            </a:r>
            <a:r>
              <a:rPr lang="ru-RU" sz="1400" dirty="0" smtClean="0"/>
              <a:t>  БД внесены данные по </a:t>
            </a:r>
            <a:r>
              <a:rPr lang="ru-RU" sz="1400" b="1" dirty="0" smtClean="0"/>
              <a:t>360</a:t>
            </a:r>
            <a:r>
              <a:rPr lang="ru-RU" sz="1400" dirty="0" smtClean="0"/>
              <a:t> новым ООТ и более </a:t>
            </a:r>
            <a:r>
              <a:rPr lang="ru-RU" sz="1400" b="1" dirty="0" smtClean="0"/>
              <a:t>120</a:t>
            </a:r>
            <a:r>
              <a:rPr lang="ru-RU" sz="1400" dirty="0" smtClean="0"/>
              <a:t> ГП и УГО, в том числе по Крыму – 115 и 72, соответственно;  отредактированы описания  более чем </a:t>
            </a:r>
            <a:r>
              <a:rPr lang="ru-RU" sz="1400" b="1" dirty="0" smtClean="0"/>
              <a:t>130</a:t>
            </a:r>
            <a:r>
              <a:rPr lang="ru-RU" sz="1400" dirty="0" smtClean="0"/>
              <a:t> ООТ и </a:t>
            </a:r>
            <a:r>
              <a:rPr lang="ru-RU" sz="1400" b="1" dirty="0" smtClean="0"/>
              <a:t>700</a:t>
            </a:r>
            <a:r>
              <a:rPr lang="ru-RU" sz="1400" dirty="0" smtClean="0"/>
              <a:t> ГП и УГО.  </a:t>
            </a:r>
          </a:p>
          <a:p>
            <a:pPr marL="96838" algn="just">
              <a:spcBef>
                <a:spcPts val="300"/>
              </a:spcBef>
              <a:spcAft>
                <a:spcPts val="0"/>
              </a:spcAft>
            </a:pPr>
            <a:r>
              <a:rPr lang="ru-RU" sz="1400" u="sng" dirty="0" smtClean="0"/>
              <a:t>Все изменения внесены в Атласы и  в каталоги </a:t>
            </a:r>
          </a:p>
          <a:p>
            <a:pPr marL="96838" algn="just">
              <a:spcBef>
                <a:spcPts val="300"/>
              </a:spcBef>
              <a:spcAft>
                <a:spcPts val="0"/>
              </a:spcAft>
            </a:pP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1782" y="423446"/>
            <a:ext cx="67645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0070C0"/>
                </a:solidFill>
              </a:rPr>
              <a:t>Карта особо охраняемых территорий </a:t>
            </a:r>
            <a:r>
              <a:rPr lang="ru-RU" sz="1600" b="1" i="1" dirty="0" smtClean="0">
                <a:solidFill>
                  <a:srgbClr val="0070C0"/>
                </a:solidFill>
              </a:rPr>
              <a:t> (ООТ) с </a:t>
            </a:r>
            <a:r>
              <a:rPr lang="ru-RU" sz="1600" b="1" i="1" dirty="0">
                <a:solidFill>
                  <a:srgbClr val="0070C0"/>
                </a:solidFill>
              </a:rPr>
              <a:t>размещением геологических памятников и уникальных геологических </a:t>
            </a:r>
            <a:r>
              <a:rPr lang="ru-RU" sz="1600" b="1" i="1" dirty="0" smtClean="0">
                <a:solidFill>
                  <a:srgbClr val="0070C0"/>
                </a:solidFill>
              </a:rPr>
              <a:t>объектов</a:t>
            </a:r>
          </a:p>
          <a:p>
            <a:pPr algn="ctr"/>
            <a:r>
              <a:rPr lang="ru-RU" sz="1600" b="1" dirty="0" smtClean="0"/>
              <a:t>Всего в исходной БД по </a:t>
            </a:r>
            <a:r>
              <a:rPr lang="ru-RU" sz="1600" b="1" dirty="0"/>
              <a:t>территории России на 01.01.2017 </a:t>
            </a:r>
            <a:r>
              <a:rPr lang="ru-RU" sz="1600" b="1" dirty="0" smtClean="0"/>
              <a:t>содержались </a:t>
            </a:r>
            <a:r>
              <a:rPr lang="ru-RU" sz="1600" b="1" dirty="0"/>
              <a:t>данные более чем по 6,8 тыс. </a:t>
            </a:r>
            <a:r>
              <a:rPr lang="ru-RU" sz="1600" b="1" dirty="0" smtClean="0"/>
              <a:t>ООТ</a:t>
            </a:r>
            <a:endParaRPr lang="ru-RU" sz="1600" b="1" i="1" dirty="0">
              <a:solidFill>
                <a:srgbClr val="0070C0"/>
              </a:solidFill>
            </a:endParaRPr>
          </a:p>
        </p:txBody>
      </p:sp>
      <p:pic>
        <p:nvPicPr>
          <p:cNvPr id="23" name="Рисунок 22" descr="D:\_IAS_2017\МАСЛАКОВА_для отчета\OOT_pam_VOLOGDA_201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7" t="12021" r="71580" b="61562"/>
          <a:stretch/>
        </p:blipFill>
        <p:spPr bwMode="auto">
          <a:xfrm>
            <a:off x="377894" y="1641725"/>
            <a:ext cx="2988840" cy="397910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 descr="D:\_IAS_2017\МАСЛАКОВА_для отчета\OOT_pam_VOLOGDA_2017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4" t="8929" r="76559" b="63025"/>
          <a:stretch/>
        </p:blipFill>
        <p:spPr bwMode="auto">
          <a:xfrm>
            <a:off x="3858380" y="1662133"/>
            <a:ext cx="3055580" cy="395869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5707272"/>
            <a:ext cx="714247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</a:rPr>
              <a:t>ПРИМЕР: На </a:t>
            </a:r>
            <a:r>
              <a:rPr lang="ru-RU" sz="1400" dirty="0">
                <a:solidFill>
                  <a:srgbClr val="0070C0"/>
                </a:solidFill>
              </a:rPr>
              <a:t>фрагменте карты 2017 года на берегу Онежского озера выделены новые особо охраняемые территории</a:t>
            </a:r>
            <a:r>
              <a:rPr lang="ru-RU" sz="1400" i="1" dirty="0">
                <a:solidFill>
                  <a:srgbClr val="0070C0"/>
                </a:solidFill>
              </a:rPr>
              <a:t>:</a:t>
            </a:r>
          </a:p>
          <a:p>
            <a:r>
              <a:rPr lang="ru-RU" sz="1400" i="1" dirty="0">
                <a:solidFill>
                  <a:srgbClr val="0070C0"/>
                </a:solidFill>
              </a:rPr>
              <a:t>№1 </a:t>
            </a:r>
            <a:r>
              <a:rPr lang="ru-RU" sz="1400" i="1" dirty="0" smtClean="0">
                <a:solidFill>
                  <a:srgbClr val="0070C0"/>
                </a:solidFill>
              </a:rPr>
              <a:t> </a:t>
            </a:r>
            <a:r>
              <a:rPr lang="ru-RU" sz="1400" i="1" dirty="0">
                <a:solidFill>
                  <a:srgbClr val="0070C0"/>
                </a:solidFill>
              </a:rPr>
              <a:t>– Охраняемый природный комплекс регионального значения </a:t>
            </a:r>
            <a:r>
              <a:rPr lang="ru-RU" sz="1400" i="1" dirty="0" smtClean="0">
                <a:solidFill>
                  <a:srgbClr val="0070C0"/>
                </a:solidFill>
              </a:rPr>
              <a:t>«Онежский»;</a:t>
            </a:r>
            <a:endParaRPr lang="ru-RU" sz="1400" i="1" dirty="0">
              <a:solidFill>
                <a:srgbClr val="0070C0"/>
              </a:solidFill>
            </a:endParaRPr>
          </a:p>
          <a:p>
            <a:r>
              <a:rPr lang="ru-RU" sz="1400" i="1" dirty="0">
                <a:solidFill>
                  <a:srgbClr val="0070C0"/>
                </a:solidFill>
              </a:rPr>
              <a:t>№7 </a:t>
            </a:r>
            <a:r>
              <a:rPr lang="ru-RU" sz="1400" i="1" dirty="0" smtClean="0">
                <a:solidFill>
                  <a:srgbClr val="0070C0"/>
                </a:solidFill>
              </a:rPr>
              <a:t> </a:t>
            </a:r>
            <a:r>
              <a:rPr lang="ru-RU" sz="1400" i="1" dirty="0">
                <a:solidFill>
                  <a:srgbClr val="0070C0"/>
                </a:solidFill>
              </a:rPr>
              <a:t>– Государственный природный заказник регионального значения </a:t>
            </a:r>
            <a:r>
              <a:rPr lang="ru-RU" sz="1400" i="1" dirty="0" smtClean="0">
                <a:solidFill>
                  <a:srgbClr val="0070C0"/>
                </a:solidFill>
              </a:rPr>
              <a:t>«Озера </a:t>
            </a:r>
            <a:r>
              <a:rPr lang="ru-RU" sz="1400" i="1" dirty="0" err="1">
                <a:solidFill>
                  <a:srgbClr val="0070C0"/>
                </a:solidFill>
              </a:rPr>
              <a:t>Мегорской</a:t>
            </a:r>
            <a:r>
              <a:rPr lang="ru-RU" sz="1400" i="1" dirty="0">
                <a:solidFill>
                  <a:srgbClr val="0070C0"/>
                </a:solidFill>
              </a:rPr>
              <a:t> </a:t>
            </a:r>
            <a:r>
              <a:rPr lang="ru-RU" sz="1400" i="1" dirty="0" smtClean="0">
                <a:solidFill>
                  <a:srgbClr val="0070C0"/>
                </a:solidFill>
              </a:rPr>
              <a:t>группы».</a:t>
            </a:r>
            <a:endParaRPr lang="ru-RU" sz="1400" i="1" dirty="0">
              <a:solidFill>
                <a:srgbClr val="0070C0"/>
              </a:solidFill>
            </a:endParaRPr>
          </a:p>
        </p:txBody>
      </p:sp>
      <p:sp>
        <p:nvSpPr>
          <p:cNvPr id="3" name="Молния 2"/>
          <p:cNvSpPr/>
          <p:nvPr/>
        </p:nvSpPr>
        <p:spPr>
          <a:xfrm flipH="1">
            <a:off x="6144732" y="2145324"/>
            <a:ext cx="738554" cy="580292"/>
          </a:xfrm>
          <a:prstGeom prst="lightningBolt">
            <a:avLst/>
          </a:prstGeom>
          <a:solidFill>
            <a:srgbClr val="FF000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Молния 12"/>
          <p:cNvSpPr/>
          <p:nvPr/>
        </p:nvSpPr>
        <p:spPr>
          <a:xfrm rot="16200000" flipH="1">
            <a:off x="4196360" y="3105748"/>
            <a:ext cx="738554" cy="580292"/>
          </a:xfrm>
          <a:prstGeom prst="lightningBolt">
            <a:avLst/>
          </a:prstGeom>
          <a:solidFill>
            <a:srgbClr val="FF000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377894" y="1641725"/>
            <a:ext cx="142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91916" y="1646648"/>
            <a:ext cx="947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133325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14086</TotalTime>
  <Words>2693</Words>
  <Application>Microsoft Office PowerPoint</Application>
  <PresentationFormat>Широкоэкранный</PresentationFormat>
  <Paragraphs>459</Paragraphs>
  <Slides>23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Маслакова Ирина Александровна</dc:creator>
  <cp:lastModifiedBy>Снежко Виктор Викторович</cp:lastModifiedBy>
  <cp:revision>297</cp:revision>
  <cp:lastPrinted>2018-01-15T09:31:41Z</cp:lastPrinted>
  <dcterms:created xsi:type="dcterms:W3CDTF">2017-12-07T10:17:06Z</dcterms:created>
  <dcterms:modified xsi:type="dcterms:W3CDTF">2018-01-18T07:13:10Z</dcterms:modified>
</cp:coreProperties>
</file>