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1389" userDrawn="1">
          <p15:clr>
            <a:srgbClr val="A4A3A4"/>
          </p15:clr>
        </p15:guide>
        <p15:guide id="5" orient="horz" pos="6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90" y="984"/>
      </p:cViewPr>
      <p:guideLst>
        <p:guide orient="horz" pos="459"/>
        <p:guide pos="3840"/>
        <p:guide orient="horz" pos="2260"/>
        <p:guide orient="horz" pos="1389"/>
        <p:guide orient="horz" pos="6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72B5A-E4A5-472F-BD23-5053B61594B6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C65DA-B7AA-4507-9292-B63566995C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435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9ADD6-5BD6-4706-8D7E-659C3B0DE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EDC2159-F5F8-4F51-814D-9097095FA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D75E0-8A95-4B39-BE41-4CF220616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91ED71-BD35-4F41-BF5F-C077B5510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B6156A-E1C6-4824-A040-2923C48E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96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88FFA-F8F8-4EF6-9635-4A46DC967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D7C443-0574-4184-B2F3-43A8E973C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E461FE-6227-4C69-9BB0-38F63B3324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FE101F-15DB-42A6-9E60-5D3E881D9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1EA76E-F6AE-4A9F-B4B9-E2093252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083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31FE69-1AF9-4B4F-8B57-CA1CE64CFF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83581C-A956-45B4-9269-C002512F4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FA6DFE-DD21-4261-BDE2-DAEE47B7C3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C8A4B8-69A1-4447-AC62-87DE7DB93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6E7AE8-994E-4248-ADC4-33E3DDA67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736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1CC6F-DF53-4496-9CF8-2EA7349EE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6383CC-A1A0-4F9D-9C8C-C93819C95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E494A-9FD3-41AA-B9BA-77A45F468C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76E991-AAB1-4E49-B2C2-AC9FA1B57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0044E-4759-4779-AB9C-748541DA3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4409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CAA24-57AE-46F5-AEFB-6F1DFEF6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0AAC83-219A-441E-A5AA-FCF89DB49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29F2C-079E-431B-B4CB-FEE9BFF2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E4D6A0-4579-4472-93E4-ABDB0051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28FFD3-97F8-48C9-8D02-FA6789DF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590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84B34C-C125-4BA4-91E1-75DC14FD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4EF5D3-D892-49BC-A58A-669F0D3693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D74DF8-CA7A-4D23-8A74-E61E33C9E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EB5938-02EC-41C0-B318-F61BBD5A01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ED5FC4E-19D6-44E7-BC80-773504390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3CBF2E-2539-4429-909D-85E7032AC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8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C97171-CAC1-4329-8DF0-260973CF3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E1BC35-92BC-4542-AFBD-D4237CCC6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E6D9D7-62B3-4956-AC04-5320BAF08C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A35895-7CB5-44C4-B714-8EDBAE4FCB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AB7DA-0A40-4C25-8305-17E81757A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5CA9A10-8947-4320-B747-661EA76594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18CAF6D-455B-4A3C-AF9C-3B36D74E8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AA6E46B-3953-4539-A728-BE38152D6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41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D722C-9DBC-4A2C-B3F5-B919DA93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0AD8356-5540-4AD8-9D9A-D58B7E08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7ABC3D4-13EC-4EDD-9B02-07BE107EC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4D97D6-0AAC-4642-824F-94A3D6E5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245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EBD47C-9EDA-4B5D-B4D8-08804CF0FB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0D36747-CF17-45F8-8AA0-ACF00CA92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C17641-83EB-4B71-9BBD-81F72A33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8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400E6-B2BF-49E4-89ED-CFE2BFD8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4D8EE-4CA3-4AB6-883A-2CC32D782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406A4D-073A-4AC8-976F-3622876BC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62B7824-5922-4A9C-976A-9BF33311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8E520B-6476-4CE7-8238-89151E5DC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317E8F-808C-4C45-B5EB-EA9426C8E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40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CAFA2-0A1E-469C-AFCE-A5D07EFC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2CD937-8BE3-4AC6-AE0D-7A7E2CAEF4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30D60-1565-4A93-94A3-C79E70FB5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036F8C-DFCC-409B-ABD8-040DBEDA6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577B23B-F469-43C4-9AC3-2B3212C04168}" type="datetimeFigureOut">
              <a:rPr lang="ru-RU" smtClean="0"/>
              <a:t>16.01.2018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85B3F5-3371-4098-9781-5A6C43C93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D81314-68CB-42CB-B1AB-2F0EB695D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952FE59-C39A-42E1-8025-12B68AF435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4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339B1-437A-481C-905D-CE6ECD698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5487"/>
            <a:ext cx="10515600" cy="965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CBBDD5-C0C3-4E30-8103-9E4662765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544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37FF0CD-A2E8-4457-BA81-E41F0CDF126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7207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483392-A0D7-4186-B5DB-52316FA452C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598" y="5943598"/>
            <a:ext cx="9144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60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7C15A-30E0-4BFA-8820-5708EC56D1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" b="25440"/>
          <a:stretch/>
        </p:blipFill>
        <p:spPr>
          <a:xfrm>
            <a:off x="0" y="728663"/>
            <a:ext cx="12192000" cy="6129338"/>
          </a:xfrm>
          <a:prstGeom prst="rect">
            <a:avLst/>
          </a:prstGeom>
          <a:gradFill>
            <a:gsLst>
              <a:gs pos="18000">
                <a:schemeClr val="accent1">
                  <a:lumMod val="5000"/>
                  <a:lumOff val="95000"/>
                  <a:alpha val="56000"/>
                </a:schemeClr>
              </a:gs>
              <a:gs pos="3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21BDDE5-3274-45C0-9A52-733F52A8FF03}"/>
              </a:ext>
            </a:extLst>
          </p:cNvPr>
          <p:cNvSpPr/>
          <p:nvPr/>
        </p:nvSpPr>
        <p:spPr>
          <a:xfrm>
            <a:off x="0" y="728664"/>
            <a:ext cx="12192000" cy="6129336"/>
          </a:xfrm>
          <a:prstGeom prst="rect">
            <a:avLst/>
          </a:prstGeom>
          <a:gradFill flip="none" rotWithShape="1">
            <a:gsLst>
              <a:gs pos="20000">
                <a:srgbClr val="F7F9FC">
                  <a:alpha val="70000"/>
                </a:srgbClr>
              </a:gs>
              <a:gs pos="80000">
                <a:srgbClr val="FDFDFE">
                  <a:alpha val="70000"/>
                </a:srgbClr>
              </a:gs>
              <a:gs pos="10000">
                <a:schemeClr val="accent1">
                  <a:lumMod val="5000"/>
                  <a:lumOff val="95000"/>
                  <a:alpha val="0"/>
                </a:schemeClr>
              </a:gs>
              <a:gs pos="50000">
                <a:srgbClr val="FAFBFD">
                  <a:alpha val="85000"/>
                </a:srgbClr>
              </a:gs>
              <a:gs pos="9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15481-A2B1-4010-9528-D106973A2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270520"/>
          </a:xfrm>
        </p:spPr>
        <p:txBody>
          <a:bodyPr>
            <a:normAutofit fontScale="90000"/>
          </a:bodyPr>
          <a:lstStyle/>
          <a:p>
            <a:r>
              <a:rPr lang="ru-RU" dirty="0"/>
              <a:t>Состояние и развитие информационного взаимодействия интерактивной электронной карты недропользования и ГИС-Атласа «Недра России»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942C709-CCFB-4C31-90F6-256D524A3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1943" y="5476008"/>
            <a:ext cx="3238501" cy="1381991"/>
          </a:xfrm>
        </p:spPr>
        <p:txBody>
          <a:bodyPr/>
          <a:lstStyle/>
          <a:p>
            <a:pPr algn="r"/>
            <a:r>
              <a:rPr lang="ru-RU" i="1" dirty="0" err="1"/>
              <a:t>А.П.Ставский</a:t>
            </a:r>
            <a:endParaRPr lang="ru-RU" i="1" dirty="0"/>
          </a:p>
          <a:p>
            <a:pPr algn="r"/>
            <a:r>
              <a:rPr lang="ru-RU" i="1" dirty="0" err="1"/>
              <a:t>К.В.Флоренский</a:t>
            </a:r>
            <a:endParaRPr lang="ru-RU" i="1" dirty="0"/>
          </a:p>
          <a:p>
            <a:pPr algn="r"/>
            <a:r>
              <a:rPr lang="ru-RU" i="1" dirty="0"/>
              <a:t>ООО «Минерал-Инфо»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151C6E-EAB2-4684-BE64-BF2BB8985A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8" y="5486397"/>
            <a:ext cx="914402" cy="9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1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F51318-D51C-4CA5-AB95-FACBF2824F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075"/>
            <a:ext cx="10515600" cy="965201"/>
          </a:xfrm>
        </p:spPr>
        <p:txBody>
          <a:bodyPr/>
          <a:lstStyle/>
          <a:p>
            <a:r>
              <a:rPr lang="ru-RU" dirty="0"/>
              <a:t>Краткая справка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E4974C-0244-4969-A57C-28A597519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2873"/>
            <a:ext cx="10515600" cy="416675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Назначение: справочно-презентационный инструмент.</a:t>
            </a:r>
          </a:p>
          <a:p>
            <a:pPr marL="0" indent="0">
              <a:buNone/>
            </a:pPr>
            <a:r>
              <a:rPr lang="ru-RU" dirty="0"/>
              <a:t>Основные функции: быстрый поиск, сопоставление данных, выгрузка и печать карт и таблиц.</a:t>
            </a:r>
          </a:p>
          <a:p>
            <a:pPr marL="0" indent="0">
              <a:buNone/>
            </a:pPr>
            <a:r>
              <a:rPr lang="ru-RU" dirty="0"/>
              <a:t>Состав данных: геологическое строение, минерально-сырьевая база, недропользование, и др.</a:t>
            </a:r>
          </a:p>
          <a:p>
            <a:pPr marL="0" indent="0">
              <a:buNone/>
            </a:pPr>
            <a:r>
              <a:rPr lang="ru-RU" dirty="0"/>
              <a:t>Источники данных: отраслевые информационные ресурсы учреждений – ВСЕГЕИ, Росгеолфонд, </a:t>
            </a:r>
            <a:r>
              <a:rPr lang="ru-RU" dirty="0" err="1"/>
              <a:t>Гидроспецгеология</a:t>
            </a:r>
            <a:r>
              <a:rPr lang="ru-RU" dirty="0"/>
              <a:t>, ИМГРЭ, и др.</a:t>
            </a:r>
          </a:p>
        </p:txBody>
      </p:sp>
    </p:spTree>
    <p:extLst>
      <p:ext uri="{BB962C8B-B14F-4D97-AF65-F5344CB8AC3E}">
        <p14:creationId xmlns:p14="http://schemas.microsoft.com/office/powerpoint/2010/main" val="2687623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FEA23-C1E1-4AA8-83F2-8D5B14C57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075"/>
            <a:ext cx="10515600" cy="965201"/>
          </a:xfrm>
        </p:spPr>
        <p:txBody>
          <a:bodyPr>
            <a:normAutofit/>
          </a:bodyPr>
          <a:lstStyle/>
          <a:p>
            <a:r>
              <a:rPr lang="ru-RU" dirty="0"/>
              <a:t>Подготовка информационного наполнения </a:t>
            </a:r>
          </a:p>
        </p:txBody>
      </p:sp>
      <p:pic>
        <p:nvPicPr>
          <p:cNvPr id="4" name="Объект 3" descr="Схема">
            <a:extLst>
              <a:ext uri="{FF2B5EF4-FFF2-40B4-BE49-F238E27FC236}">
                <a16:creationId xmlns:a16="http://schemas.microsoft.com/office/drawing/2014/main" id="{340231E6-68E7-4EF2-834A-DCC7175E07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1" y="2205038"/>
            <a:ext cx="10920549" cy="44080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85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72DE3-6341-4B68-8F1E-ED72C3316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073" y="981075"/>
            <a:ext cx="10515600" cy="965201"/>
          </a:xfrm>
        </p:spPr>
        <p:txBody>
          <a:bodyPr>
            <a:normAutofit/>
          </a:bodyPr>
          <a:lstStyle/>
          <a:p>
            <a:r>
              <a:rPr lang="ru-RU" dirty="0"/>
              <a:t>История взаимодействия с ГИС-Атласом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2E695D-0EBE-4864-BF95-2D070014B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3" y="2205038"/>
            <a:ext cx="10515600" cy="4544002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/>
              <a:t>2006-2009 годы. Работа по контракту с Роснедра. Взаимодействия с ГИС-Атласом не было.</a:t>
            </a:r>
          </a:p>
          <a:p>
            <a:pPr lvl="0"/>
            <a:r>
              <a:rPr lang="ru-RU" dirty="0"/>
              <a:t>2011-2013 годы. Совместная работа по подряду со ВСЕГЕИ, полноценное онлайн-взаимодействие, четкое разделение авторства материалов. Справки по МСБ были поручены Минералу.</a:t>
            </a:r>
          </a:p>
          <a:p>
            <a:pPr lvl="0"/>
            <a:r>
              <a:rPr lang="ru-RU" dirty="0"/>
              <a:t>2014-2016 годы. Работа по контракту с Роснедра, состав обновляемых материалов из ГИС-Атласа значительно сокращен. Минерал продолжает обновлять справки по МСБ.</a:t>
            </a:r>
          </a:p>
          <a:p>
            <a:pPr lvl="0"/>
            <a:r>
              <a:rPr lang="ru-RU" dirty="0"/>
              <a:t>2016-2017 годы. Работа по контракту с </a:t>
            </a:r>
            <a:r>
              <a:rPr lang="ru-RU" dirty="0" err="1"/>
              <a:t>Росгеолфондом</a:t>
            </a:r>
            <a:r>
              <a:rPr lang="ru-RU" dirty="0"/>
              <a:t>, материалы из ГИС-Атласа обновлялись только эпизодически, вне рамок ТЗ. Минерал продолжает обновлять справки по МСБ.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67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D3472-2097-4CE7-B427-1D7CC5C22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1075"/>
            <a:ext cx="10515600" cy="965201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Предложения по развитию взаимодействия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E7C58D-CFF8-4A2E-8A65-91D1ADDB3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5038"/>
            <a:ext cx="10515600" cy="4544002"/>
          </a:xfrm>
        </p:spPr>
        <p:txBody>
          <a:bodyPr/>
          <a:lstStyle/>
          <a:p>
            <a:pPr lvl="0"/>
            <a:r>
              <a:rPr lang="ru-RU" dirty="0"/>
              <a:t>Восстановить полноценное информационное взаимодействие с ГИС-Атласом по согласованному регламенту.</a:t>
            </a:r>
          </a:p>
          <a:p>
            <a:pPr lvl="0"/>
            <a:r>
              <a:rPr lang="ru-RU" dirty="0"/>
              <a:t>Совместно с учреждениями разработать проект регламента подготовки и размещения информации на электронной карте. </a:t>
            </a:r>
          </a:p>
          <a:p>
            <a:pPr lvl="0"/>
            <a:r>
              <a:rPr lang="ru-RU" dirty="0"/>
              <a:t>Справки по МСБ оставить за одним из исполнителей.</a:t>
            </a:r>
          </a:p>
          <a:p>
            <a:pPr lvl="0"/>
            <a:r>
              <a:rPr lang="ru-RU" dirty="0"/>
              <a:t>Не только ГИС-Атлас! Проект регламента включает и другие данные учреждений.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08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6219CC2-5547-45E9-A847-D633A10B28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" r="3020" b="12094"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510457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232</Words>
  <Application>Microsoft Office PowerPoint</Application>
  <PresentationFormat>Широкоэкранный</PresentationFormat>
  <Paragraphs>20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Состояние и развитие информационного взаимодействия интерактивной электронной карты недропользования и ГИС-Атласа «Недра России»</vt:lpstr>
      <vt:lpstr>Краткая справка</vt:lpstr>
      <vt:lpstr>Подготовка информационного наполнения </vt:lpstr>
      <vt:lpstr>История взаимодействия с ГИС-Атласом</vt:lpstr>
      <vt:lpstr>Предложения по развитию взаимодействия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 Владимирович Флоренский</dc:creator>
  <cp:lastModifiedBy>Кирилл Владимирович Флоренский</cp:lastModifiedBy>
  <cp:revision>15</cp:revision>
  <dcterms:created xsi:type="dcterms:W3CDTF">2018-01-16T06:51:38Z</dcterms:created>
  <dcterms:modified xsi:type="dcterms:W3CDTF">2018-01-16T17:28:41Z</dcterms:modified>
</cp:coreProperties>
</file>