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2" r:id="rId1"/>
  </p:sldMasterIdLst>
  <p:notesMasterIdLst>
    <p:notesMasterId r:id="rId20"/>
  </p:notesMasterIdLst>
  <p:handoutMasterIdLst>
    <p:handoutMasterId r:id="rId21"/>
  </p:handoutMasterIdLst>
  <p:sldIdLst>
    <p:sldId id="515" r:id="rId2"/>
    <p:sldId id="531" r:id="rId3"/>
    <p:sldId id="495" r:id="rId4"/>
    <p:sldId id="520" r:id="rId5"/>
    <p:sldId id="519" r:id="rId6"/>
    <p:sldId id="521" r:id="rId7"/>
    <p:sldId id="529" r:id="rId8"/>
    <p:sldId id="530" r:id="rId9"/>
    <p:sldId id="527" r:id="rId10"/>
    <p:sldId id="524" r:id="rId11"/>
    <p:sldId id="512" r:id="rId12"/>
    <p:sldId id="535" r:id="rId13"/>
    <p:sldId id="537" r:id="rId14"/>
    <p:sldId id="533" r:id="rId15"/>
    <p:sldId id="541" r:id="rId16"/>
    <p:sldId id="539" r:id="rId17"/>
    <p:sldId id="540" r:id="rId18"/>
    <p:sldId id="532" r:id="rId1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A2FD1"/>
    <a:srgbClr val="262673"/>
    <a:srgbClr val="A08B4E"/>
    <a:srgbClr val="EFE9D3"/>
    <a:srgbClr val="F1F1F5"/>
    <a:srgbClr val="D7CCAC"/>
    <a:srgbClr val="AB9453"/>
    <a:srgbClr val="BBA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7" autoAdjust="0"/>
    <p:restoredTop sz="92149" autoAdjust="0"/>
  </p:normalViewPr>
  <p:slideViewPr>
    <p:cSldViewPr>
      <p:cViewPr varScale="1">
        <p:scale>
          <a:sx n="68" d="100"/>
          <a:sy n="68" d="100"/>
        </p:scale>
        <p:origin x="16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132"/>
    </p:cViewPr>
  </p:sorterViewPr>
  <p:notesViewPr>
    <p:cSldViewPr>
      <p:cViewPr varScale="1">
        <p:scale>
          <a:sx n="85" d="100"/>
          <a:sy n="85" d="100"/>
        </p:scale>
        <p:origin x="-19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anisimova\Desktop\&#1056;&#1072;&#1073;&#1086;&#1090;&#1072;\&#1056;&#1072;&#1073;&#1086;&#1090;&#1072;%202018\&#1050;&#1086;&#1085;&#1092;&#1077;&#1088;&#1077;&#1085;&#1094;&#1080;&#1080;\&#1044;&#1083;&#1103;%20&#1087;&#1088;&#1077;&#1079;&#1077;&#1085;&#1090;&#1072;&#1094;&#1080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anisimova\Desktop\&#1056;&#1072;&#1073;&#1086;&#1090;&#1072;\&#1056;&#1072;&#1073;&#1086;&#1090;&#1072;%202018\&#1050;&#1086;&#1085;&#1092;&#1077;&#1088;&#1077;&#1085;&#1094;&#1080;&#1080;\&#1044;&#1083;&#1103;%20&#1087;&#1088;&#1077;&#1079;&#1077;&#1085;&#1090;&#1072;&#1094;&#1080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anisimova\Desktop\&#1056;&#1072;&#1073;&#1086;&#1090;&#1072;\&#1056;&#1072;&#1073;&#1086;&#1090;&#1072;%202018\&#1050;&#1086;&#1085;&#1092;&#1077;&#1088;&#1077;&#1085;&#1094;&#1080;&#1080;\&#1044;&#1083;&#1103;%20&#1087;&#1088;&#1077;&#1079;&#1077;&#1085;&#1090;&#1072;&#1094;&#1080;&#1080;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Лист1!$A$5:$A$25</c:f>
              <c:strCache>
                <c:ptCount val="21"/>
                <c:pt idx="0">
                  <c:v>Железные руды</c:v>
                </c:pt>
                <c:pt idx="1">
                  <c:v>Марганцевые руды</c:v>
                </c:pt>
                <c:pt idx="2">
                  <c:v>Хромовые руды</c:v>
                </c:pt>
                <c:pt idx="3">
                  <c:v>Медь</c:v>
                </c:pt>
                <c:pt idx="4">
                  <c:v>Никель</c:v>
                </c:pt>
                <c:pt idx="5">
                  <c:v>Свинец</c:v>
                </c:pt>
                <c:pt idx="6">
                  <c:v>Цинк </c:v>
                </c:pt>
                <c:pt idx="7">
                  <c:v>Бокситы</c:v>
                </c:pt>
                <c:pt idx="8">
                  <c:v>Олово</c:v>
                </c:pt>
                <c:pt idx="9">
                  <c:v>Вольфрам</c:v>
                </c:pt>
                <c:pt idx="10">
                  <c:v>Молибден</c:v>
                </c:pt>
                <c:pt idx="11">
                  <c:v>Сурьма</c:v>
                </c:pt>
                <c:pt idx="12">
                  <c:v>Титан</c:v>
                </c:pt>
                <c:pt idx="13">
                  <c:v>Цирконий</c:v>
                </c:pt>
                <c:pt idx="14">
                  <c:v>Тантал</c:v>
                </c:pt>
                <c:pt idx="15">
                  <c:v>Ниобий</c:v>
                </c:pt>
                <c:pt idx="16">
                  <c:v>Литий</c:v>
                </c:pt>
                <c:pt idx="17">
                  <c:v>РЗМ</c:v>
                </c:pt>
                <c:pt idx="18">
                  <c:v>Германий</c:v>
                </c:pt>
                <c:pt idx="19">
                  <c:v>Рений</c:v>
                </c:pt>
                <c:pt idx="20">
                  <c:v>Уран</c:v>
                </c:pt>
              </c:strCache>
            </c:strRef>
          </c:cat>
          <c:val>
            <c:numRef>
              <c:f>Лист1!$B$5:$B$25</c:f>
              <c:numCache>
                <c:formatCode>General</c:formatCode>
                <c:ptCount val="21"/>
                <c:pt idx="0">
                  <c:v>166</c:v>
                </c:pt>
                <c:pt idx="1">
                  <c:v>32</c:v>
                </c:pt>
                <c:pt idx="2">
                  <c:v>62</c:v>
                </c:pt>
                <c:pt idx="3">
                  <c:v>170</c:v>
                </c:pt>
                <c:pt idx="4">
                  <c:v>57</c:v>
                </c:pt>
                <c:pt idx="5">
                  <c:v>115</c:v>
                </c:pt>
                <c:pt idx="6">
                  <c:v>174</c:v>
                </c:pt>
                <c:pt idx="7">
                  <c:v>8</c:v>
                </c:pt>
                <c:pt idx="8">
                  <c:v>71</c:v>
                </c:pt>
                <c:pt idx="9">
                  <c:v>39</c:v>
                </c:pt>
                <c:pt idx="10">
                  <c:v>30</c:v>
                </c:pt>
                <c:pt idx="11">
                  <c:v>17</c:v>
                </c:pt>
                <c:pt idx="12">
                  <c:v>59</c:v>
                </c:pt>
                <c:pt idx="13">
                  <c:v>30</c:v>
                </c:pt>
                <c:pt idx="14">
                  <c:v>1</c:v>
                </c:pt>
                <c:pt idx="15">
                  <c:v>6</c:v>
                </c:pt>
                <c:pt idx="16">
                  <c:v>3</c:v>
                </c:pt>
                <c:pt idx="17">
                  <c:v>22</c:v>
                </c:pt>
                <c:pt idx="18">
                  <c:v>2</c:v>
                </c:pt>
                <c:pt idx="19">
                  <c:v>3</c:v>
                </c:pt>
                <c:pt idx="2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6-4E7D-8034-686C29F00E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8761088"/>
        <c:axId val="121475456"/>
        <c:axId val="0"/>
      </c:bar3DChart>
      <c:catAx>
        <c:axId val="68761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1475456"/>
        <c:crosses val="autoZero"/>
        <c:auto val="1"/>
        <c:lblAlgn val="ctr"/>
        <c:lblOffset val="100"/>
        <c:noMultiLvlLbl val="0"/>
      </c:catAx>
      <c:valAx>
        <c:axId val="121475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761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3.7928880064700271E-3"/>
                  <c:y val="-3.4614370637895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6DF-4BA1-A86B-4B236B1D2052}"/>
                </c:ext>
              </c:extLst>
            </c:dLbl>
            <c:dLbl>
              <c:idx val="1"/>
              <c:layout>
                <c:manualLayout>
                  <c:x val="3.7928880064700098E-2"/>
                  <c:y val="-4.40546535391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6DF-4BA1-A86B-4B236B1D2052}"/>
                </c:ext>
              </c:extLst>
            </c:dLbl>
            <c:dLbl>
              <c:idx val="2"/>
              <c:layout>
                <c:manualLayout>
                  <c:x val="7.5857760129400898E-3"/>
                  <c:y val="-5.978845837454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6DF-4BA1-A86B-4B236B1D2052}"/>
                </c:ext>
              </c:extLst>
            </c:dLbl>
            <c:dLbl>
              <c:idx val="3"/>
              <c:layout>
                <c:manualLayout>
                  <c:x val="3.9825324067935104E-2"/>
                  <c:y val="-4.7201414506221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DF-4BA1-A86B-4B236B1D20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Лист1!$A$28:$A$31</c:f>
              <c:strCache>
                <c:ptCount val="4"/>
                <c:pt idx="0">
                  <c:v>Золото коренное</c:v>
                </c:pt>
                <c:pt idx="1">
                  <c:v>Серебро</c:v>
                </c:pt>
                <c:pt idx="2">
                  <c:v>МПГ (коренные)</c:v>
                </c:pt>
                <c:pt idx="3">
                  <c:v>Алмазы</c:v>
                </c:pt>
              </c:strCache>
            </c:strRef>
          </c:cat>
          <c:val>
            <c:numRef>
              <c:f>Лист1!$B$28:$B$31</c:f>
              <c:numCache>
                <c:formatCode>General</c:formatCode>
                <c:ptCount val="4"/>
                <c:pt idx="0">
                  <c:v>1224</c:v>
                </c:pt>
                <c:pt idx="1">
                  <c:v>115</c:v>
                </c:pt>
                <c:pt idx="2">
                  <c:v>14</c:v>
                </c:pt>
                <c:pt idx="3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DF-4BA1-A86B-4B236B1D20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2618240"/>
        <c:axId val="122620928"/>
        <c:axId val="0"/>
      </c:bar3DChart>
      <c:catAx>
        <c:axId val="12261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2620928"/>
        <c:crosses val="autoZero"/>
        <c:auto val="1"/>
        <c:lblAlgn val="ctr"/>
        <c:lblOffset val="100"/>
        <c:noMultiLvlLbl val="0"/>
      </c:catAx>
      <c:valAx>
        <c:axId val="122620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2618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(Лист1!$A$35:$A$41,Лист1!$A$43:$A$57)</c:f>
              <c:strCache>
                <c:ptCount val="22"/>
                <c:pt idx="0">
                  <c:v>Апатиты</c:v>
                </c:pt>
                <c:pt idx="1">
                  <c:v>Фосфориты</c:v>
                </c:pt>
                <c:pt idx="2">
                  <c:v>Калийные соли</c:v>
                </c:pt>
                <c:pt idx="3">
                  <c:v>Магниевые соли</c:v>
                </c:pt>
                <c:pt idx="4">
                  <c:v>Натриевые соли (давсонит)</c:v>
                </c:pt>
                <c:pt idx="5">
                  <c:v>Сера самородная</c:v>
                </c:pt>
                <c:pt idx="6">
                  <c:v>Борные руды</c:v>
                </c:pt>
                <c:pt idx="7">
                  <c:v>Асбест</c:v>
                </c:pt>
                <c:pt idx="8">
                  <c:v>Барит</c:v>
                </c:pt>
                <c:pt idx="9">
                  <c:v>Бентониты</c:v>
                </c:pt>
                <c:pt idx="10">
                  <c:v>Тальк и тальковый камень</c:v>
                </c:pt>
                <c:pt idx="11">
                  <c:v>Брусит</c:v>
                </c:pt>
                <c:pt idx="12">
                  <c:v>Магнезит</c:v>
                </c:pt>
                <c:pt idx="13">
                  <c:v>Плавикоый шпат</c:v>
                </c:pt>
                <c:pt idx="14">
                  <c:v>Графит</c:v>
                </c:pt>
                <c:pt idx="15">
                  <c:v>Каолин</c:v>
                </c:pt>
                <c:pt idx="16">
                  <c:v>Мусковит листовой+мелкораз</c:v>
                </c:pt>
                <c:pt idx="17">
                  <c:v>Стекольные пески</c:v>
                </c:pt>
                <c:pt idx="18">
                  <c:v>Волластонит</c:v>
                </c:pt>
                <c:pt idx="19">
                  <c:v>Цеолиты</c:v>
                </c:pt>
                <c:pt idx="20">
                  <c:v>Высококалиевое полевошпатовое сырье</c:v>
                </c:pt>
                <c:pt idx="21">
                  <c:v>Особо чистый кварц</c:v>
                </c:pt>
              </c:strCache>
            </c:strRef>
          </c:cat>
          <c:val>
            <c:numRef>
              <c:f>(Лист1!$B$35:$B$41,Лист1!$B$43:$B$57)</c:f>
              <c:numCache>
                <c:formatCode>General</c:formatCode>
                <c:ptCount val="22"/>
                <c:pt idx="0">
                  <c:v>8</c:v>
                </c:pt>
                <c:pt idx="1">
                  <c:v>26</c:v>
                </c:pt>
                <c:pt idx="2">
                  <c:v>38</c:v>
                </c:pt>
                <c:pt idx="3">
                  <c:v>19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17</c:v>
                </c:pt>
                <c:pt idx="8">
                  <c:v>29</c:v>
                </c:pt>
                <c:pt idx="9">
                  <c:v>19</c:v>
                </c:pt>
                <c:pt idx="10">
                  <c:v>19</c:v>
                </c:pt>
                <c:pt idx="11">
                  <c:v>2</c:v>
                </c:pt>
                <c:pt idx="12">
                  <c:v>24</c:v>
                </c:pt>
                <c:pt idx="13">
                  <c:v>85</c:v>
                </c:pt>
                <c:pt idx="14">
                  <c:v>15</c:v>
                </c:pt>
                <c:pt idx="15">
                  <c:v>23</c:v>
                </c:pt>
                <c:pt idx="16">
                  <c:v>7</c:v>
                </c:pt>
                <c:pt idx="17">
                  <c:v>98</c:v>
                </c:pt>
                <c:pt idx="18">
                  <c:v>8</c:v>
                </c:pt>
                <c:pt idx="19">
                  <c:v>26</c:v>
                </c:pt>
                <c:pt idx="20">
                  <c:v>12</c:v>
                </c:pt>
                <c:pt idx="2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D-41C9-A158-7CCFA94BF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3024896"/>
        <c:axId val="123027840"/>
        <c:axId val="0"/>
      </c:bar3DChart>
      <c:catAx>
        <c:axId val="12302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027840"/>
        <c:crosses val="autoZero"/>
        <c:auto val="1"/>
        <c:lblAlgn val="ctr"/>
        <c:lblOffset val="100"/>
        <c:noMultiLvlLbl val="0"/>
      </c:catAx>
      <c:valAx>
        <c:axId val="123027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3024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943C4BC-E574-4614-8BC3-FBFD83131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328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A24F142-5D1A-4655-A272-848BF7F27F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120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AAF53B8-2B01-4C65-9E1E-F8CA35039F12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96ACC5-5FBD-4A13-A1CC-59430D9C483B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1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619D64D-4E44-4332-8A16-FF9510C101D5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6AA238C-A7DB-434D-9417-E6107F3CC75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6D372-36A2-455C-A5D1-4E98D9A3DA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7733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B079A-763A-4C5F-9109-DF7ED61EF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29194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DC195-BAE8-4325-9834-91392B72E1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61192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C9D89-E0AE-4D4E-A0CD-02573E493673}" type="datetime1">
              <a:rPr lang="ru-RU"/>
              <a:pPr>
                <a:defRPr/>
              </a:pPr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5C40-2736-428B-B5DC-64FE45FBA7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6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3153B1-DC15-40E3-AB11-27112ADDE3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0200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8BECB-6F15-45AA-9519-23D45C2317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93207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9F3C2AC-4365-4013-8530-14003F34E8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6322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108-A468-45A4-9105-BFB75051B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036170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8149A-5ADF-4ED8-A6AF-D2FE74563D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01976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90AC0-2A8C-4A48-9905-7B7ABE63BB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69059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7F26-8AC6-4C52-A28A-DC026C8FB9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52977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2C818-16C1-448A-8D7F-B9087D8BAC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2935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fld id="{4CEBCFFF-F5BC-41B1-9402-B3BF0206427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</p:sldLayoutIdLst>
  <p:timing>
    <p:tnLst>
      <p:par>
        <p:cTn id="1" dur="indefinite" restart="never" nodeType="tmRoot"/>
      </p:par>
    </p:tnLst>
  </p:timing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2098675" y="2420938"/>
            <a:ext cx="5564188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Новые направления работ ФГБУ "</a:t>
            </a:r>
            <a:r>
              <a:rPr lang="ru-RU" altLang="ru-RU" sz="3200" b="1" dirty="0" err="1">
                <a:solidFill>
                  <a:schemeClr val="tx1"/>
                </a:solidFill>
                <a:latin typeface="Times New Roman" pitchFamily="18" charset="0"/>
              </a:rPr>
              <a:t>Росгеолфонд</a:t>
            </a: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" по учету прогнозных ресурсов твердых полезных ископаемых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163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777F6C-A7BD-443F-88F6-F878D4039D34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1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2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3" name="Picture 2" descr="logo_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rfgf_kogo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2231" r="16055" b="6625"/>
          <a:stretch>
            <a:fillRect/>
          </a:stretch>
        </p:blipFill>
        <p:spPr bwMode="auto">
          <a:xfrm>
            <a:off x="136525" y="2233613"/>
            <a:ext cx="311308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01725" y="1341438"/>
            <a:ext cx="737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Картографическое сопровождение работ по учету прогнозных ресурсов твердых полезных ископаемых</a:t>
            </a:r>
          </a:p>
        </p:txBody>
      </p:sp>
      <p:pic>
        <p:nvPicPr>
          <p:cNvPr id="29700" name="Рисунок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25066" r="50436" b="11887"/>
          <a:stretch>
            <a:fillRect/>
          </a:stretch>
        </p:blipFill>
        <p:spPr bwMode="auto">
          <a:xfrm>
            <a:off x="6818313" y="4462463"/>
            <a:ext cx="18208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t="20930" r="50436" b="6461"/>
          <a:stretch>
            <a:fillRect/>
          </a:stretch>
        </p:blipFill>
        <p:spPr bwMode="auto">
          <a:xfrm>
            <a:off x="6816725" y="1938338"/>
            <a:ext cx="18192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Рисунок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37985" r="57123" b="27132"/>
          <a:stretch>
            <a:fillRect/>
          </a:stretch>
        </p:blipFill>
        <p:spPr bwMode="auto">
          <a:xfrm>
            <a:off x="817563" y="2708275"/>
            <a:ext cx="27273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Рисунок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4" t="17053" r="24855" b="12402"/>
          <a:stretch>
            <a:fillRect/>
          </a:stretch>
        </p:blipFill>
        <p:spPr bwMode="auto">
          <a:xfrm>
            <a:off x="1331913" y="3068638"/>
            <a:ext cx="25193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5" t="9561" r="29507" b="4393"/>
          <a:stretch>
            <a:fillRect/>
          </a:stretch>
        </p:blipFill>
        <p:spPr bwMode="auto">
          <a:xfrm>
            <a:off x="1981200" y="3878263"/>
            <a:ext cx="25368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Рисунок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 t="15511" r="24924" b="5334"/>
          <a:stretch>
            <a:fillRect/>
          </a:stretch>
        </p:blipFill>
        <p:spPr bwMode="auto">
          <a:xfrm>
            <a:off x="2843213" y="4465638"/>
            <a:ext cx="243205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Рисунок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8088" r="33722" b="15504"/>
          <a:stretch>
            <a:fillRect/>
          </a:stretch>
        </p:blipFill>
        <p:spPr bwMode="auto">
          <a:xfrm>
            <a:off x="4057650" y="4797425"/>
            <a:ext cx="2622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2970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800850" y="6521450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0EE775B-E6D5-48FE-8F49-5E4EE9B0B361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20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21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22" name="Picture 2" descr="logo_h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0" descr="rfgf_kogo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9" t="12231" r="16055" b="6625"/>
          <a:stretch>
            <a:fillRect/>
          </a:stretch>
        </p:blipFill>
        <p:spPr bwMode="auto">
          <a:xfrm>
            <a:off x="1041400" y="2098675"/>
            <a:ext cx="7391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101725" y="1341438"/>
            <a:ext cx="7378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Картографическое сопровождение работ по учету прогнозных ресурсов твердых полезных ископаемых (Магаданская обл.)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2000" b="1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  <p:sp>
        <p:nvSpPr>
          <p:cNvPr id="3072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873875" y="6453188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D79AC28-6AA5-42D6-A70E-71B0367D8ED3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2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3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2" descr="logo_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rfgf_kogo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5C40-2736-428B-B5DC-64FE45FBA7F8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7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8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2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907704" y="1469973"/>
            <a:ext cx="552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Раздел АСЛН – Прогнозные ресурсы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951988" y="2067226"/>
            <a:ext cx="487675" cy="432048"/>
          </a:xfrm>
          <a:prstGeom prst="rect">
            <a:avLst/>
          </a:prstGeom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1619672" y="1929307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Упрощения взаимодействия между отраслевыми геологическими организациями</a:t>
            </a:r>
            <a:endParaRPr lang="ru-RU" sz="2000" dirty="0"/>
          </a:p>
        </p:txBody>
      </p:sp>
      <p:sp>
        <p:nvSpPr>
          <p:cNvPr id="26" name="Нижний колонтитул 3"/>
          <p:cNvSpPr txBox="1">
            <a:spLocks/>
          </p:cNvSpPr>
          <p:nvPr/>
        </p:nvSpPr>
        <p:spPr>
          <a:xfrm>
            <a:off x="444500" y="643731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mtClean="0"/>
              <a:t>Санкт-Петербург,   2018</a:t>
            </a:r>
            <a:endParaRPr lang="ru-RU" dirty="0"/>
          </a:p>
        </p:txBody>
      </p:sp>
      <p:pic>
        <p:nvPicPr>
          <p:cNvPr id="19" name="Рисунок 18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943025" y="2890044"/>
            <a:ext cx="487675" cy="432048"/>
          </a:xfrm>
          <a:prstGeom prst="rect">
            <a:avLst/>
          </a:prstGeom>
          <a:ln>
            <a:noFill/>
          </a:ln>
          <a:extLst/>
        </p:spPr>
      </p:pic>
      <p:pic>
        <p:nvPicPr>
          <p:cNvPr id="20" name="Рисунок 19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930047" y="4531827"/>
            <a:ext cx="487675" cy="432048"/>
          </a:xfrm>
          <a:prstGeom prst="rect">
            <a:avLst/>
          </a:prstGeom>
          <a:ln>
            <a:noFill/>
          </a:ln>
          <a:extLst/>
        </p:spPr>
      </p:pic>
      <p:pic>
        <p:nvPicPr>
          <p:cNvPr id="21" name="Рисунок 20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933527" y="3717032"/>
            <a:ext cx="487675" cy="432048"/>
          </a:xfrm>
          <a:prstGeom prst="rect">
            <a:avLst/>
          </a:prstGeom>
          <a:ln>
            <a:noFill/>
          </a:ln>
          <a:extLst/>
        </p:spPr>
      </p:pic>
      <p:sp>
        <p:nvSpPr>
          <p:cNvPr id="23" name="Прямоугольник 22"/>
          <p:cNvSpPr/>
          <p:nvPr/>
        </p:nvSpPr>
        <p:spPr>
          <a:xfrm>
            <a:off x="1610708" y="2890044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Упорядоченное хранение данных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607776" y="3700230"/>
            <a:ext cx="6987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</a:rPr>
              <a:t>Увеличение оперативности и качества получения информации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32367" y="453182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effectLst/>
              </a:rPr>
              <a:t>Автоматизация процессов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640949" y="5241466"/>
            <a:ext cx="5657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Автоматическое формирование сборников прогнозных ресурсов для печати</a:t>
            </a:r>
            <a:endParaRPr lang="ru-RU" sz="2000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945817" y="5379385"/>
            <a:ext cx="487675" cy="432048"/>
          </a:xfrm>
          <a:prstGeom prst="rect">
            <a:avLst/>
          </a:prstGeom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1389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25C40-2736-428B-B5DC-64FE45FBA7F8}" type="slidenum">
              <a:rPr lang="ru-RU" altLang="ru-RU" smtClean="0"/>
              <a:pPr/>
              <a:t>13</a:t>
            </a:fld>
            <a:endParaRPr lang="ru-RU" alt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7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8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9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7" y="1935513"/>
            <a:ext cx="784808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07704" y="1469973"/>
            <a:ext cx="552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Раздел АСЛН – Прогнозные ресурсы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</p:spTree>
    <p:extLst>
      <p:ext uri="{BB962C8B-B14F-4D97-AF65-F5344CB8AC3E}">
        <p14:creationId xmlns:p14="http://schemas.microsoft.com/office/powerpoint/2010/main" val="26121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1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31638"/>
            <a:ext cx="6221300" cy="407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907704" y="1469973"/>
            <a:ext cx="552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Раздел АСЛН – Прогнозные ресурсы</a:t>
            </a:r>
          </a:p>
        </p:txBody>
      </p:sp>
      <p:sp>
        <p:nvSpPr>
          <p:cNvPr id="1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1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907704" y="1469973"/>
            <a:ext cx="552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Раздел АСЛН – Прогнозные ресурсы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31638"/>
            <a:ext cx="6939902" cy="415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</a:t>
              </a: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</a:t>
              </a:r>
              <a:r>
                <a:rPr kumimoji="1" lang="ru-RU" altLang="ru-RU" sz="1400" b="1" i="1" dirty="0" err="1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</a:p>
          </p:txBody>
        </p:sp>
        <p:pic>
          <p:nvPicPr>
            <p:cNvPr id="11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76" y="1931638"/>
            <a:ext cx="6917836" cy="3834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07704" y="1469973"/>
            <a:ext cx="552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Раздел АСЛН – Прогнозные ресурсы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</p:spTree>
    <p:extLst>
      <p:ext uri="{BB962C8B-B14F-4D97-AF65-F5344CB8AC3E}">
        <p14:creationId xmlns:p14="http://schemas.microsoft.com/office/powerpoint/2010/main" val="4409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9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0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(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ФГБУ </a:t>
              </a: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</a:t>
              </a:r>
              <a:r>
                <a:rPr kumimoji="1" lang="ru-RU" altLang="ru-RU" sz="1400" b="1" i="1" dirty="0" err="1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</a:p>
          </p:txBody>
        </p:sp>
        <p:pic>
          <p:nvPicPr>
            <p:cNvPr id="11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907704" y="1469973"/>
            <a:ext cx="5523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Раздел АСЛН – Прогнозные ресурсы</a:t>
            </a:r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4" y="1942969"/>
            <a:ext cx="8342663" cy="43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4738" y="2636838"/>
            <a:ext cx="73787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</a:rPr>
              <a:t>СПАСИБО ЗА ВНИМАНИЕ!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altLang="ru-RU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44500" y="643731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Санкт-Петербург,   2018</a:t>
            </a:r>
          </a:p>
        </p:txBody>
      </p:sp>
      <p:sp>
        <p:nvSpPr>
          <p:cNvPr id="3174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873875" y="6453188"/>
            <a:ext cx="1828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E3AD918-B96F-43B8-BB8B-3C4657867F65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2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3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</a:t>
              </a: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</a:t>
              </a:r>
              <a:r>
                <a:rPr kumimoji="1" lang="ru-RU" altLang="ru-RU" sz="1400" b="1" i="1" dirty="0" err="1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</a:p>
          </p:txBody>
        </p:sp>
        <p:pic>
          <p:nvPicPr>
            <p:cNvPr id="14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98700" y="1690688"/>
            <a:ext cx="569912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/>
              <a:t>Цели и задачи организации учета прогнозных ресурсов</a:t>
            </a:r>
          </a:p>
          <a:p>
            <a:pPr algn="ctr"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создание единого федерального банка информации; </a:t>
            </a:r>
          </a:p>
          <a:p>
            <a:pPr eaLnBrk="1" hangingPunct="1">
              <a:defRPr/>
            </a:pP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совершенствование методических, технологических, </a:t>
            </a:r>
          </a:p>
          <a:p>
            <a:pPr eaLnBrk="1" hangingPunct="1">
              <a:defRPr/>
            </a:pPr>
            <a:r>
              <a:rPr lang="ru-RU" sz="2000" dirty="0"/>
              <a:t>инструментальных и иных приемов учета;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ru-RU" sz="2000" dirty="0"/>
          </a:p>
          <a:p>
            <a:pPr eaLnBrk="1" hangingPunct="1">
              <a:defRPr/>
            </a:pPr>
            <a:r>
              <a:rPr lang="ru-RU" sz="2000" dirty="0"/>
              <a:t>проработка и регламентация технологической цепочки (первичная информация           учет, обработка, хранение)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084888" y="52927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1810318" y="2780928"/>
            <a:ext cx="487675" cy="432048"/>
          </a:xfrm>
          <a:prstGeom prst="rect">
            <a:avLst/>
          </a:prstGeom>
          <a:ln>
            <a:noFill/>
          </a:ln>
          <a:extLst/>
        </p:spPr>
      </p:pic>
      <p:pic>
        <p:nvPicPr>
          <p:cNvPr id="17" name="Рисунок 16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1810318" y="3715772"/>
            <a:ext cx="487675" cy="432048"/>
          </a:xfrm>
          <a:prstGeom prst="rect">
            <a:avLst/>
          </a:prstGeom>
          <a:ln>
            <a:noFill/>
          </a:ln>
          <a:extLst/>
        </p:spPr>
      </p:pic>
      <p:pic>
        <p:nvPicPr>
          <p:cNvPr id="18" name="Рисунок 17"/>
          <p:cNvPicPr/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4454" t="32250" r="43743" b="19581"/>
          <a:stretch/>
        </p:blipFill>
        <p:spPr bwMode="auto">
          <a:xfrm>
            <a:off x="1835731" y="4941168"/>
            <a:ext cx="487675" cy="432048"/>
          </a:xfrm>
          <a:prstGeom prst="rect">
            <a:avLst/>
          </a:prstGeom>
          <a:ln>
            <a:noFill/>
          </a:ln>
          <a:extLst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1844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2D5C7D3-417F-4864-8D6C-5FDD2AA99B34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5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9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20" name="Picture 2" descr="logo_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rfgf_kogo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Номер слайда 1"/>
          <p:cNvSpPr txBox="1">
            <a:spLocks/>
          </p:cNvSpPr>
          <p:nvPr/>
        </p:nvSpPr>
        <p:spPr bwMode="auto">
          <a:xfrm>
            <a:off x="7812088" y="6308725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A1CDB1-6083-499F-B2B3-1F475DE51D43}" type="slidenum">
              <a:rPr lang="ru-RU" altLang="ru-RU" sz="1200" b="1">
                <a:solidFill>
                  <a:srgbClr val="7F7F7F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200" b="1">
              <a:solidFill>
                <a:srgbClr val="7F7F7F"/>
              </a:solidFill>
              <a:latin typeface="Times New Roman" pitchFamily="18" charset="0"/>
            </a:endParaRPr>
          </a:p>
        </p:txBody>
      </p:sp>
      <p:pic>
        <p:nvPicPr>
          <p:cNvPr id="20487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213100"/>
            <a:ext cx="2513013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829050"/>
            <a:ext cx="28082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21" descr="C:\Users\aanisimova\Desktop\Документы\документы 2016\Презентация\DSC0232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2343150"/>
            <a:ext cx="30956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2879725" y="2724150"/>
            <a:ext cx="30162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ВИЭМС - 1999</a:t>
            </a: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138113" y="1414463"/>
            <a:ext cx="8499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Сборник «Прогнозные ресурсы..» во времени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58738" y="3429000"/>
            <a:ext cx="301625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ВИЭМС - 1994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665788" y="1943100"/>
            <a:ext cx="3559175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РОСГЕОЛФОНД  - 2016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9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21" name="Picture 2" descr="logo_h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0" descr="rfgf_kogo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Номер слайда 1"/>
          <p:cNvSpPr txBox="1">
            <a:spLocks/>
          </p:cNvSpPr>
          <p:nvPr/>
        </p:nvSpPr>
        <p:spPr bwMode="auto">
          <a:xfrm>
            <a:off x="7812088" y="6308725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0EC472-834D-42E3-B1E7-79EB953785C4}" type="slidenum">
              <a:rPr lang="ru-RU" altLang="ru-RU" sz="1200" b="1">
                <a:solidFill>
                  <a:srgbClr val="7F7F7F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200" b="1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22535" name="Группа 19"/>
          <p:cNvGrpSpPr>
            <a:grpSpLocks/>
          </p:cNvGrpSpPr>
          <p:nvPr/>
        </p:nvGrpSpPr>
        <p:grpSpPr bwMode="auto">
          <a:xfrm>
            <a:off x="1739900" y="1628775"/>
            <a:ext cx="6432550" cy="4708525"/>
            <a:chOff x="1739576" y="1628775"/>
            <a:chExt cx="6432874" cy="4708981"/>
          </a:xfrm>
        </p:grpSpPr>
        <p:sp>
          <p:nvSpPr>
            <p:cNvPr id="22537" name="Прямоугольник 2"/>
            <p:cNvSpPr>
              <a:spLocks noChangeArrowheads="1"/>
            </p:cNvSpPr>
            <p:nvPr/>
          </p:nvSpPr>
          <p:spPr bwMode="auto">
            <a:xfrm>
              <a:off x="2198688" y="1628775"/>
              <a:ext cx="5973762" cy="470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2000" b="1">
                  <a:solidFill>
                    <a:schemeClr val="tx1"/>
                  </a:solidFill>
                  <a:latin typeface="Times New Roman" pitchFamily="18" charset="0"/>
                </a:rPr>
                <a:t>НАИМЕНОВАНИЕ ВЫПУСКОВ СБОРНИКА в 2017 году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Times New Roman" pitchFamily="18" charset="0"/>
                </a:rPr>
                <a:t>Черные, цветные и редкие металлы и уран;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Times New Roman" pitchFamily="18" charset="0"/>
                </a:rPr>
                <a:t>Благородные металлы и алмазы;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Times New Roman" pitchFamily="18" charset="0"/>
                </a:rPr>
                <a:t>Неметаллы;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Times New Roman" pitchFamily="18" charset="0"/>
                </a:rPr>
                <a:t> Уголь (2017г.);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ru-RU" altLang="ru-RU" sz="2000">
                  <a:solidFill>
                    <a:schemeClr val="tx1"/>
                  </a:solidFill>
                  <a:latin typeface="Times New Roman" pitchFamily="18" charset="0"/>
                </a:rPr>
                <a:t>Сводные данные по материалам учета прогнозных ресурсов ТПИ профильными институтами, региональными и территориальными органами управления фондом недр Роснедра.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ru-RU" altLang="ru-RU" sz="2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pic>
          <p:nvPicPr>
            <p:cNvPr id="22" name="Рисунок 21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454" t="32250" r="43743" b="19581"/>
            <a:stretch/>
          </p:blipFill>
          <p:spPr bwMode="auto">
            <a:xfrm>
              <a:off x="1748222" y="2852936"/>
              <a:ext cx="487675" cy="432048"/>
            </a:xfrm>
            <a:prstGeom prst="rect">
              <a:avLst/>
            </a:prstGeom>
            <a:ln>
              <a:noFill/>
            </a:ln>
            <a:extLst/>
          </p:spPr>
        </p:pic>
        <p:pic>
          <p:nvPicPr>
            <p:cNvPr id="23" name="Рисунок 22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454" t="32250" r="43743" b="19581"/>
            <a:stretch/>
          </p:blipFill>
          <p:spPr bwMode="auto">
            <a:xfrm>
              <a:off x="1739576" y="4077072"/>
              <a:ext cx="487675" cy="432048"/>
            </a:xfrm>
            <a:prstGeom prst="rect">
              <a:avLst/>
            </a:prstGeom>
            <a:ln>
              <a:noFill/>
            </a:ln>
            <a:extLst/>
          </p:spPr>
        </p:pic>
        <p:pic>
          <p:nvPicPr>
            <p:cNvPr id="24" name="Рисунок 23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454" t="32250" r="43743" b="19581"/>
            <a:stretch/>
          </p:blipFill>
          <p:spPr bwMode="auto">
            <a:xfrm>
              <a:off x="1748222" y="3460357"/>
              <a:ext cx="487675" cy="432048"/>
            </a:xfrm>
            <a:prstGeom prst="rect">
              <a:avLst/>
            </a:prstGeom>
            <a:ln>
              <a:noFill/>
            </a:ln>
            <a:extLst/>
          </p:spPr>
        </p:pic>
        <p:pic>
          <p:nvPicPr>
            <p:cNvPr id="32" name="Рисунок 31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454" t="32250" r="43743" b="19581"/>
            <a:stretch/>
          </p:blipFill>
          <p:spPr bwMode="auto">
            <a:xfrm>
              <a:off x="1748598" y="2276872"/>
              <a:ext cx="487675" cy="432048"/>
            </a:xfrm>
            <a:prstGeom prst="rect">
              <a:avLst/>
            </a:prstGeom>
            <a:ln>
              <a:noFill/>
            </a:ln>
            <a:extLst/>
          </p:spPr>
        </p:pic>
        <p:pic>
          <p:nvPicPr>
            <p:cNvPr id="33" name="Рисунок 32"/>
            <p:cNvPicPr/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4454" t="32250" r="43743" b="19581"/>
            <a:stretch/>
          </p:blipFill>
          <p:spPr bwMode="auto">
            <a:xfrm>
              <a:off x="1756804" y="5010161"/>
              <a:ext cx="487675" cy="432048"/>
            </a:xfrm>
            <a:prstGeom prst="rect">
              <a:avLst/>
            </a:prstGeom>
            <a:ln>
              <a:noFill/>
            </a:ln>
            <a:extLst/>
          </p:spPr>
        </p:pic>
      </p:grp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9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21" name="Picture 2" descr="logo_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0" descr="rfgf_kogo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74738" y="1647825"/>
            <a:ext cx="711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Общая структура сборников «Прогнозные ресурсы твердых полезных ископаемых Российской Федерации» </a:t>
            </a:r>
          </a:p>
        </p:txBody>
      </p:sp>
      <p:grpSp>
        <p:nvGrpSpPr>
          <p:cNvPr id="23559" name="Группа 23"/>
          <p:cNvGrpSpPr>
            <a:grpSpLocks/>
          </p:cNvGrpSpPr>
          <p:nvPr/>
        </p:nvGrpSpPr>
        <p:grpSpPr bwMode="auto">
          <a:xfrm>
            <a:off x="1174750" y="2476500"/>
            <a:ext cx="6432550" cy="2046288"/>
            <a:chOff x="0" y="-254217"/>
            <a:chExt cx="6303257" cy="3788542"/>
          </a:xfrm>
        </p:grpSpPr>
        <p:sp>
          <p:nvSpPr>
            <p:cNvPr id="25" name="Блок-схема: альтернативный процесс 24"/>
            <p:cNvSpPr/>
            <p:nvPr/>
          </p:nvSpPr>
          <p:spPr>
            <a:xfrm>
              <a:off x="0" y="601071"/>
              <a:ext cx="1869821" cy="1131565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solidFill>
                    <a:schemeClr val="tx1"/>
                  </a:solidFill>
                  <a:ea typeface="Calibri"/>
                  <a:cs typeface="Times New Roman"/>
                </a:rPr>
                <a:t>Введение</a:t>
              </a:r>
              <a:r>
                <a:rPr lang="ru-RU" sz="2000" dirty="0">
                  <a:solidFill>
                    <a:schemeClr val="tx1"/>
                  </a:solidFill>
                  <a:ea typeface="Calibri"/>
                  <a:cs typeface="Times New Roman"/>
                </a:rPr>
                <a:t> </a:t>
              </a:r>
              <a:endParaRPr lang="ru-RU" sz="11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sp>
          <p:nvSpPr>
            <p:cNvPr id="26" name="Блок-схема: альтернативный процесс 25"/>
            <p:cNvSpPr/>
            <p:nvPr/>
          </p:nvSpPr>
          <p:spPr>
            <a:xfrm>
              <a:off x="4189209" y="412967"/>
              <a:ext cx="2114048" cy="1319669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1800" dirty="0">
                <a:ea typeface="Calibri"/>
                <a:cs typeface="Times New Roman"/>
              </a:endParaRPr>
            </a:p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Пояснительная записка  </a:t>
              </a:r>
            </a:p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00" dirty="0"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7" name="Блок-схема: альтернативный процесс 26"/>
            <p:cNvSpPr/>
            <p:nvPr/>
          </p:nvSpPr>
          <p:spPr>
            <a:xfrm>
              <a:off x="2087604" y="-254217"/>
              <a:ext cx="1869821" cy="133142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1800" dirty="0">
                <a:ea typeface="Calibri"/>
                <a:cs typeface="Times New Roman"/>
              </a:endParaRPr>
            </a:p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800" dirty="0">
                  <a:ea typeface="Calibri"/>
                  <a:cs typeface="Times New Roman"/>
                </a:rPr>
                <a:t>Табличная часть </a:t>
              </a:r>
            </a:p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100" dirty="0"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28" name="Блок-схема: объединение 27"/>
            <p:cNvSpPr/>
            <p:nvPr/>
          </p:nvSpPr>
          <p:spPr>
            <a:xfrm>
              <a:off x="0" y="1979523"/>
              <a:ext cx="6303257" cy="1554802"/>
            </a:xfrm>
            <a:prstGeom prst="flowChartMerg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ru-RU" sz="1800" dirty="0">
                <a:ea typeface="Calibri"/>
                <a:cs typeface="Times New Roman"/>
              </a:endParaRPr>
            </a:p>
            <a:p>
              <a:pPr algn="ct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ru-RU" sz="1700" dirty="0">
                  <a:ea typeface="Calibri"/>
                  <a:cs typeface="Times New Roman"/>
                </a:rPr>
                <a:t>МАССИВ ПО ПОЛЕЗНОМУ ИСКОПАЕМОМУ </a:t>
              </a: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872687" y="1747333"/>
              <a:ext cx="382676" cy="2321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4914114" y="1732636"/>
              <a:ext cx="340674" cy="232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 flipH="1">
              <a:off x="3016293" y="1077211"/>
              <a:ext cx="0" cy="8876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60" name="Номер слайда 1"/>
          <p:cNvSpPr txBox="1">
            <a:spLocks/>
          </p:cNvSpPr>
          <p:nvPr/>
        </p:nvSpPr>
        <p:spPr bwMode="auto">
          <a:xfrm>
            <a:off x="7812088" y="6308725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302963F-A522-4544-8F9E-6B652612C8E0}" type="slidenum">
              <a:rPr lang="ru-RU" altLang="ru-RU" sz="1200" b="1">
                <a:solidFill>
                  <a:srgbClr val="7F7F7F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200" b="1">
              <a:solidFill>
                <a:srgbClr val="7F7F7F"/>
              </a:solidFill>
              <a:latin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90788" y="4581525"/>
            <a:ext cx="3929062" cy="993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/>
              <a:t>ВЫПУСКИ</a:t>
            </a:r>
            <a:r>
              <a:rPr lang="ru-RU" dirty="0"/>
              <a:t>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22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23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24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28725" y="1212850"/>
            <a:ext cx="711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Количество объектов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Выпуск 1. </a:t>
            </a: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</a:rPr>
              <a:t>ЧЕРНЫЕ, ЦВЕТНЫЕ, РЕДКИЕ МЕТАЛЛЫ И УРАН</a:t>
            </a: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827584" y="2060848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24582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DD8E26-A94A-47F4-AAE1-A517028C3FFA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4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5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2" descr="logo_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rfgf_kogo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28725" y="1212850"/>
            <a:ext cx="711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Количество объектов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Выпуск 2. </a:t>
            </a:r>
            <a:r>
              <a:rPr lang="ru-RU" altLang="ru-RU" sz="1800">
                <a:solidFill>
                  <a:schemeClr val="tx1"/>
                </a:solidFill>
                <a:latin typeface="Times New Roman" pitchFamily="18" charset="0"/>
              </a:rPr>
              <a:t>БЛАГОРОДНЫЕ МЕТАЛЛЫ И АЛМАЗЫ</a:t>
            </a:r>
            <a:endParaRPr lang="ru-RU" altLang="ru-RU" sz="16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403649" y="2057400"/>
          <a:ext cx="6696744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2663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AFA100B-EF56-4CB8-AE32-45DBD089D5FB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4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5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2" descr="logo_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rfgf_kogo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28725" y="1212850"/>
            <a:ext cx="711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Количество объектов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</a:rPr>
              <a:t>Выпуск 3. 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</a:rPr>
              <a:t>НЕМЕТАЛЛЫ</a:t>
            </a:r>
            <a:endParaRPr lang="ru-RU" altLang="ru-RU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438150" y="2204864"/>
          <a:ext cx="81726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2765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6386CFC-55A5-4105-A757-5990C2204605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4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5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6" name="Picture 2" descr="logo_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 descr="rfgf_kogo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1498600" y="1989138"/>
            <a:ext cx="671671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itchFamily="18" charset="0"/>
              </a:rPr>
              <a:t>ДОПОЛНИТЕЛЬНЫЙ ВЫПУСК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1 ЧАСТЬ ВЫПУСКА: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  <a:t>Анализ материалов от региональных и территориальных органов управления фондом недр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Всего по состоянию на 01.01.2016 г. по результатам анализа материалов, поступивших от региональных и территориальных органов управления фондом недр за 2010-2015 гг., учтено 1075 объектов с прогнозными ресурсами по 62 видам полезных ископаемых 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400" dirty="0">
                <a:solidFill>
                  <a:schemeClr val="tx1"/>
                </a:solidFill>
                <a:latin typeface="Times New Roman" pitchFamily="18" charset="0"/>
              </a:rPr>
              <a:t>II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 ЧАСТЬ ВЫПУСКА: 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  <a:t>Сводные данные по материалам перечней участков недр </a:t>
            </a:r>
            <a:b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</a:rPr>
              <a:t>твердых полезных ископаемых, предложенных в пользование в 2010-2015 гг.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период с 01.01.2010 по 01.01.2016 г. в пользование </a:t>
            </a:r>
            <a:r>
              <a:rPr lang="ru-RU" altLang="ru-RU" sz="1400" dirty="0" err="1">
                <a:solidFill>
                  <a:schemeClr val="tx1"/>
                </a:solidFill>
                <a:latin typeface="Times New Roman" pitchFamily="18" charset="0"/>
              </a:rPr>
              <a:t>недропользователям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было предложено 692 (с учетом комплексности 780) объекта с прогнозными ресурсами категорий Р1, Р2 и Р3.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Санкт-Петербург,   2018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5E90AB9-6D64-46F7-8531-FA1244A1A651}" type="slidenum">
              <a:rPr lang="ru-RU" altLang="ru-RU" sz="1200">
                <a:solidFill>
                  <a:srgbClr val="7F7F7F"/>
                </a:solidFill>
                <a:latin typeface="Times New Roman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200">
              <a:solidFill>
                <a:srgbClr val="7F7F7F"/>
              </a:solidFill>
              <a:latin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98853" y="146067"/>
            <a:ext cx="8483362" cy="1065989"/>
            <a:chOff x="398853" y="146067"/>
            <a:chExt cx="8483362" cy="1065989"/>
          </a:xfrm>
        </p:grpSpPr>
        <p:sp>
          <p:nvSpPr>
            <p:cNvPr id="12" name="Прямоугольник 4"/>
            <p:cNvSpPr>
              <a:spLocks noChangeArrowheads="1"/>
            </p:cNvSpPr>
            <p:nvPr/>
          </p:nvSpPr>
          <p:spPr bwMode="auto">
            <a:xfrm>
              <a:off x="2188366" y="146067"/>
              <a:ext cx="5742241" cy="55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5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АГЕНТСТВО ПО НЕДРОПОЛЬЗОВАНИЮ - РОСНЕДРА</a:t>
              </a:r>
            </a:p>
          </p:txBody>
        </p:sp>
        <p:sp>
          <p:nvSpPr>
            <p:cNvPr id="13" name="Прямоугольник 5"/>
            <p:cNvSpPr>
              <a:spLocks noChangeArrowheads="1"/>
            </p:cNvSpPr>
            <p:nvPr/>
          </p:nvSpPr>
          <p:spPr bwMode="auto">
            <a:xfrm>
              <a:off x="2411760" y="686046"/>
              <a:ext cx="5328592" cy="52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200">
                  <a:solidFill>
                    <a:srgbClr val="404040"/>
                  </a:solidFill>
                  <a:latin typeface="Trebuchet MS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000">
                  <a:solidFill>
                    <a:srgbClr val="404040"/>
                  </a:solidFill>
                  <a:latin typeface="Trebuchet MS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2400">
                  <a:solidFill>
                    <a:srgbClr val="404040"/>
                  </a:solidFill>
                  <a:latin typeface="Trebuchet MS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600">
                  <a:solidFill>
                    <a:srgbClr val="404040"/>
                  </a:solidFill>
                  <a:latin typeface="Trebuchet MS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300"/>
                </a:spcAft>
                <a:buClr>
                  <a:srgbClr val="C3260C"/>
                </a:buClr>
                <a:buSzPct val="130000"/>
                <a:buFont typeface="Georgia" pitchFamily="18" charset="0"/>
                <a:buChar char="*"/>
                <a:defRPr sz="1400">
                  <a:solidFill>
                    <a:srgbClr val="404040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Федеральное государственное бюджетное учреждение </a:t>
              </a:r>
            </a:p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ru-RU" altLang="ru-RU" sz="1400" b="1" i="1" dirty="0">
                  <a:solidFill>
                    <a:srgbClr val="262673"/>
                  </a:solidFill>
                  <a:latin typeface="Times New Roman" pitchFamily="18" charset="0"/>
                </a:rPr>
                <a:t>«Российский геологический фонд» 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(ФГБУ «</a:t>
              </a:r>
              <a:r>
                <a:rPr kumimoji="1" lang="ru-RU" altLang="ru-RU" sz="1400" b="1" i="1" dirty="0" err="1" smtClean="0">
                  <a:solidFill>
                    <a:srgbClr val="262673"/>
                  </a:solidFill>
                  <a:latin typeface="Times New Roman" pitchFamily="18" charset="0"/>
                </a:rPr>
                <a:t>Росгеолфонд</a:t>
              </a:r>
              <a:r>
                <a:rPr kumimoji="1" lang="ru-RU" altLang="ru-RU" sz="1400" b="1" i="1" dirty="0" smtClean="0">
                  <a:solidFill>
                    <a:srgbClr val="262673"/>
                  </a:solidFill>
                  <a:latin typeface="Times New Roman" pitchFamily="18" charset="0"/>
                </a:rPr>
                <a:t>»)</a:t>
              </a:r>
              <a:endParaRPr kumimoji="1" lang="ru-RU" altLang="ru-RU" sz="1400" b="1" dirty="0">
                <a:solidFill>
                  <a:srgbClr val="262673"/>
                </a:solidFill>
                <a:latin typeface="Times New Roman" pitchFamily="18" charset="0"/>
              </a:endParaRPr>
            </a:p>
          </p:txBody>
        </p:sp>
        <p:pic>
          <p:nvPicPr>
            <p:cNvPr id="14" name="Picture 2" descr="logo_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607" y="203881"/>
              <a:ext cx="951608" cy="10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rfgf_kogo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53" y="272028"/>
              <a:ext cx="1593949" cy="82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9773</TotalTime>
  <Words>746</Words>
  <Application>Microsoft Office PowerPoint</Application>
  <PresentationFormat>Экран (4:3)</PresentationFormat>
  <Paragraphs>156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ois</dc:creator>
  <cp:lastModifiedBy>RePack by Diakov</cp:lastModifiedBy>
  <cp:revision>712</cp:revision>
  <cp:lastPrinted>2017-05-29T07:41:56Z</cp:lastPrinted>
  <dcterms:created xsi:type="dcterms:W3CDTF">2011-08-08T07:28:48Z</dcterms:created>
  <dcterms:modified xsi:type="dcterms:W3CDTF">2018-01-17T06:39:24Z</dcterms:modified>
</cp:coreProperties>
</file>