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71" r:id="rId3"/>
    <p:sldId id="257" r:id="rId4"/>
    <p:sldId id="258" r:id="rId5"/>
    <p:sldId id="259" r:id="rId6"/>
    <p:sldId id="276" r:id="rId7"/>
    <p:sldId id="278" r:id="rId8"/>
    <p:sldId id="274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44;&#1086;&#1082;&#1091;&#1084;&#1077;&#1085;&#1090;&#1099;%20-%20&#1054;&#1089;&#1090;&#1072;&#1087;&#1077;&#1085;&#1082;&#1086;\Documents\OST-&#1042;&#1048;&#1052;&#1057;\&#1086;&#1090;&#1095;&#1077;&#1090;&#1099;-2017\&#1082;%20&#1075;&#1086;&#1076;&#1086;&#1074;&#1086;&#1084;&#1091;%20&#1080;%20&#1076;&#1086;&#1082;&#1083;&#1072;&#1076;&#1091;\&#1040;&#1087;&#1088;&#1086;&#1073;&#1072;&#1094;&#1080;&#1103;-&#1055;&#1056;-&#1073;&#1102;&#1076;&#1078;&#1077;&#1090;-2016-&#1088;&#1072;&#1073;&#1086;&#1095;&#1072;&#1103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63;&#1077;&#1073;&#1086;&#1090;&#1072;&#1088;&#1077;&#1074;&#1072;\Desktop\&#1056;&#1077;&#1089;&#1091;&#1088;&#1089;&#1099;_0417\&#1044;&#1080;&#1072;&#1075;&#1088;&#1072;&#1084;&#1084;&#1099;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63;&#1077;&#1073;&#1086;&#1090;&#1072;&#1088;&#1077;&#1074;&#1072;\Desktop\&#1056;&#1077;&#1089;&#1091;&#1088;&#1089;&#1099;_0417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ПР категории Р2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cat>
            <c:strRef>
              <c:f>Лист1!$A$5:$A$13</c:f>
              <c:strCache>
                <c:ptCount val="9"/>
                <c:pt idx="0">
                  <c:v>уголь</c:v>
                </c:pt>
                <c:pt idx="1">
                  <c:v>железная руда</c:v>
                </c:pt>
                <c:pt idx="2">
                  <c:v>уран</c:v>
                </c:pt>
                <c:pt idx="3">
                  <c:v>цирконий (ZrO2)</c:v>
                </c:pt>
                <c:pt idx="4">
                  <c:v>бериллий (ВеО)</c:v>
                </c:pt>
                <c:pt idx="5">
                  <c:v>редкоземельные                                       (ΣTR2O3)</c:v>
                </c:pt>
                <c:pt idx="6">
                  <c:v>ниобий (Nb2O5)</c:v>
                </c:pt>
                <c:pt idx="7">
                  <c:v>серебро</c:v>
                </c:pt>
                <c:pt idx="8">
                  <c:v>золото рудное</c:v>
                </c:pt>
              </c:strCache>
            </c:strRef>
          </c:cat>
          <c:val>
            <c:numRef>
              <c:f>Лист1!$B$5:$B$13</c:f>
              <c:numCache>
                <c:formatCode>0.0</c:formatCode>
                <c:ptCount val="9"/>
                <c:pt idx="0">
                  <c:v>16.959512195121992</c:v>
                </c:pt>
                <c:pt idx="1">
                  <c:v>105.80000000000001</c:v>
                </c:pt>
                <c:pt idx="2">
                  <c:v>50</c:v>
                </c:pt>
                <c:pt idx="3">
                  <c:v>10</c:v>
                </c:pt>
                <c:pt idx="7">
                  <c:v>7.8398058252427187</c:v>
                </c:pt>
                <c:pt idx="8">
                  <c:v>34.321839080459768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10-4C16-AF4C-CCB260CE47C8}"/>
            </c:ext>
          </c:extLst>
        </c:ser>
        <c:ser>
          <c:idx val="1"/>
          <c:order val="1"/>
          <c:tx>
            <c:v>ПР категории Р1</c:v>
          </c:tx>
          <c:spPr>
            <a:solidFill>
              <a:schemeClr val="accent2"/>
            </a:solidFill>
            <a:ln>
              <a:solidFill>
                <a:schemeClr val="tx1"/>
              </a:solidFill>
              <a:miter lim="800000"/>
            </a:ln>
            <a:effectLst/>
          </c:spPr>
          <c:cat>
            <c:strRef>
              <c:f>Лист1!$A$5:$A$13</c:f>
              <c:strCache>
                <c:ptCount val="9"/>
                <c:pt idx="0">
                  <c:v>уголь</c:v>
                </c:pt>
                <c:pt idx="1">
                  <c:v>железная руда</c:v>
                </c:pt>
                <c:pt idx="2">
                  <c:v>уран</c:v>
                </c:pt>
                <c:pt idx="3">
                  <c:v>цирконий (ZrO2)</c:v>
                </c:pt>
                <c:pt idx="4">
                  <c:v>бериллий (ВеО)</c:v>
                </c:pt>
                <c:pt idx="5">
                  <c:v>редкоземельные                                       (ΣTR2O3)</c:v>
                </c:pt>
                <c:pt idx="6">
                  <c:v>ниобий (Nb2O5)</c:v>
                </c:pt>
                <c:pt idx="7">
                  <c:v>серебро</c:v>
                </c:pt>
                <c:pt idx="8">
                  <c:v>золото рудное</c:v>
                </c:pt>
              </c:strCache>
            </c:strRef>
          </c:cat>
          <c:val>
            <c:numRef>
              <c:f>Лист1!$C$5:$C$13</c:f>
              <c:numCache>
                <c:formatCode>0.0</c:formatCode>
                <c:ptCount val="9"/>
                <c:pt idx="0">
                  <c:v>327.65499999999997</c:v>
                </c:pt>
                <c:pt idx="1">
                  <c:v>123.985</c:v>
                </c:pt>
                <c:pt idx="2">
                  <c:v>137.5</c:v>
                </c:pt>
                <c:pt idx="3">
                  <c:v>0</c:v>
                </c:pt>
                <c:pt idx="4">
                  <c:v>37.333333333333329</c:v>
                </c:pt>
                <c:pt idx="5">
                  <c:v>578.63333333333344</c:v>
                </c:pt>
                <c:pt idx="6">
                  <c:v>148.35000000000002</c:v>
                </c:pt>
                <c:pt idx="7">
                  <c:v>38.300000000000011</c:v>
                </c:pt>
                <c:pt idx="8">
                  <c:v>116.53333333333332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10-4C16-AF4C-CCB260CE47C8}"/>
            </c:ext>
          </c:extLst>
        </c:ser>
        <c:dLbls/>
        <c:gapWidth val="100"/>
        <c:overlap val="-2"/>
        <c:axId val="78781056"/>
        <c:axId val="79008512"/>
      </c:barChart>
      <c:catAx>
        <c:axId val="7878105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 ПИ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008512"/>
        <c:crosses val="autoZero"/>
        <c:auto val="1"/>
        <c:lblAlgn val="ctr"/>
        <c:lblOffset val="100"/>
      </c:catAx>
      <c:valAx>
        <c:axId val="79008512"/>
        <c:scaling>
          <c:orientation val="minMax"/>
          <c:max val="4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Выполнение целевого задания по локализации ПР,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7810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spPr>
        <a:noFill/>
        <a:ln cap="flat">
          <a:solidFill>
            <a:schemeClr val="tx1"/>
          </a:solidFill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3827895694993686E-2"/>
          <c:y val="0.12663819994519168"/>
          <c:w val="0.50529372234267822"/>
          <c:h val="0.48606298101087736"/>
        </c:manualLayout>
      </c:layout>
      <c:barChart>
        <c:barDir val="bar"/>
        <c:grouping val="stacked"/>
        <c:ser>
          <c:idx val="0"/>
          <c:order val="0"/>
          <c:tx>
            <c:strRef>
              <c:f>Лист1!$A$3</c:f>
              <c:strCache>
                <c:ptCount val="1"/>
                <c:pt idx="0">
                  <c:v>Комплексные прибрежно-морские россыпи, циркон-рутил-ильменитовые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87.240000000000009</c:v>
                </c:pt>
                <c:pt idx="1">
                  <c:v>130.13</c:v>
                </c:pt>
                <c:pt idx="2">
                  <c:v>194.5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23-4DE2-9C3E-16F68D0DE673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Континентальные ильменитовые россыпи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2.7</c:v>
                </c:pt>
                <c:pt idx="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23-4DE2-9C3E-16F68D0DE673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Континентальные ильменит-титаномагнетитовые россыпи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23-4DE2-9C3E-16F68D0DE673}"/>
            </c:ext>
          </c:extLst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Титансодержащие песчаники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61.7</c:v>
                </c:pt>
                <c:pt idx="1">
                  <c:v>101.1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23-4DE2-9C3E-16F68D0DE673}"/>
            </c:ext>
          </c:extLst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Ильменитовый в коре выветривания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Лист1!$B$7:$D$7</c:f>
              <c:numCache>
                <c:formatCode>General</c:formatCode>
                <c:ptCount val="3"/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23-4DE2-9C3E-16F68D0DE673}"/>
            </c:ext>
          </c:extLst>
        </c:ser>
        <c:ser>
          <c:idx val="5"/>
          <c:order val="5"/>
          <c:tx>
            <c:strRef>
              <c:f>Лист1!$A$8</c:f>
              <c:strCache>
                <c:ptCount val="1"/>
                <c:pt idx="0">
                  <c:v>Ильменит-титаномагнетитовый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78.5</c:v>
                </c:pt>
                <c:pt idx="1">
                  <c:v>212.1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23-4DE2-9C3E-16F68D0DE673}"/>
            </c:ext>
          </c:extLst>
        </c:ser>
        <c:ser>
          <c:idx val="6"/>
          <c:order val="6"/>
          <c:tx>
            <c:strRef>
              <c:f>Лист1!$A$9</c:f>
              <c:strCache>
                <c:ptCount val="1"/>
                <c:pt idx="0">
                  <c:v>Апатит-ильменит-титаномагнетитовый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23-4DE2-9C3E-16F68D0DE673}"/>
            </c:ext>
          </c:extLst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Перовскит-титаномагнетитовый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multiLvlStrRef>
              <c:f>Лист1!$B$1:$D$2</c:f>
              <c:multiLvlStrCache>
                <c:ptCount val="3"/>
                <c:lvl>
                  <c:pt idx="0">
                    <c:v>Р1</c:v>
                  </c:pt>
                  <c:pt idx="1">
                    <c:v>Р2</c:v>
                  </c:pt>
                  <c:pt idx="2">
                    <c:v>Р3</c:v>
                  </c:pt>
                </c:lvl>
                <c:lvl>
                  <c:pt idx="0">
                    <c:v>Ресурсы категории</c:v>
                  </c:pt>
                </c:lvl>
              </c:multiLvlStrCache>
            </c:multiLvl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E23-4DE2-9C3E-16F68D0DE673}"/>
            </c:ext>
          </c:extLst>
        </c:ser>
        <c:dLbls/>
        <c:overlap val="100"/>
        <c:axId val="80393344"/>
        <c:axId val="80394880"/>
      </c:barChart>
      <c:catAx>
        <c:axId val="80393344"/>
        <c:scaling>
          <c:orientation val="minMax"/>
        </c:scaling>
        <c:delete val="1"/>
        <c:axPos val="r"/>
        <c:numFmt formatCode="General" sourceLinked="1"/>
        <c:majorTickMark val="none"/>
        <c:tickLblPos val="nextTo"/>
        <c:crossAx val="80394880"/>
        <c:crosses val="autoZero"/>
        <c:auto val="1"/>
        <c:lblAlgn val="ctr"/>
        <c:lblOffset val="100"/>
      </c:catAx>
      <c:valAx>
        <c:axId val="80394880"/>
        <c:scaling>
          <c:orientation val="maxMin"/>
          <c:max val="46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9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44254409310239"/>
          <c:y val="0.67703013115537969"/>
          <c:w val="0.85239201998378011"/>
          <c:h val="0.308945704952572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5690635858542559"/>
          <c:y val="7.8653409572865818E-2"/>
          <c:w val="0.42235276538262068"/>
          <c:h val="0.5071414449933912"/>
        </c:manualLayout>
      </c:layout>
      <c:barChart>
        <c:barDir val="bar"/>
        <c:grouping val="stacked"/>
        <c:ser>
          <c:idx val="0"/>
          <c:order val="0"/>
          <c:tx>
            <c:strRef>
              <c:f>Лист1!$A$17</c:f>
              <c:strCache>
                <c:ptCount val="1"/>
                <c:pt idx="0">
                  <c:v>Комплексные прибрежно-морские россыпи, циркон-рутил-ильменитовые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rgbClr val="5B9BD5"/>
              </a:solidFill>
            </a:ln>
            <a:effectLst/>
          </c:spPr>
          <c:val>
            <c:numRef>
              <c:f>Лист1!$B$17:$D$17</c:f>
              <c:numCache>
                <c:formatCode>0.0</c:formatCode>
                <c:ptCount val="3"/>
                <c:pt idx="0">
                  <c:v>5.318789999999999</c:v>
                </c:pt>
                <c:pt idx="1">
                  <c:v>21.107900000000004</c:v>
                </c:pt>
                <c:pt idx="2">
                  <c:v>49.159600000000005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2-4C8E-AFB5-066D89BED872}"/>
            </c:ext>
          </c:extLst>
        </c:ser>
        <c:ser>
          <c:idx val="1"/>
          <c:order val="1"/>
          <c:tx>
            <c:strRef>
              <c:f>Лист1!$A$18</c:f>
              <c:strCache>
                <c:ptCount val="1"/>
                <c:pt idx="0">
                  <c:v>Комплексные россыпи, циркон-пирохлор-криолитовые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  <a:miter lim="800000"/>
            </a:ln>
            <a:effectLst/>
          </c:spPr>
          <c:dPt>
            <c:idx val="1"/>
            <c:spPr>
              <a:solidFill>
                <a:schemeClr val="tx1"/>
              </a:solidFill>
              <a:ln w="22225">
                <a:solidFill>
                  <a:schemeClr val="tx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D72-4C8E-AFB5-066D89BED872}"/>
              </c:ext>
            </c:extLst>
          </c:dPt>
          <c:val>
            <c:numRef>
              <c:f>Лист1!$B$18:$D$18</c:f>
              <c:numCache>
                <c:formatCode>0.00</c:formatCode>
                <c:ptCount val="3"/>
                <c:pt idx="0">
                  <c:v>1.1500000000000003E-2</c:v>
                </c:pt>
                <c:pt idx="1">
                  <c:v>5.3499999999999999E-2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72-4C8E-AFB5-066D89BED872}"/>
            </c:ext>
          </c:extLst>
        </c:ser>
        <c:dLbls/>
        <c:gapWidth val="182"/>
        <c:overlap val="100"/>
        <c:axId val="80334208"/>
        <c:axId val="80438400"/>
      </c:barChart>
      <c:catAx>
        <c:axId val="80334208"/>
        <c:scaling>
          <c:orientation val="minMax"/>
        </c:scaling>
        <c:delete val="1"/>
        <c:axPos val="l"/>
        <c:majorTickMark val="none"/>
        <c:tickLblPos val="nextTo"/>
        <c:crossAx val="80438400"/>
        <c:crosses val="autoZero"/>
        <c:auto val="1"/>
        <c:lblAlgn val="ctr"/>
        <c:lblOffset val="100"/>
      </c:catAx>
      <c:valAx>
        <c:axId val="80438400"/>
        <c:scaling>
          <c:orientation val="minMax"/>
          <c:max val="5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3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4965870156346208E-2"/>
          <c:y val="0.96764600981424798"/>
          <c:w val="0.86680375560851908"/>
          <c:h val="3.235399018575205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0.54773</cdr:x>
      <cdr:y>0.5</cdr:y>
    </cdr:from>
    <cdr:to>
      <cdr:x>0.58052</cdr:x>
      <cdr:y>0.55663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4011" y="3093577"/>
          <a:ext cx="290557" cy="350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Р</a:t>
          </a:r>
          <a:r>
            <a:rPr lang="ru-RU" sz="1400" baseline="-25000" dirty="0" smtClean="0"/>
            <a:t>1</a:t>
          </a:r>
          <a:endParaRPr lang="ru-RU" sz="1400" baseline="-25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43B01-4D74-4065-A618-6D45D169499D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DDCBE-A276-4627-8E97-E7B01E69C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6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31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18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6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95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91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51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0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06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71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4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A0A2-E5D4-4CD1-935A-B9AB65C65DE1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D2F6-998F-4EE1-950A-5BEDB48C9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6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3" y="231397"/>
            <a:ext cx="10150231" cy="887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896BC18-2777-458E-A8E6-461509DAD831}"/>
              </a:ext>
            </a:extLst>
          </p:cNvPr>
          <p:cNvSpPr/>
          <p:nvPr/>
        </p:nvSpPr>
        <p:spPr>
          <a:xfrm>
            <a:off x="3458276" y="442550"/>
            <a:ext cx="3810851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«ВИМС» - 2017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06" y="2042412"/>
            <a:ext cx="9405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2.4.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ценка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переоценка и апробация прогнозных ресурсов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ТПИ категорий Р</a:t>
            </a:r>
            <a:r>
              <a:rPr lang="ru-RU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Р</a:t>
            </a:r>
            <a:r>
              <a:rPr lang="ru-RU" sz="40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 том числе,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подготовке участков недр для предоставления в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пользование)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Госзадания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ФГБУ «ВИМС»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533" y="165100"/>
            <a:ext cx="9208105" cy="72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68400" y="1049634"/>
            <a:ext cx="98171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пределить реальное количество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прогнозных ресурсов ТПИ, как распределенного, так и нераспределенного фонда недр. 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единый источник информации и визуализировать его в открытом доступе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(ТАБЛИЦЫ ПЕРЕОЦЕНКИ ПР ТПИ и КАРТЫ РАЗМЕЩЕНИЯ ОБЪЕКТОВ).</a:t>
            </a:r>
          </a:p>
          <a:p>
            <a:pPr marL="457200" indent="-457200" algn="just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минерагеническое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районирование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минерагенических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зон до рудных полей)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территории РФ на разные виды ТПИ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данных по переоценке ПР ТПИ</a:t>
            </a:r>
          </a:p>
          <a:p>
            <a:pPr marL="457200" indent="-457200" algn="just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разных видов ТПИ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Расставить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приоритеты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для поисков ТПИ на различных территориях и проводить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прогнозно-минерагенические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наиболее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перспектиных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а также, дальнейшие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поисковые ГРР</a:t>
            </a:r>
          </a:p>
          <a:p>
            <a:pPr marL="457200" indent="-457200" algn="just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7600" y="30033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Совместный план действий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533" y="165100"/>
            <a:ext cx="9208105" cy="72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87600" y="30033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400" y="973434"/>
            <a:ext cx="10541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минерагенического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районирования территории РФ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геологической основе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телескопированным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масштабированием и количественной оценкой ПР ТПИ (по принципу: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каждого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минерагенического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таксона –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сомасштабная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геологическая карта и количественная оценка ПР ТПИ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Действующий  орган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Роснедр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определяющий качество локализации и оценки ПР ТПИ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принципу: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дать объекту реальную оценку, соответствующую степени изученности и возможности добычи)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Действующий орган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Роснедр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ведущий учет объектов с ПР ТПИ и создающий единый источник информации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принципу: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вопрос о ПР ТПИ есть единственный ответ)</a:t>
            </a:r>
          </a:p>
          <a:p>
            <a:pPr marL="457200" indent="-457200" algn="just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Воспроизводство МСБ ТПИ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8133" y="3213100"/>
            <a:ext cx="9208105" cy="72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4800" y="331023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AE5A6F-7FBC-4442-9B78-E4CBF21BD7CB}"/>
              </a:ext>
            </a:extLst>
          </p:cNvPr>
          <p:cNvSpPr txBox="1">
            <a:spLocks/>
          </p:cNvSpPr>
          <p:nvPr/>
        </p:nvSpPr>
        <p:spPr>
          <a:xfrm>
            <a:off x="1397395" y="121557"/>
            <a:ext cx="9446983" cy="66314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2953" tIns="41476" rIns="82953" bIns="4147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992" dirty="0">
              <a:latin typeface="Cambria" panose="020405030504060302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96DA13E1-4A71-4BC8-A4F0-B8EEE14557F1}"/>
              </a:ext>
            </a:extLst>
          </p:cNvPr>
          <p:cNvSpPr txBox="1">
            <a:spLocks/>
          </p:cNvSpPr>
          <p:nvPr/>
        </p:nvSpPr>
        <p:spPr>
          <a:xfrm>
            <a:off x="1536700" y="1066401"/>
            <a:ext cx="9188238" cy="5449297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обосновывающих материалов и достоверности локализации и количественной оценки ПР ТПИ, выполненной на их основе по объектам федеральных ГРР, завершенным в 2016-2017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2018 гг.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обосновывающих материалов и достоверности локализации и количественной оценки ПР ТПИ, выполненной на их основе по участкам недр, подготавливаемым для предоставления в пользование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0" algn="just">
              <a:lnSpc>
                <a:spcPct val="10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систематизация информации об объектах распределенного и нераспределенного фонда недр с апробированными прогнозными ресурсами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ТПИ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актуализация информации о прогнозных ресурсах ТПИ по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минерагеническим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таксонам разного ранга при подготовке обоснования постановки прогнозно-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минерагенических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работ, оценка и/или переоценка ПР ТПИ в 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данных для ввода в единый информационный ресурс по объектам с оценкой ПР ТПИ, формирование пакетов информации по объектам с апробированными ПР и передача их в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Росгеолфонд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833" y="198069"/>
            <a:ext cx="9208105" cy="805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896BC18-2777-458E-A8E6-461509DAD831}"/>
              </a:ext>
            </a:extLst>
          </p:cNvPr>
          <p:cNvSpPr/>
          <p:nvPr/>
        </p:nvSpPr>
        <p:spPr>
          <a:xfrm>
            <a:off x="3492500" y="261313"/>
            <a:ext cx="485140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решения задач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1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целевого задания по апробации прогнозных ресурсов по завершившимся в 2016 году объектам государственного заказа Федерального агентства по недропользованию по воспроизводству минерально-сырьевой базы твердых полезных ископаемых за счет средств федерального бюджета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933263"/>
              </p:ext>
            </p:extLst>
          </p:nvPr>
        </p:nvGraphicFramePr>
        <p:xfrm>
          <a:off x="1039660" y="1419061"/>
          <a:ext cx="10314140" cy="507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903956" y="3732756"/>
            <a:ext cx="9294313" cy="12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1" y="266700"/>
            <a:ext cx="11824328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07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586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выполнения целевого задания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 ПР по видам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 в 2017 году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9946198"/>
              </p:ext>
            </p:extLst>
          </p:nvPr>
        </p:nvGraphicFramePr>
        <p:xfrm>
          <a:off x="838200" y="826719"/>
          <a:ext cx="7940043" cy="5882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594">
                  <a:extLst>
                    <a:ext uri="{9D8B030D-6E8A-4147-A177-3AD203B41FA5}">
                      <a16:colId xmlns:a16="http://schemas.microsoft.com/office/drawing/2014/main" xmlns="" val="875846747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1670919280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1256190476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2924343114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967116056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3292059357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1749881210"/>
                    </a:ext>
                  </a:extLst>
                </a:gridCol>
                <a:gridCol w="759207">
                  <a:extLst>
                    <a:ext uri="{9D8B030D-6E8A-4147-A177-3AD203B41FA5}">
                      <a16:colId xmlns:a16="http://schemas.microsoft.com/office/drawing/2014/main" xmlns="" val="4288142663"/>
                    </a:ext>
                  </a:extLst>
                </a:gridCol>
              </a:tblGrid>
              <a:tr h="2218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ПР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2616142"/>
                  </a:ext>
                </a:extLst>
              </a:tr>
              <a:tr h="22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247928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24042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3418479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3776971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0477511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5461206"/>
                  </a:ext>
                </a:extLst>
              </a:tr>
              <a:tr h="335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5602537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782953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272268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854772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рудное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810430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россыпное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872231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376958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МПГ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332416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Алмазы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5233042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Стекольные пески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675653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Огнеупорные глины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0014766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Каолиновые глины (галлуазит)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4905226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Магнезит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9953706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Кварцевое сырье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7192558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Крупночешуйчатый графит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244864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Каолин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3076308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6415424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Бентонит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806926"/>
                  </a:ext>
                </a:extLst>
              </a:tr>
              <a:tr h="221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Шунгит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68" marR="8368" marT="8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365094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4670195"/>
              </p:ext>
            </p:extLst>
          </p:nvPr>
        </p:nvGraphicFramePr>
        <p:xfrm>
          <a:off x="8889738" y="1944078"/>
          <a:ext cx="2997462" cy="367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218">
                  <a:extLst>
                    <a:ext uri="{9D8B030D-6E8A-4147-A177-3AD203B41FA5}">
                      <a16:colId xmlns:a16="http://schemas.microsoft.com/office/drawing/2014/main" xmlns="" val="2550328640"/>
                    </a:ext>
                  </a:extLst>
                </a:gridCol>
                <a:gridCol w="2053244">
                  <a:extLst>
                    <a:ext uri="{9D8B030D-6E8A-4147-A177-3AD203B41FA5}">
                      <a16:colId xmlns:a16="http://schemas.microsoft.com/office/drawing/2014/main" xmlns="" val="3101102257"/>
                    </a:ext>
                  </a:extLst>
                </a:gridCol>
              </a:tblGrid>
              <a:tr h="875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7" marR="7917" marT="7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и перевыполнение целевого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7" marR="7917" marT="79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863888"/>
                  </a:ext>
                </a:extLst>
              </a:tr>
              <a:tr h="933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7" marR="7917" marT="7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выполнения целевого задания близки к плановым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7" marR="7917" marT="79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851915"/>
                  </a:ext>
                </a:extLst>
              </a:tr>
              <a:tr h="933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7" marR="7917" marT="7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существенное недовыполнение целевого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7" marR="7917" marT="79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188340"/>
                  </a:ext>
                </a:extLst>
              </a:tr>
              <a:tr h="933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н/о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17" marR="7917" marT="7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цифровом выражении задание не регламентировалось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17" marR="7917" marT="79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76118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00" y="0"/>
            <a:ext cx="90805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11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782" y="273466"/>
            <a:ext cx="7886700" cy="283769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Состояние прогнозных ресурсов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9151346"/>
              </p:ext>
            </p:extLst>
          </p:nvPr>
        </p:nvGraphicFramePr>
        <p:xfrm>
          <a:off x="1532997" y="339968"/>
          <a:ext cx="8861987" cy="61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385133" y="1450649"/>
            <a:ext cx="290557" cy="350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</a:t>
            </a:r>
            <a:r>
              <a:rPr lang="ru-RU" sz="1400" baseline="-25000" dirty="0"/>
              <a:t>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385133" y="2454247"/>
            <a:ext cx="290557" cy="350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</a:t>
            </a:r>
            <a:r>
              <a:rPr lang="ru-RU" sz="1400" baseline="-25000" dirty="0"/>
              <a:t>2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/>
          </p:nvPr>
        </p:nvGraphicFramePr>
        <p:xfrm>
          <a:off x="2019657" y="642692"/>
          <a:ext cx="8485975" cy="598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15312" y="69911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титана (TiO</a:t>
            </a:r>
            <a:r>
              <a:rPr lang="ru-RU" i="1" baseline="-25000" dirty="0"/>
              <a:t>2</a:t>
            </a:r>
            <a:r>
              <a:rPr lang="ru-RU" i="1" dirty="0" smtClean="0"/>
              <a:t>), млн т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92269" y="709304"/>
            <a:ext cx="258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циркония (</a:t>
            </a:r>
            <a:r>
              <a:rPr lang="en-US" i="1" dirty="0" err="1"/>
              <a:t>Zr</a:t>
            </a:r>
            <a:r>
              <a:rPr lang="ru-RU" i="1" dirty="0"/>
              <a:t>O</a:t>
            </a:r>
            <a:r>
              <a:rPr lang="ru-RU" i="1" baseline="-25000" dirty="0"/>
              <a:t>2</a:t>
            </a:r>
            <a:r>
              <a:rPr lang="ru-RU" i="1" dirty="0" smtClean="0"/>
              <a:t>), млн т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400" y="203200"/>
            <a:ext cx="7073901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429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18" y="0"/>
            <a:ext cx="11240363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900" y="114300"/>
            <a:ext cx="6235700" cy="545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55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159" y="172668"/>
            <a:ext cx="10371779" cy="906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74900" y="186034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ДУАЛИЗМ отношения к прогнозным ресурсам ТПИ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1773534"/>
            <a:ext cx="916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одной стороны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такое понятие отсутствует в современной редакции </a:t>
            </a:r>
          </a:p>
          <a:p>
            <a:pPr marL="457200" indent="-45720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Федерального Закона «О недрах»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2500" y="3517900"/>
            <a:ext cx="10477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другой стороны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являются товаром при лицензировании участков недр, мерой для денежных выплат, которые поступают в Госбюджет, </a:t>
            </a:r>
          </a:p>
          <a:p>
            <a:pPr marL="457200" indent="-457200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результатом выполнения Государственной программы «ВИПР», мерой затрат Госбюджета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144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69B948-E3B7-42F0-B5CF-399B2172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533" y="165100"/>
            <a:ext cx="9208105" cy="72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87600" y="30033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найти информацию о прогнозных ресурсах ТПИ?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856357"/>
            <a:ext cx="985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НРС ФГБУ «ВСЕГЕИ», как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утвержденным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так и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отклоненным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объектам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профильных НИИ, по объектам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апробированной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оценкой (по отклоненным объектам – нет)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фондах геологической информации (в отчетах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недропользователей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 как  по объектам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оценкой, так и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апробированным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ежегодных Сборниках (справочниках)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Росгеолфонда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всевозможным объектам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ГКЗ, на объектах совместно с запасами (информация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принятая к сведению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оценки качества)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Протоколах определения разового платежа к лицензированию объектов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Федеральной Государственной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нформационной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Системе «АСЛН», блок прогнозных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832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2200" cy="13255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Современная структура информации по </a:t>
            </a:r>
            <a:r>
              <a:rPr lang="ru-RU" sz="2400" b="1" dirty="0" smtClean="0"/>
              <a:t>объектам ТПИ с </a:t>
            </a:r>
            <a:r>
              <a:rPr lang="ru-RU" sz="2400" b="1" dirty="0" smtClean="0"/>
              <a:t>оцененными ПР различной перспективности и изученности</a:t>
            </a:r>
            <a:endParaRPr lang="ru-RU" sz="2400" dirty="0"/>
          </a:p>
        </p:txBody>
      </p:sp>
      <p:pic>
        <p:nvPicPr>
          <p:cNvPr id="3145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220662"/>
            <a:ext cx="9758362" cy="71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819</Words>
  <Application>Microsoft Office PowerPoint</Application>
  <PresentationFormat>Произвольный</PresentationFormat>
  <Paragraphs>259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Выполнение целевого задания по апробации прогнозных ресурсов по завершившимся в 2016 году объектам государственного заказа Федерального агентства по недропользованию по воспроизводству минерально-сырьевой базы твердых полезных ископаемых за счет средств федерального бюджета</vt:lpstr>
      <vt:lpstr>Прогноз выполнения целевого задания  по локализации ПР по видам ПИ в 2017 году</vt:lpstr>
      <vt:lpstr>Состояние прогнозных ресурсов</vt:lpstr>
      <vt:lpstr>Слайд 6</vt:lpstr>
      <vt:lpstr>Слайд 7</vt:lpstr>
      <vt:lpstr>Слайд 8</vt:lpstr>
      <vt:lpstr>Современная структура информации по объектам ТПИ с оцененными ПР различной перспективности и изученности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Остапенко Л.А.</dc:creator>
  <cp:lastModifiedBy>Tata</cp:lastModifiedBy>
  <cp:revision>80</cp:revision>
  <dcterms:created xsi:type="dcterms:W3CDTF">2017-11-09T12:45:54Z</dcterms:created>
  <dcterms:modified xsi:type="dcterms:W3CDTF">2018-01-16T19:47:20Z</dcterms:modified>
</cp:coreProperties>
</file>