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0" r:id="rId5"/>
    <p:sldId id="262" r:id="rId6"/>
    <p:sldId id="258" r:id="rId7"/>
    <p:sldId id="259" r:id="rId8"/>
    <p:sldId id="263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930-E50A-422F-B24F-2B4019E6B369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B8E0-745B-42FB-B605-9D9C142B6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73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930-E50A-422F-B24F-2B4019E6B369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B8E0-745B-42FB-B605-9D9C142B6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79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930-E50A-422F-B24F-2B4019E6B369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B8E0-745B-42FB-B605-9D9C142B6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10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930-E50A-422F-B24F-2B4019E6B369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B8E0-745B-42FB-B605-9D9C142B6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41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930-E50A-422F-B24F-2B4019E6B369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B8E0-745B-42FB-B605-9D9C142B6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55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930-E50A-422F-B24F-2B4019E6B369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B8E0-745B-42FB-B605-9D9C142B6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0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930-E50A-422F-B24F-2B4019E6B369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B8E0-745B-42FB-B605-9D9C142B6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64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930-E50A-422F-B24F-2B4019E6B369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B8E0-745B-42FB-B605-9D9C142B6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13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930-E50A-422F-B24F-2B4019E6B369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B8E0-745B-42FB-B605-9D9C142B6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45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930-E50A-422F-B24F-2B4019E6B369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B8E0-745B-42FB-B605-9D9C142B6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50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930-E50A-422F-B24F-2B4019E6B369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B8E0-745B-42FB-B605-9D9C142B6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61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CF930-E50A-422F-B24F-2B4019E6B369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1B8E0-745B-42FB-B605-9D9C142B6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49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9179" y="1043732"/>
            <a:ext cx="1155031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природных ресурсов и экологии</a:t>
            </a:r>
          </a:p>
          <a:p>
            <a:pPr algn="ctr">
              <a:spcBef>
                <a:spcPct val="0"/>
              </a:spcBef>
            </a:pPr>
            <a:r>
              <a:rPr lang="ru-RU" alt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Российской федерации</a:t>
            </a:r>
          </a:p>
          <a:p>
            <a:pPr algn="ctr">
              <a:spcBef>
                <a:spcPct val="0"/>
              </a:spcBef>
            </a:pPr>
            <a:r>
              <a:rPr lang="ru-RU" alt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Федеральное агентство по недропользованию</a:t>
            </a:r>
          </a:p>
          <a:p>
            <a:pPr algn="ctr">
              <a:spcBef>
                <a:spcPct val="0"/>
              </a:spcBef>
            </a:pPr>
            <a:endParaRPr lang="ru-RU" altLang="ru-RU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Федеральное государственное унитарное предприятие</a:t>
            </a:r>
          </a:p>
          <a:p>
            <a:pPr algn="ctr">
              <a:spcBef>
                <a:spcPct val="0"/>
              </a:spcBef>
            </a:pPr>
            <a:r>
              <a:rPr lang="ru-RU" alt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ЦЕНТРАЛЬНЫЙ НАУЧНО-ИССЛЕДОВАТЕЛЬСКИЙ</a:t>
            </a:r>
          </a:p>
          <a:p>
            <a:pPr algn="ctr">
              <a:spcBef>
                <a:spcPct val="0"/>
              </a:spcBef>
            </a:pPr>
            <a:r>
              <a:rPr lang="ru-RU" alt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ГЕОЛОГОРАЗВЕДОЧНЫЙ ИНСТИТУТ ЦВЕТНЫХ И БЛАГОРОДНЫХ МЕТАЛЛОВ</a:t>
            </a:r>
          </a:p>
          <a:p>
            <a:pPr algn="ctr">
              <a:spcBef>
                <a:spcPct val="0"/>
              </a:spcBef>
            </a:pPr>
            <a:r>
              <a:rPr lang="ru-RU" alt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(ФГУП ЦНИГРИ)</a:t>
            </a:r>
          </a:p>
          <a:p>
            <a:pPr algn="ctr">
              <a:spcBef>
                <a:spcPct val="0"/>
              </a:spcBef>
            </a:pPr>
            <a:endParaRPr lang="ru-RU" altLang="ru-RU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2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А.М. </a:t>
            </a:r>
            <a:r>
              <a:rPr lang="ru-RU" altLang="ru-RU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Вахрушев, Я.В. Алексеев</a:t>
            </a:r>
            <a:endParaRPr lang="ru-RU" altLang="ru-RU" sz="20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20716" y="597737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 января 2018г</a:t>
            </a:r>
            <a:r>
              <a:rPr lang="ru-RU" alt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ctr">
              <a:spcBef>
                <a:spcPct val="0"/>
              </a:spcBef>
            </a:pPr>
            <a:r>
              <a:rPr lang="ru-RU" alt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 </a:t>
            </a:r>
            <a:r>
              <a:rPr lang="ru-RU" alt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Санкт-Петербург</a:t>
            </a:r>
            <a:endParaRPr lang="ru-RU" alt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35034" y="3803292"/>
            <a:ext cx="97258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3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Состояние оценки прогнозных ресурсов твердых полезных ископаемых</a:t>
            </a:r>
            <a:endParaRPr lang="ru-RU" altLang="ru-RU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43622" y="6300537"/>
            <a:ext cx="504000" cy="504000"/>
          </a:xfrm>
          <a:prstGeom prst="ellipse">
            <a:avLst/>
          </a:prstGeom>
          <a:solidFill>
            <a:srgbClr val="0A0AA4"/>
          </a:solidFill>
        </p:spPr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9877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43622" y="6300537"/>
            <a:ext cx="504000" cy="504000"/>
          </a:xfrm>
          <a:prstGeom prst="ellipse">
            <a:avLst/>
          </a:prstGeom>
          <a:solidFill>
            <a:srgbClr val="0A0AA4"/>
          </a:solidFill>
        </p:spPr>
        <p:txBody>
          <a:bodyPr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</a:t>
            </a:r>
            <a:endParaRPr lang="ru-RU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" name="Полотно 1">
            <a:extLst>
              <a:ext uri="{FF2B5EF4-FFF2-40B4-BE49-F238E27FC236}">
                <a16:creationId xmlns:a16="http://schemas.microsoft.com/office/drawing/2014/main" id="{A5151DE3-43AC-48B9-8107-42FED052F4CF}"/>
              </a:ext>
            </a:extLst>
          </p:cNvPr>
          <p:cNvGrpSpPr>
            <a:grpSpLocks/>
          </p:cNvGrpSpPr>
          <p:nvPr/>
        </p:nvGrpSpPr>
        <p:grpSpPr>
          <a:xfrm>
            <a:off x="416384" y="1438507"/>
            <a:ext cx="11281245" cy="4724625"/>
            <a:chOff x="0" y="0"/>
            <a:chExt cx="8610600" cy="5022215"/>
          </a:xfrm>
          <a:effectLst/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0498A90C-7169-4434-B12D-8427F9BF430C}"/>
                </a:ext>
              </a:extLst>
            </p:cNvPr>
            <p:cNvSpPr/>
            <p:nvPr/>
          </p:nvSpPr>
          <p:spPr>
            <a:xfrm>
              <a:off x="0" y="0"/>
              <a:ext cx="8610600" cy="5022215"/>
            </a:xfrm>
            <a:prstGeom prst="rect">
              <a:avLst/>
            </a:prstGeom>
            <a:noFill/>
            <a:ln cap="sq"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BB509836-F105-4315-875B-2AEF15E37780}"/>
                </a:ext>
              </a:extLst>
            </p:cNvPr>
            <p:cNvSpPr/>
            <p:nvPr/>
          </p:nvSpPr>
          <p:spPr>
            <a:xfrm>
              <a:off x="1914525" y="179424"/>
              <a:ext cx="6448425" cy="561975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ru-RU" sz="20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Минерально-сырьевая база (МСБ)</a:t>
              </a:r>
              <a:endParaRPr lang="ru-RU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3872A94C-6424-4BF8-8148-0059FE8C5D0B}"/>
                </a:ext>
              </a:extLst>
            </p:cNvPr>
            <p:cNvSpPr/>
            <p:nvPr/>
          </p:nvSpPr>
          <p:spPr>
            <a:xfrm>
              <a:off x="1914525" y="1073479"/>
              <a:ext cx="3038475" cy="115200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endParaRPr lang="en-US" sz="200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ru-RU" sz="2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Запасы</a:t>
              </a:r>
              <a:endParaRPr lang="ru-RU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ru-RU" sz="115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Разведка (категории АВС</a:t>
              </a:r>
              <a:r>
                <a:rPr lang="ru-RU" sz="1150" baseline="-250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115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) и предварительная оценка (категория С</a:t>
              </a:r>
              <a:r>
                <a:rPr lang="ru-RU" sz="1150" baseline="-250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lang="ru-RU" sz="115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) запасов</a:t>
              </a:r>
              <a:endParaRPr lang="ru-RU" sz="1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2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A5BE74B2-B449-408E-ADA3-8CFFD3297976}"/>
                </a:ext>
              </a:extLst>
            </p:cNvPr>
            <p:cNvSpPr/>
            <p:nvPr/>
          </p:nvSpPr>
          <p:spPr>
            <a:xfrm>
              <a:off x="5324475" y="1073736"/>
              <a:ext cx="3038475" cy="115200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endParaRPr lang="en-US" sz="200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2000" dirty="0" smtClean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Прогнозные </a:t>
              </a:r>
              <a:r>
                <a:rPr lang="ru-RU" sz="20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ресурсы</a:t>
              </a:r>
              <a:endParaRPr lang="ru-RU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20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r>
                <a:rPr lang="ru-RU" sz="1150" dirty="0" smtClean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Оценка </a:t>
              </a:r>
              <a:r>
                <a:rPr lang="ru-RU" sz="115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 (категории Р</a:t>
              </a:r>
              <a:r>
                <a:rPr lang="ru-RU" sz="1150" baseline="-250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115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–Р</a:t>
              </a:r>
              <a:r>
                <a:rPr lang="ru-RU" sz="1150" baseline="-250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  <a:r>
                <a:rPr lang="ru-RU" sz="115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)</a:t>
              </a:r>
              <a:endParaRPr lang="ru-RU" sz="1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20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CB8D3C4C-2A33-435D-9D86-86AF930A3248}"/>
                </a:ext>
              </a:extLst>
            </p:cNvPr>
            <p:cNvSpPr/>
            <p:nvPr/>
          </p:nvSpPr>
          <p:spPr>
            <a:xfrm>
              <a:off x="51206" y="47597"/>
              <a:ext cx="1836115" cy="1013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ru-RU" sz="16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Результаты геологических изысканий</a:t>
              </a:r>
            </a:p>
            <a:p>
              <a:pPr algn="ctr">
                <a:spcAft>
                  <a:spcPts val="0"/>
                </a:spcAft>
              </a:pPr>
              <a:r>
                <a:rPr lang="ru-RU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F0836D1C-B7B9-4207-A2C6-C1B45708BD69}"/>
                </a:ext>
              </a:extLst>
            </p:cNvPr>
            <p:cNvCxnSpPr/>
            <p:nvPr/>
          </p:nvCxnSpPr>
          <p:spPr>
            <a:xfrm>
              <a:off x="228600" y="971550"/>
              <a:ext cx="8248650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Соединитель: изогнутый 10">
              <a:extLst>
                <a:ext uri="{FF2B5EF4-FFF2-40B4-BE49-F238E27FC236}">
                  <a16:creationId xmlns:a16="http://schemas.microsoft.com/office/drawing/2014/main" id="{2F349886-23FF-4160-9060-88B35FF13583}"/>
                </a:ext>
              </a:extLst>
            </p:cNvPr>
            <p:cNvCxnSpPr>
              <a:stCxn id="7" idx="0"/>
              <a:endCxn id="6" idx="2"/>
            </p:cNvCxnSpPr>
            <p:nvPr/>
          </p:nvCxnSpPr>
          <p:spPr>
            <a:xfrm rot="5400000" flipH="1" flipV="1">
              <a:off x="4120210" y="54952"/>
              <a:ext cx="332080" cy="1704975"/>
            </a:xfrm>
            <a:prstGeom prst="curvedConnector3">
              <a:avLst/>
            </a:prstGeom>
            <a:ln w="1905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Соединитель: изогнутый 11">
              <a:extLst>
                <a:ext uri="{FF2B5EF4-FFF2-40B4-BE49-F238E27FC236}">
                  <a16:creationId xmlns:a16="http://schemas.microsoft.com/office/drawing/2014/main" id="{6EDA3791-720F-4EDE-96F5-668700D6D2AE}"/>
                </a:ext>
              </a:extLst>
            </p:cNvPr>
            <p:cNvCxnSpPr>
              <a:stCxn id="8" idx="0"/>
              <a:endCxn id="6" idx="2"/>
            </p:cNvCxnSpPr>
            <p:nvPr/>
          </p:nvCxnSpPr>
          <p:spPr>
            <a:xfrm rot="16200000" flipV="1">
              <a:off x="5825057" y="55080"/>
              <a:ext cx="332337" cy="1704975"/>
            </a:xfrm>
            <a:prstGeom prst="curvedConnector3">
              <a:avLst/>
            </a:prstGeom>
            <a:ln w="1905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518DB35D-C23F-448E-8832-4F537E5CB338}"/>
                </a:ext>
              </a:extLst>
            </p:cNvPr>
            <p:cNvSpPr/>
            <p:nvPr/>
          </p:nvSpPr>
          <p:spPr>
            <a:xfrm>
              <a:off x="65836" y="1161898"/>
              <a:ext cx="1814170" cy="109539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ru-RU" sz="16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Объекты (товар)</a:t>
              </a:r>
            </a:p>
          </p:txBody>
        </p: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EDFC844D-5710-4DCF-AE34-1F1CF283E31F}"/>
                </a:ext>
              </a:extLst>
            </p:cNvPr>
            <p:cNvCxnSpPr/>
            <p:nvPr/>
          </p:nvCxnSpPr>
          <p:spPr>
            <a:xfrm>
              <a:off x="228600" y="2345515"/>
              <a:ext cx="8248650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Стрелка: влево 14">
              <a:extLst>
                <a:ext uri="{FF2B5EF4-FFF2-40B4-BE49-F238E27FC236}">
                  <a16:creationId xmlns:a16="http://schemas.microsoft.com/office/drawing/2014/main" id="{384ACA53-9413-4F3A-8915-47B03094AD29}"/>
                </a:ext>
              </a:extLst>
            </p:cNvPr>
            <p:cNvSpPr/>
            <p:nvPr/>
          </p:nvSpPr>
          <p:spPr>
            <a:xfrm>
              <a:off x="4953000" y="1554303"/>
              <a:ext cx="371475" cy="28390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B16073C8-DD19-44BD-B0E9-A9D225511C84}"/>
                </a:ext>
              </a:extLst>
            </p:cNvPr>
            <p:cNvSpPr/>
            <p:nvPr/>
          </p:nvSpPr>
          <p:spPr>
            <a:xfrm>
              <a:off x="65836" y="2602992"/>
              <a:ext cx="1814170" cy="109539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ru-RU" sz="16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Источники финансирования</a:t>
              </a: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725F6DF8-DE9E-4345-BDFF-53BE330F72D1}"/>
                </a:ext>
              </a:extLst>
            </p:cNvPr>
            <p:cNvSpPr/>
            <p:nvPr/>
          </p:nvSpPr>
          <p:spPr>
            <a:xfrm>
              <a:off x="1914525" y="2461197"/>
              <a:ext cx="3038475" cy="115200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ru-RU" sz="2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Средства </a:t>
              </a:r>
              <a:r>
                <a:rPr lang="ru-RU" sz="200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недропользователей</a:t>
              </a:r>
              <a:endParaRPr lang="ru-RU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CA76978B-DC2B-444E-82D1-6A5564CDC6F4}"/>
                </a:ext>
              </a:extLst>
            </p:cNvPr>
            <p:cNvSpPr/>
            <p:nvPr/>
          </p:nvSpPr>
          <p:spPr>
            <a:xfrm>
              <a:off x="5324475" y="2461454"/>
              <a:ext cx="3038475" cy="115200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ru-RU" sz="20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Средства Федерального бюджета на воспроизводство МСБ</a:t>
              </a:r>
              <a:endParaRPr lang="ru-RU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id="{C1BFD3E3-4EC3-49A5-9B9A-6AD95E028DE1}"/>
                </a:ext>
              </a:extLst>
            </p:cNvPr>
            <p:cNvCxnSpPr>
              <a:stCxn id="17" idx="0"/>
              <a:endCxn id="7" idx="2"/>
            </p:cNvCxnSpPr>
            <p:nvPr/>
          </p:nvCxnSpPr>
          <p:spPr>
            <a:xfrm flipV="1">
              <a:off x="3433763" y="2225479"/>
              <a:ext cx="0" cy="235718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id="{C9116141-8FC7-4AF5-947A-E2EC68C104E5}"/>
                </a:ext>
              </a:extLst>
            </p:cNvPr>
            <p:cNvCxnSpPr>
              <a:stCxn id="18" idx="0"/>
              <a:endCxn id="8" idx="2"/>
            </p:cNvCxnSpPr>
            <p:nvPr/>
          </p:nvCxnSpPr>
          <p:spPr>
            <a:xfrm flipV="1">
              <a:off x="6843713" y="2225736"/>
              <a:ext cx="0" cy="235718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683E4BF2-DF7E-486A-ABBF-FE3D7508D09A}"/>
                </a:ext>
              </a:extLst>
            </p:cNvPr>
            <p:cNvSpPr/>
            <p:nvPr/>
          </p:nvSpPr>
          <p:spPr>
            <a:xfrm>
              <a:off x="65836" y="3919728"/>
              <a:ext cx="1814170" cy="109539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ru-RU" sz="16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Регламентирующие документы</a:t>
              </a:r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E512A9A7-908A-4C8C-BC71-2282002253CF}"/>
                </a:ext>
              </a:extLst>
            </p:cNvPr>
            <p:cNvSpPr/>
            <p:nvPr/>
          </p:nvSpPr>
          <p:spPr>
            <a:xfrm>
              <a:off x="1914525" y="3849028"/>
              <a:ext cx="3038475" cy="115200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ru-RU" sz="2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Закон «О недрах»</a:t>
              </a:r>
              <a:endParaRPr lang="ru-RU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9C5AB484-2C6B-442F-954B-A272C93113E9}"/>
                </a:ext>
              </a:extLst>
            </p:cNvPr>
            <p:cNvSpPr/>
            <p:nvPr/>
          </p:nvSpPr>
          <p:spPr>
            <a:xfrm>
              <a:off x="5324475" y="3849285"/>
              <a:ext cx="3038475" cy="1152000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ru-RU" sz="20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?</a:t>
              </a:r>
              <a:endParaRPr lang="ru-RU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20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(законом «О недрах» не регламентируется)</a:t>
              </a:r>
              <a:endParaRPr lang="ru-RU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695341DD-1258-40A4-B6E2-78E38F7C56B3}"/>
                </a:ext>
              </a:extLst>
            </p:cNvPr>
            <p:cNvCxnSpPr/>
            <p:nvPr/>
          </p:nvCxnSpPr>
          <p:spPr>
            <a:xfrm>
              <a:off x="228600" y="3728086"/>
              <a:ext cx="8248650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>
              <a:extLst>
                <a:ext uri="{FF2B5EF4-FFF2-40B4-BE49-F238E27FC236}">
                  <a16:creationId xmlns:a16="http://schemas.microsoft.com/office/drawing/2014/main" id="{8509BC92-38E3-40AB-AB38-403F11162502}"/>
                </a:ext>
              </a:extLst>
            </p:cNvPr>
            <p:cNvCxnSpPr>
              <a:stCxn id="23" idx="0"/>
              <a:endCxn id="18" idx="2"/>
            </p:cNvCxnSpPr>
            <p:nvPr/>
          </p:nvCxnSpPr>
          <p:spPr>
            <a:xfrm flipV="1">
              <a:off x="6843713" y="3613319"/>
              <a:ext cx="0" cy="235822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>
              <a:extLst>
                <a:ext uri="{FF2B5EF4-FFF2-40B4-BE49-F238E27FC236}">
                  <a16:creationId xmlns:a16="http://schemas.microsoft.com/office/drawing/2014/main" id="{EE12B16D-3F91-4F68-99F8-FF732D3A95B1}"/>
                </a:ext>
              </a:extLst>
            </p:cNvPr>
            <p:cNvCxnSpPr>
              <a:stCxn id="22" idx="0"/>
              <a:endCxn id="17" idx="2"/>
            </p:cNvCxnSpPr>
            <p:nvPr/>
          </p:nvCxnSpPr>
          <p:spPr>
            <a:xfrm flipV="1">
              <a:off x="3433763" y="3613062"/>
              <a:ext cx="0" cy="235822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150C7E08-0532-42C6-89E4-DCBC2DE3F8F4}"/>
                </a:ext>
              </a:extLst>
            </p:cNvPr>
            <p:cNvCxnSpPr/>
            <p:nvPr/>
          </p:nvCxnSpPr>
          <p:spPr>
            <a:xfrm>
              <a:off x="1770278" y="36575"/>
              <a:ext cx="0" cy="498564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/>
          <p:cNvSpPr/>
          <p:nvPr/>
        </p:nvSpPr>
        <p:spPr>
          <a:xfrm>
            <a:off x="0" y="1024056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Проблема </a:t>
            </a:r>
            <a:r>
              <a:rPr lang="ru-RU" altLang="ru-RU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легитимизации</a:t>
            </a:r>
            <a:r>
              <a:rPr lang="ru-RU" alt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статуса прогнозных ресурсов</a:t>
            </a:r>
            <a:endParaRPr lang="ru-RU" alt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51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Прямая соединительная линия 43"/>
          <p:cNvCxnSpPr/>
          <p:nvPr/>
        </p:nvCxnSpPr>
        <p:spPr>
          <a:xfrm>
            <a:off x="6490471" y="2073306"/>
            <a:ext cx="0" cy="12806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43622" y="6300537"/>
            <a:ext cx="504000" cy="504000"/>
          </a:xfrm>
          <a:prstGeom prst="ellipse">
            <a:avLst/>
          </a:prstGeom>
          <a:solidFill>
            <a:srgbClr val="0A0AA4"/>
          </a:solidFill>
        </p:spPr>
        <p:txBody>
          <a:bodyPr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</a:t>
            </a:r>
            <a:endParaRPr lang="ru-RU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2405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Применяемые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ЦНИГРИ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нормативные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рекомендательные методические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разработки</a:t>
            </a:r>
            <a:endParaRPr lang="ru-RU" alt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Полотно 2"/>
          <p:cNvGrpSpPr/>
          <p:nvPr/>
        </p:nvGrpSpPr>
        <p:grpSpPr>
          <a:xfrm>
            <a:off x="2177632" y="1393388"/>
            <a:ext cx="8327390" cy="5007610"/>
            <a:chOff x="0" y="0"/>
            <a:chExt cx="8327390" cy="500761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8327390" cy="5007610"/>
            </a:xfrm>
            <a:prstGeom prst="rect">
              <a:avLst/>
            </a:prstGeom>
          </p:spPr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6747397" y="683388"/>
              <a:ext cx="8659" cy="1872906"/>
            </a:xfrm>
            <a:prstGeom prst="line">
              <a:avLst/>
            </a:prstGeom>
            <a:ln w="25400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7360836" y="683424"/>
              <a:ext cx="0" cy="2899571"/>
            </a:xfrm>
            <a:prstGeom prst="line">
              <a:avLst/>
            </a:prstGeom>
            <a:ln w="25400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5803834" y="682894"/>
              <a:ext cx="16845" cy="2899453"/>
            </a:xfrm>
            <a:prstGeom prst="line">
              <a:avLst/>
            </a:prstGeom>
            <a:ln w="25400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5596780" y="682930"/>
              <a:ext cx="9072" cy="127999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3619664" y="682976"/>
              <a:ext cx="131" cy="9503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4357827" y="683424"/>
              <a:ext cx="0" cy="2898923"/>
            </a:xfrm>
            <a:prstGeom prst="line">
              <a:avLst/>
            </a:prstGeom>
            <a:ln w="25400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2925999" y="682966"/>
              <a:ext cx="0" cy="128068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250401" y="683002"/>
              <a:ext cx="0" cy="128033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Прямоугольник 15"/>
            <p:cNvSpPr/>
            <p:nvPr/>
          </p:nvSpPr>
          <p:spPr>
            <a:xfrm rot="16200000">
              <a:off x="-375790" y="1320560"/>
              <a:ext cx="1265103" cy="4964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dirty="0">
                  <a:solidFill>
                    <a:srgbClr val="4472C4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Нормативные</a:t>
              </a:r>
              <a:endPara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7" name="Блок-схема: узел 16"/>
            <p:cNvSpPr/>
            <p:nvPr/>
          </p:nvSpPr>
          <p:spPr>
            <a:xfrm>
              <a:off x="1109264" y="540650"/>
              <a:ext cx="285831" cy="28583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8" name="Блок-схема: узел 17"/>
            <p:cNvSpPr/>
            <p:nvPr/>
          </p:nvSpPr>
          <p:spPr>
            <a:xfrm>
              <a:off x="3470575" y="540650"/>
              <a:ext cx="285831" cy="28583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9" name="Блок-схема: узел 18"/>
            <p:cNvSpPr/>
            <p:nvPr/>
          </p:nvSpPr>
          <p:spPr>
            <a:xfrm>
              <a:off x="5445806" y="540650"/>
              <a:ext cx="285831" cy="28583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0" name="Блок-схема: узел 19"/>
            <p:cNvSpPr/>
            <p:nvPr/>
          </p:nvSpPr>
          <p:spPr>
            <a:xfrm>
              <a:off x="7832009" y="540650"/>
              <a:ext cx="285831" cy="28583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1" name="Надпись 12"/>
            <p:cNvSpPr txBox="1"/>
            <p:nvPr/>
          </p:nvSpPr>
          <p:spPr>
            <a:xfrm>
              <a:off x="887816" y="225850"/>
              <a:ext cx="706120" cy="31491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>
                  <a:solidFill>
                    <a:srgbClr val="4472C4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</a:rPr>
                <a:t>1986</a:t>
              </a:r>
              <a:endPara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2" name="Надпись 40"/>
            <p:cNvSpPr txBox="1"/>
            <p:nvPr/>
          </p:nvSpPr>
          <p:spPr>
            <a:xfrm>
              <a:off x="3288446" y="225802"/>
              <a:ext cx="706120" cy="31496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600" dirty="0" smtClean="0">
                  <a:solidFill>
                    <a:srgbClr val="4472C4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</a:rPr>
                <a:t>1999</a:t>
              </a:r>
              <a:endPara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3" name="Надпись 41"/>
            <p:cNvSpPr txBox="1"/>
            <p:nvPr/>
          </p:nvSpPr>
          <p:spPr>
            <a:xfrm>
              <a:off x="5263008" y="225802"/>
              <a:ext cx="706120" cy="31496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600" dirty="0" smtClean="0">
                  <a:solidFill>
                    <a:srgbClr val="4472C4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</a:rPr>
                <a:t>2008</a:t>
              </a:r>
              <a:endPara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4" name="Надпись 42"/>
            <p:cNvSpPr txBox="1"/>
            <p:nvPr/>
          </p:nvSpPr>
          <p:spPr>
            <a:xfrm>
              <a:off x="7621270" y="225778"/>
              <a:ext cx="706120" cy="31496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>
                  <a:solidFill>
                    <a:srgbClr val="4472C4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</a:rPr>
                <a:t>201</a:t>
              </a:r>
              <a:r>
                <a:rPr lang="ru-RU" sz="1600">
                  <a:solidFill>
                    <a:srgbClr val="4472C4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</a:rPr>
                <a:t>8</a:t>
              </a:r>
              <a:endPara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>
              <a:off x="1016759" y="683460"/>
              <a:ext cx="7310631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Прямоугольник 25"/>
            <p:cNvSpPr/>
            <p:nvPr/>
          </p:nvSpPr>
          <p:spPr>
            <a:xfrm>
              <a:off x="525426" y="893956"/>
              <a:ext cx="1205420" cy="1275615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ea typeface="Calibri" panose="020F0502020204030204" pitchFamily="34" charset="0"/>
                </a:rPr>
                <a:t>Методическое руководство по оценке ПР ТПИ</a:t>
              </a:r>
              <a:endPara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ea typeface="Calibri" panose="020F0502020204030204" pitchFamily="34" charset="0"/>
                </a:rPr>
                <a:t>(1986 г.)</a:t>
              </a:r>
              <a:endPara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077973" y="893956"/>
              <a:ext cx="980645" cy="12830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dirty="0">
                  <a:solidFill>
                    <a:srgbClr val="000000"/>
                  </a:solidFill>
                  <a:effectLst/>
                  <a:ea typeface="Calibri" panose="020F0502020204030204" pitchFamily="34" charset="0"/>
                </a:rPr>
                <a:t>Положение о порядке проведения ГРР…</a:t>
              </a:r>
              <a:endPara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200" dirty="0">
                  <a:solidFill>
                    <a:srgbClr val="000000"/>
                  </a:solidFill>
                  <a:effectLst/>
                  <a:ea typeface="Calibri" panose="020F0502020204030204" pitchFamily="34" charset="0"/>
                </a:rPr>
                <a:t>(1999 г.)</a:t>
              </a:r>
              <a:endPara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798495" y="893956"/>
              <a:ext cx="1211829" cy="12756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dirty="0">
                  <a:solidFill>
                    <a:srgbClr val="000000"/>
                  </a:solidFill>
                  <a:effectLst/>
                  <a:ea typeface="Calibri" panose="020F0502020204030204" pitchFamily="34" charset="0"/>
                </a:rPr>
                <a:t>Методические </a:t>
              </a:r>
              <a:r>
                <a:rPr lang="ru-RU" sz="12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</a:rPr>
                <a:t>рекомендации </a:t>
              </a:r>
              <a:r>
                <a:rPr lang="ru-RU" sz="1200" dirty="0">
                  <a:solidFill>
                    <a:srgbClr val="000000"/>
                  </a:solidFill>
                  <a:effectLst/>
                  <a:ea typeface="Calibri" panose="020F0502020204030204" pitchFamily="34" charset="0"/>
                </a:rPr>
                <a:t>по оценке, апробации и учёту ПР ТПИ</a:t>
              </a:r>
              <a:r>
                <a:rPr lang="ru-RU" sz="12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</a:rPr>
                <a:t>…</a:t>
              </a:r>
            </a:p>
            <a:p>
              <a:pPr algn="ctr">
                <a:spcAft>
                  <a:spcPts val="0"/>
                </a:spcAft>
              </a:pPr>
              <a:r>
                <a:rPr lang="ru-RU" sz="12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(1997 г.)</a:t>
              </a:r>
              <a:endPara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401052" y="914420"/>
              <a:ext cx="1262129" cy="12625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dirty="0">
                  <a:solidFill>
                    <a:srgbClr val="000000"/>
                  </a:solidFill>
                  <a:effectLst/>
                  <a:ea typeface="Calibri" panose="020F0502020204030204" pitchFamily="34" charset="0"/>
                </a:rPr>
                <a:t>Классификация запасов и прогнозных ресурсов…</a:t>
              </a:r>
              <a:endPara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200" dirty="0">
                  <a:solidFill>
                    <a:srgbClr val="000000"/>
                  </a:solidFill>
                  <a:effectLst/>
                  <a:ea typeface="Calibri" panose="020F0502020204030204" pitchFamily="34" charset="0"/>
                </a:rPr>
                <a:t>(2008 г.)</a:t>
              </a:r>
              <a:endPara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 rot="16200000">
              <a:off x="-612339" y="2639763"/>
              <a:ext cx="1748408" cy="5237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>
                  <a:solidFill>
                    <a:srgbClr val="92D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Рекомендательные</a:t>
              </a:r>
              <a:endPara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 rot="16200000">
              <a:off x="-610629" y="3726720"/>
              <a:ext cx="1748408" cy="5237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Аналитика</a:t>
              </a:r>
              <a:endPara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123692" y="2413956"/>
              <a:ext cx="1455370" cy="1269164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dirty="0">
                  <a:solidFill>
                    <a:srgbClr val="000000"/>
                  </a:solidFill>
                  <a:effectLst/>
                  <a:ea typeface="Calibri" panose="020F0502020204030204" pitchFamily="34" charset="0"/>
                </a:rPr>
                <a:t>Оценка прогнозных ресурсов АБЦМ. Методическое руководство (ЦНИГРИ, 2002 г.)</a:t>
              </a:r>
              <a:endPara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643784" y="2420748"/>
              <a:ext cx="1210115" cy="1261994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ea typeface="Calibri" panose="020F0502020204030204" pitchFamily="34" charset="0"/>
                </a:rPr>
                <a:t>Принципы, методы и порядок оценки ПР ТПИ… (ЦНИГРИ, 2010 г.)</a:t>
              </a:r>
              <a:endPara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905120" y="2420259"/>
              <a:ext cx="1193762" cy="1262171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ea typeface="Calibri" panose="020F0502020204030204" pitchFamily="34" charset="0"/>
                </a:rPr>
                <a:t>Временный порядок представления на апробацию оценок ПР ТПИ… (проект ЦНИГРИ)</a:t>
              </a:r>
              <a:endPara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7145097" y="2420013"/>
              <a:ext cx="1129568" cy="1262171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ea typeface="Calibri" panose="020F0502020204030204" pitchFamily="34" charset="0"/>
                </a:rPr>
                <a:t>Предложения для Роснедра (2016)</a:t>
              </a:r>
              <a:endPara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812042" y="3875552"/>
              <a:ext cx="7458502" cy="10088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ea typeface="Calibri" panose="020F0502020204030204" pitchFamily="34" charset="0"/>
                </a:rPr>
                <a:t>Статьи в журналах по проблематике (… 2004, 2017), доклады, проекты…</a:t>
              </a:r>
              <a:endPara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ea typeface="Calibri" panose="020F0502020204030204" pitchFamily="34" charset="0"/>
                </a:rPr>
                <a:t>Постоянные текущие работы по оценке и переоценке ПР, ведению и учету объектов</a:t>
              </a:r>
              <a:endPara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pic>
        <p:nvPicPr>
          <p:cNvPr id="38" name="Рисунок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65" y="5405046"/>
            <a:ext cx="802208" cy="80351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33" y="3949682"/>
            <a:ext cx="802800" cy="8028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13" y="2314917"/>
            <a:ext cx="802800" cy="802800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6307931" y="2296685"/>
            <a:ext cx="1211829" cy="127561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Временные методические рекомендации </a:t>
            </a: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по оценке, апробации и учёту ПР ТПИ</a:t>
            </a:r>
            <a:r>
              <a:rPr lang="ru-RU" sz="12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…</a:t>
            </a:r>
          </a:p>
          <a:p>
            <a:pPr algn="ctr"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(2002 г.)</a:t>
            </a:r>
            <a:endParaRPr lang="ru-RU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63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43622" y="6300537"/>
            <a:ext cx="504000" cy="504000"/>
          </a:xfrm>
          <a:prstGeom prst="ellipse">
            <a:avLst/>
          </a:prstGeom>
          <a:solidFill>
            <a:srgbClr val="0A0AA4"/>
          </a:solidFill>
        </p:spPr>
        <p:txBody>
          <a:bodyPr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</a:t>
            </a:r>
            <a:endParaRPr lang="ru-RU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" name="Полотно 19"/>
          <p:cNvGrpSpPr/>
          <p:nvPr/>
        </p:nvGrpSpPr>
        <p:grpSpPr>
          <a:xfrm>
            <a:off x="981308" y="1449659"/>
            <a:ext cx="10459843" cy="5234506"/>
            <a:chOff x="0" y="0"/>
            <a:chExt cx="8890000" cy="550672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8890000" cy="5506720"/>
            </a:xfrm>
            <a:prstGeom prst="rect">
              <a:avLst/>
            </a:prstGeom>
          </p:spPr>
        </p:sp>
        <p:sp>
          <p:nvSpPr>
            <p:cNvPr id="6" name="Прямоугольник: скругленные углы 63"/>
            <p:cNvSpPr/>
            <p:nvPr/>
          </p:nvSpPr>
          <p:spPr>
            <a:xfrm>
              <a:off x="1313199" y="197813"/>
              <a:ext cx="1348116" cy="696073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0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</a:rPr>
                <a:t>МПР</a:t>
              </a:r>
              <a:endPara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7" name="Прямоугольник: скругленные углы 64"/>
            <p:cNvSpPr/>
            <p:nvPr/>
          </p:nvSpPr>
          <p:spPr>
            <a:xfrm>
              <a:off x="132984" y="1333014"/>
              <a:ext cx="3688389" cy="900901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0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</a:rPr>
                <a:t>Оператор</a:t>
              </a:r>
              <a:endPara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20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</a:rPr>
                <a:t>(держатель информации)</a:t>
              </a:r>
              <a:endPara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8" name="Прямоугольник: скругленные углы 65"/>
            <p:cNvSpPr/>
            <p:nvPr/>
          </p:nvSpPr>
          <p:spPr>
            <a:xfrm>
              <a:off x="122824" y="2673486"/>
              <a:ext cx="3719021" cy="2552754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0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</a:rPr>
                <a:t>Экспертиза и актуализация ПР по ПИ, соответствующим профилю деятельности.</a:t>
              </a:r>
              <a:endPara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20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</a:rPr>
                <a:t> (профильные ФГБУ, иные вовлеченные организации и лица)</a:t>
              </a:r>
              <a:endPara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9" name="Прямоугольник: скругленные углы 66"/>
            <p:cNvSpPr/>
            <p:nvPr/>
          </p:nvSpPr>
          <p:spPr>
            <a:xfrm>
              <a:off x="4517395" y="1869743"/>
              <a:ext cx="2906982" cy="1739989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</a:rPr>
                <a:t>(Г)КOсАПР – государственный кадастр объектов с апробированными прогнозными ресурсами</a:t>
              </a:r>
              <a:endPara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0" name="Прямоугольник: скругленные углы 67"/>
            <p:cNvSpPr/>
            <p:nvPr/>
          </p:nvSpPr>
          <p:spPr>
            <a:xfrm>
              <a:off x="4517394" y="3800692"/>
              <a:ext cx="2906983" cy="1460520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</a:rPr>
                <a:t>(Г)БАПР – государственный баланс апробированных прогнозных ресурсов</a:t>
              </a:r>
              <a:endPara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1" name="Прямоугольник: скругленные углы 68"/>
            <p:cNvSpPr/>
            <p:nvPr/>
          </p:nvSpPr>
          <p:spPr>
            <a:xfrm>
              <a:off x="4517395" y="197654"/>
              <a:ext cx="2906982" cy="1283118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</a:rPr>
                <a:t>ФГИС (Федеральная государственная ИС), раздел «Прогнозные ресурсы»</a:t>
              </a:r>
              <a:endPara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12" name="Прямая со стрелкой 11"/>
            <p:cNvCxnSpPr>
              <a:stCxn id="6" idx="2"/>
              <a:endCxn id="7" idx="0"/>
            </p:cNvCxnSpPr>
            <p:nvPr/>
          </p:nvCxnSpPr>
          <p:spPr>
            <a:xfrm flipH="1">
              <a:off x="1977179" y="893867"/>
              <a:ext cx="10078" cy="439147"/>
            </a:xfrm>
            <a:prstGeom prst="straightConnector1">
              <a:avLst/>
            </a:prstGeom>
            <a:ln w="25400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>
              <a:stCxn id="7" idx="2"/>
              <a:endCxn id="8" idx="0"/>
            </p:cNvCxnSpPr>
            <p:nvPr/>
          </p:nvCxnSpPr>
          <p:spPr>
            <a:xfrm>
              <a:off x="1977179" y="2233890"/>
              <a:ext cx="5156" cy="439596"/>
            </a:xfrm>
            <a:prstGeom prst="straightConnector1">
              <a:avLst/>
            </a:prstGeom>
            <a:ln w="25400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Соединитель: изогнутый 73"/>
            <p:cNvCxnSpPr>
              <a:stCxn id="7" idx="3"/>
              <a:endCxn id="11" idx="1"/>
            </p:cNvCxnSpPr>
            <p:nvPr/>
          </p:nvCxnSpPr>
          <p:spPr>
            <a:xfrm flipV="1">
              <a:off x="3821373" y="839213"/>
              <a:ext cx="696022" cy="944252"/>
            </a:xfrm>
            <a:prstGeom prst="curvedConnector3">
              <a:avLst/>
            </a:prstGeom>
            <a:ln w="25400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>
              <a:stCxn id="9" idx="2"/>
              <a:endCxn id="10" idx="0"/>
            </p:cNvCxnSpPr>
            <p:nvPr/>
          </p:nvCxnSpPr>
          <p:spPr>
            <a:xfrm>
              <a:off x="5970886" y="3609732"/>
              <a:ext cx="0" cy="190960"/>
            </a:xfrm>
            <a:prstGeom prst="straightConnector1">
              <a:avLst/>
            </a:prstGeom>
            <a:ln w="254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>
              <a:stCxn id="17" idx="0"/>
              <a:endCxn id="11" idx="2"/>
            </p:cNvCxnSpPr>
            <p:nvPr/>
          </p:nvCxnSpPr>
          <p:spPr>
            <a:xfrm flipV="1">
              <a:off x="5970886" y="1480772"/>
              <a:ext cx="0" cy="320532"/>
            </a:xfrm>
            <a:prstGeom prst="straightConnector1">
              <a:avLst/>
            </a:prstGeom>
            <a:ln w="25400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: скругленные углы 78"/>
            <p:cNvSpPr/>
            <p:nvPr/>
          </p:nvSpPr>
          <p:spPr>
            <a:xfrm>
              <a:off x="4415036" y="1801304"/>
              <a:ext cx="3111699" cy="3541645"/>
            </a:xfrm>
            <a:prstGeom prst="roundRect">
              <a:avLst>
                <a:gd name="adj" fmla="val 6071"/>
              </a:avLst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18" name="Прямая со стрелкой 17"/>
            <p:cNvCxnSpPr>
              <a:stCxn id="8" idx="3"/>
              <a:endCxn id="17" idx="1"/>
            </p:cNvCxnSpPr>
            <p:nvPr/>
          </p:nvCxnSpPr>
          <p:spPr>
            <a:xfrm flipV="1">
              <a:off x="3841845" y="3572127"/>
              <a:ext cx="573191" cy="377736"/>
            </a:xfrm>
            <a:prstGeom prst="straightConnector1">
              <a:avLst/>
            </a:prstGeom>
            <a:ln w="12700">
              <a:prstDash val="sysDash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>
              <a:stCxn id="8" idx="3"/>
              <a:endCxn id="11" idx="1"/>
            </p:cNvCxnSpPr>
            <p:nvPr/>
          </p:nvCxnSpPr>
          <p:spPr>
            <a:xfrm flipV="1">
              <a:off x="3841845" y="839213"/>
              <a:ext cx="675550" cy="3110650"/>
            </a:xfrm>
            <a:prstGeom prst="straightConnector1">
              <a:avLst/>
            </a:prstGeom>
            <a:ln w="12700">
              <a:prstDash val="sysDash"/>
              <a:headEnd type="triangl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>
              <a:stCxn id="6" idx="3"/>
              <a:endCxn id="11" idx="1"/>
            </p:cNvCxnSpPr>
            <p:nvPr/>
          </p:nvCxnSpPr>
          <p:spPr>
            <a:xfrm>
              <a:off x="2661315" y="545850"/>
              <a:ext cx="1856080" cy="293363"/>
            </a:xfrm>
            <a:prstGeom prst="straightConnector1">
              <a:avLst/>
            </a:prstGeom>
            <a:ln w="12700">
              <a:prstDash val="sysDash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Прямоугольник: скругленные углы 82"/>
            <p:cNvSpPr/>
            <p:nvPr/>
          </p:nvSpPr>
          <p:spPr>
            <a:xfrm>
              <a:off x="7820167" y="183896"/>
              <a:ext cx="1035713" cy="1569842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</a:rPr>
                <a:t>Данные</a:t>
              </a:r>
              <a:endPara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</a:rPr>
                <a:t>(Shape, XLS, WFS, data, docs)</a:t>
              </a:r>
              <a:endPara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22" name="Прямая со стрелкой 21"/>
            <p:cNvCxnSpPr>
              <a:endCxn id="21" idx="1"/>
            </p:cNvCxnSpPr>
            <p:nvPr/>
          </p:nvCxnSpPr>
          <p:spPr>
            <a:xfrm>
              <a:off x="7438030" y="839190"/>
              <a:ext cx="382137" cy="12960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/>
          <p:cNvSpPr/>
          <p:nvPr/>
        </p:nvSpPr>
        <p:spPr>
          <a:xfrm>
            <a:off x="0" y="102405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Схема информационного взаимодействия</a:t>
            </a:r>
            <a:endParaRPr lang="ru-RU" alt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7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43622" y="6300537"/>
            <a:ext cx="504000" cy="504000"/>
          </a:xfrm>
          <a:prstGeom prst="ellipse">
            <a:avLst/>
          </a:prstGeom>
          <a:solidFill>
            <a:srgbClr val="0A0AA4"/>
          </a:solidFill>
        </p:spPr>
        <p:txBody>
          <a:bodyPr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</a:t>
            </a:r>
            <a:endParaRPr lang="ru-RU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" name="Полотно 84"/>
          <p:cNvGrpSpPr/>
          <p:nvPr/>
        </p:nvGrpSpPr>
        <p:grpSpPr>
          <a:xfrm>
            <a:off x="1668845" y="1462751"/>
            <a:ext cx="9515828" cy="5150485"/>
            <a:chOff x="54591" y="-32988"/>
            <a:chExt cx="8841992" cy="515048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6908" y="-32988"/>
              <a:ext cx="8829675" cy="5150485"/>
            </a:xfrm>
            <a:prstGeom prst="rect">
              <a:avLst/>
            </a:prstGeom>
          </p:spPr>
        </p:sp>
        <p:sp>
          <p:nvSpPr>
            <p:cNvPr id="6" name="Прямоугольник: скругленные углы 104"/>
            <p:cNvSpPr/>
            <p:nvPr/>
          </p:nvSpPr>
          <p:spPr>
            <a:xfrm rot="19059423">
              <a:off x="6277065" y="2789593"/>
              <a:ext cx="2177724" cy="77224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ГИС-АТЛАС и др.</a:t>
              </a:r>
              <a:endPara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7" name="Прямоугольник: скругленные углы 103"/>
            <p:cNvSpPr/>
            <p:nvPr/>
          </p:nvSpPr>
          <p:spPr>
            <a:xfrm rot="1236102">
              <a:off x="4756245" y="627648"/>
              <a:ext cx="3118135" cy="914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ИНТЕРПРЕТИРОВАННАЯ ГИ</a:t>
              </a:r>
              <a:endPara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8" name="Прямоугольник: скругленные углы 102"/>
            <p:cNvSpPr/>
            <p:nvPr/>
          </p:nvSpPr>
          <p:spPr>
            <a:xfrm rot="20466902">
              <a:off x="1849194" y="682267"/>
              <a:ext cx="2026515" cy="82581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ПЕРВИЧНАЯ ГИ</a:t>
              </a:r>
              <a:endPara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9" name="Прямоугольник: скругленные углы 105"/>
            <p:cNvSpPr/>
            <p:nvPr/>
          </p:nvSpPr>
          <p:spPr>
            <a:xfrm rot="2438230">
              <a:off x="743741" y="3200193"/>
              <a:ext cx="1337542" cy="914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ОТЧЕТЫ</a:t>
              </a:r>
              <a:endPara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0" name="Прямоугольник: скругленные углы 101"/>
            <p:cNvSpPr/>
            <p:nvPr/>
          </p:nvSpPr>
          <p:spPr>
            <a:xfrm rot="19218696">
              <a:off x="675442" y="1460120"/>
              <a:ext cx="1310246" cy="79858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ГГК</a:t>
              </a:r>
              <a:endPara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1" name="Облако 10"/>
            <p:cNvSpPr/>
            <p:nvPr/>
          </p:nvSpPr>
          <p:spPr>
            <a:xfrm>
              <a:off x="54591" y="40934"/>
              <a:ext cx="8652260" cy="5076563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3398293" y="757337"/>
              <a:ext cx="1814648" cy="1624196"/>
            </a:xfrm>
            <a:prstGeom prst="triangle">
              <a:avLst/>
            </a:prstGeom>
            <a:solidFill>
              <a:schemeClr val="bg1"/>
            </a:solidFill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ГРР</a:t>
              </a:r>
              <a:endPara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>
              <a:off x="2463421" y="2435997"/>
              <a:ext cx="1814648" cy="1624196"/>
            </a:xfrm>
            <a:prstGeom prst="triangle">
              <a:avLst/>
            </a:prstGeom>
            <a:solidFill>
              <a:schemeClr val="bg1"/>
            </a:solidFill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ПР</a:t>
              </a:r>
              <a:endPara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>
              <a:off x="4332573" y="2435997"/>
              <a:ext cx="1814648" cy="1624196"/>
            </a:xfrm>
            <a:prstGeom prst="triangle">
              <a:avLst/>
            </a:prstGeom>
            <a:solidFill>
              <a:schemeClr val="bg1"/>
            </a:solidFill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Ли-</a:t>
              </a:r>
              <a:r>
                <a:rPr lang="ru-RU" sz="2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цензии</a:t>
              </a:r>
              <a:endPara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 flipV="1">
              <a:off x="3398293" y="2415525"/>
              <a:ext cx="1814648" cy="1624196"/>
            </a:xfrm>
            <a:prstGeom prst="triangle">
              <a:avLst/>
            </a:prstGeom>
            <a:solidFill>
              <a:schemeClr val="bg1"/>
            </a:solidFill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upright="1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ГКМиП (ГБЗ)</a:t>
              </a:r>
              <a:endPara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16" name="Соединитель: изогнутый 95"/>
            <p:cNvCxnSpPr>
              <a:stCxn id="12" idx="1"/>
              <a:endCxn id="13" idx="1"/>
            </p:cNvCxnSpPr>
            <p:nvPr/>
          </p:nvCxnSpPr>
          <p:spPr>
            <a:xfrm rot="10800000" flipV="1">
              <a:off x="2917083" y="1569435"/>
              <a:ext cx="934872" cy="1678660"/>
            </a:xfrm>
            <a:prstGeom prst="bentConnector3">
              <a:avLst>
                <a:gd name="adj1" fmla="val 172979"/>
              </a:avLst>
            </a:prstGeom>
            <a:ln w="25400">
              <a:round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Соединитель: изогнутый 99"/>
            <p:cNvCxnSpPr>
              <a:stCxn id="12" idx="5"/>
              <a:endCxn id="14" idx="5"/>
            </p:cNvCxnSpPr>
            <p:nvPr/>
          </p:nvCxnSpPr>
          <p:spPr>
            <a:xfrm>
              <a:off x="4759279" y="1569435"/>
              <a:ext cx="934280" cy="1678660"/>
            </a:xfrm>
            <a:prstGeom prst="bentConnector3">
              <a:avLst>
                <a:gd name="adj1" fmla="val 173025"/>
              </a:avLst>
            </a:prstGeom>
            <a:ln w="25400" cap="flat" cmpd="sng">
              <a:round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Соединитель: уступ 100"/>
            <p:cNvCxnSpPr>
              <a:stCxn id="13" idx="3"/>
              <a:endCxn id="14" idx="3"/>
            </p:cNvCxnSpPr>
            <p:nvPr/>
          </p:nvCxnSpPr>
          <p:spPr>
            <a:xfrm rot="16200000" flipH="1">
              <a:off x="4305321" y="3125617"/>
              <a:ext cx="12700" cy="1869152"/>
            </a:xfrm>
            <a:prstGeom prst="bentConnector3">
              <a:avLst>
                <a:gd name="adj1" fmla="val 2442992"/>
              </a:avLst>
            </a:prstGeom>
            <a:ln w="25400">
              <a:round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: скругленные углы 106"/>
            <p:cNvSpPr/>
            <p:nvPr/>
          </p:nvSpPr>
          <p:spPr>
            <a:xfrm rot="20454996">
              <a:off x="5587854" y="2045790"/>
              <a:ext cx="2177724" cy="77224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Отраслевые инф. ресурсы</a:t>
              </a:r>
              <a:endPara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0" name="Прямоугольник: скругленные углы 107"/>
            <p:cNvSpPr/>
            <p:nvPr/>
          </p:nvSpPr>
          <p:spPr>
            <a:xfrm rot="20454996">
              <a:off x="945758" y="2019731"/>
              <a:ext cx="2177724" cy="96995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Карты, проекты, документы, данные</a:t>
              </a:r>
              <a:endPara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2793614" y="1434852"/>
              <a:ext cx="3029943" cy="3029850"/>
            </a:xfrm>
            <a:prstGeom prst="ellipse">
              <a:avLst/>
            </a:prstGeom>
            <a:noFill/>
            <a:ln w="25400" cmpd="dbl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0" y="102405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Схема информационного массива данных</a:t>
            </a:r>
            <a:endParaRPr lang="ru-RU" alt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24056"/>
            <a:ext cx="121920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35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Размещение прогнозных ресурсов золота и серебра на территории Российской Федерации в 2017 г. (на 01.01.2018 г.)</a:t>
            </a:r>
            <a:endParaRPr lang="ru-RU" altLang="ru-RU" sz="13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43622" y="6300537"/>
            <a:ext cx="504000" cy="504000"/>
          </a:xfrm>
          <a:prstGeom prst="ellipse">
            <a:avLst/>
          </a:prstGeom>
          <a:solidFill>
            <a:srgbClr val="0A0AA4"/>
          </a:solidFill>
        </p:spPr>
        <p:txBody>
          <a:bodyPr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6</a:t>
            </a:r>
            <a:endParaRPr lang="ru-RU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15" y="1324137"/>
            <a:ext cx="8501999" cy="548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0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337" y="920621"/>
            <a:ext cx="11758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Риски отсутствия дальнейшей </a:t>
            </a:r>
            <a:r>
              <a:rPr lang="ru-RU" altLang="ru-RU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</a:t>
            </a:r>
            <a:r>
              <a:rPr lang="ru-RU" altLang="ru-RU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</a:t>
            </a:r>
            <a:r>
              <a:rPr lang="ru-RU" altLang="ru-RU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гитимизации</a:t>
            </a:r>
            <a:r>
              <a:rPr lang="ru-RU" alt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оценки и учета ПР</a:t>
            </a:r>
            <a:endParaRPr lang="ru-RU" altLang="ru-RU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5432" y="1591029"/>
            <a:ext cx="11341768" cy="5022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Снижение надежности оценок ресурсного потенциала территории РФ и невозможность их сопоставления, вследствие различных методик, используемых при апробации ПР.</a:t>
            </a:r>
          </a:p>
          <a:p>
            <a:pPr>
              <a:lnSpc>
                <a:spcPct val="114000"/>
              </a:lnSpc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Утрата преемственности информации о проводимых работах на территории.</a:t>
            </a:r>
          </a:p>
          <a:p>
            <a:pPr>
              <a:lnSpc>
                <a:spcPct val="114000"/>
              </a:lnSpc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Снижение эффективности государственных затрат на изучение недр.</a:t>
            </a:r>
          </a:p>
          <a:p>
            <a:pPr>
              <a:lnSpc>
                <a:spcPct val="114000"/>
              </a:lnSpc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Снижение вероятности обнаружения новых перспективных объектов.</a:t>
            </a:r>
          </a:p>
          <a:p>
            <a:pPr>
              <a:lnSpc>
                <a:spcPct val="114000"/>
              </a:lnSpc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Рост множественных разнотипных системных ошибок оценки ПР, и, как результат, завышение реальных значений количества ПР (в </a:t>
            </a:r>
            <a:r>
              <a:rPr lang="ru-RU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т.ч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и за счет желания достичь плановых показателей).</a:t>
            </a:r>
          </a:p>
          <a:p>
            <a:pPr>
              <a:lnSpc>
                <a:spcPct val="114000"/>
              </a:lnSpc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Снижение качества товаров и услуг, произведенных государством, несмотря на использование современных цифровых технологий.</a:t>
            </a:r>
          </a:p>
          <a:p>
            <a:pPr>
              <a:lnSpc>
                <a:spcPct val="114000"/>
              </a:lnSpc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Снижение степени информированности, ухудшение доступности государственных услуг для заинтересованных лиц.</a:t>
            </a:r>
          </a:p>
          <a:p>
            <a:pPr marL="342900" indent="-342900">
              <a:buAutoNum type="arabicPeriod" startAt="5"/>
            </a:pPr>
            <a:endParaRPr lang="ru-RU" sz="2400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43622" y="6300537"/>
            <a:ext cx="504000" cy="504000"/>
          </a:xfrm>
          <a:prstGeom prst="ellipse">
            <a:avLst/>
          </a:prstGeom>
          <a:solidFill>
            <a:srgbClr val="0A0AA4"/>
          </a:solidFill>
        </p:spPr>
        <p:txBody>
          <a:bodyPr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7</a:t>
            </a:r>
            <a:endParaRPr lang="ru-RU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2248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057" y="3252341"/>
            <a:ext cx="117588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  <a:endParaRPr lang="ru-RU" altLang="ru-RU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43622" y="6300537"/>
            <a:ext cx="504000" cy="504000"/>
          </a:xfrm>
          <a:prstGeom prst="ellipse">
            <a:avLst/>
          </a:prstGeom>
          <a:solidFill>
            <a:srgbClr val="0A0AA4"/>
          </a:solidFill>
        </p:spPr>
        <p:txBody>
          <a:bodyPr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8</a:t>
            </a:r>
            <a:endParaRPr lang="ru-RU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317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518</Words>
  <Application>Microsoft Office PowerPoint</Application>
  <PresentationFormat>Широкоэкранный</PresentationFormat>
  <Paragraphs>98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SQR_TDA000757</dc:creator>
  <cp:lastModifiedBy>avahrushev</cp:lastModifiedBy>
  <cp:revision>34</cp:revision>
  <cp:lastPrinted>2018-01-16T14:59:25Z</cp:lastPrinted>
  <dcterms:created xsi:type="dcterms:W3CDTF">2018-01-14T09:21:24Z</dcterms:created>
  <dcterms:modified xsi:type="dcterms:W3CDTF">2018-01-16T14:59:40Z</dcterms:modified>
</cp:coreProperties>
</file>