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2"/>
  </p:notesMasterIdLst>
  <p:handoutMasterIdLst>
    <p:handoutMasterId r:id="rId23"/>
  </p:handoutMasterIdLst>
  <p:sldIdLst>
    <p:sldId id="472" r:id="rId2"/>
    <p:sldId id="465" r:id="rId3"/>
    <p:sldId id="484" r:id="rId4"/>
    <p:sldId id="504" r:id="rId5"/>
    <p:sldId id="513" r:id="rId6"/>
    <p:sldId id="519" r:id="rId7"/>
    <p:sldId id="517" r:id="rId8"/>
    <p:sldId id="524" r:id="rId9"/>
    <p:sldId id="525" r:id="rId10"/>
    <p:sldId id="505" r:id="rId11"/>
    <p:sldId id="514" r:id="rId12"/>
    <p:sldId id="526" r:id="rId13"/>
    <p:sldId id="527" r:id="rId14"/>
    <p:sldId id="516" r:id="rId15"/>
    <p:sldId id="506" r:id="rId16"/>
    <p:sldId id="515" r:id="rId17"/>
    <p:sldId id="520" r:id="rId18"/>
    <p:sldId id="521" r:id="rId19"/>
    <p:sldId id="522" r:id="rId20"/>
    <p:sldId id="503" r:id="rId21"/>
  </p:sldIdLst>
  <p:sldSz cx="9144000" cy="6858000" type="screen4x3"/>
  <p:notesSz cx="10234613" cy="7099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7F7F7"/>
    <a:srgbClr val="B9EDE4"/>
    <a:srgbClr val="F6F6BC"/>
    <a:srgbClr val="66FFFF"/>
    <a:srgbClr val="003399"/>
    <a:srgbClr val="DAFBF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660"/>
  </p:normalViewPr>
  <p:slideViewPr>
    <p:cSldViewPr>
      <p:cViewPr varScale="1">
        <p:scale>
          <a:sx n="69" d="100"/>
          <a:sy n="69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0" tIns="49507" rIns="99010" bIns="49507" numCol="1" anchor="t" anchorCtr="0" compatLnSpc="1">
            <a:prstTxWarp prst="textNoShape">
              <a:avLst/>
            </a:prstTxWarp>
          </a:bodyPr>
          <a:lstStyle>
            <a:lvl1pPr defTabSz="990289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0" tIns="49507" rIns="99010" bIns="49507" numCol="1" anchor="t" anchorCtr="0" compatLnSpc="1">
            <a:prstTxWarp prst="textNoShape">
              <a:avLst/>
            </a:prstTxWarp>
          </a:bodyPr>
          <a:lstStyle>
            <a:lvl1pPr algn="r" defTabSz="990289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0" tIns="49507" rIns="99010" bIns="49507" numCol="1" anchor="b" anchorCtr="0" compatLnSpc="1">
            <a:prstTxWarp prst="textNoShape">
              <a:avLst/>
            </a:prstTxWarp>
          </a:bodyPr>
          <a:lstStyle>
            <a:lvl1pPr defTabSz="990289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0" tIns="49507" rIns="99010" bIns="49507" numCol="1" anchor="b" anchorCtr="0" compatLnSpc="1">
            <a:prstTxWarp prst="textNoShape">
              <a:avLst/>
            </a:prstTxWarp>
          </a:bodyPr>
          <a:lstStyle>
            <a:lvl1pPr algn="r" defTabSz="990289" eaLnBrk="0" hangingPunct="0">
              <a:defRPr sz="13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7E00218-E547-4462-B56F-B2E45A99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4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0" tIns="49507" rIns="99010" bIns="49507" numCol="1" anchor="t" anchorCtr="0" compatLnSpc="1">
            <a:prstTxWarp prst="textNoShape">
              <a:avLst/>
            </a:prstTxWarp>
          </a:bodyPr>
          <a:lstStyle>
            <a:lvl1pPr defTabSz="990289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0" tIns="49507" rIns="99010" bIns="49507" numCol="1" anchor="t" anchorCtr="0" compatLnSpc="1">
            <a:prstTxWarp prst="textNoShape">
              <a:avLst/>
            </a:prstTxWarp>
          </a:bodyPr>
          <a:lstStyle>
            <a:lvl1pPr algn="r" defTabSz="990289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48063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0" tIns="49507" rIns="99010" bIns="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0" tIns="49507" rIns="99010" bIns="49507" numCol="1" anchor="b" anchorCtr="0" compatLnSpc="1">
            <a:prstTxWarp prst="textNoShape">
              <a:avLst/>
            </a:prstTxWarp>
          </a:bodyPr>
          <a:lstStyle>
            <a:lvl1pPr defTabSz="990289" eaLnBrk="0" hangingPunct="0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10" tIns="49507" rIns="99010" bIns="49507" numCol="1" anchor="b" anchorCtr="0" compatLnSpc="1">
            <a:prstTxWarp prst="textNoShape">
              <a:avLst/>
            </a:prstTxWarp>
          </a:bodyPr>
          <a:lstStyle>
            <a:lvl1pPr algn="r" defTabSz="990289" eaLnBrk="0" hangingPunct="0">
              <a:defRPr sz="13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9D3EB43-EC16-46AB-921C-B6FE47D69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6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3pPr>
    <a:lvl4pPr marL="13684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4pPr>
    <a:lvl5pPr marL="182562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pitchFamily="34" charset="0"/>
      </a:defRPr>
    </a:lvl5pPr>
    <a:lvl6pPr marL="2282832" algn="l" defTabSz="913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400" algn="l" defTabSz="913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966" algn="l" defTabSz="913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530" algn="l" defTabSz="9131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0" indent="0" algn="l">
              <a:buNone/>
              <a:defRPr sz="2400">
                <a:solidFill>
                  <a:schemeClr val="tx2"/>
                </a:solidFill>
              </a:defRPr>
            </a:lvl1pPr>
            <a:lvl2pPr marL="457145" indent="0" algn="ctr">
              <a:buNone/>
            </a:lvl2pPr>
            <a:lvl3pPr marL="914290" indent="0" algn="ctr">
              <a:buNone/>
            </a:lvl3pPr>
            <a:lvl4pPr marL="1371435" indent="0" algn="ctr">
              <a:buNone/>
            </a:lvl4pPr>
            <a:lvl5pPr marL="1828581" indent="0" algn="ctr">
              <a:buNone/>
            </a:lvl5pPr>
            <a:lvl6pPr marL="2285726" indent="0" algn="ctr">
              <a:buNone/>
            </a:lvl6pPr>
            <a:lvl7pPr marL="2742871" indent="0" algn="ctr">
              <a:buNone/>
            </a:lvl7pPr>
            <a:lvl8pPr marL="3200016" indent="0" algn="ctr">
              <a:buNone/>
            </a:lvl8pPr>
            <a:lvl9pPr marL="3657161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313400-2FAC-4DFA-A824-CBC6A6BAD83A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defTabSz="91440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224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B7EA58-8CA2-4706-8DF0-ED9A50FB6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AB080D-107B-480E-AEAC-DFA334E69F15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02BAAB-B614-4B2E-A8D9-51131CC70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B9693A-DD9A-4692-B3CE-397B88321861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4C8A81-744E-4A30-B1D5-808224F92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EED48B-B560-4CAF-AFC2-5398227AE70A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9C2312-05E1-4F0B-BAD6-55CB1D16A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1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90903F-9B3E-4F44-84FE-E1674295ECAC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D5782E-E7EE-445A-ABAB-E2DA5E543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AD5ED8-8B57-4273-870C-38735BCC8ED8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82A7D2-332C-4212-B896-1CBEF17ED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1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09AAD6-1F7B-45E9-94B6-7410349201AF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97A33C-A9FF-41E7-9025-68F82F450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CD0B0B-9A0F-445B-8B4F-8C2B5FF23B6A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10CB16-4405-419F-86B6-561A6A488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225206-E283-4875-A598-ACA25FAD1C4F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2EB4F4-8E55-4100-AEC8-35FBF7D8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3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85BED2-5654-4164-8EBA-E08A42102D3B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385A66-9B04-44E4-AA87-F9FE78FBD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1"/>
            <a:ext cx="586803" cy="4681637"/>
          </a:xfrm>
        </p:spPr>
        <p:txBody>
          <a:bodyPr vert="vert270" lIns="45715" tIns="0" rIns="45715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15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B5EEF4-1A3C-47CC-AF18-DB273E039E11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734CE1-D009-43FE-9314-B42E6A0C4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224A84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224A84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224A84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defTabSz="91429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224A84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295AA0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DB44F6DA-9D7C-4139-B24D-6159C5817B8F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295AA0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8D44EC00-1024-4D7E-80B4-0F4EEFE78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B4AFAF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7925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B4AFAF"/>
        </a:buClr>
        <a:buFont typeface="Georgia" pitchFamily="18" charset="0"/>
        <a:buChar char="▫"/>
        <a:defRPr sz="2000" kern="1200">
          <a:solidFill>
            <a:srgbClr val="B4AFAF"/>
          </a:solidFill>
          <a:latin typeface="+mn-lt"/>
          <a:ea typeface="+mn-ea"/>
          <a:cs typeface="+mn-cs"/>
        </a:defRPr>
      </a:lvl5pPr>
      <a:lvl6pPr marL="1609151" indent="-182858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581" indent="-182858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724" indent="-182858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011" indent="-182858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32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4.png"/><Relationship Id="rId10" Type="http://schemas.openxmlformats.org/officeDocument/2006/relationships/image" Target="../media/image29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9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ctrTitle" idx="4294967295"/>
          </p:nvPr>
        </p:nvSpPr>
        <p:spPr>
          <a:xfrm>
            <a:off x="381000" y="2743200"/>
            <a:ext cx="8458200" cy="1470025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Цифровая картографическая продукция государственного мониторинга состояния недр и региональных гидрогеологических и инженерно-геологических работ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subTitle" idx="4294967295"/>
          </p:nvPr>
        </p:nvSpPr>
        <p:spPr>
          <a:xfrm>
            <a:off x="457200" y="739140"/>
            <a:ext cx="8382000" cy="762000"/>
          </a:xfrm>
        </p:spPr>
        <p:txBody>
          <a:bodyPr/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Федеральное агентство по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недропользованию</a:t>
            </a:r>
          </a:p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ФГБУ «Гидроспецгеология»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4516" name="Rectangle 4"/>
          <p:cNvSpPr>
            <a:spLocks/>
          </p:cNvSpPr>
          <p:nvPr/>
        </p:nvSpPr>
        <p:spPr bwMode="auto">
          <a:xfrm>
            <a:off x="304800" y="5722935"/>
            <a:ext cx="861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Санкт-Петербург, 2018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22" y="762000"/>
            <a:ext cx="838200" cy="838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0893"/>
            <a:ext cx="1102081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14400" y="651450"/>
            <a:ext cx="7799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опасных экзогенных геологических процессов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48200" y="473964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Основная информационная</a:t>
            </a:r>
            <a:r>
              <a:rPr lang="ru-RU" sz="1200" b="1" dirty="0" smtClean="0"/>
              <a:t> продукция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0" y="4983480"/>
            <a:ext cx="5410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1. Материалы 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 ежегодным 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государственным 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докладам: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 состоянии и об охране окружающей 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среды РФ»;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«О 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состоянии защиты населения и территорий 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РФ от 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чрезвычайных </a:t>
            </a:r>
            <a:endParaRPr lang="ru-RU" sz="1000" b="1" kern="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ситуаций 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природного и техногенного характера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000" b="1" kern="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2. Материалы к информационным бюллетеням о состоянии недр по</a:t>
            </a:r>
          </a:p>
          <a:p>
            <a:pPr lvl="0">
              <a:defRPr/>
            </a:pP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азделам «опасные экзогенные геологические процессы».</a:t>
            </a:r>
          </a:p>
          <a:p>
            <a:pPr lvl="0">
              <a:defRPr/>
            </a:pP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3. Ежеквартальные информационные сводки о проявлениях опасных </a:t>
            </a:r>
            <a:endParaRPr lang="ru-RU" sz="1000" b="1" kern="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экзогенных 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геологических процессов на территории 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РФ.</a:t>
            </a:r>
          </a:p>
          <a:p>
            <a:pPr lvl="0">
              <a:defRPr/>
            </a:pP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 Сезонные прогнозы активизации опасных экзогенных геологических процессов на территории 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РФ.</a:t>
            </a:r>
            <a:endParaRPr lang="ru-RU" sz="1000" b="1" kern="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1" y="917313"/>
            <a:ext cx="6311770" cy="35874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3000" y="4458920"/>
            <a:ext cx="2601982" cy="1828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62204" y="4070819"/>
            <a:ext cx="2642542" cy="43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Риск воздействия опасных ЭГП на </a:t>
            </a:r>
          </a:p>
          <a:p>
            <a:pPr algn="ctr"/>
            <a:r>
              <a:rPr lang="ru-RU" sz="800" b="1" dirty="0" smtClean="0"/>
              <a:t>хозяйственные объекты</a:t>
            </a:r>
            <a:r>
              <a:rPr lang="ru-RU" sz="800" b="1" dirty="0"/>
              <a:t>:</a:t>
            </a:r>
            <a:endParaRPr lang="ru-RU" sz="8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476201" y="4442598"/>
            <a:ext cx="725287" cy="27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низкий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03609" y="4446316"/>
            <a:ext cx="857355" cy="27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средний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0874" y="4439161"/>
            <a:ext cx="857355" cy="27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высокий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8825" y="2170531"/>
            <a:ext cx="1469430" cy="27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Арктическая зона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95400" y="3778132"/>
            <a:ext cx="366224" cy="18286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V="1">
            <a:off x="1437711" y="3841605"/>
            <a:ext cx="64939" cy="59013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3294" y="3733800"/>
            <a:ext cx="2611750" cy="27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пункт наблюдений за опасным ЭГП</a:t>
            </a:r>
          </a:p>
        </p:txBody>
      </p:sp>
      <p:sp>
        <p:nvSpPr>
          <p:cNvPr id="29" name="Овал 28"/>
          <p:cNvSpPr/>
          <p:nvPr/>
        </p:nvSpPr>
        <p:spPr>
          <a:xfrm>
            <a:off x="4121678" y="2188480"/>
            <a:ext cx="92944" cy="929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014193" y="1915613"/>
            <a:ext cx="1167862" cy="27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err="1" smtClean="0"/>
              <a:t>Марре</a:t>
            </a:r>
            <a:r>
              <a:rPr lang="ru-RU" sz="800" b="1" dirty="0" smtClean="0"/>
              <a:t>-Сале</a:t>
            </a:r>
          </a:p>
        </p:txBody>
      </p:sp>
      <p:sp>
        <p:nvSpPr>
          <p:cNvPr id="31" name="Овал 30"/>
          <p:cNvSpPr/>
          <p:nvPr/>
        </p:nvSpPr>
        <p:spPr>
          <a:xfrm>
            <a:off x="3928375" y="2308544"/>
            <a:ext cx="92944" cy="9294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043058" y="2193697"/>
            <a:ext cx="1167862" cy="27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Воркутинский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67358" y="4528975"/>
            <a:ext cx="366224" cy="18286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80920" y="4419600"/>
            <a:ext cx="2915748" cy="43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границы работ по мониторингу прибрежно-шельфовой зоны </a:t>
            </a:r>
            <a:r>
              <a:rPr lang="ru-RU" sz="800" b="1" dirty="0" smtClean="0"/>
              <a:t>морей РФ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775554" y="4620409"/>
            <a:ext cx="317894" cy="32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2272" y="5105400"/>
            <a:ext cx="371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/>
              <a:t>В</a:t>
            </a:r>
            <a:r>
              <a:rPr lang="ru-RU" sz="1000" b="1" dirty="0" smtClean="0"/>
              <a:t> 2017 г. негативные </a:t>
            </a:r>
            <a:r>
              <a:rPr lang="ru-RU" sz="1000" b="1" dirty="0"/>
              <a:t>воздействия </a:t>
            </a:r>
            <a:r>
              <a:rPr lang="ru-RU" sz="1000" b="1" dirty="0" smtClean="0"/>
              <a:t>ЭГП </a:t>
            </a:r>
            <a:r>
              <a:rPr lang="ru-RU" sz="1000" b="1" dirty="0"/>
              <a:t>были выявлены в 324 населенных </a:t>
            </a:r>
            <a:r>
              <a:rPr lang="ru-RU" sz="1000" b="1" dirty="0" smtClean="0"/>
              <a:t>пунктах. Воздействию ЭГП с негативными последствиями подверглись земли различного назначения на площади около 311 км</a:t>
            </a:r>
            <a:r>
              <a:rPr lang="ru-RU" sz="1000" b="1" baseline="30000" dirty="0" smtClean="0"/>
              <a:t>2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3110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674178"/>
            <a:ext cx="86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Дежурные цифровые карты подсистемы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«мониторинга опасных экзогенных геологических процессов»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693" y="2133600"/>
            <a:ext cx="861059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dirty="0"/>
              <a:t>карты наблюдательной сети мониторинга опасных </a:t>
            </a:r>
            <a:r>
              <a:rPr lang="ru-RU" sz="2000" dirty="0" smtClean="0"/>
              <a:t>ЭГП;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карты </a:t>
            </a:r>
            <a:r>
              <a:rPr lang="ru-RU" sz="2000" dirty="0"/>
              <a:t>пораженности территории </a:t>
            </a:r>
            <a:r>
              <a:rPr lang="ru-RU" sz="2000" dirty="0" smtClean="0"/>
              <a:t>опасными ЭГП;</a:t>
            </a:r>
            <a:endParaRPr lang="ru-RU" sz="2000" dirty="0"/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карты </a:t>
            </a:r>
            <a:r>
              <a:rPr lang="ru-RU" sz="2000" dirty="0"/>
              <a:t>активности опасного </a:t>
            </a:r>
            <a:r>
              <a:rPr lang="ru-RU" sz="2000" dirty="0" smtClean="0"/>
              <a:t>ЭГП;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dirty="0" smtClean="0"/>
              <a:t>карты </a:t>
            </a:r>
            <a:r>
              <a:rPr lang="ru-RU" sz="2000" dirty="0"/>
              <a:t>объектов, испытавших воздействие опасных </a:t>
            </a:r>
            <a:r>
              <a:rPr lang="ru-RU" sz="2000" dirty="0" smtClean="0"/>
              <a:t>ЭГП.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9517" y="1425714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u="sng" dirty="0" smtClean="0"/>
              <a:t>Территориальный и региональный уровень (масштаб 1:500 000 – 2 500 000)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52600" y="3714690"/>
            <a:ext cx="670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u="sng" dirty="0" smtClean="0"/>
              <a:t>Федеральный уровень (масштаб 1: 2 500 000)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002" y="4191000"/>
            <a:ext cx="861059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dirty="0"/>
              <a:t>карты активности </a:t>
            </a:r>
            <a:r>
              <a:rPr lang="ru-RU" sz="2000" dirty="0" smtClean="0"/>
              <a:t>оползневого, карстово-суффозионного процессов и процесса овражной эрозии;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ru-RU" sz="2000" dirty="0"/>
              <a:t>карты </a:t>
            </a:r>
            <a:r>
              <a:rPr lang="ru-RU" sz="2000" dirty="0" smtClean="0"/>
              <a:t>воздействий </a:t>
            </a:r>
            <a:r>
              <a:rPr lang="ru-RU" sz="2000" dirty="0"/>
              <a:t>оползневого, карстово-суффозионного процессов и процесса овражной </a:t>
            </a:r>
            <a:r>
              <a:rPr lang="ru-RU" sz="2000" dirty="0" smtClean="0"/>
              <a:t>эрозии на населенные пункты и хозяйственные объекты.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005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587514"/>
            <a:ext cx="8610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дежурных цифровых карт подсистемы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«мониторинга опасных экзогенных геологических процессов» (территориальный уровень)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7" y="1676400"/>
            <a:ext cx="4575266" cy="35814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00"/>
            <a:ext cx="4791260" cy="34393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16" y="2971800"/>
            <a:ext cx="2729084" cy="38601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26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587514"/>
            <a:ext cx="8610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дежурных цифровых карт подсистемы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«мониторинга опасных экзогенных геологических процессов» (региональный уровень)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42271"/>
            <a:ext cx="5867400" cy="4148929"/>
          </a:xfrm>
          <a:prstGeom prst="rect">
            <a:avLst/>
          </a:prstGeom>
        </p:spPr>
      </p:pic>
      <p:pic>
        <p:nvPicPr>
          <p:cNvPr id="6146" name="Picture 2" descr="C:\Users\Vozhik\AppData\Local\Temp\Rar$DIa0.654\карта активн_Э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06" y="1752600"/>
            <a:ext cx="3567294" cy="504569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73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674178"/>
            <a:ext cx="8610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по ведению дежурных цифровых карт мониторинга прибрежно-шельфовых зон морей Российской Федерации (масштаб 1:1 000 000)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772483"/>
            <a:ext cx="861059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/>
              <a:t>составление карты фактического материала;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актуализация </a:t>
            </a:r>
            <a:r>
              <a:rPr lang="ru-RU" sz="2000" dirty="0"/>
              <a:t>тектонической </a:t>
            </a:r>
            <a:r>
              <a:rPr lang="ru-RU" sz="2000" dirty="0" smtClean="0"/>
              <a:t>карты;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актуализация </a:t>
            </a:r>
            <a:r>
              <a:rPr lang="ru-RU" sz="2000" dirty="0"/>
              <a:t>геоморфологической </a:t>
            </a:r>
            <a:r>
              <a:rPr lang="ru-RU" sz="2000" dirty="0" smtClean="0"/>
              <a:t>карты;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актуализация </a:t>
            </a:r>
            <a:r>
              <a:rPr lang="ru-RU" sz="2000" dirty="0"/>
              <a:t>карты инженерно-геологического </a:t>
            </a:r>
            <a:r>
              <a:rPr lang="ru-RU" sz="2000" dirty="0" smtClean="0"/>
              <a:t>районирования;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актуализация </a:t>
            </a:r>
            <a:r>
              <a:rPr lang="ru-RU" sz="2000" dirty="0"/>
              <a:t>литологической </a:t>
            </a:r>
            <a:r>
              <a:rPr lang="ru-RU" sz="2000" dirty="0" smtClean="0"/>
              <a:t>карты; 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актуализация </a:t>
            </a:r>
            <a:r>
              <a:rPr lang="ru-RU" sz="2000" dirty="0"/>
              <a:t>карты проявлений опасных </a:t>
            </a:r>
            <a:r>
              <a:rPr lang="ru-RU" sz="2000" dirty="0" smtClean="0"/>
              <a:t>ЭГП;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актуализация </a:t>
            </a:r>
            <a:r>
              <a:rPr lang="ru-RU" sz="2000" dirty="0"/>
              <a:t>карты проявлений </a:t>
            </a:r>
            <a:r>
              <a:rPr lang="ru-RU" sz="2000" dirty="0" err="1"/>
              <a:t>флюидно</a:t>
            </a:r>
            <a:r>
              <a:rPr lang="ru-RU" sz="2000" dirty="0"/>
              <a:t>-газовой </a:t>
            </a:r>
            <a:r>
              <a:rPr lang="ru-RU" sz="2000" dirty="0" smtClean="0"/>
              <a:t>разгрузки;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 smtClean="0"/>
              <a:t>актуализация </a:t>
            </a:r>
            <a:r>
              <a:rPr lang="ru-RU" sz="2000" dirty="0"/>
              <a:t>карты типизации и динамики береговой </a:t>
            </a:r>
            <a:r>
              <a:rPr lang="ru-RU" sz="2000" dirty="0" smtClean="0"/>
              <a:t>зоны;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000" dirty="0"/>
              <a:t>актуализация карты проявлений подводного грязевого </a:t>
            </a:r>
            <a:r>
              <a:rPr lang="ru-RU" sz="2000" dirty="0" smtClean="0"/>
              <a:t>вулканизма.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863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8107" y="651450"/>
            <a:ext cx="786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опасных эндогенных геологических процессов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70" y="1115633"/>
            <a:ext cx="6852693" cy="385397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8" y="4310644"/>
            <a:ext cx="115398" cy="10023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8" y="4537716"/>
            <a:ext cx="97591" cy="9759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839314" y="5036455"/>
            <a:ext cx="15147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ctr">
              <a:defRPr/>
            </a:pP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</a:t>
            </a: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Саяно-Шушенский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21697" y="5222262"/>
            <a:ext cx="11380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ctr">
              <a:defRPr/>
            </a:pP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4. </a:t>
            </a:r>
            <a:r>
              <a:rPr lang="ru-RU" sz="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Тывинский</a:t>
            </a:r>
            <a:endParaRPr lang="ru-RU" sz="9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48228" y="5431781"/>
            <a:ext cx="1193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ctr">
              <a:defRPr/>
            </a:pP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5. Байкальский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54198" y="5619164"/>
            <a:ext cx="11939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ctr">
              <a:defRPr/>
            </a:pP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6</a:t>
            </a: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Хабаровский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35572" y="5812767"/>
            <a:ext cx="16067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ctr">
              <a:defRPr/>
            </a:pP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7. Южно-Сахалинский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29180" y="6017568"/>
            <a:ext cx="20748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ctr">
              <a:defRPr/>
            </a:pP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8. Петропавловск-</a:t>
            </a:r>
            <a:r>
              <a:rPr lang="ru-RU" sz="9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Шипунский</a:t>
            </a:r>
            <a:endParaRPr lang="ru-RU" sz="9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6958" y="4245346"/>
            <a:ext cx="26045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ctr">
              <a:buFont typeface="Georgia" pitchFamily="18" charset="0"/>
              <a:buNone/>
              <a:defRPr/>
            </a:pP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скважины ГГД-мониторинга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5058" y="4466326"/>
            <a:ext cx="26045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 algn="ctr">
              <a:buFont typeface="Georgia" pitchFamily="18" charset="0"/>
              <a:buNone/>
              <a:defRPr/>
            </a:pP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г</a:t>
            </a: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еодинамические полигоны: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8394" y="4656104"/>
            <a:ext cx="20161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ctr">
              <a:defRPr/>
            </a:pP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1. Северо-Кавказский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57200" y="4845698"/>
            <a:ext cx="201611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ctr">
              <a:defRPr/>
            </a:pPr>
            <a:r>
              <a:rPr lang="ru-RU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2. Красноярский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09576" y="5337678"/>
            <a:ext cx="5805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Ежемесячные информационные бюллетени с оценкой сейсмической опасности на основе комплексного анализа данных </a:t>
            </a:r>
            <a:r>
              <a:rPr lang="ru-RU" sz="1100" b="1" kern="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гидрогеодеформационного</a:t>
            </a:r>
            <a:r>
              <a:rPr lang="ru-RU" sz="1100" b="1" kern="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геофизического и газогидрохимического мониторинга и др. 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53840" y="499364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Основная информационная</a:t>
            </a:r>
            <a:r>
              <a:rPr lang="ru-RU" sz="1200" b="1" dirty="0" smtClean="0"/>
              <a:t> продукция</a:t>
            </a:r>
          </a:p>
        </p:txBody>
      </p:sp>
    </p:spTree>
    <p:extLst>
      <p:ext uri="{BB962C8B-B14F-4D97-AF65-F5344CB8AC3E}">
        <p14:creationId xmlns:p14="http://schemas.microsoft.com/office/powerpoint/2010/main" val="38582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674178"/>
            <a:ext cx="86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Картографическая продукция подсистемы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«мониторинга опасных эндогенных геологических процессов»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8527" y="4752305"/>
            <a:ext cx="4086777" cy="1724695"/>
            <a:chOff x="193489" y="4907945"/>
            <a:chExt cx="4086777" cy="17246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89" y="4907945"/>
              <a:ext cx="4086777" cy="1724695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206436" y="4925354"/>
              <a:ext cx="884403" cy="2548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TextBox 44"/>
            <p:cNvSpPr txBox="1"/>
            <p:nvPr/>
          </p:nvSpPr>
          <p:spPr>
            <a:xfrm>
              <a:off x="200851" y="4933309"/>
              <a:ext cx="889987" cy="2616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100" b="1" dirty="0" smtClean="0">
                  <a:solidFill>
                    <a:schemeClr val="bg1">
                      <a:lumMod val="50000"/>
                    </a:schemeClr>
                  </a:solidFill>
                </a:rPr>
                <a:t>05.01.2012</a:t>
              </a:r>
              <a:endParaRPr lang="ru-RU" sz="1100" b="1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327482" y="3170934"/>
            <a:ext cx="4094775" cy="1813679"/>
            <a:chOff x="3855868" y="3506752"/>
            <a:chExt cx="4094775" cy="181367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437" y="3506752"/>
              <a:ext cx="4086206" cy="1813679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3861454" y="3522518"/>
              <a:ext cx="884403" cy="2548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TextBox 42"/>
            <p:cNvSpPr txBox="1"/>
            <p:nvPr/>
          </p:nvSpPr>
          <p:spPr>
            <a:xfrm>
              <a:off x="3855868" y="3530473"/>
              <a:ext cx="889987" cy="2616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100" b="1" dirty="0" smtClean="0">
                  <a:solidFill>
                    <a:schemeClr val="bg1">
                      <a:lumMod val="50000"/>
                    </a:schemeClr>
                  </a:solidFill>
                </a:rPr>
                <a:t>26.02.2012</a:t>
              </a:r>
              <a:endParaRPr lang="ru-RU" sz="1100" b="1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96136" y="4809255"/>
              <a:ext cx="2010379" cy="254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 flipV="1">
              <a:off x="5683434" y="4661809"/>
              <a:ext cx="123139" cy="14744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52"/>
            <p:cNvSpPr txBox="1"/>
            <p:nvPr/>
          </p:nvSpPr>
          <p:spPr>
            <a:xfrm>
              <a:off x="5833800" y="4820984"/>
              <a:ext cx="1992853" cy="2616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100" b="1" dirty="0" smtClean="0">
                  <a:solidFill>
                    <a:schemeClr val="bg1">
                      <a:lumMod val="50000"/>
                    </a:schemeClr>
                  </a:solidFill>
                </a:rPr>
                <a:t>26.02.2012, М=6,7, Н=10 км</a:t>
              </a:r>
              <a:endParaRPr lang="ru-RU" sz="1100" b="1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970497" y="1602954"/>
            <a:ext cx="4021103" cy="1711996"/>
            <a:chOff x="4937473" y="1911555"/>
            <a:chExt cx="4021103" cy="171199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473" y="1911555"/>
              <a:ext cx="4021103" cy="1711996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4949397" y="1913263"/>
              <a:ext cx="884403" cy="2548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" name="TextBox 40"/>
            <p:cNvSpPr txBox="1"/>
            <p:nvPr/>
          </p:nvSpPr>
          <p:spPr>
            <a:xfrm>
              <a:off x="4943813" y="1921218"/>
              <a:ext cx="889987" cy="2616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100" b="1" dirty="0" smtClean="0">
                  <a:solidFill>
                    <a:schemeClr val="bg1">
                      <a:lumMod val="50000"/>
                    </a:schemeClr>
                  </a:solidFill>
                </a:rPr>
                <a:t>15.10.2017</a:t>
              </a:r>
              <a:endParaRPr lang="ru-RU" sz="1100" b="1" baseline="30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0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609600"/>
            <a:ext cx="86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Мелкомасштабные гидрогеологическая и инженерно-геологическая съёмки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80197" y="1576796"/>
            <a:ext cx="7324127" cy="4620021"/>
            <a:chOff x="380197" y="1576796"/>
            <a:chExt cx="7324127" cy="462002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616680" y="5727510"/>
              <a:ext cx="2604518" cy="223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7" indent="0" algn="ctr">
                <a:buFont typeface="Georgia" pitchFamily="18" charset="0"/>
                <a:buNone/>
                <a:defRPr/>
              </a:pPr>
              <a:r>
                <a:rPr lang="ru-RU" sz="850" b="1" dirty="0" smtClean="0">
                  <a:cs typeface="Arial" pitchFamily="34" charset="0"/>
                </a:rPr>
                <a:t>Изученность масштаба 1:1 000 000:</a:t>
              </a:r>
              <a:endParaRPr lang="ru-RU" sz="850" b="1" dirty="0">
                <a:cs typeface="Arial" pitchFamily="34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678" y="5943875"/>
              <a:ext cx="403826" cy="18729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3302303" y="5932172"/>
              <a:ext cx="147018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7" indent="0" algn="ctr">
                <a:buFont typeface="Georgia" pitchFamily="18" charset="0"/>
                <a:buNone/>
                <a:defRPr/>
              </a:pPr>
              <a:r>
                <a:rPr lang="ru-RU" sz="800" b="1" dirty="0" smtClean="0">
                  <a:cs typeface="Arial" pitchFamily="34" charset="0"/>
                </a:rPr>
                <a:t>гидрогеологическая</a:t>
              </a:r>
              <a:endParaRPr lang="ru-RU" sz="800" b="1" dirty="0">
                <a:cs typeface="Arial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402" y="5946113"/>
              <a:ext cx="419638" cy="189303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4862819" y="5932172"/>
              <a:ext cx="185201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7" indent="0" algn="ctr">
                <a:buFont typeface="Georgia" pitchFamily="18" charset="0"/>
                <a:buNone/>
                <a:defRPr/>
              </a:pPr>
              <a:r>
                <a:rPr lang="ru-RU" sz="800" b="1" dirty="0">
                  <a:cs typeface="Arial" pitchFamily="34" charset="0"/>
                </a:rPr>
                <a:t>и</a:t>
              </a:r>
              <a:r>
                <a:rPr lang="ru-RU" sz="800" b="1" dirty="0" smtClean="0">
                  <a:cs typeface="Arial" pitchFamily="34" charset="0"/>
                </a:rPr>
                <a:t>нженерно-геологическая</a:t>
              </a:r>
              <a:endParaRPr lang="ru-RU" sz="800" b="1" dirty="0">
                <a:cs typeface="Arial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08474" y="4791588"/>
              <a:ext cx="2364411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850" b="1" dirty="0" smtClean="0"/>
                <a:t>Завершенные работы на конец 2017 г.:</a:t>
              </a:r>
            </a:p>
          </p:txBody>
        </p:sp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2062207"/>
                </p:ext>
              </p:extLst>
            </p:nvPr>
          </p:nvGraphicFramePr>
          <p:xfrm>
            <a:off x="628714" y="5003435"/>
            <a:ext cx="401467" cy="211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" name="Image" r:id="rId5" imgW="520920" imgH="274320" progId="Photoshop.Image.12">
                    <p:embed/>
                  </p:oleObj>
                </mc:Choice>
                <mc:Fallback>
                  <p:oleObj name="Image" r:id="rId5" imgW="520920" imgH="27432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28714" y="5003435"/>
                          <a:ext cx="401467" cy="2117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6188570"/>
                </p:ext>
              </p:extLst>
            </p:nvPr>
          </p:nvGraphicFramePr>
          <p:xfrm>
            <a:off x="610199" y="5703359"/>
            <a:ext cx="403826" cy="19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4" name="Image" r:id="rId7" imgW="520920" imgH="274320" progId="Photoshop.Image.12">
                    <p:embed/>
                  </p:oleObj>
                </mc:Choice>
                <mc:Fallback>
                  <p:oleObj name="Image" r:id="rId7" imgW="520920" imgH="27432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0199" y="5703359"/>
                          <a:ext cx="403826" cy="193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6643578"/>
                </p:ext>
              </p:extLst>
            </p:nvPr>
          </p:nvGraphicFramePr>
          <p:xfrm>
            <a:off x="628713" y="5247931"/>
            <a:ext cx="401467" cy="1928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5" name="Image" r:id="rId9" imgW="520920" imgH="274320" progId="Photoshop.Image.12">
                    <p:embed/>
                  </p:oleObj>
                </mc:Choice>
                <mc:Fallback>
                  <p:oleObj name="Image" r:id="rId9" imgW="520920" imgH="27432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28713" y="5247931"/>
                          <a:ext cx="401467" cy="1928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9449938"/>
                </p:ext>
              </p:extLst>
            </p:nvPr>
          </p:nvGraphicFramePr>
          <p:xfrm>
            <a:off x="603922" y="5937406"/>
            <a:ext cx="403826" cy="188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6" name="Image" r:id="rId11" imgW="507240" imgH="264960" progId="Photoshop.Image.12">
                    <p:embed/>
                  </p:oleObj>
                </mc:Choice>
                <mc:Fallback>
                  <p:oleObj name="Image" r:id="rId11" imgW="507240" imgH="26496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03922" y="5937406"/>
                          <a:ext cx="403826" cy="1886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9495827"/>
                </p:ext>
              </p:extLst>
            </p:nvPr>
          </p:nvGraphicFramePr>
          <p:xfrm>
            <a:off x="3103451" y="5530793"/>
            <a:ext cx="395218" cy="183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7" name="Image" r:id="rId13" imgW="509760" imgH="258120" progId="Photoshop.Image.12">
                    <p:embed/>
                  </p:oleObj>
                </mc:Choice>
                <mc:Fallback>
                  <p:oleObj name="Image" r:id="rId13" imgW="509760" imgH="25812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103451" y="5530793"/>
                          <a:ext cx="395218" cy="1838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Прямоугольник 16"/>
            <p:cNvSpPr/>
            <p:nvPr/>
          </p:nvSpPr>
          <p:spPr>
            <a:xfrm>
              <a:off x="499308" y="5003373"/>
              <a:ext cx="255858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7" indent="0" algn="ctr">
                <a:buFont typeface="Georgia" pitchFamily="18" charset="0"/>
                <a:buNone/>
                <a:defRPr/>
              </a:pPr>
              <a:r>
                <a:rPr lang="ru-RU" sz="800" b="1" dirty="0" smtClean="0">
                  <a:cs typeface="Arial" pitchFamily="34" charset="0"/>
                </a:rPr>
                <a:t>гидрогеологическая съемка</a:t>
              </a:r>
              <a:endParaRPr lang="ru-RU" sz="800" b="1" dirty="0"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34392" y="5222499"/>
              <a:ext cx="255858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7" indent="0" algn="ctr">
                <a:buFont typeface="Georgia" pitchFamily="18" charset="0"/>
                <a:buNone/>
                <a:defRPr/>
              </a:pPr>
              <a:r>
                <a:rPr lang="ru-RU" sz="800" b="1" dirty="0" smtClean="0">
                  <a:cs typeface="Arial" pitchFamily="34" charset="0"/>
                </a:rPr>
                <a:t>инженерно-геологическая съемка</a:t>
              </a:r>
              <a:endParaRPr lang="ru-RU" sz="800" b="1" dirty="0">
                <a:cs typeface="Arial" pitchFamily="34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92118" y="5450833"/>
              <a:ext cx="2364411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850" b="1" dirty="0" smtClean="0"/>
                <a:t>Переходящие работы на 2018 г.: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86593" y="5681828"/>
              <a:ext cx="255858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7" indent="0" algn="ctr">
                <a:buFont typeface="Georgia" pitchFamily="18" charset="0"/>
                <a:buNone/>
                <a:defRPr/>
              </a:pPr>
              <a:r>
                <a:rPr lang="ru-RU" sz="800" b="1" dirty="0" smtClean="0">
                  <a:cs typeface="Arial" pitchFamily="34" charset="0"/>
                </a:rPr>
                <a:t>гидрогеологическая съемка</a:t>
              </a:r>
              <a:endParaRPr lang="ru-RU" sz="800" b="1" dirty="0"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05403" y="5858263"/>
              <a:ext cx="21145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7" indent="0">
                <a:buFont typeface="Georgia" pitchFamily="18" charset="0"/>
                <a:buNone/>
                <a:defRPr/>
              </a:pPr>
              <a:r>
                <a:rPr lang="ru-RU" sz="800" b="1" dirty="0">
                  <a:cs typeface="Arial" pitchFamily="34" charset="0"/>
                </a:rPr>
                <a:t>к</a:t>
              </a:r>
              <a:r>
                <a:rPr lang="ru-RU" sz="800" b="1" dirty="0" smtClean="0">
                  <a:cs typeface="Arial" pitchFamily="34" charset="0"/>
                </a:rPr>
                <a:t>омплексная гидрогеологическая</a:t>
              </a:r>
            </a:p>
            <a:p>
              <a:pPr marL="109537" indent="0">
                <a:buFont typeface="Georgia" pitchFamily="18" charset="0"/>
                <a:buNone/>
                <a:defRPr/>
              </a:pPr>
              <a:r>
                <a:rPr lang="ru-RU" sz="800" b="1" dirty="0" smtClean="0">
                  <a:cs typeface="Arial" pitchFamily="34" charset="0"/>
                </a:rPr>
                <a:t>и инженерно-геологическая съемка</a:t>
              </a:r>
              <a:endParaRPr lang="ru-RU" sz="800" b="1" dirty="0">
                <a:cs typeface="Arial" pitchFamily="34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2935218" y="5318220"/>
              <a:ext cx="2364411" cy="22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850" b="1" dirty="0" smtClean="0"/>
                <a:t>Работы по новым объектам с 2018 г.: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913514" y="5485682"/>
              <a:ext cx="255858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7" indent="0" algn="ctr">
                <a:buFont typeface="Georgia" pitchFamily="18" charset="0"/>
                <a:buNone/>
                <a:defRPr/>
              </a:pPr>
              <a:r>
                <a:rPr lang="ru-RU" sz="800" b="1" dirty="0" smtClean="0">
                  <a:cs typeface="Arial" pitchFamily="34" charset="0"/>
                </a:rPr>
                <a:t>гидрогеологическая съемка</a:t>
              </a:r>
              <a:endParaRPr lang="ru-RU" sz="800" b="1" dirty="0">
                <a:cs typeface="Arial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97" y="1576796"/>
              <a:ext cx="7324127" cy="4048151"/>
            </a:xfrm>
            <a:prstGeom prst="rect">
              <a:avLst/>
            </a:prstGeom>
          </p:spPr>
        </p:pic>
      </p:grp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83465"/>
              </p:ext>
            </p:extLst>
          </p:nvPr>
        </p:nvGraphicFramePr>
        <p:xfrm>
          <a:off x="5472097" y="1469602"/>
          <a:ext cx="3269890" cy="2294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30">
                  <a:extLst>
                    <a:ext uri="{9D8B030D-6E8A-4147-A177-3AD203B41FA5}">
                      <a16:colId xmlns:a16="http://schemas.microsoft.com/office/drawing/2014/main" xmlns="" val="3274259103"/>
                    </a:ext>
                  </a:extLst>
                </a:gridCol>
                <a:gridCol w="1740397">
                  <a:extLst>
                    <a:ext uri="{9D8B030D-6E8A-4147-A177-3AD203B41FA5}">
                      <a16:colId xmlns:a16="http://schemas.microsoft.com/office/drawing/2014/main" xmlns="" val="2402292051"/>
                    </a:ext>
                  </a:extLst>
                </a:gridCol>
                <a:gridCol w="1089963">
                  <a:extLst>
                    <a:ext uri="{9D8B030D-6E8A-4147-A177-3AD203B41FA5}">
                      <a16:colId xmlns:a16="http://schemas.microsoft.com/office/drawing/2014/main" xmlns="" val="1387327586"/>
                    </a:ext>
                  </a:extLst>
                </a:gridCol>
              </a:tblGrid>
              <a:tr h="5652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№ п/п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Номенклатура</a:t>
                      </a:r>
                      <a:r>
                        <a:rPr lang="ru-RU" sz="1400" baseline="0" dirty="0" smtClean="0">
                          <a:latin typeface="+mj-lt"/>
                        </a:rPr>
                        <a:t> листов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Год завершения работ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2434511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Р-39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2019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5050405"/>
                  </a:ext>
                </a:extLst>
              </a:tr>
              <a:tr h="2786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2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Q-39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2020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0085052"/>
                  </a:ext>
                </a:extLst>
              </a:tr>
              <a:tr h="2302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3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L-36</a:t>
                      </a:r>
                      <a:r>
                        <a:rPr lang="en-US" sz="1200" baseline="0" dirty="0" smtClean="0">
                          <a:latin typeface="+mj-lt"/>
                        </a:rPr>
                        <a:t> </a:t>
                      </a:r>
                      <a:r>
                        <a:rPr lang="ru-RU" sz="1200" baseline="0" dirty="0" smtClean="0">
                          <a:latin typeface="+mj-lt"/>
                        </a:rPr>
                        <a:t>с клапаном </a:t>
                      </a:r>
                      <a:r>
                        <a:rPr lang="en-US" sz="1200" baseline="0" dirty="0" smtClean="0">
                          <a:latin typeface="+mj-lt"/>
                        </a:rPr>
                        <a:t>L-37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2018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4263776"/>
                  </a:ext>
                </a:extLst>
              </a:tr>
              <a:tr h="2429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4, 5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N-42, M-44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2018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5374298"/>
                  </a:ext>
                </a:extLst>
              </a:tr>
              <a:tr h="2786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j-lt"/>
                        </a:rPr>
                        <a:t>6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L-53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2019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230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609600"/>
            <a:ext cx="861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Среднемасштабная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гидрогеологическая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съёмк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75013" y="1480001"/>
            <a:ext cx="7392835" cy="4468983"/>
            <a:chOff x="275013" y="1480001"/>
            <a:chExt cx="7392835" cy="446898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13" y="1480001"/>
              <a:ext cx="7392835" cy="4050000"/>
            </a:xfrm>
            <a:prstGeom prst="rect">
              <a:avLst/>
            </a:prstGeom>
          </p:spPr>
        </p:pic>
        <p:graphicFrame>
          <p:nvGraphicFramePr>
            <p:cNvPr id="29" name="Объект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6343328"/>
                </p:ext>
              </p:extLst>
            </p:nvPr>
          </p:nvGraphicFramePr>
          <p:xfrm>
            <a:off x="3038357" y="5731389"/>
            <a:ext cx="308714" cy="170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Image" r:id="rId4" imgW="511920" imgH="253440" progId="Photoshop.Image.12">
                    <p:embed/>
                  </p:oleObj>
                </mc:Choice>
                <mc:Fallback>
                  <p:oleObj name="Image" r:id="rId4" imgW="511920" imgH="25344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38357" y="5731389"/>
                          <a:ext cx="308714" cy="1709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7488826"/>
                </p:ext>
              </p:extLst>
            </p:nvPr>
          </p:nvGraphicFramePr>
          <p:xfrm>
            <a:off x="668024" y="5460225"/>
            <a:ext cx="308714" cy="190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Image" r:id="rId6" imgW="525600" imgH="274320" progId="Photoshop.Image.12">
                    <p:embed/>
                  </p:oleObj>
                </mc:Choice>
                <mc:Fallback>
                  <p:oleObj name="Image" r:id="rId6" imgW="525600" imgH="27432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8024" y="5460225"/>
                          <a:ext cx="308714" cy="190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Объект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8560817"/>
                </p:ext>
              </p:extLst>
            </p:nvPr>
          </p:nvGraphicFramePr>
          <p:xfrm>
            <a:off x="671200" y="5710884"/>
            <a:ext cx="308714" cy="189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Image" r:id="rId8" imgW="523440" imgH="262800" progId="Photoshop.Image.12">
                    <p:embed/>
                  </p:oleObj>
                </mc:Choice>
                <mc:Fallback>
                  <p:oleObj name="Image" r:id="rId8" imgW="523440" imgH="26280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71200" y="5710884"/>
                          <a:ext cx="308714" cy="1899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Объект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1468428"/>
                </p:ext>
              </p:extLst>
            </p:nvPr>
          </p:nvGraphicFramePr>
          <p:xfrm>
            <a:off x="3037859" y="5483053"/>
            <a:ext cx="308714" cy="189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Image" r:id="rId10" imgW="523440" imgH="269640" progId="Photoshop.Image.12">
                    <p:embed/>
                  </p:oleObj>
                </mc:Choice>
                <mc:Fallback>
                  <p:oleObj name="Image" r:id="rId10" imgW="523440" imgH="26964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37859" y="5483053"/>
                          <a:ext cx="308714" cy="1891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3335166" y="5651467"/>
              <a:ext cx="2005677" cy="297517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изученность </a:t>
              </a:r>
              <a:r>
                <a:rPr lang="ru-RU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масштаба </a:t>
              </a:r>
              <a:r>
                <a:rPr lang="ru-RU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1:200 000</a:t>
              </a:r>
              <a:endPara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57771" y="5429179"/>
              <a:ext cx="20804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80975">
                <a:spcBef>
                  <a:spcPts val="600"/>
                </a:spcBef>
                <a:defRPr/>
              </a:pPr>
              <a:r>
                <a:rPr lang="ru-RU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</a:t>
              </a:r>
              <a:r>
                <a:rPr lang="ru-RU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авершенные </a:t>
              </a:r>
              <a:r>
                <a:rPr lang="ru-RU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 конец </a:t>
              </a:r>
              <a:r>
                <a:rPr lang="ru-RU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2017 г.</a:t>
              </a:r>
              <a:endPara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960970" y="5669899"/>
              <a:ext cx="208047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80975">
                <a:spcBef>
                  <a:spcPts val="600"/>
                </a:spcBef>
                <a:defRPr/>
              </a:pPr>
              <a:r>
                <a:rPr lang="ru-RU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переходящие </a:t>
              </a:r>
              <a:r>
                <a:rPr lang="ru-RU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 </a:t>
              </a:r>
              <a:r>
                <a:rPr lang="ru-RU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2018 г. </a:t>
              </a:r>
              <a:endPara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331644" y="5436874"/>
              <a:ext cx="243098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80975">
                <a:spcBef>
                  <a:spcPts val="600"/>
                </a:spcBef>
                <a:defRPr/>
              </a:pPr>
              <a:r>
                <a:rPr lang="ru-RU" sz="1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Работы по новым объектам с 2018 г.</a:t>
              </a:r>
              <a:endParaRPr lang="ru-RU" sz="1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35877"/>
              </p:ext>
            </p:extLst>
          </p:nvPr>
        </p:nvGraphicFramePr>
        <p:xfrm>
          <a:off x="3906981" y="1295400"/>
          <a:ext cx="4953000" cy="269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770">
                  <a:extLst>
                    <a:ext uri="{9D8B030D-6E8A-4147-A177-3AD203B41FA5}">
                      <a16:colId xmlns:a16="http://schemas.microsoft.com/office/drawing/2014/main" xmlns="" val="3274259103"/>
                    </a:ext>
                  </a:extLst>
                </a:gridCol>
                <a:gridCol w="2636231">
                  <a:extLst>
                    <a:ext uri="{9D8B030D-6E8A-4147-A177-3AD203B41FA5}">
                      <a16:colId xmlns:a16="http://schemas.microsoft.com/office/drawing/2014/main" xmlns="" val="2402292051"/>
                    </a:ext>
                  </a:extLst>
                </a:gridCol>
                <a:gridCol w="1650999">
                  <a:extLst>
                    <a:ext uri="{9D8B030D-6E8A-4147-A177-3AD203B41FA5}">
                      <a16:colId xmlns:a16="http://schemas.microsoft.com/office/drawing/2014/main" xmlns="" val="1387327586"/>
                    </a:ext>
                  </a:extLst>
                </a:gridCol>
              </a:tblGrid>
              <a:tr h="2590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№ п/п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Номенклатура листов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Год завершения работ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2434511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N-37-XIII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5050405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2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N-37-XXXI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0085052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N-37-XXII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2020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4263776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4-7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L-53-XXVI,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L-53-XXV,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L-53-XXXI,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K-53-I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5374298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8-11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L-38-XXXI,</a:t>
                      </a:r>
                      <a:r>
                        <a:rPr lang="en-US" sz="1400" baseline="0" dirty="0" smtClean="0">
                          <a:latin typeface="+mj-lt"/>
                        </a:rPr>
                        <a:t> L-38-XXXII, K-38-I, K-38-II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2019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2301030"/>
                  </a:ext>
                </a:extLst>
              </a:tr>
              <a:tr h="2590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j-lt"/>
                        </a:rPr>
                        <a:t>12,13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M-40-I,</a:t>
                      </a:r>
                      <a:r>
                        <a:rPr lang="en-US" sz="1400" baseline="0" dirty="0" smtClean="0">
                          <a:latin typeface="+mj-lt"/>
                        </a:rPr>
                        <a:t> II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2019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7007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9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 bwMode="auto">
          <a:xfrm>
            <a:off x="-154289" y="499345"/>
            <a:ext cx="8690578" cy="53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Состав комплекта гидрогеологических карт масштаба 1 : 1 000 000: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7055" y="907470"/>
            <a:ext cx="871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гидрогеологическая карта с гидрогеологическими разрезами;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гидрохимическая карта основных водоносных горизонтов;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карта использования питьевых и технических, минеральных подземных вод;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карта размещения площадей, перспективных для постановки поисково-разведочных работ для обеспечения питьевого и хозяйственно-бытового водоснабжения населения;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карта защищенности основных водоносных подразделений;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карта прогнозных ресурсов подземных вод категории Р3.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600" y="3496270"/>
            <a:ext cx="6337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карта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инженерно-геологического районирования,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карта инженерно-геологических условий,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карта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экзогенных геологических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процессов.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31620" y="3104738"/>
            <a:ext cx="9559636" cy="59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Состав комплекта инженерно-геологических карт масштаба 1 : 1 000 000: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28600" y="4679444"/>
            <a:ext cx="8801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гидрогеологическая карта с гидрогеологическими разрезами;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 гидрохимическая карта основных водоносных горизонтов;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 карта использования питьевых и технических, минеральных подземных вод;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 карта размещения площадей, перспективных для постановки поисково-оценочных работ на подземные воды;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 карта защищённости основных водоносных подразделений;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• карта прогнозных ресурсов подземных вод категории Р2;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76200" y="4359882"/>
            <a:ext cx="8690578" cy="459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Состав комплекта гидрогеологических карт масштаба 1 : 200 000:	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73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Номер слайда 3"/>
          <p:cNvSpPr txBox="1">
            <a:spLocks noGrp="1"/>
          </p:cNvSpPr>
          <p:nvPr/>
        </p:nvSpPr>
        <p:spPr bwMode="auto">
          <a:xfrm>
            <a:off x="8174038" y="1936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6EFF9899-47A4-4056-AE67-6165A00D6DDC}" type="slidenum">
              <a:rPr lang="ru-RU" sz="1800">
                <a:solidFill>
                  <a:srgbClr val="FFFFFF"/>
                </a:solidFill>
              </a:rPr>
              <a:pPr algn="r"/>
              <a:t>2</a:t>
            </a:fld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3888" y="762000"/>
            <a:ext cx="7910512" cy="541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686" y="1524000"/>
            <a:ext cx="7808913" cy="5144958"/>
          </a:xfrm>
          <a:prstGeom prst="rect">
            <a:avLst/>
          </a:prstGeom>
          <a:noFill/>
        </p:spPr>
        <p:txBody>
          <a:bodyPr wrap="square" lIns="91396" tIns="45700" rIns="91396" bIns="45700">
            <a:spAutoFit/>
          </a:bodyPr>
          <a:lstStyle/>
          <a:p>
            <a:pPr algn="just" defTabSz="91396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b="1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 </a:t>
            </a:r>
            <a:r>
              <a:rPr lang="ru-RU" sz="1400" b="1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         </a:t>
            </a:r>
            <a:r>
              <a:rPr lang="ru-RU" sz="1600" b="1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ГМСН</a:t>
            </a:r>
            <a:r>
              <a:rPr lang="ru-RU" sz="1600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 представляет </a:t>
            </a:r>
            <a:r>
              <a:rPr lang="ru-RU" sz="1600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собой </a:t>
            </a:r>
            <a:r>
              <a:rPr lang="ru-RU" sz="1600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систему регулярных </a:t>
            </a:r>
            <a:r>
              <a:rPr lang="ru-RU" sz="1600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наблюдений, сбора, накопления, обработки, анализа информации </a:t>
            </a:r>
            <a:r>
              <a:rPr lang="ru-RU" sz="1600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для </a:t>
            </a:r>
            <a:r>
              <a:rPr lang="ru-RU" sz="1600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оценки состояния </a:t>
            </a:r>
            <a:r>
              <a:rPr lang="ru-RU" sz="1600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недр </a:t>
            </a:r>
            <a:r>
              <a:rPr lang="ru-RU" sz="1600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и </a:t>
            </a:r>
            <a:r>
              <a:rPr lang="ru-RU" sz="1600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прогноза </a:t>
            </a:r>
            <a:r>
              <a:rPr lang="ru-RU" sz="1600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его изменений под влиянием природных и техногенных факторов</a:t>
            </a:r>
            <a:r>
              <a:rPr lang="ru-RU" sz="1600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. Осуществляется на 3-х уровнях.</a:t>
            </a:r>
          </a:p>
          <a:p>
            <a:pPr algn="just" defTabSz="91396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 </a:t>
            </a:r>
            <a:r>
              <a:rPr lang="ru-RU" sz="1600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         </a:t>
            </a:r>
            <a:r>
              <a:rPr lang="ru-RU" sz="1600" b="1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Целевым </a:t>
            </a:r>
            <a:r>
              <a:rPr lang="ru-RU" sz="1600" b="1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назначением </a:t>
            </a:r>
            <a:r>
              <a:rPr lang="ru-RU" sz="1600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ГМСН является обеспечение органов государственной власти Российской Федерации и субъектов Российской Федерации, органов местного самоуправления и граждан Российской Федерации достоверной и актуальной информацией о состоянии недр и его изменении под влиянием природных и техногенных факторов.</a:t>
            </a:r>
          </a:p>
          <a:p>
            <a:pPr algn="ctr" defTabSz="913960" fontAlgn="auto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600" b="1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Основные задачи, решаемые при ведении ГМСН:</a:t>
            </a:r>
          </a:p>
          <a:p>
            <a:pPr marL="285750" indent="-285750" algn="just" defTabSz="91396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формирование </a:t>
            </a:r>
            <a:r>
              <a:rPr lang="ru-RU" sz="1600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информационных ресурсов для оценки состояния недр и прогноза его изменения под влиянием природных и техногенных факторов;</a:t>
            </a:r>
          </a:p>
          <a:p>
            <a:pPr marL="285750" indent="-285750" algn="just" defTabSz="913960" fontAlgn="auto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анализ </a:t>
            </a:r>
            <a:r>
              <a:rPr lang="ru-RU" sz="1600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и оценка состояния недр территории Российской Федерации;</a:t>
            </a:r>
          </a:p>
          <a:p>
            <a:pPr marL="285750" indent="-285750" algn="just" defTabSz="91396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600" kern="0" dirty="0" smtClean="0">
                <a:solidFill>
                  <a:schemeClr val="accent2"/>
                </a:solidFill>
                <a:latin typeface="Arial"/>
                <a:cs typeface="Arial" pitchFamily="34" charset="0"/>
              </a:rPr>
              <a:t>прогноз </a:t>
            </a:r>
            <a:r>
              <a:rPr lang="ru-RU" sz="1600" kern="0" dirty="0">
                <a:solidFill>
                  <a:schemeClr val="accent2"/>
                </a:solidFill>
                <a:latin typeface="Arial"/>
                <a:cs typeface="Arial" pitchFamily="34" charset="0"/>
              </a:rPr>
              <a:t>изменения состояния недр территории Российской Федерации под воздействием природных и техногенных факторов.</a:t>
            </a:r>
          </a:p>
          <a:p>
            <a:pPr algn="just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 smtClean="0">
              <a:solidFill>
                <a:schemeClr val="accent1">
                  <a:lumMod val="50000"/>
                </a:schemeClr>
              </a:solidFill>
              <a:latin typeface="Arial"/>
              <a:cs typeface="Arial" pitchFamily="34" charset="0"/>
            </a:endParaRPr>
          </a:p>
          <a:p>
            <a:pPr algn="just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 pitchFamily="34" charset="0"/>
            </a:endParaRPr>
          </a:p>
          <a:p>
            <a:pPr algn="just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3425" y="1066800"/>
            <a:ext cx="7772400" cy="369291"/>
          </a:xfrm>
          <a:prstGeom prst="rect">
            <a:avLst/>
          </a:prstGeom>
        </p:spPr>
        <p:txBody>
          <a:bodyPr wrap="square" lIns="91396" tIns="45700" rIns="91396" bIns="45700">
            <a:spAutoFit/>
          </a:bodyPr>
          <a:lstStyle/>
          <a:p>
            <a:pPr indent="-6349" algn="ctr" defTabSz="91396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ru-RU" sz="18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ГОСУДАРСТВЕННЫЙ МОНИТОРИНГ СОСТОЯНИЯ НЕДР (ГМСН)</a:t>
            </a:r>
            <a:endParaRPr lang="ru-RU" sz="1800" b="1" kern="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120" y="28588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2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3429000"/>
            <a:ext cx="2497774" cy="113395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7377278">
            <a:off x="2579436" y="2674330"/>
            <a:ext cx="1020949" cy="198719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lIns="91396" tIns="45700" rIns="91396" bIns="45700"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795969"/>
            <a:ext cx="2353788" cy="461624"/>
          </a:xfrm>
          <a:prstGeom prst="rect">
            <a:avLst/>
          </a:prstGeom>
          <a:noFill/>
        </p:spPr>
        <p:txBody>
          <a:bodyPr wrap="square" lIns="91396" tIns="45700" rIns="91396" bIns="45700">
            <a:spAutoFit/>
          </a:bodyPr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МОНИТОРИНГ ПОДЗЕМНЫХ </a:t>
            </a:r>
          </a:p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ВОД</a:t>
            </a:r>
            <a:endParaRPr lang="ru-RU" sz="12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3605" y="762000"/>
            <a:ext cx="259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Подсистемы ГМСН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3760" y="3657600"/>
            <a:ext cx="2513014" cy="113395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085" y="3856571"/>
            <a:ext cx="2627314" cy="646290"/>
          </a:xfrm>
          <a:prstGeom prst="rect">
            <a:avLst/>
          </a:prstGeom>
          <a:noFill/>
        </p:spPr>
        <p:txBody>
          <a:bodyPr wrap="square" lIns="91396" tIns="45700" rIns="91396" bIns="45700">
            <a:spAutoFit/>
          </a:bodyPr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МОНИТОРИНГ ОПАСНЫХ ЭКЗОГЕННЫХ ГЕОЛОГИЧЕСКИХ </a:t>
            </a:r>
            <a:r>
              <a:rPr lang="ru-RU" sz="12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ПРОЦЕССОВ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9179" y="3505200"/>
            <a:ext cx="2542858" cy="113395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52504" y="3696551"/>
            <a:ext cx="2675098" cy="646290"/>
          </a:xfrm>
          <a:prstGeom prst="rect">
            <a:avLst/>
          </a:prstGeom>
          <a:noFill/>
        </p:spPr>
        <p:txBody>
          <a:bodyPr wrap="square" lIns="91396" tIns="45700" rIns="91396" bIns="45700">
            <a:spAutoFit/>
          </a:bodyPr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МОНИТОРИНГ </a:t>
            </a:r>
            <a:r>
              <a:rPr lang="ru-RU" sz="12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ОПАСНЫХ </a:t>
            </a:r>
            <a:endParaRPr lang="ru-RU" sz="1200" b="1" kern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ЭНДОГЕННЫХ </a:t>
            </a:r>
          </a:p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ГЕОЛОГИЧЕСКИХ </a:t>
            </a:r>
            <a:r>
              <a:rPr lang="ru-RU" sz="1200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ПРОЦЕССОВ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52800" y="1295400"/>
            <a:ext cx="2195512" cy="8382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6856" y="1514445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ГМСН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084685" y="2819318"/>
            <a:ext cx="1020949" cy="198719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lIns="91396" tIns="45700" rIns="91396" bIns="45700"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700000">
            <a:off x="5254744" y="2617859"/>
            <a:ext cx="1020949" cy="198719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lIns="91396" tIns="45700" rIns="91396" bIns="45700"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9000" y="4943952"/>
            <a:ext cx="2513014" cy="56697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396" tIns="45700" rIns="91396" bIns="45700" anchor="ctr"/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5076450"/>
            <a:ext cx="2627314" cy="335121"/>
          </a:xfrm>
          <a:prstGeom prst="rect">
            <a:avLst/>
          </a:prstGeom>
          <a:noFill/>
        </p:spPr>
        <p:txBody>
          <a:bodyPr wrap="square" lIns="91396" tIns="45700" rIns="91396" bIns="45700">
            <a:spAutoFit/>
          </a:bodyPr>
          <a:lstStyle/>
          <a:p>
            <a:pPr algn="ctr" defTabSz="9139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Мониторинг ПШЗ морей РФ</a:t>
            </a:r>
            <a:endParaRPr lang="ru-RU" sz="12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9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0" y="779424"/>
            <a:ext cx="7815784" cy="437321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11192" y="4382933"/>
            <a:ext cx="3137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Плотность населения, чел/км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4600" y="4369579"/>
            <a:ext cx="331084" cy="25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06935" y="4634745"/>
            <a:ext cx="9835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/>
              <a:t>м</a:t>
            </a:r>
            <a:r>
              <a:rPr lang="ru-RU" sz="900" b="1" dirty="0" smtClean="0"/>
              <a:t>енее 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8740" y="4950768"/>
            <a:ext cx="658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10-50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94817" y="4643651"/>
            <a:ext cx="723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/>
              <a:t>50-150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1482" y="4948170"/>
            <a:ext cx="11061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/>
              <a:t>б</a:t>
            </a:r>
            <a:r>
              <a:rPr lang="ru-RU" sz="900" b="1" dirty="0" smtClean="0"/>
              <a:t>олее 150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19200" y="4116520"/>
            <a:ext cx="2302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/>
              <a:t>н</a:t>
            </a:r>
            <a:r>
              <a:rPr lang="ru-RU" sz="900" b="1" dirty="0" smtClean="0"/>
              <a:t>аблюдательная скважина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86804" y="2384411"/>
            <a:ext cx="1764035" cy="330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1">
                    <a:lumMod val="50000"/>
                  </a:schemeClr>
                </a:solidFill>
              </a:rPr>
              <a:t>Арктическая зона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67000" y="628590"/>
            <a:ext cx="3782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 подземных вод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2169" y="6022848"/>
            <a:ext cx="3710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/>
              <a:t>- в 2017 г. впервые </a:t>
            </a:r>
            <a:r>
              <a:rPr lang="ru-RU" sz="1000" b="1" dirty="0"/>
              <a:t>выявлено загрязнение </a:t>
            </a:r>
            <a:r>
              <a:rPr lang="ru-RU" sz="1000" b="1" dirty="0" smtClean="0"/>
              <a:t>подземных </a:t>
            </a:r>
            <a:r>
              <a:rPr lang="ru-RU" sz="1000" b="1" dirty="0"/>
              <a:t>вод на 168 водозаборах и по 579 водозаборам загрязнение подземных вод </a:t>
            </a:r>
            <a:r>
              <a:rPr lang="ru-RU" sz="1000" b="1" dirty="0" smtClean="0"/>
              <a:t>подтвердилось;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7100" y="5334000"/>
            <a:ext cx="371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/>
              <a:t>- по состоянию на 01.01.2018 г., на территории РФ </a:t>
            </a:r>
            <a:r>
              <a:rPr lang="ru-RU" sz="1000" b="1" dirty="0"/>
              <a:t>выявлено </a:t>
            </a:r>
            <a:r>
              <a:rPr lang="ru-RU" sz="1000" b="1" dirty="0" smtClean="0"/>
              <a:t>загрязнение на 3423 водозаборах </a:t>
            </a:r>
            <a:r>
              <a:rPr lang="ru-RU" sz="1000" b="1" dirty="0"/>
              <a:t>питьевого и хозяйственно-бытового </a:t>
            </a:r>
            <a:r>
              <a:rPr lang="ru-RU" sz="1000" b="1" dirty="0" smtClean="0"/>
              <a:t>назначения и на 2482 участках, не связанных с недропользованием;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48200" y="4950768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Основная информационная</a:t>
            </a:r>
            <a:r>
              <a:rPr lang="ru-RU" sz="1200" b="1" dirty="0" smtClean="0"/>
              <a:t> продукция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37737" y="5181600"/>
            <a:ext cx="541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1. Материалы 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 ежегодным 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государственным 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докладам: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 состоянии и об охране окружающей 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среды РФ»;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 состоянии и использовании минерально-сырьевых ресурсов 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РФ»;</a:t>
            </a:r>
          </a:p>
          <a:p>
            <a:pPr marL="171450" lvl="0" indent="-171450">
              <a:buFontTx/>
              <a:buChar char="-"/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 состоянии и использовании водных ресурсов 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РФ».</a:t>
            </a:r>
          </a:p>
          <a:p>
            <a:pPr lvl="0"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2. Материалы к информационным бюллетеням о состоянии недр по</a:t>
            </a:r>
          </a:p>
          <a:p>
            <a:pPr lvl="0">
              <a:defRPr/>
            </a:pP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азделам «подземные воды».</a:t>
            </a:r>
          </a:p>
          <a:p>
            <a:pPr lvl="0">
              <a:defRPr/>
            </a:pPr>
            <a:r>
              <a:rPr lang="ru-RU" sz="1000" b="1" kern="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3. Прогнозы сезонных положений уровней грунтовых подземных вод на территории </a:t>
            </a: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РФ</a:t>
            </a:r>
          </a:p>
          <a:p>
            <a:pPr lvl="0">
              <a:defRPr/>
            </a:pPr>
            <a:r>
              <a:rPr lang="ru-RU" sz="1000" b="1" kern="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4. Сведения о мониторинге подземных водных объектов</a:t>
            </a:r>
            <a:endParaRPr lang="ru-RU" sz="1000" b="1" kern="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87514"/>
            <a:ext cx="86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Дежурные цифровые карты подсистемы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«мониторинга подземных вод»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81957"/>
              </p:ext>
            </p:extLst>
          </p:nvPr>
        </p:nvGraphicFramePr>
        <p:xfrm>
          <a:off x="457200" y="1382064"/>
          <a:ext cx="7848598" cy="5111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3798"/>
                <a:gridCol w="1066800"/>
                <a:gridCol w="863602"/>
                <a:gridCol w="914398"/>
              </a:tblGrid>
              <a:tr h="501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карты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Территориальный уровень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(субъект РФ)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Региональный уровень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(округ РФ)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Федеральный уровень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(РФ)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  <a:tr h="334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Карта наблюдательной сети мониторинга подземных вод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  <a:tr h="669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Карта СНО (участков наблюдений) в различных условиях режима подземных вод (естественный, нарушенный)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  <a:tr h="50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Карта прогнозных ресурсов подземных вод и степени их </a:t>
                      </a:r>
                      <a:r>
                        <a:rPr lang="ru-RU" sz="1200" dirty="0" err="1">
                          <a:effectLst/>
                        </a:rPr>
                        <a:t>разведанности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  <a:tr h="669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Карта прогнозных ресурсов подземных вод и степени их </a:t>
                      </a:r>
                      <a:r>
                        <a:rPr lang="ru-RU" sz="1200" dirty="0" err="1">
                          <a:effectLst/>
                        </a:rPr>
                        <a:t>разведанности</a:t>
                      </a:r>
                      <a:r>
                        <a:rPr lang="ru-RU" sz="1200" dirty="0">
                          <a:effectLst/>
                        </a:rPr>
                        <a:t> по гидрогеологическим структурам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  <a:tr h="669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Карта прогнозных ресурсов подземных вод и степени их </a:t>
                      </a:r>
                      <a:r>
                        <a:rPr lang="ru-RU" sz="1200" dirty="0" err="1">
                          <a:effectLst/>
                        </a:rPr>
                        <a:t>разведанности</a:t>
                      </a:r>
                      <a:r>
                        <a:rPr lang="ru-RU" sz="1200" dirty="0">
                          <a:effectLst/>
                        </a:rPr>
                        <a:t> по бассейновым округам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  <a:tr h="50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Карта запасов подземных вод и степени их освоения по административным территориям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  <a:tr h="50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Карта запасов подземных вод и степени их освоения по гидрогеологическим структурам 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  <a:tr h="50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Карта запасов подземных вод и степени их освоения по бассейновым округам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  <a:tr h="167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Карта добычи подземных вод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</a:rPr>
                        <a:t>+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8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87514"/>
            <a:ext cx="86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Дежурные цифровые карты подсистемы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«мониторинга подземных вод»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78057"/>
              </p:ext>
            </p:extLst>
          </p:nvPr>
        </p:nvGraphicFramePr>
        <p:xfrm>
          <a:off x="457200" y="1382064"/>
          <a:ext cx="7848598" cy="4199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3798"/>
                <a:gridCol w="1066800"/>
                <a:gridCol w="863602"/>
                <a:gridCol w="914398"/>
              </a:tblGrid>
              <a:tr h="501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карты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Территориальный уровень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(субъект РФ)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Региональный уровень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(округ РФ)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Федеральный уровень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(РФ)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405" marR="56405" marT="0" marB="0" anchor="ctr"/>
                </a:tc>
              </a:tr>
              <a:tr h="334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Карта гидродинамического состояния подземных вод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Карта месторождений подземных вод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Карта водозаборов подземных вод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Карта выявленных участков загрязнения подземных вод соединениями азота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Карта выявленных участков загрязнения подземных вод нефтепродуктами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Карта техногенной нагрузки на подземные воды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Карта качества подземных вод на водозаборах хозяйственно-питьевого назначения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Карта выявленных участков загрязнения и водозаборов хозяйственно-питьевого назначения, на которых выявлено загрязнение подземных вод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587514"/>
            <a:ext cx="86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дежурных цифровых карт подсистемы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«мониторинга подземных вод» (территориальный уровень)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953000" cy="32895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38400"/>
            <a:ext cx="4856604" cy="3124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28" y="3962400"/>
            <a:ext cx="4279972" cy="2895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294817" y="0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1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587514"/>
            <a:ext cx="86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дежурных цифровых карт подсистемы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«мониторинга подземных вод» (региональный уровень)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82" y="2976642"/>
            <a:ext cx="5557838" cy="38605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49364"/>
            <a:ext cx="5362575" cy="36798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1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C2312-05E1-4F0B-BAD6-55CB1D16AF0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8600" y="587514"/>
            <a:ext cx="861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дежурных цифровых карт подсистемы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«мониторинга подземных вод» (федеральный уровень)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678785" cy="3219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9911"/>
            <a:ext cx="4905375" cy="34126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812" y="3657601"/>
            <a:ext cx="4620188" cy="31548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94817" y="23301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538" indent="0" algn="ctr">
              <a:lnSpc>
                <a:spcPct val="90000"/>
              </a:lnSpc>
              <a:buFont typeface="Georgia" pitchFamily="18" charset="0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Гидроспецгеология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8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идроспецгеология">
      <a:dk1>
        <a:srgbClr val="183664"/>
      </a:dk1>
      <a:lt1>
        <a:srgbClr val="224A84"/>
      </a:lt1>
      <a:dk2>
        <a:srgbClr val="C7D7F0"/>
      </a:dk2>
      <a:lt2>
        <a:srgbClr val="F2F2F2"/>
      </a:lt2>
      <a:accent1>
        <a:srgbClr val="9CBAE5"/>
      </a:accent1>
      <a:accent2>
        <a:srgbClr val="295AA0"/>
      </a:accent2>
      <a:accent3>
        <a:srgbClr val="B4AFAF"/>
      </a:accent3>
      <a:accent4>
        <a:srgbClr val="FFFFFF"/>
      </a:accent4>
      <a:accent5>
        <a:srgbClr val="93A299"/>
      </a:accent5>
      <a:accent6>
        <a:srgbClr val="CEC9CB"/>
      </a:accent6>
      <a:hlink>
        <a:srgbClr val="739DDB"/>
      </a:hlink>
      <a:folHlink>
        <a:srgbClr val="85787E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269839</TotalTime>
  <Words>1428</Words>
  <Application>Microsoft Office PowerPoint</Application>
  <PresentationFormat>Экран (4:3)</PresentationFormat>
  <Paragraphs>312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Городская</vt:lpstr>
      <vt:lpstr>Image</vt:lpstr>
      <vt:lpstr>Цифровая картографическая продукция государственного мониторинга состояния недр и региональных гидрогеологических и инженерно-геологических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комплекта гидрогеологических карт масштаба 1 : 1 000 000: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</dc:creator>
  <cp:lastModifiedBy>Вожик</cp:lastModifiedBy>
  <cp:revision>498</cp:revision>
  <cp:lastPrinted>2014-04-08T05:42:26Z</cp:lastPrinted>
  <dcterms:created xsi:type="dcterms:W3CDTF">1601-01-01T00:00:00Z</dcterms:created>
  <dcterms:modified xsi:type="dcterms:W3CDTF">2018-01-16T21:31:28Z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