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0"/>
  </p:notesMasterIdLst>
  <p:sldIdLst>
    <p:sldId id="391" r:id="rId2"/>
    <p:sldId id="518" r:id="rId3"/>
    <p:sldId id="560" r:id="rId4"/>
    <p:sldId id="561" r:id="rId5"/>
    <p:sldId id="562" r:id="rId6"/>
    <p:sldId id="557" r:id="rId7"/>
    <p:sldId id="559" r:id="rId8"/>
    <p:sldId id="558" r:id="rId9"/>
    <p:sldId id="552" r:id="rId10"/>
    <p:sldId id="553" r:id="rId11"/>
    <p:sldId id="554" r:id="rId12"/>
    <p:sldId id="555" r:id="rId13"/>
    <p:sldId id="410" r:id="rId14"/>
    <p:sldId id="421" r:id="rId15"/>
    <p:sldId id="423" r:id="rId16"/>
    <p:sldId id="546" r:id="rId17"/>
    <p:sldId id="429" r:id="rId18"/>
    <p:sldId id="431" r:id="rId19"/>
    <p:sldId id="444" r:id="rId20"/>
    <p:sldId id="545" r:id="rId21"/>
    <p:sldId id="451" r:id="rId22"/>
    <p:sldId id="556" r:id="rId23"/>
    <p:sldId id="475" r:id="rId24"/>
    <p:sldId id="529" r:id="rId25"/>
    <p:sldId id="493" r:id="rId26"/>
    <p:sldId id="514" r:id="rId27"/>
    <p:sldId id="516" r:id="rId28"/>
    <p:sldId id="549" r:id="rId29"/>
    <p:sldId id="457" r:id="rId30"/>
    <p:sldId id="531" r:id="rId31"/>
    <p:sldId id="467" r:id="rId32"/>
    <p:sldId id="476" r:id="rId33"/>
    <p:sldId id="551" r:id="rId34"/>
    <p:sldId id="532" r:id="rId35"/>
    <p:sldId id="533" r:id="rId36"/>
    <p:sldId id="534" r:id="rId37"/>
    <p:sldId id="527" r:id="rId38"/>
    <p:sldId id="510" r:id="rId39"/>
  </p:sldIdLst>
  <p:sldSz cx="9144000" cy="6858000" type="screen4x3"/>
  <p:notesSz cx="6858000" cy="9144000"/>
  <p:defaultTextStyle>
    <a:defPPr>
      <a:defRPr lang="en-US"/>
    </a:defPPr>
    <a:lvl1pPr algn="ctr" rtl="0" fontAlgn="base">
      <a:lnSpc>
        <a:spcPct val="90000"/>
      </a:lnSpc>
      <a:spcBef>
        <a:spcPct val="50000"/>
      </a:spcBef>
      <a:spcAft>
        <a:spcPct val="0"/>
      </a:spcAft>
      <a:buClr>
        <a:schemeClr val="accent1"/>
      </a:buClr>
      <a:defRPr sz="2000" b="1" kern="1200">
        <a:solidFill>
          <a:schemeClr val="tx1"/>
        </a:solidFill>
        <a:latin typeface="Arial" pitchFamily="34" charset="0"/>
        <a:ea typeface="+mn-ea"/>
        <a:cs typeface="+mn-cs"/>
      </a:defRPr>
    </a:lvl1pPr>
    <a:lvl2pPr marL="457200" algn="ctr" rtl="0" fontAlgn="base">
      <a:lnSpc>
        <a:spcPct val="90000"/>
      </a:lnSpc>
      <a:spcBef>
        <a:spcPct val="50000"/>
      </a:spcBef>
      <a:spcAft>
        <a:spcPct val="0"/>
      </a:spcAft>
      <a:buClr>
        <a:schemeClr val="accent1"/>
      </a:buClr>
      <a:defRPr sz="2000" b="1" kern="1200">
        <a:solidFill>
          <a:schemeClr val="tx1"/>
        </a:solidFill>
        <a:latin typeface="Arial" pitchFamily="34" charset="0"/>
        <a:ea typeface="+mn-ea"/>
        <a:cs typeface="+mn-cs"/>
      </a:defRPr>
    </a:lvl2pPr>
    <a:lvl3pPr marL="914400" algn="ctr" rtl="0" fontAlgn="base">
      <a:lnSpc>
        <a:spcPct val="90000"/>
      </a:lnSpc>
      <a:spcBef>
        <a:spcPct val="50000"/>
      </a:spcBef>
      <a:spcAft>
        <a:spcPct val="0"/>
      </a:spcAft>
      <a:buClr>
        <a:schemeClr val="accent1"/>
      </a:buClr>
      <a:defRPr sz="2000" b="1" kern="1200">
        <a:solidFill>
          <a:schemeClr val="tx1"/>
        </a:solidFill>
        <a:latin typeface="Arial" pitchFamily="34" charset="0"/>
        <a:ea typeface="+mn-ea"/>
        <a:cs typeface="+mn-cs"/>
      </a:defRPr>
    </a:lvl3pPr>
    <a:lvl4pPr marL="1371600" algn="ctr" rtl="0" fontAlgn="base">
      <a:lnSpc>
        <a:spcPct val="90000"/>
      </a:lnSpc>
      <a:spcBef>
        <a:spcPct val="50000"/>
      </a:spcBef>
      <a:spcAft>
        <a:spcPct val="0"/>
      </a:spcAft>
      <a:buClr>
        <a:schemeClr val="accent1"/>
      </a:buClr>
      <a:defRPr sz="2000" b="1" kern="1200">
        <a:solidFill>
          <a:schemeClr val="tx1"/>
        </a:solidFill>
        <a:latin typeface="Arial" pitchFamily="34" charset="0"/>
        <a:ea typeface="+mn-ea"/>
        <a:cs typeface="+mn-cs"/>
      </a:defRPr>
    </a:lvl4pPr>
    <a:lvl5pPr marL="1828800" algn="ctr" rtl="0" fontAlgn="base">
      <a:lnSpc>
        <a:spcPct val="90000"/>
      </a:lnSpc>
      <a:spcBef>
        <a:spcPct val="50000"/>
      </a:spcBef>
      <a:spcAft>
        <a:spcPct val="0"/>
      </a:spcAft>
      <a:buClr>
        <a:schemeClr val="accent1"/>
      </a:buClr>
      <a:defRPr sz="2000" b="1" kern="1200">
        <a:solidFill>
          <a:schemeClr val="tx1"/>
        </a:solidFill>
        <a:latin typeface="Arial" pitchFamily="34" charset="0"/>
        <a:ea typeface="+mn-ea"/>
        <a:cs typeface="+mn-cs"/>
      </a:defRPr>
    </a:lvl5pPr>
    <a:lvl6pPr marL="2286000" algn="l" defTabSz="914400" rtl="0" eaLnBrk="1" latinLnBrk="0" hangingPunct="1">
      <a:defRPr sz="2000" b="1" kern="1200">
        <a:solidFill>
          <a:schemeClr val="tx1"/>
        </a:solidFill>
        <a:latin typeface="Arial" pitchFamily="34" charset="0"/>
        <a:ea typeface="+mn-ea"/>
        <a:cs typeface="+mn-cs"/>
      </a:defRPr>
    </a:lvl6pPr>
    <a:lvl7pPr marL="2743200" algn="l" defTabSz="914400" rtl="0" eaLnBrk="1" latinLnBrk="0" hangingPunct="1">
      <a:defRPr sz="2000" b="1" kern="1200">
        <a:solidFill>
          <a:schemeClr val="tx1"/>
        </a:solidFill>
        <a:latin typeface="Arial" pitchFamily="34" charset="0"/>
        <a:ea typeface="+mn-ea"/>
        <a:cs typeface="+mn-cs"/>
      </a:defRPr>
    </a:lvl7pPr>
    <a:lvl8pPr marL="3200400" algn="l" defTabSz="914400" rtl="0" eaLnBrk="1" latinLnBrk="0" hangingPunct="1">
      <a:defRPr sz="2000" b="1" kern="1200">
        <a:solidFill>
          <a:schemeClr val="tx1"/>
        </a:solidFill>
        <a:latin typeface="Arial" pitchFamily="34" charset="0"/>
        <a:ea typeface="+mn-ea"/>
        <a:cs typeface="+mn-cs"/>
      </a:defRPr>
    </a:lvl8pPr>
    <a:lvl9pPr marL="3657600" algn="l" defTabSz="914400" rtl="0" eaLnBrk="1" latinLnBrk="0" hangingPunct="1">
      <a:defRPr sz="2000"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27" autoAdjust="0"/>
    <p:restoredTop sz="83500" autoAdjust="0"/>
  </p:normalViewPr>
  <p:slideViewPr>
    <p:cSldViewPr>
      <p:cViewPr>
        <p:scale>
          <a:sx n="80" d="100"/>
          <a:sy n="80" d="100"/>
        </p:scale>
        <p:origin x="-282" y="-7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869"/>
    </p:cViewPr>
  </p:sorterViewPr>
  <p:notesViewPr>
    <p:cSldViewPr>
      <p:cViewPr varScale="1">
        <p:scale>
          <a:sx n="66" d="100"/>
          <a:sy n="66" d="100"/>
        </p:scale>
        <p:origin x="-285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B9166BA-CDAB-4A68-ADD0-B11725226C6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3663B11-1D5D-42B5-B3E9-F95535055C30}" type="slidenum">
              <a:rPr lang="en-US" smtClean="0"/>
              <a:pPr/>
              <a:t>1</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E8F1AB9-B692-45DE-84D1-E38B3E249ABE}" type="slidenum">
              <a:rPr lang="en-US" smtClean="0"/>
              <a:pPr/>
              <a:t>10</a:t>
            </a:fld>
            <a:endParaRPr lang="en-US" smtClean="0"/>
          </a:p>
        </p:txBody>
      </p:sp>
      <p:sp>
        <p:nvSpPr>
          <p:cNvPr id="45059" name="Rectangle 2"/>
          <p:cNvSpPr>
            <a:spLocks noChangeArrowheads="1"/>
          </p:cNvSpPr>
          <p:nvPr/>
        </p:nvSpPr>
        <p:spPr bwMode="auto">
          <a:xfrm>
            <a:off x="3886200" y="-1588"/>
            <a:ext cx="2971800" cy="458788"/>
          </a:xfrm>
          <a:prstGeom prst="rect">
            <a:avLst/>
          </a:prstGeom>
          <a:noFill/>
          <a:ln w="9525">
            <a:noFill/>
            <a:miter lim="800000"/>
            <a:headEnd/>
            <a:tailEnd/>
          </a:ln>
        </p:spPr>
        <p:txBody>
          <a:bodyPr wrap="none" anchor="ctr"/>
          <a:lstStyle/>
          <a:p>
            <a:endParaRPr lang="ru-RU"/>
          </a:p>
        </p:txBody>
      </p:sp>
      <p:sp>
        <p:nvSpPr>
          <p:cNvPr id="45060" name="Rectangle 3"/>
          <p:cNvSpPr>
            <a:spLocks noChangeArrowheads="1"/>
          </p:cNvSpPr>
          <p:nvPr/>
        </p:nvSpPr>
        <p:spPr bwMode="auto">
          <a:xfrm>
            <a:off x="3886200" y="8686800"/>
            <a:ext cx="2971800" cy="458788"/>
          </a:xfrm>
          <a:prstGeom prst="rect">
            <a:avLst/>
          </a:prstGeom>
          <a:noFill/>
          <a:ln w="9525">
            <a:noFill/>
            <a:miter lim="800000"/>
            <a:headEnd/>
            <a:tailEnd/>
          </a:ln>
        </p:spPr>
        <p:txBody>
          <a:bodyPr lIns="19050" tIns="0" rIns="19050" bIns="0" anchor="b"/>
          <a:lstStyle/>
          <a:p>
            <a:pPr algn="r" eaLnBrk="0" hangingPunct="0">
              <a:lnSpc>
                <a:spcPct val="100000"/>
              </a:lnSpc>
              <a:spcBef>
                <a:spcPct val="0"/>
              </a:spcBef>
              <a:buClrTx/>
            </a:pPr>
            <a:r>
              <a:rPr lang="en-GB" sz="1000" b="0" i="1">
                <a:latin typeface="Times New Roman" pitchFamily="18" charset="0"/>
                <a:cs typeface="Times New Roman" pitchFamily="18" charset="0"/>
              </a:rPr>
              <a:t>10</a:t>
            </a:r>
          </a:p>
        </p:txBody>
      </p:sp>
      <p:sp>
        <p:nvSpPr>
          <p:cNvPr id="45061" name="Rectangle 4"/>
          <p:cNvSpPr>
            <a:spLocks noChangeArrowheads="1"/>
          </p:cNvSpPr>
          <p:nvPr/>
        </p:nvSpPr>
        <p:spPr bwMode="auto">
          <a:xfrm>
            <a:off x="0" y="8686800"/>
            <a:ext cx="2971800" cy="458788"/>
          </a:xfrm>
          <a:prstGeom prst="rect">
            <a:avLst/>
          </a:prstGeom>
          <a:noFill/>
          <a:ln w="9525">
            <a:noFill/>
            <a:miter lim="800000"/>
            <a:headEnd/>
            <a:tailEnd/>
          </a:ln>
        </p:spPr>
        <p:txBody>
          <a:bodyPr wrap="none" anchor="ctr"/>
          <a:lstStyle/>
          <a:p>
            <a:endParaRPr lang="ru-RU"/>
          </a:p>
        </p:txBody>
      </p:sp>
      <p:sp>
        <p:nvSpPr>
          <p:cNvPr id="45062" name="Rectangle 5"/>
          <p:cNvSpPr>
            <a:spLocks noChangeArrowheads="1"/>
          </p:cNvSpPr>
          <p:nvPr/>
        </p:nvSpPr>
        <p:spPr bwMode="auto">
          <a:xfrm>
            <a:off x="0" y="-1588"/>
            <a:ext cx="2971800" cy="458788"/>
          </a:xfrm>
          <a:prstGeom prst="rect">
            <a:avLst/>
          </a:prstGeom>
          <a:noFill/>
          <a:ln w="9525">
            <a:noFill/>
            <a:miter lim="800000"/>
            <a:headEnd/>
            <a:tailEnd/>
          </a:ln>
        </p:spPr>
        <p:txBody>
          <a:bodyPr wrap="none" anchor="ctr"/>
          <a:lstStyle/>
          <a:p>
            <a:endParaRPr lang="ru-RU"/>
          </a:p>
        </p:txBody>
      </p:sp>
      <p:sp>
        <p:nvSpPr>
          <p:cNvPr id="45063" name="Rectangle 6"/>
          <p:cNvSpPr>
            <a:spLocks noChangeArrowheads="1"/>
          </p:cNvSpPr>
          <p:nvPr/>
        </p:nvSpPr>
        <p:spPr bwMode="auto">
          <a:xfrm>
            <a:off x="3883025" y="-1588"/>
            <a:ext cx="2973388" cy="457201"/>
          </a:xfrm>
          <a:prstGeom prst="rect">
            <a:avLst/>
          </a:prstGeom>
          <a:noFill/>
          <a:ln w="9525">
            <a:noFill/>
            <a:miter lim="800000"/>
            <a:headEnd/>
            <a:tailEnd/>
          </a:ln>
        </p:spPr>
        <p:txBody>
          <a:bodyPr wrap="none" anchor="ctr"/>
          <a:lstStyle/>
          <a:p>
            <a:endParaRPr lang="ru-RU"/>
          </a:p>
        </p:txBody>
      </p:sp>
      <p:sp>
        <p:nvSpPr>
          <p:cNvPr id="45064" name="Rectangle 7"/>
          <p:cNvSpPr>
            <a:spLocks noChangeArrowheads="1"/>
          </p:cNvSpPr>
          <p:nvPr/>
        </p:nvSpPr>
        <p:spPr bwMode="auto">
          <a:xfrm>
            <a:off x="3883025" y="8686800"/>
            <a:ext cx="2973388" cy="458788"/>
          </a:xfrm>
          <a:prstGeom prst="rect">
            <a:avLst/>
          </a:prstGeom>
          <a:noFill/>
          <a:ln w="9525">
            <a:noFill/>
            <a:miter lim="800000"/>
            <a:headEnd/>
            <a:tailEnd/>
          </a:ln>
        </p:spPr>
        <p:txBody>
          <a:bodyPr lIns="19050" tIns="0" rIns="19050" bIns="0" anchor="b"/>
          <a:lstStyle/>
          <a:p>
            <a:pPr algn="r" defTabSz="933450" eaLnBrk="0" hangingPunct="0">
              <a:lnSpc>
                <a:spcPct val="100000"/>
              </a:lnSpc>
              <a:spcBef>
                <a:spcPct val="0"/>
              </a:spcBef>
              <a:buClrTx/>
            </a:pPr>
            <a:r>
              <a:rPr lang="en-GB" sz="1000" b="0" i="1">
                <a:solidFill>
                  <a:srgbClr val="FFFFFF"/>
                </a:solidFill>
                <a:cs typeface="Times New Roman" pitchFamily="18" charset="0"/>
              </a:rPr>
              <a:t>5</a:t>
            </a:r>
          </a:p>
        </p:txBody>
      </p:sp>
      <p:sp>
        <p:nvSpPr>
          <p:cNvPr id="45065" name="Rectangle 8"/>
          <p:cNvSpPr>
            <a:spLocks noChangeArrowheads="1"/>
          </p:cNvSpPr>
          <p:nvPr/>
        </p:nvSpPr>
        <p:spPr bwMode="auto">
          <a:xfrm>
            <a:off x="-1588" y="8686800"/>
            <a:ext cx="2973388" cy="458788"/>
          </a:xfrm>
          <a:prstGeom prst="rect">
            <a:avLst/>
          </a:prstGeom>
          <a:noFill/>
          <a:ln w="9525">
            <a:noFill/>
            <a:miter lim="800000"/>
            <a:headEnd/>
            <a:tailEnd/>
          </a:ln>
        </p:spPr>
        <p:txBody>
          <a:bodyPr wrap="none" anchor="ctr"/>
          <a:lstStyle/>
          <a:p>
            <a:endParaRPr lang="ru-RU"/>
          </a:p>
        </p:txBody>
      </p:sp>
      <p:sp>
        <p:nvSpPr>
          <p:cNvPr id="45066" name="Rectangle 9"/>
          <p:cNvSpPr>
            <a:spLocks noChangeArrowheads="1"/>
          </p:cNvSpPr>
          <p:nvPr/>
        </p:nvSpPr>
        <p:spPr bwMode="auto">
          <a:xfrm>
            <a:off x="-1588" y="-1588"/>
            <a:ext cx="2973388" cy="457201"/>
          </a:xfrm>
          <a:prstGeom prst="rect">
            <a:avLst/>
          </a:prstGeom>
          <a:noFill/>
          <a:ln w="9525">
            <a:noFill/>
            <a:miter lim="800000"/>
            <a:headEnd/>
            <a:tailEnd/>
          </a:ln>
        </p:spPr>
        <p:txBody>
          <a:bodyPr wrap="none" anchor="ctr"/>
          <a:lstStyle/>
          <a:p>
            <a:endParaRPr lang="ru-RU"/>
          </a:p>
        </p:txBody>
      </p:sp>
      <p:sp>
        <p:nvSpPr>
          <p:cNvPr id="45067" name="Rectangle 10"/>
          <p:cNvSpPr>
            <a:spLocks noGrp="1" noChangeArrowheads="1"/>
          </p:cNvSpPr>
          <p:nvPr>
            <p:ph type="body" idx="1"/>
          </p:nvPr>
        </p:nvSpPr>
        <p:spPr>
          <a:xfrm>
            <a:off x="911225" y="4343400"/>
            <a:ext cx="5030788" cy="4111625"/>
          </a:xfrm>
          <a:noFill/>
          <a:ln/>
        </p:spPr>
        <p:txBody>
          <a:bodyPr lIns="95250" tIns="47625" rIns="95250" bIns="47625"/>
          <a:lstStyle/>
          <a:p>
            <a:pPr defTabSz="955675" eaLnBrk="1" hangingPunct="1"/>
            <a:r>
              <a:rPr lang="en-GB" dirty="0" smtClean="0"/>
              <a:t>Geographical Information Systems are often separate from the «mainstream» IT systems of an organization. If they are coupled, this coupling tends to be rather loose.</a:t>
            </a:r>
          </a:p>
          <a:p>
            <a:pPr defTabSz="955675" eaLnBrk="1" hangingPunct="1"/>
            <a:r>
              <a:rPr lang="en-GB" dirty="0" smtClean="0"/>
              <a:t>A common architecture today is one that links the GIS side with the IT side by having so-called «attributes» stored in corporate databases (often Oracle). However, this has a number of drawbacks:</a:t>
            </a:r>
          </a:p>
          <a:p>
            <a:pPr defTabSz="955675" eaLnBrk="1" hangingPunct="1"/>
            <a:r>
              <a:rPr lang="en-GB" dirty="0" smtClean="0"/>
              <a:t>- development isolation: it is very difficult from either side to effectively use the information managed by the other side due to different interfaces, tools, etc and to the complexity of the subject matter.</a:t>
            </a:r>
          </a:p>
          <a:p>
            <a:pPr defTabSz="955675" eaLnBrk="1" hangingPunct="1"/>
            <a:r>
              <a:rPr lang="en-GB" dirty="0" smtClean="0"/>
              <a:t>- integration and deployment complexity: it is hard to maintain the integrity between graphics and attributes</a:t>
            </a:r>
          </a:p>
          <a:p>
            <a:pPr defTabSz="955675" eaLnBrk="1" hangingPunct="1"/>
            <a:r>
              <a:rPr lang="en-GB" dirty="0" smtClean="0"/>
              <a:t>Spatial data formats also suffer from two other major problems:</a:t>
            </a:r>
          </a:p>
          <a:p>
            <a:pPr defTabSz="955675" eaLnBrk="1" hangingPunct="1"/>
            <a:r>
              <a:rPr lang="en-GB" dirty="0" smtClean="0"/>
              <a:t>- each GIS tool typically uses its own </a:t>
            </a:r>
            <a:r>
              <a:rPr lang="en-GB" dirty="0" err="1" smtClean="0"/>
              <a:t>proprietaty</a:t>
            </a:r>
            <a:r>
              <a:rPr lang="en-GB" dirty="0" smtClean="0"/>
              <a:t> format(s). This makes it very difficult to use multiple tools and still share access to the same spatial data</a:t>
            </a:r>
          </a:p>
          <a:p>
            <a:pPr defTabSz="955675" eaLnBrk="1" hangingPunct="1"/>
            <a:r>
              <a:rPr lang="en-GB" dirty="0" smtClean="0"/>
              <a:t>- GIS formats are file-based. This severely limits the scalability of spatial systems. It also impacts issues such as security and access controls.</a:t>
            </a:r>
          </a:p>
          <a:p>
            <a:pPr defTabSz="955675" eaLnBrk="1" hangingPunct="1"/>
            <a:r>
              <a:rPr lang="en-GB" dirty="0" smtClean="0"/>
              <a:t> </a:t>
            </a:r>
            <a:endParaRPr lang="ru-RU" dirty="0" smtClean="0"/>
          </a:p>
          <a:p>
            <a:pPr defTabSz="955675" eaLnBrk="1" hangingPunct="1"/>
            <a:endParaRPr lang="en-GB" dirty="0" smtClean="0"/>
          </a:p>
        </p:txBody>
      </p:sp>
      <p:sp>
        <p:nvSpPr>
          <p:cNvPr id="45068" name="Rectangle 11"/>
          <p:cNvSpPr>
            <a:spLocks noGrp="1" noRot="1" noChangeAspect="1" noChangeArrowheads="1" noTextEdit="1"/>
          </p:cNvSpPr>
          <p:nvPr>
            <p:ph type="sldImg"/>
          </p:nvPr>
        </p:nvSpPr>
        <p:spPr>
          <a:xfrm>
            <a:off x="1409700" y="846138"/>
            <a:ext cx="4040188" cy="3030537"/>
          </a:xfrm>
          <a:ln w="12700" cap="flat">
            <a:solidFill>
              <a:schemeClr val="tx1"/>
            </a:solid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Помимо того, что </a:t>
            </a:r>
            <a:r>
              <a:rPr lang="en-US" dirty="0" smtClean="0"/>
              <a:t>Spatial</a:t>
            </a:r>
            <a:r>
              <a:rPr lang="ru-RU" dirty="0" smtClean="0"/>
              <a:t> </a:t>
            </a:r>
            <a:r>
              <a:rPr lang="ru-RU" dirty="0" smtClean="0"/>
              <a:t>позволяет хранить пространственные данные, сама инфраструктура </a:t>
            </a:r>
            <a:r>
              <a:rPr lang="ru-RU" dirty="0" smtClean="0"/>
              <a:t>от</a:t>
            </a:r>
            <a:r>
              <a:rPr lang="ru-RU" baseline="0" dirty="0" smtClean="0"/>
              <a:t> </a:t>
            </a:r>
            <a:r>
              <a:rPr lang="en-US" baseline="0" dirty="0" smtClean="0"/>
              <a:t>Oracle </a:t>
            </a:r>
            <a:r>
              <a:rPr lang="ru-RU" dirty="0" smtClean="0"/>
              <a:t>позволяет </a:t>
            </a:r>
            <a:r>
              <a:rPr lang="ru-RU" dirty="0" smtClean="0"/>
              <a:t>использовать много доп. </a:t>
            </a:r>
            <a:r>
              <a:rPr lang="ru-RU" dirty="0" smtClean="0"/>
              <a:t>преимуществ</a:t>
            </a:r>
            <a:r>
              <a:rPr lang="ru-RU" dirty="0" smtClean="0"/>
              <a:t>: </a:t>
            </a:r>
            <a:r>
              <a:rPr lang="ru-RU" dirty="0" err="1" smtClean="0"/>
              <a:t>масштабируемость</a:t>
            </a:r>
            <a:r>
              <a:rPr lang="ru-RU" dirty="0" smtClean="0"/>
              <a:t>, </a:t>
            </a:r>
            <a:r>
              <a:rPr lang="ru-RU" dirty="0" smtClean="0"/>
              <a:t>интеграция данных(в том числе)</a:t>
            </a:r>
            <a:r>
              <a:rPr lang="ru-RU" dirty="0" err="1" smtClean="0"/>
              <a:t>голденгейт</a:t>
            </a:r>
            <a:r>
              <a:rPr lang="ru-RU" dirty="0" smtClean="0"/>
              <a:t>, непревзойденная репликация данных на разных серверах, </a:t>
            </a:r>
            <a:r>
              <a:rPr lang="ru-RU" dirty="0" err="1" smtClean="0"/>
              <a:t>мультиплатформенность</a:t>
            </a:r>
            <a:r>
              <a:rPr lang="ru-RU" dirty="0" smtClean="0"/>
              <a:t>(хотим сменить платформу – пожалуйста).</a:t>
            </a:r>
            <a:endParaRPr lang="en-US" dirty="0"/>
          </a:p>
        </p:txBody>
      </p:sp>
      <p:sp>
        <p:nvSpPr>
          <p:cNvPr id="4" name="Slide Number Placeholder 3"/>
          <p:cNvSpPr>
            <a:spLocks noGrp="1"/>
          </p:cNvSpPr>
          <p:nvPr>
            <p:ph type="sldNum" sz="quarter" idx="10"/>
          </p:nvPr>
        </p:nvSpPr>
        <p:spPr/>
        <p:txBody>
          <a:bodyPr/>
          <a:lstStyle/>
          <a:p>
            <a:pPr>
              <a:defRPr/>
            </a:pPr>
            <a:fld id="{AB9166BA-CDAB-4A68-ADD0-B11725226C6C}"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8139B15-AB91-4DAD-98F1-2C1FFB1D3E95}" type="slidenum">
              <a:rPr lang="en-US" smtClean="0"/>
              <a:pPr/>
              <a:t>12</a:t>
            </a:fld>
            <a:endParaRPr lang="en-US" smtClean="0"/>
          </a:p>
        </p:txBody>
      </p:sp>
      <p:sp>
        <p:nvSpPr>
          <p:cNvPr id="46083" name="Text Box 2"/>
          <p:cNvSpPr txBox="1">
            <a:spLocks noChangeArrowheads="1"/>
          </p:cNvSpPr>
          <p:nvPr/>
        </p:nvSpPr>
        <p:spPr bwMode="auto">
          <a:xfrm>
            <a:off x="3887788" y="8685213"/>
            <a:ext cx="2963862" cy="452437"/>
          </a:xfrm>
          <a:prstGeom prst="rect">
            <a:avLst/>
          </a:prstGeom>
          <a:noFill/>
          <a:ln w="9525">
            <a:noFill/>
            <a:round/>
            <a:headEnd/>
            <a:tailEnd/>
          </a:ln>
        </p:spPr>
        <p:txBody>
          <a:bodyPr lIns="89990" tIns="46795" rIns="89990" bIns="46795" anchor="b"/>
          <a:lstStyle/>
          <a:p>
            <a:pPr algn="r" defTabSz="447675">
              <a:lnSpc>
                <a:spcPct val="100000"/>
              </a:lnSpc>
              <a:spcBef>
                <a:spcPct val="0"/>
              </a:spcBef>
              <a:buClr>
                <a:srgbClr val="FFFFFF"/>
              </a:buClr>
              <a:buSzPct val="100000"/>
              <a:buFont typeface="Times New Roman" pitchFamily="18" charset="0"/>
              <a:buNone/>
              <a:tabLst>
                <a:tab pos="0" algn="l"/>
                <a:tab pos="447675" algn="l"/>
                <a:tab pos="896938" algn="l"/>
                <a:tab pos="1344613" algn="l"/>
                <a:tab pos="1795463" algn="l"/>
                <a:tab pos="2244725" algn="l"/>
                <a:tab pos="2695575" algn="l"/>
                <a:tab pos="3143250" algn="l"/>
                <a:tab pos="3592513" algn="l"/>
                <a:tab pos="4041775" algn="l"/>
                <a:tab pos="4489450" algn="l"/>
                <a:tab pos="4940300" algn="l"/>
                <a:tab pos="5387975" algn="l"/>
                <a:tab pos="5837238" algn="l"/>
                <a:tab pos="6288088" algn="l"/>
                <a:tab pos="6735763" algn="l"/>
                <a:tab pos="7186613" algn="l"/>
                <a:tab pos="7634288" algn="l"/>
                <a:tab pos="8085138" algn="l"/>
                <a:tab pos="8532813" algn="l"/>
                <a:tab pos="8982075" algn="l"/>
              </a:tabLst>
            </a:pPr>
            <a:fld id="{904B7EFE-825B-4B56-A0CE-DA7185E7C454}" type="slidenum">
              <a:rPr lang="en-GB" sz="1200" b="0">
                <a:solidFill>
                  <a:srgbClr val="000000"/>
                </a:solidFill>
                <a:latin typeface="Times New Roman" pitchFamily="18" charset="0"/>
                <a:cs typeface="Arial" pitchFamily="34" charset="0"/>
              </a:rPr>
              <a:pPr algn="r" defTabSz="447675">
                <a:lnSpc>
                  <a:spcPct val="100000"/>
                </a:lnSpc>
                <a:spcBef>
                  <a:spcPct val="0"/>
                </a:spcBef>
                <a:buClr>
                  <a:srgbClr val="FFFFFF"/>
                </a:buClr>
                <a:buSzPct val="100000"/>
                <a:buFont typeface="Times New Roman" pitchFamily="18" charset="0"/>
                <a:buNone/>
                <a:tabLst>
                  <a:tab pos="0" algn="l"/>
                  <a:tab pos="447675" algn="l"/>
                  <a:tab pos="896938" algn="l"/>
                  <a:tab pos="1344613" algn="l"/>
                  <a:tab pos="1795463" algn="l"/>
                  <a:tab pos="2244725" algn="l"/>
                  <a:tab pos="2695575" algn="l"/>
                  <a:tab pos="3143250" algn="l"/>
                  <a:tab pos="3592513" algn="l"/>
                  <a:tab pos="4041775" algn="l"/>
                  <a:tab pos="4489450" algn="l"/>
                  <a:tab pos="4940300" algn="l"/>
                  <a:tab pos="5387975" algn="l"/>
                  <a:tab pos="5837238" algn="l"/>
                  <a:tab pos="6288088" algn="l"/>
                  <a:tab pos="6735763" algn="l"/>
                  <a:tab pos="7186613" algn="l"/>
                  <a:tab pos="7634288" algn="l"/>
                  <a:tab pos="8085138" algn="l"/>
                  <a:tab pos="8532813" algn="l"/>
                  <a:tab pos="8982075" algn="l"/>
                </a:tabLst>
              </a:pPr>
              <a:t>12</a:t>
            </a:fld>
            <a:endParaRPr lang="en-GB" sz="1200" b="0">
              <a:solidFill>
                <a:srgbClr val="000000"/>
              </a:solidFill>
              <a:latin typeface="Times New Roman" pitchFamily="18" charset="0"/>
              <a:cs typeface="Arial" pitchFamily="34" charset="0"/>
            </a:endParaRPr>
          </a:p>
        </p:txBody>
      </p:sp>
      <p:sp>
        <p:nvSpPr>
          <p:cNvPr id="46084" name="Text Box 3"/>
          <p:cNvSpPr txBox="1">
            <a:spLocks noChangeArrowheads="1"/>
          </p:cNvSpPr>
          <p:nvPr/>
        </p:nvSpPr>
        <p:spPr bwMode="auto">
          <a:xfrm>
            <a:off x="1144588" y="685800"/>
            <a:ext cx="4567237" cy="3427413"/>
          </a:xfrm>
          <a:prstGeom prst="rect">
            <a:avLst/>
          </a:prstGeom>
          <a:solidFill>
            <a:srgbClr val="FFFFFF"/>
          </a:solidFill>
          <a:ln w="9360">
            <a:solidFill>
              <a:srgbClr val="000000"/>
            </a:solidFill>
            <a:miter lim="800000"/>
            <a:headEnd/>
            <a:tailEnd/>
          </a:ln>
        </p:spPr>
        <p:txBody>
          <a:bodyPr wrap="none" anchor="ctr"/>
          <a:lstStyle/>
          <a:p>
            <a:endParaRPr lang="ru-RU"/>
          </a:p>
        </p:txBody>
      </p:sp>
      <p:sp>
        <p:nvSpPr>
          <p:cNvPr id="46085" name="Text Box 4"/>
          <p:cNvSpPr>
            <a:spLocks noGrp="1" noChangeArrowheads="1"/>
          </p:cNvSpPr>
          <p:nvPr>
            <p:ph type="body"/>
          </p:nvPr>
        </p:nvSpPr>
        <p:spPr>
          <a:xfrm>
            <a:off x="914400" y="4343400"/>
            <a:ext cx="5022850" cy="4108450"/>
          </a:xfrm>
          <a:noFill/>
          <a:ln/>
        </p:spPr>
        <p:txBody>
          <a:bodyPr wrap="none" lIns="91430" tIns="45715" rIns="91430" bIns="45715" anchor="ctr"/>
          <a:lstStyle/>
          <a:p>
            <a:pPr eaLnBrk="1" hangingPunct="1"/>
            <a:r>
              <a:rPr lang="en-US" dirty="0" smtClean="0"/>
              <a:t>Oracle </a:t>
            </a:r>
            <a:r>
              <a:rPr lang="ru-RU" dirty="0" smtClean="0"/>
              <a:t>предлагает целый стек решений для работы с пространственными данными. </a:t>
            </a:r>
          </a:p>
          <a:p>
            <a:pPr eaLnBrk="1" hangingPunct="1"/>
            <a:r>
              <a:rPr lang="ru-RU" dirty="0" smtClean="0"/>
              <a:t>Это </a:t>
            </a:r>
            <a:r>
              <a:rPr lang="en-US" dirty="0" smtClean="0"/>
              <a:t>Locator </a:t>
            </a:r>
            <a:r>
              <a:rPr lang="ru-RU" dirty="0" smtClean="0"/>
              <a:t>и опция </a:t>
            </a:r>
            <a:r>
              <a:rPr lang="en-US" dirty="0" smtClean="0"/>
              <a:t>Spatial – </a:t>
            </a:r>
            <a:r>
              <a:rPr lang="ru-RU" dirty="0" smtClean="0"/>
              <a:t>для хранения данных.</a:t>
            </a:r>
          </a:p>
          <a:p>
            <a:pPr eaLnBrk="1" hangingPunct="1"/>
            <a:r>
              <a:rPr lang="en-US" dirty="0" err="1" smtClean="0"/>
              <a:t>Mapviewer</a:t>
            </a:r>
            <a:r>
              <a:rPr lang="en-US" dirty="0" smtClean="0"/>
              <a:t> – </a:t>
            </a:r>
            <a:r>
              <a:rPr lang="ru-RU" dirty="0" smtClean="0"/>
              <a:t>для отображения.</a:t>
            </a:r>
          </a:p>
          <a:p>
            <a:pPr eaLnBrk="1" hangingPunct="1"/>
            <a:r>
              <a:rPr lang="ru-RU" dirty="0" smtClean="0"/>
              <a:t>Компоненты </a:t>
            </a:r>
            <a:r>
              <a:rPr lang="en-US" dirty="0" err="1" smtClean="0"/>
              <a:t>JDeveloper</a:t>
            </a:r>
            <a:r>
              <a:rPr lang="en-US" dirty="0" smtClean="0"/>
              <a:t> </a:t>
            </a:r>
            <a:r>
              <a:rPr lang="ru-RU" dirty="0" smtClean="0"/>
              <a:t>для </a:t>
            </a:r>
            <a:r>
              <a:rPr lang="ru-RU" dirty="0" smtClean="0"/>
              <a:t>интеграции </a:t>
            </a:r>
            <a:r>
              <a:rPr lang="ru-RU" dirty="0" smtClean="0"/>
              <a:t>карты в </a:t>
            </a:r>
            <a:r>
              <a:rPr lang="en-US" dirty="0" smtClean="0"/>
              <a:t>Java-</a:t>
            </a:r>
            <a:r>
              <a:rPr lang="ru-RU" dirty="0" smtClean="0"/>
              <a:t>приложения.</a:t>
            </a:r>
          </a:p>
          <a:p>
            <a:pPr eaLnBrk="1" hangingPunct="1"/>
            <a:r>
              <a:rPr lang="ru-RU" dirty="0" smtClean="0"/>
              <a:t>А также в поставке базы идет бесплатный комплект карт от </a:t>
            </a:r>
            <a:r>
              <a:rPr lang="en-US" dirty="0" err="1" smtClean="0"/>
              <a:t>Navteq</a:t>
            </a:r>
            <a:r>
              <a:rPr lang="en-US" dirty="0" smtClean="0"/>
              <a:t>.</a:t>
            </a:r>
            <a:endParaRPr lang="ru-RU" dirty="0" smtClean="0"/>
          </a:p>
          <a:p>
            <a:pPr eaLnBrk="1" hangingPunct="1"/>
            <a:endParaRPr lang="ru-RU" dirty="0" smtClean="0"/>
          </a:p>
          <a:p>
            <a:pPr eaLnBrk="1" hangingPunct="1"/>
            <a:r>
              <a:rPr lang="ru-RU" dirty="0" smtClean="0"/>
              <a:t>Набор карт – до районов областей – вместе со </a:t>
            </a:r>
            <a:r>
              <a:rPr lang="en-US" dirty="0" smtClean="0"/>
              <a:t>Spatial</a:t>
            </a:r>
            <a:endParaRPr lang="ru-RU"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B2F739F-F6DD-4449-A7EB-E21B77FD27EE}" type="slidenum">
              <a:rPr lang="en-US" smtClean="0"/>
              <a:pPr/>
              <a:t>13</a:t>
            </a:fld>
            <a:endParaRPr lang="en-US" smtClean="0"/>
          </a:p>
        </p:txBody>
      </p:sp>
      <p:sp>
        <p:nvSpPr>
          <p:cNvPr id="47107" name="Text Box 2"/>
          <p:cNvSpPr txBox="1">
            <a:spLocks noChangeArrowheads="1"/>
          </p:cNvSpPr>
          <p:nvPr/>
        </p:nvSpPr>
        <p:spPr bwMode="auto">
          <a:xfrm>
            <a:off x="457200" y="458788"/>
            <a:ext cx="5943600" cy="4457700"/>
          </a:xfrm>
          <a:prstGeom prst="rect">
            <a:avLst/>
          </a:prstGeom>
          <a:solidFill>
            <a:srgbClr val="FFFFFF"/>
          </a:solidFill>
          <a:ln w="9360">
            <a:solidFill>
              <a:srgbClr val="000000"/>
            </a:solidFill>
            <a:miter lim="800000"/>
            <a:headEnd/>
            <a:tailEnd/>
          </a:ln>
        </p:spPr>
        <p:txBody>
          <a:bodyPr wrap="none" anchor="ctr"/>
          <a:lstStyle/>
          <a:p>
            <a:endParaRPr lang="ru-RU"/>
          </a:p>
        </p:txBody>
      </p:sp>
      <p:sp>
        <p:nvSpPr>
          <p:cNvPr id="47108" name="Text Box 3"/>
          <p:cNvSpPr>
            <a:spLocks noGrp="1" noChangeArrowheads="1"/>
          </p:cNvSpPr>
          <p:nvPr>
            <p:ph type="body"/>
          </p:nvPr>
        </p:nvSpPr>
        <p:spPr>
          <a:xfrm>
            <a:off x="569913" y="5141913"/>
            <a:ext cx="5718175" cy="3417887"/>
          </a:xfrm>
          <a:noFill/>
          <a:ln/>
        </p:spPr>
        <p:txBody>
          <a:bodyPr lIns="89990" tIns="46795" rIns="89990" bIns="46795"/>
          <a:lstStyle/>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b="1" dirty="0" smtClean="0">
                <a:latin typeface="Arial" pitchFamily="34" charset="0"/>
              </a:rPr>
              <a:t>Итак. Что же такое </a:t>
            </a:r>
            <a:r>
              <a:rPr lang="en-US" b="1" dirty="0" smtClean="0">
                <a:latin typeface="Arial" pitchFamily="34" charset="0"/>
              </a:rPr>
              <a:t>Oracle Spatial (</a:t>
            </a:r>
            <a:r>
              <a:rPr lang="ru-RU" b="1" dirty="0" smtClean="0">
                <a:latin typeface="Arial" pitchFamily="34" charset="0"/>
              </a:rPr>
              <a:t>или бесплатный аналог </a:t>
            </a:r>
            <a:r>
              <a:rPr lang="en-US" b="1" dirty="0" smtClean="0">
                <a:latin typeface="Arial" pitchFamily="34" charset="0"/>
              </a:rPr>
              <a:t>Oracle Locator).</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b="1" dirty="0" smtClean="0">
                <a:latin typeface="Arial" pitchFamily="34" charset="0"/>
              </a:rPr>
              <a:t>Это в первую очередь возможность СУБД быстро и эффективно хранить, получать доступ и анализировать пространственные данные.</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b="1" dirty="0" smtClean="0">
                <a:latin typeface="Arial" pitchFamily="34" charset="0"/>
              </a:rPr>
              <a:t>С физической точки зрения – это тип данных для хранения геометрических фигур с приданной ему инфраструктурой анализа. </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b="1" dirty="0" smtClean="0">
                <a:latin typeface="Arial" pitchFamily="34" charset="0"/>
              </a:rPr>
              <a:t>Формат хранения пространственных данных </a:t>
            </a:r>
            <a:r>
              <a:rPr lang="en-US" b="1" dirty="0" smtClean="0">
                <a:latin typeface="Arial" pitchFamily="34" charset="0"/>
              </a:rPr>
              <a:t>Oracle Spatial – </a:t>
            </a:r>
            <a:r>
              <a:rPr lang="ru-RU" b="1" dirty="0" smtClean="0">
                <a:latin typeface="Arial" pitchFamily="34" charset="0"/>
              </a:rPr>
              <a:t>де-факто стандарт в среде ГИС-приложений.</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b="1" dirty="0" smtClean="0">
              <a:latin typeface="Arial" pitchFamily="34" charset="0"/>
            </a:endParaRP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Arial" pitchFamily="34" charset="0"/>
              </a:rPr>
              <a:t>Spatial</a:t>
            </a:r>
            <a:r>
              <a:rPr lang="ru-RU" b="1" baseline="0" dirty="0" smtClean="0">
                <a:latin typeface="Arial" pitchFamily="34" charset="0"/>
              </a:rPr>
              <a:t> </a:t>
            </a:r>
            <a:r>
              <a:rPr lang="ru-RU" b="1" baseline="0" dirty="0" smtClean="0">
                <a:latin typeface="Arial" pitchFamily="34" charset="0"/>
              </a:rPr>
              <a:t>– </a:t>
            </a:r>
            <a:r>
              <a:rPr lang="ru-RU" b="1" baseline="0" dirty="0" smtClean="0">
                <a:latin typeface="Arial" pitchFamily="34" charset="0"/>
              </a:rPr>
              <a:t>доп. тип данных</a:t>
            </a:r>
            <a:r>
              <a:rPr lang="ru-RU" b="1" baseline="0" dirty="0" smtClean="0">
                <a:latin typeface="Arial" pitchFamily="34" charset="0"/>
              </a:rPr>
              <a:t>, умеет искать, анализировать.   -  примеры </a:t>
            </a:r>
            <a:r>
              <a:rPr lang="ru-RU" b="1" baseline="0" dirty="0" smtClean="0">
                <a:latin typeface="Arial" pitchFamily="34" charset="0"/>
              </a:rPr>
              <a:t>приведен</a:t>
            </a:r>
            <a:r>
              <a:rPr lang="en-US" b="1" baseline="0" dirty="0" smtClean="0">
                <a:latin typeface="Arial" pitchFamily="34" charset="0"/>
              </a:rPr>
              <a:t>y</a:t>
            </a:r>
            <a:r>
              <a:rPr lang="ru-RU" b="1" baseline="0" dirty="0" err="1" smtClean="0">
                <a:latin typeface="Arial" pitchFamily="34" charset="0"/>
              </a:rPr>
              <a:t>ые</a:t>
            </a:r>
            <a:r>
              <a:rPr lang="ru-RU" b="1" baseline="0" dirty="0" smtClean="0">
                <a:latin typeface="Arial" pitchFamily="34" charset="0"/>
              </a:rPr>
              <a:t> </a:t>
            </a:r>
            <a:r>
              <a:rPr lang="ru-RU" b="1" baseline="0" dirty="0" smtClean="0">
                <a:latin typeface="Arial" pitchFamily="34" charset="0"/>
              </a:rPr>
              <a:t>– большие ГИС системы, которые </a:t>
            </a:r>
            <a:r>
              <a:rPr lang="ru-RU" b="1" baseline="0" dirty="0" smtClean="0">
                <a:latin typeface="Arial" pitchFamily="34" charset="0"/>
              </a:rPr>
              <a:t>сразу поддерживают этот формат</a:t>
            </a:r>
            <a:endParaRPr lang="en-GB" b="1"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6E9A539-C4A1-4268-8B74-3A483E325641}" type="slidenum">
              <a:rPr lang="en-US" smtClean="0"/>
              <a:pPr/>
              <a:t>14</a:t>
            </a:fld>
            <a:endParaRPr lang="en-US" smtClean="0"/>
          </a:p>
        </p:txBody>
      </p:sp>
      <p:sp>
        <p:nvSpPr>
          <p:cNvPr id="48131" name="Text Box 2"/>
          <p:cNvSpPr txBox="1">
            <a:spLocks noChangeArrowheads="1"/>
          </p:cNvSpPr>
          <p:nvPr/>
        </p:nvSpPr>
        <p:spPr bwMode="auto">
          <a:xfrm>
            <a:off x="1158875" y="717550"/>
            <a:ext cx="4541838" cy="3406775"/>
          </a:xfrm>
          <a:prstGeom prst="rect">
            <a:avLst/>
          </a:prstGeom>
          <a:solidFill>
            <a:srgbClr val="FFFFFF"/>
          </a:solidFill>
          <a:ln w="9360">
            <a:solidFill>
              <a:srgbClr val="000000"/>
            </a:solidFill>
            <a:miter lim="800000"/>
            <a:headEnd/>
            <a:tailEnd/>
          </a:ln>
        </p:spPr>
        <p:txBody>
          <a:bodyPr wrap="none" anchor="ctr"/>
          <a:lstStyle/>
          <a:p>
            <a:endParaRPr lang="ru-RU"/>
          </a:p>
        </p:txBody>
      </p:sp>
      <p:sp>
        <p:nvSpPr>
          <p:cNvPr id="4" name="Notes Placeholder 3"/>
          <p:cNvSpPr>
            <a:spLocks noGrp="1"/>
          </p:cNvSpPr>
          <p:nvPr>
            <p:ph type="body" idx="1"/>
          </p:nvPr>
        </p:nvSpPr>
        <p:spPr/>
        <p:txBody>
          <a:bodyPr>
            <a:normAutofit/>
          </a:bodyPr>
          <a:lstStyle/>
          <a:p>
            <a:r>
              <a:rPr lang="ru-RU" dirty="0" smtClean="0"/>
              <a:t>Помимо </a:t>
            </a:r>
            <a:r>
              <a:rPr lang="ru-RU" dirty="0" smtClean="0"/>
              <a:t>хранения данных,</a:t>
            </a:r>
            <a:r>
              <a:rPr lang="ru-RU" baseline="0" dirty="0" smtClean="0"/>
              <a:t> </a:t>
            </a:r>
            <a:r>
              <a:rPr lang="ru-RU" baseline="0" dirty="0" smtClean="0"/>
              <a:t>БД их </a:t>
            </a:r>
            <a:r>
              <a:rPr lang="ru-RU" baseline="0" dirty="0" smtClean="0"/>
              <a:t>анализирует </a:t>
            </a:r>
            <a:r>
              <a:rPr lang="ru-RU" baseline="0" dirty="0" smtClean="0"/>
              <a:t>прямо внутри базы </a:t>
            </a:r>
            <a:r>
              <a:rPr lang="ru-RU" baseline="0" dirty="0" smtClean="0"/>
              <a:t>данных </a:t>
            </a:r>
            <a:r>
              <a:rPr lang="ru-RU" baseline="0" dirty="0" smtClean="0"/>
              <a:t>– за счет этого </a:t>
            </a:r>
            <a:r>
              <a:rPr lang="ru-RU" baseline="0" dirty="0" err="1" smtClean="0"/>
              <a:t>оч</a:t>
            </a:r>
            <a:r>
              <a:rPr lang="ru-RU" baseline="0" dirty="0" smtClean="0"/>
              <a:t>. быстро</a:t>
            </a:r>
            <a:r>
              <a:rPr lang="ru-RU" baseline="0" dirty="0" smtClean="0"/>
              <a:t>.  Пример этого </a:t>
            </a:r>
            <a:r>
              <a:rPr lang="ru-RU" baseline="0" dirty="0" smtClean="0"/>
              <a:t>приведен.</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F30878B-3524-46E4-9350-1ACF87D41648}" type="slidenum">
              <a:rPr lang="en-US" smtClean="0"/>
              <a:pPr/>
              <a:t>15</a:t>
            </a:fld>
            <a:endParaRPr lang="en-US" smtClean="0"/>
          </a:p>
        </p:txBody>
      </p:sp>
      <p:sp>
        <p:nvSpPr>
          <p:cNvPr id="49155" name="Text Box 2"/>
          <p:cNvSpPr txBox="1">
            <a:spLocks noChangeArrowheads="1"/>
          </p:cNvSpPr>
          <p:nvPr/>
        </p:nvSpPr>
        <p:spPr bwMode="auto">
          <a:xfrm>
            <a:off x="477838" y="463550"/>
            <a:ext cx="6035675" cy="4525963"/>
          </a:xfrm>
          <a:prstGeom prst="rect">
            <a:avLst/>
          </a:prstGeom>
          <a:solidFill>
            <a:srgbClr val="FFFFFF"/>
          </a:solidFill>
          <a:ln w="9360">
            <a:solidFill>
              <a:srgbClr val="000000"/>
            </a:solidFill>
            <a:miter lim="800000"/>
            <a:headEnd/>
            <a:tailEnd/>
          </a:ln>
        </p:spPr>
        <p:txBody>
          <a:bodyPr wrap="none" anchor="ctr"/>
          <a:lstStyle/>
          <a:p>
            <a:endParaRPr lang="ru-RU"/>
          </a:p>
        </p:txBody>
      </p:sp>
      <p:sp>
        <p:nvSpPr>
          <p:cNvPr id="49156" name="Rectangle 3"/>
          <p:cNvSpPr>
            <a:spLocks noGrp="1" noChangeArrowheads="1"/>
          </p:cNvSpPr>
          <p:nvPr>
            <p:ph type="body"/>
          </p:nvPr>
        </p:nvSpPr>
        <p:spPr>
          <a:xfrm>
            <a:off x="457200" y="5221288"/>
            <a:ext cx="6076950" cy="3656012"/>
          </a:xfrm>
          <a:noFill/>
          <a:ln/>
        </p:spPr>
        <p:txBody>
          <a:bodyPr lIns="12960" tIns="12960" rIns="12960" bIns="12960"/>
          <a:lstStyle/>
          <a:p>
            <a:pPr defTabSz="449263" eaLnBrk="1" hangingPunct="1">
              <a:spcBef>
                <a:spcPts val="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dirty="0" smtClean="0"/>
              <a:t>Пример того же</a:t>
            </a:r>
            <a:r>
              <a:rPr lang="ru-RU" baseline="0" dirty="0" smtClean="0"/>
              <a:t> самого</a:t>
            </a:r>
            <a:endParaRPr lang="ru-RU"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8783128-6C30-433B-865C-BF166444E31D}" type="slidenum">
              <a:rPr lang="en-US" smtClean="0"/>
              <a:pPr/>
              <a:t>17</a:t>
            </a:fld>
            <a:endParaRPr lang="en-US" smtClean="0"/>
          </a:p>
        </p:txBody>
      </p:sp>
      <p:sp>
        <p:nvSpPr>
          <p:cNvPr id="50179"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ru-RU"/>
          </a:p>
        </p:txBody>
      </p:sp>
      <p:sp>
        <p:nvSpPr>
          <p:cNvPr id="50180" name="Rectangle 3"/>
          <p:cNvSpPr>
            <a:spLocks noGrp="1" noChangeArrowheads="1"/>
          </p:cNvSpPr>
          <p:nvPr>
            <p:ph type="body"/>
          </p:nvPr>
        </p:nvSpPr>
        <p:spPr>
          <a:xfrm>
            <a:off x="914400" y="4343400"/>
            <a:ext cx="5016500" cy="4103688"/>
          </a:xfrm>
          <a:noFill/>
          <a:ln/>
        </p:spPr>
        <p:txBody>
          <a:bodyPr wrap="none" lIns="91438" tIns="45719" rIns="91438" bIns="45719" anchor="ctr"/>
          <a:lstStyle/>
          <a:p>
            <a:pPr eaLnBrk="1" hangingPunct="1"/>
            <a:r>
              <a:rPr lang="ru-RU" dirty="0" smtClean="0"/>
              <a:t>Помимо векторных данных</a:t>
            </a:r>
            <a:r>
              <a:rPr lang="ru-RU" baseline="0" dirty="0" smtClean="0"/>
              <a:t> мы умеем хранить спутниковые снимки(из космоса). Те же преимущества, архивация, быстрый поиск.   </a:t>
            </a:r>
            <a:r>
              <a:rPr lang="en-US" baseline="0" dirty="0" smtClean="0"/>
              <a:t>SDO</a:t>
            </a:r>
            <a:r>
              <a:rPr lang="ru-RU" baseline="0" dirty="0" smtClean="0"/>
              <a:t> </a:t>
            </a:r>
            <a:r>
              <a:rPr lang="en-US" baseline="0" dirty="0" err="1" smtClean="0"/>
              <a:t>Georaster</a:t>
            </a:r>
            <a:r>
              <a:rPr lang="en-US" baseline="0" dirty="0" smtClean="0"/>
              <a:t> – </a:t>
            </a:r>
            <a:r>
              <a:rPr lang="ru-RU" baseline="0" dirty="0" smtClean="0"/>
              <a:t>тип для спутниковых. </a:t>
            </a:r>
            <a:endParaRPr lang="ru-RU"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09CE7AF-4665-4D32-944E-324A406895D8}" type="slidenum">
              <a:rPr lang="en-US" smtClean="0"/>
              <a:pPr/>
              <a:t>18</a:t>
            </a:fld>
            <a:endParaRPr lang="en-US" smtClean="0"/>
          </a:p>
        </p:txBody>
      </p:sp>
      <p:sp>
        <p:nvSpPr>
          <p:cNvPr id="51203" name="Rectangle 2"/>
          <p:cNvSpPr>
            <a:spLocks noChangeArrowheads="1"/>
          </p:cNvSpPr>
          <p:nvPr/>
        </p:nvSpPr>
        <p:spPr bwMode="auto">
          <a:xfrm>
            <a:off x="3884613" y="-1588"/>
            <a:ext cx="2976562" cy="461963"/>
          </a:xfrm>
          <a:prstGeom prst="rect">
            <a:avLst/>
          </a:prstGeom>
          <a:noFill/>
          <a:ln w="9525">
            <a:noFill/>
            <a:miter lim="800000"/>
            <a:headEnd/>
            <a:tailEnd/>
          </a:ln>
        </p:spPr>
        <p:txBody>
          <a:bodyPr wrap="none" anchor="ctr"/>
          <a:lstStyle/>
          <a:p>
            <a:endParaRPr lang="ru-RU"/>
          </a:p>
        </p:txBody>
      </p:sp>
      <p:sp>
        <p:nvSpPr>
          <p:cNvPr id="51204" name="Rectangle 3"/>
          <p:cNvSpPr>
            <a:spLocks noChangeArrowheads="1"/>
          </p:cNvSpPr>
          <p:nvPr/>
        </p:nvSpPr>
        <p:spPr bwMode="auto">
          <a:xfrm>
            <a:off x="-3175" y="-1588"/>
            <a:ext cx="2973388" cy="461963"/>
          </a:xfrm>
          <a:prstGeom prst="rect">
            <a:avLst/>
          </a:prstGeom>
          <a:noFill/>
          <a:ln w="9525">
            <a:noFill/>
            <a:miter lim="800000"/>
            <a:headEnd/>
            <a:tailEnd/>
          </a:ln>
        </p:spPr>
        <p:txBody>
          <a:bodyPr wrap="none" anchor="ctr"/>
          <a:lstStyle/>
          <a:p>
            <a:endParaRPr lang="ru-RU"/>
          </a:p>
        </p:txBody>
      </p:sp>
      <p:sp>
        <p:nvSpPr>
          <p:cNvPr id="51205" name="Rectangle 4"/>
          <p:cNvSpPr>
            <a:spLocks noGrp="1" noRot="1" noChangeAspect="1" noChangeArrowheads="1" noTextEdit="1"/>
          </p:cNvSpPr>
          <p:nvPr>
            <p:ph type="sldImg"/>
          </p:nvPr>
        </p:nvSpPr>
        <p:spPr>
          <a:xfrm>
            <a:off x="457200" y="457200"/>
            <a:ext cx="5943600" cy="4457700"/>
          </a:xfrm>
          <a:ln/>
        </p:spPr>
      </p:sp>
      <p:sp>
        <p:nvSpPr>
          <p:cNvPr id="51206" name="Rectangle 5"/>
          <p:cNvSpPr>
            <a:spLocks noGrp="1" noChangeArrowheads="1"/>
          </p:cNvSpPr>
          <p:nvPr>
            <p:ph type="body" idx="1"/>
          </p:nvPr>
        </p:nvSpPr>
        <p:spPr>
          <a:xfrm>
            <a:off x="571500" y="5143500"/>
            <a:ext cx="5715000" cy="3414713"/>
          </a:xfrm>
          <a:noFill/>
          <a:ln/>
        </p:spPr>
        <p:txBody>
          <a:bodyPr lIns="89905" tIns="44953" rIns="89905" bIns="44953"/>
          <a:lstStyle/>
          <a:p>
            <a:pPr eaLnBrk="1" hangingPunct="1"/>
            <a:r>
              <a:rPr lang="en-US" smtClean="0">
                <a:solidFill>
                  <a:schemeClr val="accent2"/>
                </a:solidFill>
              </a:rPr>
              <a:t>Pyramids</a:t>
            </a:r>
            <a:endParaRPr lang="en-US" smtClean="0"/>
          </a:p>
          <a:p>
            <a:pPr lvl="1" eaLnBrk="1" hangingPunct="1"/>
            <a:r>
              <a:rPr lang="en-US" smtClean="0"/>
              <a:t>This illustrates how pyramids reduce the resolution and the amount of raster data stored.  At pyramid level 0, the data is shown at the resolution it was originally stored at, showing a matrix of 16 rows x 16 columns.  At pyramid level 1, the resolution is reduced by ½  to 8 rows x 8 columns (storage required are reduced to ¼ the original storage requirements), and at pyramid level 2 the resolution and storage requirements drop again to 4 rows x 4 columns.  Oracle Spatial GeoRaster allows users a choice of algorithms to use when pyramids are created.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C855346-C3EC-4A80-859E-D81EC3D12584}" type="slidenum">
              <a:rPr lang="en-US" smtClean="0"/>
              <a:pPr/>
              <a:t>19</a:t>
            </a:fld>
            <a:endParaRPr lang="en-US" smtClean="0"/>
          </a:p>
        </p:txBody>
      </p:sp>
      <p:sp>
        <p:nvSpPr>
          <p:cNvPr id="52227" name="Rectangle 2"/>
          <p:cNvSpPr>
            <a:spLocks noChangeArrowheads="1"/>
          </p:cNvSpPr>
          <p:nvPr/>
        </p:nvSpPr>
        <p:spPr bwMode="auto">
          <a:xfrm>
            <a:off x="3884613" y="-1588"/>
            <a:ext cx="2976562" cy="461963"/>
          </a:xfrm>
          <a:prstGeom prst="rect">
            <a:avLst/>
          </a:prstGeom>
          <a:noFill/>
          <a:ln w="9525">
            <a:noFill/>
            <a:miter lim="800000"/>
            <a:headEnd/>
            <a:tailEnd/>
          </a:ln>
        </p:spPr>
        <p:txBody>
          <a:bodyPr wrap="none" anchor="ctr"/>
          <a:lstStyle/>
          <a:p>
            <a:endParaRPr lang="ru-RU"/>
          </a:p>
        </p:txBody>
      </p:sp>
      <p:sp>
        <p:nvSpPr>
          <p:cNvPr id="52228" name="Rectangle 3"/>
          <p:cNvSpPr>
            <a:spLocks noChangeArrowheads="1"/>
          </p:cNvSpPr>
          <p:nvPr/>
        </p:nvSpPr>
        <p:spPr bwMode="auto">
          <a:xfrm>
            <a:off x="-3175" y="-1588"/>
            <a:ext cx="2973388" cy="461963"/>
          </a:xfrm>
          <a:prstGeom prst="rect">
            <a:avLst/>
          </a:prstGeom>
          <a:noFill/>
          <a:ln w="9525">
            <a:noFill/>
            <a:miter lim="800000"/>
            <a:headEnd/>
            <a:tailEnd/>
          </a:ln>
        </p:spPr>
        <p:txBody>
          <a:bodyPr wrap="none" anchor="ctr"/>
          <a:lstStyle/>
          <a:p>
            <a:endParaRPr lang="ru-RU"/>
          </a:p>
        </p:txBody>
      </p:sp>
      <p:sp>
        <p:nvSpPr>
          <p:cNvPr id="52229" name="Rectangle 4"/>
          <p:cNvSpPr>
            <a:spLocks noGrp="1" noRot="1" noChangeAspect="1" noChangeArrowheads="1" noTextEdit="1"/>
          </p:cNvSpPr>
          <p:nvPr>
            <p:ph type="sldImg"/>
          </p:nvPr>
        </p:nvSpPr>
        <p:spPr>
          <a:xfrm>
            <a:off x="457200" y="457200"/>
            <a:ext cx="5943600" cy="4457700"/>
          </a:xfrm>
          <a:ln/>
        </p:spPr>
      </p:sp>
      <p:sp>
        <p:nvSpPr>
          <p:cNvPr id="52230" name="Rectangle 5"/>
          <p:cNvSpPr>
            <a:spLocks noGrp="1" noChangeArrowheads="1"/>
          </p:cNvSpPr>
          <p:nvPr>
            <p:ph type="body" idx="1"/>
          </p:nvPr>
        </p:nvSpPr>
        <p:spPr>
          <a:xfrm>
            <a:off x="571500" y="5143500"/>
            <a:ext cx="5715000" cy="3414713"/>
          </a:xfrm>
          <a:noFill/>
          <a:ln/>
        </p:spPr>
        <p:txBody>
          <a:bodyPr lIns="89915" tIns="44957" rIns="89915" bIns="44957"/>
          <a:lstStyle/>
          <a:p>
            <a:pPr eaLnBrk="1" hangingPunct="1"/>
            <a:r>
              <a:rPr lang="ru-RU" dirty="0" smtClean="0"/>
              <a:t>Партнеры(НАВТЕК, </a:t>
            </a:r>
            <a:r>
              <a:rPr lang="ru-RU" dirty="0" err="1" smtClean="0"/>
              <a:t>Телеатлас</a:t>
            </a:r>
            <a:r>
              <a:rPr lang="ru-RU" dirty="0" smtClean="0"/>
              <a:t>) – продают</a:t>
            </a:r>
            <a:r>
              <a:rPr lang="ru-RU" baseline="0" dirty="0" smtClean="0"/>
              <a:t> данные. Можно и самим так загрузить данные.</a:t>
            </a:r>
          </a:p>
          <a:p>
            <a:pPr eaLnBrk="1" hangingPunct="1"/>
            <a:r>
              <a:rPr lang="ru-RU" baseline="0" dirty="0" smtClean="0"/>
              <a:t>Точка = адрес, и наоборот.</a:t>
            </a:r>
          </a:p>
          <a:p>
            <a:pPr eaLnBrk="1" hangingPunct="1"/>
            <a:r>
              <a:rPr lang="ru-RU" baseline="0" dirty="0" smtClean="0"/>
              <a:t>2. </a:t>
            </a:r>
            <a:r>
              <a:rPr lang="ru-RU" baseline="0" dirty="0" smtClean="0"/>
              <a:t>Задача – есть список </a:t>
            </a:r>
            <a:r>
              <a:rPr lang="ru-RU" baseline="0" dirty="0" smtClean="0"/>
              <a:t>клиентов с адресами и надо посмотреть, как они </a:t>
            </a:r>
            <a:r>
              <a:rPr lang="ru-RU" baseline="0" dirty="0" smtClean="0"/>
              <a:t>расположены, чтобы оптимально… развезти товар, рекламу, и т.д.</a:t>
            </a:r>
            <a:endParaRPr lang="fr-FR"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3F9F1DF-8611-46FD-B546-2E4405FC0AF7}" type="slidenum">
              <a:rPr lang="en-US" smtClean="0"/>
              <a:pPr/>
              <a:t>21</a:t>
            </a:fld>
            <a:endParaRPr lang="en-US" smtClean="0"/>
          </a:p>
        </p:txBody>
      </p:sp>
      <p:sp>
        <p:nvSpPr>
          <p:cNvPr id="53251"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ru-RU"/>
          </a:p>
        </p:txBody>
      </p:sp>
      <p:sp>
        <p:nvSpPr>
          <p:cNvPr id="53252" name="Rectangle 3"/>
          <p:cNvSpPr>
            <a:spLocks noGrp="1" noChangeArrowheads="1"/>
          </p:cNvSpPr>
          <p:nvPr>
            <p:ph type="body"/>
          </p:nvPr>
        </p:nvSpPr>
        <p:spPr>
          <a:xfrm>
            <a:off x="914400" y="4343400"/>
            <a:ext cx="5016500" cy="4103688"/>
          </a:xfrm>
          <a:noFill/>
          <a:ln/>
        </p:spPr>
        <p:txBody>
          <a:bodyPr wrap="none" lIns="91438" tIns="45719" rIns="91438" bIns="45719" anchor="ctr"/>
          <a:lstStyle/>
          <a:p>
            <a:pPr eaLnBrk="1" hangingPunct="1"/>
            <a:r>
              <a:rPr lang="ru-RU" dirty="0" smtClean="0"/>
              <a:t>Прямо в БД реализована сетевая модель – построить кратчайший маршрут по тем или иным параметрам.   Или </a:t>
            </a:r>
            <a:r>
              <a:rPr lang="ru-RU" dirty="0" smtClean="0"/>
              <a:t>другую </a:t>
            </a:r>
            <a:r>
              <a:rPr lang="ru-RU" dirty="0" smtClean="0"/>
              <a:t>аналитику задать можно. Для этого нужно использовать </a:t>
            </a:r>
            <a:r>
              <a:rPr lang="ru-RU" dirty="0" smtClean="0"/>
              <a:t>специальную карту.</a:t>
            </a:r>
            <a:endParaRPr lang="ru-R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B9166BA-CDAB-4A68-ADD0-B11725226C6C}"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Прямоуг. 7"/>
          <p:cNvSpPr>
            <a:spLocks noGrp="1" noChangeArrowheads="1"/>
          </p:cNvSpPr>
          <p:nvPr>
            <p:ph type="sldNum" sz="quarter" idx="5"/>
          </p:nvPr>
        </p:nvSpPr>
        <p:spPr>
          <a:noFill/>
        </p:spPr>
        <p:txBody>
          <a:bodyPr/>
          <a:lstStyle/>
          <a:p>
            <a:fld id="{F323B425-EBC0-4628-AB2B-EB8BA0D925ED}" type="slidenum">
              <a:rPr lang="en-US" smtClean="0"/>
              <a:pPr/>
              <a:t>22</a:t>
            </a:fld>
            <a:endParaRPr lang="en-US" smtClean="0"/>
          </a:p>
        </p:txBody>
      </p:sp>
      <p:sp>
        <p:nvSpPr>
          <p:cNvPr id="54275" name="Прямоуг. 2"/>
          <p:cNvSpPr>
            <a:spLocks noChangeArrowheads="1"/>
          </p:cNvSpPr>
          <p:nvPr/>
        </p:nvSpPr>
        <p:spPr bwMode="auto">
          <a:xfrm>
            <a:off x="3884613" y="-1588"/>
            <a:ext cx="2976562" cy="461963"/>
          </a:xfrm>
          <a:prstGeom prst="rect">
            <a:avLst/>
          </a:prstGeom>
          <a:noFill/>
          <a:ln w="9525">
            <a:noFill/>
            <a:round/>
            <a:headEnd/>
            <a:tailEnd/>
          </a:ln>
          <a:effectLst/>
        </p:spPr>
        <p:txBody>
          <a:bodyPr wrap="none" anchor="ctr"/>
          <a:lstStyle/>
          <a:p>
            <a:endParaRPr lang="ru-RU"/>
          </a:p>
        </p:txBody>
      </p:sp>
      <p:sp>
        <p:nvSpPr>
          <p:cNvPr id="54276" name="Прямоуг. 3"/>
          <p:cNvSpPr>
            <a:spLocks noChangeArrowheads="1"/>
          </p:cNvSpPr>
          <p:nvPr/>
        </p:nvSpPr>
        <p:spPr bwMode="auto">
          <a:xfrm>
            <a:off x="-3175" y="-1588"/>
            <a:ext cx="2973388" cy="461963"/>
          </a:xfrm>
          <a:prstGeom prst="rect">
            <a:avLst/>
          </a:prstGeom>
          <a:noFill/>
          <a:ln w="9525">
            <a:noFill/>
            <a:round/>
            <a:headEnd/>
            <a:tailEnd/>
          </a:ln>
          <a:effectLst/>
        </p:spPr>
        <p:txBody>
          <a:bodyPr wrap="none" anchor="ctr"/>
          <a:lstStyle/>
          <a:p>
            <a:endParaRPr lang="ru-RU"/>
          </a:p>
        </p:txBody>
      </p:sp>
      <p:sp>
        <p:nvSpPr>
          <p:cNvPr id="54277" name="Поле 4"/>
          <p:cNvSpPr txBox="1">
            <a:spLocks noChangeArrowheads="1"/>
          </p:cNvSpPr>
          <p:nvPr/>
        </p:nvSpPr>
        <p:spPr bwMode="auto">
          <a:xfrm>
            <a:off x="457200" y="457200"/>
            <a:ext cx="5943600" cy="4457700"/>
          </a:xfrm>
          <a:prstGeom prst="rect">
            <a:avLst/>
          </a:prstGeom>
          <a:solidFill>
            <a:srgbClr val="FFFFFF"/>
          </a:solidFill>
          <a:ln w="9360">
            <a:solidFill>
              <a:srgbClr val="000000"/>
            </a:solidFill>
            <a:miter lim="800000"/>
            <a:headEnd/>
            <a:tailEnd/>
          </a:ln>
          <a:effectLst/>
        </p:spPr>
        <p:txBody>
          <a:bodyPr wrap="none" anchor="ctr"/>
          <a:lstStyle/>
          <a:p>
            <a:endParaRPr lang="ru-RU"/>
          </a:p>
        </p:txBody>
      </p:sp>
      <p:sp>
        <p:nvSpPr>
          <p:cNvPr id="54278" name="Поле 5"/>
          <p:cNvSpPr>
            <a:spLocks noGrp="1" noChangeArrowheads="1"/>
          </p:cNvSpPr>
          <p:nvPr>
            <p:ph type="body"/>
          </p:nvPr>
        </p:nvSpPr>
        <p:spPr>
          <a:xfrm>
            <a:off x="571500" y="5143500"/>
            <a:ext cx="5715000" cy="3416300"/>
          </a:xfrm>
          <a:noFill/>
          <a:ln/>
        </p:spPr>
        <p:txBody>
          <a:bodyPr lIns="90000" tIns="45000" rIns="90000" bIns="45000"/>
          <a:lstStyle/>
          <a:p>
            <a:pPr defTabSz="449263">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b="1" dirty="0" smtClean="0">
                <a:latin typeface="Arial" pitchFamily="34" charset="0"/>
              </a:rPr>
              <a:t>Тот же слайд - .</a:t>
            </a:r>
            <a:r>
              <a:rPr lang="ru-RU" b="1" baseline="0" dirty="0" smtClean="0">
                <a:latin typeface="Arial" pitchFamily="34" charset="0"/>
              </a:rPr>
              <a:t>  Просто из внешней среды можно послать запрос и получить результат.</a:t>
            </a:r>
            <a:endParaRPr lang="ru-RU" b="1" dirty="0" smtClean="0">
              <a:latin typeface="Arial" pitchFamily="34" charset="0"/>
            </a:endParaRPr>
          </a:p>
          <a:p>
            <a:pPr defTabSz="449263">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b="1" dirty="0" smtClean="0">
              <a:latin typeface="Arial" pitchFamily="34" charset="0"/>
            </a:endParaRPr>
          </a:p>
          <a:p>
            <a:pPr defTabSz="449263">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Arial" pitchFamily="34" charset="0"/>
              </a:rPr>
              <a:t>The Oracle Spatial 10</a:t>
            </a:r>
            <a:r>
              <a:rPr lang="en-US" b="1" i="1" dirty="0" smtClean="0">
                <a:latin typeface="Arial" pitchFamily="34" charset="0"/>
              </a:rPr>
              <a:t>g</a:t>
            </a:r>
            <a:r>
              <a:rPr lang="en-US" b="1" dirty="0" smtClean="0">
                <a:latin typeface="Arial" pitchFamily="34" charset="0"/>
              </a:rPr>
              <a:t> Routing Engine</a:t>
            </a:r>
          </a:p>
          <a:p>
            <a:pPr marL="104775" lvl="1" defTabSz="449263">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Arial" pitchFamily="34" charset="0"/>
              </a:rPr>
              <a:t>The Oracle Spatial Routing Engine enables the hosting of XML-based Web services that provide the following capabilities:</a:t>
            </a:r>
          </a:p>
          <a:p>
            <a:pPr marL="328613" lvl="2" indent="-100013" defTabSz="449263">
              <a:spcBef>
                <a:spcPts val="375"/>
              </a:spcBef>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Arial" pitchFamily="34" charset="0"/>
              </a:rPr>
              <a:t>Given a route request that consists of a start location and an end location, return route information that can include directions, estimated driving times, and driving distances between the two locations.</a:t>
            </a:r>
          </a:p>
          <a:p>
            <a:pPr marL="328613" lvl="2" indent="-100013" defTabSz="449263">
              <a:spcBef>
                <a:spcPts val="375"/>
              </a:spcBef>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dirty="0" smtClean="0">
                <a:latin typeface="Arial" pitchFamily="34" charset="0"/>
              </a:rPr>
              <a:t>Given a batch route request consisting of a single start location and multiple end locations, returns information that can include estimated driving times, and driving distances between the start node and each of the end nodes.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917E76E-2FE9-4838-82E6-FDDB5AB80E61}" type="slidenum">
              <a:rPr lang="en-US" smtClean="0"/>
              <a:pPr/>
              <a:t>23</a:t>
            </a:fld>
            <a:endParaRPr lang="en-US" smtClean="0"/>
          </a:p>
        </p:txBody>
      </p:sp>
      <p:sp>
        <p:nvSpPr>
          <p:cNvPr id="55299"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ru-RU"/>
          </a:p>
        </p:txBody>
      </p:sp>
      <p:sp>
        <p:nvSpPr>
          <p:cNvPr id="55300" name="Rectangle 3"/>
          <p:cNvSpPr>
            <a:spLocks noGrp="1" noChangeArrowheads="1"/>
          </p:cNvSpPr>
          <p:nvPr>
            <p:ph type="body"/>
          </p:nvPr>
        </p:nvSpPr>
        <p:spPr>
          <a:xfrm>
            <a:off x="914400" y="4343400"/>
            <a:ext cx="5016500" cy="4103688"/>
          </a:xfrm>
          <a:noFill/>
          <a:ln/>
        </p:spPr>
        <p:txBody>
          <a:bodyPr wrap="none" lIns="91438" tIns="45719" rIns="91438" bIns="45719" anchor="ctr"/>
          <a:lstStyle/>
          <a:p>
            <a:pPr eaLnBrk="1" hangingPunct="1"/>
            <a:endParaRPr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Прямоуг. 7"/>
          <p:cNvSpPr>
            <a:spLocks noGrp="1" noChangeArrowheads="1"/>
          </p:cNvSpPr>
          <p:nvPr>
            <p:ph type="sldNum" sz="quarter" idx="5"/>
          </p:nvPr>
        </p:nvSpPr>
        <p:spPr>
          <a:noFill/>
        </p:spPr>
        <p:txBody>
          <a:bodyPr/>
          <a:lstStyle/>
          <a:p>
            <a:fld id="{9B14D858-3C13-4B6C-BD4C-38CEE1D7507D}" type="slidenum">
              <a:rPr lang="en-US" smtClean="0"/>
              <a:pPr/>
              <a:t>24</a:t>
            </a:fld>
            <a:endParaRPr lang="en-US" smtClean="0"/>
          </a:p>
        </p:txBody>
      </p:sp>
      <p:sp>
        <p:nvSpPr>
          <p:cNvPr id="56323" name="Прямоуг. 2"/>
          <p:cNvSpPr>
            <a:spLocks noGrp="1" noRot="1" noChangeAspect="1" noChangeArrowheads="1" noTextEdit="1"/>
          </p:cNvSpPr>
          <p:nvPr>
            <p:ph type="sldImg"/>
          </p:nvPr>
        </p:nvSpPr>
        <p:spPr>
          <a:xfrm>
            <a:off x="458788" y="457200"/>
            <a:ext cx="5942012" cy="4456113"/>
          </a:xfrm>
          <a:ln w="12700" cap="flat"/>
        </p:spPr>
      </p:sp>
      <p:sp>
        <p:nvSpPr>
          <p:cNvPr id="56324" name="Прямоуг. 3"/>
          <p:cNvSpPr>
            <a:spLocks noGrp="1" noChangeArrowheads="1"/>
          </p:cNvSpPr>
          <p:nvPr>
            <p:ph type="body" idx="1"/>
          </p:nvPr>
        </p:nvSpPr>
        <p:spPr>
          <a:xfrm>
            <a:off x="571500" y="5143500"/>
            <a:ext cx="5715000" cy="3414713"/>
          </a:xfrm>
          <a:noFill/>
          <a:ln/>
        </p:spPr>
        <p:txBody>
          <a:bodyPr lIns="12586" tIns="12586" rIns="12586" bIns="12586"/>
          <a:lstStyle/>
          <a:p>
            <a:r>
              <a:rPr lang="ru-RU" smtClean="0"/>
              <a:t>Линейная привязка является достаточно узкоспециализированной возможностью в ГИС. Наиболее частое применение она находит при работе с протяженными объектами - такими как трубопроводы, железные и автомобильные дороги. Ключевой характеристикой здесь является то, что в вышеперечисленных транспортных системах наиболее распространена не двумерная система координат, а одномерная. Например, за такую координату можно взять расстояние от начала трубопровода или дороги. Oracle полностью реализует такую поддержку и умеет переходить от двумерной системы к одномерной и обратно.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323A363-158A-4E86-B058-CF3C03C2D7E7}" type="slidenum">
              <a:rPr lang="en-US" smtClean="0"/>
              <a:pPr/>
              <a:t>25</a:t>
            </a:fld>
            <a:endParaRPr lang="en-US" smtClean="0"/>
          </a:p>
        </p:txBody>
      </p:sp>
      <p:sp>
        <p:nvSpPr>
          <p:cNvPr id="57347" name="Rectangle 2"/>
          <p:cNvSpPr>
            <a:spLocks noGrp="1" noRot="1" noChangeAspect="1" noChangeArrowheads="1" noTextEdit="1"/>
          </p:cNvSpPr>
          <p:nvPr>
            <p:ph type="sldImg"/>
          </p:nvPr>
        </p:nvSpPr>
        <p:spPr>
          <a:xfrm>
            <a:off x="460375" y="458788"/>
            <a:ext cx="5938838" cy="4454525"/>
          </a:xfrm>
          <a:ln w="12700" cap="flat"/>
        </p:spPr>
      </p:sp>
      <p:sp>
        <p:nvSpPr>
          <p:cNvPr id="57348" name="Rectangle 3"/>
          <p:cNvSpPr>
            <a:spLocks noGrp="1" noChangeArrowheads="1"/>
          </p:cNvSpPr>
          <p:nvPr>
            <p:ph type="body" idx="1"/>
          </p:nvPr>
        </p:nvSpPr>
        <p:spPr>
          <a:xfrm>
            <a:off x="571500" y="5143500"/>
            <a:ext cx="5715000" cy="3414713"/>
          </a:xfrm>
          <a:noFill/>
          <a:ln/>
        </p:spPr>
        <p:txBody>
          <a:bodyPr lIns="12488" tIns="12488" rIns="12488" bIns="12488"/>
          <a:lstStyle/>
          <a:p>
            <a:endParaRPr 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В 11-й версии появилась полная поддержка </a:t>
            </a:r>
            <a:r>
              <a:rPr lang="ru-RU" dirty="0" err="1" smtClean="0"/>
              <a:t>трехмерности</a:t>
            </a:r>
            <a:r>
              <a:rPr lang="ru-RU" dirty="0" smtClean="0"/>
              <a:t> – здания, Земля</a:t>
            </a:r>
            <a:endParaRPr lang="en-US" dirty="0"/>
          </a:p>
        </p:txBody>
      </p:sp>
      <p:sp>
        <p:nvSpPr>
          <p:cNvPr id="4" name="Slide Number Placeholder 3"/>
          <p:cNvSpPr>
            <a:spLocks noGrp="1"/>
          </p:cNvSpPr>
          <p:nvPr>
            <p:ph type="sldNum" sz="quarter" idx="10"/>
          </p:nvPr>
        </p:nvSpPr>
        <p:spPr/>
        <p:txBody>
          <a:bodyPr/>
          <a:lstStyle/>
          <a:p>
            <a:pPr>
              <a:defRPr/>
            </a:pPr>
            <a:fld id="{AB9166BA-CDAB-4A68-ADD0-B11725226C6C}" type="slidenum">
              <a:rPr lang="en-US" smtClean="0"/>
              <a:pPr>
                <a:defRPr/>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020AD3D-4D7D-44AE-BC07-FAAB6361A260}" type="slidenum">
              <a:rPr lang="en-US" smtClean="0"/>
              <a:pPr/>
              <a:t>27</a:t>
            </a:fld>
            <a:endParaRPr lang="en-US" smtClean="0"/>
          </a:p>
        </p:txBody>
      </p:sp>
      <p:sp>
        <p:nvSpPr>
          <p:cNvPr id="58371"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ru-RU"/>
          </a:p>
        </p:txBody>
      </p:sp>
      <p:sp>
        <p:nvSpPr>
          <p:cNvPr id="58372" name="Rectangle 3"/>
          <p:cNvSpPr>
            <a:spLocks noGrp="1" noChangeArrowheads="1"/>
          </p:cNvSpPr>
          <p:nvPr>
            <p:ph type="body"/>
          </p:nvPr>
        </p:nvSpPr>
        <p:spPr>
          <a:xfrm>
            <a:off x="914400" y="4343400"/>
            <a:ext cx="5021263" cy="4106863"/>
          </a:xfrm>
          <a:noFill/>
          <a:ln/>
        </p:spPr>
        <p:txBody>
          <a:bodyPr wrap="none" anchor="ctr"/>
          <a:lstStyle/>
          <a:p>
            <a:pPr eaLnBrk="1" hangingPunct="1"/>
            <a:r>
              <a:rPr lang="ru-RU" dirty="0" smtClean="0"/>
              <a:t>Есть стандарты,</a:t>
            </a:r>
            <a:r>
              <a:rPr lang="ru-RU" baseline="0" dirty="0" smtClean="0"/>
              <a:t> по которым данные </a:t>
            </a:r>
            <a:r>
              <a:rPr lang="ru-RU" baseline="0" dirty="0" smtClean="0"/>
              <a:t>предоставляются внешним </a:t>
            </a:r>
            <a:r>
              <a:rPr lang="ru-RU" baseline="0" dirty="0" smtClean="0"/>
              <a:t>пользователям, при этом саму базы данных наружу нельзя пускать.  </a:t>
            </a:r>
            <a:r>
              <a:rPr lang="ru-RU" baseline="0" dirty="0" err="1" smtClean="0"/>
              <a:t>Веб-сервис</a:t>
            </a:r>
            <a:r>
              <a:rPr lang="ru-RU" baseline="0" dirty="0" smtClean="0"/>
              <a:t> на сайте </a:t>
            </a:r>
            <a:r>
              <a:rPr lang="ru-RU" baseline="0" dirty="0" smtClean="0"/>
              <a:t>выдает </a:t>
            </a:r>
            <a:r>
              <a:rPr lang="ru-RU" baseline="0" dirty="0" err="1" smtClean="0"/>
              <a:t>геопространственную</a:t>
            </a:r>
            <a:r>
              <a:rPr lang="ru-RU" baseline="0" dirty="0" smtClean="0"/>
              <a:t> </a:t>
            </a:r>
            <a:r>
              <a:rPr lang="ru-RU" baseline="0" dirty="0" err="1" smtClean="0"/>
              <a:t>инфу</a:t>
            </a:r>
            <a:r>
              <a:rPr lang="ru-RU" baseline="0" dirty="0" smtClean="0"/>
              <a:t> в </a:t>
            </a:r>
            <a:r>
              <a:rPr lang="ru-RU" baseline="0" dirty="0" smtClean="0"/>
              <a:t>удобном, понятом и </a:t>
            </a:r>
            <a:r>
              <a:rPr lang="ru-RU" baseline="0" dirty="0" smtClean="0"/>
              <a:t>открытом формате.  Какая-то внешняя программа заходит на этот сервис и получает через него </a:t>
            </a:r>
            <a:r>
              <a:rPr lang="ru-RU" baseline="0" dirty="0" smtClean="0"/>
              <a:t>данные, угрозы базе данных при этом нет.</a:t>
            </a:r>
            <a:endParaRPr lang="ru-RU"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CF9074D-7E68-4EF9-8E24-FDE9308C5D70}" type="slidenum">
              <a:rPr lang="en-US" smtClean="0"/>
              <a:pPr/>
              <a:t>29</a:t>
            </a:fld>
            <a:endParaRPr lang="en-US" smtClean="0"/>
          </a:p>
        </p:txBody>
      </p:sp>
      <p:sp>
        <p:nvSpPr>
          <p:cNvPr id="59395" name="Text Box 2"/>
          <p:cNvSpPr txBox="1">
            <a:spLocks noChangeArrowheads="1"/>
          </p:cNvSpPr>
          <p:nvPr/>
        </p:nvSpPr>
        <p:spPr bwMode="auto">
          <a:xfrm>
            <a:off x="3886200" y="8686800"/>
            <a:ext cx="2965450" cy="450850"/>
          </a:xfrm>
          <a:prstGeom prst="rect">
            <a:avLst/>
          </a:prstGeom>
          <a:noFill/>
          <a:ln w="9525">
            <a:noFill/>
            <a:round/>
            <a:headEnd/>
            <a:tailEnd/>
          </a:ln>
        </p:spPr>
        <p:txBody>
          <a:bodyPr lIns="90000" tIns="46800" rIns="90000" bIns="46800" anchor="b"/>
          <a:lstStyle/>
          <a:p>
            <a:pPr algn="r" defTabSz="449263">
              <a:lnSpc>
                <a:spcPct val="100000"/>
              </a:lnSpc>
              <a:spcBef>
                <a:spcPct val="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3277FBF-4B92-4A67-98C7-ADF94223DF31}" type="slidenum">
              <a:rPr lang="en-GB" sz="1200" b="0">
                <a:solidFill>
                  <a:srgbClr val="000000"/>
                </a:solidFill>
                <a:latin typeface="Times New Roman" pitchFamily="18" charset="0"/>
              </a:rPr>
              <a:pPr algn="r" defTabSz="449263">
                <a:lnSpc>
                  <a:spcPct val="100000"/>
                </a:lnSpc>
                <a:spcBef>
                  <a:spcPct val="0"/>
                </a:spcBef>
                <a:buClr>
                  <a:srgbClr val="FFFFFF"/>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29</a:t>
            </a:fld>
            <a:endParaRPr lang="en-GB" sz="1200" b="0">
              <a:solidFill>
                <a:srgbClr val="000000"/>
              </a:solidFill>
              <a:latin typeface="Times New Roman" pitchFamily="18" charset="0"/>
            </a:endParaRPr>
          </a:p>
        </p:txBody>
      </p:sp>
      <p:sp>
        <p:nvSpPr>
          <p:cNvPr id="59396" name="Text Box 3"/>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p:spPr>
        <p:txBody>
          <a:bodyPr wrap="none" anchor="ctr"/>
          <a:lstStyle/>
          <a:p>
            <a:endParaRPr lang="ru-RU"/>
          </a:p>
        </p:txBody>
      </p:sp>
      <p:sp>
        <p:nvSpPr>
          <p:cNvPr id="59397" name="Rectangle 4"/>
          <p:cNvSpPr>
            <a:spLocks noGrp="1" noChangeArrowheads="1"/>
          </p:cNvSpPr>
          <p:nvPr>
            <p:ph type="body"/>
          </p:nvPr>
        </p:nvSpPr>
        <p:spPr>
          <a:xfrm>
            <a:off x="914400" y="4343400"/>
            <a:ext cx="5021263" cy="4106863"/>
          </a:xfrm>
          <a:noFill/>
          <a:ln/>
        </p:spPr>
        <p:txBody>
          <a:bodyPr wrap="none" anchor="ctr"/>
          <a:lstStyle/>
          <a:p>
            <a:pPr eaLnBrk="1" hangingPunct="1"/>
            <a:r>
              <a:rPr lang="ru-RU" dirty="0" smtClean="0"/>
              <a:t>У</a:t>
            </a:r>
            <a:r>
              <a:rPr lang="ru-RU" baseline="0" dirty="0" smtClean="0"/>
              <a:t> нас есть </a:t>
            </a:r>
            <a:r>
              <a:rPr lang="ru-RU" baseline="0" dirty="0" err="1" smtClean="0"/>
              <a:t>ГИСовский</a:t>
            </a:r>
            <a:r>
              <a:rPr lang="ru-RU" baseline="0" dirty="0" smtClean="0"/>
              <a:t> </a:t>
            </a:r>
            <a:r>
              <a:rPr lang="ru-RU" baseline="0" dirty="0" smtClean="0"/>
              <a:t>компонент</a:t>
            </a:r>
            <a:r>
              <a:rPr lang="ru-RU" baseline="0" dirty="0" smtClean="0"/>
              <a:t>, который позволяет отображать данные через </a:t>
            </a:r>
            <a:r>
              <a:rPr lang="ru-RU" baseline="0" dirty="0" err="1" smtClean="0"/>
              <a:t>веб</a:t>
            </a:r>
            <a:r>
              <a:rPr lang="ru-RU" baseline="0" dirty="0" smtClean="0"/>
              <a:t>, аналогично </a:t>
            </a:r>
            <a:r>
              <a:rPr lang="ru-RU" baseline="0" dirty="0" err="1" smtClean="0"/>
              <a:t>гугл-мэпс</a:t>
            </a:r>
            <a:r>
              <a:rPr lang="ru-RU" baseline="0" dirty="0" smtClean="0"/>
              <a:t>. Данные лежат локально и их можно видеть через </a:t>
            </a:r>
            <a:r>
              <a:rPr lang="ru-RU" baseline="0" dirty="0" err="1" smtClean="0"/>
              <a:t>веб</a:t>
            </a:r>
            <a:r>
              <a:rPr lang="ru-RU" baseline="0" dirty="0" smtClean="0"/>
              <a:t>.  Спец.примочка для </a:t>
            </a:r>
            <a:r>
              <a:rPr lang="en-US" baseline="0" dirty="0" err="1" smtClean="0"/>
              <a:t>Weblogic</a:t>
            </a:r>
            <a:r>
              <a:rPr lang="ru-RU" baseline="0" dirty="0" smtClean="0"/>
              <a:t>.</a:t>
            </a:r>
            <a:endParaRPr lang="ru-RU"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Прямоуг. 7"/>
          <p:cNvSpPr>
            <a:spLocks noGrp="1" noChangeArrowheads="1"/>
          </p:cNvSpPr>
          <p:nvPr>
            <p:ph type="sldNum" sz="quarter" idx="5"/>
          </p:nvPr>
        </p:nvSpPr>
        <p:spPr>
          <a:noFill/>
        </p:spPr>
        <p:txBody>
          <a:bodyPr/>
          <a:lstStyle/>
          <a:p>
            <a:fld id="{C0D942BC-38FC-49C5-872D-3F63E2D793DB}" type="slidenum">
              <a:rPr lang="en-US" smtClean="0"/>
              <a:pPr/>
              <a:t>30</a:t>
            </a:fld>
            <a:endParaRPr lang="en-US" smtClean="0"/>
          </a:p>
        </p:txBody>
      </p:sp>
      <p:sp>
        <p:nvSpPr>
          <p:cNvPr id="60419" name="Rectangle 1026"/>
          <p:cNvSpPr>
            <a:spLocks noGrp="1" noRot="1" noChangeAspect="1" noChangeArrowheads="1" noTextEdit="1"/>
          </p:cNvSpPr>
          <p:nvPr>
            <p:ph type="sldImg"/>
          </p:nvPr>
        </p:nvSpPr>
        <p:spPr>
          <a:ln/>
        </p:spPr>
      </p:sp>
      <p:sp>
        <p:nvSpPr>
          <p:cNvPr id="60420" name="Rectangle 1027"/>
          <p:cNvSpPr>
            <a:spLocks noGrp="1" noChangeArrowheads="1"/>
          </p:cNvSpPr>
          <p:nvPr>
            <p:ph type="body" idx="1"/>
          </p:nvPr>
        </p:nvSpPr>
        <p:spPr>
          <a:noFill/>
          <a:ln/>
        </p:spPr>
        <p:txBody>
          <a:bodyPr/>
          <a:lstStyle/>
          <a:p>
            <a:r>
              <a:rPr lang="ru-RU" dirty="0" smtClean="0"/>
              <a:t>У нас есть интеграция с </a:t>
            </a:r>
            <a:r>
              <a:rPr lang="en-US" dirty="0" smtClean="0"/>
              <a:t>BI</a:t>
            </a:r>
            <a:r>
              <a:rPr lang="ru-RU" dirty="0" smtClean="0"/>
              <a:t> – отображение отчета в виде </a:t>
            </a:r>
            <a:r>
              <a:rPr lang="ru-RU" dirty="0" smtClean="0"/>
              <a:t>карты,</a:t>
            </a:r>
            <a:r>
              <a:rPr lang="ru-RU" baseline="0" dirty="0" smtClean="0"/>
              <a:t> на карте в виде цвета.</a:t>
            </a:r>
            <a:endParaRPr lang="ru-RU" dirty="0" smtClean="0"/>
          </a:p>
          <a:p>
            <a:endParaRPr lang="ru-RU" dirty="0" smtClean="0"/>
          </a:p>
          <a:p>
            <a:endParaRPr lang="ru-RU" dirty="0" smtClean="0"/>
          </a:p>
          <a:p>
            <a:r>
              <a:rPr lang="en-US" dirty="0" smtClean="0"/>
              <a:t>Before discussing a few of the 1000s of customer and partner examples of how Oracle’s spatial database and application server technologies are used it is worth pointing out:</a:t>
            </a:r>
          </a:p>
          <a:p>
            <a:pPr>
              <a:buFontTx/>
              <a:buChar char="•"/>
            </a:pPr>
            <a:r>
              <a:rPr lang="en-US" dirty="0" smtClean="0"/>
              <a:t>Oracle’s  Tools have added maps and geospatial analysis in products like </a:t>
            </a:r>
            <a:r>
              <a:rPr lang="en-US" dirty="0" err="1" smtClean="0"/>
              <a:t>JDeveloper</a:t>
            </a:r>
            <a:r>
              <a:rPr lang="en-US" dirty="0" smtClean="0"/>
              <a:t> and </a:t>
            </a:r>
            <a:r>
              <a:rPr lang="en-US" dirty="0" err="1" smtClean="0"/>
              <a:t>TopLink</a:t>
            </a:r>
            <a:endParaRPr lang="en-US" dirty="0" smtClean="0"/>
          </a:p>
          <a:p>
            <a:pPr>
              <a:buFontTx/>
              <a:buChar char="•"/>
            </a:pPr>
            <a:r>
              <a:rPr lang="en-US" dirty="0" smtClean="0"/>
              <a:t>Oracle BI dashboards perform geographic search, proximity analysis, containment queries and support raster maps.  Drilldown analysis and queries can be driven from the map and other dashboard and report results can be displayed and dynamically changed on the map</a:t>
            </a:r>
          </a:p>
          <a:p>
            <a:pPr>
              <a:buFontTx/>
              <a:buChar char="•"/>
            </a:pPr>
            <a:r>
              <a:rPr lang="en-US" dirty="0" smtClean="0"/>
              <a:t>Oracle Applications are increasingly including location analysis to optimize work processes, manage assets, improve planning, and evaluate business results.  These include Oracle’s Utility suite of applications, HR, Services applications, Content Management, among others. </a:t>
            </a:r>
          </a:p>
          <a:p>
            <a:pPr>
              <a:buFontTx/>
              <a:buChar char="•"/>
            </a:pP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8F48641-3C35-4F64-A046-EABA120D223E}" type="slidenum">
              <a:rPr lang="en-US" smtClean="0"/>
              <a:pPr/>
              <a:t>31</a:t>
            </a:fld>
            <a:endParaRPr lang="en-US" smtClean="0"/>
          </a:p>
        </p:txBody>
      </p:sp>
      <p:sp>
        <p:nvSpPr>
          <p:cNvPr id="61443" name="Rectangle 2"/>
          <p:cNvSpPr>
            <a:spLocks noGrp="1" noRot="1" noChangeAspect="1" noChangeArrowheads="1" noTextEdit="1"/>
          </p:cNvSpPr>
          <p:nvPr>
            <p:ph type="sldImg"/>
          </p:nvPr>
        </p:nvSpPr>
        <p:spPr>
          <a:xfrm>
            <a:off x="1144588" y="685800"/>
            <a:ext cx="4552950" cy="3414713"/>
          </a:xfrm>
          <a:ln/>
        </p:spPr>
      </p:sp>
      <p:sp>
        <p:nvSpPr>
          <p:cNvPr id="61444" name="Rectangle 3"/>
          <p:cNvSpPr>
            <a:spLocks noGrp="1" noChangeArrowheads="1"/>
          </p:cNvSpPr>
          <p:nvPr>
            <p:ph type="body" idx="1"/>
          </p:nvPr>
        </p:nvSpPr>
        <p:spPr>
          <a:xfrm>
            <a:off x="914400" y="4343400"/>
            <a:ext cx="5014913" cy="4102100"/>
          </a:xfrm>
          <a:noFill/>
          <a:ln/>
        </p:spPr>
        <p:txBody>
          <a:bodyPr/>
          <a:lstStyle/>
          <a:p>
            <a:pPr eaLnBrk="1" hangingPunct="1"/>
            <a:r>
              <a:rPr lang="ru-RU" dirty="0" smtClean="0"/>
              <a:t>Также можно использовать как фильтр для поиска объектов</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7C3456C-FC5A-446D-953D-FA42FB6D5ADC}" type="slidenum">
              <a:rPr lang="en-US" smtClean="0"/>
              <a:pPr/>
              <a:t>32</a:t>
            </a:fld>
            <a:endParaRPr lang="en-US" smtClean="0"/>
          </a:p>
        </p:txBody>
      </p:sp>
      <p:sp>
        <p:nvSpPr>
          <p:cNvPr id="62467"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ru-RU"/>
          </a:p>
        </p:txBody>
      </p:sp>
      <p:sp>
        <p:nvSpPr>
          <p:cNvPr id="62468" name="Rectangle 3"/>
          <p:cNvSpPr>
            <a:spLocks noGrp="1" noChangeArrowheads="1"/>
          </p:cNvSpPr>
          <p:nvPr>
            <p:ph type="body"/>
          </p:nvPr>
        </p:nvSpPr>
        <p:spPr>
          <a:xfrm>
            <a:off x="914400" y="4343400"/>
            <a:ext cx="5021263" cy="4106863"/>
          </a:xfrm>
          <a:noFill/>
          <a:ln/>
        </p:spPr>
        <p:txBody>
          <a:bodyPr wrap="none" anchor="ctr"/>
          <a:lstStyle/>
          <a:p>
            <a:pPr eaLnBrk="1" hangingPunct="1"/>
            <a:r>
              <a:rPr lang="ru-RU" dirty="0" smtClean="0"/>
              <a:t>Пример – с </a:t>
            </a:r>
            <a:r>
              <a:rPr lang="en-US" dirty="0" smtClean="0"/>
              <a:t>Google</a:t>
            </a:r>
            <a:r>
              <a:rPr lang="ru-RU" dirty="0" smtClean="0"/>
              <a:t> </a:t>
            </a:r>
            <a:r>
              <a:rPr lang="en-US" dirty="0" smtClean="0"/>
              <a:t>Maps</a:t>
            </a:r>
            <a:r>
              <a:rPr lang="ru-RU" dirty="0" smtClean="0"/>
              <a:t> </a:t>
            </a:r>
            <a:r>
              <a:rPr lang="ru-RU" dirty="0" smtClean="0"/>
              <a:t>– возможность на нем рисовать </a:t>
            </a:r>
            <a:r>
              <a:rPr lang="ru-RU" dirty="0" smtClean="0"/>
              <a:t>и использовать слои</a:t>
            </a:r>
            <a:endParaRPr lang="ru-R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B88FD41-A702-4705-BDAA-0438CDC00A4A}" type="slidenum">
              <a:rPr lang="en-US" smtClean="0"/>
              <a:pPr/>
              <a:t>3</a:t>
            </a:fld>
            <a:endParaRPr lang="en-US" smtClean="0"/>
          </a:p>
        </p:txBody>
      </p:sp>
      <p:sp>
        <p:nvSpPr>
          <p:cNvPr id="39939" name="Rectangle 2"/>
          <p:cNvSpPr>
            <a:spLocks noGrp="1" noRot="1" noChangeAspect="1" noChangeArrowheads="1" noTextEdit="1"/>
          </p:cNvSpPr>
          <p:nvPr>
            <p:ph type="sldImg"/>
          </p:nvPr>
        </p:nvSpPr>
        <p:spPr>
          <a:xfrm>
            <a:off x="1144588" y="687388"/>
            <a:ext cx="4568825" cy="3427412"/>
          </a:xfrm>
          <a:ln/>
        </p:spPr>
      </p:sp>
      <p:sp>
        <p:nvSpPr>
          <p:cNvPr id="39940" name="Rectangle 3"/>
          <p:cNvSpPr>
            <a:spLocks noGrp="1" noChangeArrowheads="1"/>
          </p:cNvSpPr>
          <p:nvPr>
            <p:ph type="body" idx="1"/>
          </p:nvPr>
        </p:nvSpPr>
        <p:spPr>
          <a:xfrm>
            <a:off x="914817" y="4342150"/>
            <a:ext cx="5028370" cy="4113861"/>
          </a:xfrm>
          <a:noFill/>
          <a:ln/>
        </p:spPr>
        <p:txBody>
          <a:bodyPr/>
          <a:lstStyle/>
          <a:p>
            <a:pPr eaLnBrk="1" hangingPunct="1"/>
            <a:endParaRPr lang="ru-RU"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A7065B0-E3D2-4C53-9118-746F4475D1B3}" type="slidenum">
              <a:rPr lang="en-US" smtClean="0"/>
              <a:pPr/>
              <a:t>34</a:t>
            </a:fld>
            <a:endParaRPr lang="en-US" smtClean="0"/>
          </a:p>
        </p:txBody>
      </p:sp>
      <p:sp>
        <p:nvSpPr>
          <p:cNvPr id="63491" name="Rectangle 2"/>
          <p:cNvSpPr>
            <a:spLocks noGrp="1" noRot="1" noChangeAspect="1" noChangeArrowheads="1" noTextEdit="1"/>
          </p:cNvSpPr>
          <p:nvPr>
            <p:ph type="sldImg"/>
          </p:nvPr>
        </p:nvSpPr>
        <p:spPr>
          <a:xfrm>
            <a:off x="1144588" y="685800"/>
            <a:ext cx="4552950" cy="3414713"/>
          </a:xfrm>
          <a:ln/>
        </p:spPr>
      </p:sp>
      <p:sp>
        <p:nvSpPr>
          <p:cNvPr id="63492" name="Rectangle 3"/>
          <p:cNvSpPr>
            <a:spLocks noGrp="1" noChangeArrowheads="1"/>
          </p:cNvSpPr>
          <p:nvPr>
            <p:ph type="body" idx="1"/>
          </p:nvPr>
        </p:nvSpPr>
        <p:spPr>
          <a:xfrm>
            <a:off x="914400" y="4343400"/>
            <a:ext cx="5014913" cy="4102100"/>
          </a:xfrm>
          <a:noFill/>
          <a:ln/>
        </p:spPr>
        <p:txBody>
          <a:bodyPr/>
          <a:lstStyle/>
          <a:p>
            <a:pPr eaLnBrk="1" hangingPunct="1"/>
            <a:r>
              <a:rPr lang="ru-RU" smtClean="0"/>
              <a:t>Ну и последнее как способ анализа данных.</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Пример: как </a:t>
            </a:r>
            <a:r>
              <a:rPr lang="en-US" dirty="0" err="1" smtClean="0"/>
              <a:t>Turkcell</a:t>
            </a:r>
            <a:r>
              <a:rPr lang="ru-RU" dirty="0" smtClean="0"/>
              <a:t> использует </a:t>
            </a:r>
            <a:r>
              <a:rPr lang="en-US" dirty="0" smtClean="0"/>
              <a:t>Spatial</a:t>
            </a:r>
            <a:r>
              <a:rPr lang="ru-RU" dirty="0" smtClean="0"/>
              <a:t>. У них задача была отсылать людям </a:t>
            </a:r>
            <a:r>
              <a:rPr lang="ru-RU" dirty="0" smtClean="0"/>
              <a:t>рекламу</a:t>
            </a:r>
            <a:r>
              <a:rPr lang="ru-RU" dirty="0" smtClean="0"/>
              <a:t>. Что они делают </a:t>
            </a:r>
            <a:r>
              <a:rPr lang="ru-RU" dirty="0" smtClean="0"/>
              <a:t>с </a:t>
            </a:r>
            <a:r>
              <a:rPr lang="ru-RU" dirty="0" smtClean="0"/>
              <a:t>помощь</a:t>
            </a:r>
            <a:r>
              <a:rPr lang="ru-RU" baseline="0" dirty="0" smtClean="0"/>
              <a:t> </a:t>
            </a:r>
            <a:r>
              <a:rPr lang="en-US" baseline="0" dirty="0" smtClean="0"/>
              <a:t>Complex event proc</a:t>
            </a:r>
            <a:r>
              <a:rPr lang="ru-RU" baseline="0" dirty="0" smtClean="0"/>
              <a:t>.: </a:t>
            </a:r>
            <a:r>
              <a:rPr lang="ru-RU" baseline="0" dirty="0" smtClean="0"/>
              <a:t>они анализируют информацию с вышек связи, видят, что </a:t>
            </a:r>
            <a:r>
              <a:rPr lang="ru-RU" baseline="0" dirty="0" smtClean="0"/>
              <a:t>чел. находится </a:t>
            </a:r>
            <a:r>
              <a:rPr lang="ru-RU" baseline="0" dirty="0" smtClean="0"/>
              <a:t>рядом с </a:t>
            </a:r>
            <a:r>
              <a:rPr lang="ru-RU" baseline="0" dirty="0" err="1" smtClean="0"/>
              <a:t>торг.центром</a:t>
            </a:r>
            <a:r>
              <a:rPr lang="ru-RU" baseline="0" dirty="0" smtClean="0"/>
              <a:t> и посылают ему рекламу от этого торг</a:t>
            </a:r>
            <a:r>
              <a:rPr lang="ru-RU" baseline="0" dirty="0" smtClean="0"/>
              <a:t>. Центра(например, поужинай в течение часа там и получил 10% скидку).   </a:t>
            </a:r>
            <a:r>
              <a:rPr lang="en-US" baseline="0" dirty="0" smtClean="0"/>
              <a:t>SPATIAL</a:t>
            </a:r>
            <a:r>
              <a:rPr lang="ru-RU" baseline="0" dirty="0" smtClean="0"/>
              <a:t> – рисует зону, и </a:t>
            </a:r>
            <a:r>
              <a:rPr lang="en-US" baseline="0" dirty="0" smtClean="0"/>
              <a:t>COMPEX</a:t>
            </a:r>
            <a:r>
              <a:rPr lang="ru-RU" baseline="0" dirty="0" smtClean="0"/>
              <a:t> – анализирует</a:t>
            </a:r>
            <a:r>
              <a:rPr lang="en-US" baseline="0" dirty="0" smtClean="0"/>
              <a:t> </a:t>
            </a:r>
            <a:r>
              <a:rPr lang="ru-RU" baseline="0" dirty="0" smtClean="0"/>
              <a:t>и предпринимает действия по определенным </a:t>
            </a:r>
            <a:r>
              <a:rPr lang="ru-RU" baseline="0" dirty="0" smtClean="0"/>
              <a:t>условиям(чел. находится 20 минут, он например </a:t>
            </a:r>
            <a:r>
              <a:rPr lang="ru-RU" baseline="0" dirty="0" smtClean="0"/>
              <a:t>отправил три </a:t>
            </a:r>
            <a:r>
              <a:rPr lang="ru-RU" baseline="0" dirty="0" err="1" smtClean="0"/>
              <a:t>СМСки</a:t>
            </a:r>
            <a:r>
              <a:rPr lang="ru-RU" baseline="0" dirty="0" smtClean="0"/>
              <a:t>).</a:t>
            </a:r>
            <a:endParaRPr lang="en-US" dirty="0"/>
          </a:p>
        </p:txBody>
      </p:sp>
      <p:sp>
        <p:nvSpPr>
          <p:cNvPr id="4" name="Slide Number Placeholder 3"/>
          <p:cNvSpPr>
            <a:spLocks noGrp="1"/>
          </p:cNvSpPr>
          <p:nvPr>
            <p:ph type="sldNum" sz="quarter" idx="10"/>
          </p:nvPr>
        </p:nvSpPr>
        <p:spPr/>
        <p:txBody>
          <a:bodyPr/>
          <a:lstStyle/>
          <a:p>
            <a:pPr>
              <a:defRPr/>
            </a:pPr>
            <a:fld id="{AB9166BA-CDAB-4A68-ADD0-B11725226C6C}" type="slidenum">
              <a:rPr lang="en-US" smtClean="0"/>
              <a:pPr>
                <a:defRPr/>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A81DFC9F-30DB-48A1-8542-E09CD7311066}" type="slidenum">
              <a:rPr lang="en-US" smtClean="0"/>
              <a:pPr/>
              <a:t>36</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ru-RU" dirty="0" smtClean="0"/>
              <a:t>Это возможность ткнуть на </a:t>
            </a:r>
            <a:r>
              <a:rPr lang="ru-RU" dirty="0" err="1" smtClean="0"/>
              <a:t>конк.объект</a:t>
            </a:r>
            <a:r>
              <a:rPr lang="ru-RU" dirty="0" smtClean="0"/>
              <a:t> </a:t>
            </a:r>
            <a:r>
              <a:rPr lang="ru-RU" dirty="0" err="1" smtClean="0"/>
              <a:t>на</a:t>
            </a:r>
            <a:r>
              <a:rPr lang="ru-RU" dirty="0" smtClean="0"/>
              <a:t> карте(задвижку)</a:t>
            </a:r>
            <a:r>
              <a:rPr lang="ru-RU" baseline="0" dirty="0" smtClean="0"/>
              <a:t> и видишь ее трехмерную картинку. </a:t>
            </a:r>
            <a:endParaRPr lang="fr-FR"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Прямоуг. 15"/>
          <p:cNvSpPr>
            <a:spLocks noGrp="1" noChangeArrowheads="1"/>
          </p:cNvSpPr>
          <p:nvPr>
            <p:ph type="sldNum" sz="quarter" idx="5"/>
          </p:nvPr>
        </p:nvSpPr>
        <p:spPr>
          <a:noFill/>
        </p:spPr>
        <p:txBody>
          <a:bodyPr/>
          <a:lstStyle/>
          <a:p>
            <a:fld id="{DD90DC31-1DD5-45FC-8238-2D0587F4D910}" type="slidenum">
              <a:rPr lang="en-US" smtClean="0"/>
              <a:pPr/>
              <a:t>37</a:t>
            </a:fld>
            <a:endParaRPr lang="en-US" smtClean="0"/>
          </a:p>
        </p:txBody>
      </p:sp>
      <p:sp>
        <p:nvSpPr>
          <p:cNvPr id="65539" name="Прямоуг. 2"/>
          <p:cNvSpPr>
            <a:spLocks noGrp="1" noRot="1" noChangeAspect="1" noChangeArrowheads="1" noTextEdit="1"/>
          </p:cNvSpPr>
          <p:nvPr>
            <p:ph type="sldImg"/>
          </p:nvPr>
        </p:nvSpPr>
        <p:spPr>
          <a:xfrm>
            <a:off x="1150938" y="692150"/>
            <a:ext cx="4556125" cy="3416300"/>
          </a:xfrm>
          <a:ln/>
        </p:spPr>
      </p:sp>
      <p:sp>
        <p:nvSpPr>
          <p:cNvPr id="65540" name="Прямоуг. 3"/>
          <p:cNvSpPr>
            <a:spLocks noGrp="1" noChangeArrowheads="1"/>
          </p:cNvSpPr>
          <p:nvPr>
            <p:ph type="body" idx="1"/>
          </p:nvPr>
        </p:nvSpPr>
        <p:spPr>
          <a:xfrm>
            <a:off x="911225" y="4338638"/>
            <a:ext cx="5030788" cy="4113212"/>
          </a:xfrm>
          <a:noFill/>
          <a:ln/>
        </p:spPr>
        <p:txBody>
          <a:bodyPr lIns="90571" tIns="45285" rIns="90571" bIns="45285"/>
          <a:lstStyle/>
          <a:p>
            <a:r>
              <a:rPr lang="ru-RU" smtClean="0"/>
              <a:t>На слайде приведены различия Oracle Spatial и Oracle Locator. Большинству бизнес-приложений достаточно функций реализованных в Oracle Locator, а эта функция присутствует в любой версии базы данных Oracle и использование ее не требует дополнительных отчислений. </a:t>
            </a:r>
          </a:p>
          <a:p>
            <a:r>
              <a:rPr lang="ru-RU" smtClean="0"/>
              <a:t>Существует также ряд функционала, который включен только в Oracle Spatial. Далее мы более подробно остановимся на этих возможностях. </a:t>
            </a: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716F81A-8523-4A50-ADF6-1C66E1D1B8F2}" type="slidenum">
              <a:rPr lang="en-US" smtClean="0"/>
              <a:pPr/>
              <a:t>38</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0B3576-9557-499A-BF30-A138820571C9}" type="slidenum">
              <a:rPr lang="en-US"/>
              <a:pPr/>
              <a:t>4</a:t>
            </a:fld>
            <a:endParaRPr lang="en-US"/>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p:txBody>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B9166BA-CDAB-4A68-ADD0-B11725226C6C}"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a:ln/>
        </p:spPr>
      </p:sp>
      <p:sp>
        <p:nvSpPr>
          <p:cNvPr id="40963" name="Заметки 2"/>
          <p:cNvSpPr>
            <a:spLocks noGrp="1"/>
          </p:cNvSpPr>
          <p:nvPr>
            <p:ph type="body" idx="1"/>
          </p:nvPr>
        </p:nvSpPr>
        <p:spPr>
          <a:noFill/>
          <a:ln/>
        </p:spPr>
        <p:txBody>
          <a:bodyPr/>
          <a:lstStyle/>
          <a:p>
            <a:r>
              <a:rPr lang="ru-RU" dirty="0" err="1" smtClean="0"/>
              <a:t>Оракл</a:t>
            </a:r>
            <a:r>
              <a:rPr lang="ru-RU" dirty="0" smtClean="0"/>
              <a:t> был одним из пионеров работы с </a:t>
            </a:r>
            <a:r>
              <a:rPr lang="ru-RU" dirty="0" smtClean="0"/>
              <a:t>пространственными</a:t>
            </a:r>
            <a:r>
              <a:rPr lang="ru-RU" baseline="0" dirty="0" smtClean="0"/>
              <a:t> </a:t>
            </a:r>
            <a:r>
              <a:rPr lang="ru-RU" baseline="0" dirty="0" smtClean="0"/>
              <a:t>данными, </a:t>
            </a:r>
            <a:r>
              <a:rPr lang="ru-RU" baseline="0" dirty="0" smtClean="0"/>
              <a:t>но мы на </a:t>
            </a:r>
            <a:r>
              <a:rPr lang="ru-RU" baseline="0" dirty="0" smtClean="0"/>
              <a:t>месте не стоим, поддержка разных форматов – наш конек, те же медицинские </a:t>
            </a:r>
            <a:r>
              <a:rPr lang="ru-RU" baseline="0" dirty="0" smtClean="0"/>
              <a:t>снимки(</a:t>
            </a:r>
            <a:r>
              <a:rPr lang="en-US" baseline="0" dirty="0" smtClean="0"/>
              <a:t>RFID,  DI</a:t>
            </a:r>
            <a:r>
              <a:rPr lang="ru-RU" baseline="0" dirty="0" smtClean="0"/>
              <a:t>С</a:t>
            </a:r>
            <a:r>
              <a:rPr lang="en-US" baseline="0" dirty="0" smtClean="0"/>
              <a:t>OM)</a:t>
            </a:r>
            <a:r>
              <a:rPr lang="ru-RU" baseline="0" dirty="0" smtClean="0"/>
              <a:t>.  Переформатирование </a:t>
            </a:r>
            <a:r>
              <a:rPr lang="ru-RU" baseline="0" dirty="0" smtClean="0"/>
              <a:t>спутниковых снимков из одной системы координат в другой – это </a:t>
            </a:r>
            <a:r>
              <a:rPr lang="ru-RU" baseline="0" dirty="0" smtClean="0"/>
              <a:t>уже появилось в </a:t>
            </a:r>
            <a:r>
              <a:rPr lang="en-US" baseline="0" dirty="0" smtClean="0"/>
              <a:t>R2</a:t>
            </a:r>
            <a:r>
              <a:rPr lang="ru-RU" baseline="0" dirty="0" smtClean="0"/>
              <a:t>.  С нее же – поддержка информации о точечных домах – их </a:t>
            </a:r>
            <a:r>
              <a:rPr lang="ru-RU" baseline="0" dirty="0" smtClean="0"/>
              <a:t>хранение и многое др.</a:t>
            </a:r>
            <a:endParaRPr lang="ru-RU" dirty="0" smtClean="0"/>
          </a:p>
        </p:txBody>
      </p:sp>
      <p:sp>
        <p:nvSpPr>
          <p:cNvPr id="40964" name="Номер слайда 3"/>
          <p:cNvSpPr>
            <a:spLocks noGrp="1"/>
          </p:cNvSpPr>
          <p:nvPr>
            <p:ph type="sldNum" sz="quarter" idx="5"/>
          </p:nvPr>
        </p:nvSpPr>
        <p:spPr>
          <a:noFill/>
        </p:spPr>
        <p:txBody>
          <a:bodyPr/>
          <a:lstStyle/>
          <a:p>
            <a:fld id="{B6CC718D-F6B2-41A1-838A-FB08D4543BE8}"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1"/>
          <p:cNvSpPr>
            <a:spLocks noGrp="1" noChangeArrowheads="1"/>
          </p:cNvSpPr>
          <p:nvPr>
            <p:ph type="sldNum" sz="quarter" idx="5"/>
          </p:nvPr>
        </p:nvSpPr>
        <p:spPr>
          <a:noFill/>
        </p:spPr>
        <p:txBody>
          <a:bodyPr/>
          <a:lstStyle/>
          <a:p>
            <a:fld id="{3FCFE62B-E96E-4125-BC79-2462B34C3404}" type="slidenum">
              <a:rPr lang="en-GB" smtClean="0"/>
              <a:pPr/>
              <a:t>7</a:t>
            </a:fld>
            <a:endParaRPr lang="en-GB" smtClean="0"/>
          </a:p>
        </p:txBody>
      </p:sp>
      <p:sp>
        <p:nvSpPr>
          <p:cNvPr id="43011" name="Text Box 1"/>
          <p:cNvSpPr txBox="1">
            <a:spLocks noChangeArrowheads="1"/>
          </p:cNvSpPr>
          <p:nvPr/>
        </p:nvSpPr>
        <p:spPr bwMode="auto">
          <a:xfrm>
            <a:off x="3886200" y="8686800"/>
            <a:ext cx="2965450" cy="450850"/>
          </a:xfrm>
          <a:prstGeom prst="rect">
            <a:avLst/>
          </a:prstGeom>
          <a:noFill/>
          <a:ln w="9525">
            <a:noFill/>
            <a:round/>
            <a:headEnd/>
            <a:tailEnd/>
          </a:ln>
          <a:effectLst/>
        </p:spPr>
        <p:txBody>
          <a:bodyPr lIns="89998" tIns="46799" rIns="89998" bIns="46799" anchor="b"/>
          <a:lstStyle/>
          <a:p>
            <a:pPr algn="r" defTabSz="454025">
              <a:lnSpc>
                <a:spcPct val="100000"/>
              </a:lnSpc>
              <a:buClr>
                <a:srgbClr val="FFFFFF"/>
              </a:buClr>
              <a:tabLst>
                <a:tab pos="0" algn="l"/>
                <a:tab pos="452438" algn="l"/>
                <a:tab pos="906463" algn="l"/>
                <a:tab pos="1360488" algn="l"/>
                <a:tab pos="1814513" algn="l"/>
                <a:tab pos="2270125" algn="l"/>
                <a:tab pos="2724150" algn="l"/>
                <a:tab pos="3178175" algn="l"/>
                <a:tab pos="3632200" algn="l"/>
                <a:tab pos="4086225" algn="l"/>
                <a:tab pos="4540250" algn="l"/>
                <a:tab pos="4994275" algn="l"/>
                <a:tab pos="5448300" algn="l"/>
                <a:tab pos="5902325" algn="l"/>
                <a:tab pos="6357938" algn="l"/>
                <a:tab pos="6811963" algn="l"/>
                <a:tab pos="7265988" algn="l"/>
                <a:tab pos="7720013" algn="l"/>
                <a:tab pos="8174038" algn="l"/>
                <a:tab pos="8628063" algn="l"/>
                <a:tab pos="9082088" algn="l"/>
              </a:tabLst>
            </a:pPr>
            <a:fld id="{68FC84BB-3605-4978-A8B8-6FF7A8FE146C}" type="slidenum">
              <a:rPr lang="en-GB" sz="1200">
                <a:solidFill>
                  <a:srgbClr val="000000"/>
                </a:solidFill>
                <a:latin typeface="Times New Roman" pitchFamily="18" charset="0"/>
                <a:cs typeface="Arial" pitchFamily="34" charset="0"/>
              </a:rPr>
              <a:pPr algn="r" defTabSz="454025">
                <a:lnSpc>
                  <a:spcPct val="100000"/>
                </a:lnSpc>
                <a:buClr>
                  <a:srgbClr val="FFFFFF"/>
                </a:buClr>
                <a:tabLst>
                  <a:tab pos="0" algn="l"/>
                  <a:tab pos="452438" algn="l"/>
                  <a:tab pos="906463" algn="l"/>
                  <a:tab pos="1360488" algn="l"/>
                  <a:tab pos="1814513" algn="l"/>
                  <a:tab pos="2270125" algn="l"/>
                  <a:tab pos="2724150" algn="l"/>
                  <a:tab pos="3178175" algn="l"/>
                  <a:tab pos="3632200" algn="l"/>
                  <a:tab pos="4086225" algn="l"/>
                  <a:tab pos="4540250" algn="l"/>
                  <a:tab pos="4994275" algn="l"/>
                  <a:tab pos="5448300" algn="l"/>
                  <a:tab pos="5902325" algn="l"/>
                  <a:tab pos="6357938" algn="l"/>
                  <a:tab pos="6811963" algn="l"/>
                  <a:tab pos="7265988" algn="l"/>
                  <a:tab pos="7720013" algn="l"/>
                  <a:tab pos="8174038" algn="l"/>
                  <a:tab pos="8628063" algn="l"/>
                  <a:tab pos="9082088" algn="l"/>
                </a:tabLst>
              </a:pPr>
              <a:t>7</a:t>
            </a:fld>
            <a:endParaRPr lang="en-GB" sz="1200">
              <a:solidFill>
                <a:srgbClr val="000000"/>
              </a:solidFill>
              <a:latin typeface="Times New Roman" pitchFamily="18" charset="0"/>
              <a:cs typeface="Arial" pitchFamily="34" charset="0"/>
            </a:endParaRPr>
          </a:p>
        </p:txBody>
      </p:sp>
      <p:sp>
        <p:nvSpPr>
          <p:cNvPr id="43012" name="Text Box 2"/>
          <p:cNvSpPr txBox="1">
            <a:spLocks noChangeArrowheads="1"/>
          </p:cNvSpPr>
          <p:nvPr/>
        </p:nvSpPr>
        <p:spPr bwMode="auto">
          <a:xfrm>
            <a:off x="1143000" y="685800"/>
            <a:ext cx="4568825" cy="3425825"/>
          </a:xfrm>
          <a:prstGeom prst="rect">
            <a:avLst/>
          </a:prstGeom>
          <a:solidFill>
            <a:srgbClr val="FFFFFF"/>
          </a:solidFill>
          <a:ln w="9360">
            <a:solidFill>
              <a:srgbClr val="000000"/>
            </a:solidFill>
            <a:miter lim="800000"/>
            <a:headEnd/>
            <a:tailEnd/>
          </a:ln>
          <a:effectLst/>
        </p:spPr>
        <p:txBody>
          <a:bodyPr wrap="none" lIns="90443" tIns="45222" rIns="90443" bIns="45222" anchor="ctr"/>
          <a:lstStyle/>
          <a:p>
            <a:endParaRPr lang="ru-RU"/>
          </a:p>
        </p:txBody>
      </p:sp>
      <p:sp>
        <p:nvSpPr>
          <p:cNvPr id="43013" name="Rectangle 3"/>
          <p:cNvSpPr txBox="1">
            <a:spLocks noGrp="1" noChangeArrowheads="1"/>
          </p:cNvSpPr>
          <p:nvPr>
            <p:ph type="body"/>
          </p:nvPr>
        </p:nvSpPr>
        <p:spPr>
          <a:xfrm>
            <a:off x="914400" y="4343400"/>
            <a:ext cx="5022850" cy="4108450"/>
          </a:xfrm>
          <a:noFill/>
          <a:ln/>
        </p:spPr>
        <p:txBody>
          <a:bodyPr wrap="none" lIns="91438" tIns="45719" rIns="91438" bIns="45719" anchor="ctr"/>
          <a:lstStyle/>
          <a:p>
            <a:r>
              <a:rPr lang="ru-RU" dirty="0" smtClean="0"/>
              <a:t>У нас огромное кол-во партнерских компаний, т.к. занимаемся </a:t>
            </a:r>
            <a:r>
              <a:rPr lang="ru-RU" dirty="0" smtClean="0"/>
              <a:t>этой тематикой давно</a:t>
            </a:r>
            <a:r>
              <a:rPr lang="ru-RU" dirty="0" smtClean="0"/>
              <a:t>.  </a:t>
            </a:r>
            <a:r>
              <a:rPr lang="ru-RU" dirty="0" smtClean="0"/>
              <a:t>Некоторые из них поставляют данные так</a:t>
            </a:r>
            <a:r>
              <a:rPr lang="ru-RU" dirty="0" smtClean="0"/>
              <a:t>, чтобы сразу в </a:t>
            </a:r>
            <a:r>
              <a:rPr lang="ru-RU" dirty="0" err="1" smtClean="0"/>
              <a:t>Оракл</a:t>
            </a:r>
            <a:r>
              <a:rPr lang="ru-RU" dirty="0" smtClean="0"/>
              <a:t> их загружать.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1"/>
          <p:cNvSpPr>
            <a:spLocks noGrp="1" noChangeArrowheads="1"/>
          </p:cNvSpPr>
          <p:nvPr>
            <p:ph type="sldNum" sz="quarter" idx="5"/>
          </p:nvPr>
        </p:nvSpPr>
        <p:spPr>
          <a:noFill/>
        </p:spPr>
        <p:txBody>
          <a:bodyPr/>
          <a:lstStyle/>
          <a:p>
            <a:fld id="{252C3F91-55E1-4A17-8CD0-788DADD670F6}" type="slidenum">
              <a:rPr lang="en-GB" smtClean="0"/>
              <a:pPr/>
              <a:t>8</a:t>
            </a:fld>
            <a:endParaRPr lang="en-GB" smtClean="0"/>
          </a:p>
        </p:txBody>
      </p:sp>
      <p:sp>
        <p:nvSpPr>
          <p:cNvPr id="41987" name="Text Box 1"/>
          <p:cNvSpPr txBox="1">
            <a:spLocks noChangeArrowheads="1"/>
          </p:cNvSpPr>
          <p:nvPr/>
        </p:nvSpPr>
        <p:spPr bwMode="auto">
          <a:xfrm>
            <a:off x="3886200" y="8686800"/>
            <a:ext cx="2965450" cy="450850"/>
          </a:xfrm>
          <a:prstGeom prst="rect">
            <a:avLst/>
          </a:prstGeom>
          <a:noFill/>
          <a:ln w="9525">
            <a:noFill/>
            <a:round/>
            <a:headEnd/>
            <a:tailEnd/>
          </a:ln>
          <a:effectLst/>
        </p:spPr>
        <p:txBody>
          <a:bodyPr lIns="89998" tIns="46799" rIns="89998" bIns="46799" anchor="b"/>
          <a:lstStyle/>
          <a:p>
            <a:pPr algn="r" defTabSz="454025">
              <a:lnSpc>
                <a:spcPct val="100000"/>
              </a:lnSpc>
              <a:buClr>
                <a:srgbClr val="FFFFFF"/>
              </a:buClr>
              <a:tabLst>
                <a:tab pos="0" algn="l"/>
                <a:tab pos="452438" algn="l"/>
                <a:tab pos="906463" algn="l"/>
                <a:tab pos="1360488" algn="l"/>
                <a:tab pos="1814513" algn="l"/>
                <a:tab pos="2270125" algn="l"/>
                <a:tab pos="2724150" algn="l"/>
                <a:tab pos="3178175" algn="l"/>
                <a:tab pos="3632200" algn="l"/>
                <a:tab pos="4086225" algn="l"/>
                <a:tab pos="4540250" algn="l"/>
                <a:tab pos="4994275" algn="l"/>
                <a:tab pos="5448300" algn="l"/>
                <a:tab pos="5902325" algn="l"/>
                <a:tab pos="6357938" algn="l"/>
                <a:tab pos="6811963" algn="l"/>
                <a:tab pos="7265988" algn="l"/>
                <a:tab pos="7720013" algn="l"/>
                <a:tab pos="8174038" algn="l"/>
                <a:tab pos="8628063" algn="l"/>
                <a:tab pos="9082088" algn="l"/>
              </a:tabLst>
            </a:pPr>
            <a:fld id="{8006E0B2-97EF-401F-BA81-70211EF273E3}" type="slidenum">
              <a:rPr lang="en-GB" sz="1200">
                <a:solidFill>
                  <a:srgbClr val="000000"/>
                </a:solidFill>
                <a:latin typeface="Times New Roman" pitchFamily="18" charset="0"/>
                <a:cs typeface="Arial" pitchFamily="34" charset="0"/>
              </a:rPr>
              <a:pPr algn="r" defTabSz="454025">
                <a:lnSpc>
                  <a:spcPct val="100000"/>
                </a:lnSpc>
                <a:buClr>
                  <a:srgbClr val="FFFFFF"/>
                </a:buClr>
                <a:tabLst>
                  <a:tab pos="0" algn="l"/>
                  <a:tab pos="452438" algn="l"/>
                  <a:tab pos="906463" algn="l"/>
                  <a:tab pos="1360488" algn="l"/>
                  <a:tab pos="1814513" algn="l"/>
                  <a:tab pos="2270125" algn="l"/>
                  <a:tab pos="2724150" algn="l"/>
                  <a:tab pos="3178175" algn="l"/>
                  <a:tab pos="3632200" algn="l"/>
                  <a:tab pos="4086225" algn="l"/>
                  <a:tab pos="4540250" algn="l"/>
                  <a:tab pos="4994275" algn="l"/>
                  <a:tab pos="5448300" algn="l"/>
                  <a:tab pos="5902325" algn="l"/>
                  <a:tab pos="6357938" algn="l"/>
                  <a:tab pos="6811963" algn="l"/>
                  <a:tab pos="7265988" algn="l"/>
                  <a:tab pos="7720013" algn="l"/>
                  <a:tab pos="8174038" algn="l"/>
                  <a:tab pos="8628063" algn="l"/>
                  <a:tab pos="9082088" algn="l"/>
                </a:tabLst>
              </a:pPr>
              <a:t>8</a:t>
            </a:fld>
            <a:endParaRPr lang="en-GB" sz="1200">
              <a:solidFill>
                <a:srgbClr val="000000"/>
              </a:solidFill>
              <a:latin typeface="Times New Roman" pitchFamily="18" charset="0"/>
              <a:cs typeface="Arial" pitchFamily="34" charset="0"/>
            </a:endParaRPr>
          </a:p>
        </p:txBody>
      </p:sp>
      <p:sp>
        <p:nvSpPr>
          <p:cNvPr id="41988" name="Text Box 2"/>
          <p:cNvSpPr txBox="1">
            <a:spLocks noChangeArrowheads="1"/>
          </p:cNvSpPr>
          <p:nvPr/>
        </p:nvSpPr>
        <p:spPr bwMode="auto">
          <a:xfrm>
            <a:off x="1143000" y="685800"/>
            <a:ext cx="4568825" cy="3425825"/>
          </a:xfrm>
          <a:prstGeom prst="rect">
            <a:avLst/>
          </a:prstGeom>
          <a:solidFill>
            <a:srgbClr val="FFFFFF"/>
          </a:solidFill>
          <a:ln w="9360">
            <a:solidFill>
              <a:srgbClr val="000000"/>
            </a:solidFill>
            <a:miter lim="800000"/>
            <a:headEnd/>
            <a:tailEnd/>
          </a:ln>
          <a:effectLst/>
        </p:spPr>
        <p:txBody>
          <a:bodyPr wrap="none" lIns="90443" tIns="45222" rIns="90443" bIns="45222" anchor="ctr"/>
          <a:lstStyle/>
          <a:p>
            <a:endParaRPr lang="ru-RU"/>
          </a:p>
        </p:txBody>
      </p:sp>
      <p:sp>
        <p:nvSpPr>
          <p:cNvPr id="41989" name="Rectangle 3"/>
          <p:cNvSpPr txBox="1">
            <a:spLocks noGrp="1" noChangeArrowheads="1"/>
          </p:cNvSpPr>
          <p:nvPr>
            <p:ph type="body"/>
          </p:nvPr>
        </p:nvSpPr>
        <p:spPr>
          <a:xfrm>
            <a:off x="914400" y="4343400"/>
            <a:ext cx="5022850" cy="4108450"/>
          </a:xfrm>
          <a:noFill/>
          <a:ln/>
        </p:spPr>
        <p:txBody>
          <a:bodyPr wrap="none" lIns="91438" tIns="45719" rIns="91438" bIns="45719" anchor="ctr"/>
          <a:lstStyle/>
          <a:p>
            <a:r>
              <a:rPr lang="ru-RU" dirty="0" smtClean="0"/>
              <a:t>Заказчиков очень много, и международных и в России.   Примеры в России:  СПБ </a:t>
            </a:r>
            <a:r>
              <a:rPr lang="ru-RU" dirty="0" smtClean="0"/>
              <a:t>Водоканал, </a:t>
            </a:r>
            <a:r>
              <a:rPr lang="ru-RU" dirty="0" smtClean="0"/>
              <a:t> Градостроительный</a:t>
            </a:r>
            <a:r>
              <a:rPr lang="ru-RU" baseline="0" dirty="0" smtClean="0"/>
              <a:t> комплекс СПБ(органы власти)</a:t>
            </a:r>
            <a:r>
              <a:rPr lang="ru-RU" dirty="0" smtClean="0"/>
              <a:t>,</a:t>
            </a:r>
            <a:r>
              <a:rPr lang="ru-RU" baseline="0" dirty="0" smtClean="0"/>
              <a:t> </a:t>
            </a:r>
            <a:r>
              <a:rPr lang="ru-RU" baseline="0" dirty="0" err="1" smtClean="0"/>
              <a:t>Роснедвижимость</a:t>
            </a:r>
            <a:r>
              <a:rPr lang="ru-RU" baseline="0" dirty="0" smtClean="0"/>
              <a:t> – огромное </a:t>
            </a:r>
            <a:r>
              <a:rPr lang="ru-RU" baseline="0" dirty="0" smtClean="0"/>
              <a:t>внедрение, </a:t>
            </a:r>
            <a:r>
              <a:rPr lang="ru-RU" baseline="0" dirty="0" err="1" smtClean="0"/>
              <a:t>Сургутнефтегаз</a:t>
            </a:r>
            <a:r>
              <a:rPr lang="ru-RU" baseline="0" dirty="0" smtClean="0"/>
              <a:t>, </a:t>
            </a:r>
            <a:r>
              <a:rPr lang="ru-RU" baseline="0" dirty="0" smtClean="0"/>
              <a:t> Газпром</a:t>
            </a:r>
            <a:r>
              <a:rPr lang="ru-RU" baseline="0" dirty="0" smtClean="0"/>
              <a:t>, </a:t>
            </a:r>
            <a:r>
              <a:rPr lang="ru-RU" baseline="0" dirty="0" smtClean="0"/>
              <a:t> </a:t>
            </a:r>
            <a:r>
              <a:rPr lang="ru-RU" baseline="0" dirty="0" err="1" smtClean="0"/>
              <a:t>Гипротрубопровод</a:t>
            </a:r>
            <a:endParaRPr lang="ru-RU"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DACD43E3-E4C1-4475-9632-2227B3BDC3B2}" type="slidenum">
              <a:rPr lang="en-US" smtClean="0"/>
              <a:pPr/>
              <a:t>9</a:t>
            </a:fld>
            <a:endParaRPr lang="en-US" smtClean="0"/>
          </a:p>
        </p:txBody>
      </p:sp>
      <p:sp>
        <p:nvSpPr>
          <p:cNvPr id="44035" name="Rectangle 2"/>
          <p:cNvSpPr>
            <a:spLocks noChangeArrowheads="1"/>
          </p:cNvSpPr>
          <p:nvPr/>
        </p:nvSpPr>
        <p:spPr bwMode="auto">
          <a:xfrm>
            <a:off x="3886200" y="-1588"/>
            <a:ext cx="2971800" cy="458788"/>
          </a:xfrm>
          <a:prstGeom prst="rect">
            <a:avLst/>
          </a:prstGeom>
          <a:noFill/>
          <a:ln w="9525">
            <a:noFill/>
            <a:miter lim="800000"/>
            <a:headEnd/>
            <a:tailEnd/>
          </a:ln>
        </p:spPr>
        <p:txBody>
          <a:bodyPr wrap="none" anchor="ctr"/>
          <a:lstStyle/>
          <a:p>
            <a:endParaRPr lang="ru-RU"/>
          </a:p>
        </p:txBody>
      </p:sp>
      <p:sp>
        <p:nvSpPr>
          <p:cNvPr id="44036" name="Rectangle 3"/>
          <p:cNvSpPr>
            <a:spLocks noChangeArrowheads="1"/>
          </p:cNvSpPr>
          <p:nvPr/>
        </p:nvSpPr>
        <p:spPr bwMode="auto">
          <a:xfrm>
            <a:off x="3886200" y="8686800"/>
            <a:ext cx="2971800" cy="458788"/>
          </a:xfrm>
          <a:prstGeom prst="rect">
            <a:avLst/>
          </a:prstGeom>
          <a:noFill/>
          <a:ln w="9525">
            <a:noFill/>
            <a:miter lim="800000"/>
            <a:headEnd/>
            <a:tailEnd/>
          </a:ln>
        </p:spPr>
        <p:txBody>
          <a:bodyPr lIns="19050" tIns="0" rIns="19050" bIns="0" anchor="b"/>
          <a:lstStyle/>
          <a:p>
            <a:pPr algn="r" eaLnBrk="0" hangingPunct="0">
              <a:lnSpc>
                <a:spcPct val="100000"/>
              </a:lnSpc>
              <a:spcBef>
                <a:spcPct val="0"/>
              </a:spcBef>
              <a:buClrTx/>
            </a:pPr>
            <a:r>
              <a:rPr lang="en-GB" sz="1000" b="0" i="1">
                <a:latin typeface="Times New Roman" pitchFamily="18" charset="0"/>
                <a:cs typeface="Times New Roman" pitchFamily="18" charset="0"/>
              </a:rPr>
              <a:t>10</a:t>
            </a:r>
          </a:p>
        </p:txBody>
      </p:sp>
      <p:sp>
        <p:nvSpPr>
          <p:cNvPr id="44037" name="Rectangle 4"/>
          <p:cNvSpPr>
            <a:spLocks noChangeArrowheads="1"/>
          </p:cNvSpPr>
          <p:nvPr/>
        </p:nvSpPr>
        <p:spPr bwMode="auto">
          <a:xfrm>
            <a:off x="0" y="8686800"/>
            <a:ext cx="2971800" cy="458788"/>
          </a:xfrm>
          <a:prstGeom prst="rect">
            <a:avLst/>
          </a:prstGeom>
          <a:noFill/>
          <a:ln w="9525">
            <a:noFill/>
            <a:miter lim="800000"/>
            <a:headEnd/>
            <a:tailEnd/>
          </a:ln>
        </p:spPr>
        <p:txBody>
          <a:bodyPr wrap="none" anchor="ctr"/>
          <a:lstStyle/>
          <a:p>
            <a:endParaRPr lang="ru-RU"/>
          </a:p>
        </p:txBody>
      </p:sp>
      <p:sp>
        <p:nvSpPr>
          <p:cNvPr id="44038" name="Rectangle 5"/>
          <p:cNvSpPr>
            <a:spLocks noChangeArrowheads="1"/>
          </p:cNvSpPr>
          <p:nvPr/>
        </p:nvSpPr>
        <p:spPr bwMode="auto">
          <a:xfrm>
            <a:off x="0" y="-1588"/>
            <a:ext cx="2971800" cy="458788"/>
          </a:xfrm>
          <a:prstGeom prst="rect">
            <a:avLst/>
          </a:prstGeom>
          <a:noFill/>
          <a:ln w="9525">
            <a:noFill/>
            <a:miter lim="800000"/>
            <a:headEnd/>
            <a:tailEnd/>
          </a:ln>
        </p:spPr>
        <p:txBody>
          <a:bodyPr wrap="none" anchor="ctr"/>
          <a:lstStyle/>
          <a:p>
            <a:endParaRPr lang="ru-RU"/>
          </a:p>
        </p:txBody>
      </p:sp>
      <p:sp>
        <p:nvSpPr>
          <p:cNvPr id="44039" name="Rectangle 6"/>
          <p:cNvSpPr>
            <a:spLocks noChangeArrowheads="1"/>
          </p:cNvSpPr>
          <p:nvPr/>
        </p:nvSpPr>
        <p:spPr bwMode="auto">
          <a:xfrm>
            <a:off x="3883025" y="-1588"/>
            <a:ext cx="2973388" cy="457201"/>
          </a:xfrm>
          <a:prstGeom prst="rect">
            <a:avLst/>
          </a:prstGeom>
          <a:noFill/>
          <a:ln w="9525">
            <a:noFill/>
            <a:miter lim="800000"/>
            <a:headEnd/>
            <a:tailEnd/>
          </a:ln>
        </p:spPr>
        <p:txBody>
          <a:bodyPr wrap="none" anchor="ctr"/>
          <a:lstStyle/>
          <a:p>
            <a:endParaRPr lang="ru-RU"/>
          </a:p>
        </p:txBody>
      </p:sp>
      <p:sp>
        <p:nvSpPr>
          <p:cNvPr id="44040" name="Rectangle 7"/>
          <p:cNvSpPr>
            <a:spLocks noChangeArrowheads="1"/>
          </p:cNvSpPr>
          <p:nvPr/>
        </p:nvSpPr>
        <p:spPr bwMode="auto">
          <a:xfrm>
            <a:off x="3883025" y="8686800"/>
            <a:ext cx="2973388" cy="458788"/>
          </a:xfrm>
          <a:prstGeom prst="rect">
            <a:avLst/>
          </a:prstGeom>
          <a:noFill/>
          <a:ln w="9525">
            <a:noFill/>
            <a:miter lim="800000"/>
            <a:headEnd/>
            <a:tailEnd/>
          </a:ln>
        </p:spPr>
        <p:txBody>
          <a:bodyPr lIns="19050" tIns="0" rIns="19050" bIns="0" anchor="b"/>
          <a:lstStyle/>
          <a:p>
            <a:pPr algn="r" defTabSz="933450" eaLnBrk="0" hangingPunct="0">
              <a:lnSpc>
                <a:spcPct val="100000"/>
              </a:lnSpc>
              <a:spcBef>
                <a:spcPct val="0"/>
              </a:spcBef>
              <a:buClrTx/>
            </a:pPr>
            <a:r>
              <a:rPr lang="en-GB" sz="1000" b="0" i="1">
                <a:solidFill>
                  <a:srgbClr val="FFFFFF"/>
                </a:solidFill>
                <a:cs typeface="Times New Roman" pitchFamily="18" charset="0"/>
              </a:rPr>
              <a:t>5</a:t>
            </a:r>
          </a:p>
        </p:txBody>
      </p:sp>
      <p:sp>
        <p:nvSpPr>
          <p:cNvPr id="44041" name="Rectangle 8"/>
          <p:cNvSpPr>
            <a:spLocks noChangeArrowheads="1"/>
          </p:cNvSpPr>
          <p:nvPr/>
        </p:nvSpPr>
        <p:spPr bwMode="auto">
          <a:xfrm>
            <a:off x="-1588" y="8686800"/>
            <a:ext cx="2973388" cy="458788"/>
          </a:xfrm>
          <a:prstGeom prst="rect">
            <a:avLst/>
          </a:prstGeom>
          <a:noFill/>
          <a:ln w="9525">
            <a:noFill/>
            <a:miter lim="800000"/>
            <a:headEnd/>
            <a:tailEnd/>
          </a:ln>
        </p:spPr>
        <p:txBody>
          <a:bodyPr wrap="none" anchor="ctr"/>
          <a:lstStyle/>
          <a:p>
            <a:endParaRPr lang="ru-RU"/>
          </a:p>
        </p:txBody>
      </p:sp>
      <p:sp>
        <p:nvSpPr>
          <p:cNvPr id="44042" name="Rectangle 9"/>
          <p:cNvSpPr>
            <a:spLocks noChangeArrowheads="1"/>
          </p:cNvSpPr>
          <p:nvPr/>
        </p:nvSpPr>
        <p:spPr bwMode="auto">
          <a:xfrm>
            <a:off x="-1588" y="-1588"/>
            <a:ext cx="2973388" cy="457201"/>
          </a:xfrm>
          <a:prstGeom prst="rect">
            <a:avLst/>
          </a:prstGeom>
          <a:noFill/>
          <a:ln w="9525">
            <a:noFill/>
            <a:miter lim="800000"/>
            <a:headEnd/>
            <a:tailEnd/>
          </a:ln>
        </p:spPr>
        <p:txBody>
          <a:bodyPr wrap="none" anchor="ctr"/>
          <a:lstStyle/>
          <a:p>
            <a:endParaRPr lang="ru-RU"/>
          </a:p>
        </p:txBody>
      </p:sp>
      <p:sp>
        <p:nvSpPr>
          <p:cNvPr id="44043" name="Rectangle 10"/>
          <p:cNvSpPr>
            <a:spLocks noGrp="1" noChangeArrowheads="1"/>
          </p:cNvSpPr>
          <p:nvPr>
            <p:ph type="body" idx="1"/>
          </p:nvPr>
        </p:nvSpPr>
        <p:spPr>
          <a:xfrm>
            <a:off x="911225" y="4343400"/>
            <a:ext cx="5030788" cy="4111625"/>
          </a:xfrm>
          <a:noFill/>
          <a:ln/>
        </p:spPr>
        <p:txBody>
          <a:bodyPr lIns="95250" tIns="47625" rIns="95250" bIns="47625"/>
          <a:lstStyle/>
          <a:p>
            <a:pPr defTabSz="955675" eaLnBrk="1" hangingPunct="1"/>
            <a:r>
              <a:rPr lang="en-GB" dirty="0" smtClean="0"/>
              <a:t>Geographical Information Systems are often separate from the «mainstream» IT systems of an organization. If they are coupled, this coupling tends to be rather loose.</a:t>
            </a:r>
          </a:p>
          <a:p>
            <a:pPr defTabSz="955675" eaLnBrk="1" hangingPunct="1"/>
            <a:r>
              <a:rPr lang="en-GB" dirty="0" smtClean="0"/>
              <a:t>A common architecture today is one that links the GIS side with the IT side by having so-called «attributes» stored in corporate databases (often Oracle). However, this has a number of drawbacks:</a:t>
            </a:r>
          </a:p>
          <a:p>
            <a:pPr defTabSz="955675" eaLnBrk="1" hangingPunct="1"/>
            <a:r>
              <a:rPr lang="en-GB" dirty="0" smtClean="0"/>
              <a:t>- development isolation: it is very difficult from either side to effectively use the information managed by the other side due to different interfaces, tools, etc and to the complexity of the subject matter.</a:t>
            </a:r>
          </a:p>
          <a:p>
            <a:pPr defTabSz="955675" eaLnBrk="1" hangingPunct="1"/>
            <a:r>
              <a:rPr lang="en-GB" dirty="0" smtClean="0"/>
              <a:t>- integration and deployment complexity: it is hard to maintain the integrity between graphics and attributes</a:t>
            </a:r>
          </a:p>
          <a:p>
            <a:pPr defTabSz="955675" eaLnBrk="1" hangingPunct="1"/>
            <a:r>
              <a:rPr lang="en-GB" dirty="0" smtClean="0"/>
              <a:t>Spatial data formats also suffer from two other major problems:</a:t>
            </a:r>
          </a:p>
          <a:p>
            <a:pPr defTabSz="955675" eaLnBrk="1" hangingPunct="1"/>
            <a:r>
              <a:rPr lang="en-GB" dirty="0" smtClean="0"/>
              <a:t>- each GIS tool typically uses its own </a:t>
            </a:r>
            <a:r>
              <a:rPr lang="en-GB" dirty="0" err="1" smtClean="0"/>
              <a:t>proprietaty</a:t>
            </a:r>
            <a:r>
              <a:rPr lang="en-GB" dirty="0" smtClean="0"/>
              <a:t> format(s). This makes it very difficult to use multiple tools and still share access to the same spatial data</a:t>
            </a:r>
          </a:p>
          <a:p>
            <a:pPr defTabSz="955675" eaLnBrk="1" hangingPunct="1"/>
            <a:r>
              <a:rPr lang="en-GB" dirty="0" smtClean="0"/>
              <a:t>- GIS formats are file-based. This severely limits the scalability of spatial systems. It also impacts issues such as security and access controls.</a:t>
            </a:r>
          </a:p>
          <a:p>
            <a:pPr defTabSz="955675" eaLnBrk="1" hangingPunct="1"/>
            <a:r>
              <a:rPr lang="en-GB" dirty="0" smtClean="0"/>
              <a:t> </a:t>
            </a:r>
            <a:endParaRPr lang="ru-RU" dirty="0" smtClean="0"/>
          </a:p>
          <a:p>
            <a:pPr defTabSz="955675" eaLnBrk="1" hangingPunct="1"/>
            <a:r>
              <a:rPr lang="ru-RU" dirty="0" err="1" smtClean="0"/>
              <a:t>ГИСы</a:t>
            </a:r>
            <a:r>
              <a:rPr lang="ru-RU" dirty="0" smtClean="0"/>
              <a:t> и обычные</a:t>
            </a:r>
            <a:r>
              <a:rPr lang="ru-RU" baseline="0" dirty="0" smtClean="0"/>
              <a:t> </a:t>
            </a:r>
            <a:r>
              <a:rPr lang="ru-RU" baseline="0" dirty="0" err="1" smtClean="0"/>
              <a:t>ИТ-технологии</a:t>
            </a:r>
            <a:r>
              <a:rPr lang="ru-RU" baseline="0" dirty="0" smtClean="0"/>
              <a:t> долго </a:t>
            </a:r>
            <a:r>
              <a:rPr lang="ru-RU" baseline="0" dirty="0" smtClean="0"/>
              <a:t>сосуществовали </a:t>
            </a:r>
            <a:r>
              <a:rPr lang="ru-RU" baseline="0" dirty="0" smtClean="0"/>
              <a:t>отдельно(и так бывает и по сейчас), </a:t>
            </a:r>
            <a:r>
              <a:rPr lang="ru-RU" baseline="0" dirty="0" smtClean="0"/>
              <a:t>разные отделы ими занимались, разные люди, наработки друг друга не использовались.  </a:t>
            </a:r>
            <a:r>
              <a:rPr lang="ru-RU" baseline="0" dirty="0" err="1" smtClean="0"/>
              <a:t>Оракл</a:t>
            </a:r>
            <a:r>
              <a:rPr lang="ru-RU" baseline="0" dirty="0" smtClean="0"/>
              <a:t> </a:t>
            </a:r>
            <a:r>
              <a:rPr lang="ru-RU" baseline="0" dirty="0" err="1" smtClean="0"/>
              <a:t>помогатет</a:t>
            </a:r>
            <a:r>
              <a:rPr lang="ru-RU" baseline="0" dirty="0" smtClean="0"/>
              <a:t> убрать эту стену </a:t>
            </a:r>
            <a:r>
              <a:rPr lang="ru-RU" baseline="0" dirty="0" smtClean="0"/>
              <a:t>при помощи своих технологий.</a:t>
            </a:r>
            <a:endParaRPr lang="ru-RU" dirty="0" smtClean="0"/>
          </a:p>
        </p:txBody>
      </p:sp>
      <p:sp>
        <p:nvSpPr>
          <p:cNvPr id="44044" name="Rectangle 11"/>
          <p:cNvSpPr>
            <a:spLocks noGrp="1" noRot="1" noChangeAspect="1" noChangeArrowheads="1" noTextEdit="1"/>
          </p:cNvSpPr>
          <p:nvPr>
            <p:ph type="sldImg"/>
          </p:nvPr>
        </p:nvSpPr>
        <p:spPr>
          <a:xfrm>
            <a:off x="1409700" y="846138"/>
            <a:ext cx="4040188" cy="3030537"/>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Oracle"/>
          <p:cNvPicPr>
            <a:picLocks noChangeAspect="1" noChangeArrowheads="1"/>
          </p:cNvPicPr>
          <p:nvPr/>
        </p:nvPicPr>
        <p:blipFill>
          <a:blip r:embed="rId2" cstate="print"/>
          <a:srcRect/>
          <a:stretch>
            <a:fillRect/>
          </a:stretch>
        </p:blipFill>
        <p:spPr bwMode="auto">
          <a:xfrm>
            <a:off x="914400" y="4343400"/>
            <a:ext cx="2895600" cy="361950"/>
          </a:xfrm>
          <a:prstGeom prst="rect">
            <a:avLst/>
          </a:prstGeom>
          <a:solidFill>
            <a:schemeClr val="bg1"/>
          </a:solidFill>
          <a:ln w="9525">
            <a:noFill/>
            <a:miter lim="800000"/>
            <a:headEnd/>
            <a:tailEnd/>
          </a:ln>
        </p:spPr>
      </p:pic>
      <p:sp>
        <p:nvSpPr>
          <p:cNvPr id="5" name="Rectangle 3"/>
          <p:cNvSpPr>
            <a:spLocks noChangeArrowheads="1"/>
          </p:cNvSpPr>
          <p:nvPr/>
        </p:nvSpPr>
        <p:spPr bwMode="auto">
          <a:xfrm>
            <a:off x="914400" y="914400"/>
            <a:ext cx="2819400" cy="2819400"/>
          </a:xfrm>
          <a:prstGeom prst="rect">
            <a:avLst/>
          </a:prstGeom>
          <a:solidFill>
            <a:srgbClr val="ADADAD"/>
          </a:solidFill>
          <a:ln w="12700">
            <a:noFill/>
            <a:miter lim="800000"/>
            <a:headEnd/>
            <a:tailEnd/>
          </a:ln>
        </p:spPr>
        <p:txBody>
          <a:bodyPr wrap="none" anchor="ctr" anchorCtr="1"/>
          <a:lstStyle/>
          <a:p>
            <a:pPr eaLnBrk="0" hangingPunct="0">
              <a:lnSpc>
                <a:spcPct val="100000"/>
              </a:lnSpc>
              <a:spcBef>
                <a:spcPct val="0"/>
              </a:spcBef>
              <a:buClrTx/>
            </a:pPr>
            <a:r>
              <a:rPr lang="en-US" sz="1400">
                <a:solidFill>
                  <a:srgbClr val="000000"/>
                </a:solidFill>
              </a:rPr>
              <a:t>&lt;Insert Picture Here&gt;</a:t>
            </a:r>
          </a:p>
        </p:txBody>
      </p:sp>
      <p:pic>
        <p:nvPicPr>
          <p:cNvPr id="6" name="Picture 4" descr="Tall Red"/>
          <p:cNvPicPr>
            <a:picLocks noChangeAspect="1" noChangeArrowheads="1"/>
          </p:cNvPicPr>
          <p:nvPr/>
        </p:nvPicPr>
        <p:blipFill>
          <a:blip r:embed="rId3" cstate="print"/>
          <a:srcRect/>
          <a:stretch>
            <a:fillRect/>
          </a:stretch>
        </p:blipFill>
        <p:spPr bwMode="auto">
          <a:xfrm>
            <a:off x="0" y="914400"/>
            <a:ext cx="914400" cy="2822575"/>
          </a:xfrm>
          <a:prstGeom prst="rect">
            <a:avLst/>
          </a:prstGeom>
          <a:noFill/>
          <a:ln w="9525">
            <a:noFill/>
            <a:miter lim="800000"/>
            <a:headEnd/>
            <a:tailEnd/>
          </a:ln>
        </p:spPr>
      </p:pic>
      <p:pic>
        <p:nvPicPr>
          <p:cNvPr id="7" name="Picture 5" descr="Wide Red"/>
          <p:cNvPicPr>
            <a:picLocks noChangeAspect="1" noChangeArrowheads="1"/>
          </p:cNvPicPr>
          <p:nvPr/>
        </p:nvPicPr>
        <p:blipFill>
          <a:blip r:embed="rId4" cstate="print"/>
          <a:srcRect/>
          <a:stretch>
            <a:fillRect/>
          </a:stretch>
        </p:blipFill>
        <p:spPr bwMode="auto">
          <a:xfrm>
            <a:off x="3736975" y="914400"/>
            <a:ext cx="5407025" cy="2822575"/>
          </a:xfrm>
          <a:prstGeom prst="rect">
            <a:avLst/>
          </a:prstGeom>
          <a:noFill/>
          <a:ln w="9525">
            <a:noFill/>
            <a:miter lim="800000"/>
            <a:headEnd/>
            <a:tailEnd/>
          </a:ln>
        </p:spPr>
      </p:pic>
      <p:pic>
        <p:nvPicPr>
          <p:cNvPr id="8" name="Picture 8" descr="ORC_ArchitecturalShot_8"/>
          <p:cNvPicPr>
            <a:picLocks noChangeAspect="1" noChangeArrowheads="1"/>
          </p:cNvPicPr>
          <p:nvPr/>
        </p:nvPicPr>
        <p:blipFill>
          <a:blip r:embed="rId5" cstate="print"/>
          <a:srcRect/>
          <a:stretch>
            <a:fillRect/>
          </a:stretch>
        </p:blipFill>
        <p:spPr bwMode="auto">
          <a:xfrm>
            <a:off x="914400" y="914400"/>
            <a:ext cx="2819400" cy="2819400"/>
          </a:xfrm>
          <a:prstGeom prst="rect">
            <a:avLst/>
          </a:prstGeom>
          <a:noFill/>
          <a:ln w="9525">
            <a:noFill/>
            <a:miter lim="800000"/>
            <a:headEnd/>
            <a:tailEnd/>
          </a:ln>
        </p:spPr>
      </p:pic>
      <p:sp>
        <p:nvSpPr>
          <p:cNvPr id="4102" name="Rectangle 6"/>
          <p:cNvSpPr>
            <a:spLocks noGrp="1" noChangeArrowheads="1"/>
          </p:cNvSpPr>
          <p:nvPr>
            <p:ph type="ctrTitle" sz="quarter"/>
          </p:nvPr>
        </p:nvSpPr>
        <p:spPr>
          <a:xfrm>
            <a:off x="838200" y="4800600"/>
            <a:ext cx="7772400" cy="860425"/>
          </a:xfrm>
        </p:spPr>
        <p:txBody>
          <a:bodyPr lIns="91440" tIns="45720" rIns="91440" bIns="45720" anchor="b"/>
          <a:lstStyle>
            <a:lvl1pPr>
              <a:defRPr sz="2400"/>
            </a:lvl1pPr>
          </a:lstStyle>
          <a:p>
            <a:r>
              <a:rPr lang="en-US"/>
              <a:t>Click to edit Master title style</a:t>
            </a:r>
          </a:p>
        </p:txBody>
      </p:sp>
      <p:sp>
        <p:nvSpPr>
          <p:cNvPr id="4103" name="Rectangle 7"/>
          <p:cNvSpPr>
            <a:spLocks noGrp="1" noChangeArrowheads="1"/>
          </p:cNvSpPr>
          <p:nvPr>
            <p:ph type="subTitle" sz="quarter" idx="1"/>
          </p:nvPr>
        </p:nvSpPr>
        <p:spPr>
          <a:xfrm>
            <a:off x="838200" y="5715000"/>
            <a:ext cx="6400800" cy="762000"/>
          </a:xfrm>
        </p:spPr>
        <p:txBody>
          <a:bodyPr lIns="91440" tIns="45720" rIns="91440" bIns="45720"/>
          <a:lstStyle>
            <a:lvl1pPr marL="0" indent="0">
              <a:spcBef>
                <a:spcPct val="0"/>
              </a:spcBef>
              <a:buFontTx/>
              <a:buNone/>
              <a:defRPr sz="1600"/>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1032"/>
          <p:cNvSpPr>
            <a:spLocks noGrp="1" noChangeArrowheads="1"/>
          </p:cNvSpPr>
          <p:nvPr>
            <p:ph type="ftr" sz="quarter" idx="10"/>
          </p:nvPr>
        </p:nvSpPr>
        <p:spPr>
          <a:ln/>
        </p:spPr>
        <p:txBody>
          <a:bodyPr/>
          <a:lstStyle>
            <a:lvl1pPr>
              <a:defRPr/>
            </a:lvl1pPr>
          </a:lstStyle>
          <a:p>
            <a:pPr>
              <a:defRPr/>
            </a:pPr>
            <a:endParaRPr lang="pl-PL"/>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304800"/>
            <a:ext cx="1946275" cy="5638800"/>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685800" y="304800"/>
            <a:ext cx="568642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1032"/>
          <p:cNvSpPr>
            <a:spLocks noGrp="1" noChangeArrowheads="1"/>
          </p:cNvSpPr>
          <p:nvPr>
            <p:ph type="ftr" sz="quarter" idx="10"/>
          </p:nvPr>
        </p:nvSpPr>
        <p:spPr>
          <a:ln/>
        </p:spPr>
        <p:txBody>
          <a:bodyPr/>
          <a:lstStyle>
            <a:lvl1pPr>
              <a:defRPr/>
            </a:lvl1pPr>
          </a:lstStyle>
          <a:p>
            <a:pPr>
              <a:defRPr/>
            </a:pPr>
            <a:endParaRPr lang="pl-PL"/>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89000" y="304800"/>
            <a:ext cx="7581900" cy="941388"/>
          </a:xfrm>
        </p:spPr>
        <p:txBody>
          <a:bodyPr/>
          <a:lstStyle/>
          <a:p>
            <a:r>
              <a:rPr lang="en-US" smtClean="0"/>
              <a:t>Click to edit Master title style</a:t>
            </a:r>
            <a:endParaRPr lang="ru-RU"/>
          </a:p>
        </p:txBody>
      </p:sp>
      <p:sp>
        <p:nvSpPr>
          <p:cNvPr id="3" name="ClipArt Placeholder 2"/>
          <p:cNvSpPr>
            <a:spLocks noGrp="1"/>
          </p:cNvSpPr>
          <p:nvPr>
            <p:ph type="clipArt" sz="half" idx="1"/>
          </p:nvPr>
        </p:nvSpPr>
        <p:spPr>
          <a:xfrm>
            <a:off x="685800" y="1600200"/>
            <a:ext cx="3692525" cy="4343400"/>
          </a:xfrm>
        </p:spPr>
        <p:txBody>
          <a:bodyPr/>
          <a:lstStyle/>
          <a:p>
            <a:pPr lvl="0"/>
            <a:endParaRPr lang="ru-RU" noProof="0" smtClean="0"/>
          </a:p>
        </p:txBody>
      </p:sp>
      <p:sp>
        <p:nvSpPr>
          <p:cNvPr id="4" name="Text Placeholder 3"/>
          <p:cNvSpPr>
            <a:spLocks noGrp="1"/>
          </p:cNvSpPr>
          <p:nvPr>
            <p:ph type="body" sz="half" idx="2"/>
          </p:nvPr>
        </p:nvSpPr>
        <p:spPr>
          <a:xfrm>
            <a:off x="4530725" y="1600200"/>
            <a:ext cx="3692525"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Rectangle 1032"/>
          <p:cNvSpPr>
            <a:spLocks noGrp="1" noChangeArrowheads="1"/>
          </p:cNvSpPr>
          <p:nvPr>
            <p:ph type="ftr" sz="quarter" idx="10"/>
          </p:nvPr>
        </p:nvSpPr>
        <p:spPr>
          <a:ln/>
        </p:spPr>
        <p:txBody>
          <a:bodyPr/>
          <a:lstStyle>
            <a:lvl1pPr>
              <a:defRPr/>
            </a:lvl1pPr>
          </a:lstStyle>
          <a:p>
            <a:pPr>
              <a:defRPr/>
            </a:pPr>
            <a:endParaRPr lang="pl-PL"/>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89000" y="304800"/>
            <a:ext cx="7581900" cy="941388"/>
          </a:xfrm>
        </p:spPr>
        <p:txBody>
          <a:bodyPr/>
          <a:lstStyle/>
          <a:p>
            <a:r>
              <a:rPr lang="en-US" smtClean="0"/>
              <a:t>Click to edit Master title style</a:t>
            </a:r>
            <a:endParaRPr lang="ru-RU"/>
          </a:p>
        </p:txBody>
      </p:sp>
      <p:sp>
        <p:nvSpPr>
          <p:cNvPr id="3" name="Content Placeholder 2"/>
          <p:cNvSpPr>
            <a:spLocks noGrp="1"/>
          </p:cNvSpPr>
          <p:nvPr>
            <p:ph sz="half" idx="1"/>
          </p:nvPr>
        </p:nvSpPr>
        <p:spPr>
          <a:xfrm>
            <a:off x="685800" y="1600200"/>
            <a:ext cx="3692525"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30725" y="1600200"/>
            <a:ext cx="3692525"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Rectangle 1032"/>
          <p:cNvSpPr>
            <a:spLocks noGrp="1" noChangeArrowheads="1"/>
          </p:cNvSpPr>
          <p:nvPr>
            <p:ph type="ftr" sz="quarter" idx="10"/>
          </p:nvPr>
        </p:nvSpPr>
        <p:spPr>
          <a:ln/>
        </p:spPr>
        <p:txBody>
          <a:bodyPr/>
          <a:lstStyle>
            <a:lvl1pPr>
              <a:defRPr/>
            </a:lvl1pPr>
          </a:lstStyle>
          <a:p>
            <a:pPr>
              <a:defRPr/>
            </a:pPr>
            <a:endParaRPr lang="pl-PL"/>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1032"/>
          <p:cNvSpPr>
            <a:spLocks noGrp="1" noChangeArrowheads="1"/>
          </p:cNvSpPr>
          <p:nvPr>
            <p:ph type="ftr" sz="quarter" idx="10"/>
          </p:nvPr>
        </p:nvSpPr>
        <p:spPr>
          <a:ln/>
        </p:spPr>
        <p:txBody>
          <a:bodyPr/>
          <a:lstStyle>
            <a:lvl1pPr>
              <a:defRPr/>
            </a:lvl1pPr>
          </a:lstStyle>
          <a:p>
            <a:pPr>
              <a:defRPr/>
            </a:pPr>
            <a:endParaRPr lang="pl-PL"/>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32"/>
          <p:cNvSpPr>
            <a:spLocks noGrp="1" noChangeArrowheads="1"/>
          </p:cNvSpPr>
          <p:nvPr>
            <p:ph type="ftr" sz="quarter" idx="10"/>
          </p:nvPr>
        </p:nvSpPr>
        <p:spPr>
          <a:ln/>
        </p:spPr>
        <p:txBody>
          <a:bodyPr/>
          <a:lstStyle>
            <a:lvl1pPr>
              <a:defRPr/>
            </a:lvl1pPr>
          </a:lstStyle>
          <a:p>
            <a:pPr>
              <a:defRPr/>
            </a:pPr>
            <a:endParaRPr lang="pl-PL"/>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685800"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530725"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Rectangle 1032"/>
          <p:cNvSpPr>
            <a:spLocks noGrp="1" noChangeArrowheads="1"/>
          </p:cNvSpPr>
          <p:nvPr>
            <p:ph type="ftr" sz="quarter" idx="10"/>
          </p:nvPr>
        </p:nvSpPr>
        <p:spPr>
          <a:ln/>
        </p:spPr>
        <p:txBody>
          <a:bodyPr/>
          <a:lstStyle>
            <a:lvl1pPr>
              <a:defRPr/>
            </a:lvl1pPr>
          </a:lstStyle>
          <a:p>
            <a:pPr>
              <a:defRPr/>
            </a:pPr>
            <a:endParaRPr lang="pl-PL"/>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Rectangle 1032"/>
          <p:cNvSpPr>
            <a:spLocks noGrp="1" noChangeArrowheads="1"/>
          </p:cNvSpPr>
          <p:nvPr>
            <p:ph type="ftr" sz="quarter" idx="10"/>
          </p:nvPr>
        </p:nvSpPr>
        <p:spPr>
          <a:ln/>
        </p:spPr>
        <p:txBody>
          <a:bodyPr/>
          <a:lstStyle>
            <a:lvl1pPr>
              <a:defRPr/>
            </a:lvl1pPr>
          </a:lstStyle>
          <a:p>
            <a:pPr>
              <a:defRPr/>
            </a:pPr>
            <a:endParaRPr lang="pl-PL"/>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Rectangle 1032"/>
          <p:cNvSpPr>
            <a:spLocks noGrp="1" noChangeArrowheads="1"/>
          </p:cNvSpPr>
          <p:nvPr>
            <p:ph type="ftr" sz="quarter" idx="10"/>
          </p:nvPr>
        </p:nvSpPr>
        <p:spPr>
          <a:ln/>
        </p:spPr>
        <p:txBody>
          <a:bodyPr/>
          <a:lstStyle>
            <a:lvl1pPr>
              <a:defRPr/>
            </a:lvl1pPr>
          </a:lstStyle>
          <a:p>
            <a:pPr>
              <a:defRPr/>
            </a:pPr>
            <a:endParaRPr lang="pl-PL"/>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2"/>
          <p:cNvSpPr>
            <a:spLocks noGrp="1" noChangeArrowheads="1"/>
          </p:cNvSpPr>
          <p:nvPr>
            <p:ph type="ftr" sz="quarter" idx="10"/>
          </p:nvPr>
        </p:nvSpPr>
        <p:spPr>
          <a:ln/>
        </p:spPr>
        <p:txBody>
          <a:bodyPr/>
          <a:lstStyle>
            <a:lvl1pPr>
              <a:defRPr/>
            </a:lvl1pPr>
          </a:lstStyle>
          <a:p>
            <a:pPr>
              <a:defRPr/>
            </a:pPr>
            <a:endParaRPr lang="pl-PL"/>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2"/>
          <p:cNvSpPr>
            <a:spLocks noGrp="1" noChangeArrowheads="1"/>
          </p:cNvSpPr>
          <p:nvPr>
            <p:ph type="ftr" sz="quarter" idx="10"/>
          </p:nvPr>
        </p:nvSpPr>
        <p:spPr>
          <a:ln/>
        </p:spPr>
        <p:txBody>
          <a:bodyPr/>
          <a:lstStyle>
            <a:lvl1pPr>
              <a:defRPr/>
            </a:lvl1pPr>
          </a:lstStyle>
          <a:p>
            <a:pPr>
              <a:defRPr/>
            </a:pPr>
            <a:endParaRPr lang="pl-PL"/>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2"/>
          <p:cNvSpPr>
            <a:spLocks noGrp="1" noChangeArrowheads="1"/>
          </p:cNvSpPr>
          <p:nvPr>
            <p:ph type="ftr" sz="quarter" idx="10"/>
          </p:nvPr>
        </p:nvSpPr>
        <p:spPr>
          <a:ln/>
        </p:spPr>
        <p:txBody>
          <a:bodyPr/>
          <a:lstStyle>
            <a:lvl1pPr>
              <a:defRPr/>
            </a:lvl1pPr>
          </a:lstStyle>
          <a:p>
            <a:pPr>
              <a:defRPr/>
            </a:pPr>
            <a:endParaRPr lang="pl-PL"/>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wmf"/><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26" descr="Red Bar"/>
          <p:cNvPicPr>
            <a:picLocks noChangeAspect="1" noChangeArrowheads="1"/>
          </p:cNvPicPr>
          <p:nvPr/>
        </p:nvPicPr>
        <p:blipFill>
          <a:blip r:embed="rId15" cstate="print"/>
          <a:srcRect/>
          <a:stretch>
            <a:fillRect/>
          </a:stretch>
        </p:blipFill>
        <p:spPr bwMode="auto">
          <a:xfrm>
            <a:off x="0" y="6172200"/>
            <a:ext cx="9144000" cy="225425"/>
          </a:xfrm>
          <a:prstGeom prst="rect">
            <a:avLst/>
          </a:prstGeom>
          <a:noFill/>
          <a:ln w="9525">
            <a:noFill/>
            <a:miter lim="800000"/>
            <a:headEnd/>
            <a:tailEnd/>
          </a:ln>
        </p:spPr>
      </p:pic>
      <p:pic>
        <p:nvPicPr>
          <p:cNvPr id="1027" name="Picture 1027" descr="Small Red Square"/>
          <p:cNvPicPr>
            <a:picLocks noChangeAspect="1" noChangeArrowheads="1"/>
          </p:cNvPicPr>
          <p:nvPr/>
        </p:nvPicPr>
        <p:blipFill>
          <a:blip r:embed="rId16" cstate="print"/>
          <a:srcRect/>
          <a:stretch>
            <a:fillRect/>
          </a:stretch>
        </p:blipFill>
        <p:spPr bwMode="auto">
          <a:xfrm>
            <a:off x="0" y="0"/>
            <a:ext cx="688975" cy="685800"/>
          </a:xfrm>
          <a:prstGeom prst="rect">
            <a:avLst/>
          </a:prstGeom>
          <a:noFill/>
          <a:ln w="9525">
            <a:noFill/>
            <a:miter lim="800000"/>
            <a:headEnd/>
            <a:tailEnd/>
          </a:ln>
        </p:spPr>
      </p:pic>
      <p:sp>
        <p:nvSpPr>
          <p:cNvPr id="1028" name="Rectangle 1028"/>
          <p:cNvSpPr>
            <a:spLocks noGrp="1" noChangeArrowheads="1"/>
          </p:cNvSpPr>
          <p:nvPr>
            <p:ph type="body" idx="1"/>
          </p:nvPr>
        </p:nvSpPr>
        <p:spPr bwMode="auto">
          <a:xfrm>
            <a:off x="685800" y="1600200"/>
            <a:ext cx="7537450"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1029"/>
          <p:cNvSpPr>
            <a:spLocks noGrp="1" noChangeArrowheads="1"/>
          </p:cNvSpPr>
          <p:nvPr>
            <p:ph type="title"/>
          </p:nvPr>
        </p:nvSpPr>
        <p:spPr bwMode="auto">
          <a:xfrm>
            <a:off x="889000" y="304800"/>
            <a:ext cx="7581900" cy="9413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0" name="Rectangle 1030"/>
          <p:cNvSpPr>
            <a:spLocks noChangeArrowheads="1"/>
          </p:cNvSpPr>
          <p:nvPr/>
        </p:nvSpPr>
        <p:spPr bwMode="auto">
          <a:xfrm>
            <a:off x="0" y="6172200"/>
            <a:ext cx="9144000" cy="304800"/>
          </a:xfrm>
          <a:prstGeom prst="rect">
            <a:avLst/>
          </a:prstGeom>
          <a:noFill/>
          <a:ln w="9525">
            <a:noFill/>
            <a:miter lim="800000"/>
            <a:headEnd type="none" w="sm" len="sm"/>
            <a:tailEnd type="none" w="sm" len="sm"/>
          </a:ln>
        </p:spPr>
        <p:txBody>
          <a:bodyPr wrap="none" anchor="ctr"/>
          <a:lstStyle/>
          <a:p>
            <a:endParaRPr lang="ru-RU"/>
          </a:p>
        </p:txBody>
      </p:sp>
      <p:pic>
        <p:nvPicPr>
          <p:cNvPr id="1031" name="Picture 1031" descr="Oracle WHITE"/>
          <p:cNvPicPr>
            <a:picLocks noChangeAspect="1" noChangeArrowheads="1"/>
          </p:cNvPicPr>
          <p:nvPr/>
        </p:nvPicPr>
        <p:blipFill>
          <a:blip r:embed="rId17" cstate="print"/>
          <a:srcRect/>
          <a:stretch>
            <a:fillRect/>
          </a:stretch>
        </p:blipFill>
        <p:spPr bwMode="auto">
          <a:xfrm>
            <a:off x="7620000" y="6226175"/>
            <a:ext cx="947738" cy="119063"/>
          </a:xfrm>
          <a:prstGeom prst="rect">
            <a:avLst/>
          </a:prstGeom>
          <a:noFill/>
          <a:ln w="9525">
            <a:noFill/>
            <a:miter lim="800000"/>
            <a:headEnd/>
            <a:tailEnd/>
          </a:ln>
        </p:spPr>
      </p:pic>
      <p:sp>
        <p:nvSpPr>
          <p:cNvPr id="3080" name="Rectangle 1032"/>
          <p:cNvSpPr>
            <a:spLocks noGrp="1" noChangeArrowheads="1"/>
          </p:cNvSpPr>
          <p:nvPr>
            <p:ph type="ftr" sz="quarter" idx="3"/>
          </p:nvPr>
        </p:nvSpPr>
        <p:spPr bwMode="auto">
          <a:xfrm>
            <a:off x="152400" y="6553200"/>
            <a:ext cx="8839200" cy="1524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lnSpc>
                <a:spcPct val="100000"/>
              </a:lnSpc>
              <a:spcBef>
                <a:spcPct val="0"/>
              </a:spcBef>
              <a:buClrTx/>
              <a:defRPr sz="900" b="0"/>
            </a:lvl1pPr>
          </a:lstStyle>
          <a:p>
            <a:pPr>
              <a:defRPr/>
            </a:pPr>
            <a:endParaRPr lang="pl-PL"/>
          </a:p>
        </p:txBody>
      </p:sp>
    </p:spTree>
  </p:cSld>
  <p:clrMap bg1="lt1" tx1="dk1" bg2="lt2" tx2="dk2" accent1="accent1" accent2="accent2" accent3="accent3" accent4="accent4" accent5="accent5" accent6="accent6" hlink="hlink" folHlink="folHlink"/>
  <p:sldLayoutIdLst>
    <p:sldLayoutId id="2147483862"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pitchFamily="34" charset="0"/>
        </a:defRPr>
      </a:lvl2pPr>
      <a:lvl3pPr algn="l" rtl="0" eaLnBrk="0" fontAlgn="base" hangingPunct="0">
        <a:spcBef>
          <a:spcPct val="0"/>
        </a:spcBef>
        <a:spcAft>
          <a:spcPct val="0"/>
        </a:spcAft>
        <a:defRPr sz="3200" b="1">
          <a:solidFill>
            <a:schemeClr val="tx1"/>
          </a:solidFill>
          <a:latin typeface="Arial" pitchFamily="34" charset="0"/>
        </a:defRPr>
      </a:lvl3pPr>
      <a:lvl4pPr algn="l" rtl="0" eaLnBrk="0" fontAlgn="base" hangingPunct="0">
        <a:spcBef>
          <a:spcPct val="0"/>
        </a:spcBef>
        <a:spcAft>
          <a:spcPct val="0"/>
        </a:spcAft>
        <a:defRPr sz="3200" b="1">
          <a:solidFill>
            <a:schemeClr val="tx1"/>
          </a:solidFill>
          <a:latin typeface="Arial" pitchFamily="34" charset="0"/>
        </a:defRPr>
      </a:lvl4pPr>
      <a:lvl5pPr algn="l" rtl="0" eaLnBrk="0" fontAlgn="base" hangingPunct="0">
        <a:spcBef>
          <a:spcPct val="0"/>
        </a:spcBef>
        <a:spcAft>
          <a:spcPct val="0"/>
        </a:spcAft>
        <a:defRPr sz="3200" b="1">
          <a:solidFill>
            <a:schemeClr val="tx1"/>
          </a:solidFill>
          <a:latin typeface="Arial" pitchFamily="34" charset="0"/>
        </a:defRPr>
      </a:lvl5pPr>
      <a:lvl6pPr marL="457200" algn="l" rtl="0" fontAlgn="base">
        <a:spcBef>
          <a:spcPct val="0"/>
        </a:spcBef>
        <a:spcAft>
          <a:spcPct val="0"/>
        </a:spcAft>
        <a:defRPr sz="3200" b="1">
          <a:solidFill>
            <a:schemeClr val="tx1"/>
          </a:solidFill>
          <a:latin typeface="Arial" pitchFamily="34" charset="0"/>
        </a:defRPr>
      </a:lvl6pPr>
      <a:lvl7pPr marL="914400" algn="l" rtl="0" fontAlgn="base">
        <a:spcBef>
          <a:spcPct val="0"/>
        </a:spcBef>
        <a:spcAft>
          <a:spcPct val="0"/>
        </a:spcAft>
        <a:defRPr sz="3200" b="1">
          <a:solidFill>
            <a:schemeClr val="tx1"/>
          </a:solidFill>
          <a:latin typeface="Arial" pitchFamily="34" charset="0"/>
        </a:defRPr>
      </a:lvl7pPr>
      <a:lvl8pPr marL="1371600" algn="l" rtl="0" fontAlgn="base">
        <a:spcBef>
          <a:spcPct val="0"/>
        </a:spcBef>
        <a:spcAft>
          <a:spcPct val="0"/>
        </a:spcAft>
        <a:defRPr sz="3200" b="1">
          <a:solidFill>
            <a:schemeClr val="tx1"/>
          </a:solidFill>
          <a:latin typeface="Arial" pitchFamily="34" charset="0"/>
        </a:defRPr>
      </a:lvl8pPr>
      <a:lvl9pPr marL="1828800" algn="l" rtl="0" fontAlgn="base">
        <a:spcBef>
          <a:spcPct val="0"/>
        </a:spcBef>
        <a:spcAft>
          <a:spcPct val="0"/>
        </a:spcAft>
        <a:defRPr sz="3200" b="1">
          <a:solidFill>
            <a:schemeClr val="tx1"/>
          </a:solidFill>
          <a:latin typeface="Arial" pitchFamily="34" charset="0"/>
        </a:defRPr>
      </a:lvl9pPr>
    </p:titleStyle>
    <p:bodyStyle>
      <a:lvl1pPr marL="227013" indent="-227013" algn="l" rtl="0" eaLnBrk="0" fontAlgn="base" hangingPunct="0">
        <a:spcBef>
          <a:spcPct val="20000"/>
        </a:spcBef>
        <a:spcAft>
          <a:spcPct val="0"/>
        </a:spcAft>
        <a:buClr>
          <a:schemeClr val="accent1"/>
        </a:buClr>
        <a:buChar char="•"/>
        <a:defRPr sz="2400">
          <a:solidFill>
            <a:schemeClr val="tx1"/>
          </a:solidFill>
          <a:latin typeface="+mn-lt"/>
          <a:ea typeface="+mn-ea"/>
          <a:cs typeface="+mn-cs"/>
        </a:defRPr>
      </a:lvl1pPr>
      <a:lvl2pPr marL="569913" indent="-228600" algn="l" rtl="0" eaLnBrk="0" fontAlgn="base" hangingPunct="0">
        <a:spcBef>
          <a:spcPct val="20000"/>
        </a:spcBef>
        <a:spcAft>
          <a:spcPct val="0"/>
        </a:spcAft>
        <a:buClr>
          <a:schemeClr val="accent1"/>
        </a:buClr>
        <a:buChar char="•"/>
        <a:defRPr sz="2000">
          <a:solidFill>
            <a:schemeClr val="tx1"/>
          </a:solidFill>
          <a:latin typeface="+mn-lt"/>
        </a:defRPr>
      </a:lvl2pPr>
      <a:lvl3pPr marL="914400" indent="-230188" algn="l" rtl="0" eaLnBrk="0" fontAlgn="base" hangingPunct="0">
        <a:spcBef>
          <a:spcPct val="20000"/>
        </a:spcBef>
        <a:spcAft>
          <a:spcPct val="0"/>
        </a:spcAft>
        <a:buClr>
          <a:schemeClr val="accent1"/>
        </a:buClr>
        <a:buChar char="•"/>
        <a:defRPr sz="2000">
          <a:solidFill>
            <a:schemeClr val="tx1"/>
          </a:solidFill>
          <a:latin typeface="+mn-lt"/>
        </a:defRPr>
      </a:lvl3pPr>
      <a:lvl4pPr marL="1258888" indent="-230188" algn="l" rtl="0" eaLnBrk="0" fontAlgn="base" hangingPunct="0">
        <a:spcBef>
          <a:spcPct val="20000"/>
        </a:spcBef>
        <a:spcAft>
          <a:spcPct val="0"/>
        </a:spcAft>
        <a:buClr>
          <a:schemeClr val="accent1"/>
        </a:buClr>
        <a:buChar char="•"/>
        <a:defRPr sz="2000">
          <a:solidFill>
            <a:schemeClr val="tx1"/>
          </a:solidFill>
          <a:latin typeface="+mn-lt"/>
        </a:defRPr>
      </a:lvl4pPr>
      <a:lvl5pPr marL="1601788" indent="-228600" algn="l" rtl="0" eaLnBrk="0" fontAlgn="base" hangingPunct="0">
        <a:spcBef>
          <a:spcPct val="20000"/>
        </a:spcBef>
        <a:spcAft>
          <a:spcPct val="0"/>
        </a:spcAft>
        <a:buClr>
          <a:schemeClr val="accent1"/>
        </a:buClr>
        <a:buChar char="•"/>
        <a:defRPr sz="2000">
          <a:solidFill>
            <a:schemeClr val="tx1"/>
          </a:solidFill>
          <a:latin typeface="+mn-lt"/>
        </a:defRPr>
      </a:lvl5pPr>
      <a:lvl6pPr marL="2058988" indent="-228600" algn="l" rtl="0" fontAlgn="base">
        <a:spcBef>
          <a:spcPct val="20000"/>
        </a:spcBef>
        <a:spcAft>
          <a:spcPct val="0"/>
        </a:spcAft>
        <a:buClr>
          <a:schemeClr val="accent1"/>
        </a:buClr>
        <a:buChar char="•"/>
        <a:defRPr sz="2000">
          <a:solidFill>
            <a:schemeClr val="tx1"/>
          </a:solidFill>
          <a:latin typeface="+mn-lt"/>
        </a:defRPr>
      </a:lvl6pPr>
      <a:lvl7pPr marL="2516188" indent="-228600" algn="l" rtl="0" fontAlgn="base">
        <a:spcBef>
          <a:spcPct val="20000"/>
        </a:spcBef>
        <a:spcAft>
          <a:spcPct val="0"/>
        </a:spcAft>
        <a:buClr>
          <a:schemeClr val="accent1"/>
        </a:buClr>
        <a:buChar char="•"/>
        <a:defRPr sz="2000">
          <a:solidFill>
            <a:schemeClr val="tx1"/>
          </a:solidFill>
          <a:latin typeface="+mn-lt"/>
        </a:defRPr>
      </a:lvl7pPr>
      <a:lvl8pPr marL="2973388" indent="-228600" algn="l" rtl="0" fontAlgn="base">
        <a:spcBef>
          <a:spcPct val="20000"/>
        </a:spcBef>
        <a:spcAft>
          <a:spcPct val="0"/>
        </a:spcAft>
        <a:buClr>
          <a:schemeClr val="accent1"/>
        </a:buClr>
        <a:buChar char="•"/>
        <a:defRPr sz="2000">
          <a:solidFill>
            <a:schemeClr val="tx1"/>
          </a:solidFill>
          <a:latin typeface="+mn-lt"/>
        </a:defRPr>
      </a:lvl8pPr>
      <a:lvl9pPr marL="3430588"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8.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48.wmf"/><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4648200"/>
            <a:ext cx="7772400" cy="860425"/>
          </a:xfrm>
        </p:spPr>
        <p:txBody>
          <a:bodyPr/>
          <a:lstStyle/>
          <a:p>
            <a:pPr eaLnBrk="1" hangingPunct="1"/>
            <a:r>
              <a:rPr lang="ru-RU" dirty="0" smtClean="0"/>
              <a:t>Решения </a:t>
            </a:r>
            <a:r>
              <a:rPr lang="en-US" dirty="0" smtClean="0"/>
              <a:t>ORACLE</a:t>
            </a:r>
            <a:r>
              <a:rPr lang="ru-RU" dirty="0" smtClean="0"/>
              <a:t> для ГИС</a:t>
            </a:r>
          </a:p>
        </p:txBody>
      </p:sp>
      <p:sp>
        <p:nvSpPr>
          <p:cNvPr id="3075" name="Rectangle 3"/>
          <p:cNvSpPr>
            <a:spLocks noGrp="1" noChangeArrowheads="1"/>
          </p:cNvSpPr>
          <p:nvPr>
            <p:ph type="subTitle" idx="1"/>
          </p:nvPr>
        </p:nvSpPr>
        <p:spPr>
          <a:xfrm>
            <a:off x="838200" y="5486400"/>
            <a:ext cx="6400800" cy="1066800"/>
          </a:xfrm>
        </p:spPr>
        <p:txBody>
          <a:bodyPr/>
          <a:lstStyle/>
          <a:p>
            <a:pPr eaLnBrk="1" hangingPunct="1"/>
            <a:r>
              <a:rPr lang="ru-RU" sz="2000" dirty="0" smtClean="0"/>
              <a:t>Андрей Пуртов</a:t>
            </a:r>
            <a:r>
              <a:rPr lang="en-US" sz="2000" dirty="0" smtClean="0"/>
              <a:t>, andrey.purtov@oracle.com,</a:t>
            </a:r>
            <a:r>
              <a:rPr lang="ru-RU" sz="2000" dirty="0" smtClean="0"/>
              <a:t/>
            </a:r>
            <a:br>
              <a:rPr lang="ru-RU" sz="2000" dirty="0" smtClean="0"/>
            </a:br>
            <a:r>
              <a:rPr lang="ru-RU" sz="2000" dirty="0" smtClean="0"/>
              <a:t>Представитель </a:t>
            </a:r>
            <a:r>
              <a:rPr lang="en-US" sz="2000" dirty="0" smtClean="0"/>
              <a:t>ORACLE</a:t>
            </a:r>
            <a:r>
              <a:rPr lang="ru-RU" sz="2000" dirty="0" smtClean="0"/>
              <a:t> в СЗФО</a:t>
            </a:r>
            <a:endParaRPr lang="en-US" sz="2000" dirty="0" smtClean="0"/>
          </a:p>
          <a:p>
            <a:pPr eaLnBrk="1" hangingPunct="1"/>
            <a:r>
              <a:rPr lang="en-US" sz="2000" dirty="0" smtClean="0"/>
              <a:t>Blog: www.oraclegis.com</a:t>
            </a:r>
            <a:endParaRPr lang="en-US" dirty="0" smtClean="0"/>
          </a:p>
          <a:p>
            <a:pPr eaLnBrk="1" hangingPunct="1"/>
            <a:endParaRPr lang="ru-RU" dirty="0" smtClean="0"/>
          </a:p>
        </p:txBody>
      </p:sp>
      <p:sp>
        <p:nvSpPr>
          <p:cNvPr id="3076" name="Text Box 26"/>
          <p:cNvSpPr txBox="1">
            <a:spLocks noChangeArrowheads="1"/>
          </p:cNvSpPr>
          <p:nvPr/>
        </p:nvSpPr>
        <p:spPr bwMode="auto">
          <a:xfrm>
            <a:off x="5943600" y="1143000"/>
            <a:ext cx="2743200" cy="257175"/>
          </a:xfrm>
          <a:prstGeom prst="rect">
            <a:avLst/>
          </a:prstGeom>
          <a:noFill/>
          <a:ln w="63500">
            <a:noFill/>
            <a:miter lim="800000"/>
            <a:headEnd/>
            <a:tailEnd/>
          </a:ln>
        </p:spPr>
        <p:txBody>
          <a:bodyPr lIns="92075" tIns="46038" rIns="92075" bIns="46038">
            <a:spAutoFit/>
          </a:bodyPr>
          <a:lstStyle/>
          <a:p>
            <a:r>
              <a:rPr lang="en-US" sz="1200">
                <a:solidFill>
                  <a:schemeClr val="bg1"/>
                </a:solidFill>
              </a:rPr>
              <a:t>ADVANCED COMPRESSION</a:t>
            </a:r>
            <a:endParaRPr lang="ru-RU" sz="1200">
              <a:solidFill>
                <a:schemeClr val="bg1"/>
              </a:solidFill>
            </a:endParaRPr>
          </a:p>
        </p:txBody>
      </p:sp>
      <p:sp>
        <p:nvSpPr>
          <p:cNvPr id="3077" name="Text Box 27"/>
          <p:cNvSpPr txBox="1">
            <a:spLocks noChangeArrowheads="1"/>
          </p:cNvSpPr>
          <p:nvPr/>
        </p:nvSpPr>
        <p:spPr bwMode="auto">
          <a:xfrm>
            <a:off x="3657600" y="2971800"/>
            <a:ext cx="2743200" cy="257175"/>
          </a:xfrm>
          <a:prstGeom prst="rect">
            <a:avLst/>
          </a:prstGeom>
          <a:noFill/>
          <a:ln w="63500">
            <a:noFill/>
            <a:miter lim="800000"/>
            <a:headEnd/>
            <a:tailEnd/>
          </a:ln>
        </p:spPr>
        <p:txBody>
          <a:bodyPr lIns="92075" tIns="46038" rIns="92075" bIns="46038">
            <a:spAutoFit/>
          </a:bodyPr>
          <a:lstStyle/>
          <a:p>
            <a:r>
              <a:rPr lang="en-US" sz="1200">
                <a:solidFill>
                  <a:schemeClr val="bg1"/>
                </a:solidFill>
              </a:rPr>
              <a:t>ACTIVE DATA GUARD</a:t>
            </a:r>
            <a:endParaRPr lang="ru-RU" sz="1200">
              <a:solidFill>
                <a:schemeClr val="bg1"/>
              </a:solidFill>
            </a:endParaRPr>
          </a:p>
        </p:txBody>
      </p:sp>
      <p:sp>
        <p:nvSpPr>
          <p:cNvPr id="3078" name="Text Box 28"/>
          <p:cNvSpPr txBox="1">
            <a:spLocks noChangeArrowheads="1"/>
          </p:cNvSpPr>
          <p:nvPr/>
        </p:nvSpPr>
        <p:spPr bwMode="auto">
          <a:xfrm>
            <a:off x="6400800" y="1447800"/>
            <a:ext cx="2743200" cy="257175"/>
          </a:xfrm>
          <a:prstGeom prst="rect">
            <a:avLst/>
          </a:prstGeom>
          <a:noFill/>
          <a:ln w="63500">
            <a:noFill/>
            <a:miter lim="800000"/>
            <a:headEnd/>
            <a:tailEnd/>
          </a:ln>
        </p:spPr>
        <p:txBody>
          <a:bodyPr lIns="92075" tIns="46038" rIns="92075" bIns="46038">
            <a:spAutoFit/>
          </a:bodyPr>
          <a:lstStyle/>
          <a:p>
            <a:r>
              <a:rPr lang="en-US" sz="1200">
                <a:solidFill>
                  <a:schemeClr val="bg1"/>
                </a:solidFill>
              </a:rPr>
              <a:t>REAL APPLICATION TESTING</a:t>
            </a:r>
            <a:endParaRPr lang="ru-RU" sz="1200">
              <a:solidFill>
                <a:schemeClr val="bg1"/>
              </a:solidFill>
            </a:endParaRPr>
          </a:p>
        </p:txBody>
      </p:sp>
      <p:sp>
        <p:nvSpPr>
          <p:cNvPr id="3079" name="Text Box 30"/>
          <p:cNvSpPr txBox="1">
            <a:spLocks noChangeArrowheads="1"/>
          </p:cNvSpPr>
          <p:nvPr/>
        </p:nvSpPr>
        <p:spPr bwMode="auto">
          <a:xfrm>
            <a:off x="4191000" y="2590800"/>
            <a:ext cx="2743200" cy="257175"/>
          </a:xfrm>
          <a:prstGeom prst="rect">
            <a:avLst/>
          </a:prstGeom>
          <a:noFill/>
          <a:ln w="63500">
            <a:noFill/>
            <a:miter lim="800000"/>
            <a:headEnd/>
            <a:tailEnd/>
          </a:ln>
        </p:spPr>
        <p:txBody>
          <a:bodyPr lIns="92075" tIns="46038" rIns="92075" bIns="46038">
            <a:spAutoFit/>
          </a:bodyPr>
          <a:lstStyle/>
          <a:p>
            <a:r>
              <a:rPr lang="en-US" sz="1200">
                <a:solidFill>
                  <a:schemeClr val="bg1"/>
                </a:solidFill>
              </a:rPr>
              <a:t>IN MEMORY DATABASE CACHE</a:t>
            </a:r>
            <a:endParaRPr lang="ru-RU" sz="1200">
              <a:solidFill>
                <a:schemeClr val="bg1"/>
              </a:solidFill>
            </a:endParaRPr>
          </a:p>
        </p:txBody>
      </p:sp>
      <p:sp>
        <p:nvSpPr>
          <p:cNvPr id="3080" name="Text Box 31"/>
          <p:cNvSpPr txBox="1">
            <a:spLocks noChangeArrowheads="1"/>
          </p:cNvSpPr>
          <p:nvPr/>
        </p:nvSpPr>
        <p:spPr bwMode="auto">
          <a:xfrm>
            <a:off x="6553200" y="2590800"/>
            <a:ext cx="2743200" cy="257175"/>
          </a:xfrm>
          <a:prstGeom prst="rect">
            <a:avLst/>
          </a:prstGeom>
          <a:noFill/>
          <a:ln w="63500">
            <a:noFill/>
            <a:miter lim="800000"/>
            <a:headEnd/>
            <a:tailEnd/>
          </a:ln>
        </p:spPr>
        <p:txBody>
          <a:bodyPr lIns="92075" tIns="46038" rIns="92075" bIns="46038">
            <a:spAutoFit/>
          </a:bodyPr>
          <a:lstStyle/>
          <a:p>
            <a:r>
              <a:rPr lang="en-US" sz="1200">
                <a:solidFill>
                  <a:schemeClr val="bg1"/>
                </a:solidFill>
              </a:rPr>
              <a:t>ORACLE VM</a:t>
            </a:r>
            <a:endParaRPr lang="ru-RU" sz="1200">
              <a:solidFill>
                <a:schemeClr val="bg1"/>
              </a:solidFill>
            </a:endParaRPr>
          </a:p>
        </p:txBody>
      </p:sp>
      <p:sp>
        <p:nvSpPr>
          <p:cNvPr id="3081" name="Text Box 32"/>
          <p:cNvSpPr txBox="1">
            <a:spLocks noChangeArrowheads="1"/>
          </p:cNvSpPr>
          <p:nvPr/>
        </p:nvSpPr>
        <p:spPr bwMode="auto">
          <a:xfrm>
            <a:off x="3581400" y="3429000"/>
            <a:ext cx="2743200" cy="257175"/>
          </a:xfrm>
          <a:prstGeom prst="rect">
            <a:avLst/>
          </a:prstGeom>
          <a:noFill/>
          <a:ln w="63500">
            <a:noFill/>
            <a:miter lim="800000"/>
            <a:headEnd/>
            <a:tailEnd/>
          </a:ln>
        </p:spPr>
        <p:txBody>
          <a:bodyPr lIns="92075" tIns="46038" rIns="92075" bIns="46038">
            <a:spAutoFit/>
          </a:bodyPr>
          <a:lstStyle/>
          <a:p>
            <a:r>
              <a:rPr lang="en-US" sz="1200">
                <a:solidFill>
                  <a:schemeClr val="bg1"/>
                </a:solidFill>
              </a:rPr>
              <a:t>TOTAL RECALL</a:t>
            </a:r>
            <a:endParaRPr lang="ru-RU" sz="1200">
              <a:solidFill>
                <a:schemeClr val="bg1"/>
              </a:solidFill>
            </a:endParaRPr>
          </a:p>
        </p:txBody>
      </p:sp>
      <p:sp>
        <p:nvSpPr>
          <p:cNvPr id="3082" name="Text Box 33"/>
          <p:cNvSpPr txBox="1">
            <a:spLocks noChangeArrowheads="1"/>
          </p:cNvSpPr>
          <p:nvPr/>
        </p:nvSpPr>
        <p:spPr bwMode="auto">
          <a:xfrm>
            <a:off x="3657600" y="1295400"/>
            <a:ext cx="2743200" cy="257175"/>
          </a:xfrm>
          <a:prstGeom prst="rect">
            <a:avLst/>
          </a:prstGeom>
          <a:noFill/>
          <a:ln w="63500">
            <a:noFill/>
            <a:miter lim="800000"/>
            <a:headEnd/>
            <a:tailEnd/>
          </a:ln>
        </p:spPr>
        <p:txBody>
          <a:bodyPr lIns="92075" tIns="46038" rIns="92075" bIns="46038">
            <a:spAutoFit/>
          </a:bodyPr>
          <a:lstStyle/>
          <a:p>
            <a:r>
              <a:rPr lang="en-US" sz="1200">
                <a:solidFill>
                  <a:schemeClr val="bg1"/>
                </a:solidFill>
              </a:rPr>
              <a:t>SQL PLAN BASELINE</a:t>
            </a:r>
            <a:endParaRPr lang="ru-RU" sz="1200">
              <a:solidFill>
                <a:schemeClr val="bg1"/>
              </a:solidFill>
            </a:endParaRPr>
          </a:p>
        </p:txBody>
      </p:sp>
      <p:sp>
        <p:nvSpPr>
          <p:cNvPr id="3083" name="Text Box 34"/>
          <p:cNvSpPr txBox="1">
            <a:spLocks noChangeArrowheads="1"/>
          </p:cNvSpPr>
          <p:nvPr/>
        </p:nvSpPr>
        <p:spPr bwMode="auto">
          <a:xfrm>
            <a:off x="6400800" y="2057400"/>
            <a:ext cx="2743200" cy="257175"/>
          </a:xfrm>
          <a:prstGeom prst="rect">
            <a:avLst/>
          </a:prstGeom>
          <a:noFill/>
          <a:ln w="63500">
            <a:noFill/>
            <a:miter lim="800000"/>
            <a:headEnd/>
            <a:tailEnd/>
          </a:ln>
        </p:spPr>
        <p:txBody>
          <a:bodyPr lIns="92075" tIns="46038" rIns="92075" bIns="46038">
            <a:spAutoFit/>
          </a:bodyPr>
          <a:lstStyle/>
          <a:p>
            <a:pPr algn="r"/>
            <a:r>
              <a:rPr lang="en-US" sz="1200">
                <a:solidFill>
                  <a:schemeClr val="bg1"/>
                </a:solidFill>
              </a:rPr>
              <a:t>RESULT CACHE</a:t>
            </a:r>
            <a:endParaRPr lang="ru-RU" sz="1200">
              <a:solidFill>
                <a:schemeClr val="bg1"/>
              </a:solidFill>
            </a:endParaRPr>
          </a:p>
        </p:txBody>
      </p:sp>
      <p:sp>
        <p:nvSpPr>
          <p:cNvPr id="3084" name="Text Box 35"/>
          <p:cNvSpPr txBox="1">
            <a:spLocks noChangeArrowheads="1"/>
          </p:cNvSpPr>
          <p:nvPr/>
        </p:nvSpPr>
        <p:spPr bwMode="auto">
          <a:xfrm>
            <a:off x="6248400" y="3048000"/>
            <a:ext cx="2743200" cy="257175"/>
          </a:xfrm>
          <a:prstGeom prst="rect">
            <a:avLst/>
          </a:prstGeom>
          <a:noFill/>
          <a:ln w="63500">
            <a:noFill/>
            <a:miter lim="800000"/>
            <a:headEnd/>
            <a:tailEnd/>
          </a:ln>
        </p:spPr>
        <p:txBody>
          <a:bodyPr lIns="92075" tIns="46038" rIns="92075" bIns="46038">
            <a:spAutoFit/>
          </a:bodyPr>
          <a:lstStyle/>
          <a:p>
            <a:r>
              <a:rPr lang="en-US" sz="1200">
                <a:solidFill>
                  <a:schemeClr val="bg1"/>
                </a:solidFill>
              </a:rPr>
              <a:t>SQL PERFOMANCE ANALYZER</a:t>
            </a:r>
            <a:endParaRPr lang="ru-RU" sz="1200">
              <a:solidFill>
                <a:schemeClr val="bg1"/>
              </a:solidFill>
            </a:endParaRPr>
          </a:p>
        </p:txBody>
      </p:sp>
      <p:sp>
        <p:nvSpPr>
          <p:cNvPr id="3085" name="Text Box 37"/>
          <p:cNvSpPr txBox="1">
            <a:spLocks noChangeArrowheads="1"/>
          </p:cNvSpPr>
          <p:nvPr/>
        </p:nvSpPr>
        <p:spPr bwMode="auto">
          <a:xfrm>
            <a:off x="6400800" y="3429000"/>
            <a:ext cx="2743200" cy="257175"/>
          </a:xfrm>
          <a:prstGeom prst="rect">
            <a:avLst/>
          </a:prstGeom>
          <a:noFill/>
          <a:ln w="63500">
            <a:noFill/>
            <a:miter lim="800000"/>
            <a:headEnd/>
            <a:tailEnd/>
          </a:ln>
        </p:spPr>
        <p:txBody>
          <a:bodyPr lIns="92075" tIns="46038" rIns="92075" bIns="46038">
            <a:spAutoFit/>
          </a:bodyPr>
          <a:lstStyle/>
          <a:p>
            <a:pPr algn="r"/>
            <a:r>
              <a:rPr lang="en-US" sz="1200">
                <a:solidFill>
                  <a:schemeClr val="bg1"/>
                </a:solidFill>
              </a:rPr>
              <a:t>PERFOMANCE </a:t>
            </a:r>
            <a:endParaRPr lang="ru-RU" sz="1200">
              <a:solidFill>
                <a:schemeClr val="bg1"/>
              </a:solidFill>
            </a:endParaRPr>
          </a:p>
        </p:txBody>
      </p:sp>
      <p:sp>
        <p:nvSpPr>
          <p:cNvPr id="3086" name="Text Box 38"/>
          <p:cNvSpPr txBox="1">
            <a:spLocks noChangeArrowheads="1"/>
          </p:cNvSpPr>
          <p:nvPr/>
        </p:nvSpPr>
        <p:spPr bwMode="auto">
          <a:xfrm>
            <a:off x="3581400" y="1752600"/>
            <a:ext cx="2286000" cy="257175"/>
          </a:xfrm>
          <a:prstGeom prst="rect">
            <a:avLst/>
          </a:prstGeom>
          <a:noFill/>
          <a:ln w="63500">
            <a:noFill/>
            <a:miter lim="800000"/>
            <a:headEnd/>
            <a:tailEnd/>
          </a:ln>
        </p:spPr>
        <p:txBody>
          <a:bodyPr lIns="92075" tIns="46038" rIns="92075" bIns="46038">
            <a:spAutoFit/>
          </a:bodyPr>
          <a:lstStyle/>
          <a:p>
            <a:r>
              <a:rPr lang="en-US" sz="1200">
                <a:solidFill>
                  <a:schemeClr val="bg1"/>
                </a:solidFill>
              </a:rPr>
              <a:t>OPTIMIZER FEATURES </a:t>
            </a:r>
            <a:endParaRPr lang="ru-RU" sz="1200">
              <a:solidFill>
                <a:schemeClr val="bg1"/>
              </a:solidFill>
            </a:endParaRPr>
          </a:p>
        </p:txBody>
      </p:sp>
      <p:sp>
        <p:nvSpPr>
          <p:cNvPr id="3087" name="Text Box 40"/>
          <p:cNvSpPr txBox="1">
            <a:spLocks noChangeArrowheads="1"/>
          </p:cNvSpPr>
          <p:nvPr/>
        </p:nvSpPr>
        <p:spPr bwMode="auto">
          <a:xfrm>
            <a:off x="4876800" y="2133600"/>
            <a:ext cx="2743200" cy="366713"/>
          </a:xfrm>
          <a:prstGeom prst="rect">
            <a:avLst/>
          </a:prstGeom>
          <a:noFill/>
          <a:ln w="63500">
            <a:noFill/>
            <a:miter lim="800000"/>
            <a:headEnd/>
            <a:tailEnd/>
          </a:ln>
        </p:spPr>
        <p:txBody>
          <a:bodyPr lIns="92075" tIns="46038" rIns="92075" bIns="46038">
            <a:spAutoFit/>
          </a:bodyPr>
          <a:lstStyle/>
          <a:p>
            <a:r>
              <a:rPr lang="en-US">
                <a:solidFill>
                  <a:schemeClr val="bg1"/>
                </a:solidFill>
              </a:rPr>
              <a:t>ORACLE SPATIAL</a:t>
            </a:r>
            <a:endParaRPr lang="ru-RU">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p:spPr>
        <p:txBody>
          <a:bodyPr/>
          <a:lstStyle/>
          <a:p>
            <a:pPr eaLnBrk="1" hangingPunct="1"/>
            <a:r>
              <a:rPr lang="en-US" smtClean="0"/>
              <a:t>Oracle Spatial</a:t>
            </a:r>
            <a:r>
              <a:rPr lang="ru-RU" smtClean="0"/>
              <a:t>: максимальная интеграция</a:t>
            </a:r>
            <a:endParaRPr lang="en-US" sz="2000" i="1" smtClean="0">
              <a:solidFill>
                <a:srgbClr val="FF0000"/>
              </a:solidFill>
            </a:endParaRPr>
          </a:p>
        </p:txBody>
      </p:sp>
      <p:sp>
        <p:nvSpPr>
          <p:cNvPr id="9219" name="Rectangle 3"/>
          <p:cNvSpPr>
            <a:spLocks noGrp="1" noChangeArrowheads="1"/>
          </p:cNvSpPr>
          <p:nvPr>
            <p:ph type="body" sz="half" idx="1"/>
          </p:nvPr>
        </p:nvSpPr>
        <p:spPr>
          <a:xfrm>
            <a:off x="685800" y="1600200"/>
            <a:ext cx="3886200" cy="4343400"/>
          </a:xfrm>
          <a:noFill/>
        </p:spPr>
        <p:txBody>
          <a:bodyPr lIns="92075" tIns="46038" rIns="92075" bIns="46038"/>
          <a:lstStyle/>
          <a:p>
            <a:pPr marL="342900" indent="-342900" eaLnBrk="1" hangingPunct="1"/>
            <a:r>
              <a:rPr lang="ru-RU" sz="2000" smtClean="0"/>
              <a:t>Единые сервера</a:t>
            </a:r>
            <a:endParaRPr lang="en-US" sz="2000" smtClean="0"/>
          </a:p>
          <a:p>
            <a:pPr marL="342900" indent="-342900" eaLnBrk="1" hangingPunct="1"/>
            <a:r>
              <a:rPr lang="ru-RU" sz="2000" smtClean="0"/>
              <a:t>ГИС данные доступные для корпоративных приложений</a:t>
            </a:r>
            <a:endParaRPr lang="en-US" sz="2000" smtClean="0"/>
          </a:p>
          <a:p>
            <a:pPr marL="342900" indent="-342900" eaLnBrk="1" hangingPunct="1"/>
            <a:r>
              <a:rPr lang="ru-RU" sz="2000" smtClean="0"/>
              <a:t>Единый открытый формат</a:t>
            </a:r>
            <a:endParaRPr lang="en-US" sz="2000" smtClean="0"/>
          </a:p>
          <a:p>
            <a:pPr marL="342900" indent="-342900" eaLnBrk="1" hangingPunct="1"/>
            <a:r>
              <a:rPr lang="ru-RU" sz="2000" smtClean="0"/>
              <a:t>Стандартные языки программирования</a:t>
            </a:r>
            <a:br>
              <a:rPr lang="ru-RU" sz="2000" smtClean="0"/>
            </a:br>
            <a:r>
              <a:rPr lang="ru-RU" sz="2000" smtClean="0"/>
              <a:t>(</a:t>
            </a:r>
            <a:r>
              <a:rPr lang="en-US" sz="2000" smtClean="0"/>
              <a:t>PL/SQL, Java)</a:t>
            </a:r>
          </a:p>
          <a:p>
            <a:pPr marL="342900" indent="-342900" eaLnBrk="1" hangingPunct="1"/>
            <a:r>
              <a:rPr lang="ru-RU" sz="2000" smtClean="0"/>
              <a:t>Масштабируемость и безопасность от </a:t>
            </a:r>
            <a:r>
              <a:rPr lang="en-US" sz="2000" smtClean="0"/>
              <a:t>Oracle</a:t>
            </a:r>
          </a:p>
        </p:txBody>
      </p:sp>
      <p:sp>
        <p:nvSpPr>
          <p:cNvPr id="9220" name="Rectangle 7"/>
          <p:cNvSpPr>
            <a:spLocks noChangeArrowheads="1"/>
          </p:cNvSpPr>
          <p:nvPr/>
        </p:nvSpPr>
        <p:spPr bwMode="auto">
          <a:xfrm>
            <a:off x="5143500" y="5392738"/>
            <a:ext cx="1087438" cy="307975"/>
          </a:xfrm>
          <a:prstGeom prst="rect">
            <a:avLst/>
          </a:prstGeom>
          <a:noFill/>
          <a:ln w="9525">
            <a:noFill/>
            <a:miter lim="800000"/>
            <a:headEnd/>
            <a:tailEnd/>
          </a:ln>
        </p:spPr>
        <p:txBody>
          <a:bodyPr wrap="none" anchor="ctr"/>
          <a:lstStyle/>
          <a:p>
            <a:endParaRPr lang="ru-RU"/>
          </a:p>
        </p:txBody>
      </p:sp>
      <p:sp>
        <p:nvSpPr>
          <p:cNvPr id="9221" name="Rectangle 8"/>
          <p:cNvSpPr>
            <a:spLocks noChangeArrowheads="1"/>
          </p:cNvSpPr>
          <p:nvPr/>
        </p:nvSpPr>
        <p:spPr bwMode="auto">
          <a:xfrm>
            <a:off x="5991225" y="5392738"/>
            <a:ext cx="1655763" cy="307975"/>
          </a:xfrm>
          <a:prstGeom prst="rect">
            <a:avLst/>
          </a:prstGeom>
          <a:noFill/>
          <a:ln w="9525">
            <a:noFill/>
            <a:miter lim="800000"/>
            <a:headEnd/>
            <a:tailEnd/>
          </a:ln>
        </p:spPr>
        <p:txBody>
          <a:bodyPr wrap="none" lIns="92075" tIns="46038" rIns="92075" bIns="46038" anchor="ctr"/>
          <a:lstStyle/>
          <a:p>
            <a:pPr eaLnBrk="0" hangingPunct="0">
              <a:lnSpc>
                <a:spcPct val="100000"/>
              </a:lnSpc>
              <a:spcBef>
                <a:spcPct val="0"/>
              </a:spcBef>
              <a:buClrTx/>
            </a:pPr>
            <a:endParaRPr lang="fr-FR" sz="2400" b="0">
              <a:latin typeface="Times New Roman" pitchFamily="18" charset="0"/>
              <a:cs typeface="Times New Roman" pitchFamily="18" charset="0"/>
            </a:endParaRPr>
          </a:p>
        </p:txBody>
      </p:sp>
      <p:sp>
        <p:nvSpPr>
          <p:cNvPr id="9222" name="Rectangle 9"/>
          <p:cNvSpPr>
            <a:spLocks noChangeArrowheads="1"/>
          </p:cNvSpPr>
          <p:nvPr/>
        </p:nvSpPr>
        <p:spPr bwMode="auto">
          <a:xfrm>
            <a:off x="4730750" y="2552700"/>
            <a:ext cx="947738" cy="631825"/>
          </a:xfrm>
          <a:prstGeom prst="rect">
            <a:avLst/>
          </a:prstGeom>
          <a:solidFill>
            <a:srgbClr val="00803C"/>
          </a:solidFill>
          <a:ln w="12700">
            <a:solidFill>
              <a:srgbClr val="000000"/>
            </a:solidFill>
            <a:miter lim="800000"/>
            <a:headEnd/>
            <a:tailEnd/>
          </a:ln>
        </p:spPr>
        <p:txBody>
          <a:bodyPr wrap="none" anchor="ctr"/>
          <a:lstStyle/>
          <a:p>
            <a:endParaRPr lang="ru-RU"/>
          </a:p>
        </p:txBody>
      </p:sp>
      <p:sp>
        <p:nvSpPr>
          <p:cNvPr id="9223" name="Freeform 10"/>
          <p:cNvSpPr>
            <a:spLocks/>
          </p:cNvSpPr>
          <p:nvPr/>
        </p:nvSpPr>
        <p:spPr bwMode="auto">
          <a:xfrm>
            <a:off x="4724400" y="2546350"/>
            <a:ext cx="742950" cy="476250"/>
          </a:xfrm>
          <a:custGeom>
            <a:avLst/>
            <a:gdLst>
              <a:gd name="T0" fmla="*/ 2147483647 w 507"/>
              <a:gd name="T1" fmla="*/ 2147483647 h 300"/>
              <a:gd name="T2" fmla="*/ 2147483647 w 507"/>
              <a:gd name="T3" fmla="*/ 2147483647 h 300"/>
              <a:gd name="T4" fmla="*/ 2147483647 w 507"/>
              <a:gd name="T5" fmla="*/ 2147483647 h 300"/>
              <a:gd name="T6" fmla="*/ 2147483647 w 507"/>
              <a:gd name="T7" fmla="*/ 2147483647 h 300"/>
              <a:gd name="T8" fmla="*/ 2147483647 w 507"/>
              <a:gd name="T9" fmla="*/ 2147483647 h 300"/>
              <a:gd name="T10" fmla="*/ 2147483647 w 507"/>
              <a:gd name="T11" fmla="*/ 2147483647 h 300"/>
              <a:gd name="T12" fmla="*/ 2147483647 w 507"/>
              <a:gd name="T13" fmla="*/ 2147483647 h 300"/>
              <a:gd name="T14" fmla="*/ 2147483647 w 507"/>
              <a:gd name="T15" fmla="*/ 2147483647 h 300"/>
              <a:gd name="T16" fmla="*/ 2147483647 w 507"/>
              <a:gd name="T17" fmla="*/ 2147483647 h 300"/>
              <a:gd name="T18" fmla="*/ 2147483647 w 507"/>
              <a:gd name="T19" fmla="*/ 2147483647 h 300"/>
              <a:gd name="T20" fmla="*/ 2147483647 w 507"/>
              <a:gd name="T21" fmla="*/ 2147483647 h 300"/>
              <a:gd name="T22" fmla="*/ 2147483647 w 507"/>
              <a:gd name="T23" fmla="*/ 2147483647 h 300"/>
              <a:gd name="T24" fmla="*/ 2147483647 w 507"/>
              <a:gd name="T25" fmla="*/ 2147483647 h 300"/>
              <a:gd name="T26" fmla="*/ 2147483647 w 507"/>
              <a:gd name="T27" fmla="*/ 2147483647 h 300"/>
              <a:gd name="T28" fmla="*/ 2147483647 w 507"/>
              <a:gd name="T29" fmla="*/ 2147483647 h 300"/>
              <a:gd name="T30" fmla="*/ 2147483647 w 507"/>
              <a:gd name="T31" fmla="*/ 2147483647 h 300"/>
              <a:gd name="T32" fmla="*/ 2147483647 w 507"/>
              <a:gd name="T33" fmla="*/ 2147483647 h 300"/>
              <a:gd name="T34" fmla="*/ 2147483647 w 507"/>
              <a:gd name="T35" fmla="*/ 2147483647 h 300"/>
              <a:gd name="T36" fmla="*/ 2147483647 w 507"/>
              <a:gd name="T37" fmla="*/ 2147483647 h 300"/>
              <a:gd name="T38" fmla="*/ 2147483647 w 507"/>
              <a:gd name="T39" fmla="*/ 2147483647 h 300"/>
              <a:gd name="T40" fmla="*/ 2147483647 w 507"/>
              <a:gd name="T41" fmla="*/ 2147483647 h 300"/>
              <a:gd name="T42" fmla="*/ 2147483647 w 507"/>
              <a:gd name="T43" fmla="*/ 2147483647 h 300"/>
              <a:gd name="T44" fmla="*/ 2147483647 w 507"/>
              <a:gd name="T45" fmla="*/ 2147483647 h 300"/>
              <a:gd name="T46" fmla="*/ 2147483647 w 507"/>
              <a:gd name="T47" fmla="*/ 2147483647 h 300"/>
              <a:gd name="T48" fmla="*/ 2147483647 w 507"/>
              <a:gd name="T49" fmla="*/ 2147483647 h 300"/>
              <a:gd name="T50" fmla="*/ 2147483647 w 507"/>
              <a:gd name="T51" fmla="*/ 2147483647 h 300"/>
              <a:gd name="T52" fmla="*/ 2147483647 w 507"/>
              <a:gd name="T53" fmla="*/ 2147483647 h 300"/>
              <a:gd name="T54" fmla="*/ 2147483647 w 507"/>
              <a:gd name="T55" fmla="*/ 2147483647 h 300"/>
              <a:gd name="T56" fmla="*/ 2147483647 w 507"/>
              <a:gd name="T57" fmla="*/ 2147483647 h 300"/>
              <a:gd name="T58" fmla="*/ 2147483647 w 507"/>
              <a:gd name="T59" fmla="*/ 2147483647 h 300"/>
              <a:gd name="T60" fmla="*/ 2147483647 w 507"/>
              <a:gd name="T61" fmla="*/ 2147483647 h 300"/>
              <a:gd name="T62" fmla="*/ 2147483647 w 507"/>
              <a:gd name="T63" fmla="*/ 2147483647 h 300"/>
              <a:gd name="T64" fmla="*/ 2147483647 w 507"/>
              <a:gd name="T65" fmla="*/ 2147483647 h 300"/>
              <a:gd name="T66" fmla="*/ 2147483647 w 507"/>
              <a:gd name="T67" fmla="*/ 2147483647 h 300"/>
              <a:gd name="T68" fmla="*/ 2147483647 w 507"/>
              <a:gd name="T69" fmla="*/ 2147483647 h 300"/>
              <a:gd name="T70" fmla="*/ 2147483647 w 507"/>
              <a:gd name="T71" fmla="*/ 2147483647 h 300"/>
              <a:gd name="T72" fmla="*/ 2147483647 w 507"/>
              <a:gd name="T73" fmla="*/ 2147483647 h 300"/>
              <a:gd name="T74" fmla="*/ 2147483647 w 507"/>
              <a:gd name="T75" fmla="*/ 2147483647 h 300"/>
              <a:gd name="T76" fmla="*/ 2147483647 w 507"/>
              <a:gd name="T77" fmla="*/ 2147483647 h 300"/>
              <a:gd name="T78" fmla="*/ 2147483647 w 507"/>
              <a:gd name="T79" fmla="*/ 2147483647 h 300"/>
              <a:gd name="T80" fmla="*/ 2147483647 w 507"/>
              <a:gd name="T81" fmla="*/ 2147483647 h 300"/>
              <a:gd name="T82" fmla="*/ 2147483647 w 507"/>
              <a:gd name="T83" fmla="*/ 2147483647 h 300"/>
              <a:gd name="T84" fmla="*/ 2147483647 w 507"/>
              <a:gd name="T85" fmla="*/ 0 h 3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7"/>
              <a:gd name="T130" fmla="*/ 0 h 300"/>
              <a:gd name="T131" fmla="*/ 507 w 507"/>
              <a:gd name="T132" fmla="*/ 300 h 3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300">
                <a:moveTo>
                  <a:pt x="0" y="299"/>
                </a:moveTo>
                <a:lnTo>
                  <a:pt x="3" y="299"/>
                </a:lnTo>
                <a:lnTo>
                  <a:pt x="9" y="299"/>
                </a:lnTo>
                <a:lnTo>
                  <a:pt x="12" y="299"/>
                </a:lnTo>
                <a:lnTo>
                  <a:pt x="19" y="299"/>
                </a:lnTo>
                <a:lnTo>
                  <a:pt x="22" y="292"/>
                </a:lnTo>
                <a:lnTo>
                  <a:pt x="43" y="282"/>
                </a:lnTo>
                <a:lnTo>
                  <a:pt x="62" y="282"/>
                </a:lnTo>
                <a:lnTo>
                  <a:pt x="68" y="282"/>
                </a:lnTo>
                <a:lnTo>
                  <a:pt x="72" y="276"/>
                </a:lnTo>
                <a:lnTo>
                  <a:pt x="77" y="276"/>
                </a:lnTo>
                <a:lnTo>
                  <a:pt x="97" y="265"/>
                </a:lnTo>
                <a:lnTo>
                  <a:pt x="101" y="259"/>
                </a:lnTo>
                <a:lnTo>
                  <a:pt x="112" y="254"/>
                </a:lnTo>
                <a:lnTo>
                  <a:pt x="118" y="254"/>
                </a:lnTo>
                <a:lnTo>
                  <a:pt x="118" y="249"/>
                </a:lnTo>
                <a:lnTo>
                  <a:pt x="148" y="221"/>
                </a:lnTo>
                <a:lnTo>
                  <a:pt x="148" y="216"/>
                </a:lnTo>
                <a:lnTo>
                  <a:pt x="152" y="211"/>
                </a:lnTo>
                <a:lnTo>
                  <a:pt x="158" y="211"/>
                </a:lnTo>
                <a:lnTo>
                  <a:pt x="162" y="205"/>
                </a:lnTo>
                <a:lnTo>
                  <a:pt x="187" y="194"/>
                </a:lnTo>
                <a:lnTo>
                  <a:pt x="191" y="188"/>
                </a:lnTo>
                <a:lnTo>
                  <a:pt x="197" y="188"/>
                </a:lnTo>
                <a:lnTo>
                  <a:pt x="201" y="188"/>
                </a:lnTo>
                <a:lnTo>
                  <a:pt x="206" y="188"/>
                </a:lnTo>
                <a:lnTo>
                  <a:pt x="211" y="188"/>
                </a:lnTo>
                <a:lnTo>
                  <a:pt x="217" y="184"/>
                </a:lnTo>
                <a:lnTo>
                  <a:pt x="224" y="184"/>
                </a:lnTo>
                <a:lnTo>
                  <a:pt x="243" y="184"/>
                </a:lnTo>
                <a:lnTo>
                  <a:pt x="263" y="184"/>
                </a:lnTo>
                <a:lnTo>
                  <a:pt x="266" y="184"/>
                </a:lnTo>
                <a:lnTo>
                  <a:pt x="272" y="184"/>
                </a:lnTo>
                <a:lnTo>
                  <a:pt x="276" y="184"/>
                </a:lnTo>
                <a:lnTo>
                  <a:pt x="282" y="184"/>
                </a:lnTo>
                <a:lnTo>
                  <a:pt x="285" y="184"/>
                </a:lnTo>
                <a:lnTo>
                  <a:pt x="306" y="184"/>
                </a:lnTo>
                <a:lnTo>
                  <a:pt x="326" y="184"/>
                </a:lnTo>
                <a:lnTo>
                  <a:pt x="331" y="184"/>
                </a:lnTo>
                <a:lnTo>
                  <a:pt x="335" y="184"/>
                </a:lnTo>
                <a:lnTo>
                  <a:pt x="341" y="184"/>
                </a:lnTo>
                <a:lnTo>
                  <a:pt x="345" y="184"/>
                </a:lnTo>
                <a:lnTo>
                  <a:pt x="350" y="184"/>
                </a:lnTo>
                <a:lnTo>
                  <a:pt x="355" y="178"/>
                </a:lnTo>
                <a:lnTo>
                  <a:pt x="361" y="178"/>
                </a:lnTo>
                <a:lnTo>
                  <a:pt x="371" y="178"/>
                </a:lnTo>
                <a:lnTo>
                  <a:pt x="375" y="178"/>
                </a:lnTo>
                <a:lnTo>
                  <a:pt x="381" y="173"/>
                </a:lnTo>
                <a:lnTo>
                  <a:pt x="385" y="173"/>
                </a:lnTo>
                <a:lnTo>
                  <a:pt x="391" y="173"/>
                </a:lnTo>
                <a:lnTo>
                  <a:pt x="411" y="167"/>
                </a:lnTo>
                <a:lnTo>
                  <a:pt x="415" y="161"/>
                </a:lnTo>
                <a:lnTo>
                  <a:pt x="421" y="161"/>
                </a:lnTo>
                <a:lnTo>
                  <a:pt x="425" y="157"/>
                </a:lnTo>
                <a:lnTo>
                  <a:pt x="431" y="151"/>
                </a:lnTo>
                <a:lnTo>
                  <a:pt x="435" y="151"/>
                </a:lnTo>
                <a:lnTo>
                  <a:pt x="435" y="145"/>
                </a:lnTo>
                <a:lnTo>
                  <a:pt x="440" y="139"/>
                </a:lnTo>
                <a:lnTo>
                  <a:pt x="445" y="139"/>
                </a:lnTo>
                <a:lnTo>
                  <a:pt x="445" y="134"/>
                </a:lnTo>
                <a:lnTo>
                  <a:pt x="450" y="129"/>
                </a:lnTo>
                <a:lnTo>
                  <a:pt x="454" y="123"/>
                </a:lnTo>
                <a:lnTo>
                  <a:pt x="454" y="118"/>
                </a:lnTo>
                <a:lnTo>
                  <a:pt x="460" y="118"/>
                </a:lnTo>
                <a:lnTo>
                  <a:pt x="460" y="112"/>
                </a:lnTo>
                <a:lnTo>
                  <a:pt x="464" y="112"/>
                </a:lnTo>
                <a:lnTo>
                  <a:pt x="464" y="107"/>
                </a:lnTo>
                <a:lnTo>
                  <a:pt x="471" y="102"/>
                </a:lnTo>
                <a:lnTo>
                  <a:pt x="471" y="96"/>
                </a:lnTo>
                <a:lnTo>
                  <a:pt x="471" y="91"/>
                </a:lnTo>
                <a:lnTo>
                  <a:pt x="471" y="85"/>
                </a:lnTo>
                <a:lnTo>
                  <a:pt x="477" y="79"/>
                </a:lnTo>
                <a:lnTo>
                  <a:pt x="477" y="75"/>
                </a:lnTo>
                <a:lnTo>
                  <a:pt x="477" y="69"/>
                </a:lnTo>
                <a:lnTo>
                  <a:pt x="480" y="69"/>
                </a:lnTo>
                <a:lnTo>
                  <a:pt x="480" y="64"/>
                </a:lnTo>
                <a:lnTo>
                  <a:pt x="490" y="42"/>
                </a:lnTo>
                <a:lnTo>
                  <a:pt x="490" y="37"/>
                </a:lnTo>
                <a:lnTo>
                  <a:pt x="497" y="31"/>
                </a:lnTo>
                <a:lnTo>
                  <a:pt x="500" y="25"/>
                </a:lnTo>
                <a:lnTo>
                  <a:pt x="500" y="20"/>
                </a:lnTo>
                <a:lnTo>
                  <a:pt x="506" y="20"/>
                </a:lnTo>
                <a:lnTo>
                  <a:pt x="506" y="14"/>
                </a:lnTo>
                <a:lnTo>
                  <a:pt x="506" y="10"/>
                </a:lnTo>
                <a:lnTo>
                  <a:pt x="506" y="4"/>
                </a:lnTo>
                <a:lnTo>
                  <a:pt x="506" y="0"/>
                </a:lnTo>
              </a:path>
            </a:pathLst>
          </a:custGeom>
          <a:noFill/>
          <a:ln w="12700" cap="rnd">
            <a:solidFill>
              <a:srgbClr val="000000"/>
            </a:solidFill>
            <a:round/>
            <a:headEnd type="none" w="sm" len="sm"/>
            <a:tailEnd type="none" w="sm" len="sm"/>
          </a:ln>
        </p:spPr>
        <p:txBody>
          <a:bodyPr/>
          <a:lstStyle/>
          <a:p>
            <a:endParaRPr lang="en-US"/>
          </a:p>
        </p:txBody>
      </p:sp>
      <p:sp>
        <p:nvSpPr>
          <p:cNvPr id="9224" name="Freeform 11"/>
          <p:cNvSpPr>
            <a:spLocks/>
          </p:cNvSpPr>
          <p:nvPr/>
        </p:nvSpPr>
        <p:spPr bwMode="auto">
          <a:xfrm>
            <a:off x="5083175" y="2838450"/>
            <a:ext cx="347663" cy="342900"/>
          </a:xfrm>
          <a:custGeom>
            <a:avLst/>
            <a:gdLst>
              <a:gd name="T0" fmla="*/ 0 w 238"/>
              <a:gd name="T1" fmla="*/ 0 h 216"/>
              <a:gd name="T2" fmla="*/ 0 w 238"/>
              <a:gd name="T3" fmla="*/ 2147483647 h 216"/>
              <a:gd name="T4" fmla="*/ 2147483647 w 238"/>
              <a:gd name="T5" fmla="*/ 2147483647 h 216"/>
              <a:gd name="T6" fmla="*/ 2147483647 w 238"/>
              <a:gd name="T7" fmla="*/ 2147483647 h 216"/>
              <a:gd name="T8" fmla="*/ 2147483647 w 238"/>
              <a:gd name="T9" fmla="*/ 2147483647 h 216"/>
              <a:gd name="T10" fmla="*/ 2147483647 w 238"/>
              <a:gd name="T11" fmla="*/ 2147483647 h 216"/>
              <a:gd name="T12" fmla="*/ 2147483647 w 238"/>
              <a:gd name="T13" fmla="*/ 2147483647 h 216"/>
              <a:gd name="T14" fmla="*/ 2147483647 w 238"/>
              <a:gd name="T15" fmla="*/ 2147483647 h 216"/>
              <a:gd name="T16" fmla="*/ 2147483647 w 238"/>
              <a:gd name="T17" fmla="*/ 2147483647 h 216"/>
              <a:gd name="T18" fmla="*/ 2147483647 w 238"/>
              <a:gd name="T19" fmla="*/ 2147483647 h 216"/>
              <a:gd name="T20" fmla="*/ 2147483647 w 238"/>
              <a:gd name="T21" fmla="*/ 2147483647 h 216"/>
              <a:gd name="T22" fmla="*/ 2147483647 w 238"/>
              <a:gd name="T23" fmla="*/ 2147483647 h 216"/>
              <a:gd name="T24" fmla="*/ 2147483647 w 238"/>
              <a:gd name="T25" fmla="*/ 2147483647 h 216"/>
              <a:gd name="T26" fmla="*/ 2147483647 w 238"/>
              <a:gd name="T27" fmla="*/ 2147483647 h 216"/>
              <a:gd name="T28" fmla="*/ 2147483647 w 238"/>
              <a:gd name="T29" fmla="*/ 2147483647 h 216"/>
              <a:gd name="T30" fmla="*/ 2147483647 w 238"/>
              <a:gd name="T31" fmla="*/ 2147483647 h 216"/>
              <a:gd name="T32" fmla="*/ 2147483647 w 238"/>
              <a:gd name="T33" fmla="*/ 2147483647 h 216"/>
              <a:gd name="T34" fmla="*/ 2147483647 w 238"/>
              <a:gd name="T35" fmla="*/ 2147483647 h 216"/>
              <a:gd name="T36" fmla="*/ 2147483647 w 238"/>
              <a:gd name="T37" fmla="*/ 2147483647 h 216"/>
              <a:gd name="T38" fmla="*/ 2147483647 w 238"/>
              <a:gd name="T39" fmla="*/ 2147483647 h 216"/>
              <a:gd name="T40" fmla="*/ 2147483647 w 238"/>
              <a:gd name="T41" fmla="*/ 2147483647 h 216"/>
              <a:gd name="T42" fmla="*/ 2147483647 w 238"/>
              <a:gd name="T43" fmla="*/ 2147483647 h 216"/>
              <a:gd name="T44" fmla="*/ 2147483647 w 238"/>
              <a:gd name="T45" fmla="*/ 2147483647 h 216"/>
              <a:gd name="T46" fmla="*/ 2147483647 w 238"/>
              <a:gd name="T47" fmla="*/ 2147483647 h 216"/>
              <a:gd name="T48" fmla="*/ 2147483647 w 238"/>
              <a:gd name="T49" fmla="*/ 2147483647 h 216"/>
              <a:gd name="T50" fmla="*/ 2147483647 w 238"/>
              <a:gd name="T51" fmla="*/ 2147483647 h 216"/>
              <a:gd name="T52" fmla="*/ 2147483647 w 238"/>
              <a:gd name="T53" fmla="*/ 2147483647 h 216"/>
              <a:gd name="T54" fmla="*/ 2147483647 w 238"/>
              <a:gd name="T55" fmla="*/ 2147483647 h 216"/>
              <a:gd name="T56" fmla="*/ 2147483647 w 238"/>
              <a:gd name="T57" fmla="*/ 2147483647 h 216"/>
              <a:gd name="T58" fmla="*/ 2147483647 w 238"/>
              <a:gd name="T59" fmla="*/ 2147483647 h 216"/>
              <a:gd name="T60" fmla="*/ 2147483647 w 238"/>
              <a:gd name="T61" fmla="*/ 2147483647 h 216"/>
              <a:gd name="T62" fmla="*/ 2147483647 w 238"/>
              <a:gd name="T63" fmla="*/ 2147483647 h 216"/>
              <a:gd name="T64" fmla="*/ 2147483647 w 238"/>
              <a:gd name="T65" fmla="*/ 2147483647 h 216"/>
              <a:gd name="T66" fmla="*/ 2147483647 w 238"/>
              <a:gd name="T67" fmla="*/ 2147483647 h 216"/>
              <a:gd name="T68" fmla="*/ 2147483647 w 238"/>
              <a:gd name="T69" fmla="*/ 2147483647 h 216"/>
              <a:gd name="T70" fmla="*/ 2147483647 w 238"/>
              <a:gd name="T71" fmla="*/ 2147483647 h 216"/>
              <a:gd name="T72" fmla="*/ 2147483647 w 238"/>
              <a:gd name="T73" fmla="*/ 2147483647 h 216"/>
              <a:gd name="T74" fmla="*/ 2147483647 w 238"/>
              <a:gd name="T75" fmla="*/ 2147483647 h 216"/>
              <a:gd name="T76" fmla="*/ 2147483647 w 238"/>
              <a:gd name="T77" fmla="*/ 2147483647 h 216"/>
              <a:gd name="T78" fmla="*/ 2147483647 w 238"/>
              <a:gd name="T79" fmla="*/ 2147483647 h 216"/>
              <a:gd name="T80" fmla="*/ 2147483647 w 238"/>
              <a:gd name="T81" fmla="*/ 2147483647 h 216"/>
              <a:gd name="T82" fmla="*/ 2147483647 w 238"/>
              <a:gd name="T83" fmla="*/ 2147483647 h 216"/>
              <a:gd name="T84" fmla="*/ 2147483647 w 238"/>
              <a:gd name="T85" fmla="*/ 2147483647 h 216"/>
              <a:gd name="T86" fmla="*/ 2147483647 w 238"/>
              <a:gd name="T87" fmla="*/ 2147483647 h 216"/>
              <a:gd name="T88" fmla="*/ 2147483647 w 238"/>
              <a:gd name="T89" fmla="*/ 2147483647 h 216"/>
              <a:gd name="T90" fmla="*/ 2147483647 w 238"/>
              <a:gd name="T91" fmla="*/ 2147483647 h 216"/>
              <a:gd name="T92" fmla="*/ 2147483647 w 238"/>
              <a:gd name="T93" fmla="*/ 2147483647 h 216"/>
              <a:gd name="T94" fmla="*/ 2147483647 w 238"/>
              <a:gd name="T95" fmla="*/ 2147483647 h 216"/>
              <a:gd name="T96" fmla="*/ 2147483647 w 238"/>
              <a:gd name="T97" fmla="*/ 2147483647 h 216"/>
              <a:gd name="T98" fmla="*/ 2147483647 w 238"/>
              <a:gd name="T99" fmla="*/ 2147483647 h 216"/>
              <a:gd name="T100" fmla="*/ 2147483647 w 238"/>
              <a:gd name="T101" fmla="*/ 2147483647 h 216"/>
              <a:gd name="T102" fmla="*/ 2147483647 w 238"/>
              <a:gd name="T103" fmla="*/ 2147483647 h 216"/>
              <a:gd name="T104" fmla="*/ 2147483647 w 238"/>
              <a:gd name="T105" fmla="*/ 2147483647 h 216"/>
              <a:gd name="T106" fmla="*/ 2147483647 w 238"/>
              <a:gd name="T107" fmla="*/ 2147483647 h 216"/>
              <a:gd name="T108" fmla="*/ 2147483647 w 238"/>
              <a:gd name="T109" fmla="*/ 2147483647 h 216"/>
              <a:gd name="T110" fmla="*/ 2147483647 w 238"/>
              <a:gd name="T111" fmla="*/ 2147483647 h 216"/>
              <a:gd name="T112" fmla="*/ 2147483647 w 238"/>
              <a:gd name="T113" fmla="*/ 2147483647 h 2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8"/>
              <a:gd name="T172" fmla="*/ 0 h 216"/>
              <a:gd name="T173" fmla="*/ 238 w 238"/>
              <a:gd name="T174" fmla="*/ 216 h 2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8" h="216">
                <a:moveTo>
                  <a:pt x="0" y="0"/>
                </a:moveTo>
                <a:lnTo>
                  <a:pt x="0" y="4"/>
                </a:lnTo>
                <a:lnTo>
                  <a:pt x="3" y="10"/>
                </a:lnTo>
                <a:lnTo>
                  <a:pt x="7" y="14"/>
                </a:lnTo>
                <a:lnTo>
                  <a:pt x="7" y="20"/>
                </a:lnTo>
                <a:lnTo>
                  <a:pt x="12" y="20"/>
                </a:lnTo>
                <a:lnTo>
                  <a:pt x="27" y="20"/>
                </a:lnTo>
                <a:lnTo>
                  <a:pt x="27" y="25"/>
                </a:lnTo>
                <a:lnTo>
                  <a:pt x="33" y="31"/>
                </a:lnTo>
                <a:lnTo>
                  <a:pt x="33" y="36"/>
                </a:lnTo>
                <a:lnTo>
                  <a:pt x="37" y="36"/>
                </a:lnTo>
                <a:lnTo>
                  <a:pt x="43" y="47"/>
                </a:lnTo>
                <a:lnTo>
                  <a:pt x="47" y="52"/>
                </a:lnTo>
                <a:lnTo>
                  <a:pt x="47" y="58"/>
                </a:lnTo>
                <a:lnTo>
                  <a:pt x="52" y="68"/>
                </a:lnTo>
                <a:lnTo>
                  <a:pt x="52" y="74"/>
                </a:lnTo>
                <a:lnTo>
                  <a:pt x="62" y="95"/>
                </a:lnTo>
                <a:lnTo>
                  <a:pt x="67" y="95"/>
                </a:lnTo>
                <a:lnTo>
                  <a:pt x="67" y="101"/>
                </a:lnTo>
                <a:lnTo>
                  <a:pt x="72" y="101"/>
                </a:lnTo>
                <a:lnTo>
                  <a:pt x="76" y="101"/>
                </a:lnTo>
                <a:lnTo>
                  <a:pt x="82" y="101"/>
                </a:lnTo>
                <a:lnTo>
                  <a:pt x="86" y="101"/>
                </a:lnTo>
                <a:lnTo>
                  <a:pt x="91" y="106"/>
                </a:lnTo>
                <a:lnTo>
                  <a:pt x="91" y="111"/>
                </a:lnTo>
                <a:lnTo>
                  <a:pt x="96" y="111"/>
                </a:lnTo>
                <a:lnTo>
                  <a:pt x="107" y="122"/>
                </a:lnTo>
                <a:lnTo>
                  <a:pt x="126" y="128"/>
                </a:lnTo>
                <a:lnTo>
                  <a:pt x="131" y="132"/>
                </a:lnTo>
                <a:lnTo>
                  <a:pt x="137" y="138"/>
                </a:lnTo>
                <a:lnTo>
                  <a:pt x="142" y="144"/>
                </a:lnTo>
                <a:lnTo>
                  <a:pt x="147" y="149"/>
                </a:lnTo>
                <a:lnTo>
                  <a:pt x="152" y="149"/>
                </a:lnTo>
                <a:lnTo>
                  <a:pt x="152" y="154"/>
                </a:lnTo>
                <a:lnTo>
                  <a:pt x="156" y="154"/>
                </a:lnTo>
                <a:lnTo>
                  <a:pt x="162" y="154"/>
                </a:lnTo>
                <a:lnTo>
                  <a:pt x="166" y="154"/>
                </a:lnTo>
                <a:lnTo>
                  <a:pt x="171" y="154"/>
                </a:lnTo>
                <a:lnTo>
                  <a:pt x="176" y="154"/>
                </a:lnTo>
                <a:lnTo>
                  <a:pt x="176" y="159"/>
                </a:lnTo>
                <a:lnTo>
                  <a:pt x="181" y="159"/>
                </a:lnTo>
                <a:lnTo>
                  <a:pt x="181" y="165"/>
                </a:lnTo>
                <a:lnTo>
                  <a:pt x="186" y="165"/>
                </a:lnTo>
                <a:lnTo>
                  <a:pt x="191" y="165"/>
                </a:lnTo>
                <a:lnTo>
                  <a:pt x="191" y="171"/>
                </a:lnTo>
                <a:lnTo>
                  <a:pt x="195" y="171"/>
                </a:lnTo>
                <a:lnTo>
                  <a:pt x="195" y="176"/>
                </a:lnTo>
                <a:lnTo>
                  <a:pt x="201" y="176"/>
                </a:lnTo>
                <a:lnTo>
                  <a:pt x="206" y="181"/>
                </a:lnTo>
                <a:lnTo>
                  <a:pt x="216" y="192"/>
                </a:lnTo>
                <a:lnTo>
                  <a:pt x="221" y="192"/>
                </a:lnTo>
                <a:lnTo>
                  <a:pt x="221" y="198"/>
                </a:lnTo>
                <a:lnTo>
                  <a:pt x="226" y="202"/>
                </a:lnTo>
                <a:lnTo>
                  <a:pt x="226" y="208"/>
                </a:lnTo>
                <a:lnTo>
                  <a:pt x="231" y="208"/>
                </a:lnTo>
                <a:lnTo>
                  <a:pt x="237" y="208"/>
                </a:lnTo>
                <a:lnTo>
                  <a:pt x="237" y="215"/>
                </a:lnTo>
              </a:path>
            </a:pathLst>
          </a:custGeom>
          <a:noFill/>
          <a:ln w="12700" cap="rnd">
            <a:solidFill>
              <a:srgbClr val="000000"/>
            </a:solidFill>
            <a:round/>
            <a:headEnd type="none" w="sm" len="sm"/>
            <a:tailEnd type="none" w="sm" len="sm"/>
          </a:ln>
        </p:spPr>
        <p:txBody>
          <a:bodyPr/>
          <a:lstStyle/>
          <a:p>
            <a:endParaRPr lang="en-US"/>
          </a:p>
        </p:txBody>
      </p:sp>
      <p:sp>
        <p:nvSpPr>
          <p:cNvPr id="9225" name="Rectangle 12"/>
          <p:cNvSpPr>
            <a:spLocks noChangeArrowheads="1"/>
          </p:cNvSpPr>
          <p:nvPr/>
        </p:nvSpPr>
        <p:spPr bwMode="auto">
          <a:xfrm>
            <a:off x="5126038" y="2609850"/>
            <a:ext cx="103187" cy="123825"/>
          </a:xfrm>
          <a:prstGeom prst="rect">
            <a:avLst/>
          </a:prstGeom>
          <a:solidFill>
            <a:srgbClr val="FFFF00"/>
          </a:solidFill>
          <a:ln w="12700">
            <a:solidFill>
              <a:srgbClr val="000000"/>
            </a:solidFill>
            <a:miter lim="800000"/>
            <a:headEnd/>
            <a:tailEnd/>
          </a:ln>
        </p:spPr>
        <p:txBody>
          <a:bodyPr wrap="none" anchor="ctr"/>
          <a:lstStyle/>
          <a:p>
            <a:endParaRPr lang="ru-RU"/>
          </a:p>
        </p:txBody>
      </p:sp>
      <p:sp>
        <p:nvSpPr>
          <p:cNvPr id="9226" name="Rectangle 13"/>
          <p:cNvSpPr>
            <a:spLocks noChangeArrowheads="1"/>
          </p:cNvSpPr>
          <p:nvPr/>
        </p:nvSpPr>
        <p:spPr bwMode="auto">
          <a:xfrm>
            <a:off x="4919663" y="2990850"/>
            <a:ext cx="106362" cy="125413"/>
          </a:xfrm>
          <a:prstGeom prst="rect">
            <a:avLst/>
          </a:prstGeom>
          <a:solidFill>
            <a:srgbClr val="FFFF00"/>
          </a:solidFill>
          <a:ln w="12700">
            <a:solidFill>
              <a:srgbClr val="000000"/>
            </a:solidFill>
            <a:miter lim="800000"/>
            <a:headEnd/>
            <a:tailEnd/>
          </a:ln>
        </p:spPr>
        <p:txBody>
          <a:bodyPr wrap="none" anchor="ctr"/>
          <a:lstStyle/>
          <a:p>
            <a:endParaRPr lang="ru-RU"/>
          </a:p>
        </p:txBody>
      </p:sp>
      <p:sp>
        <p:nvSpPr>
          <p:cNvPr id="9227" name="Oval 14"/>
          <p:cNvSpPr>
            <a:spLocks noChangeArrowheads="1"/>
          </p:cNvSpPr>
          <p:nvPr/>
        </p:nvSpPr>
        <p:spPr bwMode="auto">
          <a:xfrm>
            <a:off x="5102225" y="2998788"/>
            <a:ext cx="31750" cy="36512"/>
          </a:xfrm>
          <a:prstGeom prst="ellipse">
            <a:avLst/>
          </a:prstGeom>
          <a:solidFill>
            <a:srgbClr val="FFFF00"/>
          </a:solidFill>
          <a:ln w="12700">
            <a:solidFill>
              <a:srgbClr val="000000"/>
            </a:solidFill>
            <a:round/>
            <a:headEnd/>
            <a:tailEnd/>
          </a:ln>
        </p:spPr>
        <p:txBody>
          <a:bodyPr wrap="none" anchor="ctr"/>
          <a:lstStyle/>
          <a:p>
            <a:endParaRPr lang="ru-RU"/>
          </a:p>
        </p:txBody>
      </p:sp>
      <p:sp>
        <p:nvSpPr>
          <p:cNvPr id="9228" name="Oval 15"/>
          <p:cNvSpPr>
            <a:spLocks noChangeArrowheads="1"/>
          </p:cNvSpPr>
          <p:nvPr/>
        </p:nvSpPr>
        <p:spPr bwMode="auto">
          <a:xfrm>
            <a:off x="5172075" y="3076575"/>
            <a:ext cx="34925" cy="39688"/>
          </a:xfrm>
          <a:prstGeom prst="ellipse">
            <a:avLst/>
          </a:prstGeom>
          <a:solidFill>
            <a:srgbClr val="FFFF00"/>
          </a:solidFill>
          <a:ln w="12700">
            <a:solidFill>
              <a:srgbClr val="000000"/>
            </a:solidFill>
            <a:round/>
            <a:headEnd/>
            <a:tailEnd/>
          </a:ln>
        </p:spPr>
        <p:txBody>
          <a:bodyPr wrap="none" anchor="ctr"/>
          <a:lstStyle/>
          <a:p>
            <a:endParaRPr lang="ru-RU"/>
          </a:p>
        </p:txBody>
      </p:sp>
      <p:sp>
        <p:nvSpPr>
          <p:cNvPr id="9229" name="Oval 16"/>
          <p:cNvSpPr>
            <a:spLocks noChangeArrowheads="1"/>
          </p:cNvSpPr>
          <p:nvPr/>
        </p:nvSpPr>
        <p:spPr bwMode="auto">
          <a:xfrm>
            <a:off x="5059363" y="2913063"/>
            <a:ext cx="30162" cy="38100"/>
          </a:xfrm>
          <a:prstGeom prst="ellipse">
            <a:avLst/>
          </a:prstGeom>
          <a:solidFill>
            <a:srgbClr val="FFFF00"/>
          </a:solidFill>
          <a:ln w="12700">
            <a:solidFill>
              <a:srgbClr val="000000"/>
            </a:solidFill>
            <a:round/>
            <a:headEnd/>
            <a:tailEnd/>
          </a:ln>
        </p:spPr>
        <p:txBody>
          <a:bodyPr wrap="none" anchor="ctr"/>
          <a:lstStyle/>
          <a:p>
            <a:endParaRPr lang="ru-RU"/>
          </a:p>
        </p:txBody>
      </p:sp>
      <p:sp>
        <p:nvSpPr>
          <p:cNvPr id="9230" name="Oval 17"/>
          <p:cNvSpPr>
            <a:spLocks noChangeArrowheads="1"/>
          </p:cNvSpPr>
          <p:nvPr/>
        </p:nvSpPr>
        <p:spPr bwMode="auto">
          <a:xfrm>
            <a:off x="5402263" y="2895600"/>
            <a:ext cx="44450" cy="55563"/>
          </a:xfrm>
          <a:prstGeom prst="ellipse">
            <a:avLst/>
          </a:prstGeom>
          <a:solidFill>
            <a:srgbClr val="FFFF00"/>
          </a:solidFill>
          <a:ln w="12700">
            <a:solidFill>
              <a:srgbClr val="000000"/>
            </a:solidFill>
            <a:round/>
            <a:headEnd/>
            <a:tailEnd/>
          </a:ln>
        </p:spPr>
        <p:txBody>
          <a:bodyPr wrap="none" anchor="ctr"/>
          <a:lstStyle/>
          <a:p>
            <a:endParaRPr lang="ru-RU"/>
          </a:p>
        </p:txBody>
      </p:sp>
      <p:sp>
        <p:nvSpPr>
          <p:cNvPr id="9231" name="Oval 18"/>
          <p:cNvSpPr>
            <a:spLocks noChangeArrowheads="1"/>
          </p:cNvSpPr>
          <p:nvPr/>
        </p:nvSpPr>
        <p:spPr bwMode="auto">
          <a:xfrm>
            <a:off x="5494338" y="2998788"/>
            <a:ext cx="49212" cy="53975"/>
          </a:xfrm>
          <a:prstGeom prst="ellipse">
            <a:avLst/>
          </a:prstGeom>
          <a:solidFill>
            <a:srgbClr val="FFFF00"/>
          </a:solidFill>
          <a:ln w="12700">
            <a:solidFill>
              <a:srgbClr val="000000"/>
            </a:solidFill>
            <a:round/>
            <a:headEnd/>
            <a:tailEnd/>
          </a:ln>
        </p:spPr>
        <p:txBody>
          <a:bodyPr wrap="none" anchor="ctr"/>
          <a:lstStyle/>
          <a:p>
            <a:endParaRPr lang="ru-RU"/>
          </a:p>
        </p:txBody>
      </p:sp>
      <p:sp>
        <p:nvSpPr>
          <p:cNvPr id="9232" name="Oval 19"/>
          <p:cNvSpPr>
            <a:spLocks noChangeArrowheads="1"/>
          </p:cNvSpPr>
          <p:nvPr/>
        </p:nvSpPr>
        <p:spPr bwMode="auto">
          <a:xfrm>
            <a:off x="5494338" y="2811463"/>
            <a:ext cx="49212" cy="52387"/>
          </a:xfrm>
          <a:prstGeom prst="ellipse">
            <a:avLst/>
          </a:prstGeom>
          <a:solidFill>
            <a:srgbClr val="FFFF00"/>
          </a:solidFill>
          <a:ln w="12700">
            <a:solidFill>
              <a:srgbClr val="000000"/>
            </a:solidFill>
            <a:round/>
            <a:headEnd/>
            <a:tailEnd/>
          </a:ln>
        </p:spPr>
        <p:txBody>
          <a:bodyPr wrap="none" anchor="ctr"/>
          <a:lstStyle/>
          <a:p>
            <a:endParaRPr lang="ru-RU"/>
          </a:p>
        </p:txBody>
      </p:sp>
      <p:sp>
        <p:nvSpPr>
          <p:cNvPr id="9233" name="Rectangle 20"/>
          <p:cNvSpPr>
            <a:spLocks noChangeArrowheads="1"/>
          </p:cNvSpPr>
          <p:nvPr/>
        </p:nvSpPr>
        <p:spPr bwMode="auto">
          <a:xfrm>
            <a:off x="5000625" y="2011363"/>
            <a:ext cx="477838" cy="346075"/>
          </a:xfrm>
          <a:prstGeom prst="rect">
            <a:avLst/>
          </a:prstGeom>
          <a:noFill/>
          <a:ln w="9525">
            <a:noFill/>
            <a:miter lim="800000"/>
            <a:headEnd/>
            <a:tailEnd/>
          </a:ln>
        </p:spPr>
        <p:txBody>
          <a:bodyPr wrap="none" lIns="41275" tIns="20638" rIns="41275" bIns="20638">
            <a:spAutoFit/>
          </a:bodyPr>
          <a:lstStyle/>
          <a:p>
            <a:pPr defTabSz="204788" eaLnBrk="0" hangingPunct="0">
              <a:lnSpc>
                <a:spcPct val="100000"/>
              </a:lnSpc>
              <a:spcBef>
                <a:spcPct val="0"/>
              </a:spcBef>
              <a:buClrTx/>
            </a:pPr>
            <a:r>
              <a:rPr lang="en-US">
                <a:solidFill>
                  <a:srgbClr val="FF0000"/>
                </a:solidFill>
                <a:latin typeface="Univers" charset="0"/>
                <a:cs typeface="Times New Roman" pitchFamily="18" charset="0"/>
              </a:rPr>
              <a:t>GIS</a:t>
            </a:r>
          </a:p>
        </p:txBody>
      </p:sp>
      <p:sp>
        <p:nvSpPr>
          <p:cNvPr id="9234" name="Rectangle 21"/>
          <p:cNvSpPr>
            <a:spLocks noChangeArrowheads="1"/>
          </p:cNvSpPr>
          <p:nvPr/>
        </p:nvSpPr>
        <p:spPr bwMode="auto">
          <a:xfrm>
            <a:off x="7281863" y="1981200"/>
            <a:ext cx="1508125" cy="346075"/>
          </a:xfrm>
          <a:prstGeom prst="rect">
            <a:avLst/>
          </a:prstGeom>
          <a:noFill/>
          <a:ln w="9525">
            <a:noFill/>
            <a:miter lim="800000"/>
            <a:headEnd/>
            <a:tailEnd/>
          </a:ln>
        </p:spPr>
        <p:txBody>
          <a:bodyPr wrap="none" lIns="41275" tIns="20638" rIns="41275" bIns="20638">
            <a:spAutoFit/>
          </a:bodyPr>
          <a:lstStyle/>
          <a:p>
            <a:pPr defTabSz="204788" eaLnBrk="0" hangingPunct="0">
              <a:lnSpc>
                <a:spcPct val="100000"/>
              </a:lnSpc>
              <a:spcBef>
                <a:spcPct val="0"/>
              </a:spcBef>
              <a:buClrTx/>
            </a:pPr>
            <a:r>
              <a:rPr lang="en-US">
                <a:solidFill>
                  <a:srgbClr val="FF0000"/>
                </a:solidFill>
                <a:latin typeface="Univers" charset="0"/>
                <a:cs typeface="Times New Roman" pitchFamily="18" charset="0"/>
              </a:rPr>
              <a:t>Enterprise IT</a:t>
            </a:r>
          </a:p>
        </p:txBody>
      </p:sp>
      <p:sp>
        <p:nvSpPr>
          <p:cNvPr id="9235" name="Line 22"/>
          <p:cNvSpPr>
            <a:spLocks noChangeShapeType="1"/>
          </p:cNvSpPr>
          <p:nvPr/>
        </p:nvSpPr>
        <p:spPr bwMode="auto">
          <a:xfrm flipH="1">
            <a:off x="7315200" y="3200400"/>
            <a:ext cx="152400" cy="228600"/>
          </a:xfrm>
          <a:prstGeom prst="line">
            <a:avLst/>
          </a:prstGeom>
          <a:noFill/>
          <a:ln w="50800">
            <a:solidFill>
              <a:srgbClr val="618FFD"/>
            </a:solidFill>
            <a:round/>
            <a:headEnd type="none" w="sm" len="sm"/>
            <a:tailEnd type="stealth" w="med" len="med"/>
          </a:ln>
        </p:spPr>
        <p:txBody>
          <a:bodyPr/>
          <a:lstStyle/>
          <a:p>
            <a:endParaRPr lang="en-US"/>
          </a:p>
        </p:txBody>
      </p:sp>
      <p:sp>
        <p:nvSpPr>
          <p:cNvPr id="9236" name="Line 25"/>
          <p:cNvSpPr>
            <a:spLocks noChangeShapeType="1"/>
          </p:cNvSpPr>
          <p:nvPr/>
        </p:nvSpPr>
        <p:spPr bwMode="auto">
          <a:xfrm flipH="1" flipV="1">
            <a:off x="5715000" y="3276600"/>
            <a:ext cx="228600" cy="152400"/>
          </a:xfrm>
          <a:prstGeom prst="line">
            <a:avLst/>
          </a:prstGeom>
          <a:noFill/>
          <a:ln w="50800">
            <a:solidFill>
              <a:srgbClr val="618FFD"/>
            </a:solidFill>
            <a:round/>
            <a:headEnd type="stealth" w="med" len="med"/>
            <a:tailEnd type="none" w="sm" len="sm"/>
          </a:ln>
        </p:spPr>
        <p:txBody>
          <a:bodyPr/>
          <a:lstStyle/>
          <a:p>
            <a:endParaRPr lang="en-US"/>
          </a:p>
        </p:txBody>
      </p:sp>
      <p:pic>
        <p:nvPicPr>
          <p:cNvPr id="9237" name="Picture 32"/>
          <p:cNvPicPr>
            <a:picLocks noChangeAspect="1" noChangeArrowheads="1"/>
          </p:cNvPicPr>
          <p:nvPr/>
        </p:nvPicPr>
        <p:blipFill>
          <a:blip r:embed="rId3" cstate="print"/>
          <a:srcRect/>
          <a:stretch>
            <a:fillRect/>
          </a:stretch>
        </p:blipFill>
        <p:spPr bwMode="auto">
          <a:xfrm>
            <a:off x="5918200" y="3335338"/>
            <a:ext cx="1397000" cy="1684337"/>
          </a:xfrm>
          <a:prstGeom prst="rect">
            <a:avLst/>
          </a:prstGeom>
          <a:noFill/>
          <a:ln w="9525">
            <a:noFill/>
            <a:miter lim="800000"/>
            <a:headEnd/>
            <a:tailEnd/>
          </a:ln>
        </p:spPr>
      </p:pic>
      <p:pic>
        <p:nvPicPr>
          <p:cNvPr id="9238" name="Picture 33"/>
          <p:cNvPicPr>
            <a:picLocks noChangeAspect="1" noChangeArrowheads="1"/>
          </p:cNvPicPr>
          <p:nvPr/>
        </p:nvPicPr>
        <p:blipFill>
          <a:blip r:embed="rId4" cstate="print"/>
          <a:srcRect/>
          <a:stretch>
            <a:fillRect/>
          </a:stretch>
        </p:blipFill>
        <p:spPr bwMode="auto">
          <a:xfrm>
            <a:off x="7416800" y="2438400"/>
            <a:ext cx="1001713" cy="968375"/>
          </a:xfrm>
          <a:prstGeom prst="rect">
            <a:avLst/>
          </a:prstGeom>
          <a:noFill/>
          <a:ln w="9525">
            <a:noFill/>
            <a:miter lim="800000"/>
            <a:headEnd/>
            <a:tailEnd/>
          </a:ln>
        </p:spPr>
      </p:pic>
      <p:sp>
        <p:nvSpPr>
          <p:cNvPr id="9239" name="Line 25"/>
          <p:cNvSpPr>
            <a:spLocks noChangeShapeType="1"/>
          </p:cNvSpPr>
          <p:nvPr/>
        </p:nvSpPr>
        <p:spPr bwMode="auto">
          <a:xfrm flipV="1">
            <a:off x="5410200" y="4876800"/>
            <a:ext cx="614363" cy="457200"/>
          </a:xfrm>
          <a:prstGeom prst="line">
            <a:avLst/>
          </a:prstGeom>
          <a:noFill/>
          <a:ln w="50800">
            <a:solidFill>
              <a:srgbClr val="618FFD"/>
            </a:solidFill>
            <a:round/>
            <a:headEnd type="stealth" w="med" len="med"/>
            <a:tailEnd type="none" w="sm" len="sm"/>
          </a:ln>
        </p:spPr>
        <p:txBody>
          <a:bodyPr/>
          <a:lstStyle/>
          <a:p>
            <a:endParaRPr lang="en-US"/>
          </a:p>
        </p:txBody>
      </p:sp>
      <p:sp>
        <p:nvSpPr>
          <p:cNvPr id="9240" name="Line 25"/>
          <p:cNvSpPr>
            <a:spLocks noChangeShapeType="1"/>
          </p:cNvSpPr>
          <p:nvPr/>
        </p:nvSpPr>
        <p:spPr bwMode="auto">
          <a:xfrm flipH="1" flipV="1">
            <a:off x="7239000" y="4876800"/>
            <a:ext cx="762000" cy="457200"/>
          </a:xfrm>
          <a:prstGeom prst="line">
            <a:avLst/>
          </a:prstGeom>
          <a:noFill/>
          <a:ln w="50800">
            <a:solidFill>
              <a:srgbClr val="618FFD"/>
            </a:solidFill>
            <a:round/>
            <a:headEnd type="stealth" w="med" len="med"/>
            <a:tailEnd type="none" w="sm" len="sm"/>
          </a:ln>
        </p:spPr>
        <p:txBody>
          <a:bodyPr/>
          <a:lstStyle/>
          <a:p>
            <a:endParaRPr lang="en-US"/>
          </a:p>
        </p:txBody>
      </p:sp>
      <p:sp>
        <p:nvSpPr>
          <p:cNvPr id="36" name="Rectangle 30"/>
          <p:cNvSpPr>
            <a:spLocks noChangeArrowheads="1"/>
          </p:cNvSpPr>
          <p:nvPr/>
        </p:nvSpPr>
        <p:spPr bwMode="auto">
          <a:xfrm>
            <a:off x="7162800" y="5410200"/>
            <a:ext cx="1752600" cy="609600"/>
          </a:xfrm>
          <a:prstGeom prst="rect">
            <a:avLst/>
          </a:prstGeom>
          <a:solidFill>
            <a:schemeClr val="accent1"/>
          </a:solidFill>
          <a:ln w="9525">
            <a:noFill/>
            <a:miter lim="800000"/>
            <a:headEnd/>
            <a:tailEnd/>
          </a:ln>
          <a:effectLst/>
        </p:spPr>
        <p:txBody>
          <a:bodyPr wrap="none" lIns="9525" tIns="12700" rIns="9525" bIns="12700"/>
          <a:lstStyle/>
          <a:p>
            <a:pPr defTabSz="204788" eaLnBrk="0" hangingPunct="0">
              <a:lnSpc>
                <a:spcPts val="1300"/>
              </a:lnSpc>
              <a:spcBef>
                <a:spcPct val="0"/>
              </a:spcBef>
              <a:buClrTx/>
              <a:tabLst>
                <a:tab pos="203200" algn="l"/>
                <a:tab pos="407988" algn="l"/>
                <a:tab pos="611188" algn="l"/>
              </a:tabLst>
              <a:defRPr/>
            </a:pPr>
            <a:endParaRPr lang="ru-RU" sz="1400" dirty="0">
              <a:solidFill>
                <a:srgbClr val="FFFFFF"/>
              </a:solidFill>
              <a:effectLst>
                <a:outerShdw blurRad="38100" dist="38100" dir="2700000" algn="tl">
                  <a:srgbClr val="000000"/>
                </a:outerShdw>
              </a:effectLst>
              <a:cs typeface="Times New Roman" pitchFamily="18" charset="0"/>
            </a:endParaRPr>
          </a:p>
          <a:p>
            <a:pPr defTabSz="204788" eaLnBrk="0" hangingPunct="0">
              <a:lnSpc>
                <a:spcPts val="1300"/>
              </a:lnSpc>
              <a:spcBef>
                <a:spcPct val="0"/>
              </a:spcBef>
              <a:buClrTx/>
              <a:tabLst>
                <a:tab pos="203200" algn="l"/>
                <a:tab pos="407988" algn="l"/>
                <a:tab pos="611188" algn="l"/>
              </a:tabLst>
              <a:defRPr/>
            </a:pPr>
            <a:r>
              <a:rPr lang="ru-RU" sz="1400" dirty="0">
                <a:solidFill>
                  <a:srgbClr val="FFFFFF"/>
                </a:solidFill>
                <a:effectLst>
                  <a:outerShdw blurRad="38100" dist="38100" dir="2700000" algn="tl">
                    <a:srgbClr val="000000"/>
                  </a:outerShdw>
                </a:effectLst>
                <a:cs typeface="Times New Roman" pitchFamily="18" charset="0"/>
              </a:rPr>
              <a:t>Корпоративные</a:t>
            </a:r>
          </a:p>
          <a:p>
            <a:pPr defTabSz="204788" eaLnBrk="0" hangingPunct="0">
              <a:lnSpc>
                <a:spcPts val="1300"/>
              </a:lnSpc>
              <a:spcBef>
                <a:spcPct val="0"/>
              </a:spcBef>
              <a:buClrTx/>
              <a:tabLst>
                <a:tab pos="203200" algn="l"/>
                <a:tab pos="407988" algn="l"/>
                <a:tab pos="611188" algn="l"/>
              </a:tabLst>
              <a:defRPr/>
            </a:pPr>
            <a:r>
              <a:rPr lang="ru-RU" sz="1400" dirty="0">
                <a:solidFill>
                  <a:srgbClr val="FFFFFF"/>
                </a:solidFill>
                <a:effectLst>
                  <a:outerShdw blurRad="38100" dist="38100" dir="2700000" algn="tl">
                    <a:srgbClr val="000000"/>
                  </a:outerShdw>
                </a:effectLst>
                <a:cs typeface="Times New Roman" pitchFamily="18" charset="0"/>
              </a:rPr>
              <a:t>приложения</a:t>
            </a:r>
            <a:endParaRPr lang="en-US" sz="1400" dirty="0">
              <a:solidFill>
                <a:srgbClr val="FFFFFF"/>
              </a:solidFill>
              <a:effectLst>
                <a:outerShdw blurRad="38100" dist="38100" dir="2700000" algn="tl">
                  <a:srgbClr val="000000"/>
                </a:outerShdw>
              </a:effectLst>
              <a:cs typeface="Times New Roman" pitchFamily="18" charset="0"/>
            </a:endParaRPr>
          </a:p>
        </p:txBody>
      </p:sp>
      <p:sp>
        <p:nvSpPr>
          <p:cNvPr id="37" name="Rectangle 30"/>
          <p:cNvSpPr>
            <a:spLocks noChangeArrowheads="1"/>
          </p:cNvSpPr>
          <p:nvPr/>
        </p:nvSpPr>
        <p:spPr bwMode="auto">
          <a:xfrm>
            <a:off x="4495800" y="5410200"/>
            <a:ext cx="1752600" cy="609600"/>
          </a:xfrm>
          <a:prstGeom prst="rect">
            <a:avLst/>
          </a:prstGeom>
          <a:solidFill>
            <a:schemeClr val="accent1"/>
          </a:solidFill>
          <a:ln w="9525">
            <a:noFill/>
            <a:miter lim="800000"/>
            <a:headEnd/>
            <a:tailEnd/>
          </a:ln>
          <a:effectLst/>
        </p:spPr>
        <p:txBody>
          <a:bodyPr wrap="none" lIns="9525" tIns="12700" rIns="9525" bIns="12700"/>
          <a:lstStyle/>
          <a:p>
            <a:pPr defTabSz="204788" eaLnBrk="0" hangingPunct="0">
              <a:lnSpc>
                <a:spcPts val="1300"/>
              </a:lnSpc>
              <a:spcBef>
                <a:spcPct val="0"/>
              </a:spcBef>
              <a:buClrTx/>
              <a:tabLst>
                <a:tab pos="203200" algn="l"/>
                <a:tab pos="407988" algn="l"/>
                <a:tab pos="611188" algn="l"/>
              </a:tabLst>
              <a:defRPr/>
            </a:pPr>
            <a:r>
              <a:rPr lang="ru-RU" sz="1400" dirty="0">
                <a:solidFill>
                  <a:srgbClr val="FFFFFF"/>
                </a:solidFill>
                <a:effectLst>
                  <a:outerShdw blurRad="38100" dist="38100" dir="2700000" algn="tl">
                    <a:srgbClr val="000000"/>
                  </a:outerShdw>
                </a:effectLst>
                <a:cs typeface="Times New Roman" pitchFamily="18" charset="0"/>
              </a:rPr>
              <a:t/>
            </a:r>
            <a:br>
              <a:rPr lang="ru-RU" sz="1400" dirty="0">
                <a:solidFill>
                  <a:srgbClr val="FFFFFF"/>
                </a:solidFill>
                <a:effectLst>
                  <a:outerShdw blurRad="38100" dist="38100" dir="2700000" algn="tl">
                    <a:srgbClr val="000000"/>
                  </a:outerShdw>
                </a:effectLst>
                <a:cs typeface="Times New Roman" pitchFamily="18" charset="0"/>
              </a:rPr>
            </a:br>
            <a:r>
              <a:rPr lang="ru-RU" sz="1400" dirty="0">
                <a:solidFill>
                  <a:srgbClr val="FFFFFF"/>
                </a:solidFill>
                <a:effectLst>
                  <a:outerShdw blurRad="38100" dist="38100" dir="2700000" algn="tl">
                    <a:srgbClr val="000000"/>
                  </a:outerShdw>
                </a:effectLst>
                <a:cs typeface="Times New Roman" pitchFamily="18" charset="0"/>
              </a:rPr>
              <a:t>ГИС </a:t>
            </a:r>
            <a:br>
              <a:rPr lang="ru-RU" sz="1400" dirty="0">
                <a:solidFill>
                  <a:srgbClr val="FFFFFF"/>
                </a:solidFill>
                <a:effectLst>
                  <a:outerShdw blurRad="38100" dist="38100" dir="2700000" algn="tl">
                    <a:srgbClr val="000000"/>
                  </a:outerShdw>
                </a:effectLst>
                <a:cs typeface="Times New Roman" pitchFamily="18" charset="0"/>
              </a:rPr>
            </a:br>
            <a:r>
              <a:rPr lang="ru-RU" sz="1400" dirty="0">
                <a:solidFill>
                  <a:srgbClr val="FFFFFF"/>
                </a:solidFill>
                <a:effectLst>
                  <a:outerShdw blurRad="38100" dist="38100" dir="2700000" algn="tl">
                    <a:srgbClr val="000000"/>
                  </a:outerShdw>
                </a:effectLst>
                <a:cs typeface="Times New Roman" pitchFamily="18" charset="0"/>
              </a:rPr>
              <a:t>приложения</a:t>
            </a:r>
            <a:endParaRPr lang="en-US" sz="1400" dirty="0">
              <a:solidFill>
                <a:srgbClr val="FFFFFF"/>
              </a:solidFill>
              <a:effectLst>
                <a:outerShdw blurRad="38100" dist="38100" dir="2700000" algn="tl">
                  <a:srgbClr val="000000"/>
                </a:outerShdw>
              </a:effectLst>
              <a:cs typeface="Times New Roman" pitchFamily="18" charset="0"/>
            </a:endParaRPr>
          </a:p>
        </p:txBody>
      </p:sp>
      <p:pic>
        <p:nvPicPr>
          <p:cNvPr id="9243" name="Picture 5"/>
          <p:cNvPicPr>
            <a:picLocks noChangeAspect="1" noChangeArrowheads="1"/>
          </p:cNvPicPr>
          <p:nvPr/>
        </p:nvPicPr>
        <p:blipFill>
          <a:blip r:embed="rId5" cstate="print"/>
          <a:srcRect/>
          <a:stretch>
            <a:fillRect/>
          </a:stretch>
        </p:blipFill>
        <p:spPr bwMode="auto">
          <a:xfrm>
            <a:off x="6172200" y="4038600"/>
            <a:ext cx="917575" cy="755650"/>
          </a:xfrm>
          <a:prstGeom prst="rect">
            <a:avLst/>
          </a:prstGeom>
          <a:noFill/>
          <a:ln w="9525">
            <a:noFill/>
            <a:round/>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228600"/>
            <a:ext cx="8177213" cy="609600"/>
          </a:xfrm>
          <a:noFill/>
        </p:spPr>
        <p:txBody>
          <a:bodyPr/>
          <a:lstStyle/>
          <a:p>
            <a:pPr eaLnBrk="1" hangingPunct="1"/>
            <a:r>
              <a:rPr lang="ru-RU" sz="2600" smtClean="0"/>
              <a:t>Что использование СУБД </a:t>
            </a:r>
            <a:r>
              <a:rPr lang="en-US" sz="2600" smtClean="0"/>
              <a:t>Oracle </a:t>
            </a:r>
            <a:r>
              <a:rPr lang="ru-RU" sz="2600" smtClean="0"/>
              <a:t>дает ГИС</a:t>
            </a:r>
            <a:endParaRPr lang="en-US" sz="2600" smtClean="0">
              <a:solidFill>
                <a:srgbClr val="FF0000"/>
              </a:solidFill>
            </a:endParaRPr>
          </a:p>
        </p:txBody>
      </p:sp>
      <p:sp>
        <p:nvSpPr>
          <p:cNvPr id="10243" name="Rectangle 3"/>
          <p:cNvSpPr>
            <a:spLocks noChangeArrowheads="1"/>
          </p:cNvSpPr>
          <p:nvPr/>
        </p:nvSpPr>
        <p:spPr bwMode="auto">
          <a:xfrm>
            <a:off x="1847850" y="2281238"/>
            <a:ext cx="2122488" cy="708025"/>
          </a:xfrm>
          <a:prstGeom prst="rect">
            <a:avLst/>
          </a:prstGeom>
          <a:solidFill>
            <a:srgbClr val="CC3300"/>
          </a:solidFill>
          <a:ln w="9525">
            <a:noFill/>
            <a:miter lim="800000"/>
            <a:headEnd/>
            <a:tailEnd/>
          </a:ln>
        </p:spPr>
        <p:txBody>
          <a:bodyPr lIns="92075" tIns="46038" rIns="92075" bIns="46038">
            <a:spAutoFit/>
          </a:bodyPr>
          <a:lstStyle/>
          <a:p>
            <a:pPr eaLnBrk="0" hangingPunct="0">
              <a:lnSpc>
                <a:spcPct val="100000"/>
              </a:lnSpc>
              <a:buClrTx/>
            </a:pPr>
            <a:r>
              <a:rPr lang="ru-RU" b="0">
                <a:solidFill>
                  <a:srgbClr val="FFFF99"/>
                </a:solidFill>
                <a:cs typeface="Times New Roman" pitchFamily="18" charset="0"/>
              </a:rPr>
              <a:t>Хранение ГИС данных</a:t>
            </a:r>
            <a:endParaRPr lang="en-US" b="0">
              <a:solidFill>
                <a:srgbClr val="FFFF99"/>
              </a:solidFill>
              <a:cs typeface="Times New Roman" pitchFamily="18" charset="0"/>
            </a:endParaRPr>
          </a:p>
        </p:txBody>
      </p:sp>
      <p:grpSp>
        <p:nvGrpSpPr>
          <p:cNvPr id="10244" name="Group 4"/>
          <p:cNvGrpSpPr>
            <a:grpSpLocks/>
          </p:cNvGrpSpPr>
          <p:nvPr/>
        </p:nvGrpSpPr>
        <p:grpSpPr bwMode="auto">
          <a:xfrm>
            <a:off x="1847850" y="2967038"/>
            <a:ext cx="2122488" cy="1111250"/>
            <a:chOff x="2392" y="2214"/>
            <a:chExt cx="1448" cy="700"/>
          </a:xfrm>
        </p:grpSpPr>
        <p:sp>
          <p:nvSpPr>
            <p:cNvPr id="10259" name="Rectangle 5"/>
            <p:cNvSpPr>
              <a:spLocks noChangeArrowheads="1"/>
            </p:cNvSpPr>
            <p:nvPr/>
          </p:nvSpPr>
          <p:spPr bwMode="auto">
            <a:xfrm>
              <a:off x="2392" y="2468"/>
              <a:ext cx="1448" cy="446"/>
            </a:xfrm>
            <a:prstGeom prst="rect">
              <a:avLst/>
            </a:prstGeom>
            <a:solidFill>
              <a:srgbClr val="0000CC"/>
            </a:solidFill>
            <a:ln w="9525">
              <a:noFill/>
              <a:miter lim="800000"/>
              <a:headEnd/>
              <a:tailEnd/>
            </a:ln>
          </p:spPr>
          <p:txBody>
            <a:bodyPr lIns="92075" tIns="46038" rIns="92075" bIns="46038">
              <a:spAutoFit/>
            </a:bodyPr>
            <a:lstStyle/>
            <a:p>
              <a:pPr eaLnBrk="0" hangingPunct="0">
                <a:lnSpc>
                  <a:spcPct val="100000"/>
                </a:lnSpc>
                <a:buClrTx/>
              </a:pPr>
              <a:r>
                <a:rPr lang="ru-RU" b="0">
                  <a:solidFill>
                    <a:srgbClr val="FFFF99"/>
                  </a:solidFill>
                  <a:cs typeface="Times New Roman" pitchFamily="18" charset="0"/>
                </a:rPr>
                <a:t>Загрузка данных</a:t>
              </a:r>
              <a:endParaRPr lang="en-US" b="0">
                <a:solidFill>
                  <a:srgbClr val="FFFF99"/>
                </a:solidFill>
                <a:cs typeface="Times New Roman" pitchFamily="18" charset="0"/>
              </a:endParaRPr>
            </a:p>
          </p:txBody>
        </p:sp>
        <p:sp>
          <p:nvSpPr>
            <p:cNvPr id="10260" name="Line 6"/>
            <p:cNvSpPr>
              <a:spLocks noChangeShapeType="1"/>
            </p:cNvSpPr>
            <p:nvPr/>
          </p:nvSpPr>
          <p:spPr bwMode="auto">
            <a:xfrm flipV="1">
              <a:off x="3116" y="2214"/>
              <a:ext cx="0" cy="262"/>
            </a:xfrm>
            <a:prstGeom prst="line">
              <a:avLst/>
            </a:prstGeom>
            <a:noFill/>
            <a:ln w="25400">
              <a:solidFill>
                <a:schemeClr val="hlink"/>
              </a:solidFill>
              <a:round/>
              <a:headEnd type="none" w="sm" len="sm"/>
              <a:tailEnd type="stealth" w="med" len="lg"/>
            </a:ln>
          </p:spPr>
          <p:txBody>
            <a:bodyPr/>
            <a:lstStyle/>
            <a:p>
              <a:endParaRPr lang="en-US"/>
            </a:p>
          </p:txBody>
        </p:sp>
      </p:grpSp>
      <p:grpSp>
        <p:nvGrpSpPr>
          <p:cNvPr id="10245" name="Group 7"/>
          <p:cNvGrpSpPr>
            <a:grpSpLocks/>
          </p:cNvGrpSpPr>
          <p:nvPr/>
        </p:nvGrpSpPr>
        <p:grpSpPr bwMode="auto">
          <a:xfrm>
            <a:off x="1847850" y="1219200"/>
            <a:ext cx="2122488" cy="1039813"/>
            <a:chOff x="2392" y="1265"/>
            <a:chExt cx="1448" cy="655"/>
          </a:xfrm>
        </p:grpSpPr>
        <p:sp>
          <p:nvSpPr>
            <p:cNvPr id="10257" name="Rectangle 8"/>
            <p:cNvSpPr>
              <a:spLocks noChangeArrowheads="1"/>
            </p:cNvSpPr>
            <p:nvPr/>
          </p:nvSpPr>
          <p:spPr bwMode="auto">
            <a:xfrm>
              <a:off x="2392" y="1265"/>
              <a:ext cx="1448" cy="446"/>
            </a:xfrm>
            <a:prstGeom prst="rect">
              <a:avLst/>
            </a:prstGeom>
            <a:solidFill>
              <a:srgbClr val="0000CC"/>
            </a:solidFill>
            <a:ln w="9525">
              <a:noFill/>
              <a:miter lim="800000"/>
              <a:headEnd/>
              <a:tailEnd/>
            </a:ln>
          </p:spPr>
          <p:txBody>
            <a:bodyPr lIns="92075" tIns="46038" rIns="92075" bIns="46038">
              <a:spAutoFit/>
            </a:bodyPr>
            <a:lstStyle/>
            <a:p>
              <a:pPr eaLnBrk="0" hangingPunct="0">
                <a:lnSpc>
                  <a:spcPct val="100000"/>
                </a:lnSpc>
                <a:buClrTx/>
              </a:pPr>
              <a:r>
                <a:rPr lang="ru-RU" b="0">
                  <a:solidFill>
                    <a:srgbClr val="FFFF99"/>
                  </a:solidFill>
                  <a:cs typeface="Times New Roman" pitchFamily="18" charset="0"/>
                </a:rPr>
                <a:t>Отрисовка </a:t>
              </a:r>
              <a:br>
                <a:rPr lang="ru-RU" b="0">
                  <a:solidFill>
                    <a:srgbClr val="FFFF99"/>
                  </a:solidFill>
                  <a:cs typeface="Times New Roman" pitchFamily="18" charset="0"/>
                </a:rPr>
              </a:br>
              <a:r>
                <a:rPr lang="ru-RU" b="0">
                  <a:solidFill>
                    <a:srgbClr val="FFFF99"/>
                  </a:solidFill>
                  <a:cs typeface="Times New Roman" pitchFamily="18" charset="0"/>
                </a:rPr>
                <a:t>карт</a:t>
              </a:r>
              <a:endParaRPr lang="en-US" b="0">
                <a:solidFill>
                  <a:srgbClr val="FFFF99"/>
                </a:solidFill>
                <a:cs typeface="Times New Roman" pitchFamily="18" charset="0"/>
              </a:endParaRPr>
            </a:p>
          </p:txBody>
        </p:sp>
        <p:sp>
          <p:nvSpPr>
            <p:cNvPr id="10258" name="Line 9"/>
            <p:cNvSpPr>
              <a:spLocks noChangeShapeType="1"/>
            </p:cNvSpPr>
            <p:nvPr/>
          </p:nvSpPr>
          <p:spPr bwMode="auto">
            <a:xfrm flipV="1">
              <a:off x="3116" y="1658"/>
              <a:ext cx="0" cy="262"/>
            </a:xfrm>
            <a:prstGeom prst="line">
              <a:avLst/>
            </a:prstGeom>
            <a:noFill/>
            <a:ln w="25400">
              <a:solidFill>
                <a:schemeClr val="hlink"/>
              </a:solidFill>
              <a:round/>
              <a:headEnd type="none" w="sm" len="sm"/>
              <a:tailEnd type="stealth" w="med" len="lg"/>
            </a:ln>
          </p:spPr>
          <p:txBody>
            <a:bodyPr/>
            <a:lstStyle/>
            <a:p>
              <a:endParaRPr lang="en-US"/>
            </a:p>
          </p:txBody>
        </p:sp>
      </p:grpSp>
      <p:sp>
        <p:nvSpPr>
          <p:cNvPr id="10246" name="Rectangle 11"/>
          <p:cNvSpPr>
            <a:spLocks noChangeArrowheads="1"/>
          </p:cNvSpPr>
          <p:nvPr/>
        </p:nvSpPr>
        <p:spPr bwMode="auto">
          <a:xfrm>
            <a:off x="228600" y="2281238"/>
            <a:ext cx="1206500" cy="400050"/>
          </a:xfrm>
          <a:prstGeom prst="rect">
            <a:avLst/>
          </a:prstGeom>
          <a:solidFill>
            <a:srgbClr val="0000CC"/>
          </a:solidFill>
          <a:ln w="9525">
            <a:noFill/>
            <a:miter lim="800000"/>
            <a:headEnd/>
            <a:tailEnd/>
          </a:ln>
        </p:spPr>
        <p:txBody>
          <a:bodyPr lIns="92075" tIns="46038" rIns="92075" bIns="46038">
            <a:spAutoFit/>
          </a:bodyPr>
          <a:lstStyle/>
          <a:p>
            <a:pPr eaLnBrk="0" hangingPunct="0">
              <a:lnSpc>
                <a:spcPct val="100000"/>
              </a:lnSpc>
              <a:buClrTx/>
            </a:pPr>
            <a:r>
              <a:rPr lang="ru-RU" b="0">
                <a:solidFill>
                  <a:srgbClr val="FFFF99"/>
                </a:solidFill>
                <a:cs typeface="Times New Roman" pitchFamily="18" charset="0"/>
              </a:rPr>
              <a:t>Анализ </a:t>
            </a:r>
            <a:endParaRPr lang="en-US" b="0">
              <a:solidFill>
                <a:srgbClr val="FFFF99"/>
              </a:solidFill>
              <a:cs typeface="Times New Roman" pitchFamily="18" charset="0"/>
            </a:endParaRPr>
          </a:p>
        </p:txBody>
      </p:sp>
      <p:sp>
        <p:nvSpPr>
          <p:cNvPr id="10247" name="Line 12"/>
          <p:cNvSpPr>
            <a:spLocks noChangeShapeType="1"/>
          </p:cNvSpPr>
          <p:nvPr/>
        </p:nvSpPr>
        <p:spPr bwMode="auto">
          <a:xfrm flipH="1">
            <a:off x="1447800" y="2514600"/>
            <a:ext cx="384175" cy="0"/>
          </a:xfrm>
          <a:prstGeom prst="line">
            <a:avLst/>
          </a:prstGeom>
          <a:noFill/>
          <a:ln w="25400">
            <a:solidFill>
              <a:schemeClr val="hlink"/>
            </a:solidFill>
            <a:round/>
            <a:headEnd type="stealth" w="med" len="lg"/>
            <a:tailEnd type="stealth" w="med" len="lg"/>
          </a:ln>
        </p:spPr>
        <p:txBody>
          <a:bodyPr/>
          <a:lstStyle/>
          <a:p>
            <a:endParaRPr lang="en-US"/>
          </a:p>
        </p:txBody>
      </p:sp>
      <p:grpSp>
        <p:nvGrpSpPr>
          <p:cNvPr id="10248" name="Group 13"/>
          <p:cNvGrpSpPr>
            <a:grpSpLocks/>
          </p:cNvGrpSpPr>
          <p:nvPr/>
        </p:nvGrpSpPr>
        <p:grpSpPr bwMode="auto">
          <a:xfrm>
            <a:off x="1847850" y="4038600"/>
            <a:ext cx="2122488" cy="827088"/>
            <a:chOff x="2392" y="2754"/>
            <a:chExt cx="1448" cy="521"/>
          </a:xfrm>
        </p:grpSpPr>
        <p:sp>
          <p:nvSpPr>
            <p:cNvPr id="10255" name="Rectangle 14"/>
            <p:cNvSpPr>
              <a:spLocks noChangeArrowheads="1"/>
            </p:cNvSpPr>
            <p:nvPr/>
          </p:nvSpPr>
          <p:spPr bwMode="auto">
            <a:xfrm>
              <a:off x="2392" y="3023"/>
              <a:ext cx="1448" cy="252"/>
            </a:xfrm>
            <a:prstGeom prst="rect">
              <a:avLst/>
            </a:prstGeom>
            <a:solidFill>
              <a:srgbClr val="0066FF"/>
            </a:solidFill>
            <a:ln w="9525">
              <a:noFill/>
              <a:miter lim="800000"/>
              <a:headEnd/>
              <a:tailEnd/>
            </a:ln>
          </p:spPr>
          <p:txBody>
            <a:bodyPr lIns="92075" tIns="46038" rIns="92075" bIns="46038">
              <a:spAutoFit/>
            </a:bodyPr>
            <a:lstStyle/>
            <a:p>
              <a:pPr eaLnBrk="0" hangingPunct="0">
                <a:lnSpc>
                  <a:spcPct val="100000"/>
                </a:lnSpc>
                <a:buClrTx/>
              </a:pPr>
              <a:r>
                <a:rPr lang="ru-RU" b="0">
                  <a:solidFill>
                    <a:srgbClr val="FFFF99"/>
                  </a:solidFill>
                  <a:cs typeface="Times New Roman" pitchFamily="18" charset="0"/>
                </a:rPr>
                <a:t>ГИС данные</a:t>
              </a:r>
              <a:endParaRPr lang="en-US" b="0">
                <a:solidFill>
                  <a:srgbClr val="FFFF99"/>
                </a:solidFill>
                <a:cs typeface="Times New Roman" pitchFamily="18" charset="0"/>
              </a:endParaRPr>
            </a:p>
          </p:txBody>
        </p:sp>
        <p:sp>
          <p:nvSpPr>
            <p:cNvPr id="10256" name="Line 15"/>
            <p:cNvSpPr>
              <a:spLocks noChangeShapeType="1"/>
            </p:cNvSpPr>
            <p:nvPr/>
          </p:nvSpPr>
          <p:spPr bwMode="auto">
            <a:xfrm flipV="1">
              <a:off x="3116" y="2754"/>
              <a:ext cx="0" cy="262"/>
            </a:xfrm>
            <a:prstGeom prst="line">
              <a:avLst/>
            </a:prstGeom>
            <a:noFill/>
            <a:ln w="25400">
              <a:solidFill>
                <a:schemeClr val="hlink"/>
              </a:solidFill>
              <a:round/>
              <a:headEnd type="none" w="sm" len="sm"/>
              <a:tailEnd type="stealth" w="med" len="lg"/>
            </a:ln>
          </p:spPr>
          <p:txBody>
            <a:bodyPr/>
            <a:lstStyle/>
            <a:p>
              <a:endParaRPr lang="en-US"/>
            </a:p>
          </p:txBody>
        </p:sp>
      </p:grpSp>
      <p:sp>
        <p:nvSpPr>
          <p:cNvPr id="10249" name="AutoShape 17"/>
          <p:cNvSpPr>
            <a:spLocks noChangeArrowheads="1"/>
          </p:cNvSpPr>
          <p:nvPr/>
        </p:nvSpPr>
        <p:spPr bwMode="auto">
          <a:xfrm>
            <a:off x="609600" y="1600200"/>
            <a:ext cx="3609975" cy="2133600"/>
          </a:xfrm>
          <a:prstGeom prst="roundRect">
            <a:avLst>
              <a:gd name="adj" fmla="val 12495"/>
            </a:avLst>
          </a:prstGeom>
          <a:noFill/>
          <a:ln w="25400">
            <a:solidFill>
              <a:schemeClr val="accent1"/>
            </a:solidFill>
            <a:round/>
            <a:headEnd/>
            <a:tailEnd/>
          </a:ln>
        </p:spPr>
        <p:txBody>
          <a:bodyPr wrap="none" anchor="ctr"/>
          <a:lstStyle/>
          <a:p>
            <a:endParaRPr lang="ru-RU"/>
          </a:p>
        </p:txBody>
      </p:sp>
      <p:pic>
        <p:nvPicPr>
          <p:cNvPr id="10250" name="Picture 18" descr="oracle_sig_clr"/>
          <p:cNvPicPr>
            <a:picLocks noChangeAspect="1" noChangeArrowheads="1"/>
          </p:cNvPicPr>
          <p:nvPr/>
        </p:nvPicPr>
        <p:blipFill>
          <a:blip r:embed="rId3" cstate="print"/>
          <a:srcRect/>
          <a:stretch>
            <a:fillRect/>
          </a:stretch>
        </p:blipFill>
        <p:spPr bwMode="auto">
          <a:xfrm>
            <a:off x="5334000" y="5029200"/>
            <a:ext cx="3024188" cy="755650"/>
          </a:xfrm>
          <a:prstGeom prst="rect">
            <a:avLst/>
          </a:prstGeom>
          <a:noFill/>
          <a:ln w="9525">
            <a:noFill/>
            <a:miter lim="800000"/>
            <a:headEnd/>
            <a:tailEnd/>
          </a:ln>
        </p:spPr>
      </p:pic>
      <p:sp>
        <p:nvSpPr>
          <p:cNvPr id="9227" name="Rectangle 19"/>
          <p:cNvSpPr>
            <a:spLocks noGrp="1" noChangeArrowheads="1"/>
          </p:cNvSpPr>
          <p:nvPr>
            <p:ph type="body" idx="1"/>
          </p:nvPr>
        </p:nvSpPr>
        <p:spPr>
          <a:xfrm>
            <a:off x="5638800" y="1295400"/>
            <a:ext cx="3124200" cy="4038600"/>
          </a:xfrm>
          <a:noFill/>
        </p:spPr>
        <p:txBody>
          <a:bodyPr/>
          <a:lstStyle/>
          <a:p>
            <a:pPr eaLnBrk="1" hangingPunct="1">
              <a:lnSpc>
                <a:spcPct val="80000"/>
              </a:lnSpc>
            </a:pPr>
            <a:r>
              <a:rPr lang="ru-RU" sz="1800" dirty="0" smtClean="0"/>
              <a:t>Репликация</a:t>
            </a:r>
            <a:endParaRPr lang="en-US" sz="1800" dirty="0" smtClean="0"/>
          </a:p>
          <a:p>
            <a:pPr eaLnBrk="1" hangingPunct="1">
              <a:lnSpc>
                <a:spcPct val="80000"/>
              </a:lnSpc>
            </a:pPr>
            <a:r>
              <a:rPr lang="ru-RU" sz="1800" dirty="0" smtClean="0"/>
              <a:t>Транзакционная целостность</a:t>
            </a:r>
            <a:endParaRPr lang="en-US" sz="1800" dirty="0" smtClean="0"/>
          </a:p>
          <a:p>
            <a:pPr eaLnBrk="1" hangingPunct="1">
              <a:lnSpc>
                <a:spcPct val="80000"/>
              </a:lnSpc>
            </a:pPr>
            <a:r>
              <a:rPr lang="ru-RU" sz="1800" dirty="0" smtClean="0"/>
              <a:t>Безопасность</a:t>
            </a:r>
            <a:endParaRPr lang="en-US" sz="1800" dirty="0" smtClean="0"/>
          </a:p>
          <a:p>
            <a:pPr eaLnBrk="1" hangingPunct="1">
              <a:lnSpc>
                <a:spcPct val="80000"/>
              </a:lnSpc>
            </a:pPr>
            <a:r>
              <a:rPr lang="ru-RU" sz="1800" dirty="0" smtClean="0"/>
              <a:t>Параллельные запросы</a:t>
            </a:r>
            <a:endParaRPr lang="en-US" sz="1800" dirty="0" smtClean="0"/>
          </a:p>
          <a:p>
            <a:pPr eaLnBrk="1" hangingPunct="1">
              <a:lnSpc>
                <a:spcPct val="80000"/>
              </a:lnSpc>
            </a:pPr>
            <a:r>
              <a:rPr lang="ru-RU" sz="1800" dirty="0" smtClean="0"/>
              <a:t>Независимость от платформы</a:t>
            </a:r>
            <a:endParaRPr lang="en-US" sz="1800" dirty="0" smtClean="0"/>
          </a:p>
          <a:p>
            <a:pPr eaLnBrk="1" hangingPunct="1">
              <a:lnSpc>
                <a:spcPct val="80000"/>
              </a:lnSpc>
            </a:pPr>
            <a:r>
              <a:rPr lang="en-US" sz="1800" dirty="0" smtClean="0"/>
              <a:t>Online</a:t>
            </a:r>
            <a:r>
              <a:rPr lang="ru-RU" sz="1800" dirty="0" smtClean="0"/>
              <a:t> поддержка </a:t>
            </a:r>
            <a:endParaRPr lang="en-US" sz="1800" dirty="0" smtClean="0"/>
          </a:p>
          <a:p>
            <a:pPr eaLnBrk="1" hangingPunct="1">
              <a:lnSpc>
                <a:spcPct val="80000"/>
              </a:lnSpc>
            </a:pPr>
            <a:r>
              <a:rPr lang="ru-RU" sz="1800" dirty="0" smtClean="0"/>
              <a:t>Длинные </a:t>
            </a:r>
            <a:r>
              <a:rPr lang="ru-RU" sz="1800" dirty="0" smtClean="0"/>
              <a:t>транзакции</a:t>
            </a:r>
          </a:p>
          <a:p>
            <a:pPr eaLnBrk="1" hangingPunct="1">
              <a:lnSpc>
                <a:spcPct val="80000"/>
              </a:lnSpc>
            </a:pPr>
            <a:r>
              <a:rPr lang="ru-RU" sz="1800" dirty="0" err="1" smtClean="0"/>
              <a:t>Масштабируемость</a:t>
            </a:r>
            <a:endParaRPr lang="en-US" sz="1800" dirty="0" smtClean="0"/>
          </a:p>
        </p:txBody>
      </p:sp>
      <p:sp>
        <p:nvSpPr>
          <p:cNvPr id="10252" name="AutoShape 20"/>
          <p:cNvSpPr>
            <a:spLocks noChangeArrowheads="1"/>
          </p:cNvSpPr>
          <p:nvPr/>
        </p:nvSpPr>
        <p:spPr bwMode="auto">
          <a:xfrm>
            <a:off x="4343400" y="2438400"/>
            <a:ext cx="798513" cy="863600"/>
          </a:xfrm>
          <a:prstGeom prst="plus">
            <a:avLst>
              <a:gd name="adj" fmla="val 41324"/>
            </a:avLst>
          </a:prstGeom>
          <a:solidFill>
            <a:schemeClr val="accent1"/>
          </a:solidFill>
          <a:ln w="9525">
            <a:noFill/>
            <a:miter lim="800000"/>
            <a:headEnd/>
            <a:tailEnd/>
          </a:ln>
        </p:spPr>
        <p:txBody>
          <a:bodyPr lIns="92075" tIns="46038" rIns="92075" bIns="46038" anchor="ctr">
            <a:spAutoFit/>
          </a:bodyPr>
          <a:lstStyle/>
          <a:p>
            <a:endParaRPr lang="ru-RU"/>
          </a:p>
        </p:txBody>
      </p:sp>
      <p:pic>
        <p:nvPicPr>
          <p:cNvPr id="10253" name="Picture 5"/>
          <p:cNvPicPr>
            <a:picLocks noChangeAspect="1" noChangeArrowheads="1"/>
          </p:cNvPicPr>
          <p:nvPr/>
        </p:nvPicPr>
        <p:blipFill>
          <a:blip r:embed="rId4" cstate="print"/>
          <a:srcRect/>
          <a:stretch>
            <a:fillRect/>
          </a:stretch>
        </p:blipFill>
        <p:spPr bwMode="auto">
          <a:xfrm>
            <a:off x="1752600" y="4953000"/>
            <a:ext cx="2286000" cy="1066800"/>
          </a:xfrm>
          <a:prstGeom prst="rect">
            <a:avLst/>
          </a:prstGeom>
          <a:noFill/>
          <a:ln w="9525">
            <a:noFill/>
            <a:round/>
            <a:headEnd/>
            <a:tailEnd/>
          </a:ln>
        </p:spPr>
      </p:pic>
      <p:sp>
        <p:nvSpPr>
          <p:cNvPr id="10254" name="AutoShape 17"/>
          <p:cNvSpPr>
            <a:spLocks noChangeArrowheads="1"/>
          </p:cNvSpPr>
          <p:nvPr/>
        </p:nvSpPr>
        <p:spPr bwMode="auto">
          <a:xfrm>
            <a:off x="5334000" y="1219200"/>
            <a:ext cx="3200400" cy="3429000"/>
          </a:xfrm>
          <a:prstGeom prst="roundRect">
            <a:avLst>
              <a:gd name="adj" fmla="val 12495"/>
            </a:avLst>
          </a:prstGeom>
          <a:noFill/>
          <a:ln w="25400">
            <a:solidFill>
              <a:schemeClr val="accent1"/>
            </a:solidFill>
            <a:round/>
            <a:headEnd/>
            <a:tailEnd/>
          </a:ln>
        </p:spPr>
        <p:txBody>
          <a:bodyPr wrap="none" anchor="ct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2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22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2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2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889000" y="287338"/>
            <a:ext cx="7950200" cy="627062"/>
          </a:xfrm>
          <a:prstGeom prst="rect">
            <a:avLst/>
          </a:prstGeom>
          <a:noFill/>
          <a:ln w="9525">
            <a:noFill/>
            <a:round/>
            <a:headEnd/>
            <a:tailEnd/>
          </a:ln>
        </p:spPr>
        <p:txBody>
          <a:bodyPr lIns="0" tIns="0" rIns="0" bIns="0" anchor="ctr"/>
          <a:lstStyle/>
          <a:p>
            <a:pPr algn="l" defTabSz="449263">
              <a:lnSpc>
                <a:spcPct val="100000"/>
              </a:lnSpc>
              <a:spcBef>
                <a:spcPct val="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200">
                <a:solidFill>
                  <a:srgbClr val="000000"/>
                </a:solidFill>
                <a:cs typeface="Arial" pitchFamily="34" charset="0"/>
              </a:rPr>
              <a:t>П</a:t>
            </a:r>
            <a:r>
              <a:rPr lang="en-GB" sz="3200">
                <a:solidFill>
                  <a:srgbClr val="000000"/>
                </a:solidFill>
                <a:cs typeface="Arial" pitchFamily="34" charset="0"/>
              </a:rPr>
              <a:t>ространственные</a:t>
            </a:r>
            <a:r>
              <a:rPr lang="ru-RU" sz="3200">
                <a:solidFill>
                  <a:srgbClr val="000000"/>
                </a:solidFill>
                <a:cs typeface="Arial" pitchFamily="34" charset="0"/>
              </a:rPr>
              <a:t> </a:t>
            </a:r>
            <a:r>
              <a:rPr lang="en-GB" sz="3200">
                <a:solidFill>
                  <a:srgbClr val="000000"/>
                </a:solidFill>
                <a:cs typeface="Arial" pitchFamily="34" charset="0"/>
              </a:rPr>
              <a:t>технологии Oracle</a:t>
            </a:r>
          </a:p>
        </p:txBody>
      </p:sp>
      <p:sp>
        <p:nvSpPr>
          <p:cNvPr id="11267" name="Text Box 3"/>
          <p:cNvSpPr txBox="1">
            <a:spLocks noChangeArrowheads="1"/>
          </p:cNvSpPr>
          <p:nvPr/>
        </p:nvSpPr>
        <p:spPr bwMode="auto">
          <a:xfrm>
            <a:off x="685800" y="1600200"/>
            <a:ext cx="3994150" cy="4519613"/>
          </a:xfrm>
          <a:prstGeom prst="rect">
            <a:avLst/>
          </a:prstGeom>
          <a:noFill/>
          <a:ln w="9525">
            <a:noFill/>
            <a:round/>
            <a:headEnd/>
            <a:tailEnd/>
          </a:ln>
        </p:spPr>
        <p:txBody>
          <a:bodyPr lIns="0" tIns="0" rIns="0" bIns="0"/>
          <a:lstStyle/>
          <a:p>
            <a:pPr marL="220663" indent="-212725" algn="l" defTabSz="449263">
              <a:lnSpc>
                <a:spcPct val="100000"/>
              </a:lnSpc>
              <a:spcBef>
                <a:spcPts val="1425"/>
              </a:spcBef>
              <a:buClr>
                <a:srgbClr val="FD0000"/>
              </a:buClr>
              <a:buSzPct val="85000"/>
              <a:buFont typeface="Arial" pitchFamily="34" charset="0"/>
              <a:buNone/>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solidFill>
                  <a:srgbClr val="C2C2C2"/>
                </a:solidFill>
                <a:cs typeface="Arial" pitchFamily="34" charset="0"/>
              </a:rPr>
              <a:t>• </a:t>
            </a:r>
            <a:r>
              <a:rPr lang="en-GB" sz="1800" u="sng" dirty="0">
                <a:solidFill>
                  <a:srgbClr val="000000"/>
                </a:solidFill>
                <a:latin typeface="Helvetica-Bold" pitchFamily="32" charset="0"/>
                <a:cs typeface="Arial" pitchFamily="34" charset="0"/>
              </a:rPr>
              <a:t>Oracle Locator</a:t>
            </a:r>
            <a:r>
              <a:rPr lang="en-GB" sz="1800" b="0" dirty="0">
                <a:solidFill>
                  <a:srgbClr val="000000"/>
                </a:solidFill>
                <a:cs typeface="Arial" pitchFamily="34" charset="0"/>
              </a:rPr>
              <a:t>: </a:t>
            </a:r>
            <a:r>
              <a:rPr lang="en-GB" sz="1800" b="0" dirty="0" err="1">
                <a:solidFill>
                  <a:srgbClr val="000000"/>
                </a:solidFill>
                <a:cs typeface="Arial" pitchFamily="34" charset="0"/>
              </a:rPr>
              <a:t>компонентOracle</a:t>
            </a:r>
            <a:r>
              <a:rPr lang="en-GB" sz="1800" b="0" dirty="0">
                <a:solidFill>
                  <a:srgbClr val="000000"/>
                </a:solidFill>
                <a:cs typeface="Arial" pitchFamily="34" charset="0"/>
              </a:rPr>
              <a:t> Database XE, SE, EE</a:t>
            </a:r>
          </a:p>
          <a:p>
            <a:pPr marL="220663" indent="-212725" algn="l" defTabSz="449263">
              <a:lnSpc>
                <a:spcPct val="100000"/>
              </a:lnSpc>
              <a:spcBef>
                <a:spcPts val="1425"/>
              </a:spcBef>
              <a:buClr>
                <a:srgbClr val="FD0000"/>
              </a:buClr>
              <a:buSzPct val="85000"/>
              <a:buFont typeface="Arial" pitchFamily="34" charset="0"/>
              <a:buNone/>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0" dirty="0">
                <a:solidFill>
                  <a:srgbClr val="C2C2C2"/>
                </a:solidFill>
                <a:cs typeface="Arial" pitchFamily="34" charset="0"/>
              </a:rPr>
              <a:t>• </a:t>
            </a:r>
            <a:r>
              <a:rPr lang="en-GB" sz="1800" u="sng" dirty="0">
                <a:solidFill>
                  <a:srgbClr val="000000"/>
                </a:solidFill>
                <a:latin typeface="Helvetica-Bold" pitchFamily="32" charset="0"/>
                <a:cs typeface="Arial" pitchFamily="34" charset="0"/>
              </a:rPr>
              <a:t>Oracle Spatial</a:t>
            </a:r>
            <a:r>
              <a:rPr lang="en-GB" sz="1800" b="0" dirty="0">
                <a:solidFill>
                  <a:srgbClr val="000000"/>
                </a:solidFill>
                <a:cs typeface="Arial" pitchFamily="34" charset="0"/>
              </a:rPr>
              <a:t>: </a:t>
            </a:r>
            <a:r>
              <a:rPr lang="en-GB" sz="1800" b="0" dirty="0" err="1">
                <a:solidFill>
                  <a:srgbClr val="000000"/>
                </a:solidFill>
                <a:cs typeface="Arial" pitchFamily="34" charset="0"/>
              </a:rPr>
              <a:t>платная</a:t>
            </a:r>
            <a:r>
              <a:rPr lang="en-GB" sz="1800" b="0" dirty="0">
                <a:solidFill>
                  <a:srgbClr val="000000"/>
                </a:solidFill>
                <a:cs typeface="Arial" pitchFamily="34" charset="0"/>
              </a:rPr>
              <a:t> </a:t>
            </a:r>
            <a:r>
              <a:rPr lang="en-GB" sz="1800" b="0" dirty="0" err="1">
                <a:solidFill>
                  <a:srgbClr val="000000"/>
                </a:solidFill>
                <a:cs typeface="Arial" pitchFamily="34" charset="0"/>
              </a:rPr>
              <a:t>опция</a:t>
            </a:r>
            <a:r>
              <a:rPr lang="en-GB" sz="1800" b="0" dirty="0">
                <a:solidFill>
                  <a:srgbClr val="000000"/>
                </a:solidFill>
                <a:cs typeface="Arial" pitchFamily="34" charset="0"/>
              </a:rPr>
              <a:t> Oracle Database EE</a:t>
            </a:r>
          </a:p>
          <a:p>
            <a:pPr marL="220663" indent="-212725" algn="l" defTabSz="449263">
              <a:lnSpc>
                <a:spcPct val="100000"/>
              </a:lnSpc>
              <a:spcBef>
                <a:spcPts val="1425"/>
              </a:spcBef>
              <a:buClr>
                <a:srgbClr val="FD0000"/>
              </a:buClr>
              <a:buSzPct val="85000"/>
              <a:buFont typeface="Arial" pitchFamily="34" charset="0"/>
              <a:buNone/>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0" dirty="0">
                <a:solidFill>
                  <a:srgbClr val="C2C2C2"/>
                </a:solidFill>
                <a:cs typeface="Arial" pitchFamily="34" charset="0"/>
              </a:rPr>
              <a:t>• </a:t>
            </a:r>
            <a:r>
              <a:rPr lang="en-GB" sz="1800" u="sng" dirty="0" err="1">
                <a:solidFill>
                  <a:srgbClr val="000000"/>
                </a:solidFill>
                <a:latin typeface="Helvetica-Bold" pitchFamily="32" charset="0"/>
                <a:cs typeface="Arial" pitchFamily="34" charset="0"/>
              </a:rPr>
              <a:t>MapViewer</a:t>
            </a:r>
            <a:r>
              <a:rPr lang="en-GB" sz="1800" b="0" dirty="0">
                <a:solidFill>
                  <a:srgbClr val="000000"/>
                </a:solidFill>
                <a:cs typeface="Arial" pitchFamily="34" charset="0"/>
              </a:rPr>
              <a:t>: </a:t>
            </a:r>
            <a:r>
              <a:rPr lang="en-GB" sz="1800" b="0" dirty="0" err="1">
                <a:solidFill>
                  <a:srgbClr val="000000"/>
                </a:solidFill>
                <a:cs typeface="Arial" pitchFamily="34" charset="0"/>
              </a:rPr>
              <a:t>компонент</a:t>
            </a:r>
            <a:r>
              <a:rPr lang="en-GB" sz="1800" b="0" dirty="0">
                <a:solidFill>
                  <a:srgbClr val="000000"/>
                </a:solidFill>
                <a:cs typeface="Arial" pitchFamily="34" charset="0"/>
              </a:rPr>
              <a:t> Oracle Application Server, </a:t>
            </a:r>
            <a:r>
              <a:rPr lang="en-GB" sz="1800" b="0" dirty="0" err="1">
                <a:solidFill>
                  <a:srgbClr val="000000"/>
                </a:solidFill>
                <a:cs typeface="Arial" pitchFamily="34" charset="0"/>
              </a:rPr>
              <a:t>позволяющий</a:t>
            </a:r>
            <a:r>
              <a:rPr lang="en-GB" sz="1800" b="0" dirty="0">
                <a:solidFill>
                  <a:srgbClr val="000000"/>
                </a:solidFill>
                <a:cs typeface="Arial" pitchFamily="34" charset="0"/>
              </a:rPr>
              <a:t> </a:t>
            </a:r>
            <a:r>
              <a:rPr lang="en-GB" sz="1800" b="0" dirty="0" err="1">
                <a:solidFill>
                  <a:srgbClr val="000000"/>
                </a:solidFill>
                <a:cs typeface="Arial" pitchFamily="34" charset="0"/>
              </a:rPr>
              <a:t>отрисовывать</a:t>
            </a:r>
            <a:r>
              <a:rPr lang="en-GB" sz="1800" b="0" dirty="0">
                <a:solidFill>
                  <a:srgbClr val="000000"/>
                </a:solidFill>
                <a:cs typeface="Arial" pitchFamily="34" charset="0"/>
              </a:rPr>
              <a:t> </a:t>
            </a:r>
            <a:r>
              <a:rPr lang="en-GB" sz="1800" b="0" dirty="0" err="1">
                <a:solidFill>
                  <a:srgbClr val="000000"/>
                </a:solidFill>
                <a:cs typeface="Arial" pitchFamily="34" charset="0"/>
              </a:rPr>
              <a:t>карту</a:t>
            </a:r>
            <a:endParaRPr lang="en-GB" sz="1800" b="0" dirty="0">
              <a:solidFill>
                <a:srgbClr val="000000"/>
              </a:solidFill>
              <a:cs typeface="Arial" pitchFamily="34" charset="0"/>
            </a:endParaRPr>
          </a:p>
          <a:p>
            <a:pPr marL="561975" lvl="1" indent="-228600" algn="l" defTabSz="449263">
              <a:lnSpc>
                <a:spcPct val="124000"/>
              </a:lnSpc>
              <a:spcBef>
                <a:spcPts val="500"/>
              </a:spcBef>
              <a:buClr>
                <a:srgbClr val="FD0000"/>
              </a:buClr>
              <a:buSzPct val="100000"/>
              <a:buFont typeface="Arial" pitchFamily="34" charset="0"/>
              <a:buNone/>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0" dirty="0">
                <a:solidFill>
                  <a:srgbClr val="C2C2C2"/>
                </a:solidFill>
                <a:cs typeface="Arial" pitchFamily="34" charset="0"/>
              </a:rPr>
              <a:t>• </a:t>
            </a:r>
            <a:r>
              <a:rPr lang="en-GB" sz="1800" b="0" dirty="0" err="1">
                <a:solidFill>
                  <a:srgbClr val="000000"/>
                </a:solidFill>
                <a:cs typeface="Arial" pitchFamily="34" charset="0"/>
              </a:rPr>
              <a:t>GeoMap</a:t>
            </a:r>
            <a:r>
              <a:rPr lang="en-GB" sz="1800" b="0" dirty="0">
                <a:solidFill>
                  <a:srgbClr val="000000"/>
                </a:solidFill>
                <a:cs typeface="Arial" pitchFamily="34" charset="0"/>
              </a:rPr>
              <a:t>: </a:t>
            </a:r>
            <a:r>
              <a:rPr lang="en-GB" sz="1800" b="0" dirty="0" err="1">
                <a:solidFill>
                  <a:srgbClr val="000000"/>
                </a:solidFill>
                <a:cs typeface="Arial" pitchFamily="34" charset="0"/>
              </a:rPr>
              <a:t>JDeveloper</a:t>
            </a:r>
            <a:r>
              <a:rPr lang="en-GB" sz="1800" b="0" dirty="0">
                <a:solidFill>
                  <a:srgbClr val="000000"/>
                </a:solidFill>
                <a:cs typeface="Arial" pitchFamily="34" charset="0"/>
              </a:rPr>
              <a:t> ADF</a:t>
            </a:r>
            <a:r>
              <a:rPr lang="ru-RU" sz="1800" b="0" dirty="0">
                <a:solidFill>
                  <a:srgbClr val="000000"/>
                </a:solidFill>
                <a:cs typeface="Arial" pitchFamily="34" charset="0"/>
              </a:rPr>
              <a:t> </a:t>
            </a:r>
            <a:r>
              <a:rPr lang="en-GB" sz="1800" b="0" dirty="0" err="1">
                <a:solidFill>
                  <a:srgbClr val="000000"/>
                </a:solidFill>
                <a:cs typeface="Arial" pitchFamily="34" charset="0"/>
              </a:rPr>
              <a:t>компонент</a:t>
            </a:r>
            <a:endParaRPr lang="en-GB" sz="1800" b="0" dirty="0">
              <a:solidFill>
                <a:srgbClr val="000000"/>
              </a:solidFill>
              <a:cs typeface="Arial" pitchFamily="34" charset="0"/>
            </a:endParaRPr>
          </a:p>
          <a:p>
            <a:pPr marL="220663" indent="-212725" algn="l" defTabSz="449263">
              <a:lnSpc>
                <a:spcPct val="100000"/>
              </a:lnSpc>
              <a:spcBef>
                <a:spcPts val="1425"/>
              </a:spcBef>
              <a:buClr>
                <a:srgbClr val="FD0000"/>
              </a:buClr>
              <a:buSzPct val="85000"/>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b="0" dirty="0" smtClean="0">
                <a:solidFill>
                  <a:srgbClr val="C2C2C2"/>
                </a:solidFill>
                <a:cs typeface="Arial" pitchFamily="34" charset="0"/>
              </a:rPr>
              <a:t>•</a:t>
            </a:r>
            <a:r>
              <a:rPr lang="ru-RU" sz="1800" b="0" dirty="0" smtClean="0">
                <a:solidFill>
                  <a:srgbClr val="C2C2C2"/>
                </a:solidFill>
                <a:cs typeface="Arial" pitchFamily="34" charset="0"/>
              </a:rPr>
              <a:t> </a:t>
            </a:r>
            <a:r>
              <a:rPr lang="en-US" sz="1800" u="sng" dirty="0" err="1">
                <a:solidFill>
                  <a:srgbClr val="000000"/>
                </a:solidFill>
                <a:latin typeface="Helvetica-Bold" pitchFamily="32" charset="0"/>
                <a:cs typeface="Arial" pitchFamily="34" charset="0"/>
              </a:rPr>
              <a:t>Navteq</a:t>
            </a:r>
            <a:endParaRPr lang="en-GB" sz="1800" u="sng" dirty="0">
              <a:solidFill>
                <a:srgbClr val="000000"/>
              </a:solidFill>
              <a:latin typeface="Helvetica-Bold" pitchFamily="32" charset="0"/>
              <a:cs typeface="Arial" pitchFamily="34" charset="0"/>
            </a:endParaRPr>
          </a:p>
        </p:txBody>
      </p:sp>
      <p:pic>
        <p:nvPicPr>
          <p:cNvPr id="11268" name="Picture 6"/>
          <p:cNvPicPr>
            <a:picLocks noChangeAspect="1" noChangeArrowheads="1"/>
          </p:cNvPicPr>
          <p:nvPr/>
        </p:nvPicPr>
        <p:blipFill>
          <a:blip r:embed="rId3" cstate="print"/>
          <a:srcRect/>
          <a:stretch>
            <a:fillRect/>
          </a:stretch>
        </p:blipFill>
        <p:spPr bwMode="auto">
          <a:xfrm>
            <a:off x="5486400" y="1004888"/>
            <a:ext cx="3105150" cy="4848225"/>
          </a:xfrm>
          <a:prstGeom prst="rect">
            <a:avLst/>
          </a:prstGeom>
          <a:noFill/>
          <a:ln w="63500">
            <a:noFill/>
            <a:miter lim="800000"/>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14400" y="152400"/>
            <a:ext cx="7581900" cy="604838"/>
          </a:xfrm>
        </p:spPr>
        <p:txBody>
          <a:bodyPr/>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mtClean="0"/>
              <a:t>Что такое </a:t>
            </a:r>
            <a:r>
              <a:rPr lang="en-US" smtClean="0"/>
              <a:t>Oracle Spatial?</a:t>
            </a:r>
          </a:p>
        </p:txBody>
      </p:sp>
      <p:sp>
        <p:nvSpPr>
          <p:cNvPr id="12291" name="Rectangle 3"/>
          <p:cNvSpPr>
            <a:spLocks noGrp="1" noChangeArrowheads="1"/>
          </p:cNvSpPr>
          <p:nvPr>
            <p:ph type="body" idx="1"/>
          </p:nvPr>
        </p:nvSpPr>
        <p:spPr>
          <a:xfrm>
            <a:off x="5029200" y="1143000"/>
            <a:ext cx="3810000" cy="4724400"/>
          </a:xfrm>
        </p:spPr>
        <p:txBody>
          <a:bodyPr/>
          <a:lstStyle/>
          <a:p>
            <a:pPr marL="220663" indent="-220663" defTabSz="449263" eaLnBrk="1" hangingPunct="1">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smtClean="0"/>
              <a:t>Oracle Spatial</a:t>
            </a:r>
            <a:r>
              <a:rPr lang="ru-RU" sz="1800" smtClean="0"/>
              <a:t> это интегрированный набор функций и процедур базы данных Oracle, который позволяет быстро и эффективно хранить, получать доступ и анализировать пространственные данные. </a:t>
            </a:r>
          </a:p>
          <a:p>
            <a:pPr marL="220663" indent="-220663" defTabSz="449263" eaLnBrk="1" hangingPunct="1">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800" smtClean="0"/>
          </a:p>
          <a:p>
            <a:pPr marL="220663" indent="-220663" defTabSz="449263" eaLnBrk="1" hangingPunct="1">
              <a:tabLst>
                <a:tab pos="449263"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1" smtClean="0"/>
              <a:t>Oracle Spatial</a:t>
            </a:r>
            <a:r>
              <a:rPr lang="ru-RU" sz="1800" smtClean="0"/>
              <a:t> </a:t>
            </a:r>
            <a:r>
              <a:rPr lang="en-US" sz="1800" smtClean="0"/>
              <a:t>– </a:t>
            </a:r>
            <a:r>
              <a:rPr lang="ru-RU" sz="1800" smtClean="0"/>
              <a:t>де-факто стандартный формат хранения данных ГИС (геоинформационных систем)</a:t>
            </a:r>
          </a:p>
        </p:txBody>
      </p:sp>
      <p:graphicFrame>
        <p:nvGraphicFramePr>
          <p:cNvPr id="446468" name="Group 4"/>
          <p:cNvGraphicFramePr>
            <a:graphicFrameLocks noGrp="1"/>
          </p:cNvGraphicFramePr>
          <p:nvPr/>
        </p:nvGraphicFramePr>
        <p:xfrm>
          <a:off x="381000" y="1828800"/>
          <a:ext cx="4343400" cy="4189413"/>
        </p:xfrm>
        <a:graphic>
          <a:graphicData uri="http://schemas.openxmlformats.org/drawingml/2006/table">
            <a:tbl>
              <a:tblPr/>
              <a:tblGrid>
                <a:gridCol w="1371600"/>
                <a:gridCol w="1295400"/>
                <a:gridCol w="1676400"/>
              </a:tblGrid>
              <a:tr h="633962">
                <a:tc>
                  <a:txBody>
                    <a:bodyPr/>
                    <a:lstStyle/>
                    <a:p>
                      <a:pPr marL="0" marR="0" lvl="0" indent="0" algn="l" defTabSz="228600" rtl="0" eaLnBrk="1" fontAlgn="base" latinLnBrk="0" hangingPunct="1">
                        <a:lnSpc>
                          <a:spcPct val="100000"/>
                        </a:lnSpc>
                        <a:spcBef>
                          <a:spcPct val="20000"/>
                        </a:spcBef>
                        <a:spcAft>
                          <a:spcPct val="0"/>
                        </a:spcAft>
                        <a:buClr>
                          <a:schemeClr val="accent1"/>
                        </a:buClr>
                        <a:buSzTx/>
                        <a:buFontTx/>
                        <a:buNone/>
                        <a:tabLst/>
                      </a:pPr>
                      <a:r>
                        <a:rPr kumimoji="0" lang="ru-RU" sz="1600" b="0" i="0" u="none" strike="noStrike" cap="none" normalizeH="0" baseline="0" dirty="0" smtClean="0">
                          <a:ln>
                            <a:noFill/>
                          </a:ln>
                          <a:solidFill>
                            <a:schemeClr val="bg1"/>
                          </a:solidFill>
                          <a:effectLst/>
                          <a:latin typeface="Arial" pitchFamily="34" charset="0"/>
                        </a:rPr>
                        <a:t>НАЗВАНИЕ</a:t>
                      </a:r>
                      <a:br>
                        <a:rPr kumimoji="0" lang="ru-RU" sz="1600" b="0" i="0" u="none" strike="noStrike" cap="none" normalizeH="0" baseline="0" dirty="0" smtClean="0">
                          <a:ln>
                            <a:noFill/>
                          </a:ln>
                          <a:solidFill>
                            <a:schemeClr val="bg1"/>
                          </a:solidFill>
                          <a:effectLst/>
                          <a:latin typeface="Arial" pitchFamily="34" charset="0"/>
                        </a:rPr>
                      </a:br>
                      <a:r>
                        <a:rPr kumimoji="0" lang="ru-RU" sz="1600" b="0" i="0" u="none" strike="noStrike" cap="none" normalizeH="0" baseline="0" dirty="0" smtClean="0">
                          <a:ln>
                            <a:noFill/>
                          </a:ln>
                          <a:solidFill>
                            <a:schemeClr val="bg1"/>
                          </a:solidFill>
                          <a:effectLst/>
                          <a:latin typeface="Arial" pitchFamily="34" charset="0"/>
                        </a:rPr>
                        <a:t>ШТАТА</a:t>
                      </a:r>
                      <a:endParaRPr kumimoji="0" lang="en-US" sz="1600" b="0" i="0" u="none" strike="noStrike" cap="none" normalizeH="0" baseline="0" dirty="0" smtClean="0">
                        <a:ln>
                          <a:noFill/>
                        </a:ln>
                        <a:solidFill>
                          <a:schemeClr val="bg1"/>
                        </a:solidFill>
                        <a:effectLst/>
                        <a:latin typeface="Arial" pitchFamily="34" charset="0"/>
                      </a:endParaRPr>
                    </a:p>
                  </a:txBody>
                  <a:tcPr marL="73152" marR="73152" marT="73141" marB="73141"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57150" cap="flat" cmpd="sng" algn="ctr">
                      <a:solidFill>
                        <a:schemeClr val="tx1"/>
                      </a:solidFill>
                      <a:prstDash val="solid"/>
                      <a:round/>
                      <a:headEnd type="none" w="sm" len="sm"/>
                      <a:tailEnd type="none" w="sm" len="sm"/>
                    </a:lnB>
                    <a:lnTlToBr>
                      <a:noFill/>
                    </a:lnTlToBr>
                    <a:lnBlToTr>
                      <a:noFill/>
                    </a:lnBlToTr>
                    <a:solidFill>
                      <a:srgbClr val="FF0000"/>
                    </a:solidFill>
                  </a:tcPr>
                </a:tc>
                <a:tc>
                  <a:txBody>
                    <a:bodyPr/>
                    <a:lstStyle/>
                    <a:p>
                      <a:pPr marL="0" marR="0" lvl="0" indent="0" algn="l" defTabSz="228600" rtl="0" eaLnBrk="1" fontAlgn="base" latinLnBrk="0" hangingPunct="1">
                        <a:lnSpc>
                          <a:spcPct val="100000"/>
                        </a:lnSpc>
                        <a:spcBef>
                          <a:spcPct val="20000"/>
                        </a:spcBef>
                        <a:spcAft>
                          <a:spcPct val="0"/>
                        </a:spcAft>
                        <a:buClr>
                          <a:schemeClr val="accent1"/>
                        </a:buClr>
                        <a:buSzTx/>
                        <a:buFontTx/>
                        <a:buNone/>
                        <a:tabLst/>
                      </a:pPr>
                      <a:r>
                        <a:rPr kumimoji="0" lang="ru-RU" sz="1600" b="0" i="0" u="none" strike="noStrike" cap="none" normalizeH="0" baseline="0" dirty="0" smtClean="0">
                          <a:ln>
                            <a:noFill/>
                          </a:ln>
                          <a:solidFill>
                            <a:schemeClr val="bg1"/>
                          </a:solidFill>
                          <a:effectLst/>
                          <a:latin typeface="Arial" pitchFamily="34" charset="0"/>
                        </a:rPr>
                        <a:t>СТОЛИЦА</a:t>
                      </a:r>
                      <a:endParaRPr kumimoji="0" lang="en-US" sz="1600" b="0" i="0" u="none" strike="noStrike" cap="none" normalizeH="0" baseline="0" dirty="0" smtClean="0">
                        <a:ln>
                          <a:noFill/>
                        </a:ln>
                        <a:solidFill>
                          <a:schemeClr val="bg1"/>
                        </a:solidFill>
                        <a:effectLst/>
                        <a:latin typeface="Arial" pitchFamily="34" charset="0"/>
                      </a:endParaRPr>
                    </a:p>
                  </a:txBody>
                  <a:tcPr marL="73152" marR="73152" marT="73141" marB="73141"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57150" cap="flat" cmpd="sng" algn="ctr">
                      <a:solidFill>
                        <a:schemeClr val="tx1"/>
                      </a:solidFill>
                      <a:prstDash val="solid"/>
                      <a:round/>
                      <a:headEnd type="none" w="sm" len="sm"/>
                      <a:tailEnd type="none" w="sm" len="sm"/>
                    </a:lnB>
                    <a:lnTlToBr>
                      <a:noFill/>
                    </a:lnTlToBr>
                    <a:lnBlToTr>
                      <a:noFill/>
                    </a:lnBlToTr>
                    <a:solidFill>
                      <a:srgbClr val="FF0000"/>
                    </a:solidFill>
                  </a:tcPr>
                </a:tc>
                <a:tc>
                  <a:txBody>
                    <a:bodyPr/>
                    <a:lstStyle/>
                    <a:p>
                      <a:pPr marL="0" marR="0" lvl="0" indent="0" algn="l" defTabSz="228600" rtl="0" eaLnBrk="1" fontAlgn="base" latinLnBrk="0" hangingPunct="1">
                        <a:lnSpc>
                          <a:spcPct val="100000"/>
                        </a:lnSpc>
                        <a:spcBef>
                          <a:spcPct val="20000"/>
                        </a:spcBef>
                        <a:spcAft>
                          <a:spcPct val="0"/>
                        </a:spcAft>
                        <a:buClr>
                          <a:schemeClr val="accent1"/>
                        </a:buClr>
                        <a:buSzTx/>
                        <a:buFontTx/>
                        <a:buNone/>
                        <a:tabLst/>
                      </a:pPr>
                      <a:r>
                        <a:rPr kumimoji="0" lang="en-US" sz="1600" b="0" i="0" u="none" strike="noStrike" cap="none" normalizeH="0" baseline="0" dirty="0" smtClean="0">
                          <a:ln>
                            <a:noFill/>
                          </a:ln>
                          <a:solidFill>
                            <a:schemeClr val="bg1"/>
                          </a:solidFill>
                          <a:effectLst/>
                          <a:latin typeface="Arial" pitchFamily="34" charset="0"/>
                        </a:rPr>
                        <a:t>GEOM</a:t>
                      </a:r>
                    </a:p>
                  </a:txBody>
                  <a:tcPr marL="73152" marR="73152" marT="73141" marB="73141"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57150" cap="flat" cmpd="sng" algn="ctr">
                      <a:solidFill>
                        <a:schemeClr val="tx1"/>
                      </a:solidFill>
                      <a:prstDash val="solid"/>
                      <a:round/>
                      <a:headEnd type="none" w="sm" len="sm"/>
                      <a:tailEnd type="none" w="sm" len="sm"/>
                    </a:lnB>
                    <a:lnTlToBr>
                      <a:noFill/>
                    </a:lnTlToBr>
                    <a:lnBlToTr>
                      <a:noFill/>
                    </a:lnBlToTr>
                    <a:solidFill>
                      <a:srgbClr val="FF0000"/>
                    </a:solidFill>
                  </a:tcPr>
                </a:tc>
              </a:tr>
              <a:tr h="1726933">
                <a:tc>
                  <a:txBody>
                    <a:bodyPr/>
                    <a:lstStyle/>
                    <a:p>
                      <a:pPr marL="0" marR="0" lvl="0" indent="0" algn="l" defTabSz="228600" rtl="0" eaLnBrk="1" fontAlgn="base" latinLnBrk="0" hangingPunct="1">
                        <a:lnSpc>
                          <a:spcPct val="100000"/>
                        </a:lnSpc>
                        <a:spcBef>
                          <a:spcPct val="20000"/>
                        </a:spcBef>
                        <a:spcAft>
                          <a:spcPct val="0"/>
                        </a:spcAft>
                        <a:buClr>
                          <a:schemeClr val="accent1"/>
                        </a:buClr>
                        <a:buSzTx/>
                        <a:buFontTx/>
                        <a:buNone/>
                        <a:tabLst/>
                      </a:pPr>
                      <a:r>
                        <a:rPr kumimoji="0" lang="en-US" sz="1600" b="0" i="0" u="none" strike="noStrike" cap="none" normalizeH="0" baseline="0" smtClean="0">
                          <a:ln>
                            <a:noFill/>
                          </a:ln>
                          <a:solidFill>
                            <a:schemeClr val="tx1"/>
                          </a:solidFill>
                          <a:effectLst/>
                          <a:latin typeface="Arial" pitchFamily="34" charset="0"/>
                        </a:rPr>
                        <a:t>CALIFORNIA</a:t>
                      </a:r>
                    </a:p>
                  </a:txBody>
                  <a:tcPr marL="73152" marR="73152" marT="73141" marB="73141"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5715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228600" rtl="0" eaLnBrk="1" fontAlgn="base" latinLnBrk="0" hangingPunct="1">
                        <a:lnSpc>
                          <a:spcPct val="100000"/>
                        </a:lnSpc>
                        <a:spcBef>
                          <a:spcPct val="20000"/>
                        </a:spcBef>
                        <a:spcAft>
                          <a:spcPct val="0"/>
                        </a:spcAft>
                        <a:buClr>
                          <a:schemeClr val="accent1"/>
                        </a:buClr>
                        <a:buSzTx/>
                        <a:buFontTx/>
                        <a:buNone/>
                        <a:tabLst/>
                      </a:pPr>
                      <a:r>
                        <a:rPr kumimoji="0" lang="en-US" sz="1600" b="0" i="0" u="none" strike="noStrike" cap="none" normalizeH="0" baseline="0" smtClean="0">
                          <a:ln>
                            <a:noFill/>
                          </a:ln>
                          <a:solidFill>
                            <a:schemeClr val="tx1"/>
                          </a:solidFill>
                          <a:effectLst/>
                          <a:latin typeface="Arial" pitchFamily="34" charset="0"/>
                        </a:rPr>
                        <a:t>Sacramento</a:t>
                      </a:r>
                    </a:p>
                  </a:txBody>
                  <a:tcPr marL="73152" marR="73152" marT="73141" marB="73141"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5715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228600" rtl="0" eaLnBrk="1" fontAlgn="base" latinLnBrk="0" hangingPunct="1">
                        <a:lnSpc>
                          <a:spcPct val="100000"/>
                        </a:lnSpc>
                        <a:spcBef>
                          <a:spcPct val="20000"/>
                        </a:spcBef>
                        <a:spcAft>
                          <a:spcPct val="0"/>
                        </a:spcAft>
                        <a:buClr>
                          <a:schemeClr val="accent1"/>
                        </a:buClr>
                        <a:buSzTx/>
                        <a:buFontTx/>
                        <a:buNone/>
                        <a:tabLst/>
                      </a:pPr>
                      <a:endParaRPr kumimoji="0" lang="ru-RU" sz="1600" b="0" i="0" u="none" strike="noStrike" cap="none" normalizeH="0" baseline="0" smtClean="0">
                        <a:ln>
                          <a:noFill/>
                        </a:ln>
                        <a:solidFill>
                          <a:schemeClr val="tx1"/>
                        </a:solidFill>
                        <a:effectLst/>
                        <a:latin typeface="Arial" pitchFamily="34" charset="0"/>
                      </a:endParaRPr>
                    </a:p>
                  </a:txBody>
                  <a:tcPr marL="73152" marR="73152" marT="73141" marB="73141"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5715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DDDDDD"/>
                    </a:solidFill>
                  </a:tcPr>
                </a:tc>
              </a:tr>
              <a:tr h="1828518">
                <a:tc>
                  <a:txBody>
                    <a:bodyPr/>
                    <a:lstStyle/>
                    <a:p>
                      <a:pPr marL="0" marR="0" lvl="0" indent="0" algn="l" defTabSz="228600" rtl="0" eaLnBrk="1" fontAlgn="base" latinLnBrk="0" hangingPunct="1">
                        <a:lnSpc>
                          <a:spcPct val="100000"/>
                        </a:lnSpc>
                        <a:spcBef>
                          <a:spcPct val="20000"/>
                        </a:spcBef>
                        <a:spcAft>
                          <a:spcPct val="0"/>
                        </a:spcAft>
                        <a:buClr>
                          <a:schemeClr val="accent1"/>
                        </a:buClr>
                        <a:buSzTx/>
                        <a:buFontTx/>
                        <a:buNone/>
                        <a:tabLst/>
                      </a:pPr>
                      <a:r>
                        <a:rPr kumimoji="0" lang="en-US" sz="1600" b="0" i="0" u="none" strike="noStrike" cap="none" normalizeH="0" baseline="0" smtClean="0">
                          <a:ln>
                            <a:noFill/>
                          </a:ln>
                          <a:solidFill>
                            <a:schemeClr val="tx1"/>
                          </a:solidFill>
                          <a:effectLst/>
                          <a:latin typeface="Arial" pitchFamily="34" charset="0"/>
                        </a:rPr>
                        <a:t>TEXAS</a:t>
                      </a:r>
                    </a:p>
                  </a:txBody>
                  <a:tcPr marL="73152" marR="73152" marT="73141" marB="73141"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228600" rtl="0" eaLnBrk="1" fontAlgn="base" latinLnBrk="0" hangingPunct="1">
                        <a:lnSpc>
                          <a:spcPct val="100000"/>
                        </a:lnSpc>
                        <a:spcBef>
                          <a:spcPct val="20000"/>
                        </a:spcBef>
                        <a:spcAft>
                          <a:spcPct val="0"/>
                        </a:spcAft>
                        <a:buClr>
                          <a:schemeClr val="accent1"/>
                        </a:buClr>
                        <a:buSzTx/>
                        <a:buFontTx/>
                        <a:buNone/>
                        <a:tabLst/>
                      </a:pPr>
                      <a:r>
                        <a:rPr kumimoji="0" lang="en-US" sz="1600" b="0" i="0" u="none" strike="noStrike" cap="none" normalizeH="0" baseline="0" smtClean="0">
                          <a:ln>
                            <a:noFill/>
                          </a:ln>
                          <a:solidFill>
                            <a:schemeClr val="tx1"/>
                          </a:solidFill>
                          <a:effectLst/>
                          <a:latin typeface="Arial" pitchFamily="34" charset="0"/>
                        </a:rPr>
                        <a:t>Austin</a:t>
                      </a:r>
                    </a:p>
                  </a:txBody>
                  <a:tcPr marL="73152" marR="73152" marT="73141" marB="73141"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228600" rtl="0" eaLnBrk="1" fontAlgn="base" latinLnBrk="0" hangingPunct="1">
                        <a:lnSpc>
                          <a:spcPct val="100000"/>
                        </a:lnSpc>
                        <a:spcBef>
                          <a:spcPct val="20000"/>
                        </a:spcBef>
                        <a:spcAft>
                          <a:spcPct val="0"/>
                        </a:spcAft>
                        <a:buClr>
                          <a:schemeClr val="accent1"/>
                        </a:buClr>
                        <a:buSzTx/>
                        <a:buFontTx/>
                        <a:buNone/>
                        <a:tabLst/>
                      </a:pPr>
                      <a:endParaRPr kumimoji="0" lang="ru-RU" sz="1600" b="0" i="0" u="none" strike="noStrike" cap="none" normalizeH="0" baseline="0" dirty="0" smtClean="0">
                        <a:ln>
                          <a:noFill/>
                        </a:ln>
                        <a:solidFill>
                          <a:schemeClr val="tx1"/>
                        </a:solidFill>
                        <a:effectLst/>
                        <a:latin typeface="Arial" pitchFamily="34" charset="0"/>
                      </a:endParaRPr>
                    </a:p>
                  </a:txBody>
                  <a:tcPr marL="73152" marR="73152" marT="73141" marB="73141"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DDDDDD"/>
                    </a:solidFill>
                  </a:tcPr>
                </a:tc>
              </a:tr>
            </a:tbl>
          </a:graphicData>
        </a:graphic>
      </p:graphicFrame>
      <p:sp>
        <p:nvSpPr>
          <p:cNvPr id="12310" name="AutoShape 25"/>
          <p:cNvSpPr>
            <a:spLocks noChangeArrowheads="1"/>
          </p:cNvSpPr>
          <p:nvPr/>
        </p:nvSpPr>
        <p:spPr bwMode="auto">
          <a:xfrm>
            <a:off x="304800" y="1085850"/>
            <a:ext cx="2249488" cy="590550"/>
          </a:xfrm>
          <a:prstGeom prst="wedgeRectCallout">
            <a:avLst>
              <a:gd name="adj1" fmla="val -37338"/>
              <a:gd name="adj2" fmla="val 80852"/>
            </a:avLst>
          </a:prstGeom>
          <a:solidFill>
            <a:srgbClr val="FFFFCC"/>
          </a:solidFill>
          <a:ln w="9360">
            <a:solidFill>
              <a:srgbClr val="808080"/>
            </a:solidFill>
            <a:miter lim="800000"/>
            <a:headEnd/>
            <a:tailEnd/>
          </a:ln>
        </p:spPr>
        <p:txBody>
          <a:bodyPr anchor="ctr">
            <a:spAutoFit/>
          </a:bodyPr>
          <a:lstStyle/>
          <a:p>
            <a:pPr defTabSz="449263" eaLnBrk="0" hangingPunct="0">
              <a:lnSpc>
                <a:spcPct val="100000"/>
              </a:lnSpc>
              <a:spcBef>
                <a:spcPct val="0"/>
              </a:spcBef>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0">
                <a:solidFill>
                  <a:srgbClr val="000000"/>
                </a:solidFill>
                <a:cs typeface="Arial" pitchFamily="34" charset="0"/>
              </a:rPr>
              <a:t>Непространственны</a:t>
            </a:r>
            <a:r>
              <a:rPr lang="ru-RU" sz="1600" b="0">
                <a:solidFill>
                  <a:srgbClr val="000000"/>
                </a:solidFill>
                <a:cs typeface="Arial" pitchFamily="34" charset="0"/>
              </a:rPr>
              <a:t>е</a:t>
            </a:r>
            <a:r>
              <a:rPr lang="en-US" sz="1600" b="0">
                <a:solidFill>
                  <a:srgbClr val="000000"/>
                </a:solidFill>
                <a:cs typeface="Arial" pitchFamily="34" charset="0"/>
              </a:rPr>
              <a:t> </a:t>
            </a:r>
            <a:r>
              <a:rPr lang="ru-RU" sz="1600" b="0">
                <a:solidFill>
                  <a:srgbClr val="000000"/>
                </a:solidFill>
                <a:cs typeface="Arial" pitchFamily="34" charset="0"/>
              </a:rPr>
              <a:t>данные</a:t>
            </a:r>
            <a:endParaRPr lang="en-US" sz="1600" b="0">
              <a:solidFill>
                <a:srgbClr val="000000"/>
              </a:solidFill>
              <a:cs typeface="Arial" pitchFamily="34" charset="0"/>
            </a:endParaRPr>
          </a:p>
        </p:txBody>
      </p:sp>
      <p:sp>
        <p:nvSpPr>
          <p:cNvPr id="12311" name="AutoShape 26"/>
          <p:cNvSpPr>
            <a:spLocks noChangeArrowheads="1"/>
          </p:cNvSpPr>
          <p:nvPr/>
        </p:nvSpPr>
        <p:spPr bwMode="auto">
          <a:xfrm>
            <a:off x="2743200" y="838200"/>
            <a:ext cx="2187575" cy="835025"/>
          </a:xfrm>
          <a:prstGeom prst="wedgeRectCallout">
            <a:avLst>
              <a:gd name="adj1" fmla="val 7694"/>
              <a:gd name="adj2" fmla="val 82699"/>
            </a:avLst>
          </a:prstGeom>
          <a:solidFill>
            <a:srgbClr val="FFFFCC"/>
          </a:solidFill>
          <a:ln w="9360">
            <a:solidFill>
              <a:srgbClr val="808080"/>
            </a:solidFill>
            <a:miter lim="800000"/>
            <a:headEnd/>
            <a:tailEnd/>
          </a:ln>
        </p:spPr>
        <p:txBody>
          <a:bodyPr anchor="ctr">
            <a:spAutoFit/>
          </a:bodyPr>
          <a:lstStyle/>
          <a:p>
            <a:pPr defTabSz="449263" eaLnBrk="0" hangingPunct="0">
              <a:lnSpc>
                <a:spcPct val="100000"/>
              </a:lnSpc>
              <a:spcBef>
                <a:spcPct val="0"/>
              </a:spcBef>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b="0">
                <a:solidFill>
                  <a:srgbClr val="000000"/>
                </a:solidFill>
                <a:cs typeface="Arial" pitchFamily="34" charset="0"/>
              </a:rPr>
              <a:t>Пространственны</a:t>
            </a:r>
            <a:r>
              <a:rPr lang="ru-RU" sz="1600" b="0">
                <a:solidFill>
                  <a:srgbClr val="000000"/>
                </a:solidFill>
                <a:cs typeface="Arial" pitchFamily="34" charset="0"/>
              </a:rPr>
              <a:t>е</a:t>
            </a:r>
            <a:r>
              <a:rPr lang="en-US" sz="1600" b="0">
                <a:solidFill>
                  <a:srgbClr val="000000"/>
                </a:solidFill>
                <a:cs typeface="Arial" pitchFamily="34" charset="0"/>
              </a:rPr>
              <a:t> </a:t>
            </a:r>
            <a:r>
              <a:rPr lang="ru-RU" sz="1600" b="0">
                <a:solidFill>
                  <a:srgbClr val="000000"/>
                </a:solidFill>
                <a:cs typeface="Arial" pitchFamily="34" charset="0"/>
              </a:rPr>
              <a:t>данные</a:t>
            </a:r>
            <a:r>
              <a:rPr lang="en-US" sz="1600" b="0">
                <a:solidFill>
                  <a:srgbClr val="000000"/>
                </a:solidFill>
                <a:cs typeface="Arial" pitchFamily="34" charset="0"/>
              </a:rPr>
              <a:t>:</a:t>
            </a:r>
            <a:r>
              <a:rPr lang="ru-RU" sz="1600" b="0">
                <a:solidFill>
                  <a:srgbClr val="000000"/>
                </a:solidFill>
                <a:cs typeface="Arial" pitchFamily="34" charset="0"/>
              </a:rPr>
              <a:t> </a:t>
            </a:r>
            <a:r>
              <a:rPr lang="en-US" sz="1600" b="0">
                <a:solidFill>
                  <a:srgbClr val="000000"/>
                </a:solidFill>
                <a:cs typeface="Arial" pitchFamily="34" charset="0"/>
              </a:rPr>
              <a:t>столбец типа</a:t>
            </a:r>
            <a:r>
              <a:rPr lang="ru-RU" sz="1600" b="0">
                <a:solidFill>
                  <a:srgbClr val="000000"/>
                </a:solidFill>
                <a:cs typeface="Arial" pitchFamily="34" charset="0"/>
              </a:rPr>
              <a:t> </a:t>
            </a:r>
            <a:r>
              <a:rPr lang="en-US" sz="1600" b="0">
                <a:solidFill>
                  <a:srgbClr val="000000"/>
                </a:solidFill>
                <a:latin typeface="Courier New" pitchFamily="49" charset="0"/>
                <a:cs typeface="Arial" pitchFamily="34" charset="0"/>
              </a:rPr>
              <a:t>SDO_GEOMETRY</a:t>
            </a:r>
            <a:r>
              <a:rPr lang="en-US" sz="1600" b="0">
                <a:solidFill>
                  <a:srgbClr val="000000"/>
                </a:solidFill>
                <a:cs typeface="Arial" pitchFamily="34" charset="0"/>
              </a:rPr>
              <a:t> </a:t>
            </a:r>
          </a:p>
        </p:txBody>
      </p:sp>
      <p:grpSp>
        <p:nvGrpSpPr>
          <p:cNvPr id="12312" name="Group 27"/>
          <p:cNvGrpSpPr>
            <a:grpSpLocks/>
          </p:cNvGrpSpPr>
          <p:nvPr/>
        </p:nvGrpSpPr>
        <p:grpSpPr bwMode="auto">
          <a:xfrm>
            <a:off x="3200400" y="2603500"/>
            <a:ext cx="981075" cy="1443038"/>
            <a:chOff x="2636" y="1268"/>
            <a:chExt cx="879" cy="909"/>
          </a:xfrm>
        </p:grpSpPr>
        <p:sp>
          <p:nvSpPr>
            <p:cNvPr id="12324" name="Freeform 28"/>
            <p:cNvSpPr>
              <a:spLocks/>
            </p:cNvSpPr>
            <p:nvPr/>
          </p:nvSpPr>
          <p:spPr bwMode="blackWhite">
            <a:xfrm>
              <a:off x="2636" y="1268"/>
              <a:ext cx="879" cy="889"/>
            </a:xfrm>
            <a:custGeom>
              <a:avLst/>
              <a:gdLst>
                <a:gd name="T0" fmla="*/ 845 w 879"/>
                <a:gd name="T1" fmla="*/ 868 h 889"/>
                <a:gd name="T2" fmla="*/ 830 w 879"/>
                <a:gd name="T3" fmla="*/ 837 h 889"/>
                <a:gd name="T4" fmla="*/ 849 w 879"/>
                <a:gd name="T5" fmla="*/ 782 h 889"/>
                <a:gd name="T6" fmla="*/ 852 w 879"/>
                <a:gd name="T7" fmla="*/ 744 h 889"/>
                <a:gd name="T8" fmla="*/ 878 w 879"/>
                <a:gd name="T9" fmla="*/ 725 h 889"/>
                <a:gd name="T10" fmla="*/ 849 w 879"/>
                <a:gd name="T11" fmla="*/ 684 h 889"/>
                <a:gd name="T12" fmla="*/ 812 w 879"/>
                <a:gd name="T13" fmla="*/ 636 h 889"/>
                <a:gd name="T14" fmla="*/ 742 w 879"/>
                <a:gd name="T15" fmla="*/ 576 h 889"/>
                <a:gd name="T16" fmla="*/ 674 w 879"/>
                <a:gd name="T17" fmla="*/ 515 h 889"/>
                <a:gd name="T18" fmla="*/ 583 w 879"/>
                <a:gd name="T19" fmla="*/ 442 h 889"/>
                <a:gd name="T20" fmla="*/ 546 w 879"/>
                <a:gd name="T21" fmla="*/ 410 h 889"/>
                <a:gd name="T22" fmla="*/ 470 w 879"/>
                <a:gd name="T23" fmla="*/ 353 h 889"/>
                <a:gd name="T24" fmla="*/ 440 w 879"/>
                <a:gd name="T25" fmla="*/ 327 h 889"/>
                <a:gd name="T26" fmla="*/ 411 w 879"/>
                <a:gd name="T27" fmla="*/ 308 h 889"/>
                <a:gd name="T28" fmla="*/ 386 w 879"/>
                <a:gd name="T29" fmla="*/ 289 h 889"/>
                <a:gd name="T30" fmla="*/ 379 w 879"/>
                <a:gd name="T31" fmla="*/ 276 h 889"/>
                <a:gd name="T32" fmla="*/ 379 w 879"/>
                <a:gd name="T33" fmla="*/ 257 h 889"/>
                <a:gd name="T34" fmla="*/ 379 w 879"/>
                <a:gd name="T35" fmla="*/ 241 h 889"/>
                <a:gd name="T36" fmla="*/ 379 w 879"/>
                <a:gd name="T37" fmla="*/ 213 h 889"/>
                <a:gd name="T38" fmla="*/ 379 w 879"/>
                <a:gd name="T39" fmla="*/ 76 h 889"/>
                <a:gd name="T40" fmla="*/ 379 w 879"/>
                <a:gd name="T41" fmla="*/ 0 h 889"/>
                <a:gd name="T42" fmla="*/ 302 w 879"/>
                <a:gd name="T43" fmla="*/ 0 h 889"/>
                <a:gd name="T44" fmla="*/ 255 w 879"/>
                <a:gd name="T45" fmla="*/ 0 h 889"/>
                <a:gd name="T46" fmla="*/ 182 w 879"/>
                <a:gd name="T47" fmla="*/ 0 h 889"/>
                <a:gd name="T48" fmla="*/ 102 w 879"/>
                <a:gd name="T49" fmla="*/ 0 h 889"/>
                <a:gd name="T50" fmla="*/ 76 w 879"/>
                <a:gd name="T51" fmla="*/ 0 h 889"/>
                <a:gd name="T52" fmla="*/ 36 w 879"/>
                <a:gd name="T53" fmla="*/ 0 h 889"/>
                <a:gd name="T54" fmla="*/ 14 w 879"/>
                <a:gd name="T55" fmla="*/ 22 h 889"/>
                <a:gd name="T56" fmla="*/ 29 w 879"/>
                <a:gd name="T57" fmla="*/ 57 h 889"/>
                <a:gd name="T58" fmla="*/ 21 w 879"/>
                <a:gd name="T59" fmla="*/ 89 h 889"/>
                <a:gd name="T60" fmla="*/ 0 w 879"/>
                <a:gd name="T61" fmla="*/ 140 h 889"/>
                <a:gd name="T62" fmla="*/ 25 w 879"/>
                <a:gd name="T63" fmla="*/ 178 h 889"/>
                <a:gd name="T64" fmla="*/ 54 w 879"/>
                <a:gd name="T65" fmla="*/ 222 h 889"/>
                <a:gd name="T66" fmla="*/ 72 w 879"/>
                <a:gd name="T67" fmla="*/ 305 h 889"/>
                <a:gd name="T68" fmla="*/ 116 w 879"/>
                <a:gd name="T69" fmla="*/ 346 h 889"/>
                <a:gd name="T70" fmla="*/ 120 w 879"/>
                <a:gd name="T71" fmla="*/ 353 h 889"/>
                <a:gd name="T72" fmla="*/ 127 w 879"/>
                <a:gd name="T73" fmla="*/ 372 h 889"/>
                <a:gd name="T74" fmla="*/ 152 w 879"/>
                <a:gd name="T75" fmla="*/ 385 h 889"/>
                <a:gd name="T76" fmla="*/ 163 w 879"/>
                <a:gd name="T77" fmla="*/ 394 h 889"/>
                <a:gd name="T78" fmla="*/ 163 w 879"/>
                <a:gd name="T79" fmla="*/ 423 h 889"/>
                <a:gd name="T80" fmla="*/ 178 w 879"/>
                <a:gd name="T81" fmla="*/ 458 h 889"/>
                <a:gd name="T82" fmla="*/ 203 w 879"/>
                <a:gd name="T83" fmla="*/ 474 h 889"/>
                <a:gd name="T84" fmla="*/ 222 w 879"/>
                <a:gd name="T85" fmla="*/ 502 h 889"/>
                <a:gd name="T86" fmla="*/ 207 w 879"/>
                <a:gd name="T87" fmla="*/ 509 h 889"/>
                <a:gd name="T88" fmla="*/ 247 w 879"/>
                <a:gd name="T89" fmla="*/ 563 h 889"/>
                <a:gd name="T90" fmla="*/ 266 w 879"/>
                <a:gd name="T91" fmla="*/ 592 h 889"/>
                <a:gd name="T92" fmla="*/ 302 w 879"/>
                <a:gd name="T93" fmla="*/ 617 h 889"/>
                <a:gd name="T94" fmla="*/ 313 w 879"/>
                <a:gd name="T95" fmla="*/ 642 h 889"/>
                <a:gd name="T96" fmla="*/ 324 w 879"/>
                <a:gd name="T97" fmla="*/ 671 h 889"/>
                <a:gd name="T98" fmla="*/ 379 w 879"/>
                <a:gd name="T99" fmla="*/ 709 h 889"/>
                <a:gd name="T100" fmla="*/ 422 w 879"/>
                <a:gd name="T101" fmla="*/ 716 h 889"/>
                <a:gd name="T102" fmla="*/ 470 w 879"/>
                <a:gd name="T103" fmla="*/ 747 h 889"/>
                <a:gd name="T104" fmla="*/ 513 w 879"/>
                <a:gd name="T105" fmla="*/ 763 h 889"/>
                <a:gd name="T106" fmla="*/ 539 w 879"/>
                <a:gd name="T107" fmla="*/ 776 h 889"/>
                <a:gd name="T108" fmla="*/ 583 w 879"/>
                <a:gd name="T109" fmla="*/ 808 h 889"/>
                <a:gd name="T110" fmla="*/ 611 w 879"/>
                <a:gd name="T111" fmla="*/ 868 h 889"/>
                <a:gd name="T112" fmla="*/ 710 w 879"/>
                <a:gd name="T113" fmla="*/ 881 h 8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79"/>
                <a:gd name="T172" fmla="*/ 0 h 889"/>
                <a:gd name="T173" fmla="*/ 879 w 879"/>
                <a:gd name="T174" fmla="*/ 889 h 8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79" h="889">
                  <a:moveTo>
                    <a:pt x="826" y="872"/>
                  </a:moveTo>
                  <a:lnTo>
                    <a:pt x="830" y="872"/>
                  </a:lnTo>
                  <a:lnTo>
                    <a:pt x="845" y="868"/>
                  </a:lnTo>
                  <a:lnTo>
                    <a:pt x="849" y="843"/>
                  </a:lnTo>
                  <a:lnTo>
                    <a:pt x="841" y="843"/>
                  </a:lnTo>
                  <a:lnTo>
                    <a:pt x="830" y="837"/>
                  </a:lnTo>
                  <a:lnTo>
                    <a:pt x="830" y="811"/>
                  </a:lnTo>
                  <a:lnTo>
                    <a:pt x="837" y="805"/>
                  </a:lnTo>
                  <a:lnTo>
                    <a:pt x="849" y="782"/>
                  </a:lnTo>
                  <a:lnTo>
                    <a:pt x="849" y="757"/>
                  </a:lnTo>
                  <a:lnTo>
                    <a:pt x="852" y="754"/>
                  </a:lnTo>
                  <a:lnTo>
                    <a:pt x="852" y="744"/>
                  </a:lnTo>
                  <a:lnTo>
                    <a:pt x="867" y="735"/>
                  </a:lnTo>
                  <a:lnTo>
                    <a:pt x="878" y="728"/>
                  </a:lnTo>
                  <a:lnTo>
                    <a:pt x="878" y="725"/>
                  </a:lnTo>
                  <a:lnTo>
                    <a:pt x="860" y="709"/>
                  </a:lnTo>
                  <a:lnTo>
                    <a:pt x="856" y="706"/>
                  </a:lnTo>
                  <a:lnTo>
                    <a:pt x="849" y="684"/>
                  </a:lnTo>
                  <a:lnTo>
                    <a:pt x="837" y="671"/>
                  </a:lnTo>
                  <a:lnTo>
                    <a:pt x="837" y="658"/>
                  </a:lnTo>
                  <a:lnTo>
                    <a:pt x="812" y="636"/>
                  </a:lnTo>
                  <a:lnTo>
                    <a:pt x="787" y="611"/>
                  </a:lnTo>
                  <a:lnTo>
                    <a:pt x="753" y="582"/>
                  </a:lnTo>
                  <a:lnTo>
                    <a:pt x="742" y="576"/>
                  </a:lnTo>
                  <a:lnTo>
                    <a:pt x="728" y="563"/>
                  </a:lnTo>
                  <a:lnTo>
                    <a:pt x="699" y="537"/>
                  </a:lnTo>
                  <a:lnTo>
                    <a:pt x="674" y="515"/>
                  </a:lnTo>
                  <a:lnTo>
                    <a:pt x="619" y="471"/>
                  </a:lnTo>
                  <a:lnTo>
                    <a:pt x="590" y="445"/>
                  </a:lnTo>
                  <a:lnTo>
                    <a:pt x="583" y="442"/>
                  </a:lnTo>
                  <a:lnTo>
                    <a:pt x="564" y="426"/>
                  </a:lnTo>
                  <a:lnTo>
                    <a:pt x="560" y="423"/>
                  </a:lnTo>
                  <a:lnTo>
                    <a:pt x="546" y="410"/>
                  </a:lnTo>
                  <a:lnTo>
                    <a:pt x="513" y="385"/>
                  </a:lnTo>
                  <a:lnTo>
                    <a:pt x="484" y="362"/>
                  </a:lnTo>
                  <a:lnTo>
                    <a:pt x="470" y="353"/>
                  </a:lnTo>
                  <a:lnTo>
                    <a:pt x="452" y="337"/>
                  </a:lnTo>
                  <a:lnTo>
                    <a:pt x="440" y="331"/>
                  </a:lnTo>
                  <a:lnTo>
                    <a:pt x="440" y="327"/>
                  </a:lnTo>
                  <a:lnTo>
                    <a:pt x="437" y="324"/>
                  </a:lnTo>
                  <a:lnTo>
                    <a:pt x="418" y="315"/>
                  </a:lnTo>
                  <a:lnTo>
                    <a:pt x="411" y="308"/>
                  </a:lnTo>
                  <a:lnTo>
                    <a:pt x="407" y="305"/>
                  </a:lnTo>
                  <a:lnTo>
                    <a:pt x="390" y="292"/>
                  </a:lnTo>
                  <a:lnTo>
                    <a:pt x="386" y="289"/>
                  </a:lnTo>
                  <a:lnTo>
                    <a:pt x="382" y="286"/>
                  </a:lnTo>
                  <a:lnTo>
                    <a:pt x="379" y="283"/>
                  </a:lnTo>
                  <a:lnTo>
                    <a:pt x="379" y="276"/>
                  </a:lnTo>
                  <a:lnTo>
                    <a:pt x="379" y="270"/>
                  </a:lnTo>
                  <a:lnTo>
                    <a:pt x="379" y="267"/>
                  </a:lnTo>
                  <a:lnTo>
                    <a:pt x="379" y="257"/>
                  </a:lnTo>
                  <a:lnTo>
                    <a:pt x="379" y="251"/>
                  </a:lnTo>
                  <a:lnTo>
                    <a:pt x="379" y="248"/>
                  </a:lnTo>
                  <a:lnTo>
                    <a:pt x="379" y="241"/>
                  </a:lnTo>
                  <a:lnTo>
                    <a:pt x="379" y="235"/>
                  </a:lnTo>
                  <a:lnTo>
                    <a:pt x="379" y="222"/>
                  </a:lnTo>
                  <a:lnTo>
                    <a:pt x="379" y="213"/>
                  </a:lnTo>
                  <a:lnTo>
                    <a:pt x="379" y="190"/>
                  </a:lnTo>
                  <a:lnTo>
                    <a:pt x="379" y="140"/>
                  </a:lnTo>
                  <a:lnTo>
                    <a:pt x="379" y="76"/>
                  </a:lnTo>
                  <a:lnTo>
                    <a:pt x="379" y="60"/>
                  </a:lnTo>
                  <a:lnTo>
                    <a:pt x="379" y="22"/>
                  </a:lnTo>
                  <a:lnTo>
                    <a:pt x="379" y="0"/>
                  </a:lnTo>
                  <a:lnTo>
                    <a:pt x="360" y="0"/>
                  </a:lnTo>
                  <a:lnTo>
                    <a:pt x="356" y="0"/>
                  </a:lnTo>
                  <a:lnTo>
                    <a:pt x="302" y="0"/>
                  </a:lnTo>
                  <a:lnTo>
                    <a:pt x="287" y="0"/>
                  </a:lnTo>
                  <a:lnTo>
                    <a:pt x="266" y="0"/>
                  </a:lnTo>
                  <a:lnTo>
                    <a:pt x="255" y="0"/>
                  </a:lnTo>
                  <a:lnTo>
                    <a:pt x="207" y="0"/>
                  </a:lnTo>
                  <a:lnTo>
                    <a:pt x="193" y="0"/>
                  </a:lnTo>
                  <a:lnTo>
                    <a:pt x="182" y="0"/>
                  </a:lnTo>
                  <a:lnTo>
                    <a:pt x="116" y="0"/>
                  </a:lnTo>
                  <a:lnTo>
                    <a:pt x="109" y="0"/>
                  </a:lnTo>
                  <a:lnTo>
                    <a:pt x="102" y="0"/>
                  </a:lnTo>
                  <a:lnTo>
                    <a:pt x="90" y="0"/>
                  </a:lnTo>
                  <a:lnTo>
                    <a:pt x="83" y="0"/>
                  </a:lnTo>
                  <a:lnTo>
                    <a:pt x="76" y="0"/>
                  </a:lnTo>
                  <a:lnTo>
                    <a:pt x="66" y="0"/>
                  </a:lnTo>
                  <a:lnTo>
                    <a:pt x="51" y="0"/>
                  </a:lnTo>
                  <a:lnTo>
                    <a:pt x="36" y="0"/>
                  </a:lnTo>
                  <a:lnTo>
                    <a:pt x="25" y="0"/>
                  </a:lnTo>
                  <a:lnTo>
                    <a:pt x="14" y="0"/>
                  </a:lnTo>
                  <a:lnTo>
                    <a:pt x="14" y="22"/>
                  </a:lnTo>
                  <a:lnTo>
                    <a:pt x="21" y="28"/>
                  </a:lnTo>
                  <a:lnTo>
                    <a:pt x="29" y="50"/>
                  </a:lnTo>
                  <a:lnTo>
                    <a:pt x="29" y="57"/>
                  </a:lnTo>
                  <a:lnTo>
                    <a:pt x="21" y="79"/>
                  </a:lnTo>
                  <a:lnTo>
                    <a:pt x="18" y="82"/>
                  </a:lnTo>
                  <a:lnTo>
                    <a:pt x="21" y="89"/>
                  </a:lnTo>
                  <a:lnTo>
                    <a:pt x="25" y="95"/>
                  </a:lnTo>
                  <a:lnTo>
                    <a:pt x="21" y="105"/>
                  </a:lnTo>
                  <a:lnTo>
                    <a:pt x="0" y="140"/>
                  </a:lnTo>
                  <a:lnTo>
                    <a:pt x="3" y="152"/>
                  </a:lnTo>
                  <a:lnTo>
                    <a:pt x="0" y="162"/>
                  </a:lnTo>
                  <a:lnTo>
                    <a:pt x="25" y="178"/>
                  </a:lnTo>
                  <a:lnTo>
                    <a:pt x="32" y="187"/>
                  </a:lnTo>
                  <a:lnTo>
                    <a:pt x="47" y="213"/>
                  </a:lnTo>
                  <a:lnTo>
                    <a:pt x="54" y="222"/>
                  </a:lnTo>
                  <a:lnTo>
                    <a:pt x="51" y="248"/>
                  </a:lnTo>
                  <a:lnTo>
                    <a:pt x="62" y="296"/>
                  </a:lnTo>
                  <a:lnTo>
                    <a:pt x="72" y="305"/>
                  </a:lnTo>
                  <a:lnTo>
                    <a:pt x="98" y="327"/>
                  </a:lnTo>
                  <a:lnTo>
                    <a:pt x="109" y="334"/>
                  </a:lnTo>
                  <a:lnTo>
                    <a:pt x="116" y="346"/>
                  </a:lnTo>
                  <a:lnTo>
                    <a:pt x="120" y="346"/>
                  </a:lnTo>
                  <a:lnTo>
                    <a:pt x="124" y="353"/>
                  </a:lnTo>
                  <a:lnTo>
                    <a:pt x="120" y="353"/>
                  </a:lnTo>
                  <a:lnTo>
                    <a:pt x="124" y="362"/>
                  </a:lnTo>
                  <a:lnTo>
                    <a:pt x="124" y="375"/>
                  </a:lnTo>
                  <a:lnTo>
                    <a:pt x="127" y="372"/>
                  </a:lnTo>
                  <a:lnTo>
                    <a:pt x="131" y="372"/>
                  </a:lnTo>
                  <a:lnTo>
                    <a:pt x="141" y="381"/>
                  </a:lnTo>
                  <a:lnTo>
                    <a:pt x="152" y="385"/>
                  </a:lnTo>
                  <a:lnTo>
                    <a:pt x="160" y="391"/>
                  </a:lnTo>
                  <a:lnTo>
                    <a:pt x="163" y="391"/>
                  </a:lnTo>
                  <a:lnTo>
                    <a:pt x="163" y="394"/>
                  </a:lnTo>
                  <a:lnTo>
                    <a:pt x="160" y="394"/>
                  </a:lnTo>
                  <a:lnTo>
                    <a:pt x="163" y="404"/>
                  </a:lnTo>
                  <a:lnTo>
                    <a:pt x="163" y="423"/>
                  </a:lnTo>
                  <a:lnTo>
                    <a:pt x="171" y="432"/>
                  </a:lnTo>
                  <a:lnTo>
                    <a:pt x="171" y="445"/>
                  </a:lnTo>
                  <a:lnTo>
                    <a:pt x="178" y="458"/>
                  </a:lnTo>
                  <a:lnTo>
                    <a:pt x="182" y="458"/>
                  </a:lnTo>
                  <a:lnTo>
                    <a:pt x="189" y="467"/>
                  </a:lnTo>
                  <a:lnTo>
                    <a:pt x="203" y="474"/>
                  </a:lnTo>
                  <a:lnTo>
                    <a:pt x="214" y="474"/>
                  </a:lnTo>
                  <a:lnTo>
                    <a:pt x="222" y="483"/>
                  </a:lnTo>
                  <a:lnTo>
                    <a:pt x="222" y="502"/>
                  </a:lnTo>
                  <a:lnTo>
                    <a:pt x="218" y="506"/>
                  </a:lnTo>
                  <a:lnTo>
                    <a:pt x="211" y="502"/>
                  </a:lnTo>
                  <a:lnTo>
                    <a:pt x="207" y="509"/>
                  </a:lnTo>
                  <a:lnTo>
                    <a:pt x="218" y="541"/>
                  </a:lnTo>
                  <a:lnTo>
                    <a:pt x="229" y="544"/>
                  </a:lnTo>
                  <a:lnTo>
                    <a:pt x="247" y="563"/>
                  </a:lnTo>
                  <a:lnTo>
                    <a:pt x="255" y="576"/>
                  </a:lnTo>
                  <a:lnTo>
                    <a:pt x="262" y="582"/>
                  </a:lnTo>
                  <a:lnTo>
                    <a:pt x="266" y="592"/>
                  </a:lnTo>
                  <a:lnTo>
                    <a:pt x="276" y="598"/>
                  </a:lnTo>
                  <a:lnTo>
                    <a:pt x="287" y="611"/>
                  </a:lnTo>
                  <a:lnTo>
                    <a:pt x="302" y="617"/>
                  </a:lnTo>
                  <a:lnTo>
                    <a:pt x="302" y="623"/>
                  </a:lnTo>
                  <a:lnTo>
                    <a:pt x="302" y="633"/>
                  </a:lnTo>
                  <a:lnTo>
                    <a:pt x="313" y="642"/>
                  </a:lnTo>
                  <a:lnTo>
                    <a:pt x="324" y="646"/>
                  </a:lnTo>
                  <a:lnTo>
                    <a:pt x="320" y="662"/>
                  </a:lnTo>
                  <a:lnTo>
                    <a:pt x="324" y="671"/>
                  </a:lnTo>
                  <a:lnTo>
                    <a:pt x="324" y="700"/>
                  </a:lnTo>
                  <a:lnTo>
                    <a:pt x="345" y="709"/>
                  </a:lnTo>
                  <a:lnTo>
                    <a:pt x="379" y="709"/>
                  </a:lnTo>
                  <a:lnTo>
                    <a:pt x="390" y="712"/>
                  </a:lnTo>
                  <a:lnTo>
                    <a:pt x="411" y="712"/>
                  </a:lnTo>
                  <a:lnTo>
                    <a:pt x="422" y="716"/>
                  </a:lnTo>
                  <a:lnTo>
                    <a:pt x="440" y="728"/>
                  </a:lnTo>
                  <a:lnTo>
                    <a:pt x="448" y="741"/>
                  </a:lnTo>
                  <a:lnTo>
                    <a:pt x="470" y="747"/>
                  </a:lnTo>
                  <a:lnTo>
                    <a:pt x="495" y="747"/>
                  </a:lnTo>
                  <a:lnTo>
                    <a:pt x="506" y="751"/>
                  </a:lnTo>
                  <a:lnTo>
                    <a:pt x="513" y="763"/>
                  </a:lnTo>
                  <a:lnTo>
                    <a:pt x="517" y="776"/>
                  </a:lnTo>
                  <a:lnTo>
                    <a:pt x="524" y="779"/>
                  </a:lnTo>
                  <a:lnTo>
                    <a:pt x="539" y="776"/>
                  </a:lnTo>
                  <a:lnTo>
                    <a:pt x="549" y="786"/>
                  </a:lnTo>
                  <a:lnTo>
                    <a:pt x="560" y="792"/>
                  </a:lnTo>
                  <a:lnTo>
                    <a:pt x="583" y="808"/>
                  </a:lnTo>
                  <a:lnTo>
                    <a:pt x="594" y="814"/>
                  </a:lnTo>
                  <a:lnTo>
                    <a:pt x="608" y="833"/>
                  </a:lnTo>
                  <a:lnTo>
                    <a:pt x="611" y="868"/>
                  </a:lnTo>
                  <a:lnTo>
                    <a:pt x="622" y="881"/>
                  </a:lnTo>
                  <a:lnTo>
                    <a:pt x="622" y="888"/>
                  </a:lnTo>
                  <a:lnTo>
                    <a:pt x="710" y="881"/>
                  </a:lnTo>
                  <a:lnTo>
                    <a:pt x="826" y="872"/>
                  </a:lnTo>
                </a:path>
              </a:pathLst>
            </a:custGeom>
            <a:solidFill>
              <a:srgbClr val="CCCC99"/>
            </a:solidFill>
            <a:ln w="28575" cap="rnd">
              <a:solidFill>
                <a:srgbClr val="000000"/>
              </a:solidFill>
              <a:round/>
              <a:headEnd type="none" w="sm" len="sm"/>
              <a:tailEnd type="none" w="sm" len="sm"/>
            </a:ln>
          </p:spPr>
          <p:txBody>
            <a:bodyPr/>
            <a:lstStyle/>
            <a:p>
              <a:endParaRPr lang="en-US"/>
            </a:p>
          </p:txBody>
        </p:sp>
        <p:sp>
          <p:nvSpPr>
            <p:cNvPr id="12325" name="Freeform 29"/>
            <p:cNvSpPr>
              <a:spLocks/>
            </p:cNvSpPr>
            <p:nvPr/>
          </p:nvSpPr>
          <p:spPr bwMode="blackWhite">
            <a:xfrm>
              <a:off x="3022" y="2011"/>
              <a:ext cx="59" cy="52"/>
            </a:xfrm>
            <a:custGeom>
              <a:avLst/>
              <a:gdLst>
                <a:gd name="T0" fmla="*/ 0 w 59"/>
                <a:gd name="T1" fmla="*/ 0 h 52"/>
                <a:gd name="T2" fmla="*/ 43 w 59"/>
                <a:gd name="T3" fmla="*/ 34 h 52"/>
                <a:gd name="T4" fmla="*/ 58 w 59"/>
                <a:gd name="T5" fmla="*/ 17 h 52"/>
                <a:gd name="T6" fmla="*/ 58 w 59"/>
                <a:gd name="T7" fmla="*/ 34 h 52"/>
                <a:gd name="T8" fmla="*/ 58 w 59"/>
                <a:gd name="T9" fmla="*/ 51 h 52"/>
                <a:gd name="T10" fmla="*/ 6 w 59"/>
                <a:gd name="T11" fmla="*/ 51 h 52"/>
                <a:gd name="T12" fmla="*/ 0 w 59"/>
                <a:gd name="T13" fmla="*/ 0 h 52"/>
                <a:gd name="T14" fmla="*/ 0 60000 65536"/>
                <a:gd name="T15" fmla="*/ 0 60000 65536"/>
                <a:gd name="T16" fmla="*/ 0 60000 65536"/>
                <a:gd name="T17" fmla="*/ 0 60000 65536"/>
                <a:gd name="T18" fmla="*/ 0 60000 65536"/>
                <a:gd name="T19" fmla="*/ 0 60000 65536"/>
                <a:gd name="T20" fmla="*/ 0 60000 65536"/>
                <a:gd name="T21" fmla="*/ 0 w 59"/>
                <a:gd name="T22" fmla="*/ 0 h 52"/>
                <a:gd name="T23" fmla="*/ 59 w 59"/>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2">
                  <a:moveTo>
                    <a:pt x="0" y="0"/>
                  </a:moveTo>
                  <a:lnTo>
                    <a:pt x="43" y="34"/>
                  </a:lnTo>
                  <a:lnTo>
                    <a:pt x="58" y="17"/>
                  </a:lnTo>
                  <a:lnTo>
                    <a:pt x="58" y="34"/>
                  </a:lnTo>
                  <a:lnTo>
                    <a:pt x="58" y="51"/>
                  </a:lnTo>
                  <a:lnTo>
                    <a:pt x="6" y="51"/>
                  </a:lnTo>
                  <a:lnTo>
                    <a:pt x="0" y="0"/>
                  </a:lnTo>
                </a:path>
              </a:pathLst>
            </a:custGeom>
            <a:solidFill>
              <a:srgbClr val="CCCC99"/>
            </a:solidFill>
            <a:ln w="28575" cap="rnd">
              <a:solidFill>
                <a:srgbClr val="000000"/>
              </a:solidFill>
              <a:round/>
              <a:headEnd type="none" w="sm" len="sm"/>
              <a:tailEnd type="none" w="sm" len="sm"/>
            </a:ln>
          </p:spPr>
          <p:txBody>
            <a:bodyPr/>
            <a:lstStyle/>
            <a:p>
              <a:endParaRPr lang="en-US"/>
            </a:p>
          </p:txBody>
        </p:sp>
        <p:sp>
          <p:nvSpPr>
            <p:cNvPr id="12326" name="Freeform 30"/>
            <p:cNvSpPr>
              <a:spLocks/>
            </p:cNvSpPr>
            <p:nvPr/>
          </p:nvSpPr>
          <p:spPr bwMode="blackWhite">
            <a:xfrm>
              <a:off x="2952" y="1999"/>
              <a:ext cx="58" cy="52"/>
            </a:xfrm>
            <a:custGeom>
              <a:avLst/>
              <a:gdLst>
                <a:gd name="T0" fmla="*/ 0 w 58"/>
                <a:gd name="T1" fmla="*/ 25 h 52"/>
                <a:gd name="T2" fmla="*/ 11 w 58"/>
                <a:gd name="T3" fmla="*/ 51 h 52"/>
                <a:gd name="T4" fmla="*/ 57 w 58"/>
                <a:gd name="T5" fmla="*/ 38 h 52"/>
                <a:gd name="T6" fmla="*/ 45 w 58"/>
                <a:gd name="T7" fmla="*/ 25 h 52"/>
                <a:gd name="T8" fmla="*/ 45 w 58"/>
                <a:gd name="T9" fmla="*/ 0 h 52"/>
                <a:gd name="T10" fmla="*/ 0 w 58"/>
                <a:gd name="T11" fmla="*/ 25 h 52"/>
                <a:gd name="T12" fmla="*/ 0 60000 65536"/>
                <a:gd name="T13" fmla="*/ 0 60000 65536"/>
                <a:gd name="T14" fmla="*/ 0 60000 65536"/>
                <a:gd name="T15" fmla="*/ 0 60000 65536"/>
                <a:gd name="T16" fmla="*/ 0 60000 65536"/>
                <a:gd name="T17" fmla="*/ 0 60000 65536"/>
                <a:gd name="T18" fmla="*/ 0 w 58"/>
                <a:gd name="T19" fmla="*/ 0 h 52"/>
                <a:gd name="T20" fmla="*/ 58 w 58"/>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8" h="52">
                  <a:moveTo>
                    <a:pt x="0" y="25"/>
                  </a:moveTo>
                  <a:lnTo>
                    <a:pt x="11" y="51"/>
                  </a:lnTo>
                  <a:lnTo>
                    <a:pt x="57" y="38"/>
                  </a:lnTo>
                  <a:lnTo>
                    <a:pt x="45" y="25"/>
                  </a:lnTo>
                  <a:lnTo>
                    <a:pt x="45" y="0"/>
                  </a:lnTo>
                  <a:lnTo>
                    <a:pt x="0" y="25"/>
                  </a:lnTo>
                </a:path>
              </a:pathLst>
            </a:custGeom>
            <a:solidFill>
              <a:srgbClr val="CCCC99"/>
            </a:solidFill>
            <a:ln w="28575" cap="rnd">
              <a:solidFill>
                <a:srgbClr val="000000"/>
              </a:solidFill>
              <a:round/>
              <a:headEnd type="none" w="sm" len="sm"/>
              <a:tailEnd type="none" w="sm" len="sm"/>
            </a:ln>
          </p:spPr>
          <p:txBody>
            <a:bodyPr/>
            <a:lstStyle/>
            <a:p>
              <a:endParaRPr lang="en-US"/>
            </a:p>
          </p:txBody>
        </p:sp>
        <p:sp>
          <p:nvSpPr>
            <p:cNvPr id="12327" name="Freeform 31"/>
            <p:cNvSpPr>
              <a:spLocks/>
            </p:cNvSpPr>
            <p:nvPr/>
          </p:nvSpPr>
          <p:spPr bwMode="blackWhite">
            <a:xfrm>
              <a:off x="3126" y="2069"/>
              <a:ext cx="59" cy="52"/>
            </a:xfrm>
            <a:custGeom>
              <a:avLst/>
              <a:gdLst>
                <a:gd name="T0" fmla="*/ 0 w 59"/>
                <a:gd name="T1" fmla="*/ 0 h 52"/>
                <a:gd name="T2" fmla="*/ 9 w 59"/>
                <a:gd name="T3" fmla="*/ 12 h 52"/>
                <a:gd name="T4" fmla="*/ 19 w 59"/>
                <a:gd name="T5" fmla="*/ 25 h 52"/>
                <a:gd name="T6" fmla="*/ 39 w 59"/>
                <a:gd name="T7" fmla="*/ 51 h 52"/>
                <a:gd name="T8" fmla="*/ 58 w 59"/>
                <a:gd name="T9" fmla="*/ 38 h 52"/>
                <a:gd name="T10" fmla="*/ 48 w 59"/>
                <a:gd name="T11" fmla="*/ 25 h 52"/>
                <a:gd name="T12" fmla="*/ 0 w 59"/>
                <a:gd name="T13" fmla="*/ 0 h 52"/>
                <a:gd name="T14" fmla="*/ 0 60000 65536"/>
                <a:gd name="T15" fmla="*/ 0 60000 65536"/>
                <a:gd name="T16" fmla="*/ 0 60000 65536"/>
                <a:gd name="T17" fmla="*/ 0 60000 65536"/>
                <a:gd name="T18" fmla="*/ 0 60000 65536"/>
                <a:gd name="T19" fmla="*/ 0 60000 65536"/>
                <a:gd name="T20" fmla="*/ 0 60000 65536"/>
                <a:gd name="T21" fmla="*/ 0 w 59"/>
                <a:gd name="T22" fmla="*/ 0 h 52"/>
                <a:gd name="T23" fmla="*/ 59 w 59"/>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2">
                  <a:moveTo>
                    <a:pt x="0" y="0"/>
                  </a:moveTo>
                  <a:lnTo>
                    <a:pt x="9" y="12"/>
                  </a:lnTo>
                  <a:lnTo>
                    <a:pt x="19" y="25"/>
                  </a:lnTo>
                  <a:lnTo>
                    <a:pt x="39" y="51"/>
                  </a:lnTo>
                  <a:lnTo>
                    <a:pt x="58" y="38"/>
                  </a:lnTo>
                  <a:lnTo>
                    <a:pt x="48" y="25"/>
                  </a:lnTo>
                  <a:lnTo>
                    <a:pt x="0" y="0"/>
                  </a:lnTo>
                </a:path>
              </a:pathLst>
            </a:custGeom>
            <a:solidFill>
              <a:srgbClr val="CCCC99"/>
            </a:solidFill>
            <a:ln w="28575" cap="rnd">
              <a:solidFill>
                <a:srgbClr val="000000"/>
              </a:solidFill>
              <a:round/>
              <a:headEnd type="none" w="sm" len="sm"/>
              <a:tailEnd type="none" w="sm" len="sm"/>
            </a:ln>
          </p:spPr>
          <p:txBody>
            <a:bodyPr/>
            <a:lstStyle/>
            <a:p>
              <a:endParaRPr lang="en-US"/>
            </a:p>
          </p:txBody>
        </p:sp>
        <p:sp>
          <p:nvSpPr>
            <p:cNvPr id="12328" name="Freeform 32"/>
            <p:cNvSpPr>
              <a:spLocks/>
            </p:cNvSpPr>
            <p:nvPr/>
          </p:nvSpPr>
          <p:spPr bwMode="blackWhite">
            <a:xfrm>
              <a:off x="3148" y="2125"/>
              <a:ext cx="60" cy="52"/>
            </a:xfrm>
            <a:custGeom>
              <a:avLst/>
              <a:gdLst>
                <a:gd name="T0" fmla="*/ 0 w 60"/>
                <a:gd name="T1" fmla="*/ 0 h 52"/>
                <a:gd name="T2" fmla="*/ 35 w 60"/>
                <a:gd name="T3" fmla="*/ 51 h 52"/>
                <a:gd name="T4" fmla="*/ 59 w 60"/>
                <a:gd name="T5" fmla="*/ 51 h 52"/>
                <a:gd name="T6" fmla="*/ 0 w 60"/>
                <a:gd name="T7" fmla="*/ 0 h 52"/>
                <a:gd name="T8" fmla="*/ 0 60000 65536"/>
                <a:gd name="T9" fmla="*/ 0 60000 65536"/>
                <a:gd name="T10" fmla="*/ 0 60000 65536"/>
                <a:gd name="T11" fmla="*/ 0 60000 65536"/>
                <a:gd name="T12" fmla="*/ 0 w 60"/>
                <a:gd name="T13" fmla="*/ 0 h 52"/>
                <a:gd name="T14" fmla="*/ 60 w 60"/>
                <a:gd name="T15" fmla="*/ 52 h 52"/>
              </a:gdLst>
              <a:ahLst/>
              <a:cxnLst>
                <a:cxn ang="T8">
                  <a:pos x="T0" y="T1"/>
                </a:cxn>
                <a:cxn ang="T9">
                  <a:pos x="T2" y="T3"/>
                </a:cxn>
                <a:cxn ang="T10">
                  <a:pos x="T4" y="T5"/>
                </a:cxn>
                <a:cxn ang="T11">
                  <a:pos x="T6" y="T7"/>
                </a:cxn>
              </a:cxnLst>
              <a:rect l="T12" t="T13" r="T14" b="T15"/>
              <a:pathLst>
                <a:path w="60" h="52">
                  <a:moveTo>
                    <a:pt x="0" y="0"/>
                  </a:moveTo>
                  <a:lnTo>
                    <a:pt x="35" y="51"/>
                  </a:lnTo>
                  <a:lnTo>
                    <a:pt x="59" y="51"/>
                  </a:lnTo>
                  <a:lnTo>
                    <a:pt x="0" y="0"/>
                  </a:lnTo>
                </a:path>
              </a:pathLst>
            </a:custGeom>
            <a:solidFill>
              <a:srgbClr val="CCCC99"/>
            </a:solidFill>
            <a:ln w="28575" cap="rnd">
              <a:solidFill>
                <a:srgbClr val="000000"/>
              </a:solidFill>
              <a:round/>
              <a:headEnd type="none" w="sm" len="sm"/>
              <a:tailEnd type="none" w="sm" len="sm"/>
            </a:ln>
          </p:spPr>
          <p:txBody>
            <a:bodyPr/>
            <a:lstStyle/>
            <a:p>
              <a:endParaRPr lang="en-US"/>
            </a:p>
          </p:txBody>
        </p:sp>
      </p:grpSp>
      <p:grpSp>
        <p:nvGrpSpPr>
          <p:cNvPr id="12313" name="Group 33"/>
          <p:cNvGrpSpPr>
            <a:grpSpLocks/>
          </p:cNvGrpSpPr>
          <p:nvPr/>
        </p:nvGrpSpPr>
        <p:grpSpPr bwMode="auto">
          <a:xfrm>
            <a:off x="3200400" y="4279900"/>
            <a:ext cx="1250950" cy="1587500"/>
            <a:chOff x="3938" y="1269"/>
            <a:chExt cx="1121" cy="1000"/>
          </a:xfrm>
        </p:grpSpPr>
        <p:sp>
          <p:nvSpPr>
            <p:cNvPr id="12319" name="Freeform 34"/>
            <p:cNvSpPr>
              <a:spLocks/>
            </p:cNvSpPr>
            <p:nvPr/>
          </p:nvSpPr>
          <p:spPr bwMode="blackWhite">
            <a:xfrm>
              <a:off x="3943" y="1277"/>
              <a:ext cx="565" cy="503"/>
            </a:xfrm>
            <a:custGeom>
              <a:avLst/>
              <a:gdLst>
                <a:gd name="T0" fmla="*/ 54 w 565"/>
                <a:gd name="T1" fmla="*/ 479 h 503"/>
                <a:gd name="T2" fmla="*/ 32 w 565"/>
                <a:gd name="T3" fmla="*/ 470 h 503"/>
                <a:gd name="T4" fmla="*/ 10 w 565"/>
                <a:gd name="T5" fmla="*/ 447 h 503"/>
                <a:gd name="T6" fmla="*/ 0 w 565"/>
                <a:gd name="T7" fmla="*/ 432 h 503"/>
                <a:gd name="T8" fmla="*/ 0 w 565"/>
                <a:gd name="T9" fmla="*/ 422 h 503"/>
                <a:gd name="T10" fmla="*/ 32 w 565"/>
                <a:gd name="T11" fmla="*/ 422 h 503"/>
                <a:gd name="T12" fmla="*/ 54 w 565"/>
                <a:gd name="T13" fmla="*/ 422 h 503"/>
                <a:gd name="T14" fmla="*/ 131 w 565"/>
                <a:gd name="T15" fmla="*/ 422 h 503"/>
                <a:gd name="T16" fmla="*/ 153 w 565"/>
                <a:gd name="T17" fmla="*/ 422 h 503"/>
                <a:gd name="T18" fmla="*/ 205 w 565"/>
                <a:gd name="T19" fmla="*/ 422 h 503"/>
                <a:gd name="T20" fmla="*/ 226 w 565"/>
                <a:gd name="T21" fmla="*/ 422 h 503"/>
                <a:gd name="T22" fmla="*/ 248 w 565"/>
                <a:gd name="T23" fmla="*/ 422 h 503"/>
                <a:gd name="T24" fmla="*/ 278 w 565"/>
                <a:gd name="T25" fmla="*/ 422 h 503"/>
                <a:gd name="T26" fmla="*/ 300 w 565"/>
                <a:gd name="T27" fmla="*/ 422 h 503"/>
                <a:gd name="T28" fmla="*/ 304 w 565"/>
                <a:gd name="T29" fmla="*/ 416 h 503"/>
                <a:gd name="T30" fmla="*/ 304 w 565"/>
                <a:gd name="T31" fmla="*/ 378 h 503"/>
                <a:gd name="T32" fmla="*/ 304 w 565"/>
                <a:gd name="T33" fmla="*/ 365 h 503"/>
                <a:gd name="T34" fmla="*/ 304 w 565"/>
                <a:gd name="T35" fmla="*/ 333 h 503"/>
                <a:gd name="T36" fmla="*/ 307 w 565"/>
                <a:gd name="T37" fmla="*/ 295 h 503"/>
                <a:gd name="T38" fmla="*/ 307 w 565"/>
                <a:gd name="T39" fmla="*/ 282 h 503"/>
                <a:gd name="T40" fmla="*/ 307 w 565"/>
                <a:gd name="T41" fmla="*/ 276 h 503"/>
                <a:gd name="T42" fmla="*/ 307 w 565"/>
                <a:gd name="T43" fmla="*/ 263 h 503"/>
                <a:gd name="T44" fmla="*/ 307 w 565"/>
                <a:gd name="T45" fmla="*/ 238 h 503"/>
                <a:gd name="T46" fmla="*/ 307 w 565"/>
                <a:gd name="T47" fmla="*/ 209 h 503"/>
                <a:gd name="T48" fmla="*/ 307 w 565"/>
                <a:gd name="T49" fmla="*/ 196 h 503"/>
                <a:gd name="T50" fmla="*/ 307 w 565"/>
                <a:gd name="T51" fmla="*/ 165 h 503"/>
                <a:gd name="T52" fmla="*/ 307 w 565"/>
                <a:gd name="T53" fmla="*/ 146 h 503"/>
                <a:gd name="T54" fmla="*/ 307 w 565"/>
                <a:gd name="T55" fmla="*/ 130 h 503"/>
                <a:gd name="T56" fmla="*/ 307 w 565"/>
                <a:gd name="T57" fmla="*/ 117 h 503"/>
                <a:gd name="T58" fmla="*/ 307 w 565"/>
                <a:gd name="T59" fmla="*/ 82 h 503"/>
                <a:gd name="T60" fmla="*/ 307 w 565"/>
                <a:gd name="T61" fmla="*/ 69 h 503"/>
                <a:gd name="T62" fmla="*/ 307 w 565"/>
                <a:gd name="T63" fmla="*/ 0 h 503"/>
                <a:gd name="T64" fmla="*/ 343 w 565"/>
                <a:gd name="T65" fmla="*/ 0 h 503"/>
                <a:gd name="T66" fmla="*/ 384 w 565"/>
                <a:gd name="T67" fmla="*/ 0 h 503"/>
                <a:gd name="T68" fmla="*/ 395 w 565"/>
                <a:gd name="T69" fmla="*/ 0 h 503"/>
                <a:gd name="T70" fmla="*/ 410 w 565"/>
                <a:gd name="T71" fmla="*/ 0 h 503"/>
                <a:gd name="T72" fmla="*/ 451 w 565"/>
                <a:gd name="T73" fmla="*/ 0 h 503"/>
                <a:gd name="T74" fmla="*/ 475 w 565"/>
                <a:gd name="T75" fmla="*/ 0 h 503"/>
                <a:gd name="T76" fmla="*/ 487 w 565"/>
                <a:gd name="T77" fmla="*/ 0 h 503"/>
                <a:gd name="T78" fmla="*/ 516 w 565"/>
                <a:gd name="T79" fmla="*/ 0 h 503"/>
                <a:gd name="T80" fmla="*/ 538 w 565"/>
                <a:gd name="T81" fmla="*/ 0 h 503"/>
                <a:gd name="T82" fmla="*/ 564 w 565"/>
                <a:gd name="T83" fmla="*/ 502 h 5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65"/>
                <a:gd name="T127" fmla="*/ 0 h 503"/>
                <a:gd name="T128" fmla="*/ 565 w 565"/>
                <a:gd name="T129" fmla="*/ 503 h 5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65" h="503">
                  <a:moveTo>
                    <a:pt x="73" y="502"/>
                  </a:moveTo>
                  <a:lnTo>
                    <a:pt x="54" y="479"/>
                  </a:lnTo>
                  <a:lnTo>
                    <a:pt x="43" y="476"/>
                  </a:lnTo>
                  <a:lnTo>
                    <a:pt x="32" y="470"/>
                  </a:lnTo>
                  <a:lnTo>
                    <a:pt x="18" y="447"/>
                  </a:lnTo>
                  <a:lnTo>
                    <a:pt x="10" y="447"/>
                  </a:lnTo>
                  <a:lnTo>
                    <a:pt x="6" y="444"/>
                  </a:lnTo>
                  <a:lnTo>
                    <a:pt x="0" y="432"/>
                  </a:lnTo>
                  <a:lnTo>
                    <a:pt x="0" y="425"/>
                  </a:lnTo>
                  <a:lnTo>
                    <a:pt x="0" y="422"/>
                  </a:lnTo>
                  <a:lnTo>
                    <a:pt x="21" y="422"/>
                  </a:lnTo>
                  <a:lnTo>
                    <a:pt x="32" y="422"/>
                  </a:lnTo>
                  <a:lnTo>
                    <a:pt x="43" y="422"/>
                  </a:lnTo>
                  <a:lnTo>
                    <a:pt x="54" y="422"/>
                  </a:lnTo>
                  <a:lnTo>
                    <a:pt x="106" y="422"/>
                  </a:lnTo>
                  <a:lnTo>
                    <a:pt x="131" y="422"/>
                  </a:lnTo>
                  <a:lnTo>
                    <a:pt x="146" y="422"/>
                  </a:lnTo>
                  <a:lnTo>
                    <a:pt x="153" y="422"/>
                  </a:lnTo>
                  <a:lnTo>
                    <a:pt x="194" y="422"/>
                  </a:lnTo>
                  <a:lnTo>
                    <a:pt x="205" y="422"/>
                  </a:lnTo>
                  <a:lnTo>
                    <a:pt x="223" y="422"/>
                  </a:lnTo>
                  <a:lnTo>
                    <a:pt x="226" y="422"/>
                  </a:lnTo>
                  <a:lnTo>
                    <a:pt x="245" y="422"/>
                  </a:lnTo>
                  <a:lnTo>
                    <a:pt x="248" y="422"/>
                  </a:lnTo>
                  <a:lnTo>
                    <a:pt x="256" y="422"/>
                  </a:lnTo>
                  <a:lnTo>
                    <a:pt x="278" y="422"/>
                  </a:lnTo>
                  <a:lnTo>
                    <a:pt x="282" y="422"/>
                  </a:lnTo>
                  <a:lnTo>
                    <a:pt x="300" y="422"/>
                  </a:lnTo>
                  <a:lnTo>
                    <a:pt x="304" y="422"/>
                  </a:lnTo>
                  <a:lnTo>
                    <a:pt x="304" y="416"/>
                  </a:lnTo>
                  <a:lnTo>
                    <a:pt x="304" y="400"/>
                  </a:lnTo>
                  <a:lnTo>
                    <a:pt x="304" y="378"/>
                  </a:lnTo>
                  <a:lnTo>
                    <a:pt x="304" y="374"/>
                  </a:lnTo>
                  <a:lnTo>
                    <a:pt x="304" y="365"/>
                  </a:lnTo>
                  <a:lnTo>
                    <a:pt x="304" y="346"/>
                  </a:lnTo>
                  <a:lnTo>
                    <a:pt x="304" y="333"/>
                  </a:lnTo>
                  <a:lnTo>
                    <a:pt x="304" y="317"/>
                  </a:lnTo>
                  <a:lnTo>
                    <a:pt x="307" y="295"/>
                  </a:lnTo>
                  <a:lnTo>
                    <a:pt x="307" y="292"/>
                  </a:lnTo>
                  <a:lnTo>
                    <a:pt x="307" y="282"/>
                  </a:lnTo>
                  <a:lnTo>
                    <a:pt x="307" y="279"/>
                  </a:lnTo>
                  <a:lnTo>
                    <a:pt x="307" y="276"/>
                  </a:lnTo>
                  <a:lnTo>
                    <a:pt x="307" y="266"/>
                  </a:lnTo>
                  <a:lnTo>
                    <a:pt x="307" y="263"/>
                  </a:lnTo>
                  <a:lnTo>
                    <a:pt x="307" y="254"/>
                  </a:lnTo>
                  <a:lnTo>
                    <a:pt x="307" y="238"/>
                  </a:lnTo>
                  <a:lnTo>
                    <a:pt x="307" y="212"/>
                  </a:lnTo>
                  <a:lnTo>
                    <a:pt x="307" y="209"/>
                  </a:lnTo>
                  <a:lnTo>
                    <a:pt x="307" y="206"/>
                  </a:lnTo>
                  <a:lnTo>
                    <a:pt x="307" y="196"/>
                  </a:lnTo>
                  <a:lnTo>
                    <a:pt x="307" y="190"/>
                  </a:lnTo>
                  <a:lnTo>
                    <a:pt x="307" y="165"/>
                  </a:lnTo>
                  <a:lnTo>
                    <a:pt x="307" y="155"/>
                  </a:lnTo>
                  <a:lnTo>
                    <a:pt x="307" y="146"/>
                  </a:lnTo>
                  <a:lnTo>
                    <a:pt x="307" y="142"/>
                  </a:lnTo>
                  <a:lnTo>
                    <a:pt x="307" y="130"/>
                  </a:lnTo>
                  <a:lnTo>
                    <a:pt x="307" y="123"/>
                  </a:lnTo>
                  <a:lnTo>
                    <a:pt x="307" y="117"/>
                  </a:lnTo>
                  <a:lnTo>
                    <a:pt x="307" y="111"/>
                  </a:lnTo>
                  <a:lnTo>
                    <a:pt x="307" y="82"/>
                  </a:lnTo>
                  <a:lnTo>
                    <a:pt x="307" y="73"/>
                  </a:lnTo>
                  <a:lnTo>
                    <a:pt x="307" y="69"/>
                  </a:lnTo>
                  <a:lnTo>
                    <a:pt x="307" y="44"/>
                  </a:lnTo>
                  <a:lnTo>
                    <a:pt x="307" y="0"/>
                  </a:lnTo>
                  <a:lnTo>
                    <a:pt x="311" y="0"/>
                  </a:lnTo>
                  <a:lnTo>
                    <a:pt x="343" y="0"/>
                  </a:lnTo>
                  <a:lnTo>
                    <a:pt x="366" y="0"/>
                  </a:lnTo>
                  <a:lnTo>
                    <a:pt x="384" y="0"/>
                  </a:lnTo>
                  <a:lnTo>
                    <a:pt x="388" y="0"/>
                  </a:lnTo>
                  <a:lnTo>
                    <a:pt x="395" y="0"/>
                  </a:lnTo>
                  <a:lnTo>
                    <a:pt x="406" y="0"/>
                  </a:lnTo>
                  <a:lnTo>
                    <a:pt x="410" y="0"/>
                  </a:lnTo>
                  <a:lnTo>
                    <a:pt x="428" y="0"/>
                  </a:lnTo>
                  <a:lnTo>
                    <a:pt x="451" y="0"/>
                  </a:lnTo>
                  <a:lnTo>
                    <a:pt x="461" y="0"/>
                  </a:lnTo>
                  <a:lnTo>
                    <a:pt x="475" y="0"/>
                  </a:lnTo>
                  <a:lnTo>
                    <a:pt x="483" y="0"/>
                  </a:lnTo>
                  <a:lnTo>
                    <a:pt x="487" y="0"/>
                  </a:lnTo>
                  <a:lnTo>
                    <a:pt x="494" y="0"/>
                  </a:lnTo>
                  <a:lnTo>
                    <a:pt x="516" y="0"/>
                  </a:lnTo>
                  <a:lnTo>
                    <a:pt x="523" y="0"/>
                  </a:lnTo>
                  <a:lnTo>
                    <a:pt x="538" y="0"/>
                  </a:lnTo>
                  <a:lnTo>
                    <a:pt x="564" y="0"/>
                  </a:lnTo>
                  <a:lnTo>
                    <a:pt x="564" y="502"/>
                  </a:lnTo>
                  <a:lnTo>
                    <a:pt x="73" y="502"/>
                  </a:lnTo>
                </a:path>
              </a:pathLst>
            </a:custGeom>
            <a:solidFill>
              <a:srgbClr val="CCCC99"/>
            </a:solidFill>
            <a:ln w="28575" cap="rnd">
              <a:noFill/>
              <a:round/>
              <a:headEnd type="none" w="sm" len="sm"/>
              <a:tailEnd type="none" w="sm" len="sm"/>
            </a:ln>
          </p:spPr>
          <p:txBody>
            <a:bodyPr/>
            <a:lstStyle/>
            <a:p>
              <a:endParaRPr lang="en-US"/>
            </a:p>
          </p:txBody>
        </p:sp>
        <p:sp>
          <p:nvSpPr>
            <p:cNvPr id="12320" name="Freeform 35"/>
            <p:cNvSpPr>
              <a:spLocks/>
            </p:cNvSpPr>
            <p:nvPr/>
          </p:nvSpPr>
          <p:spPr bwMode="blackWhite">
            <a:xfrm>
              <a:off x="4018" y="1766"/>
              <a:ext cx="496" cy="294"/>
            </a:xfrm>
            <a:custGeom>
              <a:avLst/>
              <a:gdLst>
                <a:gd name="T0" fmla="*/ 495 w 496"/>
                <a:gd name="T1" fmla="*/ 293 h 294"/>
                <a:gd name="T2" fmla="*/ 480 w 496"/>
                <a:gd name="T3" fmla="*/ 283 h 294"/>
                <a:gd name="T4" fmla="*/ 477 w 496"/>
                <a:gd name="T5" fmla="*/ 277 h 294"/>
                <a:gd name="T6" fmla="*/ 469 w 496"/>
                <a:gd name="T7" fmla="*/ 257 h 294"/>
                <a:gd name="T8" fmla="*/ 473 w 496"/>
                <a:gd name="T9" fmla="*/ 254 h 294"/>
                <a:gd name="T10" fmla="*/ 447 w 496"/>
                <a:gd name="T11" fmla="*/ 216 h 294"/>
                <a:gd name="T12" fmla="*/ 443 w 496"/>
                <a:gd name="T13" fmla="*/ 200 h 294"/>
                <a:gd name="T14" fmla="*/ 432 w 496"/>
                <a:gd name="T15" fmla="*/ 191 h 294"/>
                <a:gd name="T16" fmla="*/ 432 w 496"/>
                <a:gd name="T17" fmla="*/ 184 h 294"/>
                <a:gd name="T18" fmla="*/ 414 w 496"/>
                <a:gd name="T19" fmla="*/ 171 h 294"/>
                <a:gd name="T20" fmla="*/ 410 w 496"/>
                <a:gd name="T21" fmla="*/ 165 h 294"/>
                <a:gd name="T22" fmla="*/ 403 w 496"/>
                <a:gd name="T23" fmla="*/ 162 h 294"/>
                <a:gd name="T24" fmla="*/ 399 w 496"/>
                <a:gd name="T25" fmla="*/ 159 h 294"/>
                <a:gd name="T26" fmla="*/ 392 w 496"/>
                <a:gd name="T27" fmla="*/ 159 h 294"/>
                <a:gd name="T28" fmla="*/ 388 w 496"/>
                <a:gd name="T29" fmla="*/ 149 h 294"/>
                <a:gd name="T30" fmla="*/ 377 w 496"/>
                <a:gd name="T31" fmla="*/ 136 h 294"/>
                <a:gd name="T32" fmla="*/ 367 w 496"/>
                <a:gd name="T33" fmla="*/ 136 h 294"/>
                <a:gd name="T34" fmla="*/ 367 w 496"/>
                <a:gd name="T35" fmla="*/ 133 h 294"/>
                <a:gd name="T36" fmla="*/ 348 w 496"/>
                <a:gd name="T37" fmla="*/ 133 h 294"/>
                <a:gd name="T38" fmla="*/ 330 w 496"/>
                <a:gd name="T39" fmla="*/ 130 h 294"/>
                <a:gd name="T40" fmla="*/ 330 w 496"/>
                <a:gd name="T41" fmla="*/ 133 h 294"/>
                <a:gd name="T42" fmla="*/ 322 w 496"/>
                <a:gd name="T43" fmla="*/ 130 h 294"/>
                <a:gd name="T44" fmla="*/ 322 w 496"/>
                <a:gd name="T45" fmla="*/ 133 h 294"/>
                <a:gd name="T46" fmla="*/ 300 w 496"/>
                <a:gd name="T47" fmla="*/ 124 h 294"/>
                <a:gd name="T48" fmla="*/ 282 w 496"/>
                <a:gd name="T49" fmla="*/ 136 h 294"/>
                <a:gd name="T50" fmla="*/ 274 w 496"/>
                <a:gd name="T51" fmla="*/ 136 h 294"/>
                <a:gd name="T52" fmla="*/ 260 w 496"/>
                <a:gd name="T53" fmla="*/ 149 h 294"/>
                <a:gd name="T54" fmla="*/ 248 w 496"/>
                <a:gd name="T55" fmla="*/ 184 h 294"/>
                <a:gd name="T56" fmla="*/ 235 w 496"/>
                <a:gd name="T57" fmla="*/ 200 h 294"/>
                <a:gd name="T58" fmla="*/ 227 w 496"/>
                <a:gd name="T59" fmla="*/ 210 h 294"/>
                <a:gd name="T60" fmla="*/ 209 w 496"/>
                <a:gd name="T61" fmla="*/ 203 h 294"/>
                <a:gd name="T62" fmla="*/ 198 w 496"/>
                <a:gd name="T63" fmla="*/ 194 h 294"/>
                <a:gd name="T64" fmla="*/ 175 w 496"/>
                <a:gd name="T65" fmla="*/ 187 h 294"/>
                <a:gd name="T66" fmla="*/ 175 w 496"/>
                <a:gd name="T67" fmla="*/ 181 h 294"/>
                <a:gd name="T68" fmla="*/ 157 w 496"/>
                <a:gd name="T69" fmla="*/ 178 h 294"/>
                <a:gd name="T70" fmla="*/ 146 w 496"/>
                <a:gd name="T71" fmla="*/ 171 h 294"/>
                <a:gd name="T72" fmla="*/ 135 w 496"/>
                <a:gd name="T73" fmla="*/ 159 h 294"/>
                <a:gd name="T74" fmla="*/ 114 w 496"/>
                <a:gd name="T75" fmla="*/ 146 h 294"/>
                <a:gd name="T76" fmla="*/ 99 w 496"/>
                <a:gd name="T77" fmla="*/ 114 h 294"/>
                <a:gd name="T78" fmla="*/ 95 w 496"/>
                <a:gd name="T79" fmla="*/ 89 h 294"/>
                <a:gd name="T80" fmla="*/ 80 w 496"/>
                <a:gd name="T81" fmla="*/ 63 h 294"/>
                <a:gd name="T82" fmla="*/ 73 w 496"/>
                <a:gd name="T83" fmla="*/ 54 h 294"/>
                <a:gd name="T84" fmla="*/ 69 w 496"/>
                <a:gd name="T85" fmla="*/ 50 h 294"/>
                <a:gd name="T86" fmla="*/ 36 w 496"/>
                <a:gd name="T87" fmla="*/ 31 h 294"/>
                <a:gd name="T88" fmla="*/ 18 w 496"/>
                <a:gd name="T89" fmla="*/ 9 h 294"/>
                <a:gd name="T90" fmla="*/ 3 w 496"/>
                <a:gd name="T91" fmla="*/ 3 h 294"/>
                <a:gd name="T92" fmla="*/ 0 w 496"/>
                <a:gd name="T93" fmla="*/ 0 h 294"/>
                <a:gd name="T94" fmla="*/ 495 w 496"/>
                <a:gd name="T95" fmla="*/ 0 h 294"/>
                <a:gd name="T96" fmla="*/ 495 w 496"/>
                <a:gd name="T97" fmla="*/ 293 h 2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6"/>
                <a:gd name="T148" fmla="*/ 0 h 294"/>
                <a:gd name="T149" fmla="*/ 496 w 496"/>
                <a:gd name="T150" fmla="*/ 294 h 2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6" h="294">
                  <a:moveTo>
                    <a:pt x="495" y="293"/>
                  </a:moveTo>
                  <a:lnTo>
                    <a:pt x="480" y="283"/>
                  </a:lnTo>
                  <a:lnTo>
                    <a:pt x="477" y="277"/>
                  </a:lnTo>
                  <a:lnTo>
                    <a:pt x="469" y="257"/>
                  </a:lnTo>
                  <a:lnTo>
                    <a:pt x="473" y="254"/>
                  </a:lnTo>
                  <a:lnTo>
                    <a:pt x="447" y="216"/>
                  </a:lnTo>
                  <a:lnTo>
                    <a:pt x="443" y="200"/>
                  </a:lnTo>
                  <a:lnTo>
                    <a:pt x="432" y="191"/>
                  </a:lnTo>
                  <a:lnTo>
                    <a:pt x="432" y="184"/>
                  </a:lnTo>
                  <a:lnTo>
                    <a:pt x="414" y="171"/>
                  </a:lnTo>
                  <a:lnTo>
                    <a:pt x="410" y="165"/>
                  </a:lnTo>
                  <a:lnTo>
                    <a:pt x="403" y="162"/>
                  </a:lnTo>
                  <a:lnTo>
                    <a:pt x="399" y="159"/>
                  </a:lnTo>
                  <a:lnTo>
                    <a:pt x="392" y="159"/>
                  </a:lnTo>
                  <a:lnTo>
                    <a:pt x="388" y="149"/>
                  </a:lnTo>
                  <a:lnTo>
                    <a:pt x="377" y="136"/>
                  </a:lnTo>
                  <a:lnTo>
                    <a:pt x="367" y="136"/>
                  </a:lnTo>
                  <a:lnTo>
                    <a:pt x="367" y="133"/>
                  </a:lnTo>
                  <a:lnTo>
                    <a:pt x="348" y="133"/>
                  </a:lnTo>
                  <a:lnTo>
                    <a:pt x="330" y="130"/>
                  </a:lnTo>
                  <a:lnTo>
                    <a:pt x="330" y="133"/>
                  </a:lnTo>
                  <a:lnTo>
                    <a:pt x="322" y="130"/>
                  </a:lnTo>
                  <a:lnTo>
                    <a:pt x="322" y="133"/>
                  </a:lnTo>
                  <a:lnTo>
                    <a:pt x="300" y="124"/>
                  </a:lnTo>
                  <a:lnTo>
                    <a:pt x="282" y="136"/>
                  </a:lnTo>
                  <a:lnTo>
                    <a:pt x="274" y="136"/>
                  </a:lnTo>
                  <a:lnTo>
                    <a:pt x="260" y="149"/>
                  </a:lnTo>
                  <a:lnTo>
                    <a:pt x="248" y="184"/>
                  </a:lnTo>
                  <a:lnTo>
                    <a:pt x="235" y="200"/>
                  </a:lnTo>
                  <a:lnTo>
                    <a:pt x="227" y="210"/>
                  </a:lnTo>
                  <a:lnTo>
                    <a:pt x="209" y="203"/>
                  </a:lnTo>
                  <a:lnTo>
                    <a:pt x="198" y="194"/>
                  </a:lnTo>
                  <a:lnTo>
                    <a:pt x="175" y="187"/>
                  </a:lnTo>
                  <a:lnTo>
                    <a:pt x="175" y="181"/>
                  </a:lnTo>
                  <a:lnTo>
                    <a:pt x="157" y="178"/>
                  </a:lnTo>
                  <a:lnTo>
                    <a:pt x="146" y="171"/>
                  </a:lnTo>
                  <a:lnTo>
                    <a:pt x="135" y="159"/>
                  </a:lnTo>
                  <a:lnTo>
                    <a:pt x="114" y="146"/>
                  </a:lnTo>
                  <a:lnTo>
                    <a:pt x="99" y="114"/>
                  </a:lnTo>
                  <a:lnTo>
                    <a:pt x="95" y="89"/>
                  </a:lnTo>
                  <a:lnTo>
                    <a:pt x="80" y="63"/>
                  </a:lnTo>
                  <a:lnTo>
                    <a:pt x="73" y="54"/>
                  </a:lnTo>
                  <a:lnTo>
                    <a:pt x="69" y="50"/>
                  </a:lnTo>
                  <a:lnTo>
                    <a:pt x="36" y="31"/>
                  </a:lnTo>
                  <a:lnTo>
                    <a:pt x="18" y="9"/>
                  </a:lnTo>
                  <a:lnTo>
                    <a:pt x="3" y="3"/>
                  </a:lnTo>
                  <a:lnTo>
                    <a:pt x="0" y="0"/>
                  </a:lnTo>
                  <a:lnTo>
                    <a:pt x="495" y="0"/>
                  </a:lnTo>
                  <a:lnTo>
                    <a:pt x="495" y="293"/>
                  </a:lnTo>
                </a:path>
              </a:pathLst>
            </a:custGeom>
            <a:solidFill>
              <a:srgbClr val="CCCC99"/>
            </a:solidFill>
            <a:ln w="28575" cap="rnd">
              <a:noFill/>
              <a:round/>
              <a:headEnd type="none" w="sm" len="sm"/>
              <a:tailEnd type="none" w="sm" len="sm"/>
            </a:ln>
          </p:spPr>
          <p:txBody>
            <a:bodyPr/>
            <a:lstStyle/>
            <a:p>
              <a:endParaRPr lang="en-US"/>
            </a:p>
          </p:txBody>
        </p:sp>
        <p:sp>
          <p:nvSpPr>
            <p:cNvPr id="12321" name="Freeform 36"/>
            <p:cNvSpPr>
              <a:spLocks/>
            </p:cNvSpPr>
            <p:nvPr/>
          </p:nvSpPr>
          <p:spPr bwMode="blackWhite">
            <a:xfrm>
              <a:off x="4494" y="1277"/>
              <a:ext cx="564" cy="503"/>
            </a:xfrm>
            <a:custGeom>
              <a:avLst/>
              <a:gdLst>
                <a:gd name="T0" fmla="*/ 0 w 564"/>
                <a:gd name="T1" fmla="*/ 0 h 503"/>
                <a:gd name="T2" fmla="*/ 6 w 564"/>
                <a:gd name="T3" fmla="*/ 12 h 503"/>
                <a:gd name="T4" fmla="*/ 6 w 564"/>
                <a:gd name="T5" fmla="*/ 47 h 503"/>
                <a:gd name="T6" fmla="*/ 6 w 564"/>
                <a:gd name="T7" fmla="*/ 60 h 503"/>
                <a:gd name="T8" fmla="*/ 6 w 564"/>
                <a:gd name="T9" fmla="*/ 73 h 503"/>
                <a:gd name="T10" fmla="*/ 6 w 564"/>
                <a:gd name="T11" fmla="*/ 95 h 503"/>
                <a:gd name="T12" fmla="*/ 6 w 564"/>
                <a:gd name="T13" fmla="*/ 101 h 503"/>
                <a:gd name="T14" fmla="*/ 6 w 564"/>
                <a:gd name="T15" fmla="*/ 117 h 503"/>
                <a:gd name="T16" fmla="*/ 6 w 564"/>
                <a:gd name="T17" fmla="*/ 130 h 503"/>
                <a:gd name="T18" fmla="*/ 6 w 564"/>
                <a:gd name="T19" fmla="*/ 155 h 503"/>
                <a:gd name="T20" fmla="*/ 6 w 564"/>
                <a:gd name="T21" fmla="*/ 165 h 503"/>
                <a:gd name="T22" fmla="*/ 10 w 564"/>
                <a:gd name="T23" fmla="*/ 184 h 503"/>
                <a:gd name="T24" fmla="*/ 29 w 564"/>
                <a:gd name="T25" fmla="*/ 196 h 503"/>
                <a:gd name="T26" fmla="*/ 54 w 564"/>
                <a:gd name="T27" fmla="*/ 200 h 503"/>
                <a:gd name="T28" fmla="*/ 77 w 564"/>
                <a:gd name="T29" fmla="*/ 206 h 503"/>
                <a:gd name="T30" fmla="*/ 84 w 564"/>
                <a:gd name="T31" fmla="*/ 219 h 503"/>
                <a:gd name="T32" fmla="*/ 98 w 564"/>
                <a:gd name="T33" fmla="*/ 219 h 503"/>
                <a:gd name="T34" fmla="*/ 127 w 564"/>
                <a:gd name="T35" fmla="*/ 222 h 503"/>
                <a:gd name="T36" fmla="*/ 138 w 564"/>
                <a:gd name="T37" fmla="*/ 228 h 503"/>
                <a:gd name="T38" fmla="*/ 161 w 564"/>
                <a:gd name="T39" fmla="*/ 225 h 503"/>
                <a:gd name="T40" fmla="*/ 168 w 564"/>
                <a:gd name="T41" fmla="*/ 225 h 503"/>
                <a:gd name="T42" fmla="*/ 175 w 564"/>
                <a:gd name="T43" fmla="*/ 238 h 503"/>
                <a:gd name="T44" fmla="*/ 183 w 564"/>
                <a:gd name="T45" fmla="*/ 247 h 503"/>
                <a:gd name="T46" fmla="*/ 211 w 564"/>
                <a:gd name="T47" fmla="*/ 238 h 503"/>
                <a:gd name="T48" fmla="*/ 222 w 564"/>
                <a:gd name="T49" fmla="*/ 244 h 503"/>
                <a:gd name="T50" fmla="*/ 234 w 564"/>
                <a:gd name="T51" fmla="*/ 254 h 503"/>
                <a:gd name="T52" fmla="*/ 252 w 564"/>
                <a:gd name="T53" fmla="*/ 260 h 503"/>
                <a:gd name="T54" fmla="*/ 270 w 564"/>
                <a:gd name="T55" fmla="*/ 241 h 503"/>
                <a:gd name="T56" fmla="*/ 288 w 564"/>
                <a:gd name="T57" fmla="*/ 254 h 503"/>
                <a:gd name="T58" fmla="*/ 299 w 564"/>
                <a:gd name="T59" fmla="*/ 247 h 503"/>
                <a:gd name="T60" fmla="*/ 318 w 564"/>
                <a:gd name="T61" fmla="*/ 257 h 503"/>
                <a:gd name="T62" fmla="*/ 332 w 564"/>
                <a:gd name="T63" fmla="*/ 260 h 503"/>
                <a:gd name="T64" fmla="*/ 366 w 564"/>
                <a:gd name="T65" fmla="*/ 251 h 503"/>
                <a:gd name="T66" fmla="*/ 387 w 564"/>
                <a:gd name="T67" fmla="*/ 244 h 503"/>
                <a:gd name="T68" fmla="*/ 390 w 564"/>
                <a:gd name="T69" fmla="*/ 244 h 503"/>
                <a:gd name="T70" fmla="*/ 390 w 564"/>
                <a:gd name="T71" fmla="*/ 247 h 503"/>
                <a:gd name="T72" fmla="*/ 416 w 564"/>
                <a:gd name="T73" fmla="*/ 247 h 503"/>
                <a:gd name="T74" fmla="*/ 424 w 564"/>
                <a:gd name="T75" fmla="*/ 241 h 503"/>
                <a:gd name="T76" fmla="*/ 427 w 564"/>
                <a:gd name="T77" fmla="*/ 244 h 503"/>
                <a:gd name="T78" fmla="*/ 450 w 564"/>
                <a:gd name="T79" fmla="*/ 260 h 503"/>
                <a:gd name="T80" fmla="*/ 453 w 564"/>
                <a:gd name="T81" fmla="*/ 257 h 503"/>
                <a:gd name="T82" fmla="*/ 461 w 564"/>
                <a:gd name="T83" fmla="*/ 263 h 503"/>
                <a:gd name="T84" fmla="*/ 478 w 564"/>
                <a:gd name="T85" fmla="*/ 273 h 503"/>
                <a:gd name="T86" fmla="*/ 493 w 564"/>
                <a:gd name="T87" fmla="*/ 279 h 503"/>
                <a:gd name="T88" fmla="*/ 522 w 564"/>
                <a:gd name="T89" fmla="*/ 279 h 503"/>
                <a:gd name="T90" fmla="*/ 522 w 564"/>
                <a:gd name="T91" fmla="*/ 295 h 503"/>
                <a:gd name="T92" fmla="*/ 522 w 564"/>
                <a:gd name="T93" fmla="*/ 317 h 503"/>
                <a:gd name="T94" fmla="*/ 522 w 564"/>
                <a:gd name="T95" fmla="*/ 330 h 503"/>
                <a:gd name="T96" fmla="*/ 522 w 564"/>
                <a:gd name="T97" fmla="*/ 352 h 503"/>
                <a:gd name="T98" fmla="*/ 522 w 564"/>
                <a:gd name="T99" fmla="*/ 359 h 503"/>
                <a:gd name="T100" fmla="*/ 522 w 564"/>
                <a:gd name="T101" fmla="*/ 374 h 503"/>
                <a:gd name="T102" fmla="*/ 522 w 564"/>
                <a:gd name="T103" fmla="*/ 400 h 503"/>
                <a:gd name="T104" fmla="*/ 522 w 564"/>
                <a:gd name="T105" fmla="*/ 422 h 503"/>
                <a:gd name="T106" fmla="*/ 526 w 564"/>
                <a:gd name="T107" fmla="*/ 425 h 503"/>
                <a:gd name="T108" fmla="*/ 534 w 564"/>
                <a:gd name="T109" fmla="*/ 438 h 503"/>
                <a:gd name="T110" fmla="*/ 541 w 564"/>
                <a:gd name="T111" fmla="*/ 463 h 503"/>
                <a:gd name="T112" fmla="*/ 548 w 564"/>
                <a:gd name="T113" fmla="*/ 473 h 503"/>
                <a:gd name="T114" fmla="*/ 563 w 564"/>
                <a:gd name="T115" fmla="*/ 498 h 503"/>
                <a:gd name="T116" fmla="*/ 0 w 564"/>
                <a:gd name="T117" fmla="*/ 502 h 5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4"/>
                <a:gd name="T178" fmla="*/ 0 h 503"/>
                <a:gd name="T179" fmla="*/ 564 w 564"/>
                <a:gd name="T180" fmla="*/ 503 h 50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4" h="503">
                  <a:moveTo>
                    <a:pt x="0" y="502"/>
                  </a:moveTo>
                  <a:lnTo>
                    <a:pt x="0" y="0"/>
                  </a:lnTo>
                  <a:lnTo>
                    <a:pt x="6" y="0"/>
                  </a:lnTo>
                  <a:lnTo>
                    <a:pt x="6" y="12"/>
                  </a:lnTo>
                  <a:lnTo>
                    <a:pt x="6" y="44"/>
                  </a:lnTo>
                  <a:lnTo>
                    <a:pt x="6" y="47"/>
                  </a:lnTo>
                  <a:lnTo>
                    <a:pt x="6" y="57"/>
                  </a:lnTo>
                  <a:lnTo>
                    <a:pt x="6" y="60"/>
                  </a:lnTo>
                  <a:lnTo>
                    <a:pt x="6" y="63"/>
                  </a:lnTo>
                  <a:lnTo>
                    <a:pt x="6" y="73"/>
                  </a:lnTo>
                  <a:lnTo>
                    <a:pt x="6" y="85"/>
                  </a:lnTo>
                  <a:lnTo>
                    <a:pt x="6" y="95"/>
                  </a:lnTo>
                  <a:lnTo>
                    <a:pt x="6" y="98"/>
                  </a:lnTo>
                  <a:lnTo>
                    <a:pt x="6" y="101"/>
                  </a:lnTo>
                  <a:lnTo>
                    <a:pt x="6" y="114"/>
                  </a:lnTo>
                  <a:lnTo>
                    <a:pt x="6" y="117"/>
                  </a:lnTo>
                  <a:lnTo>
                    <a:pt x="6" y="123"/>
                  </a:lnTo>
                  <a:lnTo>
                    <a:pt x="6" y="130"/>
                  </a:lnTo>
                  <a:lnTo>
                    <a:pt x="6" y="139"/>
                  </a:lnTo>
                  <a:lnTo>
                    <a:pt x="6" y="155"/>
                  </a:lnTo>
                  <a:lnTo>
                    <a:pt x="6" y="162"/>
                  </a:lnTo>
                  <a:lnTo>
                    <a:pt x="6" y="165"/>
                  </a:lnTo>
                  <a:lnTo>
                    <a:pt x="6" y="184"/>
                  </a:lnTo>
                  <a:lnTo>
                    <a:pt x="10" y="184"/>
                  </a:lnTo>
                  <a:lnTo>
                    <a:pt x="21" y="187"/>
                  </a:lnTo>
                  <a:lnTo>
                    <a:pt x="29" y="196"/>
                  </a:lnTo>
                  <a:lnTo>
                    <a:pt x="51" y="200"/>
                  </a:lnTo>
                  <a:lnTo>
                    <a:pt x="54" y="200"/>
                  </a:lnTo>
                  <a:lnTo>
                    <a:pt x="73" y="203"/>
                  </a:lnTo>
                  <a:lnTo>
                    <a:pt x="77" y="206"/>
                  </a:lnTo>
                  <a:lnTo>
                    <a:pt x="77" y="216"/>
                  </a:lnTo>
                  <a:lnTo>
                    <a:pt x="84" y="219"/>
                  </a:lnTo>
                  <a:lnTo>
                    <a:pt x="91" y="219"/>
                  </a:lnTo>
                  <a:lnTo>
                    <a:pt x="98" y="219"/>
                  </a:lnTo>
                  <a:lnTo>
                    <a:pt x="116" y="225"/>
                  </a:lnTo>
                  <a:lnTo>
                    <a:pt x="127" y="222"/>
                  </a:lnTo>
                  <a:lnTo>
                    <a:pt x="131" y="225"/>
                  </a:lnTo>
                  <a:lnTo>
                    <a:pt x="138" y="228"/>
                  </a:lnTo>
                  <a:lnTo>
                    <a:pt x="146" y="228"/>
                  </a:lnTo>
                  <a:lnTo>
                    <a:pt x="161" y="225"/>
                  </a:lnTo>
                  <a:lnTo>
                    <a:pt x="164" y="225"/>
                  </a:lnTo>
                  <a:lnTo>
                    <a:pt x="168" y="225"/>
                  </a:lnTo>
                  <a:lnTo>
                    <a:pt x="172" y="222"/>
                  </a:lnTo>
                  <a:lnTo>
                    <a:pt x="175" y="238"/>
                  </a:lnTo>
                  <a:lnTo>
                    <a:pt x="183" y="238"/>
                  </a:lnTo>
                  <a:lnTo>
                    <a:pt x="183" y="247"/>
                  </a:lnTo>
                  <a:lnTo>
                    <a:pt x="189" y="251"/>
                  </a:lnTo>
                  <a:lnTo>
                    <a:pt x="211" y="238"/>
                  </a:lnTo>
                  <a:lnTo>
                    <a:pt x="219" y="247"/>
                  </a:lnTo>
                  <a:lnTo>
                    <a:pt x="222" y="244"/>
                  </a:lnTo>
                  <a:lnTo>
                    <a:pt x="226" y="244"/>
                  </a:lnTo>
                  <a:lnTo>
                    <a:pt x="234" y="254"/>
                  </a:lnTo>
                  <a:lnTo>
                    <a:pt x="252" y="247"/>
                  </a:lnTo>
                  <a:lnTo>
                    <a:pt x="252" y="260"/>
                  </a:lnTo>
                  <a:lnTo>
                    <a:pt x="256" y="263"/>
                  </a:lnTo>
                  <a:lnTo>
                    <a:pt x="270" y="241"/>
                  </a:lnTo>
                  <a:lnTo>
                    <a:pt x="274" y="241"/>
                  </a:lnTo>
                  <a:lnTo>
                    <a:pt x="288" y="254"/>
                  </a:lnTo>
                  <a:lnTo>
                    <a:pt x="303" y="247"/>
                  </a:lnTo>
                  <a:lnTo>
                    <a:pt x="299" y="247"/>
                  </a:lnTo>
                  <a:lnTo>
                    <a:pt x="310" y="257"/>
                  </a:lnTo>
                  <a:lnTo>
                    <a:pt x="318" y="257"/>
                  </a:lnTo>
                  <a:lnTo>
                    <a:pt x="321" y="263"/>
                  </a:lnTo>
                  <a:lnTo>
                    <a:pt x="332" y="260"/>
                  </a:lnTo>
                  <a:lnTo>
                    <a:pt x="354" y="247"/>
                  </a:lnTo>
                  <a:lnTo>
                    <a:pt x="366" y="251"/>
                  </a:lnTo>
                  <a:lnTo>
                    <a:pt x="373" y="247"/>
                  </a:lnTo>
                  <a:lnTo>
                    <a:pt x="387" y="244"/>
                  </a:lnTo>
                  <a:lnTo>
                    <a:pt x="387" y="241"/>
                  </a:lnTo>
                  <a:lnTo>
                    <a:pt x="390" y="244"/>
                  </a:lnTo>
                  <a:lnTo>
                    <a:pt x="394" y="247"/>
                  </a:lnTo>
                  <a:lnTo>
                    <a:pt x="390" y="247"/>
                  </a:lnTo>
                  <a:lnTo>
                    <a:pt x="413" y="247"/>
                  </a:lnTo>
                  <a:lnTo>
                    <a:pt x="416" y="247"/>
                  </a:lnTo>
                  <a:lnTo>
                    <a:pt x="416" y="241"/>
                  </a:lnTo>
                  <a:lnTo>
                    <a:pt x="424" y="241"/>
                  </a:lnTo>
                  <a:lnTo>
                    <a:pt x="427" y="241"/>
                  </a:lnTo>
                  <a:lnTo>
                    <a:pt x="427" y="244"/>
                  </a:lnTo>
                  <a:lnTo>
                    <a:pt x="438" y="251"/>
                  </a:lnTo>
                  <a:lnTo>
                    <a:pt x="450" y="260"/>
                  </a:lnTo>
                  <a:lnTo>
                    <a:pt x="453" y="260"/>
                  </a:lnTo>
                  <a:lnTo>
                    <a:pt x="453" y="257"/>
                  </a:lnTo>
                  <a:lnTo>
                    <a:pt x="461" y="260"/>
                  </a:lnTo>
                  <a:lnTo>
                    <a:pt x="461" y="263"/>
                  </a:lnTo>
                  <a:lnTo>
                    <a:pt x="471" y="266"/>
                  </a:lnTo>
                  <a:lnTo>
                    <a:pt x="478" y="273"/>
                  </a:lnTo>
                  <a:lnTo>
                    <a:pt x="482" y="270"/>
                  </a:lnTo>
                  <a:lnTo>
                    <a:pt x="493" y="279"/>
                  </a:lnTo>
                  <a:lnTo>
                    <a:pt x="504" y="276"/>
                  </a:lnTo>
                  <a:lnTo>
                    <a:pt x="522" y="279"/>
                  </a:lnTo>
                  <a:lnTo>
                    <a:pt x="522" y="282"/>
                  </a:lnTo>
                  <a:lnTo>
                    <a:pt x="522" y="295"/>
                  </a:lnTo>
                  <a:lnTo>
                    <a:pt x="522" y="305"/>
                  </a:lnTo>
                  <a:lnTo>
                    <a:pt x="522" y="317"/>
                  </a:lnTo>
                  <a:lnTo>
                    <a:pt x="522" y="327"/>
                  </a:lnTo>
                  <a:lnTo>
                    <a:pt x="522" y="330"/>
                  </a:lnTo>
                  <a:lnTo>
                    <a:pt x="522" y="339"/>
                  </a:lnTo>
                  <a:lnTo>
                    <a:pt x="522" y="352"/>
                  </a:lnTo>
                  <a:lnTo>
                    <a:pt x="522" y="355"/>
                  </a:lnTo>
                  <a:lnTo>
                    <a:pt x="522" y="359"/>
                  </a:lnTo>
                  <a:lnTo>
                    <a:pt x="522" y="365"/>
                  </a:lnTo>
                  <a:lnTo>
                    <a:pt x="522" y="374"/>
                  </a:lnTo>
                  <a:lnTo>
                    <a:pt x="522" y="387"/>
                  </a:lnTo>
                  <a:lnTo>
                    <a:pt x="522" y="400"/>
                  </a:lnTo>
                  <a:lnTo>
                    <a:pt x="522" y="403"/>
                  </a:lnTo>
                  <a:lnTo>
                    <a:pt x="522" y="422"/>
                  </a:lnTo>
                  <a:lnTo>
                    <a:pt x="522" y="425"/>
                  </a:lnTo>
                  <a:lnTo>
                    <a:pt x="526" y="425"/>
                  </a:lnTo>
                  <a:lnTo>
                    <a:pt x="537" y="438"/>
                  </a:lnTo>
                  <a:lnTo>
                    <a:pt x="534" y="438"/>
                  </a:lnTo>
                  <a:lnTo>
                    <a:pt x="541" y="447"/>
                  </a:lnTo>
                  <a:lnTo>
                    <a:pt x="541" y="463"/>
                  </a:lnTo>
                  <a:lnTo>
                    <a:pt x="548" y="470"/>
                  </a:lnTo>
                  <a:lnTo>
                    <a:pt x="548" y="473"/>
                  </a:lnTo>
                  <a:lnTo>
                    <a:pt x="559" y="502"/>
                  </a:lnTo>
                  <a:lnTo>
                    <a:pt x="563" y="498"/>
                  </a:lnTo>
                  <a:lnTo>
                    <a:pt x="563" y="502"/>
                  </a:lnTo>
                  <a:lnTo>
                    <a:pt x="0" y="502"/>
                  </a:lnTo>
                </a:path>
              </a:pathLst>
            </a:custGeom>
            <a:solidFill>
              <a:srgbClr val="CCCC99"/>
            </a:solidFill>
            <a:ln w="28575" cap="rnd">
              <a:noFill/>
              <a:round/>
              <a:headEnd type="none" w="sm" len="sm"/>
              <a:tailEnd type="none" w="sm" len="sm"/>
            </a:ln>
          </p:spPr>
          <p:txBody>
            <a:bodyPr/>
            <a:lstStyle/>
            <a:p>
              <a:endParaRPr lang="en-US"/>
            </a:p>
          </p:txBody>
        </p:sp>
        <p:sp>
          <p:nvSpPr>
            <p:cNvPr id="12322" name="Freeform 37"/>
            <p:cNvSpPr>
              <a:spLocks/>
            </p:cNvSpPr>
            <p:nvPr/>
          </p:nvSpPr>
          <p:spPr bwMode="blackWhite">
            <a:xfrm>
              <a:off x="4494" y="1767"/>
              <a:ext cx="564" cy="502"/>
            </a:xfrm>
            <a:custGeom>
              <a:avLst/>
              <a:gdLst>
                <a:gd name="T0" fmla="*/ 18 w 564"/>
                <a:gd name="T1" fmla="*/ 315 h 502"/>
                <a:gd name="T2" fmla="*/ 0 w 564"/>
                <a:gd name="T3" fmla="*/ 290 h 502"/>
                <a:gd name="T4" fmla="*/ 559 w 564"/>
                <a:gd name="T5" fmla="*/ 0 h 502"/>
                <a:gd name="T6" fmla="*/ 563 w 564"/>
                <a:gd name="T7" fmla="*/ 0 h 502"/>
                <a:gd name="T8" fmla="*/ 563 w 564"/>
                <a:gd name="T9" fmla="*/ 31 h 502"/>
                <a:gd name="T10" fmla="*/ 552 w 564"/>
                <a:gd name="T11" fmla="*/ 67 h 502"/>
                <a:gd name="T12" fmla="*/ 548 w 564"/>
                <a:gd name="T13" fmla="*/ 82 h 502"/>
                <a:gd name="T14" fmla="*/ 552 w 564"/>
                <a:gd name="T15" fmla="*/ 102 h 502"/>
                <a:gd name="T16" fmla="*/ 548 w 564"/>
                <a:gd name="T17" fmla="*/ 111 h 502"/>
                <a:gd name="T18" fmla="*/ 537 w 564"/>
                <a:gd name="T19" fmla="*/ 127 h 502"/>
                <a:gd name="T20" fmla="*/ 537 w 564"/>
                <a:gd name="T21" fmla="*/ 137 h 502"/>
                <a:gd name="T22" fmla="*/ 534 w 564"/>
                <a:gd name="T23" fmla="*/ 143 h 502"/>
                <a:gd name="T24" fmla="*/ 493 w 564"/>
                <a:gd name="T25" fmla="*/ 156 h 502"/>
                <a:gd name="T26" fmla="*/ 457 w 564"/>
                <a:gd name="T27" fmla="*/ 172 h 502"/>
                <a:gd name="T28" fmla="*/ 482 w 564"/>
                <a:gd name="T29" fmla="*/ 159 h 502"/>
                <a:gd name="T30" fmla="*/ 471 w 564"/>
                <a:gd name="T31" fmla="*/ 156 h 502"/>
                <a:gd name="T32" fmla="*/ 461 w 564"/>
                <a:gd name="T33" fmla="*/ 134 h 502"/>
                <a:gd name="T34" fmla="*/ 450 w 564"/>
                <a:gd name="T35" fmla="*/ 143 h 502"/>
                <a:gd name="T36" fmla="*/ 442 w 564"/>
                <a:gd name="T37" fmla="*/ 143 h 502"/>
                <a:gd name="T38" fmla="*/ 438 w 564"/>
                <a:gd name="T39" fmla="*/ 153 h 502"/>
                <a:gd name="T40" fmla="*/ 438 w 564"/>
                <a:gd name="T41" fmla="*/ 159 h 502"/>
                <a:gd name="T42" fmla="*/ 450 w 564"/>
                <a:gd name="T43" fmla="*/ 172 h 502"/>
                <a:gd name="T44" fmla="*/ 427 w 564"/>
                <a:gd name="T45" fmla="*/ 201 h 502"/>
                <a:gd name="T46" fmla="*/ 394 w 564"/>
                <a:gd name="T47" fmla="*/ 223 h 502"/>
                <a:gd name="T48" fmla="*/ 332 w 564"/>
                <a:gd name="T49" fmla="*/ 258 h 502"/>
                <a:gd name="T50" fmla="*/ 310 w 564"/>
                <a:gd name="T51" fmla="*/ 274 h 502"/>
                <a:gd name="T52" fmla="*/ 282 w 564"/>
                <a:gd name="T53" fmla="*/ 296 h 502"/>
                <a:gd name="T54" fmla="*/ 263 w 564"/>
                <a:gd name="T55" fmla="*/ 315 h 502"/>
                <a:gd name="T56" fmla="*/ 248 w 564"/>
                <a:gd name="T57" fmla="*/ 341 h 502"/>
                <a:gd name="T58" fmla="*/ 237 w 564"/>
                <a:gd name="T59" fmla="*/ 373 h 502"/>
                <a:gd name="T60" fmla="*/ 241 w 564"/>
                <a:gd name="T61" fmla="*/ 433 h 502"/>
                <a:gd name="T62" fmla="*/ 256 w 564"/>
                <a:gd name="T63" fmla="*/ 491 h 502"/>
                <a:gd name="T64" fmla="*/ 222 w 564"/>
                <a:gd name="T65" fmla="*/ 501 h 502"/>
                <a:gd name="T66" fmla="*/ 193 w 564"/>
                <a:gd name="T67" fmla="*/ 485 h 502"/>
                <a:gd name="T68" fmla="*/ 157 w 564"/>
                <a:gd name="T69" fmla="*/ 478 h 502"/>
                <a:gd name="T70" fmla="*/ 131 w 564"/>
                <a:gd name="T71" fmla="*/ 465 h 502"/>
                <a:gd name="T72" fmla="*/ 116 w 564"/>
                <a:gd name="T73" fmla="*/ 462 h 502"/>
                <a:gd name="T74" fmla="*/ 94 w 564"/>
                <a:gd name="T75" fmla="*/ 453 h 502"/>
                <a:gd name="T76" fmla="*/ 73 w 564"/>
                <a:gd name="T77" fmla="*/ 411 h 502"/>
                <a:gd name="T78" fmla="*/ 54 w 564"/>
                <a:gd name="T79" fmla="*/ 370 h 502"/>
                <a:gd name="T80" fmla="*/ 40 w 564"/>
                <a:gd name="T81" fmla="*/ 335 h 502"/>
                <a:gd name="T82" fmla="*/ 29 w 564"/>
                <a:gd name="T83" fmla="*/ 325 h 5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64"/>
                <a:gd name="T127" fmla="*/ 0 h 502"/>
                <a:gd name="T128" fmla="*/ 564 w 564"/>
                <a:gd name="T129" fmla="*/ 502 h 50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64" h="502">
                  <a:moveTo>
                    <a:pt x="29" y="325"/>
                  </a:moveTo>
                  <a:lnTo>
                    <a:pt x="18" y="315"/>
                  </a:lnTo>
                  <a:lnTo>
                    <a:pt x="6" y="299"/>
                  </a:lnTo>
                  <a:lnTo>
                    <a:pt x="0" y="290"/>
                  </a:lnTo>
                  <a:lnTo>
                    <a:pt x="0" y="0"/>
                  </a:lnTo>
                  <a:lnTo>
                    <a:pt x="559" y="0"/>
                  </a:lnTo>
                  <a:lnTo>
                    <a:pt x="559" y="3"/>
                  </a:lnTo>
                  <a:lnTo>
                    <a:pt x="563" y="0"/>
                  </a:lnTo>
                  <a:lnTo>
                    <a:pt x="563" y="19"/>
                  </a:lnTo>
                  <a:lnTo>
                    <a:pt x="563" y="31"/>
                  </a:lnTo>
                  <a:lnTo>
                    <a:pt x="559" y="41"/>
                  </a:lnTo>
                  <a:lnTo>
                    <a:pt x="552" y="67"/>
                  </a:lnTo>
                  <a:lnTo>
                    <a:pt x="548" y="76"/>
                  </a:lnTo>
                  <a:lnTo>
                    <a:pt x="548" y="82"/>
                  </a:lnTo>
                  <a:lnTo>
                    <a:pt x="552" y="89"/>
                  </a:lnTo>
                  <a:lnTo>
                    <a:pt x="552" y="102"/>
                  </a:lnTo>
                  <a:lnTo>
                    <a:pt x="548" y="108"/>
                  </a:lnTo>
                  <a:lnTo>
                    <a:pt x="548" y="111"/>
                  </a:lnTo>
                  <a:lnTo>
                    <a:pt x="545" y="114"/>
                  </a:lnTo>
                  <a:lnTo>
                    <a:pt x="537" y="127"/>
                  </a:lnTo>
                  <a:lnTo>
                    <a:pt x="534" y="127"/>
                  </a:lnTo>
                  <a:lnTo>
                    <a:pt x="537" y="137"/>
                  </a:lnTo>
                  <a:lnTo>
                    <a:pt x="541" y="146"/>
                  </a:lnTo>
                  <a:lnTo>
                    <a:pt x="534" y="143"/>
                  </a:lnTo>
                  <a:lnTo>
                    <a:pt x="522" y="143"/>
                  </a:lnTo>
                  <a:lnTo>
                    <a:pt x="493" y="156"/>
                  </a:lnTo>
                  <a:lnTo>
                    <a:pt x="461" y="175"/>
                  </a:lnTo>
                  <a:lnTo>
                    <a:pt x="457" y="172"/>
                  </a:lnTo>
                  <a:lnTo>
                    <a:pt x="474" y="159"/>
                  </a:lnTo>
                  <a:lnTo>
                    <a:pt x="482" y="159"/>
                  </a:lnTo>
                  <a:lnTo>
                    <a:pt x="482" y="156"/>
                  </a:lnTo>
                  <a:lnTo>
                    <a:pt x="471" y="156"/>
                  </a:lnTo>
                  <a:lnTo>
                    <a:pt x="461" y="159"/>
                  </a:lnTo>
                  <a:lnTo>
                    <a:pt x="461" y="134"/>
                  </a:lnTo>
                  <a:lnTo>
                    <a:pt x="453" y="137"/>
                  </a:lnTo>
                  <a:lnTo>
                    <a:pt x="450" y="143"/>
                  </a:lnTo>
                  <a:lnTo>
                    <a:pt x="446" y="143"/>
                  </a:lnTo>
                  <a:lnTo>
                    <a:pt x="442" y="143"/>
                  </a:lnTo>
                  <a:lnTo>
                    <a:pt x="438" y="149"/>
                  </a:lnTo>
                  <a:lnTo>
                    <a:pt x="438" y="153"/>
                  </a:lnTo>
                  <a:lnTo>
                    <a:pt x="438" y="156"/>
                  </a:lnTo>
                  <a:lnTo>
                    <a:pt x="438" y="159"/>
                  </a:lnTo>
                  <a:lnTo>
                    <a:pt x="446" y="159"/>
                  </a:lnTo>
                  <a:lnTo>
                    <a:pt x="450" y="172"/>
                  </a:lnTo>
                  <a:lnTo>
                    <a:pt x="464" y="175"/>
                  </a:lnTo>
                  <a:lnTo>
                    <a:pt x="427" y="201"/>
                  </a:lnTo>
                  <a:lnTo>
                    <a:pt x="405" y="220"/>
                  </a:lnTo>
                  <a:lnTo>
                    <a:pt x="394" y="223"/>
                  </a:lnTo>
                  <a:lnTo>
                    <a:pt x="362" y="242"/>
                  </a:lnTo>
                  <a:lnTo>
                    <a:pt x="332" y="258"/>
                  </a:lnTo>
                  <a:lnTo>
                    <a:pt x="321" y="264"/>
                  </a:lnTo>
                  <a:lnTo>
                    <a:pt x="310" y="274"/>
                  </a:lnTo>
                  <a:lnTo>
                    <a:pt x="299" y="280"/>
                  </a:lnTo>
                  <a:lnTo>
                    <a:pt x="282" y="296"/>
                  </a:lnTo>
                  <a:lnTo>
                    <a:pt x="263" y="312"/>
                  </a:lnTo>
                  <a:lnTo>
                    <a:pt x="263" y="315"/>
                  </a:lnTo>
                  <a:lnTo>
                    <a:pt x="256" y="325"/>
                  </a:lnTo>
                  <a:lnTo>
                    <a:pt x="248" y="341"/>
                  </a:lnTo>
                  <a:lnTo>
                    <a:pt x="237" y="370"/>
                  </a:lnTo>
                  <a:lnTo>
                    <a:pt x="237" y="373"/>
                  </a:lnTo>
                  <a:lnTo>
                    <a:pt x="234" y="395"/>
                  </a:lnTo>
                  <a:lnTo>
                    <a:pt x="241" y="433"/>
                  </a:lnTo>
                  <a:lnTo>
                    <a:pt x="248" y="449"/>
                  </a:lnTo>
                  <a:lnTo>
                    <a:pt x="256" y="491"/>
                  </a:lnTo>
                  <a:lnTo>
                    <a:pt x="237" y="501"/>
                  </a:lnTo>
                  <a:lnTo>
                    <a:pt x="222" y="501"/>
                  </a:lnTo>
                  <a:lnTo>
                    <a:pt x="211" y="491"/>
                  </a:lnTo>
                  <a:lnTo>
                    <a:pt x="193" y="485"/>
                  </a:lnTo>
                  <a:lnTo>
                    <a:pt x="161" y="481"/>
                  </a:lnTo>
                  <a:lnTo>
                    <a:pt x="157" y="478"/>
                  </a:lnTo>
                  <a:lnTo>
                    <a:pt x="153" y="478"/>
                  </a:lnTo>
                  <a:lnTo>
                    <a:pt x="131" y="465"/>
                  </a:lnTo>
                  <a:lnTo>
                    <a:pt x="124" y="465"/>
                  </a:lnTo>
                  <a:lnTo>
                    <a:pt x="116" y="462"/>
                  </a:lnTo>
                  <a:lnTo>
                    <a:pt x="116" y="459"/>
                  </a:lnTo>
                  <a:lnTo>
                    <a:pt x="94" y="453"/>
                  </a:lnTo>
                  <a:lnTo>
                    <a:pt x="80" y="437"/>
                  </a:lnTo>
                  <a:lnTo>
                    <a:pt x="73" y="411"/>
                  </a:lnTo>
                  <a:lnTo>
                    <a:pt x="58" y="395"/>
                  </a:lnTo>
                  <a:lnTo>
                    <a:pt x="54" y="370"/>
                  </a:lnTo>
                  <a:lnTo>
                    <a:pt x="51" y="347"/>
                  </a:lnTo>
                  <a:lnTo>
                    <a:pt x="40" y="335"/>
                  </a:lnTo>
                  <a:lnTo>
                    <a:pt x="29" y="328"/>
                  </a:lnTo>
                  <a:lnTo>
                    <a:pt x="29" y="325"/>
                  </a:lnTo>
                </a:path>
              </a:pathLst>
            </a:custGeom>
            <a:solidFill>
              <a:srgbClr val="CCCC99"/>
            </a:solidFill>
            <a:ln w="28575" cap="rnd">
              <a:noFill/>
              <a:round/>
              <a:headEnd type="none" w="sm" len="sm"/>
              <a:tailEnd type="none" w="sm" len="sm"/>
            </a:ln>
          </p:spPr>
          <p:txBody>
            <a:bodyPr/>
            <a:lstStyle/>
            <a:p>
              <a:endParaRPr lang="en-US"/>
            </a:p>
          </p:txBody>
        </p:sp>
        <p:sp>
          <p:nvSpPr>
            <p:cNvPr id="12323" name="Freeform 38"/>
            <p:cNvSpPr>
              <a:spLocks/>
            </p:cNvSpPr>
            <p:nvPr/>
          </p:nvSpPr>
          <p:spPr bwMode="blackWhite">
            <a:xfrm>
              <a:off x="3938" y="1269"/>
              <a:ext cx="1121" cy="1000"/>
            </a:xfrm>
            <a:custGeom>
              <a:avLst/>
              <a:gdLst>
                <a:gd name="T0" fmla="*/ 543 w 1121"/>
                <a:gd name="T1" fmla="*/ 776 h 1000"/>
                <a:gd name="T2" fmla="*/ 500 w 1121"/>
                <a:gd name="T3" fmla="*/ 690 h 1000"/>
                <a:gd name="T4" fmla="*/ 466 w 1121"/>
                <a:gd name="T5" fmla="*/ 658 h 1000"/>
                <a:gd name="T6" fmla="*/ 434 w 1121"/>
                <a:gd name="T7" fmla="*/ 633 h 1000"/>
                <a:gd name="T8" fmla="*/ 390 w 1121"/>
                <a:gd name="T9" fmla="*/ 633 h 1000"/>
                <a:gd name="T10" fmla="*/ 317 w 1121"/>
                <a:gd name="T11" fmla="*/ 684 h 1000"/>
                <a:gd name="T12" fmla="*/ 244 w 1121"/>
                <a:gd name="T13" fmla="*/ 687 h 1000"/>
                <a:gd name="T14" fmla="*/ 182 w 1121"/>
                <a:gd name="T15" fmla="*/ 645 h 1000"/>
                <a:gd name="T16" fmla="*/ 139 w 1121"/>
                <a:gd name="T17" fmla="*/ 550 h 1000"/>
                <a:gd name="T18" fmla="*/ 43 w 1121"/>
                <a:gd name="T19" fmla="*/ 477 h 1000"/>
                <a:gd name="T20" fmla="*/ 0 w 1121"/>
                <a:gd name="T21" fmla="*/ 432 h 1000"/>
                <a:gd name="T22" fmla="*/ 43 w 1121"/>
                <a:gd name="T23" fmla="*/ 423 h 1000"/>
                <a:gd name="T24" fmla="*/ 152 w 1121"/>
                <a:gd name="T25" fmla="*/ 423 h 1000"/>
                <a:gd name="T26" fmla="*/ 244 w 1121"/>
                <a:gd name="T27" fmla="*/ 423 h 1000"/>
                <a:gd name="T28" fmla="*/ 298 w 1121"/>
                <a:gd name="T29" fmla="*/ 423 h 1000"/>
                <a:gd name="T30" fmla="*/ 302 w 1121"/>
                <a:gd name="T31" fmla="*/ 375 h 1000"/>
                <a:gd name="T32" fmla="*/ 306 w 1121"/>
                <a:gd name="T33" fmla="*/ 295 h 1000"/>
                <a:gd name="T34" fmla="*/ 306 w 1121"/>
                <a:gd name="T35" fmla="*/ 267 h 1000"/>
                <a:gd name="T36" fmla="*/ 306 w 1121"/>
                <a:gd name="T37" fmla="*/ 209 h 1000"/>
                <a:gd name="T38" fmla="*/ 306 w 1121"/>
                <a:gd name="T39" fmla="*/ 155 h 1000"/>
                <a:gd name="T40" fmla="*/ 306 w 1121"/>
                <a:gd name="T41" fmla="*/ 117 h 1000"/>
                <a:gd name="T42" fmla="*/ 306 w 1121"/>
                <a:gd name="T43" fmla="*/ 44 h 1000"/>
                <a:gd name="T44" fmla="*/ 382 w 1121"/>
                <a:gd name="T45" fmla="*/ 0 h 1000"/>
                <a:gd name="T46" fmla="*/ 427 w 1121"/>
                <a:gd name="T47" fmla="*/ 0 h 1000"/>
                <a:gd name="T48" fmla="*/ 485 w 1121"/>
                <a:gd name="T49" fmla="*/ 0 h 1000"/>
                <a:gd name="T50" fmla="*/ 565 w 1121"/>
                <a:gd name="T51" fmla="*/ 0 h 1000"/>
                <a:gd name="T52" fmla="*/ 565 w 1121"/>
                <a:gd name="T53" fmla="*/ 60 h 1000"/>
                <a:gd name="T54" fmla="*/ 565 w 1121"/>
                <a:gd name="T55" fmla="*/ 98 h 1000"/>
                <a:gd name="T56" fmla="*/ 565 w 1121"/>
                <a:gd name="T57" fmla="*/ 130 h 1000"/>
                <a:gd name="T58" fmla="*/ 565 w 1121"/>
                <a:gd name="T59" fmla="*/ 184 h 1000"/>
                <a:gd name="T60" fmla="*/ 612 w 1121"/>
                <a:gd name="T61" fmla="*/ 200 h 1000"/>
                <a:gd name="T62" fmla="*/ 649 w 1121"/>
                <a:gd name="T63" fmla="*/ 219 h 1000"/>
                <a:gd name="T64" fmla="*/ 696 w 1121"/>
                <a:gd name="T65" fmla="*/ 229 h 1000"/>
                <a:gd name="T66" fmla="*/ 729 w 1121"/>
                <a:gd name="T67" fmla="*/ 222 h 1000"/>
                <a:gd name="T68" fmla="*/ 769 w 1121"/>
                <a:gd name="T69" fmla="*/ 238 h 1000"/>
                <a:gd name="T70" fmla="*/ 810 w 1121"/>
                <a:gd name="T71" fmla="*/ 248 h 1000"/>
                <a:gd name="T72" fmla="*/ 846 w 1121"/>
                <a:gd name="T73" fmla="*/ 254 h 1000"/>
                <a:gd name="T74" fmla="*/ 879 w 1121"/>
                <a:gd name="T75" fmla="*/ 264 h 1000"/>
                <a:gd name="T76" fmla="*/ 945 w 1121"/>
                <a:gd name="T77" fmla="*/ 244 h 1000"/>
                <a:gd name="T78" fmla="*/ 970 w 1121"/>
                <a:gd name="T79" fmla="*/ 248 h 1000"/>
                <a:gd name="T80" fmla="*/ 984 w 1121"/>
                <a:gd name="T81" fmla="*/ 244 h 1000"/>
                <a:gd name="T82" fmla="*/ 1018 w 1121"/>
                <a:gd name="T83" fmla="*/ 260 h 1000"/>
                <a:gd name="T84" fmla="*/ 1050 w 1121"/>
                <a:gd name="T85" fmla="*/ 279 h 1000"/>
                <a:gd name="T86" fmla="*/ 1079 w 1121"/>
                <a:gd name="T87" fmla="*/ 305 h 1000"/>
                <a:gd name="T88" fmla="*/ 1079 w 1121"/>
                <a:gd name="T89" fmla="*/ 353 h 1000"/>
                <a:gd name="T90" fmla="*/ 1079 w 1121"/>
                <a:gd name="T91" fmla="*/ 388 h 1000"/>
                <a:gd name="T92" fmla="*/ 1083 w 1121"/>
                <a:gd name="T93" fmla="*/ 426 h 1000"/>
                <a:gd name="T94" fmla="*/ 1105 w 1121"/>
                <a:gd name="T95" fmla="*/ 470 h 1000"/>
                <a:gd name="T96" fmla="*/ 1120 w 1121"/>
                <a:gd name="T97" fmla="*/ 531 h 1000"/>
                <a:gd name="T98" fmla="*/ 1109 w 1121"/>
                <a:gd name="T99" fmla="*/ 588 h 1000"/>
                <a:gd name="T100" fmla="*/ 1094 w 1121"/>
                <a:gd name="T101" fmla="*/ 626 h 1000"/>
                <a:gd name="T102" fmla="*/ 1079 w 1121"/>
                <a:gd name="T103" fmla="*/ 642 h 1000"/>
                <a:gd name="T104" fmla="*/ 1040 w 1121"/>
                <a:gd name="T105" fmla="*/ 658 h 1000"/>
                <a:gd name="T106" fmla="*/ 1010 w 1121"/>
                <a:gd name="T107" fmla="*/ 636 h 1000"/>
                <a:gd name="T108" fmla="*/ 995 w 1121"/>
                <a:gd name="T109" fmla="*/ 652 h 1000"/>
                <a:gd name="T110" fmla="*/ 1021 w 1121"/>
                <a:gd name="T111" fmla="*/ 674 h 1000"/>
                <a:gd name="T112" fmla="*/ 890 w 1121"/>
                <a:gd name="T113" fmla="*/ 757 h 1000"/>
                <a:gd name="T114" fmla="*/ 821 w 1121"/>
                <a:gd name="T115" fmla="*/ 811 h 1000"/>
                <a:gd name="T116" fmla="*/ 795 w 1121"/>
                <a:gd name="T117" fmla="*/ 871 h 1000"/>
                <a:gd name="T118" fmla="*/ 795 w 1121"/>
                <a:gd name="T119" fmla="*/ 999 h 1000"/>
                <a:gd name="T120" fmla="*/ 715 w 1121"/>
                <a:gd name="T121" fmla="*/ 976 h 1000"/>
                <a:gd name="T122" fmla="*/ 674 w 1121"/>
                <a:gd name="T123" fmla="*/ 957 h 1000"/>
                <a:gd name="T124" fmla="*/ 612 w 1121"/>
                <a:gd name="T125" fmla="*/ 868 h 1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1"/>
                <a:gd name="T190" fmla="*/ 0 h 1000"/>
                <a:gd name="T191" fmla="*/ 1121 w 1121"/>
                <a:gd name="T192" fmla="*/ 1000 h 1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1" h="1000">
                  <a:moveTo>
                    <a:pt x="587" y="824"/>
                  </a:moveTo>
                  <a:lnTo>
                    <a:pt x="576" y="814"/>
                  </a:lnTo>
                  <a:lnTo>
                    <a:pt x="565" y="798"/>
                  </a:lnTo>
                  <a:lnTo>
                    <a:pt x="547" y="782"/>
                  </a:lnTo>
                  <a:lnTo>
                    <a:pt x="543" y="776"/>
                  </a:lnTo>
                  <a:lnTo>
                    <a:pt x="536" y="757"/>
                  </a:lnTo>
                  <a:lnTo>
                    <a:pt x="539" y="754"/>
                  </a:lnTo>
                  <a:lnTo>
                    <a:pt x="514" y="715"/>
                  </a:lnTo>
                  <a:lnTo>
                    <a:pt x="511" y="699"/>
                  </a:lnTo>
                  <a:lnTo>
                    <a:pt x="500" y="690"/>
                  </a:lnTo>
                  <a:lnTo>
                    <a:pt x="500" y="684"/>
                  </a:lnTo>
                  <a:lnTo>
                    <a:pt x="481" y="671"/>
                  </a:lnTo>
                  <a:lnTo>
                    <a:pt x="477" y="664"/>
                  </a:lnTo>
                  <a:lnTo>
                    <a:pt x="470" y="661"/>
                  </a:lnTo>
                  <a:lnTo>
                    <a:pt x="466" y="658"/>
                  </a:lnTo>
                  <a:lnTo>
                    <a:pt x="459" y="658"/>
                  </a:lnTo>
                  <a:lnTo>
                    <a:pt x="455" y="649"/>
                  </a:lnTo>
                  <a:lnTo>
                    <a:pt x="445" y="636"/>
                  </a:lnTo>
                  <a:lnTo>
                    <a:pt x="434" y="636"/>
                  </a:lnTo>
                  <a:lnTo>
                    <a:pt x="434" y="633"/>
                  </a:lnTo>
                  <a:lnTo>
                    <a:pt x="416" y="633"/>
                  </a:lnTo>
                  <a:lnTo>
                    <a:pt x="397" y="629"/>
                  </a:lnTo>
                  <a:lnTo>
                    <a:pt x="397" y="633"/>
                  </a:lnTo>
                  <a:lnTo>
                    <a:pt x="390" y="629"/>
                  </a:lnTo>
                  <a:lnTo>
                    <a:pt x="390" y="633"/>
                  </a:lnTo>
                  <a:lnTo>
                    <a:pt x="368" y="623"/>
                  </a:lnTo>
                  <a:lnTo>
                    <a:pt x="350" y="636"/>
                  </a:lnTo>
                  <a:lnTo>
                    <a:pt x="343" y="636"/>
                  </a:lnTo>
                  <a:lnTo>
                    <a:pt x="328" y="649"/>
                  </a:lnTo>
                  <a:lnTo>
                    <a:pt x="317" y="684"/>
                  </a:lnTo>
                  <a:lnTo>
                    <a:pt x="302" y="699"/>
                  </a:lnTo>
                  <a:lnTo>
                    <a:pt x="295" y="709"/>
                  </a:lnTo>
                  <a:lnTo>
                    <a:pt x="277" y="703"/>
                  </a:lnTo>
                  <a:lnTo>
                    <a:pt x="266" y="693"/>
                  </a:lnTo>
                  <a:lnTo>
                    <a:pt x="244" y="687"/>
                  </a:lnTo>
                  <a:lnTo>
                    <a:pt x="244" y="680"/>
                  </a:lnTo>
                  <a:lnTo>
                    <a:pt x="225" y="677"/>
                  </a:lnTo>
                  <a:lnTo>
                    <a:pt x="215" y="671"/>
                  </a:lnTo>
                  <a:lnTo>
                    <a:pt x="204" y="658"/>
                  </a:lnTo>
                  <a:lnTo>
                    <a:pt x="182" y="645"/>
                  </a:lnTo>
                  <a:lnTo>
                    <a:pt x="167" y="614"/>
                  </a:lnTo>
                  <a:lnTo>
                    <a:pt x="163" y="588"/>
                  </a:lnTo>
                  <a:lnTo>
                    <a:pt x="149" y="563"/>
                  </a:lnTo>
                  <a:lnTo>
                    <a:pt x="142" y="553"/>
                  </a:lnTo>
                  <a:lnTo>
                    <a:pt x="139" y="550"/>
                  </a:lnTo>
                  <a:lnTo>
                    <a:pt x="105" y="531"/>
                  </a:lnTo>
                  <a:lnTo>
                    <a:pt x="87" y="509"/>
                  </a:lnTo>
                  <a:lnTo>
                    <a:pt x="73" y="502"/>
                  </a:lnTo>
                  <a:lnTo>
                    <a:pt x="54" y="480"/>
                  </a:lnTo>
                  <a:lnTo>
                    <a:pt x="43" y="477"/>
                  </a:lnTo>
                  <a:lnTo>
                    <a:pt x="32" y="470"/>
                  </a:lnTo>
                  <a:lnTo>
                    <a:pt x="18" y="448"/>
                  </a:lnTo>
                  <a:lnTo>
                    <a:pt x="10" y="448"/>
                  </a:lnTo>
                  <a:lnTo>
                    <a:pt x="6" y="445"/>
                  </a:lnTo>
                  <a:lnTo>
                    <a:pt x="0" y="432"/>
                  </a:lnTo>
                  <a:lnTo>
                    <a:pt x="0" y="426"/>
                  </a:lnTo>
                  <a:lnTo>
                    <a:pt x="0" y="423"/>
                  </a:lnTo>
                  <a:lnTo>
                    <a:pt x="21" y="423"/>
                  </a:lnTo>
                  <a:lnTo>
                    <a:pt x="32" y="423"/>
                  </a:lnTo>
                  <a:lnTo>
                    <a:pt x="43" y="423"/>
                  </a:lnTo>
                  <a:lnTo>
                    <a:pt x="54" y="423"/>
                  </a:lnTo>
                  <a:lnTo>
                    <a:pt x="105" y="423"/>
                  </a:lnTo>
                  <a:lnTo>
                    <a:pt x="131" y="423"/>
                  </a:lnTo>
                  <a:lnTo>
                    <a:pt x="146" y="423"/>
                  </a:lnTo>
                  <a:lnTo>
                    <a:pt x="152" y="423"/>
                  </a:lnTo>
                  <a:lnTo>
                    <a:pt x="193" y="423"/>
                  </a:lnTo>
                  <a:lnTo>
                    <a:pt x="204" y="423"/>
                  </a:lnTo>
                  <a:lnTo>
                    <a:pt x="223" y="423"/>
                  </a:lnTo>
                  <a:lnTo>
                    <a:pt x="225" y="423"/>
                  </a:lnTo>
                  <a:lnTo>
                    <a:pt x="244" y="423"/>
                  </a:lnTo>
                  <a:lnTo>
                    <a:pt x="247" y="423"/>
                  </a:lnTo>
                  <a:lnTo>
                    <a:pt x="255" y="423"/>
                  </a:lnTo>
                  <a:lnTo>
                    <a:pt x="277" y="423"/>
                  </a:lnTo>
                  <a:lnTo>
                    <a:pt x="281" y="423"/>
                  </a:lnTo>
                  <a:lnTo>
                    <a:pt x="298" y="423"/>
                  </a:lnTo>
                  <a:lnTo>
                    <a:pt x="302" y="423"/>
                  </a:lnTo>
                  <a:lnTo>
                    <a:pt x="302" y="416"/>
                  </a:lnTo>
                  <a:lnTo>
                    <a:pt x="302" y="400"/>
                  </a:lnTo>
                  <a:lnTo>
                    <a:pt x="302" y="378"/>
                  </a:lnTo>
                  <a:lnTo>
                    <a:pt x="302" y="375"/>
                  </a:lnTo>
                  <a:lnTo>
                    <a:pt x="302" y="365"/>
                  </a:lnTo>
                  <a:lnTo>
                    <a:pt x="302" y="346"/>
                  </a:lnTo>
                  <a:lnTo>
                    <a:pt x="302" y="334"/>
                  </a:lnTo>
                  <a:lnTo>
                    <a:pt x="302" y="318"/>
                  </a:lnTo>
                  <a:lnTo>
                    <a:pt x="306" y="295"/>
                  </a:lnTo>
                  <a:lnTo>
                    <a:pt x="306" y="292"/>
                  </a:lnTo>
                  <a:lnTo>
                    <a:pt x="306" y="283"/>
                  </a:lnTo>
                  <a:lnTo>
                    <a:pt x="306" y="279"/>
                  </a:lnTo>
                  <a:lnTo>
                    <a:pt x="306" y="276"/>
                  </a:lnTo>
                  <a:lnTo>
                    <a:pt x="306" y="267"/>
                  </a:lnTo>
                  <a:lnTo>
                    <a:pt x="306" y="264"/>
                  </a:lnTo>
                  <a:lnTo>
                    <a:pt x="306" y="254"/>
                  </a:lnTo>
                  <a:lnTo>
                    <a:pt x="306" y="238"/>
                  </a:lnTo>
                  <a:lnTo>
                    <a:pt x="306" y="213"/>
                  </a:lnTo>
                  <a:lnTo>
                    <a:pt x="306" y="209"/>
                  </a:lnTo>
                  <a:lnTo>
                    <a:pt x="306" y="206"/>
                  </a:lnTo>
                  <a:lnTo>
                    <a:pt x="306" y="197"/>
                  </a:lnTo>
                  <a:lnTo>
                    <a:pt x="306" y="190"/>
                  </a:lnTo>
                  <a:lnTo>
                    <a:pt x="306" y="165"/>
                  </a:lnTo>
                  <a:lnTo>
                    <a:pt x="306" y="155"/>
                  </a:lnTo>
                  <a:lnTo>
                    <a:pt x="306" y="146"/>
                  </a:lnTo>
                  <a:lnTo>
                    <a:pt x="306" y="143"/>
                  </a:lnTo>
                  <a:lnTo>
                    <a:pt x="306" y="130"/>
                  </a:lnTo>
                  <a:lnTo>
                    <a:pt x="306" y="124"/>
                  </a:lnTo>
                  <a:lnTo>
                    <a:pt x="306" y="117"/>
                  </a:lnTo>
                  <a:lnTo>
                    <a:pt x="306" y="111"/>
                  </a:lnTo>
                  <a:lnTo>
                    <a:pt x="306" y="82"/>
                  </a:lnTo>
                  <a:lnTo>
                    <a:pt x="306" y="73"/>
                  </a:lnTo>
                  <a:lnTo>
                    <a:pt x="306" y="69"/>
                  </a:lnTo>
                  <a:lnTo>
                    <a:pt x="306" y="44"/>
                  </a:lnTo>
                  <a:lnTo>
                    <a:pt x="306" y="0"/>
                  </a:lnTo>
                  <a:lnTo>
                    <a:pt x="309" y="0"/>
                  </a:lnTo>
                  <a:lnTo>
                    <a:pt x="343" y="0"/>
                  </a:lnTo>
                  <a:lnTo>
                    <a:pt x="365" y="0"/>
                  </a:lnTo>
                  <a:lnTo>
                    <a:pt x="382" y="0"/>
                  </a:lnTo>
                  <a:lnTo>
                    <a:pt x="386" y="0"/>
                  </a:lnTo>
                  <a:lnTo>
                    <a:pt x="393" y="0"/>
                  </a:lnTo>
                  <a:lnTo>
                    <a:pt x="404" y="0"/>
                  </a:lnTo>
                  <a:lnTo>
                    <a:pt x="408" y="0"/>
                  </a:lnTo>
                  <a:lnTo>
                    <a:pt x="427" y="0"/>
                  </a:lnTo>
                  <a:lnTo>
                    <a:pt x="448" y="0"/>
                  </a:lnTo>
                  <a:lnTo>
                    <a:pt x="459" y="0"/>
                  </a:lnTo>
                  <a:lnTo>
                    <a:pt x="474" y="0"/>
                  </a:lnTo>
                  <a:lnTo>
                    <a:pt x="481" y="0"/>
                  </a:lnTo>
                  <a:lnTo>
                    <a:pt x="485" y="0"/>
                  </a:lnTo>
                  <a:lnTo>
                    <a:pt x="492" y="0"/>
                  </a:lnTo>
                  <a:lnTo>
                    <a:pt x="514" y="0"/>
                  </a:lnTo>
                  <a:lnTo>
                    <a:pt x="522" y="0"/>
                  </a:lnTo>
                  <a:lnTo>
                    <a:pt x="536" y="0"/>
                  </a:lnTo>
                  <a:lnTo>
                    <a:pt x="565" y="0"/>
                  </a:lnTo>
                  <a:lnTo>
                    <a:pt x="565" y="12"/>
                  </a:lnTo>
                  <a:lnTo>
                    <a:pt x="565" y="44"/>
                  </a:lnTo>
                  <a:lnTo>
                    <a:pt x="565" y="47"/>
                  </a:lnTo>
                  <a:lnTo>
                    <a:pt x="565" y="57"/>
                  </a:lnTo>
                  <a:lnTo>
                    <a:pt x="565" y="60"/>
                  </a:lnTo>
                  <a:lnTo>
                    <a:pt x="565" y="63"/>
                  </a:lnTo>
                  <a:lnTo>
                    <a:pt x="565" y="73"/>
                  </a:lnTo>
                  <a:lnTo>
                    <a:pt x="565" y="85"/>
                  </a:lnTo>
                  <a:lnTo>
                    <a:pt x="565" y="95"/>
                  </a:lnTo>
                  <a:lnTo>
                    <a:pt x="565" y="98"/>
                  </a:lnTo>
                  <a:lnTo>
                    <a:pt x="565" y="101"/>
                  </a:lnTo>
                  <a:lnTo>
                    <a:pt x="565" y="114"/>
                  </a:lnTo>
                  <a:lnTo>
                    <a:pt x="565" y="117"/>
                  </a:lnTo>
                  <a:lnTo>
                    <a:pt x="565" y="124"/>
                  </a:lnTo>
                  <a:lnTo>
                    <a:pt x="565" y="130"/>
                  </a:lnTo>
                  <a:lnTo>
                    <a:pt x="565" y="139"/>
                  </a:lnTo>
                  <a:lnTo>
                    <a:pt x="565" y="155"/>
                  </a:lnTo>
                  <a:lnTo>
                    <a:pt x="565" y="162"/>
                  </a:lnTo>
                  <a:lnTo>
                    <a:pt x="565" y="165"/>
                  </a:lnTo>
                  <a:lnTo>
                    <a:pt x="565" y="184"/>
                  </a:lnTo>
                  <a:lnTo>
                    <a:pt x="569" y="184"/>
                  </a:lnTo>
                  <a:lnTo>
                    <a:pt x="580" y="187"/>
                  </a:lnTo>
                  <a:lnTo>
                    <a:pt x="587" y="197"/>
                  </a:lnTo>
                  <a:lnTo>
                    <a:pt x="609" y="200"/>
                  </a:lnTo>
                  <a:lnTo>
                    <a:pt x="612" y="200"/>
                  </a:lnTo>
                  <a:lnTo>
                    <a:pt x="631" y="203"/>
                  </a:lnTo>
                  <a:lnTo>
                    <a:pt x="634" y="206"/>
                  </a:lnTo>
                  <a:lnTo>
                    <a:pt x="634" y="216"/>
                  </a:lnTo>
                  <a:lnTo>
                    <a:pt x="642" y="219"/>
                  </a:lnTo>
                  <a:lnTo>
                    <a:pt x="649" y="219"/>
                  </a:lnTo>
                  <a:lnTo>
                    <a:pt x="657" y="219"/>
                  </a:lnTo>
                  <a:lnTo>
                    <a:pt x="674" y="225"/>
                  </a:lnTo>
                  <a:lnTo>
                    <a:pt x="685" y="222"/>
                  </a:lnTo>
                  <a:lnTo>
                    <a:pt x="689" y="225"/>
                  </a:lnTo>
                  <a:lnTo>
                    <a:pt x="696" y="229"/>
                  </a:lnTo>
                  <a:lnTo>
                    <a:pt x="704" y="229"/>
                  </a:lnTo>
                  <a:lnTo>
                    <a:pt x="718" y="225"/>
                  </a:lnTo>
                  <a:lnTo>
                    <a:pt x="722" y="225"/>
                  </a:lnTo>
                  <a:lnTo>
                    <a:pt x="726" y="225"/>
                  </a:lnTo>
                  <a:lnTo>
                    <a:pt x="729" y="222"/>
                  </a:lnTo>
                  <a:lnTo>
                    <a:pt x="733" y="238"/>
                  </a:lnTo>
                  <a:lnTo>
                    <a:pt x="741" y="238"/>
                  </a:lnTo>
                  <a:lnTo>
                    <a:pt x="741" y="248"/>
                  </a:lnTo>
                  <a:lnTo>
                    <a:pt x="747" y="251"/>
                  </a:lnTo>
                  <a:lnTo>
                    <a:pt x="769" y="238"/>
                  </a:lnTo>
                  <a:lnTo>
                    <a:pt x="777" y="248"/>
                  </a:lnTo>
                  <a:lnTo>
                    <a:pt x="780" y="244"/>
                  </a:lnTo>
                  <a:lnTo>
                    <a:pt x="784" y="244"/>
                  </a:lnTo>
                  <a:lnTo>
                    <a:pt x="791" y="254"/>
                  </a:lnTo>
                  <a:lnTo>
                    <a:pt x="810" y="248"/>
                  </a:lnTo>
                  <a:lnTo>
                    <a:pt x="810" y="260"/>
                  </a:lnTo>
                  <a:lnTo>
                    <a:pt x="814" y="264"/>
                  </a:lnTo>
                  <a:lnTo>
                    <a:pt x="827" y="241"/>
                  </a:lnTo>
                  <a:lnTo>
                    <a:pt x="831" y="241"/>
                  </a:lnTo>
                  <a:lnTo>
                    <a:pt x="846" y="254"/>
                  </a:lnTo>
                  <a:lnTo>
                    <a:pt x="861" y="248"/>
                  </a:lnTo>
                  <a:lnTo>
                    <a:pt x="857" y="248"/>
                  </a:lnTo>
                  <a:lnTo>
                    <a:pt x="868" y="257"/>
                  </a:lnTo>
                  <a:lnTo>
                    <a:pt x="875" y="257"/>
                  </a:lnTo>
                  <a:lnTo>
                    <a:pt x="879" y="264"/>
                  </a:lnTo>
                  <a:lnTo>
                    <a:pt x="890" y="260"/>
                  </a:lnTo>
                  <a:lnTo>
                    <a:pt x="911" y="248"/>
                  </a:lnTo>
                  <a:lnTo>
                    <a:pt x="922" y="251"/>
                  </a:lnTo>
                  <a:lnTo>
                    <a:pt x="930" y="248"/>
                  </a:lnTo>
                  <a:lnTo>
                    <a:pt x="945" y="244"/>
                  </a:lnTo>
                  <a:lnTo>
                    <a:pt x="945" y="241"/>
                  </a:lnTo>
                  <a:lnTo>
                    <a:pt x="948" y="244"/>
                  </a:lnTo>
                  <a:lnTo>
                    <a:pt x="952" y="248"/>
                  </a:lnTo>
                  <a:lnTo>
                    <a:pt x="948" y="248"/>
                  </a:lnTo>
                  <a:lnTo>
                    <a:pt x="970" y="248"/>
                  </a:lnTo>
                  <a:lnTo>
                    <a:pt x="973" y="248"/>
                  </a:lnTo>
                  <a:lnTo>
                    <a:pt x="973" y="241"/>
                  </a:lnTo>
                  <a:lnTo>
                    <a:pt x="981" y="241"/>
                  </a:lnTo>
                  <a:lnTo>
                    <a:pt x="984" y="241"/>
                  </a:lnTo>
                  <a:lnTo>
                    <a:pt x="984" y="244"/>
                  </a:lnTo>
                  <a:lnTo>
                    <a:pt x="995" y="251"/>
                  </a:lnTo>
                  <a:lnTo>
                    <a:pt x="1006" y="260"/>
                  </a:lnTo>
                  <a:lnTo>
                    <a:pt x="1010" y="260"/>
                  </a:lnTo>
                  <a:lnTo>
                    <a:pt x="1010" y="257"/>
                  </a:lnTo>
                  <a:lnTo>
                    <a:pt x="1018" y="260"/>
                  </a:lnTo>
                  <a:lnTo>
                    <a:pt x="1018" y="264"/>
                  </a:lnTo>
                  <a:lnTo>
                    <a:pt x="1029" y="267"/>
                  </a:lnTo>
                  <a:lnTo>
                    <a:pt x="1036" y="273"/>
                  </a:lnTo>
                  <a:lnTo>
                    <a:pt x="1040" y="270"/>
                  </a:lnTo>
                  <a:lnTo>
                    <a:pt x="1050" y="279"/>
                  </a:lnTo>
                  <a:lnTo>
                    <a:pt x="1061" y="276"/>
                  </a:lnTo>
                  <a:lnTo>
                    <a:pt x="1079" y="279"/>
                  </a:lnTo>
                  <a:lnTo>
                    <a:pt x="1079" y="283"/>
                  </a:lnTo>
                  <a:lnTo>
                    <a:pt x="1079" y="295"/>
                  </a:lnTo>
                  <a:lnTo>
                    <a:pt x="1079" y="305"/>
                  </a:lnTo>
                  <a:lnTo>
                    <a:pt x="1079" y="318"/>
                  </a:lnTo>
                  <a:lnTo>
                    <a:pt x="1079" y="327"/>
                  </a:lnTo>
                  <a:lnTo>
                    <a:pt x="1079" y="330"/>
                  </a:lnTo>
                  <a:lnTo>
                    <a:pt x="1079" y="340"/>
                  </a:lnTo>
                  <a:lnTo>
                    <a:pt x="1079" y="353"/>
                  </a:lnTo>
                  <a:lnTo>
                    <a:pt x="1079" y="356"/>
                  </a:lnTo>
                  <a:lnTo>
                    <a:pt x="1079" y="359"/>
                  </a:lnTo>
                  <a:lnTo>
                    <a:pt x="1079" y="365"/>
                  </a:lnTo>
                  <a:lnTo>
                    <a:pt x="1079" y="375"/>
                  </a:lnTo>
                  <a:lnTo>
                    <a:pt x="1079" y="388"/>
                  </a:lnTo>
                  <a:lnTo>
                    <a:pt x="1079" y="400"/>
                  </a:lnTo>
                  <a:lnTo>
                    <a:pt x="1079" y="404"/>
                  </a:lnTo>
                  <a:lnTo>
                    <a:pt x="1079" y="423"/>
                  </a:lnTo>
                  <a:lnTo>
                    <a:pt x="1079" y="426"/>
                  </a:lnTo>
                  <a:lnTo>
                    <a:pt x="1083" y="426"/>
                  </a:lnTo>
                  <a:lnTo>
                    <a:pt x="1094" y="439"/>
                  </a:lnTo>
                  <a:lnTo>
                    <a:pt x="1091" y="439"/>
                  </a:lnTo>
                  <a:lnTo>
                    <a:pt x="1098" y="448"/>
                  </a:lnTo>
                  <a:lnTo>
                    <a:pt x="1098" y="464"/>
                  </a:lnTo>
                  <a:lnTo>
                    <a:pt x="1105" y="470"/>
                  </a:lnTo>
                  <a:lnTo>
                    <a:pt x="1105" y="474"/>
                  </a:lnTo>
                  <a:lnTo>
                    <a:pt x="1116" y="502"/>
                  </a:lnTo>
                  <a:lnTo>
                    <a:pt x="1120" y="499"/>
                  </a:lnTo>
                  <a:lnTo>
                    <a:pt x="1120" y="518"/>
                  </a:lnTo>
                  <a:lnTo>
                    <a:pt x="1120" y="531"/>
                  </a:lnTo>
                  <a:lnTo>
                    <a:pt x="1116" y="540"/>
                  </a:lnTo>
                  <a:lnTo>
                    <a:pt x="1109" y="566"/>
                  </a:lnTo>
                  <a:lnTo>
                    <a:pt x="1105" y="575"/>
                  </a:lnTo>
                  <a:lnTo>
                    <a:pt x="1105" y="582"/>
                  </a:lnTo>
                  <a:lnTo>
                    <a:pt x="1109" y="588"/>
                  </a:lnTo>
                  <a:lnTo>
                    <a:pt x="1109" y="601"/>
                  </a:lnTo>
                  <a:lnTo>
                    <a:pt x="1105" y="607"/>
                  </a:lnTo>
                  <a:lnTo>
                    <a:pt x="1105" y="610"/>
                  </a:lnTo>
                  <a:lnTo>
                    <a:pt x="1102" y="614"/>
                  </a:lnTo>
                  <a:lnTo>
                    <a:pt x="1094" y="626"/>
                  </a:lnTo>
                  <a:lnTo>
                    <a:pt x="1091" y="626"/>
                  </a:lnTo>
                  <a:lnTo>
                    <a:pt x="1094" y="636"/>
                  </a:lnTo>
                  <a:lnTo>
                    <a:pt x="1098" y="645"/>
                  </a:lnTo>
                  <a:lnTo>
                    <a:pt x="1091" y="642"/>
                  </a:lnTo>
                  <a:lnTo>
                    <a:pt x="1079" y="642"/>
                  </a:lnTo>
                  <a:lnTo>
                    <a:pt x="1050" y="655"/>
                  </a:lnTo>
                  <a:lnTo>
                    <a:pt x="1018" y="674"/>
                  </a:lnTo>
                  <a:lnTo>
                    <a:pt x="1014" y="671"/>
                  </a:lnTo>
                  <a:lnTo>
                    <a:pt x="1032" y="658"/>
                  </a:lnTo>
                  <a:lnTo>
                    <a:pt x="1040" y="658"/>
                  </a:lnTo>
                  <a:lnTo>
                    <a:pt x="1040" y="655"/>
                  </a:lnTo>
                  <a:lnTo>
                    <a:pt x="1029" y="655"/>
                  </a:lnTo>
                  <a:lnTo>
                    <a:pt x="1018" y="658"/>
                  </a:lnTo>
                  <a:lnTo>
                    <a:pt x="1018" y="633"/>
                  </a:lnTo>
                  <a:lnTo>
                    <a:pt x="1010" y="636"/>
                  </a:lnTo>
                  <a:lnTo>
                    <a:pt x="1006" y="642"/>
                  </a:lnTo>
                  <a:lnTo>
                    <a:pt x="1003" y="642"/>
                  </a:lnTo>
                  <a:lnTo>
                    <a:pt x="999" y="642"/>
                  </a:lnTo>
                  <a:lnTo>
                    <a:pt x="995" y="649"/>
                  </a:lnTo>
                  <a:lnTo>
                    <a:pt x="995" y="652"/>
                  </a:lnTo>
                  <a:lnTo>
                    <a:pt x="995" y="655"/>
                  </a:lnTo>
                  <a:lnTo>
                    <a:pt x="995" y="658"/>
                  </a:lnTo>
                  <a:lnTo>
                    <a:pt x="1003" y="658"/>
                  </a:lnTo>
                  <a:lnTo>
                    <a:pt x="1006" y="671"/>
                  </a:lnTo>
                  <a:lnTo>
                    <a:pt x="1021" y="674"/>
                  </a:lnTo>
                  <a:lnTo>
                    <a:pt x="984" y="699"/>
                  </a:lnTo>
                  <a:lnTo>
                    <a:pt x="963" y="719"/>
                  </a:lnTo>
                  <a:lnTo>
                    <a:pt x="952" y="722"/>
                  </a:lnTo>
                  <a:lnTo>
                    <a:pt x="919" y="741"/>
                  </a:lnTo>
                  <a:lnTo>
                    <a:pt x="890" y="757"/>
                  </a:lnTo>
                  <a:lnTo>
                    <a:pt x="879" y="763"/>
                  </a:lnTo>
                  <a:lnTo>
                    <a:pt x="868" y="773"/>
                  </a:lnTo>
                  <a:lnTo>
                    <a:pt x="857" y="779"/>
                  </a:lnTo>
                  <a:lnTo>
                    <a:pt x="838" y="795"/>
                  </a:lnTo>
                  <a:lnTo>
                    <a:pt x="821" y="811"/>
                  </a:lnTo>
                  <a:lnTo>
                    <a:pt x="821" y="814"/>
                  </a:lnTo>
                  <a:lnTo>
                    <a:pt x="814" y="824"/>
                  </a:lnTo>
                  <a:lnTo>
                    <a:pt x="806" y="839"/>
                  </a:lnTo>
                  <a:lnTo>
                    <a:pt x="795" y="868"/>
                  </a:lnTo>
                  <a:lnTo>
                    <a:pt x="795" y="871"/>
                  </a:lnTo>
                  <a:lnTo>
                    <a:pt x="791" y="894"/>
                  </a:lnTo>
                  <a:lnTo>
                    <a:pt x="799" y="932"/>
                  </a:lnTo>
                  <a:lnTo>
                    <a:pt x="806" y="948"/>
                  </a:lnTo>
                  <a:lnTo>
                    <a:pt x="814" y="989"/>
                  </a:lnTo>
                  <a:lnTo>
                    <a:pt x="795" y="999"/>
                  </a:lnTo>
                  <a:lnTo>
                    <a:pt x="780" y="999"/>
                  </a:lnTo>
                  <a:lnTo>
                    <a:pt x="769" y="989"/>
                  </a:lnTo>
                  <a:lnTo>
                    <a:pt x="751" y="983"/>
                  </a:lnTo>
                  <a:lnTo>
                    <a:pt x="718" y="979"/>
                  </a:lnTo>
                  <a:lnTo>
                    <a:pt x="715" y="976"/>
                  </a:lnTo>
                  <a:lnTo>
                    <a:pt x="711" y="976"/>
                  </a:lnTo>
                  <a:lnTo>
                    <a:pt x="689" y="964"/>
                  </a:lnTo>
                  <a:lnTo>
                    <a:pt x="681" y="964"/>
                  </a:lnTo>
                  <a:lnTo>
                    <a:pt x="674" y="960"/>
                  </a:lnTo>
                  <a:lnTo>
                    <a:pt x="674" y="957"/>
                  </a:lnTo>
                  <a:lnTo>
                    <a:pt x="653" y="951"/>
                  </a:lnTo>
                  <a:lnTo>
                    <a:pt x="638" y="935"/>
                  </a:lnTo>
                  <a:lnTo>
                    <a:pt x="631" y="909"/>
                  </a:lnTo>
                  <a:lnTo>
                    <a:pt x="616" y="894"/>
                  </a:lnTo>
                  <a:lnTo>
                    <a:pt x="612" y="868"/>
                  </a:lnTo>
                  <a:lnTo>
                    <a:pt x="609" y="846"/>
                  </a:lnTo>
                  <a:lnTo>
                    <a:pt x="597" y="833"/>
                  </a:lnTo>
                  <a:lnTo>
                    <a:pt x="587" y="827"/>
                  </a:lnTo>
                  <a:lnTo>
                    <a:pt x="587" y="824"/>
                  </a:lnTo>
                </a:path>
              </a:pathLst>
            </a:custGeom>
            <a:solidFill>
              <a:srgbClr val="CCCC99"/>
            </a:solidFill>
            <a:ln w="28575" cap="rnd">
              <a:solidFill>
                <a:srgbClr val="000000"/>
              </a:solidFill>
              <a:round/>
              <a:headEnd type="none" w="sm" len="sm"/>
              <a:tailEnd type="none" w="sm" len="sm"/>
            </a:ln>
          </p:spPr>
          <p:txBody>
            <a:bodyPr/>
            <a:lstStyle/>
            <a:p>
              <a:endParaRPr lang="en-US"/>
            </a:p>
          </p:txBody>
        </p:sp>
      </p:grpSp>
      <p:pic>
        <p:nvPicPr>
          <p:cNvPr id="12314" name="Рисунок 37" descr="http://www.mapworld.ca/images/11335/mapinfo.gif"/>
          <p:cNvPicPr>
            <a:picLocks noChangeAspect="1" noChangeArrowheads="1"/>
          </p:cNvPicPr>
          <p:nvPr/>
        </p:nvPicPr>
        <p:blipFill>
          <a:blip r:embed="rId3" cstate="print"/>
          <a:srcRect/>
          <a:stretch>
            <a:fillRect/>
          </a:stretch>
        </p:blipFill>
        <p:spPr bwMode="auto">
          <a:xfrm>
            <a:off x="5181600" y="4783138"/>
            <a:ext cx="1143000" cy="307975"/>
          </a:xfrm>
          <a:prstGeom prst="rect">
            <a:avLst/>
          </a:prstGeom>
          <a:noFill/>
          <a:ln w="9525">
            <a:noFill/>
            <a:miter lim="800000"/>
            <a:headEnd/>
            <a:tailEnd/>
          </a:ln>
        </p:spPr>
      </p:pic>
      <p:pic>
        <p:nvPicPr>
          <p:cNvPr id="12315" name="Рисунок 39" descr="http://www.isprs.org/proceedings/XXXVIII/1_4_7-W5/paper/intergraph_logo.gif"/>
          <p:cNvPicPr>
            <a:picLocks noChangeAspect="1" noChangeArrowheads="1"/>
          </p:cNvPicPr>
          <p:nvPr/>
        </p:nvPicPr>
        <p:blipFill>
          <a:blip r:embed="rId4" cstate="print"/>
          <a:srcRect/>
          <a:stretch>
            <a:fillRect/>
          </a:stretch>
        </p:blipFill>
        <p:spPr bwMode="auto">
          <a:xfrm>
            <a:off x="6324600" y="4668838"/>
            <a:ext cx="1506538" cy="611187"/>
          </a:xfrm>
          <a:prstGeom prst="rect">
            <a:avLst/>
          </a:prstGeom>
          <a:noFill/>
          <a:ln w="9525">
            <a:noFill/>
            <a:miter lim="800000"/>
            <a:headEnd/>
            <a:tailEnd/>
          </a:ln>
        </p:spPr>
      </p:pic>
      <p:pic>
        <p:nvPicPr>
          <p:cNvPr id="12316" name="Рисунок 43" descr="http://www.ec-gis.org/Workshops/12ec-gis/images/esri.gif"/>
          <p:cNvPicPr>
            <a:picLocks noChangeAspect="1" noChangeArrowheads="1"/>
          </p:cNvPicPr>
          <p:nvPr/>
        </p:nvPicPr>
        <p:blipFill>
          <a:blip r:embed="rId5" cstate="print"/>
          <a:srcRect/>
          <a:stretch>
            <a:fillRect/>
          </a:stretch>
        </p:blipFill>
        <p:spPr bwMode="auto">
          <a:xfrm>
            <a:off x="8153400" y="4695825"/>
            <a:ext cx="539750" cy="657225"/>
          </a:xfrm>
          <a:prstGeom prst="rect">
            <a:avLst/>
          </a:prstGeom>
          <a:noFill/>
          <a:ln w="9525">
            <a:noFill/>
            <a:miter lim="800000"/>
            <a:headEnd/>
            <a:tailEnd/>
          </a:ln>
        </p:spPr>
      </p:pic>
      <p:pic>
        <p:nvPicPr>
          <p:cNvPr id="12317" name="Рисунок 45" descr="Bentley"/>
          <p:cNvPicPr>
            <a:picLocks noChangeAspect="1" noChangeArrowheads="1"/>
          </p:cNvPicPr>
          <p:nvPr/>
        </p:nvPicPr>
        <p:blipFill>
          <a:blip r:embed="rId6" cstate="print"/>
          <a:srcRect/>
          <a:stretch>
            <a:fillRect/>
          </a:stretch>
        </p:blipFill>
        <p:spPr bwMode="auto">
          <a:xfrm>
            <a:off x="6629400" y="5302250"/>
            <a:ext cx="2000250" cy="619125"/>
          </a:xfrm>
          <a:prstGeom prst="rect">
            <a:avLst/>
          </a:prstGeom>
          <a:noFill/>
          <a:ln w="9525">
            <a:noFill/>
            <a:miter lim="800000"/>
            <a:headEnd/>
            <a:tailEnd/>
          </a:ln>
        </p:spPr>
      </p:pic>
      <p:pic>
        <p:nvPicPr>
          <p:cNvPr id="12318" name="Рисунок 49" descr="http://www.cescg.org/CESCG-2009/images/AutodeskLogoHR.jpg"/>
          <p:cNvPicPr>
            <a:picLocks noChangeAspect="1" noChangeArrowheads="1"/>
          </p:cNvPicPr>
          <p:nvPr/>
        </p:nvPicPr>
        <p:blipFill>
          <a:blip r:embed="rId7" cstate="print"/>
          <a:srcRect/>
          <a:stretch>
            <a:fillRect/>
          </a:stretch>
        </p:blipFill>
        <p:spPr bwMode="auto">
          <a:xfrm>
            <a:off x="5181600" y="5416550"/>
            <a:ext cx="1257300" cy="2381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0" y="152400"/>
            <a:ext cx="7772400" cy="533400"/>
          </a:xfrm>
        </p:spPr>
        <p:txBody>
          <a:bodyPr/>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mtClean="0"/>
              <a:t>Пространственные </a:t>
            </a:r>
            <a:r>
              <a:rPr lang="en-US" smtClean="0"/>
              <a:t>SQL</a:t>
            </a:r>
            <a:r>
              <a:rPr lang="ru-RU" smtClean="0"/>
              <a:t>-запросы</a:t>
            </a:r>
          </a:p>
        </p:txBody>
      </p:sp>
      <p:sp>
        <p:nvSpPr>
          <p:cNvPr id="13315" name="Rectangle 3"/>
          <p:cNvSpPr>
            <a:spLocks noChangeArrowheads="1"/>
          </p:cNvSpPr>
          <p:nvPr/>
        </p:nvSpPr>
        <p:spPr bwMode="auto">
          <a:xfrm>
            <a:off x="0" y="1066800"/>
            <a:ext cx="8964613" cy="458788"/>
          </a:xfrm>
          <a:prstGeom prst="rect">
            <a:avLst/>
          </a:prstGeom>
          <a:noFill/>
          <a:ln w="9525">
            <a:noFill/>
            <a:round/>
            <a:headEnd/>
            <a:tailEnd/>
          </a:ln>
        </p:spPr>
        <p:txBody>
          <a:bodyPr lIns="92160" tIns="46080" rIns="92160" bIns="46080">
            <a:spAutoFit/>
          </a:bodyPr>
          <a:lstStyle/>
          <a:p>
            <a:pPr algn="l" defTabSz="449263">
              <a:lnSpc>
                <a:spcPct val="100000"/>
              </a:lnSpc>
              <a:spcBef>
                <a:spcPts val="1500"/>
              </a:spcBef>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dirty="0">
                <a:solidFill>
                  <a:srgbClr val="000000"/>
                </a:solidFill>
                <a:cs typeface="Times New Roman" pitchFamily="18" charset="0"/>
              </a:rPr>
              <a:t>Найти все </a:t>
            </a:r>
            <a:r>
              <a:rPr lang="ru-RU" sz="2400" dirty="0" smtClean="0">
                <a:solidFill>
                  <a:srgbClr val="000000"/>
                </a:solidFill>
                <a:cs typeface="Times New Roman" pitchFamily="18" charset="0"/>
              </a:rPr>
              <a:t>японские </a:t>
            </a:r>
            <a:r>
              <a:rPr lang="ru-RU" sz="2400" dirty="0">
                <a:solidFill>
                  <a:srgbClr val="000000"/>
                </a:solidFill>
                <a:cs typeface="Times New Roman" pitchFamily="18" charset="0"/>
              </a:rPr>
              <a:t>рестораны в радиусе </a:t>
            </a:r>
            <a:r>
              <a:rPr lang="en-US" sz="2400" dirty="0">
                <a:solidFill>
                  <a:srgbClr val="000000"/>
                </a:solidFill>
                <a:cs typeface="Times New Roman" pitchFamily="18" charset="0"/>
              </a:rPr>
              <a:t>1</a:t>
            </a:r>
            <a:r>
              <a:rPr lang="ru-RU" sz="2400" dirty="0">
                <a:solidFill>
                  <a:srgbClr val="000000"/>
                </a:solidFill>
                <a:cs typeface="Times New Roman" pitchFamily="18" charset="0"/>
              </a:rPr>
              <a:t> км от отеля</a:t>
            </a:r>
          </a:p>
        </p:txBody>
      </p:sp>
      <p:sp>
        <p:nvSpPr>
          <p:cNvPr id="13316" name="Rectangle 4"/>
          <p:cNvSpPr>
            <a:spLocks noChangeArrowheads="1"/>
          </p:cNvSpPr>
          <p:nvPr/>
        </p:nvSpPr>
        <p:spPr bwMode="auto">
          <a:xfrm>
            <a:off x="250825" y="1989138"/>
            <a:ext cx="4981575" cy="2894012"/>
          </a:xfrm>
          <a:prstGeom prst="rect">
            <a:avLst/>
          </a:prstGeom>
          <a:solidFill>
            <a:srgbClr val="FFFF99"/>
          </a:solidFill>
          <a:ln w="28448">
            <a:solidFill>
              <a:srgbClr val="000000"/>
            </a:solidFill>
            <a:miter lim="800000"/>
            <a:headEnd/>
            <a:tailEnd/>
          </a:ln>
        </p:spPr>
        <p:txBody>
          <a:bodyPr lIns="92160" tIns="46080" rIns="92160" bIns="46080">
            <a:spAutoFit/>
          </a:bodyPr>
          <a:lstStyle/>
          <a:p>
            <a:pPr algn="l" defTabSz="449263" eaLnBrk="0" hangingPunct="0">
              <a:lnSpc>
                <a:spcPct val="100000"/>
              </a:lnSpc>
              <a:spcBef>
                <a:spcPct val="0"/>
              </a:spcBef>
              <a:buClr>
                <a:srgbClr val="000000"/>
              </a:buClr>
              <a:buSzPct val="100000"/>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a:solidFill>
                  <a:srgbClr val="000000"/>
                </a:solidFill>
                <a:latin typeface="Courier New" pitchFamily="49" charset="0"/>
                <a:cs typeface="Times New Roman" pitchFamily="18" charset="0"/>
              </a:rPr>
              <a:t>SELECT r.restaurant_name  </a:t>
            </a:r>
          </a:p>
          <a:p>
            <a:pPr algn="l" defTabSz="449263" eaLnBrk="0" hangingPunct="0">
              <a:lnSpc>
                <a:spcPct val="100000"/>
              </a:lnSpc>
              <a:spcBef>
                <a:spcPct val="0"/>
              </a:spcBef>
              <a:buClr>
                <a:srgbClr val="000000"/>
              </a:buClr>
              <a:buSzPct val="100000"/>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a:solidFill>
                  <a:srgbClr val="000000"/>
                </a:solidFill>
                <a:latin typeface="Courier New" pitchFamily="49" charset="0"/>
                <a:cs typeface="Times New Roman" pitchFamily="18" charset="0"/>
              </a:rPr>
              <a:t>  FROM restaurants r, </a:t>
            </a:r>
          </a:p>
          <a:p>
            <a:pPr algn="l" defTabSz="449263" eaLnBrk="0" hangingPunct="0">
              <a:lnSpc>
                <a:spcPct val="100000"/>
              </a:lnSpc>
              <a:spcBef>
                <a:spcPct val="0"/>
              </a:spcBef>
              <a:buClr>
                <a:srgbClr val="000000"/>
              </a:buClr>
              <a:buSzPct val="100000"/>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a:solidFill>
                  <a:srgbClr val="000000"/>
                </a:solidFill>
                <a:latin typeface="Courier New" pitchFamily="49" charset="0"/>
                <a:cs typeface="Times New Roman" pitchFamily="18" charset="0"/>
              </a:rPr>
              <a:t>       hotels h </a:t>
            </a:r>
          </a:p>
          <a:p>
            <a:pPr algn="l" defTabSz="449263" eaLnBrk="0" hangingPunct="0">
              <a:lnSpc>
                <a:spcPct val="100000"/>
              </a:lnSpc>
              <a:spcBef>
                <a:spcPct val="0"/>
              </a:spcBef>
              <a:buClr>
                <a:srgbClr val="000000"/>
              </a:buClr>
              <a:buSzPct val="100000"/>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a:solidFill>
                  <a:srgbClr val="000000"/>
                </a:solidFill>
                <a:latin typeface="Courier New" pitchFamily="49" charset="0"/>
                <a:cs typeface="Times New Roman" pitchFamily="18" charset="0"/>
              </a:rPr>
              <a:t> WHERE r.restaurant_type = ‘JAPAN’</a:t>
            </a:r>
          </a:p>
          <a:p>
            <a:pPr algn="l" defTabSz="449263" eaLnBrk="0" hangingPunct="0">
              <a:lnSpc>
                <a:spcPct val="100000"/>
              </a:lnSpc>
              <a:spcBef>
                <a:spcPct val="0"/>
              </a:spcBef>
              <a:buClr>
                <a:srgbClr val="000000"/>
              </a:buClr>
              <a:buSzPct val="100000"/>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a:solidFill>
                  <a:srgbClr val="000000"/>
                </a:solidFill>
                <a:latin typeface="Courier New" pitchFamily="49" charset="0"/>
                <a:cs typeface="Times New Roman" pitchFamily="18" charset="0"/>
              </a:rPr>
              <a:t>   AND h.hotel_name =</a:t>
            </a:r>
            <a:r>
              <a:rPr lang="ru-RU" sz="1800">
                <a:solidFill>
                  <a:srgbClr val="000000"/>
                </a:solidFill>
                <a:latin typeface="Courier New" pitchFamily="49" charset="0"/>
                <a:cs typeface="Times New Roman" pitchFamily="18" charset="0"/>
              </a:rPr>
              <a:t>  </a:t>
            </a:r>
          </a:p>
          <a:p>
            <a:pPr algn="l" defTabSz="449263" eaLnBrk="0" hangingPunct="0">
              <a:lnSpc>
                <a:spcPct val="100000"/>
              </a:lnSpc>
              <a:spcBef>
                <a:spcPct val="0"/>
              </a:spcBef>
              <a:buClr>
                <a:srgbClr val="000000"/>
              </a:buClr>
              <a:buSzPct val="100000"/>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a:solidFill>
                  <a:srgbClr val="000000"/>
                </a:solidFill>
                <a:latin typeface="Courier New" pitchFamily="49" charset="0"/>
                <a:cs typeface="Times New Roman" pitchFamily="18" charset="0"/>
              </a:rPr>
              <a:t>          </a:t>
            </a:r>
            <a:r>
              <a:rPr lang="en-US" sz="1800">
                <a:solidFill>
                  <a:srgbClr val="000000"/>
                </a:solidFill>
                <a:latin typeface="Courier New" pitchFamily="49" charset="0"/>
                <a:cs typeface="Times New Roman" pitchFamily="18" charset="0"/>
              </a:rPr>
              <a:t>‘Radisson Slavyanskaya’</a:t>
            </a:r>
          </a:p>
          <a:p>
            <a:pPr algn="l" defTabSz="449263" eaLnBrk="0" hangingPunct="0">
              <a:lnSpc>
                <a:spcPct val="100000"/>
              </a:lnSpc>
              <a:spcBef>
                <a:spcPct val="0"/>
              </a:spcBef>
              <a:buClr>
                <a:srgbClr val="000000"/>
              </a:buClr>
              <a:buSzPct val="100000"/>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a:solidFill>
                  <a:srgbClr val="000000"/>
                </a:solidFill>
                <a:latin typeface="Courier New" pitchFamily="49" charset="0"/>
                <a:cs typeface="Times New Roman" pitchFamily="18" charset="0"/>
              </a:rPr>
              <a:t>   AND SDO_WITHIN_DISTANCE(</a:t>
            </a:r>
          </a:p>
          <a:p>
            <a:pPr algn="l" defTabSz="449263" eaLnBrk="0" hangingPunct="0">
              <a:lnSpc>
                <a:spcPct val="100000"/>
              </a:lnSpc>
              <a:spcBef>
                <a:spcPct val="0"/>
              </a:spcBef>
              <a:buClr>
                <a:srgbClr val="000000"/>
              </a:buClr>
              <a:buSzPct val="100000"/>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a:solidFill>
                  <a:srgbClr val="000000"/>
                </a:solidFill>
                <a:latin typeface="Courier New" pitchFamily="49" charset="0"/>
                <a:cs typeface="Times New Roman" pitchFamily="18" charset="0"/>
              </a:rPr>
              <a:t>        r.location, h.location, </a:t>
            </a:r>
          </a:p>
          <a:p>
            <a:pPr algn="l" defTabSz="449263" eaLnBrk="0" hangingPunct="0">
              <a:lnSpc>
                <a:spcPct val="100000"/>
              </a:lnSpc>
              <a:spcBef>
                <a:spcPct val="0"/>
              </a:spcBef>
              <a:buClr>
                <a:srgbClr val="000000"/>
              </a:buClr>
              <a:buSzPct val="100000"/>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a:solidFill>
                  <a:srgbClr val="000000"/>
                </a:solidFill>
                <a:latin typeface="Courier New" pitchFamily="49" charset="0"/>
                <a:cs typeface="Times New Roman" pitchFamily="18" charset="0"/>
              </a:rPr>
              <a:t>        ‘distance=</a:t>
            </a:r>
            <a:r>
              <a:rPr lang="ru-RU" sz="1800">
                <a:solidFill>
                  <a:srgbClr val="000000"/>
                </a:solidFill>
                <a:latin typeface="Courier New" pitchFamily="49" charset="0"/>
                <a:cs typeface="Times New Roman" pitchFamily="18" charset="0"/>
              </a:rPr>
              <a:t>1</a:t>
            </a:r>
            <a:r>
              <a:rPr lang="en-US" sz="1800">
                <a:solidFill>
                  <a:srgbClr val="000000"/>
                </a:solidFill>
                <a:latin typeface="Courier New" pitchFamily="49" charset="0"/>
                <a:cs typeface="Times New Roman" pitchFamily="18" charset="0"/>
              </a:rPr>
              <a:t> unit=km’) </a:t>
            </a:r>
          </a:p>
          <a:p>
            <a:pPr algn="l" defTabSz="449263" eaLnBrk="0" hangingPunct="0">
              <a:lnSpc>
                <a:spcPct val="100000"/>
              </a:lnSpc>
              <a:spcBef>
                <a:spcPct val="0"/>
              </a:spcBef>
              <a:buClr>
                <a:srgbClr val="000000"/>
              </a:buClr>
              <a:buSzPct val="100000"/>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a:solidFill>
                  <a:srgbClr val="000000"/>
                </a:solidFill>
                <a:latin typeface="Courier New" pitchFamily="49" charset="0"/>
                <a:cs typeface="Times New Roman" pitchFamily="18" charset="0"/>
              </a:rPr>
              <a:t>       = ‘TRUE’;</a:t>
            </a:r>
          </a:p>
        </p:txBody>
      </p:sp>
      <p:sp>
        <p:nvSpPr>
          <p:cNvPr id="13317" name="Line 6"/>
          <p:cNvSpPr>
            <a:spLocks noChangeShapeType="1"/>
          </p:cNvSpPr>
          <p:nvPr/>
        </p:nvSpPr>
        <p:spPr bwMode="auto">
          <a:xfrm flipH="1">
            <a:off x="6940550" y="3124200"/>
            <a:ext cx="1517650" cy="2814638"/>
          </a:xfrm>
          <a:prstGeom prst="line">
            <a:avLst/>
          </a:prstGeom>
          <a:noFill/>
          <a:ln w="50760">
            <a:solidFill>
              <a:srgbClr val="B2B2B2"/>
            </a:solidFill>
            <a:miter lim="800000"/>
            <a:headEnd/>
            <a:tailEnd/>
          </a:ln>
        </p:spPr>
        <p:txBody>
          <a:bodyPr/>
          <a:lstStyle/>
          <a:p>
            <a:endParaRPr lang="en-US"/>
          </a:p>
        </p:txBody>
      </p:sp>
      <p:sp>
        <p:nvSpPr>
          <p:cNvPr id="13318" name="Line 7"/>
          <p:cNvSpPr>
            <a:spLocks noChangeShapeType="1"/>
          </p:cNvSpPr>
          <p:nvPr/>
        </p:nvSpPr>
        <p:spPr bwMode="auto">
          <a:xfrm flipH="1" flipV="1">
            <a:off x="5486400" y="2971800"/>
            <a:ext cx="2933700" cy="185738"/>
          </a:xfrm>
          <a:prstGeom prst="line">
            <a:avLst/>
          </a:prstGeom>
          <a:noFill/>
          <a:ln w="50760">
            <a:solidFill>
              <a:srgbClr val="B2B2B2"/>
            </a:solidFill>
            <a:miter lim="800000"/>
            <a:headEnd/>
            <a:tailEnd/>
          </a:ln>
        </p:spPr>
        <p:txBody>
          <a:bodyPr/>
          <a:lstStyle/>
          <a:p>
            <a:endParaRPr lang="en-US"/>
          </a:p>
        </p:txBody>
      </p:sp>
      <p:sp>
        <p:nvSpPr>
          <p:cNvPr id="13319" name="Rectangle 8"/>
          <p:cNvSpPr>
            <a:spLocks noChangeArrowheads="1"/>
          </p:cNvSpPr>
          <p:nvPr/>
        </p:nvSpPr>
        <p:spPr bwMode="auto">
          <a:xfrm rot="-3720702">
            <a:off x="6708775" y="4903788"/>
            <a:ext cx="1990725" cy="339725"/>
          </a:xfrm>
          <a:prstGeom prst="rect">
            <a:avLst/>
          </a:prstGeom>
          <a:noFill/>
          <a:ln w="9525">
            <a:noFill/>
            <a:round/>
            <a:headEnd/>
            <a:tailEnd/>
          </a:ln>
        </p:spPr>
        <p:txBody>
          <a:bodyPr wrap="none" lIns="92160" tIns="46080" rIns="92160" bIns="46080">
            <a:spAutoFit/>
          </a:bodyPr>
          <a:lstStyle/>
          <a:p>
            <a:pPr algn="l" defTabSz="449263">
              <a:lnSpc>
                <a:spcPct val="100000"/>
              </a:lnSpc>
              <a:spcBef>
                <a:spcPct val="0"/>
              </a:spcBef>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0">
                <a:solidFill>
                  <a:srgbClr val="000000"/>
                </a:solidFill>
                <a:cs typeface="Times New Roman" pitchFamily="18" charset="0"/>
              </a:rPr>
              <a:t>Бережковская наб.</a:t>
            </a:r>
          </a:p>
        </p:txBody>
      </p:sp>
      <p:sp>
        <p:nvSpPr>
          <p:cNvPr id="13320" name="Rectangle 9"/>
          <p:cNvSpPr>
            <a:spLocks noChangeArrowheads="1"/>
          </p:cNvSpPr>
          <p:nvPr/>
        </p:nvSpPr>
        <p:spPr bwMode="auto">
          <a:xfrm rot="225102">
            <a:off x="5600700" y="2643188"/>
            <a:ext cx="2017713" cy="339725"/>
          </a:xfrm>
          <a:prstGeom prst="rect">
            <a:avLst/>
          </a:prstGeom>
          <a:noFill/>
          <a:ln w="9525">
            <a:noFill/>
            <a:round/>
            <a:headEnd/>
            <a:tailEnd/>
          </a:ln>
        </p:spPr>
        <p:txBody>
          <a:bodyPr wrap="none" lIns="92160" tIns="46080" rIns="92160" bIns="46080">
            <a:spAutoFit/>
          </a:bodyPr>
          <a:lstStyle/>
          <a:p>
            <a:pPr algn="l" defTabSz="449263">
              <a:lnSpc>
                <a:spcPct val="100000"/>
              </a:lnSpc>
              <a:spcBef>
                <a:spcPct val="0"/>
              </a:spcBef>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0">
                <a:solidFill>
                  <a:srgbClr val="000000"/>
                </a:solidFill>
                <a:cs typeface="Times New Roman" pitchFamily="18" charset="0"/>
              </a:rPr>
              <a:t>Б. Дорогомилоская</a:t>
            </a:r>
          </a:p>
        </p:txBody>
      </p:sp>
      <p:sp>
        <p:nvSpPr>
          <p:cNvPr id="13321" name="Oval 10"/>
          <p:cNvSpPr>
            <a:spLocks noChangeArrowheads="1"/>
          </p:cNvSpPr>
          <p:nvPr/>
        </p:nvSpPr>
        <p:spPr bwMode="auto">
          <a:xfrm>
            <a:off x="7404100" y="4343400"/>
            <a:ext cx="139700" cy="139700"/>
          </a:xfrm>
          <a:prstGeom prst="ellipse">
            <a:avLst/>
          </a:prstGeom>
          <a:solidFill>
            <a:srgbClr val="0000FF"/>
          </a:solidFill>
          <a:ln w="9525">
            <a:noFill/>
            <a:round/>
            <a:headEnd/>
            <a:tailEnd/>
          </a:ln>
        </p:spPr>
        <p:txBody>
          <a:bodyPr wrap="none" anchor="ctr"/>
          <a:lstStyle/>
          <a:p>
            <a:endParaRPr lang="ru-RU"/>
          </a:p>
        </p:txBody>
      </p:sp>
      <p:sp>
        <p:nvSpPr>
          <p:cNvPr id="13322" name="Rectangle 11"/>
          <p:cNvSpPr>
            <a:spLocks noChangeArrowheads="1"/>
          </p:cNvSpPr>
          <p:nvPr/>
        </p:nvSpPr>
        <p:spPr bwMode="auto">
          <a:xfrm>
            <a:off x="6324600" y="4419600"/>
            <a:ext cx="1160463" cy="647700"/>
          </a:xfrm>
          <a:prstGeom prst="rect">
            <a:avLst/>
          </a:prstGeom>
          <a:noFill/>
          <a:ln w="9525">
            <a:noFill/>
            <a:round/>
            <a:headEnd/>
            <a:tailEnd/>
          </a:ln>
        </p:spPr>
        <p:txBody>
          <a:bodyPr wrap="none" lIns="92160" tIns="46080" rIns="92160" bIns="46080">
            <a:spAutoFit/>
          </a:bodyPr>
          <a:lstStyle/>
          <a:p>
            <a:pPr defTabSz="449263">
              <a:lnSpc>
                <a:spcPct val="100000"/>
              </a:lnSpc>
              <a:spcBef>
                <a:spcPct val="0"/>
              </a:spcBef>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0">
                <a:solidFill>
                  <a:srgbClr val="0000FF"/>
                </a:solidFill>
                <a:cs typeface="Times New Roman" pitchFamily="18" charset="0"/>
              </a:rPr>
              <a:t>Отель</a:t>
            </a:r>
          </a:p>
          <a:p>
            <a:pPr defTabSz="449263">
              <a:lnSpc>
                <a:spcPct val="100000"/>
              </a:lnSpc>
              <a:spcBef>
                <a:spcPct val="0"/>
              </a:spcBef>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0">
                <a:solidFill>
                  <a:srgbClr val="0000FF"/>
                </a:solidFill>
                <a:cs typeface="Times New Roman" pitchFamily="18" charset="0"/>
              </a:rPr>
              <a:t>Raddison</a:t>
            </a:r>
          </a:p>
        </p:txBody>
      </p:sp>
      <p:grpSp>
        <p:nvGrpSpPr>
          <p:cNvPr id="13323" name="Group 12"/>
          <p:cNvGrpSpPr>
            <a:grpSpLocks/>
          </p:cNvGrpSpPr>
          <p:nvPr/>
        </p:nvGrpSpPr>
        <p:grpSpPr bwMode="auto">
          <a:xfrm>
            <a:off x="6315075" y="3352800"/>
            <a:ext cx="2257425" cy="2197100"/>
            <a:chOff x="4061" y="1627"/>
            <a:chExt cx="1422" cy="1384"/>
          </a:xfrm>
        </p:grpSpPr>
        <p:sp>
          <p:nvSpPr>
            <p:cNvPr id="13341" name="Oval 13"/>
            <p:cNvSpPr>
              <a:spLocks noChangeArrowheads="1"/>
            </p:cNvSpPr>
            <p:nvPr/>
          </p:nvSpPr>
          <p:spPr bwMode="auto">
            <a:xfrm>
              <a:off x="4061" y="1627"/>
              <a:ext cx="1422" cy="1384"/>
            </a:xfrm>
            <a:prstGeom prst="ellipse">
              <a:avLst/>
            </a:prstGeom>
            <a:noFill/>
            <a:ln w="50760">
              <a:solidFill>
                <a:srgbClr val="3333FF"/>
              </a:solidFill>
              <a:miter lim="800000"/>
              <a:headEnd/>
              <a:tailEnd/>
            </a:ln>
          </p:spPr>
          <p:txBody>
            <a:bodyPr wrap="none" anchor="ctr"/>
            <a:lstStyle/>
            <a:p>
              <a:endParaRPr lang="ru-RU"/>
            </a:p>
          </p:txBody>
        </p:sp>
        <p:grpSp>
          <p:nvGrpSpPr>
            <p:cNvPr id="13342" name="Group 14"/>
            <p:cNvGrpSpPr>
              <a:grpSpLocks/>
            </p:cNvGrpSpPr>
            <p:nvPr/>
          </p:nvGrpSpPr>
          <p:grpSpPr bwMode="auto">
            <a:xfrm>
              <a:off x="4227" y="1915"/>
              <a:ext cx="1158" cy="356"/>
              <a:chOff x="4227" y="1915"/>
              <a:chExt cx="1158" cy="356"/>
            </a:xfrm>
          </p:grpSpPr>
          <p:sp>
            <p:nvSpPr>
              <p:cNvPr id="13343" name="Line 15"/>
              <p:cNvSpPr>
                <a:spLocks noChangeShapeType="1"/>
              </p:cNvSpPr>
              <p:nvPr/>
            </p:nvSpPr>
            <p:spPr bwMode="auto">
              <a:xfrm>
                <a:off x="4227" y="1935"/>
                <a:ext cx="516" cy="336"/>
              </a:xfrm>
              <a:prstGeom prst="line">
                <a:avLst/>
              </a:prstGeom>
              <a:noFill/>
              <a:ln w="12600">
                <a:solidFill>
                  <a:srgbClr val="000000"/>
                </a:solidFill>
                <a:miter lim="800000"/>
                <a:headEnd type="triangle" w="med" len="med"/>
                <a:tailEnd type="triangle" w="med" len="med"/>
              </a:ln>
            </p:spPr>
            <p:txBody>
              <a:bodyPr/>
              <a:lstStyle/>
              <a:p>
                <a:endParaRPr lang="en-US"/>
              </a:p>
            </p:txBody>
          </p:sp>
          <p:sp>
            <p:nvSpPr>
              <p:cNvPr id="13344" name="Rectangle 16"/>
              <p:cNvSpPr>
                <a:spLocks noChangeArrowheads="1"/>
              </p:cNvSpPr>
              <p:nvPr/>
            </p:nvSpPr>
            <p:spPr bwMode="auto">
              <a:xfrm>
                <a:off x="4499" y="1915"/>
                <a:ext cx="886" cy="231"/>
              </a:xfrm>
              <a:prstGeom prst="rect">
                <a:avLst/>
              </a:prstGeom>
              <a:noFill/>
              <a:ln w="9525">
                <a:noFill/>
                <a:round/>
                <a:headEnd/>
                <a:tailEnd/>
              </a:ln>
            </p:spPr>
            <p:txBody>
              <a:bodyPr lIns="92160" tIns="46080" rIns="92160" bIns="46080">
                <a:spAutoFit/>
              </a:bodyPr>
              <a:lstStyle/>
              <a:p>
                <a:pPr algn="l" defTabSz="449263">
                  <a:lnSpc>
                    <a:spcPct val="100000"/>
                  </a:lnSpc>
                  <a:spcBef>
                    <a:spcPct val="0"/>
                  </a:spcBef>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0">
                    <a:solidFill>
                      <a:srgbClr val="000000"/>
                    </a:solidFill>
                    <a:cs typeface="Times New Roman" pitchFamily="18" charset="0"/>
                  </a:rPr>
                  <a:t>1 </a:t>
                </a:r>
                <a:r>
                  <a:rPr lang="ru-RU" sz="1800" b="0">
                    <a:solidFill>
                      <a:srgbClr val="000000"/>
                    </a:solidFill>
                    <a:cs typeface="Times New Roman" pitchFamily="18" charset="0"/>
                  </a:rPr>
                  <a:t>км</a:t>
                </a:r>
              </a:p>
            </p:txBody>
          </p:sp>
        </p:grpSp>
      </p:grpSp>
      <p:grpSp>
        <p:nvGrpSpPr>
          <p:cNvPr id="13324" name="Group 24"/>
          <p:cNvGrpSpPr>
            <a:grpSpLocks/>
          </p:cNvGrpSpPr>
          <p:nvPr/>
        </p:nvGrpSpPr>
        <p:grpSpPr bwMode="auto">
          <a:xfrm>
            <a:off x="6705600" y="4114800"/>
            <a:ext cx="200025" cy="200025"/>
            <a:chOff x="3168" y="3426"/>
            <a:chExt cx="126" cy="126"/>
          </a:xfrm>
        </p:grpSpPr>
        <p:sp>
          <p:nvSpPr>
            <p:cNvPr id="13339" name="Line 25"/>
            <p:cNvSpPr>
              <a:spLocks noChangeShapeType="1"/>
            </p:cNvSpPr>
            <p:nvPr/>
          </p:nvSpPr>
          <p:spPr bwMode="auto">
            <a:xfrm>
              <a:off x="3235" y="3426"/>
              <a:ext cx="1" cy="126"/>
            </a:xfrm>
            <a:prstGeom prst="line">
              <a:avLst/>
            </a:prstGeom>
            <a:noFill/>
            <a:ln w="50760">
              <a:solidFill>
                <a:srgbClr val="FF0033"/>
              </a:solidFill>
              <a:miter lim="800000"/>
              <a:headEnd/>
              <a:tailEnd/>
            </a:ln>
          </p:spPr>
          <p:txBody>
            <a:bodyPr/>
            <a:lstStyle/>
            <a:p>
              <a:endParaRPr lang="en-US"/>
            </a:p>
          </p:txBody>
        </p:sp>
        <p:sp>
          <p:nvSpPr>
            <p:cNvPr id="13340" name="Line 26"/>
            <p:cNvSpPr>
              <a:spLocks noChangeShapeType="1"/>
            </p:cNvSpPr>
            <p:nvPr/>
          </p:nvSpPr>
          <p:spPr bwMode="auto">
            <a:xfrm>
              <a:off x="3168" y="3489"/>
              <a:ext cx="126" cy="1"/>
            </a:xfrm>
            <a:prstGeom prst="line">
              <a:avLst/>
            </a:prstGeom>
            <a:noFill/>
            <a:ln w="50760">
              <a:solidFill>
                <a:srgbClr val="FF0033"/>
              </a:solidFill>
              <a:miter lim="800000"/>
              <a:headEnd/>
              <a:tailEnd/>
            </a:ln>
          </p:spPr>
          <p:txBody>
            <a:bodyPr/>
            <a:lstStyle/>
            <a:p>
              <a:endParaRPr lang="en-US"/>
            </a:p>
          </p:txBody>
        </p:sp>
      </p:grpSp>
      <p:sp>
        <p:nvSpPr>
          <p:cNvPr id="13325" name="Rectangle 27"/>
          <p:cNvSpPr>
            <a:spLocks noChangeArrowheads="1"/>
          </p:cNvSpPr>
          <p:nvPr/>
        </p:nvSpPr>
        <p:spPr bwMode="auto">
          <a:xfrm>
            <a:off x="5257800" y="3810000"/>
            <a:ext cx="1755775" cy="369888"/>
          </a:xfrm>
          <a:prstGeom prst="rect">
            <a:avLst/>
          </a:prstGeom>
          <a:noFill/>
          <a:ln w="9525">
            <a:noFill/>
            <a:round/>
            <a:headEnd/>
            <a:tailEnd/>
          </a:ln>
        </p:spPr>
        <p:txBody>
          <a:bodyPr wrap="none" lIns="92160" tIns="46080" rIns="92160" bIns="46080">
            <a:spAutoFit/>
          </a:bodyPr>
          <a:lstStyle/>
          <a:p>
            <a:pPr algn="r" defTabSz="449263">
              <a:lnSpc>
                <a:spcPct val="100000"/>
              </a:lnSpc>
              <a:spcBef>
                <a:spcPct val="0"/>
              </a:spcBef>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0">
                <a:solidFill>
                  <a:srgbClr val="FF0000"/>
                </a:solidFill>
                <a:cs typeface="Times New Roman" pitchFamily="18" charset="0"/>
              </a:rPr>
              <a:t>Планета Суши</a:t>
            </a:r>
            <a:endParaRPr lang="en-US" sz="1800" b="0">
              <a:solidFill>
                <a:srgbClr val="FF0000"/>
              </a:solidFill>
              <a:cs typeface="Times New Roman" pitchFamily="18" charset="0"/>
            </a:endParaRPr>
          </a:p>
        </p:txBody>
      </p:sp>
      <p:sp>
        <p:nvSpPr>
          <p:cNvPr id="13326" name="Rectangle 28"/>
          <p:cNvSpPr>
            <a:spLocks noChangeArrowheads="1"/>
          </p:cNvSpPr>
          <p:nvPr/>
        </p:nvSpPr>
        <p:spPr bwMode="auto">
          <a:xfrm>
            <a:off x="1260475" y="3676650"/>
            <a:ext cx="3335338" cy="1182688"/>
          </a:xfrm>
          <a:prstGeom prst="rect">
            <a:avLst/>
          </a:prstGeom>
          <a:noFill/>
          <a:ln w="28440">
            <a:solidFill>
              <a:srgbClr val="FF0000"/>
            </a:solidFill>
            <a:miter lim="800000"/>
            <a:headEnd/>
            <a:tailEnd/>
          </a:ln>
        </p:spPr>
        <p:txBody>
          <a:bodyPr wrap="none" anchor="ctr"/>
          <a:lstStyle/>
          <a:p>
            <a:endParaRPr lang="ru-RU"/>
          </a:p>
        </p:txBody>
      </p:sp>
      <p:sp>
        <p:nvSpPr>
          <p:cNvPr id="13327" name="Line 6"/>
          <p:cNvSpPr>
            <a:spLocks noChangeShapeType="1"/>
          </p:cNvSpPr>
          <p:nvPr/>
        </p:nvSpPr>
        <p:spPr bwMode="auto">
          <a:xfrm flipH="1">
            <a:off x="8458200" y="2133600"/>
            <a:ext cx="152400" cy="990600"/>
          </a:xfrm>
          <a:prstGeom prst="line">
            <a:avLst/>
          </a:prstGeom>
          <a:noFill/>
          <a:ln w="50760">
            <a:solidFill>
              <a:srgbClr val="B2B2B2"/>
            </a:solidFill>
            <a:miter lim="800000"/>
            <a:headEnd/>
            <a:tailEnd/>
          </a:ln>
        </p:spPr>
        <p:txBody>
          <a:bodyPr/>
          <a:lstStyle/>
          <a:p>
            <a:endParaRPr lang="en-US"/>
          </a:p>
        </p:txBody>
      </p:sp>
      <p:sp>
        <p:nvSpPr>
          <p:cNvPr id="13328" name="Line 6"/>
          <p:cNvSpPr>
            <a:spLocks noChangeShapeType="1"/>
          </p:cNvSpPr>
          <p:nvPr/>
        </p:nvSpPr>
        <p:spPr bwMode="auto">
          <a:xfrm flipH="1">
            <a:off x="7696200" y="2133600"/>
            <a:ext cx="152400" cy="990600"/>
          </a:xfrm>
          <a:prstGeom prst="line">
            <a:avLst/>
          </a:prstGeom>
          <a:noFill/>
          <a:ln w="50760">
            <a:solidFill>
              <a:srgbClr val="B2B2B2"/>
            </a:solidFill>
            <a:miter lim="800000"/>
            <a:headEnd/>
            <a:tailEnd/>
          </a:ln>
        </p:spPr>
        <p:txBody>
          <a:bodyPr/>
          <a:lstStyle/>
          <a:p>
            <a:endParaRPr lang="en-US"/>
          </a:p>
        </p:txBody>
      </p:sp>
      <p:sp>
        <p:nvSpPr>
          <p:cNvPr id="13329" name="Line 6"/>
          <p:cNvSpPr>
            <a:spLocks noChangeShapeType="1"/>
          </p:cNvSpPr>
          <p:nvPr/>
        </p:nvSpPr>
        <p:spPr bwMode="auto">
          <a:xfrm flipH="1">
            <a:off x="7543800" y="3124200"/>
            <a:ext cx="152400" cy="990600"/>
          </a:xfrm>
          <a:prstGeom prst="line">
            <a:avLst/>
          </a:prstGeom>
          <a:noFill/>
          <a:ln w="50760">
            <a:solidFill>
              <a:srgbClr val="B2B2B2"/>
            </a:solidFill>
            <a:miter lim="800000"/>
            <a:headEnd/>
            <a:tailEnd/>
          </a:ln>
        </p:spPr>
        <p:txBody>
          <a:bodyPr/>
          <a:lstStyle/>
          <a:p>
            <a:endParaRPr lang="en-US"/>
          </a:p>
        </p:txBody>
      </p:sp>
      <p:sp>
        <p:nvSpPr>
          <p:cNvPr id="13330" name="Line 6"/>
          <p:cNvSpPr>
            <a:spLocks noChangeShapeType="1"/>
          </p:cNvSpPr>
          <p:nvPr/>
        </p:nvSpPr>
        <p:spPr bwMode="auto">
          <a:xfrm flipH="1" flipV="1">
            <a:off x="7543800" y="4114800"/>
            <a:ext cx="304800" cy="198438"/>
          </a:xfrm>
          <a:prstGeom prst="line">
            <a:avLst/>
          </a:prstGeom>
          <a:noFill/>
          <a:ln w="50760">
            <a:solidFill>
              <a:srgbClr val="B2B2B2"/>
            </a:solidFill>
            <a:miter lim="800000"/>
            <a:headEnd/>
            <a:tailEnd/>
          </a:ln>
        </p:spPr>
        <p:txBody>
          <a:bodyPr/>
          <a:lstStyle/>
          <a:p>
            <a:endParaRPr lang="en-US"/>
          </a:p>
        </p:txBody>
      </p:sp>
      <p:grpSp>
        <p:nvGrpSpPr>
          <p:cNvPr id="13331" name="Group 24"/>
          <p:cNvGrpSpPr>
            <a:grpSpLocks/>
          </p:cNvGrpSpPr>
          <p:nvPr/>
        </p:nvGrpSpPr>
        <p:grpSpPr bwMode="auto">
          <a:xfrm>
            <a:off x="6934200" y="5181600"/>
            <a:ext cx="200025" cy="200025"/>
            <a:chOff x="3168" y="3426"/>
            <a:chExt cx="126" cy="126"/>
          </a:xfrm>
        </p:grpSpPr>
        <p:sp>
          <p:nvSpPr>
            <p:cNvPr id="13337" name="Line 25"/>
            <p:cNvSpPr>
              <a:spLocks noChangeShapeType="1"/>
            </p:cNvSpPr>
            <p:nvPr/>
          </p:nvSpPr>
          <p:spPr bwMode="auto">
            <a:xfrm>
              <a:off x="3235" y="3426"/>
              <a:ext cx="1" cy="126"/>
            </a:xfrm>
            <a:prstGeom prst="line">
              <a:avLst/>
            </a:prstGeom>
            <a:noFill/>
            <a:ln w="50760">
              <a:solidFill>
                <a:srgbClr val="FF0033"/>
              </a:solidFill>
              <a:miter lim="800000"/>
              <a:headEnd/>
              <a:tailEnd/>
            </a:ln>
          </p:spPr>
          <p:txBody>
            <a:bodyPr/>
            <a:lstStyle/>
            <a:p>
              <a:endParaRPr lang="en-US"/>
            </a:p>
          </p:txBody>
        </p:sp>
        <p:sp>
          <p:nvSpPr>
            <p:cNvPr id="13338" name="Line 26"/>
            <p:cNvSpPr>
              <a:spLocks noChangeShapeType="1"/>
            </p:cNvSpPr>
            <p:nvPr/>
          </p:nvSpPr>
          <p:spPr bwMode="auto">
            <a:xfrm>
              <a:off x="3168" y="3489"/>
              <a:ext cx="126" cy="1"/>
            </a:xfrm>
            <a:prstGeom prst="line">
              <a:avLst/>
            </a:prstGeom>
            <a:noFill/>
            <a:ln w="50760">
              <a:solidFill>
                <a:srgbClr val="FF0033"/>
              </a:solidFill>
              <a:miter lim="800000"/>
              <a:headEnd/>
              <a:tailEnd/>
            </a:ln>
          </p:spPr>
          <p:txBody>
            <a:bodyPr/>
            <a:lstStyle/>
            <a:p>
              <a:endParaRPr lang="en-US"/>
            </a:p>
          </p:txBody>
        </p:sp>
      </p:grpSp>
      <p:sp>
        <p:nvSpPr>
          <p:cNvPr id="13332" name="Rectangle 27"/>
          <p:cNvSpPr>
            <a:spLocks noChangeArrowheads="1"/>
          </p:cNvSpPr>
          <p:nvPr/>
        </p:nvSpPr>
        <p:spPr bwMode="auto">
          <a:xfrm>
            <a:off x="6042025" y="5257800"/>
            <a:ext cx="1123950" cy="369888"/>
          </a:xfrm>
          <a:prstGeom prst="rect">
            <a:avLst/>
          </a:prstGeom>
          <a:noFill/>
          <a:ln w="9525">
            <a:noFill/>
            <a:round/>
            <a:headEnd/>
            <a:tailEnd/>
          </a:ln>
        </p:spPr>
        <p:txBody>
          <a:bodyPr wrap="none" lIns="92160" tIns="46080" rIns="92160" bIns="46080">
            <a:spAutoFit/>
          </a:bodyPr>
          <a:lstStyle/>
          <a:p>
            <a:pPr algn="r" defTabSz="449263">
              <a:lnSpc>
                <a:spcPct val="100000"/>
              </a:lnSpc>
              <a:spcBef>
                <a:spcPct val="0"/>
              </a:spcBef>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0">
                <a:solidFill>
                  <a:srgbClr val="FF0000"/>
                </a:solidFill>
                <a:cs typeface="Times New Roman" pitchFamily="18" charset="0"/>
              </a:rPr>
              <a:t>Сумосан</a:t>
            </a:r>
            <a:endParaRPr lang="en-US" sz="1800" b="0">
              <a:solidFill>
                <a:srgbClr val="FF0000"/>
              </a:solidFill>
              <a:cs typeface="Times New Roman" pitchFamily="18" charset="0"/>
            </a:endParaRPr>
          </a:p>
        </p:txBody>
      </p:sp>
      <p:grpSp>
        <p:nvGrpSpPr>
          <p:cNvPr id="13333" name="Group 24"/>
          <p:cNvGrpSpPr>
            <a:grpSpLocks/>
          </p:cNvGrpSpPr>
          <p:nvPr/>
        </p:nvGrpSpPr>
        <p:grpSpPr bwMode="auto">
          <a:xfrm>
            <a:off x="7696200" y="3733800"/>
            <a:ext cx="200025" cy="200025"/>
            <a:chOff x="3168" y="3426"/>
            <a:chExt cx="126" cy="126"/>
          </a:xfrm>
        </p:grpSpPr>
        <p:sp>
          <p:nvSpPr>
            <p:cNvPr id="13335" name="Line 25"/>
            <p:cNvSpPr>
              <a:spLocks noChangeShapeType="1"/>
            </p:cNvSpPr>
            <p:nvPr/>
          </p:nvSpPr>
          <p:spPr bwMode="auto">
            <a:xfrm>
              <a:off x="3235" y="3426"/>
              <a:ext cx="1" cy="126"/>
            </a:xfrm>
            <a:prstGeom prst="line">
              <a:avLst/>
            </a:prstGeom>
            <a:noFill/>
            <a:ln w="50760">
              <a:solidFill>
                <a:srgbClr val="FF0033"/>
              </a:solidFill>
              <a:miter lim="800000"/>
              <a:headEnd/>
              <a:tailEnd/>
            </a:ln>
          </p:spPr>
          <p:txBody>
            <a:bodyPr/>
            <a:lstStyle/>
            <a:p>
              <a:endParaRPr lang="en-US"/>
            </a:p>
          </p:txBody>
        </p:sp>
        <p:sp>
          <p:nvSpPr>
            <p:cNvPr id="13336" name="Line 26"/>
            <p:cNvSpPr>
              <a:spLocks noChangeShapeType="1"/>
            </p:cNvSpPr>
            <p:nvPr/>
          </p:nvSpPr>
          <p:spPr bwMode="auto">
            <a:xfrm>
              <a:off x="3168" y="3489"/>
              <a:ext cx="126" cy="1"/>
            </a:xfrm>
            <a:prstGeom prst="line">
              <a:avLst/>
            </a:prstGeom>
            <a:noFill/>
            <a:ln w="50760">
              <a:solidFill>
                <a:srgbClr val="FF0033"/>
              </a:solidFill>
              <a:miter lim="800000"/>
              <a:headEnd/>
              <a:tailEnd/>
            </a:ln>
          </p:spPr>
          <p:txBody>
            <a:bodyPr/>
            <a:lstStyle/>
            <a:p>
              <a:endParaRPr lang="en-US"/>
            </a:p>
          </p:txBody>
        </p:sp>
      </p:grpSp>
      <p:sp>
        <p:nvSpPr>
          <p:cNvPr id="13334" name="Rectangle 27"/>
          <p:cNvSpPr>
            <a:spLocks noChangeArrowheads="1"/>
          </p:cNvSpPr>
          <p:nvPr/>
        </p:nvSpPr>
        <p:spPr bwMode="auto">
          <a:xfrm>
            <a:off x="7543800" y="3429000"/>
            <a:ext cx="1444625" cy="647700"/>
          </a:xfrm>
          <a:prstGeom prst="rect">
            <a:avLst/>
          </a:prstGeom>
          <a:noFill/>
          <a:ln w="9525">
            <a:noFill/>
            <a:round/>
            <a:headEnd/>
            <a:tailEnd/>
          </a:ln>
        </p:spPr>
        <p:txBody>
          <a:bodyPr wrap="none" lIns="92160" tIns="46080" rIns="92160" bIns="46080">
            <a:spAutoFit/>
          </a:bodyPr>
          <a:lstStyle/>
          <a:p>
            <a:pPr algn="r" defTabSz="449263">
              <a:lnSpc>
                <a:spcPct val="100000"/>
              </a:lnSpc>
              <a:spcBef>
                <a:spcPct val="0"/>
              </a:spcBef>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800" b="0">
                <a:solidFill>
                  <a:srgbClr val="FF0000"/>
                </a:solidFill>
                <a:cs typeface="Times New Roman" pitchFamily="18" charset="0"/>
              </a:rPr>
              <a:t>Маленькая </a:t>
            </a:r>
            <a:br>
              <a:rPr lang="ru-RU" sz="1800" b="0">
                <a:solidFill>
                  <a:srgbClr val="FF0000"/>
                </a:solidFill>
                <a:cs typeface="Times New Roman" pitchFamily="18" charset="0"/>
              </a:rPr>
            </a:br>
            <a:r>
              <a:rPr lang="ru-RU" sz="1800" b="0">
                <a:solidFill>
                  <a:srgbClr val="FF0000"/>
                </a:solidFill>
                <a:cs typeface="Times New Roman" pitchFamily="18" charset="0"/>
              </a:rPr>
              <a:t>Япония</a:t>
            </a:r>
            <a:endParaRPr lang="en-US" sz="1800" b="0">
              <a:solidFill>
                <a:srgbClr val="FF0000"/>
              </a:solidFill>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62013" y="150813"/>
            <a:ext cx="7918450" cy="876300"/>
          </a:xfrm>
        </p:spPr>
        <p:txBody>
          <a:bodyPr lIns="12600" tIns="12600" rIns="12600" bIns="12600"/>
          <a:lstStyle/>
          <a:p>
            <a:pPr defTabSz="449263" eaLnBrk="1" hangingPunct="1">
              <a:spcBef>
                <a:spcPts val="6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mtClean="0"/>
              <a:t>Пример использования </a:t>
            </a:r>
            <a:r>
              <a:rPr lang="en-US" smtClean="0">
                <a:latin typeface="Courier New" pitchFamily="49" charset="0"/>
              </a:rPr>
              <a:t>SDO_BUFFER</a:t>
            </a:r>
            <a:br>
              <a:rPr lang="en-US" smtClean="0">
                <a:latin typeface="Courier New" pitchFamily="49" charset="0"/>
              </a:rPr>
            </a:br>
            <a:endParaRPr lang="en-US" smtClean="0"/>
          </a:p>
        </p:txBody>
      </p:sp>
      <p:sp>
        <p:nvSpPr>
          <p:cNvPr id="14339" name="Rectangle 3"/>
          <p:cNvSpPr>
            <a:spLocks noGrp="1" noChangeArrowheads="1"/>
          </p:cNvSpPr>
          <p:nvPr>
            <p:ph type="body" idx="1"/>
          </p:nvPr>
        </p:nvSpPr>
        <p:spPr>
          <a:xfrm>
            <a:off x="609600" y="990600"/>
            <a:ext cx="7918450" cy="757238"/>
          </a:xfrm>
        </p:spPr>
        <p:txBody>
          <a:bodyPr lIns="12600" tIns="12600" rIns="12600" bIns="12600"/>
          <a:lstStyle/>
          <a:p>
            <a:pPr marL="212725" indent="-212725" defTabSz="449263" eaLnBrk="1" hangingPunct="1">
              <a:spcBef>
                <a:spcPts val="55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8088" algn="l"/>
                <a:tab pos="6735763" algn="l"/>
                <a:tab pos="7185025" algn="l"/>
                <a:tab pos="7634288" algn="l"/>
                <a:tab pos="8083550" algn="l"/>
                <a:tab pos="8532813" algn="l"/>
                <a:tab pos="8982075" algn="l"/>
              </a:tabLst>
            </a:pPr>
            <a:r>
              <a:rPr lang="en-US" smtClean="0"/>
              <a:t>Найти </a:t>
            </a:r>
            <a:r>
              <a:rPr lang="ru-RU" smtClean="0"/>
              <a:t>все школы, попадающие в 2-</a:t>
            </a:r>
            <a:r>
              <a:rPr lang="en-US" smtClean="0"/>
              <a:t>километров</a:t>
            </a:r>
            <a:r>
              <a:rPr lang="ru-RU" smtClean="0"/>
              <a:t>ую зону</a:t>
            </a:r>
            <a:r>
              <a:rPr lang="en-US" smtClean="0"/>
              <a:t> </a:t>
            </a:r>
            <a:r>
              <a:rPr lang="ru-RU" smtClean="0"/>
              <a:t>подтопления реки</a:t>
            </a:r>
            <a:endParaRPr lang="en-US" smtClean="0"/>
          </a:p>
        </p:txBody>
      </p:sp>
      <p:sp>
        <p:nvSpPr>
          <p:cNvPr id="14340" name="Rectangle 5"/>
          <p:cNvSpPr>
            <a:spLocks noChangeArrowheads="1"/>
          </p:cNvSpPr>
          <p:nvPr/>
        </p:nvSpPr>
        <p:spPr bwMode="auto">
          <a:xfrm>
            <a:off x="249238" y="2543175"/>
            <a:ext cx="4610100" cy="2820988"/>
          </a:xfrm>
          <a:prstGeom prst="rect">
            <a:avLst/>
          </a:prstGeom>
          <a:solidFill>
            <a:srgbClr val="FFFF99"/>
          </a:solidFill>
          <a:ln w="28448">
            <a:solidFill>
              <a:srgbClr val="000000"/>
            </a:solidFill>
            <a:miter lim="800000"/>
            <a:headEnd/>
            <a:tailEnd/>
          </a:ln>
        </p:spPr>
        <p:txBody>
          <a:bodyPr lIns="92160" tIns="46080" rIns="92160" bIns="46080">
            <a:spAutoFit/>
          </a:bodyPr>
          <a:lstStyle/>
          <a:p>
            <a:pPr algn="l" defTabSz="449263" eaLnBrk="0" hangingPunct="0">
              <a:lnSpc>
                <a:spcPct val="100000"/>
              </a:lnSpc>
              <a:spcBef>
                <a:spcPts val="225"/>
              </a:spcBef>
              <a:buClr>
                <a:srgbClr val="000000"/>
              </a:buClr>
              <a:buSzPct val="100000"/>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a:solidFill>
                  <a:srgbClr val="000000"/>
                </a:solidFill>
                <a:latin typeface="Courier New" pitchFamily="49" charset="0"/>
                <a:cs typeface="Times New Roman" pitchFamily="18" charset="0"/>
              </a:rPr>
              <a:t>SELECT /*+ ordered */ s.name</a:t>
            </a:r>
          </a:p>
          <a:p>
            <a:pPr algn="l" defTabSz="449263" eaLnBrk="0" hangingPunct="0">
              <a:lnSpc>
                <a:spcPct val="100000"/>
              </a:lnSpc>
              <a:spcBef>
                <a:spcPts val="225"/>
              </a:spcBef>
              <a:buClr>
                <a:srgbClr val="000000"/>
              </a:buClr>
              <a:buSzPct val="100000"/>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a:solidFill>
                  <a:srgbClr val="000000"/>
                </a:solidFill>
                <a:latin typeface="Courier New" pitchFamily="49" charset="0"/>
                <a:cs typeface="Times New Roman" pitchFamily="18" charset="0"/>
              </a:rPr>
              <a:t>FROM river r, </a:t>
            </a:r>
          </a:p>
          <a:p>
            <a:pPr algn="l" defTabSz="449263" eaLnBrk="0" hangingPunct="0">
              <a:lnSpc>
                <a:spcPct val="100000"/>
              </a:lnSpc>
              <a:spcBef>
                <a:spcPts val="225"/>
              </a:spcBef>
              <a:buClr>
                <a:srgbClr val="000000"/>
              </a:buClr>
              <a:buSzPct val="100000"/>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a:solidFill>
                  <a:srgbClr val="000000"/>
                </a:solidFill>
                <a:latin typeface="Courier New" pitchFamily="49" charset="0"/>
                <a:cs typeface="Times New Roman" pitchFamily="18" charset="0"/>
              </a:rPr>
              <a:t>     schools s</a:t>
            </a:r>
          </a:p>
          <a:p>
            <a:pPr algn="l" defTabSz="449263" eaLnBrk="0" hangingPunct="0">
              <a:lnSpc>
                <a:spcPct val="100000"/>
              </a:lnSpc>
              <a:spcBef>
                <a:spcPts val="225"/>
              </a:spcBef>
              <a:buClr>
                <a:srgbClr val="000000"/>
              </a:buClr>
              <a:buSzPct val="100000"/>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a:solidFill>
                  <a:srgbClr val="000000"/>
                </a:solidFill>
                <a:latin typeface="Courier New" pitchFamily="49" charset="0"/>
                <a:cs typeface="Times New Roman" pitchFamily="18" charset="0"/>
              </a:rPr>
              <a:t>WHERE r.name = ‘</a:t>
            </a:r>
            <a:r>
              <a:rPr lang="ru-RU" sz="1800">
                <a:solidFill>
                  <a:srgbClr val="000000"/>
                </a:solidFill>
                <a:latin typeface="Courier New" pitchFamily="49" charset="0"/>
                <a:cs typeface="Times New Roman" pitchFamily="18" charset="0"/>
              </a:rPr>
              <a:t>Москва река</a:t>
            </a:r>
            <a:r>
              <a:rPr lang="en-US" sz="1800">
                <a:solidFill>
                  <a:srgbClr val="000000"/>
                </a:solidFill>
                <a:latin typeface="Courier New" pitchFamily="49" charset="0"/>
                <a:cs typeface="Times New Roman" pitchFamily="18" charset="0"/>
              </a:rPr>
              <a:t>'</a:t>
            </a:r>
          </a:p>
          <a:p>
            <a:pPr algn="l" defTabSz="449263" eaLnBrk="0" hangingPunct="0">
              <a:lnSpc>
                <a:spcPct val="100000"/>
              </a:lnSpc>
              <a:spcBef>
                <a:spcPts val="225"/>
              </a:spcBef>
              <a:buClr>
                <a:srgbClr val="000000"/>
              </a:buClr>
              <a:buSzPct val="100000"/>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a:solidFill>
                  <a:srgbClr val="000000"/>
                </a:solidFill>
                <a:latin typeface="Courier New" pitchFamily="49" charset="0"/>
                <a:cs typeface="Times New Roman" pitchFamily="18" charset="0"/>
              </a:rPr>
              <a:t>  AND </a:t>
            </a:r>
            <a:r>
              <a:rPr lang="en-US" sz="1800">
                <a:solidFill>
                  <a:srgbClr val="0000FF"/>
                </a:solidFill>
                <a:latin typeface="Courier New" pitchFamily="49" charset="0"/>
                <a:cs typeface="Times New Roman" pitchFamily="18" charset="0"/>
              </a:rPr>
              <a:t>sdo_anyinteract (</a:t>
            </a:r>
          </a:p>
          <a:p>
            <a:pPr algn="l" defTabSz="449263" eaLnBrk="0" hangingPunct="0">
              <a:lnSpc>
                <a:spcPct val="100000"/>
              </a:lnSpc>
              <a:spcBef>
                <a:spcPts val="225"/>
              </a:spcBef>
              <a:buClr>
                <a:srgbClr val="0000FF"/>
              </a:buClr>
              <a:buSzPct val="100000"/>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a:solidFill>
                  <a:srgbClr val="0000FF"/>
                </a:solidFill>
                <a:latin typeface="Courier New" pitchFamily="49" charset="0"/>
                <a:cs typeface="Times New Roman" pitchFamily="18" charset="0"/>
              </a:rPr>
              <a:t>         s.geom,</a:t>
            </a:r>
          </a:p>
          <a:p>
            <a:pPr algn="l" defTabSz="449263" eaLnBrk="0" hangingPunct="0">
              <a:lnSpc>
                <a:spcPct val="100000"/>
              </a:lnSpc>
              <a:spcBef>
                <a:spcPts val="225"/>
              </a:spcBef>
              <a:buClr>
                <a:srgbClr val="FF0033"/>
              </a:buClr>
              <a:buSzPct val="100000"/>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a:solidFill>
                  <a:srgbClr val="FF0033"/>
                </a:solidFill>
                <a:latin typeface="Courier New" pitchFamily="49" charset="0"/>
                <a:cs typeface="Times New Roman" pitchFamily="18" charset="0"/>
              </a:rPr>
              <a:t>         </a:t>
            </a:r>
            <a:r>
              <a:rPr lang="en-US" sz="1800">
                <a:solidFill>
                  <a:srgbClr val="000000"/>
                </a:solidFill>
                <a:latin typeface="Courier New" pitchFamily="49" charset="0"/>
                <a:cs typeface="Times New Roman" pitchFamily="18" charset="0"/>
              </a:rPr>
              <a:t>sdo_geom.sdo_buffer (</a:t>
            </a:r>
          </a:p>
          <a:p>
            <a:pPr algn="l" defTabSz="449263" eaLnBrk="0" hangingPunct="0">
              <a:lnSpc>
                <a:spcPct val="100000"/>
              </a:lnSpc>
              <a:spcBef>
                <a:spcPts val="225"/>
              </a:spcBef>
              <a:buClr>
                <a:srgbClr val="000000"/>
              </a:buClr>
              <a:buSzPct val="100000"/>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a:solidFill>
                  <a:srgbClr val="000000"/>
                </a:solidFill>
                <a:latin typeface="Courier New" pitchFamily="49" charset="0"/>
                <a:cs typeface="Times New Roman" pitchFamily="18" charset="0"/>
              </a:rPr>
              <a:t>           r.geom, 2, 0.5)</a:t>
            </a:r>
            <a:r>
              <a:rPr lang="ar-SA" sz="1800">
                <a:solidFill>
                  <a:srgbClr val="000000"/>
                </a:solidFill>
                <a:latin typeface="Courier New" pitchFamily="49" charset="0"/>
                <a:cs typeface="Arial" pitchFamily="34" charset="0"/>
              </a:rPr>
              <a:t>‏</a:t>
            </a:r>
            <a:endParaRPr lang="en-US" sz="1800">
              <a:solidFill>
                <a:srgbClr val="000000"/>
              </a:solidFill>
              <a:latin typeface="Courier New" pitchFamily="49" charset="0"/>
              <a:cs typeface="Times New Roman" pitchFamily="18" charset="0"/>
            </a:endParaRPr>
          </a:p>
          <a:p>
            <a:pPr algn="l" defTabSz="449263" eaLnBrk="0" hangingPunct="0">
              <a:lnSpc>
                <a:spcPct val="100000"/>
              </a:lnSpc>
              <a:spcBef>
                <a:spcPts val="225"/>
              </a:spcBef>
              <a:buClr>
                <a:srgbClr val="009900"/>
              </a:buClr>
              <a:buSzPct val="100000"/>
              <a:buFont typeface="Courier New" pitchFamily="49"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a:solidFill>
                  <a:srgbClr val="009900"/>
                </a:solidFill>
                <a:latin typeface="Courier New" pitchFamily="49" charset="0"/>
                <a:cs typeface="Times New Roman" pitchFamily="18" charset="0"/>
              </a:rPr>
              <a:t>      </a:t>
            </a:r>
            <a:r>
              <a:rPr lang="en-US" sz="1800">
                <a:solidFill>
                  <a:srgbClr val="0000FF"/>
                </a:solidFill>
                <a:latin typeface="Courier New" pitchFamily="49" charset="0"/>
                <a:cs typeface="Times New Roman" pitchFamily="18" charset="0"/>
              </a:rPr>
              <a:t>)</a:t>
            </a:r>
            <a:r>
              <a:rPr lang="en-US" sz="1800">
                <a:solidFill>
                  <a:srgbClr val="000000"/>
                </a:solidFill>
                <a:latin typeface="Courier New" pitchFamily="49" charset="0"/>
                <a:cs typeface="Times New Roman" pitchFamily="18" charset="0"/>
              </a:rPr>
              <a:t> = 'TRUE';</a:t>
            </a:r>
          </a:p>
        </p:txBody>
      </p:sp>
      <p:pic>
        <p:nvPicPr>
          <p:cNvPr id="14341" name="Picture 9" descr="http://www.gisdevelopment.net/magazine/africa/2006/july-sep/images/26_3.jpg"/>
          <p:cNvPicPr>
            <a:picLocks noChangeAspect="1" noChangeArrowheads="1"/>
          </p:cNvPicPr>
          <p:nvPr/>
        </p:nvPicPr>
        <p:blipFill>
          <a:blip r:embed="rId3" cstate="print"/>
          <a:srcRect/>
          <a:stretch>
            <a:fillRect/>
          </a:stretch>
        </p:blipFill>
        <p:spPr bwMode="auto">
          <a:xfrm>
            <a:off x="4953000" y="1981200"/>
            <a:ext cx="4694238" cy="37322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ru-RU" smtClean="0"/>
              <a:t>План</a:t>
            </a:r>
          </a:p>
        </p:txBody>
      </p:sp>
      <p:sp>
        <p:nvSpPr>
          <p:cNvPr id="15363" name="Content Placeholder 2"/>
          <p:cNvSpPr>
            <a:spLocks noGrp="1"/>
          </p:cNvSpPr>
          <p:nvPr>
            <p:ph idx="1"/>
          </p:nvPr>
        </p:nvSpPr>
        <p:spPr>
          <a:xfrm>
            <a:off x="685800" y="1219200"/>
            <a:ext cx="7537450" cy="4953000"/>
          </a:xfrm>
        </p:spPr>
        <p:txBody>
          <a:bodyPr/>
          <a:lstStyle/>
          <a:p>
            <a:pPr eaLnBrk="1" hangingPunct="1"/>
            <a:r>
              <a:rPr lang="ru-RU" dirty="0" smtClean="0"/>
              <a:t>О корпорации </a:t>
            </a:r>
            <a:r>
              <a:rPr lang="en-US" dirty="0" smtClean="0"/>
              <a:t>Oracle</a:t>
            </a:r>
            <a:endParaRPr lang="ru-RU" dirty="0" smtClean="0"/>
          </a:p>
          <a:p>
            <a:pPr eaLnBrk="1" hangingPunct="1"/>
            <a:r>
              <a:rPr lang="en-US" dirty="0" smtClean="0"/>
              <a:t>Oracle </a:t>
            </a:r>
            <a:r>
              <a:rPr lang="en-US" dirty="0" smtClean="0"/>
              <a:t>Spatial</a:t>
            </a:r>
          </a:p>
          <a:p>
            <a:pPr marL="571500" lvl="2" indent="-227013" eaLnBrk="1" hangingPunct="1"/>
            <a:r>
              <a:rPr lang="ru-RU" dirty="0" smtClean="0"/>
              <a:t>Векторных данных</a:t>
            </a:r>
            <a:endParaRPr lang="en-US" dirty="0" smtClean="0">
              <a:solidFill>
                <a:schemeClr val="accent1"/>
              </a:solidFill>
            </a:endParaRPr>
          </a:p>
          <a:p>
            <a:pPr eaLnBrk="1" hangingPunct="1"/>
            <a:r>
              <a:rPr lang="ru-RU" dirty="0" smtClean="0">
                <a:solidFill>
                  <a:schemeClr val="accent1"/>
                </a:solidFill>
              </a:rPr>
              <a:t>Продвинутые возможности</a:t>
            </a:r>
            <a:r>
              <a:rPr lang="en-US" dirty="0" smtClean="0">
                <a:solidFill>
                  <a:schemeClr val="accent1"/>
                </a:solidFill>
              </a:rPr>
              <a:t> Oracle Spatial</a:t>
            </a:r>
          </a:p>
          <a:p>
            <a:pPr lvl="1" eaLnBrk="1" hangingPunct="1"/>
            <a:r>
              <a:rPr lang="ru-RU" dirty="0" smtClean="0"/>
              <a:t>Растровые данные </a:t>
            </a:r>
            <a:endParaRPr lang="en-US" dirty="0" smtClean="0"/>
          </a:p>
          <a:p>
            <a:pPr lvl="1" eaLnBrk="1" hangingPunct="1"/>
            <a:r>
              <a:rPr lang="ru-RU" dirty="0" err="1" smtClean="0"/>
              <a:t>Геокодирование</a:t>
            </a:r>
            <a:endParaRPr lang="ru-RU" dirty="0" smtClean="0"/>
          </a:p>
          <a:p>
            <a:pPr lvl="1" eaLnBrk="1" hangingPunct="1"/>
            <a:r>
              <a:rPr lang="ru-RU" dirty="0" smtClean="0"/>
              <a:t>Решение сетевых задач</a:t>
            </a:r>
          </a:p>
          <a:p>
            <a:pPr lvl="1" eaLnBrk="1" hangingPunct="1"/>
            <a:r>
              <a:rPr lang="ru-RU" dirty="0" smtClean="0"/>
              <a:t>Линейная система координат для транспорта</a:t>
            </a:r>
          </a:p>
          <a:p>
            <a:pPr eaLnBrk="1" hangingPunct="1"/>
            <a:r>
              <a:rPr lang="en-US" dirty="0" smtClean="0"/>
              <a:t>Oracle </a:t>
            </a:r>
            <a:r>
              <a:rPr lang="en-US" dirty="0" err="1" smtClean="0"/>
              <a:t>Mapviewer</a:t>
            </a:r>
            <a:r>
              <a:rPr lang="ru-RU" dirty="0" smtClean="0"/>
              <a:t> - для интеграции пространственных данных в корпоративные системы</a:t>
            </a:r>
            <a:endParaRPr lang="en-US" dirty="0" smtClean="0"/>
          </a:p>
          <a:p>
            <a:pPr eaLnBrk="1" hangingPunct="1"/>
            <a:r>
              <a:rPr lang="ru-RU" dirty="0" smtClean="0"/>
              <a:t>Интеграция </a:t>
            </a:r>
            <a:r>
              <a:rPr lang="en-US" dirty="0" err="1" smtClean="0"/>
              <a:t>Mapviewer</a:t>
            </a:r>
            <a:r>
              <a:rPr lang="en-US" dirty="0" smtClean="0"/>
              <a:t> </a:t>
            </a:r>
            <a:r>
              <a:rPr lang="ru-RU" dirty="0" smtClean="0"/>
              <a:t>с </a:t>
            </a:r>
            <a:r>
              <a:rPr lang="en-US" dirty="0" err="1" smtClean="0"/>
              <a:t>Autovue</a:t>
            </a:r>
            <a:r>
              <a:rPr lang="en-US" dirty="0" smtClean="0"/>
              <a:t>, UCM, BI.</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body"/>
          </p:nvPr>
        </p:nvSpPr>
        <p:spPr>
          <a:xfrm>
            <a:off x="4495800" y="762000"/>
            <a:ext cx="4191000" cy="5334000"/>
          </a:xfrm>
        </p:spPr>
        <p:txBody>
          <a:bodyPr/>
          <a:lstStyle/>
          <a:p>
            <a:pPr marL="212725" indent="-212725" defTabSz="449263" eaLnBrk="1" hangingPunct="1">
              <a:spcBef>
                <a:spcPts val="1250"/>
              </a:spcBef>
              <a:buClr>
                <a:schemeClr val="accent1"/>
              </a:buClr>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8088" algn="l"/>
                <a:tab pos="6735763" algn="l"/>
                <a:tab pos="7185025" algn="l"/>
                <a:tab pos="7634288" algn="l"/>
                <a:tab pos="8083550" algn="l"/>
                <a:tab pos="8532813" algn="l"/>
                <a:tab pos="8982075" algn="l"/>
              </a:tabLst>
              <a:defRPr/>
            </a:pPr>
            <a:r>
              <a:rPr lang="ru-RU" sz="2000" dirty="0" smtClean="0"/>
              <a:t>Источники растровых данных:</a:t>
            </a:r>
          </a:p>
          <a:p>
            <a:pPr marL="555625" lvl="1" indent="-228600" defTabSz="449263" eaLnBrk="1" hangingPunct="1">
              <a:spcBef>
                <a:spcPts val="450"/>
              </a:spcBef>
              <a:buClr>
                <a:schemeClr val="accent1"/>
              </a:buClr>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8088" algn="l"/>
                <a:tab pos="6735763" algn="l"/>
                <a:tab pos="7185025" algn="l"/>
                <a:tab pos="7634288" algn="l"/>
                <a:tab pos="8083550" algn="l"/>
                <a:tab pos="8532813" algn="l"/>
                <a:tab pos="8982075" algn="l"/>
              </a:tabLst>
              <a:defRPr/>
            </a:pPr>
            <a:r>
              <a:rPr lang="en-US" sz="1800" b="0" dirty="0" smtClean="0"/>
              <a:t>C</a:t>
            </a:r>
            <a:r>
              <a:rPr lang="ru-RU" sz="1800" b="0" dirty="0" err="1" smtClean="0"/>
              <a:t>путниковые</a:t>
            </a:r>
            <a:r>
              <a:rPr lang="ru-RU" sz="1800" b="0" dirty="0" smtClean="0"/>
              <a:t> снимки </a:t>
            </a:r>
          </a:p>
          <a:p>
            <a:pPr marL="555625" lvl="1" indent="-228600" defTabSz="449263" eaLnBrk="1" hangingPunct="1">
              <a:spcBef>
                <a:spcPts val="450"/>
              </a:spcBef>
              <a:buClr>
                <a:schemeClr val="accent1"/>
              </a:buClr>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8088" algn="l"/>
                <a:tab pos="6735763" algn="l"/>
                <a:tab pos="7185025" algn="l"/>
                <a:tab pos="7634288" algn="l"/>
                <a:tab pos="8083550" algn="l"/>
                <a:tab pos="8532813" algn="l"/>
                <a:tab pos="8982075" algn="l"/>
              </a:tabLst>
              <a:defRPr/>
            </a:pPr>
            <a:r>
              <a:rPr lang="ru-RU" sz="1800" b="0" dirty="0" smtClean="0"/>
              <a:t>Аэрофотосъемка)</a:t>
            </a:r>
          </a:p>
          <a:p>
            <a:pPr marL="555625" lvl="1" indent="-228600" defTabSz="449263" eaLnBrk="1" hangingPunct="1">
              <a:spcBef>
                <a:spcPts val="450"/>
              </a:spcBef>
              <a:buClr>
                <a:schemeClr val="accent1"/>
              </a:buClr>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8088" algn="l"/>
                <a:tab pos="6735763" algn="l"/>
                <a:tab pos="7185025" algn="l"/>
                <a:tab pos="7634288" algn="l"/>
                <a:tab pos="8083550" algn="l"/>
                <a:tab pos="8532813" algn="l"/>
                <a:tab pos="8982075" algn="l"/>
              </a:tabLst>
              <a:defRPr/>
            </a:pPr>
            <a:r>
              <a:rPr lang="ru-RU" sz="1800" b="0" dirty="0" smtClean="0"/>
              <a:t>Сканирование карт</a:t>
            </a:r>
          </a:p>
          <a:p>
            <a:pPr marL="212725" indent="-212725" defTabSz="449263" eaLnBrk="1" hangingPunct="1">
              <a:spcBef>
                <a:spcPts val="1250"/>
              </a:spcBef>
              <a:buClr>
                <a:schemeClr val="accent1"/>
              </a:buClr>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8088" algn="l"/>
                <a:tab pos="6735763" algn="l"/>
                <a:tab pos="7185025" algn="l"/>
                <a:tab pos="7634288" algn="l"/>
                <a:tab pos="8083550" algn="l"/>
                <a:tab pos="8532813" algn="l"/>
                <a:tab pos="8982075" algn="l"/>
              </a:tabLst>
              <a:defRPr/>
            </a:pPr>
            <a:r>
              <a:rPr lang="en-US" sz="2000" dirty="0" smtClean="0"/>
              <a:t>SDO_GEORASTER</a:t>
            </a:r>
            <a:endParaRPr lang="ru-RU" sz="2000" dirty="0" smtClean="0"/>
          </a:p>
          <a:p>
            <a:pPr marL="555625" lvl="1" indent="-228600" defTabSz="449263" eaLnBrk="1" hangingPunct="1">
              <a:spcBef>
                <a:spcPts val="450"/>
              </a:spcBef>
              <a:buClr>
                <a:schemeClr val="accent1"/>
              </a:buClr>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8088" algn="l"/>
                <a:tab pos="6735763" algn="l"/>
                <a:tab pos="7185025" algn="l"/>
                <a:tab pos="7634288" algn="l"/>
                <a:tab pos="8083550" algn="l"/>
                <a:tab pos="8532813" algn="l"/>
                <a:tab pos="8982075" algn="l"/>
              </a:tabLst>
              <a:defRPr/>
            </a:pPr>
            <a:r>
              <a:rPr lang="ru-RU" sz="1800" b="0" dirty="0" smtClean="0"/>
              <a:t>Хранение растра  в </a:t>
            </a:r>
            <a:r>
              <a:rPr lang="en-US" sz="1800" b="0" dirty="0" smtClean="0"/>
              <a:t>BLOB</a:t>
            </a:r>
          </a:p>
          <a:p>
            <a:pPr marL="555625" lvl="1" indent="-228600" defTabSz="449263" eaLnBrk="1" hangingPunct="1">
              <a:spcBef>
                <a:spcPts val="450"/>
              </a:spcBef>
              <a:buClr>
                <a:schemeClr val="accent1"/>
              </a:buClr>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8088" algn="l"/>
                <a:tab pos="6735763" algn="l"/>
                <a:tab pos="7185025" algn="l"/>
                <a:tab pos="7634288" algn="l"/>
                <a:tab pos="8083550" algn="l"/>
                <a:tab pos="8532813" algn="l"/>
                <a:tab pos="8982075" algn="l"/>
              </a:tabLst>
              <a:defRPr/>
            </a:pPr>
            <a:r>
              <a:rPr lang="ru-RU" sz="1800" b="0" dirty="0" smtClean="0"/>
              <a:t>Использование для хранения метаданных схем </a:t>
            </a:r>
            <a:r>
              <a:rPr lang="en-US" sz="1800" b="0" dirty="0" smtClean="0"/>
              <a:t>XML</a:t>
            </a:r>
            <a:r>
              <a:rPr lang="ru-RU" sz="1800" b="0" dirty="0" smtClean="0"/>
              <a:t> (источник данных</a:t>
            </a:r>
            <a:r>
              <a:rPr lang="en-US" sz="1800" b="0" dirty="0" smtClean="0"/>
              <a:t> </a:t>
            </a:r>
            <a:r>
              <a:rPr lang="ru-RU" sz="1800" b="0" dirty="0" smtClean="0"/>
              <a:t>т.д.)</a:t>
            </a:r>
          </a:p>
          <a:p>
            <a:pPr marL="555625" lvl="1" indent="-228600" defTabSz="449263" eaLnBrk="1" hangingPunct="1">
              <a:spcBef>
                <a:spcPts val="450"/>
              </a:spcBef>
              <a:buClr>
                <a:schemeClr val="accent1"/>
              </a:buClr>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8088" algn="l"/>
                <a:tab pos="6735763" algn="l"/>
                <a:tab pos="7185025" algn="l"/>
                <a:tab pos="7634288" algn="l"/>
                <a:tab pos="8083550" algn="l"/>
                <a:tab pos="8532813" algn="l"/>
                <a:tab pos="8982075" algn="l"/>
              </a:tabLst>
              <a:defRPr/>
            </a:pPr>
            <a:r>
              <a:rPr lang="ru-RU" sz="1800" b="0" dirty="0" smtClean="0"/>
              <a:t>Информация о географических координатах</a:t>
            </a:r>
          </a:p>
          <a:p>
            <a:pPr marL="555625" lvl="1" indent="-228600" defTabSz="449263" eaLnBrk="1" hangingPunct="1">
              <a:spcBef>
                <a:spcPts val="450"/>
              </a:spcBef>
              <a:buClr>
                <a:schemeClr val="accent1"/>
              </a:buClr>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8088" algn="l"/>
                <a:tab pos="6735763" algn="l"/>
                <a:tab pos="7185025" algn="l"/>
                <a:tab pos="7634288" algn="l"/>
                <a:tab pos="8083550" algn="l"/>
                <a:tab pos="8532813" algn="l"/>
                <a:tab pos="8982075" algn="l"/>
              </a:tabLst>
              <a:defRPr/>
            </a:pPr>
            <a:r>
              <a:rPr lang="ru-RU" sz="1800" b="0" dirty="0" smtClean="0"/>
              <a:t>Генерация пирамиды разрешения </a:t>
            </a:r>
            <a:endParaRPr lang="en-US" sz="1800" b="0" dirty="0" smtClean="0"/>
          </a:p>
          <a:p>
            <a:pPr marL="555625" lvl="1" indent="-228600" defTabSz="449263" eaLnBrk="1" hangingPunct="1">
              <a:spcBef>
                <a:spcPts val="450"/>
              </a:spcBef>
              <a:buClr>
                <a:schemeClr val="accent1"/>
              </a:buClr>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8088" algn="l"/>
                <a:tab pos="6735763" algn="l"/>
                <a:tab pos="7185025" algn="l"/>
                <a:tab pos="7634288" algn="l"/>
                <a:tab pos="8083550" algn="l"/>
                <a:tab pos="8532813" algn="l"/>
                <a:tab pos="8982075" algn="l"/>
              </a:tabLst>
              <a:defRPr/>
            </a:pPr>
            <a:r>
              <a:rPr lang="ru-RU" sz="1800" b="0" dirty="0" smtClean="0"/>
              <a:t>Публикация изображений в форматах</a:t>
            </a:r>
            <a:r>
              <a:rPr lang="en-US" sz="1800" b="0" dirty="0" smtClean="0"/>
              <a:t> JPEG, GIFF </a:t>
            </a:r>
          </a:p>
          <a:p>
            <a:pPr marL="555625" lvl="1" indent="-228600" defTabSz="449263" eaLnBrk="1" hangingPunct="1">
              <a:spcBef>
                <a:spcPts val="450"/>
              </a:spcBef>
              <a:buClr>
                <a:schemeClr val="accent1"/>
              </a:buClr>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8088" algn="l"/>
                <a:tab pos="6735763" algn="l"/>
                <a:tab pos="7185025" algn="l"/>
                <a:tab pos="7634288" algn="l"/>
                <a:tab pos="8083550" algn="l"/>
                <a:tab pos="8532813" algn="l"/>
                <a:tab pos="8982075" algn="l"/>
              </a:tabLst>
              <a:defRPr/>
            </a:pPr>
            <a:endParaRPr lang="ru-RU" sz="1800" b="0" dirty="0" smtClean="0"/>
          </a:p>
          <a:p>
            <a:pPr marL="555625" lvl="1" indent="-228600" defTabSz="449263" eaLnBrk="1" hangingPunct="1">
              <a:spcBef>
                <a:spcPts val="450"/>
              </a:spcBef>
              <a:buClr>
                <a:schemeClr val="accent1"/>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8088" algn="l"/>
                <a:tab pos="6735763" algn="l"/>
                <a:tab pos="7185025" algn="l"/>
                <a:tab pos="7634288" algn="l"/>
                <a:tab pos="8083550" algn="l"/>
                <a:tab pos="8532813" algn="l"/>
                <a:tab pos="8982075" algn="l"/>
              </a:tabLst>
              <a:defRPr/>
            </a:pPr>
            <a:endParaRPr lang="ru-RU" sz="1800" b="0" dirty="0" smtClean="0"/>
          </a:p>
          <a:p>
            <a:pPr marL="212725" indent="-212725" defTabSz="449263" eaLnBrk="1" hangingPunct="1">
              <a:spcBef>
                <a:spcPts val="1250"/>
              </a:spcBef>
              <a:buClr>
                <a:schemeClr val="accent1"/>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8088" algn="l"/>
                <a:tab pos="6735763" algn="l"/>
                <a:tab pos="7185025" algn="l"/>
                <a:tab pos="7634288" algn="l"/>
                <a:tab pos="8083550" algn="l"/>
                <a:tab pos="8532813" algn="l"/>
                <a:tab pos="8982075" algn="l"/>
              </a:tabLst>
              <a:defRPr/>
            </a:pPr>
            <a:endParaRPr lang="ru-RU" sz="1800" b="0" dirty="0" smtClean="0"/>
          </a:p>
        </p:txBody>
      </p:sp>
      <p:sp>
        <p:nvSpPr>
          <p:cNvPr id="480259" name="Rectangle 3"/>
          <p:cNvSpPr>
            <a:spLocks noGrp="1" noChangeArrowheads="1"/>
          </p:cNvSpPr>
          <p:nvPr>
            <p:ph type="title" idx="1"/>
          </p:nvPr>
        </p:nvSpPr>
        <p:spPr>
          <a:xfrm>
            <a:off x="889000" y="160338"/>
            <a:ext cx="7874000" cy="525462"/>
          </a:xfrm>
        </p:spPr>
        <p:txBody>
          <a:bodyPr/>
          <a:lstStyle/>
          <a:p>
            <a:pPr marL="0" indent="0" defTabSz="449263" eaLnBrk="1" hangingPunct="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3200" b="1" dirty="0" smtClean="0"/>
              <a:t>Растровые данные: </a:t>
            </a:r>
            <a:r>
              <a:rPr lang="en-US" sz="3200" b="1" dirty="0" smtClean="0"/>
              <a:t>SDO_GEORASTER</a:t>
            </a:r>
            <a:endParaRPr lang="ru-RU" sz="3200" b="1" dirty="0" smtClean="0"/>
          </a:p>
        </p:txBody>
      </p:sp>
      <p:pic>
        <p:nvPicPr>
          <p:cNvPr id="16388" name="Picture 4"/>
          <p:cNvPicPr>
            <a:picLocks noChangeAspect="1" noChangeArrowheads="1"/>
          </p:cNvPicPr>
          <p:nvPr/>
        </p:nvPicPr>
        <p:blipFill>
          <a:blip r:embed="rId3" cstate="print"/>
          <a:srcRect/>
          <a:stretch>
            <a:fillRect/>
          </a:stretch>
        </p:blipFill>
        <p:spPr bwMode="auto">
          <a:xfrm>
            <a:off x="862013" y="3779838"/>
            <a:ext cx="3278187" cy="2247900"/>
          </a:xfrm>
          <a:prstGeom prst="rect">
            <a:avLst/>
          </a:prstGeom>
          <a:noFill/>
          <a:ln w="9525">
            <a:noFill/>
            <a:round/>
            <a:headEnd/>
            <a:tailEnd/>
          </a:ln>
        </p:spPr>
      </p:pic>
      <p:pic>
        <p:nvPicPr>
          <p:cNvPr id="16389" name="Picture 5"/>
          <p:cNvPicPr>
            <a:picLocks noChangeAspect="1" noChangeArrowheads="1"/>
          </p:cNvPicPr>
          <p:nvPr/>
        </p:nvPicPr>
        <p:blipFill>
          <a:blip r:embed="rId4" cstate="print"/>
          <a:srcRect/>
          <a:stretch>
            <a:fillRect/>
          </a:stretch>
        </p:blipFill>
        <p:spPr bwMode="auto">
          <a:xfrm>
            <a:off x="793750" y="1079500"/>
            <a:ext cx="3346450" cy="2351088"/>
          </a:xfrm>
          <a:prstGeom prst="rect">
            <a:avLst/>
          </a:prstGeom>
          <a:noFill/>
          <a:ln w="9525">
            <a:noFill/>
            <a:round/>
            <a:headEnd/>
            <a:tailEnd/>
          </a:ln>
        </p:spPr>
      </p:pic>
      <p:sp>
        <p:nvSpPr>
          <p:cNvPr id="16390" name="Text Box 6"/>
          <p:cNvSpPr txBox="1">
            <a:spLocks noChangeArrowheads="1"/>
          </p:cNvSpPr>
          <p:nvPr/>
        </p:nvSpPr>
        <p:spPr bwMode="auto">
          <a:xfrm>
            <a:off x="900113" y="720725"/>
            <a:ext cx="2700337" cy="455613"/>
          </a:xfrm>
          <a:prstGeom prst="rect">
            <a:avLst/>
          </a:prstGeom>
          <a:noFill/>
          <a:ln w="9525">
            <a:noFill/>
            <a:round/>
            <a:headEnd/>
            <a:tailEnd/>
          </a:ln>
        </p:spPr>
        <p:txBody>
          <a:bodyPr lIns="90000" tIns="45000" rIns="90000" bIns="45000"/>
          <a:lstStyle/>
          <a:p>
            <a:pPr algn="l" defTabSz="449263">
              <a:lnSpc>
                <a:spcPct val="100000"/>
              </a:lnSpc>
              <a:spcBef>
                <a:spcPct val="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b="0">
                <a:solidFill>
                  <a:srgbClr val="000000"/>
                </a:solidFill>
                <a:latin typeface="Courier New" pitchFamily="49" charset="0"/>
                <a:cs typeface="Times New Roman" pitchFamily="18" charset="0"/>
              </a:rPr>
              <a:t>Векторные</a:t>
            </a:r>
          </a:p>
        </p:txBody>
      </p:sp>
      <p:sp>
        <p:nvSpPr>
          <p:cNvPr id="16391" name="Text Box 7"/>
          <p:cNvSpPr txBox="1">
            <a:spLocks noChangeArrowheads="1"/>
          </p:cNvSpPr>
          <p:nvPr/>
        </p:nvSpPr>
        <p:spPr bwMode="auto">
          <a:xfrm>
            <a:off x="900113" y="3384550"/>
            <a:ext cx="2700337" cy="455613"/>
          </a:xfrm>
          <a:prstGeom prst="rect">
            <a:avLst/>
          </a:prstGeom>
          <a:noFill/>
          <a:ln w="9525">
            <a:noFill/>
            <a:round/>
            <a:headEnd/>
            <a:tailEnd/>
          </a:ln>
        </p:spPr>
        <p:txBody>
          <a:bodyPr lIns="90000" tIns="45000" rIns="90000" bIns="45000"/>
          <a:lstStyle/>
          <a:p>
            <a:pPr algn="l" defTabSz="449263">
              <a:lnSpc>
                <a:spcPct val="100000"/>
              </a:lnSpc>
              <a:spcBef>
                <a:spcPct val="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b="0">
                <a:solidFill>
                  <a:srgbClr val="000000"/>
                </a:solidFill>
                <a:latin typeface="Courier New" pitchFamily="49" charset="0"/>
                <a:cs typeface="Times New Roman" pitchFamily="18" charset="0"/>
              </a:rPr>
              <a:t>Растровые</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92213" y="149225"/>
            <a:ext cx="7418387" cy="536575"/>
          </a:xfrm>
        </p:spPr>
        <p:txBody>
          <a:bodyPr/>
          <a:lstStyle/>
          <a:p>
            <a:pPr eaLnBrk="1" hangingPunct="1"/>
            <a:r>
              <a:rPr lang="ru-RU" smtClean="0"/>
              <a:t>Пирамиды разрешений: </a:t>
            </a:r>
            <a:r>
              <a:rPr lang="ru-RU" b="0" smtClean="0"/>
              <a:t>встроенная поддержка</a:t>
            </a:r>
            <a:r>
              <a:rPr lang="en-US" b="0" smtClean="0"/>
              <a:t> </a:t>
            </a:r>
            <a:r>
              <a:rPr lang="ru-RU" b="0" smtClean="0"/>
              <a:t>в </a:t>
            </a:r>
            <a:r>
              <a:rPr lang="en-US" b="0" smtClean="0"/>
              <a:t>Spatial </a:t>
            </a:r>
            <a:r>
              <a:rPr lang="ru-RU" b="0" smtClean="0"/>
              <a:t>и </a:t>
            </a:r>
            <a:r>
              <a:rPr lang="en-US" b="0" smtClean="0"/>
              <a:t>Mapviewer</a:t>
            </a:r>
          </a:p>
        </p:txBody>
      </p:sp>
      <p:sp>
        <p:nvSpPr>
          <p:cNvPr id="17411" name="Line 450"/>
          <p:cNvSpPr>
            <a:spLocks noChangeShapeType="1"/>
          </p:cNvSpPr>
          <p:nvPr/>
        </p:nvSpPr>
        <p:spPr bwMode="auto">
          <a:xfrm flipH="1" flipV="1">
            <a:off x="8229600" y="1474788"/>
            <a:ext cx="0" cy="4392612"/>
          </a:xfrm>
          <a:prstGeom prst="line">
            <a:avLst/>
          </a:prstGeom>
          <a:noFill/>
          <a:ln w="38100">
            <a:solidFill>
              <a:schemeClr val="tx1"/>
            </a:solidFill>
            <a:prstDash val="dash"/>
            <a:round/>
            <a:headEnd/>
            <a:tailEnd type="triangle" w="med" len="med"/>
          </a:ln>
        </p:spPr>
        <p:txBody>
          <a:bodyPr lIns="12700" tIns="12700" rIns="12700" bIns="12700">
            <a:spAutoFit/>
          </a:bodyPr>
          <a:lstStyle/>
          <a:p>
            <a:endParaRPr lang="en-US"/>
          </a:p>
        </p:txBody>
      </p:sp>
      <p:grpSp>
        <p:nvGrpSpPr>
          <p:cNvPr id="17412" name="Group 451"/>
          <p:cNvGrpSpPr>
            <a:grpSpLocks/>
          </p:cNvGrpSpPr>
          <p:nvPr/>
        </p:nvGrpSpPr>
        <p:grpSpPr bwMode="auto">
          <a:xfrm>
            <a:off x="700088" y="1855788"/>
            <a:ext cx="2741612" cy="1071562"/>
            <a:chOff x="472" y="2860"/>
            <a:chExt cx="1400" cy="675"/>
          </a:xfrm>
        </p:grpSpPr>
        <p:sp>
          <p:nvSpPr>
            <p:cNvPr id="17420" name="Text Box 452"/>
            <p:cNvSpPr txBox="1">
              <a:spLocks noChangeArrowheads="1"/>
            </p:cNvSpPr>
            <p:nvPr/>
          </p:nvSpPr>
          <p:spPr bwMode="auto">
            <a:xfrm>
              <a:off x="472" y="2860"/>
              <a:ext cx="1340" cy="675"/>
            </a:xfrm>
            <a:prstGeom prst="rect">
              <a:avLst/>
            </a:prstGeom>
            <a:noFill/>
            <a:ln w="19050">
              <a:noFill/>
              <a:miter lim="800000"/>
              <a:headEnd/>
              <a:tailEnd/>
            </a:ln>
          </p:spPr>
          <p:txBody>
            <a:bodyPr wrap="none" lIns="12700" tIns="12700" rIns="12700" bIns="12700">
              <a:spAutoFit/>
            </a:bodyPr>
            <a:lstStyle/>
            <a:p>
              <a:pPr algn="l" defTabSz="228600">
                <a:lnSpc>
                  <a:spcPct val="100000"/>
                </a:lnSpc>
                <a:spcBef>
                  <a:spcPct val="20000"/>
                </a:spcBef>
                <a:buClr>
                  <a:srgbClr val="FF0000"/>
                </a:buClr>
                <a:buFont typeface="Arial" pitchFamily="34" charset="0"/>
                <a:buNone/>
              </a:pPr>
              <a:r>
                <a:rPr lang="ru-RU">
                  <a:cs typeface="Times New Roman" pitchFamily="18" charset="0"/>
                </a:rPr>
                <a:t>Уровень</a:t>
              </a:r>
              <a:endParaRPr lang="en-US">
                <a:cs typeface="Times New Roman" pitchFamily="18" charset="0"/>
              </a:endParaRPr>
            </a:p>
            <a:p>
              <a:pPr algn="l" defTabSz="228600">
                <a:lnSpc>
                  <a:spcPct val="100000"/>
                </a:lnSpc>
                <a:spcBef>
                  <a:spcPct val="20000"/>
                </a:spcBef>
                <a:buClr>
                  <a:srgbClr val="FF0000"/>
                </a:buClr>
                <a:buFont typeface="Arial" pitchFamily="34" charset="0"/>
                <a:buNone/>
              </a:pPr>
              <a:r>
                <a:rPr lang="ru-RU">
                  <a:cs typeface="Times New Roman" pitchFamily="18" charset="0"/>
                </a:rPr>
                <a:t>пирамид</a:t>
              </a:r>
              <a:r>
                <a:rPr lang="en-US">
                  <a:cs typeface="Times New Roman" pitchFamily="18" charset="0"/>
                </a:rPr>
                <a:t> 0</a:t>
              </a:r>
            </a:p>
            <a:p>
              <a:pPr algn="l" defTabSz="228600">
                <a:lnSpc>
                  <a:spcPct val="100000"/>
                </a:lnSpc>
                <a:spcBef>
                  <a:spcPct val="20000"/>
                </a:spcBef>
                <a:buClr>
                  <a:srgbClr val="FF0000"/>
                </a:buClr>
                <a:buFont typeface="Arial" pitchFamily="34" charset="0"/>
                <a:buNone/>
              </a:pPr>
              <a:r>
                <a:rPr lang="en-US">
                  <a:cs typeface="Times New Roman" pitchFamily="18" charset="0"/>
                </a:rPr>
                <a:t>(</a:t>
              </a:r>
              <a:r>
                <a:rPr lang="ru-RU">
                  <a:cs typeface="Times New Roman" pitchFamily="18" charset="0"/>
                </a:rPr>
                <a:t>сырые данные</a:t>
              </a:r>
              <a:r>
                <a:rPr lang="en-US">
                  <a:cs typeface="Times New Roman" pitchFamily="18" charset="0"/>
                </a:rPr>
                <a:t>)</a:t>
              </a:r>
            </a:p>
          </p:txBody>
        </p:sp>
        <p:sp>
          <p:nvSpPr>
            <p:cNvPr id="17421" name="Line 453"/>
            <p:cNvSpPr>
              <a:spLocks noChangeShapeType="1"/>
            </p:cNvSpPr>
            <p:nvPr/>
          </p:nvSpPr>
          <p:spPr bwMode="auto">
            <a:xfrm>
              <a:off x="1200" y="3072"/>
              <a:ext cx="672" cy="0"/>
            </a:xfrm>
            <a:prstGeom prst="line">
              <a:avLst/>
            </a:prstGeom>
            <a:noFill/>
            <a:ln w="28575">
              <a:solidFill>
                <a:schemeClr val="tx1"/>
              </a:solidFill>
              <a:round/>
              <a:headEnd/>
              <a:tailEnd type="triangle" w="med" len="med"/>
            </a:ln>
          </p:spPr>
          <p:txBody>
            <a:bodyPr lIns="12700" tIns="12700" rIns="12700" bIns="12700">
              <a:spAutoFit/>
            </a:bodyPr>
            <a:lstStyle/>
            <a:p>
              <a:endParaRPr lang="en-US"/>
            </a:p>
          </p:txBody>
        </p:sp>
      </p:grpSp>
      <p:grpSp>
        <p:nvGrpSpPr>
          <p:cNvPr id="17413" name="Group 454"/>
          <p:cNvGrpSpPr>
            <a:grpSpLocks/>
          </p:cNvGrpSpPr>
          <p:nvPr/>
        </p:nvGrpSpPr>
        <p:grpSpPr bwMode="auto">
          <a:xfrm>
            <a:off x="685800" y="3460750"/>
            <a:ext cx="2819400" cy="703263"/>
            <a:chOff x="816" y="1584"/>
            <a:chExt cx="1440" cy="443"/>
          </a:xfrm>
        </p:grpSpPr>
        <p:sp>
          <p:nvSpPr>
            <p:cNvPr id="17418" name="Text Box 455"/>
            <p:cNvSpPr txBox="1">
              <a:spLocks noChangeArrowheads="1"/>
            </p:cNvSpPr>
            <p:nvPr/>
          </p:nvSpPr>
          <p:spPr bwMode="auto">
            <a:xfrm>
              <a:off x="816" y="1584"/>
              <a:ext cx="857" cy="443"/>
            </a:xfrm>
            <a:prstGeom prst="rect">
              <a:avLst/>
            </a:prstGeom>
            <a:noFill/>
            <a:ln w="19050">
              <a:noFill/>
              <a:miter lim="800000"/>
              <a:headEnd/>
              <a:tailEnd/>
            </a:ln>
          </p:spPr>
          <p:txBody>
            <a:bodyPr wrap="none" lIns="12700" tIns="12700" rIns="12700" bIns="12700">
              <a:spAutoFit/>
            </a:bodyPr>
            <a:lstStyle/>
            <a:p>
              <a:pPr algn="l" defTabSz="228600">
                <a:lnSpc>
                  <a:spcPct val="100000"/>
                </a:lnSpc>
                <a:spcBef>
                  <a:spcPct val="20000"/>
                </a:spcBef>
                <a:buClr>
                  <a:srgbClr val="FF0000"/>
                </a:buClr>
                <a:buFont typeface="Arial" pitchFamily="34" charset="0"/>
                <a:buNone/>
              </a:pPr>
              <a:r>
                <a:rPr lang="ru-RU">
                  <a:cs typeface="Times New Roman" pitchFamily="18" charset="0"/>
                </a:rPr>
                <a:t>Уровень</a:t>
              </a:r>
              <a:endParaRPr lang="en-US">
                <a:cs typeface="Times New Roman" pitchFamily="18" charset="0"/>
              </a:endParaRPr>
            </a:p>
            <a:p>
              <a:pPr algn="l" defTabSz="228600">
                <a:lnSpc>
                  <a:spcPct val="100000"/>
                </a:lnSpc>
                <a:spcBef>
                  <a:spcPct val="20000"/>
                </a:spcBef>
                <a:buClr>
                  <a:srgbClr val="FF0000"/>
                </a:buClr>
                <a:buFont typeface="Arial" pitchFamily="34" charset="0"/>
                <a:buNone/>
              </a:pPr>
              <a:r>
                <a:rPr lang="ru-RU">
                  <a:cs typeface="Times New Roman" pitchFamily="18" charset="0"/>
                </a:rPr>
                <a:t>пирамид</a:t>
              </a:r>
              <a:r>
                <a:rPr lang="en-US">
                  <a:cs typeface="Times New Roman" pitchFamily="18" charset="0"/>
                </a:rPr>
                <a:t> </a:t>
              </a:r>
              <a:r>
                <a:rPr lang="ru-RU">
                  <a:cs typeface="Times New Roman" pitchFamily="18" charset="0"/>
                </a:rPr>
                <a:t>1</a:t>
              </a:r>
              <a:endParaRPr lang="en-US">
                <a:cs typeface="Times New Roman" pitchFamily="18" charset="0"/>
              </a:endParaRPr>
            </a:p>
          </p:txBody>
        </p:sp>
        <p:sp>
          <p:nvSpPr>
            <p:cNvPr id="17419" name="Line 456"/>
            <p:cNvSpPr>
              <a:spLocks noChangeShapeType="1"/>
            </p:cNvSpPr>
            <p:nvPr/>
          </p:nvSpPr>
          <p:spPr bwMode="auto">
            <a:xfrm>
              <a:off x="1536" y="1773"/>
              <a:ext cx="720" cy="0"/>
            </a:xfrm>
            <a:prstGeom prst="line">
              <a:avLst/>
            </a:prstGeom>
            <a:noFill/>
            <a:ln w="28575">
              <a:solidFill>
                <a:schemeClr val="tx1"/>
              </a:solidFill>
              <a:round/>
              <a:headEnd/>
              <a:tailEnd type="triangle" w="med" len="med"/>
            </a:ln>
          </p:spPr>
          <p:txBody>
            <a:bodyPr lIns="12700" tIns="12700" rIns="12700" bIns="12700">
              <a:spAutoFit/>
            </a:bodyPr>
            <a:lstStyle/>
            <a:p>
              <a:endParaRPr lang="en-US"/>
            </a:p>
          </p:txBody>
        </p:sp>
      </p:grpSp>
      <p:grpSp>
        <p:nvGrpSpPr>
          <p:cNvPr id="17414" name="Group 457"/>
          <p:cNvGrpSpPr>
            <a:grpSpLocks/>
          </p:cNvGrpSpPr>
          <p:nvPr/>
        </p:nvGrpSpPr>
        <p:grpSpPr bwMode="auto">
          <a:xfrm>
            <a:off x="730250" y="4751388"/>
            <a:ext cx="2584450" cy="703262"/>
            <a:chOff x="667" y="704"/>
            <a:chExt cx="1320" cy="443"/>
          </a:xfrm>
        </p:grpSpPr>
        <p:sp>
          <p:nvSpPr>
            <p:cNvPr id="17416" name="Text Box 458"/>
            <p:cNvSpPr txBox="1">
              <a:spLocks noChangeArrowheads="1"/>
            </p:cNvSpPr>
            <p:nvPr/>
          </p:nvSpPr>
          <p:spPr bwMode="auto">
            <a:xfrm>
              <a:off x="667" y="704"/>
              <a:ext cx="857" cy="443"/>
            </a:xfrm>
            <a:prstGeom prst="rect">
              <a:avLst/>
            </a:prstGeom>
            <a:noFill/>
            <a:ln w="19050">
              <a:noFill/>
              <a:miter lim="800000"/>
              <a:headEnd/>
              <a:tailEnd/>
            </a:ln>
          </p:spPr>
          <p:txBody>
            <a:bodyPr wrap="none" lIns="12700" tIns="12700" rIns="12700" bIns="12700">
              <a:spAutoFit/>
            </a:bodyPr>
            <a:lstStyle/>
            <a:p>
              <a:pPr algn="l" defTabSz="228600">
                <a:lnSpc>
                  <a:spcPct val="100000"/>
                </a:lnSpc>
                <a:spcBef>
                  <a:spcPct val="20000"/>
                </a:spcBef>
                <a:buClr>
                  <a:srgbClr val="FF0000"/>
                </a:buClr>
                <a:buFont typeface="Arial" pitchFamily="34" charset="0"/>
                <a:buNone/>
              </a:pPr>
              <a:r>
                <a:rPr lang="ru-RU">
                  <a:cs typeface="Times New Roman" pitchFamily="18" charset="0"/>
                </a:rPr>
                <a:t>Уровень</a:t>
              </a:r>
              <a:endParaRPr lang="en-US">
                <a:cs typeface="Times New Roman" pitchFamily="18" charset="0"/>
              </a:endParaRPr>
            </a:p>
            <a:p>
              <a:pPr algn="l" defTabSz="228600">
                <a:lnSpc>
                  <a:spcPct val="100000"/>
                </a:lnSpc>
                <a:spcBef>
                  <a:spcPct val="20000"/>
                </a:spcBef>
                <a:buClr>
                  <a:srgbClr val="FF0000"/>
                </a:buClr>
                <a:buFont typeface="Arial" pitchFamily="34" charset="0"/>
                <a:buNone/>
              </a:pPr>
              <a:r>
                <a:rPr lang="ru-RU">
                  <a:cs typeface="Times New Roman" pitchFamily="18" charset="0"/>
                </a:rPr>
                <a:t>пирамид</a:t>
              </a:r>
              <a:r>
                <a:rPr lang="en-US">
                  <a:cs typeface="Times New Roman" pitchFamily="18" charset="0"/>
                </a:rPr>
                <a:t> </a:t>
              </a:r>
              <a:r>
                <a:rPr lang="ru-RU">
                  <a:cs typeface="Times New Roman" pitchFamily="18" charset="0"/>
                </a:rPr>
                <a:t>2</a:t>
              </a:r>
              <a:endParaRPr lang="en-US">
                <a:cs typeface="Times New Roman" pitchFamily="18" charset="0"/>
              </a:endParaRPr>
            </a:p>
          </p:txBody>
        </p:sp>
        <p:sp>
          <p:nvSpPr>
            <p:cNvPr id="17417" name="Line 459"/>
            <p:cNvSpPr>
              <a:spLocks noChangeShapeType="1"/>
            </p:cNvSpPr>
            <p:nvPr/>
          </p:nvSpPr>
          <p:spPr bwMode="auto">
            <a:xfrm>
              <a:off x="1358" y="896"/>
              <a:ext cx="629" cy="0"/>
            </a:xfrm>
            <a:prstGeom prst="line">
              <a:avLst/>
            </a:prstGeom>
            <a:noFill/>
            <a:ln w="28575">
              <a:solidFill>
                <a:schemeClr val="tx1"/>
              </a:solidFill>
              <a:round/>
              <a:headEnd/>
              <a:tailEnd type="triangle" w="med" len="med"/>
            </a:ln>
          </p:spPr>
          <p:txBody>
            <a:bodyPr lIns="12700" tIns="12700" rIns="12700" bIns="12700">
              <a:spAutoFit/>
            </a:bodyPr>
            <a:lstStyle/>
            <a:p>
              <a:endParaRPr lang="en-US"/>
            </a:p>
          </p:txBody>
        </p:sp>
      </p:grpSp>
      <p:pic>
        <p:nvPicPr>
          <p:cNvPr id="17415" name="Picture 462" descr="http://webhelp.esri.com/arcgisdesktop/9.3/published_images/pyramid_stack.gif"/>
          <p:cNvPicPr>
            <a:picLocks noChangeAspect="1" noChangeArrowheads="1"/>
          </p:cNvPicPr>
          <p:nvPr/>
        </p:nvPicPr>
        <p:blipFill>
          <a:blip r:embed="rId3" cstate="print"/>
          <a:srcRect/>
          <a:stretch>
            <a:fillRect/>
          </a:stretch>
        </p:blipFill>
        <p:spPr bwMode="auto">
          <a:xfrm>
            <a:off x="3657600" y="1855788"/>
            <a:ext cx="4164013" cy="3657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ru-RU" smtClean="0"/>
              <a:t>Что такое геокодирование?</a:t>
            </a:r>
            <a:endParaRPr lang="en-US" smtClean="0"/>
          </a:p>
        </p:txBody>
      </p:sp>
      <p:sp>
        <p:nvSpPr>
          <p:cNvPr id="18435" name="Rectangle 3"/>
          <p:cNvSpPr>
            <a:spLocks noGrp="1" noChangeArrowheads="1"/>
          </p:cNvSpPr>
          <p:nvPr>
            <p:ph type="body" idx="1"/>
          </p:nvPr>
        </p:nvSpPr>
        <p:spPr/>
        <p:txBody>
          <a:bodyPr/>
          <a:lstStyle/>
          <a:p>
            <a:pPr eaLnBrk="1" hangingPunct="1">
              <a:lnSpc>
                <a:spcPct val="90000"/>
              </a:lnSpc>
            </a:pPr>
            <a:r>
              <a:rPr lang="ru-RU" sz="2000" smtClean="0"/>
              <a:t>Геокодирование это процесс преобразование текстового адреса в долготу/широту</a:t>
            </a:r>
            <a:endParaRPr lang="en-US" sz="2000" smtClean="0"/>
          </a:p>
          <a:p>
            <a:pPr eaLnBrk="1" hangingPunct="1">
              <a:lnSpc>
                <a:spcPct val="90000"/>
              </a:lnSpc>
            </a:pPr>
            <a:r>
              <a:rPr lang="ru-RU" sz="2000" smtClean="0"/>
              <a:t>Геокодирование может работать с определенным уровнем точности</a:t>
            </a:r>
            <a:r>
              <a:rPr lang="en-US" sz="2000" smtClean="0"/>
              <a:t>:</a:t>
            </a:r>
          </a:p>
          <a:p>
            <a:pPr lvl="2" eaLnBrk="1" hangingPunct="1">
              <a:lnSpc>
                <a:spcPct val="90000"/>
              </a:lnSpc>
            </a:pPr>
            <a:r>
              <a:rPr lang="ru-RU" sz="1800" smtClean="0"/>
              <a:t>Номер дома и улица</a:t>
            </a:r>
            <a:endParaRPr lang="en-US" sz="1800" smtClean="0"/>
          </a:p>
          <a:p>
            <a:pPr lvl="2" eaLnBrk="1" hangingPunct="1">
              <a:lnSpc>
                <a:spcPct val="90000"/>
              </a:lnSpc>
            </a:pPr>
            <a:r>
              <a:rPr lang="ru-RU" sz="1800" smtClean="0"/>
              <a:t>Улица</a:t>
            </a:r>
            <a:endParaRPr lang="en-US" sz="1800" smtClean="0"/>
          </a:p>
          <a:p>
            <a:pPr lvl="2" eaLnBrk="1" hangingPunct="1">
              <a:lnSpc>
                <a:spcPct val="90000"/>
              </a:lnSpc>
            </a:pPr>
            <a:r>
              <a:rPr lang="ru-RU" sz="1800" smtClean="0"/>
              <a:t>Почтовый индекс</a:t>
            </a:r>
            <a:endParaRPr lang="en-US" sz="1800" smtClean="0"/>
          </a:p>
          <a:p>
            <a:pPr lvl="2" eaLnBrk="1" hangingPunct="1">
              <a:lnSpc>
                <a:spcPct val="90000"/>
              </a:lnSpc>
            </a:pPr>
            <a:r>
              <a:rPr lang="ru-RU" sz="1800" smtClean="0"/>
              <a:t>Город</a:t>
            </a:r>
            <a:endParaRPr lang="en-US" sz="1800" smtClean="0"/>
          </a:p>
          <a:p>
            <a:pPr lvl="2" eaLnBrk="1" hangingPunct="1">
              <a:lnSpc>
                <a:spcPct val="90000"/>
              </a:lnSpc>
            </a:pPr>
            <a:r>
              <a:rPr lang="ru-RU" sz="1800" smtClean="0"/>
              <a:t>И т.д.</a:t>
            </a:r>
            <a:r>
              <a:rPr lang="en-US" sz="1800" smtClean="0"/>
              <a:t> </a:t>
            </a:r>
          </a:p>
          <a:p>
            <a:pPr eaLnBrk="1" hangingPunct="1">
              <a:lnSpc>
                <a:spcPct val="90000"/>
              </a:lnSpc>
            </a:pPr>
            <a:r>
              <a:rPr lang="ru-RU" sz="2000" smtClean="0"/>
              <a:t>Геокодирование используется во многих областях</a:t>
            </a:r>
            <a:r>
              <a:rPr lang="en-US" sz="2000" smtClean="0"/>
              <a:t>:</a:t>
            </a:r>
          </a:p>
          <a:p>
            <a:pPr lvl="2" eaLnBrk="1" hangingPunct="1">
              <a:lnSpc>
                <a:spcPct val="90000"/>
              </a:lnSpc>
            </a:pPr>
            <a:r>
              <a:rPr lang="ru-RU" sz="1800" smtClean="0"/>
              <a:t>Поиск бизнес</a:t>
            </a:r>
            <a:endParaRPr lang="en-US" sz="1800" smtClean="0"/>
          </a:p>
          <a:p>
            <a:pPr lvl="2" eaLnBrk="1" hangingPunct="1">
              <a:lnSpc>
                <a:spcPct val="90000"/>
              </a:lnSpc>
            </a:pPr>
            <a:r>
              <a:rPr lang="ru-RU" sz="1800" smtClean="0"/>
              <a:t>Маршрутизация</a:t>
            </a:r>
            <a:endParaRPr lang="en-US" sz="1800" smtClean="0"/>
          </a:p>
          <a:p>
            <a:pPr lvl="2" eaLnBrk="1" hangingPunct="1">
              <a:lnSpc>
                <a:spcPct val="90000"/>
              </a:lnSpc>
            </a:pPr>
            <a:r>
              <a:rPr lang="ru-RU" sz="1800" smtClean="0"/>
              <a:t>Картография</a:t>
            </a:r>
            <a:endParaRPr lang="en-US" sz="180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ru-RU" smtClean="0"/>
              <a:t>План</a:t>
            </a:r>
          </a:p>
        </p:txBody>
      </p:sp>
      <p:sp>
        <p:nvSpPr>
          <p:cNvPr id="4099" name="Content Placeholder 2"/>
          <p:cNvSpPr>
            <a:spLocks noGrp="1"/>
          </p:cNvSpPr>
          <p:nvPr>
            <p:ph idx="1"/>
          </p:nvPr>
        </p:nvSpPr>
        <p:spPr>
          <a:xfrm>
            <a:off x="685800" y="1219200"/>
            <a:ext cx="7537450" cy="4953000"/>
          </a:xfrm>
        </p:spPr>
        <p:txBody>
          <a:bodyPr/>
          <a:lstStyle/>
          <a:p>
            <a:pPr eaLnBrk="1" hangingPunct="1"/>
            <a:r>
              <a:rPr lang="ru-RU" dirty="0" smtClean="0">
                <a:solidFill>
                  <a:schemeClr val="accent1"/>
                </a:solidFill>
              </a:rPr>
              <a:t>О корпорации </a:t>
            </a:r>
            <a:r>
              <a:rPr lang="en-US" dirty="0" smtClean="0">
                <a:solidFill>
                  <a:schemeClr val="accent1"/>
                </a:solidFill>
              </a:rPr>
              <a:t>Oracle</a:t>
            </a:r>
          </a:p>
          <a:p>
            <a:pPr eaLnBrk="1" hangingPunct="1"/>
            <a:r>
              <a:rPr lang="en-US" dirty="0" smtClean="0"/>
              <a:t>Oracle </a:t>
            </a:r>
            <a:r>
              <a:rPr lang="en-US" dirty="0" smtClean="0"/>
              <a:t>Spatial</a:t>
            </a:r>
          </a:p>
          <a:p>
            <a:pPr marL="571500" lvl="2" indent="-227013" eaLnBrk="1" hangingPunct="1"/>
            <a:r>
              <a:rPr lang="ru-RU" dirty="0" smtClean="0"/>
              <a:t>Векторные данные</a:t>
            </a:r>
            <a:endParaRPr lang="en-US" dirty="0" smtClean="0">
              <a:solidFill>
                <a:schemeClr val="accent1"/>
              </a:solidFill>
            </a:endParaRPr>
          </a:p>
          <a:p>
            <a:pPr eaLnBrk="1" hangingPunct="1"/>
            <a:r>
              <a:rPr lang="ru-RU" dirty="0" smtClean="0"/>
              <a:t>Продвинутые возможности</a:t>
            </a:r>
            <a:r>
              <a:rPr lang="en-US" dirty="0" smtClean="0"/>
              <a:t> Oracle Spatial</a:t>
            </a:r>
          </a:p>
          <a:p>
            <a:pPr lvl="1" eaLnBrk="1" hangingPunct="1"/>
            <a:r>
              <a:rPr lang="ru-RU" dirty="0" smtClean="0"/>
              <a:t>Растровые данные </a:t>
            </a:r>
          </a:p>
          <a:p>
            <a:pPr lvl="1" eaLnBrk="1" hangingPunct="1"/>
            <a:r>
              <a:rPr lang="ru-RU" dirty="0" smtClean="0"/>
              <a:t>Решение сетевых задач</a:t>
            </a:r>
          </a:p>
          <a:p>
            <a:pPr lvl="1" eaLnBrk="1" hangingPunct="1"/>
            <a:r>
              <a:rPr lang="ru-RU" dirty="0" smtClean="0"/>
              <a:t>Линейная система координат для транспорта</a:t>
            </a:r>
          </a:p>
          <a:p>
            <a:pPr eaLnBrk="1" hangingPunct="1"/>
            <a:r>
              <a:rPr lang="en-US" dirty="0" smtClean="0"/>
              <a:t>Oracle </a:t>
            </a:r>
            <a:r>
              <a:rPr lang="en-US" dirty="0" err="1" smtClean="0"/>
              <a:t>Mapviewer</a:t>
            </a:r>
            <a:r>
              <a:rPr lang="ru-RU" dirty="0" smtClean="0"/>
              <a:t> - для интеграции пространственных данных в корпоративные системы</a:t>
            </a:r>
            <a:endParaRPr lang="en-US" dirty="0" smtClean="0"/>
          </a:p>
          <a:p>
            <a:pPr eaLnBrk="1" hangingPunct="1"/>
            <a:r>
              <a:rPr lang="ru-RU" dirty="0" smtClean="0"/>
              <a:t>Интеграция </a:t>
            </a:r>
            <a:r>
              <a:rPr lang="en-US" dirty="0" err="1" smtClean="0"/>
              <a:t>Mapviewer</a:t>
            </a:r>
            <a:r>
              <a:rPr lang="en-US" dirty="0" smtClean="0"/>
              <a:t> </a:t>
            </a:r>
            <a:r>
              <a:rPr lang="ru-RU" dirty="0" smtClean="0"/>
              <a:t>с </a:t>
            </a:r>
            <a:r>
              <a:rPr lang="en-US" dirty="0" err="1" smtClean="0"/>
              <a:t>Autovue</a:t>
            </a:r>
            <a:r>
              <a:rPr lang="en-US" dirty="0" smtClean="0"/>
              <a:t>, UCM, BI.</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Группа 2"/>
          <p:cNvGrpSpPr>
            <a:grpSpLocks/>
          </p:cNvGrpSpPr>
          <p:nvPr/>
        </p:nvGrpSpPr>
        <p:grpSpPr bwMode="auto">
          <a:xfrm>
            <a:off x="6753225" y="228600"/>
            <a:ext cx="2249488" cy="5410200"/>
            <a:chOff x="3936" y="144"/>
            <a:chExt cx="1632" cy="3581"/>
          </a:xfrm>
        </p:grpSpPr>
        <p:sp>
          <p:nvSpPr>
            <p:cNvPr id="19493" name="Прямоуг. 3"/>
            <p:cNvSpPr>
              <a:spLocks noChangeArrowheads="1"/>
            </p:cNvSpPr>
            <p:nvPr/>
          </p:nvSpPr>
          <p:spPr bwMode="gray">
            <a:xfrm>
              <a:off x="3936" y="528"/>
              <a:ext cx="1632" cy="2830"/>
            </a:xfrm>
            <a:prstGeom prst="rect">
              <a:avLst/>
            </a:prstGeom>
            <a:solidFill>
              <a:srgbClr val="969696"/>
            </a:solidFill>
            <a:ln w="3175">
              <a:solidFill>
                <a:srgbClr val="9999FF"/>
              </a:solidFill>
              <a:miter lim="800000"/>
              <a:headEnd/>
              <a:tailEnd/>
            </a:ln>
            <a:effectLst/>
          </p:spPr>
          <p:txBody>
            <a:bodyPr wrap="none" anchor="ctr"/>
            <a:lstStyle/>
            <a:p>
              <a:endParaRPr lang="ru-RU"/>
            </a:p>
          </p:txBody>
        </p:sp>
        <p:sp>
          <p:nvSpPr>
            <p:cNvPr id="19494" name="Овал 4"/>
            <p:cNvSpPr>
              <a:spLocks noChangeArrowheads="1"/>
            </p:cNvSpPr>
            <p:nvPr/>
          </p:nvSpPr>
          <p:spPr bwMode="gray">
            <a:xfrm>
              <a:off x="3936" y="144"/>
              <a:ext cx="1632" cy="720"/>
            </a:xfrm>
            <a:prstGeom prst="ellipse">
              <a:avLst/>
            </a:prstGeom>
            <a:solidFill>
              <a:srgbClr val="969696"/>
            </a:solidFill>
            <a:ln w="3175">
              <a:solidFill>
                <a:srgbClr val="9999FF"/>
              </a:solidFill>
              <a:round/>
              <a:headEnd/>
              <a:tailEnd/>
            </a:ln>
            <a:effectLst/>
          </p:spPr>
          <p:txBody>
            <a:bodyPr wrap="none" anchor="ctr"/>
            <a:lstStyle/>
            <a:p>
              <a:endParaRPr lang="ru-RU"/>
            </a:p>
          </p:txBody>
        </p:sp>
        <p:sp>
          <p:nvSpPr>
            <p:cNvPr id="19495" name="Овал 5"/>
            <p:cNvSpPr>
              <a:spLocks noChangeArrowheads="1"/>
            </p:cNvSpPr>
            <p:nvPr/>
          </p:nvSpPr>
          <p:spPr bwMode="gray">
            <a:xfrm>
              <a:off x="3936" y="3024"/>
              <a:ext cx="1632" cy="701"/>
            </a:xfrm>
            <a:prstGeom prst="ellipse">
              <a:avLst/>
            </a:prstGeom>
            <a:solidFill>
              <a:srgbClr val="969696"/>
            </a:solidFill>
            <a:ln w="3175">
              <a:noFill/>
              <a:round/>
              <a:headEnd/>
              <a:tailEnd/>
            </a:ln>
            <a:effectLst/>
          </p:spPr>
          <p:txBody>
            <a:bodyPr wrap="none" anchor="ctr"/>
            <a:lstStyle/>
            <a:p>
              <a:endParaRPr lang="ru-RU"/>
            </a:p>
          </p:txBody>
        </p:sp>
      </p:grpSp>
      <p:sp>
        <p:nvSpPr>
          <p:cNvPr id="19459" name="Автофигура 6"/>
          <p:cNvSpPr>
            <a:spLocks noChangeArrowheads="1"/>
          </p:cNvSpPr>
          <p:nvPr/>
        </p:nvSpPr>
        <p:spPr bwMode="auto">
          <a:xfrm>
            <a:off x="3938588" y="4419600"/>
            <a:ext cx="2039937" cy="838200"/>
          </a:xfrm>
          <a:prstGeom prst="roundRect">
            <a:avLst>
              <a:gd name="adj" fmla="val 16667"/>
            </a:avLst>
          </a:prstGeom>
          <a:solidFill>
            <a:srgbClr val="BB5211"/>
          </a:solidFill>
          <a:ln w="19050">
            <a:solidFill>
              <a:schemeClr val="tx1"/>
            </a:solidFill>
            <a:round/>
            <a:headEnd/>
            <a:tailEnd/>
          </a:ln>
          <a:effectLst/>
        </p:spPr>
        <p:txBody>
          <a:bodyPr wrap="none" anchor="ctr"/>
          <a:lstStyle/>
          <a:p>
            <a:endParaRPr lang="ru-RU"/>
          </a:p>
        </p:txBody>
      </p:sp>
      <p:sp>
        <p:nvSpPr>
          <p:cNvPr id="19460" name="Автофигура 7"/>
          <p:cNvSpPr>
            <a:spLocks noChangeArrowheads="1"/>
          </p:cNvSpPr>
          <p:nvPr/>
        </p:nvSpPr>
        <p:spPr bwMode="auto">
          <a:xfrm>
            <a:off x="3938588" y="2895600"/>
            <a:ext cx="2039937" cy="838200"/>
          </a:xfrm>
          <a:prstGeom prst="roundRect">
            <a:avLst>
              <a:gd name="adj" fmla="val 16667"/>
            </a:avLst>
          </a:prstGeom>
          <a:solidFill>
            <a:srgbClr val="BB5211"/>
          </a:solidFill>
          <a:ln w="19050">
            <a:solidFill>
              <a:schemeClr val="tx1"/>
            </a:solidFill>
            <a:round/>
            <a:headEnd/>
            <a:tailEnd/>
          </a:ln>
          <a:effectLst/>
        </p:spPr>
        <p:txBody>
          <a:bodyPr wrap="none" anchor="ctr"/>
          <a:lstStyle/>
          <a:p>
            <a:endParaRPr lang="ru-RU"/>
          </a:p>
        </p:txBody>
      </p:sp>
      <p:sp>
        <p:nvSpPr>
          <p:cNvPr id="19461" name="Автофигура 8"/>
          <p:cNvSpPr>
            <a:spLocks noChangeArrowheads="1"/>
          </p:cNvSpPr>
          <p:nvPr/>
        </p:nvSpPr>
        <p:spPr bwMode="auto">
          <a:xfrm>
            <a:off x="3165475" y="1371600"/>
            <a:ext cx="3235325" cy="4038600"/>
          </a:xfrm>
          <a:prstGeom prst="roundRect">
            <a:avLst>
              <a:gd name="adj" fmla="val 16667"/>
            </a:avLst>
          </a:prstGeom>
          <a:noFill/>
          <a:ln w="19050">
            <a:solidFill>
              <a:schemeClr val="tx1"/>
            </a:solidFill>
            <a:round/>
            <a:headEnd/>
            <a:tailEnd/>
          </a:ln>
          <a:effectLst/>
        </p:spPr>
        <p:txBody>
          <a:bodyPr wrap="none" anchor="ctr"/>
          <a:lstStyle/>
          <a:p>
            <a:endParaRPr lang="ru-RU"/>
          </a:p>
        </p:txBody>
      </p:sp>
      <p:sp>
        <p:nvSpPr>
          <p:cNvPr id="19462" name="Автофигура 9"/>
          <p:cNvSpPr>
            <a:spLocks noChangeArrowheads="1"/>
          </p:cNvSpPr>
          <p:nvPr/>
        </p:nvSpPr>
        <p:spPr bwMode="auto">
          <a:xfrm rot="5400000">
            <a:off x="4664076" y="2419350"/>
            <a:ext cx="519112" cy="280987"/>
          </a:xfrm>
          <a:prstGeom prst="rightArrow">
            <a:avLst>
              <a:gd name="adj1" fmla="val 50000"/>
              <a:gd name="adj2" fmla="val 73454"/>
            </a:avLst>
          </a:prstGeom>
          <a:solidFill>
            <a:schemeClr val="accent1"/>
          </a:solidFill>
          <a:ln w="9525">
            <a:solidFill>
              <a:schemeClr val="tx1"/>
            </a:solidFill>
            <a:miter lim="800000"/>
            <a:headEnd/>
            <a:tailEnd/>
          </a:ln>
          <a:effectLst/>
        </p:spPr>
        <p:txBody>
          <a:bodyPr wrap="none" anchor="ctr"/>
          <a:lstStyle/>
          <a:p>
            <a:endParaRPr lang="ru-RU"/>
          </a:p>
        </p:txBody>
      </p:sp>
      <p:sp>
        <p:nvSpPr>
          <p:cNvPr id="19463" name="Автофигура 10"/>
          <p:cNvSpPr>
            <a:spLocks noChangeArrowheads="1"/>
          </p:cNvSpPr>
          <p:nvPr/>
        </p:nvSpPr>
        <p:spPr bwMode="auto">
          <a:xfrm rot="5400000">
            <a:off x="4664076" y="3943350"/>
            <a:ext cx="519112" cy="280987"/>
          </a:xfrm>
          <a:prstGeom prst="rightArrow">
            <a:avLst>
              <a:gd name="adj1" fmla="val 50000"/>
              <a:gd name="adj2" fmla="val 73454"/>
            </a:avLst>
          </a:prstGeom>
          <a:solidFill>
            <a:schemeClr val="accent1"/>
          </a:solidFill>
          <a:ln w="9525">
            <a:solidFill>
              <a:schemeClr val="tx1"/>
            </a:solidFill>
            <a:miter lim="800000"/>
            <a:headEnd/>
            <a:tailEnd/>
          </a:ln>
          <a:effectLst/>
        </p:spPr>
        <p:txBody>
          <a:bodyPr wrap="none" anchor="ctr"/>
          <a:lstStyle/>
          <a:p>
            <a:endParaRPr lang="ru-RU"/>
          </a:p>
        </p:txBody>
      </p:sp>
      <p:sp>
        <p:nvSpPr>
          <p:cNvPr id="19464" name="Прямоуг. 11"/>
          <p:cNvSpPr>
            <a:spLocks noChangeArrowheads="1"/>
          </p:cNvSpPr>
          <p:nvPr/>
        </p:nvSpPr>
        <p:spPr bwMode="blackWhite">
          <a:xfrm>
            <a:off x="1911350" y="5562600"/>
            <a:ext cx="2308225" cy="838200"/>
          </a:xfrm>
          <a:prstGeom prst="rect">
            <a:avLst/>
          </a:prstGeom>
          <a:solidFill>
            <a:schemeClr val="folHlink"/>
          </a:solidFill>
          <a:ln w="12700">
            <a:solidFill>
              <a:schemeClr val="tx1"/>
            </a:solidFill>
            <a:miter lim="800000"/>
            <a:headEnd/>
            <a:tailEnd/>
          </a:ln>
          <a:effectLst/>
        </p:spPr>
        <p:txBody>
          <a:bodyPr wrap="none" lIns="92075" tIns="46038" rIns="92075" bIns="46038">
            <a:spAutoFit/>
          </a:bodyPr>
          <a:lstStyle/>
          <a:p>
            <a:pPr algn="r" eaLnBrk="0" hangingPunct="0">
              <a:lnSpc>
                <a:spcPct val="100000"/>
              </a:lnSpc>
              <a:spcBef>
                <a:spcPct val="0"/>
              </a:spcBef>
              <a:buClrTx/>
            </a:pPr>
            <a:r>
              <a:rPr lang="ru-RU" sz="1600">
                <a:solidFill>
                  <a:schemeClr val="bg1"/>
                </a:solidFill>
                <a:cs typeface="Arial" pitchFamily="34" charset="0"/>
              </a:rPr>
              <a:t>Координаты+</a:t>
            </a:r>
            <a:br>
              <a:rPr lang="ru-RU" sz="1600">
                <a:solidFill>
                  <a:schemeClr val="bg1"/>
                </a:solidFill>
                <a:cs typeface="Arial" pitchFamily="34" charset="0"/>
              </a:rPr>
            </a:br>
            <a:r>
              <a:rPr lang="ru-RU" sz="1600">
                <a:solidFill>
                  <a:schemeClr val="bg1"/>
                </a:solidFill>
                <a:cs typeface="Arial" pitchFamily="34" charset="0"/>
              </a:rPr>
              <a:t>скорректированный </a:t>
            </a:r>
            <a:br>
              <a:rPr lang="ru-RU" sz="1600">
                <a:solidFill>
                  <a:schemeClr val="bg1"/>
                </a:solidFill>
                <a:cs typeface="Arial" pitchFamily="34" charset="0"/>
              </a:rPr>
            </a:br>
            <a:r>
              <a:rPr lang="ru-RU" sz="1600">
                <a:solidFill>
                  <a:schemeClr val="bg1"/>
                </a:solidFill>
                <a:cs typeface="Arial" pitchFamily="34" charset="0"/>
              </a:rPr>
              <a:t>адрес</a:t>
            </a:r>
            <a:endParaRPr lang="en-US" sz="1600">
              <a:solidFill>
                <a:schemeClr val="bg1"/>
              </a:solidFill>
              <a:cs typeface="Arial" pitchFamily="34" charset="0"/>
            </a:endParaRPr>
          </a:p>
        </p:txBody>
      </p:sp>
      <p:sp>
        <p:nvSpPr>
          <p:cNvPr id="19465" name="Линия 12"/>
          <p:cNvSpPr>
            <a:spLocks noChangeShapeType="1"/>
          </p:cNvSpPr>
          <p:nvPr/>
        </p:nvSpPr>
        <p:spPr bwMode="auto">
          <a:xfrm flipH="1">
            <a:off x="6119813" y="3314700"/>
            <a:ext cx="914400" cy="0"/>
          </a:xfrm>
          <a:prstGeom prst="line">
            <a:avLst/>
          </a:prstGeom>
          <a:noFill/>
          <a:ln w="57150">
            <a:solidFill>
              <a:schemeClr val="accent1"/>
            </a:solidFill>
            <a:round/>
            <a:headEnd/>
            <a:tailEnd type="triangle" w="med" len="med"/>
          </a:ln>
          <a:effectLst/>
        </p:spPr>
        <p:txBody>
          <a:bodyPr/>
          <a:lstStyle/>
          <a:p>
            <a:endParaRPr lang="en-US"/>
          </a:p>
        </p:txBody>
      </p:sp>
      <p:sp>
        <p:nvSpPr>
          <p:cNvPr id="19466" name="Линия 13"/>
          <p:cNvSpPr>
            <a:spLocks noChangeShapeType="1"/>
          </p:cNvSpPr>
          <p:nvPr/>
        </p:nvSpPr>
        <p:spPr bwMode="auto">
          <a:xfrm flipH="1">
            <a:off x="6119813" y="4838700"/>
            <a:ext cx="984250" cy="0"/>
          </a:xfrm>
          <a:prstGeom prst="line">
            <a:avLst/>
          </a:prstGeom>
          <a:noFill/>
          <a:ln w="57150">
            <a:solidFill>
              <a:schemeClr val="accent1"/>
            </a:solidFill>
            <a:round/>
            <a:headEnd/>
            <a:tailEnd type="triangle" w="med" len="med"/>
          </a:ln>
          <a:effectLst/>
        </p:spPr>
        <p:txBody>
          <a:bodyPr/>
          <a:lstStyle/>
          <a:p>
            <a:endParaRPr lang="en-US"/>
          </a:p>
        </p:txBody>
      </p:sp>
      <p:sp>
        <p:nvSpPr>
          <p:cNvPr id="19467" name="Автофигура 14"/>
          <p:cNvSpPr>
            <a:spLocks noChangeArrowheads="1"/>
          </p:cNvSpPr>
          <p:nvPr/>
        </p:nvSpPr>
        <p:spPr bwMode="auto">
          <a:xfrm flipH="1" flipV="1">
            <a:off x="4360863" y="5334000"/>
            <a:ext cx="633412" cy="685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19468" name="Автофигура 15"/>
          <p:cNvSpPr>
            <a:spLocks noChangeArrowheads="1"/>
          </p:cNvSpPr>
          <p:nvPr/>
        </p:nvSpPr>
        <p:spPr bwMode="auto">
          <a:xfrm rot="-5400000" flipH="1" flipV="1">
            <a:off x="4475163" y="668337"/>
            <a:ext cx="685800" cy="6318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19469" name="Автофигура 16"/>
          <p:cNvSpPr>
            <a:spLocks noChangeArrowheads="1"/>
          </p:cNvSpPr>
          <p:nvPr/>
        </p:nvSpPr>
        <p:spPr bwMode="auto">
          <a:xfrm>
            <a:off x="3938588" y="1447800"/>
            <a:ext cx="2039937" cy="685800"/>
          </a:xfrm>
          <a:prstGeom prst="roundRect">
            <a:avLst>
              <a:gd name="adj" fmla="val 16667"/>
            </a:avLst>
          </a:prstGeom>
          <a:solidFill>
            <a:srgbClr val="BB5211"/>
          </a:solidFill>
          <a:ln w="19050">
            <a:solidFill>
              <a:schemeClr val="tx1"/>
            </a:solidFill>
            <a:round/>
            <a:headEnd/>
            <a:tailEnd/>
          </a:ln>
          <a:effectLst/>
        </p:spPr>
        <p:txBody>
          <a:bodyPr wrap="none" anchor="ctr"/>
          <a:lstStyle/>
          <a:p>
            <a:endParaRPr lang="ru-RU"/>
          </a:p>
        </p:txBody>
      </p:sp>
      <p:sp>
        <p:nvSpPr>
          <p:cNvPr id="19470" name="Прямоуг. 17"/>
          <p:cNvSpPr>
            <a:spLocks noChangeArrowheads="1"/>
          </p:cNvSpPr>
          <p:nvPr/>
        </p:nvSpPr>
        <p:spPr bwMode="blackWhite">
          <a:xfrm>
            <a:off x="4117975" y="2994025"/>
            <a:ext cx="1682750" cy="641350"/>
          </a:xfrm>
          <a:prstGeom prst="rect">
            <a:avLst/>
          </a:prstGeom>
          <a:noFill/>
          <a:ln w="12700">
            <a:noFill/>
            <a:miter lim="800000"/>
            <a:headEnd/>
            <a:tailEnd/>
          </a:ln>
          <a:effectLst/>
        </p:spPr>
        <p:txBody>
          <a:bodyPr wrap="none" lIns="92075" tIns="46038" rIns="92075" bIns="46038">
            <a:spAutoFit/>
          </a:bodyPr>
          <a:lstStyle/>
          <a:p>
            <a:pPr eaLnBrk="0" hangingPunct="0">
              <a:lnSpc>
                <a:spcPct val="100000"/>
              </a:lnSpc>
              <a:spcBef>
                <a:spcPct val="0"/>
              </a:spcBef>
              <a:buClrTx/>
            </a:pPr>
            <a:r>
              <a:rPr lang="en-US" sz="1800">
                <a:solidFill>
                  <a:schemeClr val="bg1"/>
                </a:solidFill>
                <a:cs typeface="Times New Roman" pitchFamily="18" charset="0"/>
              </a:rPr>
              <a:t>Searching and </a:t>
            </a:r>
          </a:p>
          <a:p>
            <a:pPr eaLnBrk="0" hangingPunct="0">
              <a:lnSpc>
                <a:spcPct val="100000"/>
              </a:lnSpc>
              <a:spcBef>
                <a:spcPct val="0"/>
              </a:spcBef>
              <a:buClrTx/>
            </a:pPr>
            <a:r>
              <a:rPr lang="en-US" sz="1800">
                <a:solidFill>
                  <a:schemeClr val="bg1"/>
                </a:solidFill>
                <a:cs typeface="Times New Roman" pitchFamily="18" charset="0"/>
              </a:rPr>
              <a:t>Cleansing</a:t>
            </a:r>
          </a:p>
        </p:txBody>
      </p:sp>
      <p:sp>
        <p:nvSpPr>
          <p:cNvPr id="19471" name="Прямоуг. 18"/>
          <p:cNvSpPr>
            <a:spLocks noChangeArrowheads="1"/>
          </p:cNvSpPr>
          <p:nvPr/>
        </p:nvSpPr>
        <p:spPr bwMode="blackWhite">
          <a:xfrm>
            <a:off x="4287838" y="4518025"/>
            <a:ext cx="1341437" cy="641350"/>
          </a:xfrm>
          <a:prstGeom prst="rect">
            <a:avLst/>
          </a:prstGeom>
          <a:noFill/>
          <a:ln w="12700">
            <a:noFill/>
            <a:miter lim="800000"/>
            <a:headEnd/>
            <a:tailEnd/>
          </a:ln>
          <a:effectLst/>
        </p:spPr>
        <p:txBody>
          <a:bodyPr wrap="none" lIns="92075" tIns="46038" rIns="92075" bIns="46038">
            <a:spAutoFit/>
          </a:bodyPr>
          <a:lstStyle/>
          <a:p>
            <a:pPr algn="l" eaLnBrk="0" hangingPunct="0">
              <a:lnSpc>
                <a:spcPct val="100000"/>
              </a:lnSpc>
              <a:spcBef>
                <a:spcPct val="0"/>
              </a:spcBef>
              <a:buClrTx/>
            </a:pPr>
            <a:r>
              <a:rPr lang="en-US" sz="1800">
                <a:solidFill>
                  <a:schemeClr val="bg1"/>
                </a:solidFill>
                <a:cs typeface="Times New Roman" pitchFamily="18" charset="0"/>
              </a:rPr>
              <a:t>Coordinate </a:t>
            </a:r>
          </a:p>
          <a:p>
            <a:pPr algn="l" eaLnBrk="0" hangingPunct="0">
              <a:lnSpc>
                <a:spcPct val="100000"/>
              </a:lnSpc>
              <a:spcBef>
                <a:spcPct val="0"/>
              </a:spcBef>
              <a:buClrTx/>
            </a:pPr>
            <a:r>
              <a:rPr lang="en-US" sz="1800">
                <a:solidFill>
                  <a:schemeClr val="bg1"/>
                </a:solidFill>
                <a:cs typeface="Times New Roman" pitchFamily="18" charset="0"/>
              </a:rPr>
              <a:t>Generation</a:t>
            </a:r>
          </a:p>
        </p:txBody>
      </p:sp>
      <p:sp>
        <p:nvSpPr>
          <p:cNvPr id="19472" name="Прямоуг. 19"/>
          <p:cNvSpPr>
            <a:spLocks noChangeArrowheads="1"/>
          </p:cNvSpPr>
          <p:nvPr/>
        </p:nvSpPr>
        <p:spPr bwMode="blackWhite">
          <a:xfrm rot="10800000">
            <a:off x="3233738" y="2513013"/>
            <a:ext cx="565150" cy="1754187"/>
          </a:xfrm>
          <a:prstGeom prst="rect">
            <a:avLst/>
          </a:prstGeom>
          <a:solidFill>
            <a:schemeClr val="bg1"/>
          </a:solidFill>
          <a:ln w="12700">
            <a:noFill/>
            <a:miter lim="800000"/>
            <a:headEnd/>
            <a:tailEnd/>
          </a:ln>
          <a:effectLst/>
        </p:spPr>
        <p:txBody>
          <a:bodyPr vert="eaVert" wrap="none" lIns="92075" tIns="46038" rIns="92075" bIns="46038">
            <a:spAutoFit/>
          </a:bodyPr>
          <a:lstStyle/>
          <a:p>
            <a:pPr algn="l" eaLnBrk="0" hangingPunct="0">
              <a:lnSpc>
                <a:spcPct val="100000"/>
              </a:lnSpc>
              <a:spcBef>
                <a:spcPct val="0"/>
              </a:spcBef>
              <a:buClrTx/>
            </a:pPr>
            <a:r>
              <a:rPr lang="en-US" sz="2800">
                <a:cs typeface="Times New Roman" pitchFamily="18" charset="0"/>
              </a:rPr>
              <a:t>Geocoder</a:t>
            </a:r>
          </a:p>
        </p:txBody>
      </p:sp>
      <p:sp>
        <p:nvSpPr>
          <p:cNvPr id="19473" name="Прямоуг. 20"/>
          <p:cNvSpPr>
            <a:spLocks noChangeArrowheads="1"/>
          </p:cNvSpPr>
          <p:nvPr/>
        </p:nvSpPr>
        <p:spPr bwMode="blackWhite">
          <a:xfrm>
            <a:off x="7034213" y="457200"/>
            <a:ext cx="1763712" cy="641350"/>
          </a:xfrm>
          <a:prstGeom prst="rect">
            <a:avLst/>
          </a:prstGeom>
          <a:noFill/>
          <a:ln w="12700">
            <a:noFill/>
            <a:miter lim="800000"/>
            <a:headEnd/>
            <a:tailEnd/>
          </a:ln>
          <a:effectLst/>
        </p:spPr>
        <p:txBody>
          <a:bodyPr wrap="none" lIns="92075" tIns="46038" rIns="92075" bIns="46038">
            <a:spAutoFit/>
          </a:bodyPr>
          <a:lstStyle/>
          <a:p>
            <a:pPr algn="l" eaLnBrk="0" hangingPunct="0">
              <a:lnSpc>
                <a:spcPct val="100000"/>
              </a:lnSpc>
              <a:spcBef>
                <a:spcPct val="0"/>
              </a:spcBef>
              <a:buClrTx/>
            </a:pPr>
            <a:r>
              <a:rPr lang="en-US" sz="1800">
                <a:solidFill>
                  <a:schemeClr val="bg1"/>
                </a:solidFill>
                <a:cs typeface="Times New Roman" pitchFamily="18" charset="0"/>
              </a:rPr>
              <a:t>Reference Data </a:t>
            </a:r>
          </a:p>
          <a:p>
            <a:pPr algn="l" eaLnBrk="0" hangingPunct="0">
              <a:lnSpc>
                <a:spcPct val="100000"/>
              </a:lnSpc>
              <a:spcBef>
                <a:spcPct val="0"/>
              </a:spcBef>
              <a:buClrTx/>
            </a:pPr>
            <a:r>
              <a:rPr lang="en-US" sz="1800">
                <a:solidFill>
                  <a:schemeClr val="bg1"/>
                </a:solidFill>
                <a:cs typeface="Times New Roman" pitchFamily="18" charset="0"/>
              </a:rPr>
              <a:t>for Geocoding</a:t>
            </a:r>
          </a:p>
        </p:txBody>
      </p:sp>
      <p:sp>
        <p:nvSpPr>
          <p:cNvPr id="19474" name="Линия 21"/>
          <p:cNvSpPr>
            <a:spLocks noChangeShapeType="1"/>
          </p:cNvSpPr>
          <p:nvPr/>
        </p:nvSpPr>
        <p:spPr bwMode="auto">
          <a:xfrm flipH="1">
            <a:off x="6119813" y="1866900"/>
            <a:ext cx="914400" cy="0"/>
          </a:xfrm>
          <a:prstGeom prst="line">
            <a:avLst/>
          </a:prstGeom>
          <a:noFill/>
          <a:ln w="57150">
            <a:solidFill>
              <a:schemeClr val="accent1"/>
            </a:solidFill>
            <a:round/>
            <a:headEnd/>
            <a:tailEnd type="triangle" w="med" len="med"/>
          </a:ln>
          <a:effectLst/>
        </p:spPr>
        <p:txBody>
          <a:bodyPr/>
          <a:lstStyle/>
          <a:p>
            <a:endParaRPr lang="en-US"/>
          </a:p>
        </p:txBody>
      </p:sp>
      <p:sp>
        <p:nvSpPr>
          <p:cNvPr id="19475" name="Прямоуг. 22"/>
          <p:cNvSpPr>
            <a:spLocks noChangeArrowheads="1"/>
          </p:cNvSpPr>
          <p:nvPr/>
        </p:nvSpPr>
        <p:spPr bwMode="blackWhite">
          <a:xfrm>
            <a:off x="4035425" y="1682750"/>
            <a:ext cx="1846263" cy="366713"/>
          </a:xfrm>
          <a:prstGeom prst="rect">
            <a:avLst/>
          </a:prstGeom>
          <a:solidFill>
            <a:srgbClr val="BB5211"/>
          </a:solidFill>
          <a:ln w="12700">
            <a:noFill/>
            <a:miter lim="800000"/>
            <a:headEnd/>
            <a:tailEnd/>
          </a:ln>
          <a:effectLst/>
        </p:spPr>
        <p:txBody>
          <a:bodyPr wrap="none" lIns="92075" tIns="46038" rIns="92075" bIns="46038">
            <a:spAutoFit/>
          </a:bodyPr>
          <a:lstStyle/>
          <a:p>
            <a:pPr algn="l" eaLnBrk="0" hangingPunct="0">
              <a:lnSpc>
                <a:spcPct val="100000"/>
              </a:lnSpc>
              <a:spcBef>
                <a:spcPct val="0"/>
              </a:spcBef>
              <a:buClrTx/>
            </a:pPr>
            <a:r>
              <a:rPr lang="en-US" sz="1800">
                <a:solidFill>
                  <a:schemeClr val="bg1"/>
                </a:solidFill>
                <a:cs typeface="Times New Roman" pitchFamily="18" charset="0"/>
              </a:rPr>
              <a:t>Address Parsing</a:t>
            </a:r>
          </a:p>
        </p:txBody>
      </p:sp>
      <p:grpSp>
        <p:nvGrpSpPr>
          <p:cNvPr id="19476" name="Группа 23"/>
          <p:cNvGrpSpPr>
            <a:grpSpLocks/>
          </p:cNvGrpSpPr>
          <p:nvPr/>
        </p:nvGrpSpPr>
        <p:grpSpPr bwMode="auto">
          <a:xfrm>
            <a:off x="7034213" y="4343400"/>
            <a:ext cx="1757362" cy="990600"/>
            <a:chOff x="4656" y="2736"/>
            <a:chExt cx="1200" cy="624"/>
          </a:xfrm>
        </p:grpSpPr>
        <p:sp>
          <p:nvSpPr>
            <p:cNvPr id="19489" name="Прямоуг. 24"/>
            <p:cNvSpPr>
              <a:spLocks noChangeArrowheads="1"/>
            </p:cNvSpPr>
            <p:nvPr/>
          </p:nvSpPr>
          <p:spPr bwMode="auto">
            <a:xfrm>
              <a:off x="4656" y="2736"/>
              <a:ext cx="1200" cy="624"/>
            </a:xfrm>
            <a:prstGeom prst="rect">
              <a:avLst/>
            </a:prstGeom>
            <a:solidFill>
              <a:schemeClr val="accent2"/>
            </a:solidFill>
            <a:ln w="9525">
              <a:solidFill>
                <a:schemeClr val="bg2"/>
              </a:solidFill>
              <a:miter lim="800000"/>
              <a:headEnd/>
              <a:tailEnd/>
            </a:ln>
            <a:effectLst/>
          </p:spPr>
          <p:txBody>
            <a:bodyPr wrap="none" anchor="ctr"/>
            <a:lstStyle/>
            <a:p>
              <a:endParaRPr lang="ru-RU"/>
            </a:p>
          </p:txBody>
        </p:sp>
        <p:sp>
          <p:nvSpPr>
            <p:cNvPr id="19490" name="Линия 25"/>
            <p:cNvSpPr>
              <a:spLocks noChangeShapeType="1"/>
            </p:cNvSpPr>
            <p:nvPr/>
          </p:nvSpPr>
          <p:spPr bwMode="auto">
            <a:xfrm>
              <a:off x="4656" y="2832"/>
              <a:ext cx="1200" cy="1"/>
            </a:xfrm>
            <a:prstGeom prst="line">
              <a:avLst/>
            </a:prstGeom>
            <a:noFill/>
            <a:ln w="9525">
              <a:solidFill>
                <a:schemeClr val="bg2"/>
              </a:solidFill>
              <a:round/>
              <a:headEnd/>
              <a:tailEnd/>
            </a:ln>
            <a:effectLst/>
          </p:spPr>
          <p:txBody>
            <a:bodyPr/>
            <a:lstStyle/>
            <a:p>
              <a:endParaRPr lang="en-US"/>
            </a:p>
          </p:txBody>
        </p:sp>
        <p:sp>
          <p:nvSpPr>
            <p:cNvPr id="19491" name="Прямоуг. 26"/>
            <p:cNvSpPr>
              <a:spLocks noChangeArrowheads="1"/>
            </p:cNvSpPr>
            <p:nvPr/>
          </p:nvSpPr>
          <p:spPr bwMode="gray">
            <a:xfrm>
              <a:off x="4800" y="2880"/>
              <a:ext cx="960" cy="212"/>
            </a:xfrm>
            <a:prstGeom prst="rect">
              <a:avLst/>
            </a:prstGeom>
            <a:solidFill>
              <a:schemeClr val="accent2"/>
            </a:solidFill>
            <a:ln w="9525">
              <a:noFill/>
              <a:miter lim="800000"/>
              <a:headEnd/>
              <a:tailEnd/>
            </a:ln>
            <a:effectLst/>
          </p:spPr>
          <p:txBody>
            <a:bodyPr lIns="92075" tIns="46038" rIns="92075" bIns="46038">
              <a:spAutoFit/>
            </a:bodyPr>
            <a:lstStyle/>
            <a:p>
              <a:pPr eaLnBrk="0" hangingPunct="0">
                <a:lnSpc>
                  <a:spcPct val="100000"/>
                </a:lnSpc>
                <a:spcBef>
                  <a:spcPct val="0"/>
                </a:spcBef>
                <a:buClrTx/>
              </a:pPr>
              <a:r>
                <a:rPr lang="en-US" sz="1600">
                  <a:solidFill>
                    <a:schemeClr val="hlink"/>
                  </a:solidFill>
                  <a:cs typeface="Times New Roman" pitchFamily="18" charset="0"/>
                </a:rPr>
                <a:t>Geometries</a:t>
              </a:r>
            </a:p>
          </p:txBody>
        </p:sp>
        <p:sp>
          <p:nvSpPr>
            <p:cNvPr id="19492" name="Линия 27"/>
            <p:cNvSpPr>
              <a:spLocks noChangeShapeType="1"/>
            </p:cNvSpPr>
            <p:nvPr/>
          </p:nvSpPr>
          <p:spPr bwMode="auto">
            <a:xfrm>
              <a:off x="4770" y="2736"/>
              <a:ext cx="0" cy="624"/>
            </a:xfrm>
            <a:prstGeom prst="line">
              <a:avLst/>
            </a:prstGeom>
            <a:noFill/>
            <a:ln w="9525">
              <a:solidFill>
                <a:schemeClr val="bg2"/>
              </a:solidFill>
              <a:round/>
              <a:headEnd/>
              <a:tailEnd/>
            </a:ln>
            <a:effectLst/>
          </p:spPr>
          <p:txBody>
            <a:bodyPr/>
            <a:lstStyle/>
            <a:p>
              <a:endParaRPr lang="en-US"/>
            </a:p>
          </p:txBody>
        </p:sp>
      </p:grpSp>
      <p:sp>
        <p:nvSpPr>
          <p:cNvPr id="19477" name="Прямоуг. 28"/>
          <p:cNvSpPr>
            <a:spLocks noChangeArrowheads="1"/>
          </p:cNvSpPr>
          <p:nvPr/>
        </p:nvSpPr>
        <p:spPr bwMode="blackWhite">
          <a:xfrm>
            <a:off x="3429000" y="609600"/>
            <a:ext cx="820738" cy="349250"/>
          </a:xfrm>
          <a:prstGeom prst="rect">
            <a:avLst/>
          </a:prstGeom>
          <a:solidFill>
            <a:schemeClr val="folHlink"/>
          </a:solidFill>
          <a:ln w="12700">
            <a:solidFill>
              <a:schemeClr val="tx1"/>
            </a:solidFill>
            <a:miter lim="800000"/>
            <a:headEnd/>
            <a:tailEnd/>
          </a:ln>
          <a:effectLst/>
        </p:spPr>
        <p:txBody>
          <a:bodyPr wrap="none" lIns="92075" tIns="46038" rIns="92075" bIns="46038">
            <a:spAutoFit/>
          </a:bodyPr>
          <a:lstStyle/>
          <a:p>
            <a:pPr algn="l" eaLnBrk="0" hangingPunct="0">
              <a:lnSpc>
                <a:spcPct val="100000"/>
              </a:lnSpc>
              <a:spcBef>
                <a:spcPct val="0"/>
              </a:spcBef>
              <a:buClrTx/>
            </a:pPr>
            <a:r>
              <a:rPr lang="ru-RU" sz="1600">
                <a:solidFill>
                  <a:schemeClr val="bg1"/>
                </a:solidFill>
                <a:cs typeface="Arial" pitchFamily="34" charset="0"/>
              </a:rPr>
              <a:t>Адрес</a:t>
            </a:r>
            <a:endParaRPr lang="en-US" sz="1600">
              <a:solidFill>
                <a:schemeClr val="bg1"/>
              </a:solidFill>
              <a:cs typeface="Arial" pitchFamily="34" charset="0"/>
            </a:endParaRPr>
          </a:p>
        </p:txBody>
      </p:sp>
      <p:grpSp>
        <p:nvGrpSpPr>
          <p:cNvPr id="19478" name="Группа 29"/>
          <p:cNvGrpSpPr>
            <a:grpSpLocks/>
          </p:cNvGrpSpPr>
          <p:nvPr/>
        </p:nvGrpSpPr>
        <p:grpSpPr bwMode="auto">
          <a:xfrm>
            <a:off x="7034213" y="2819400"/>
            <a:ext cx="1757362" cy="990600"/>
            <a:chOff x="4656" y="1776"/>
            <a:chExt cx="1200" cy="624"/>
          </a:xfrm>
        </p:grpSpPr>
        <p:sp>
          <p:nvSpPr>
            <p:cNvPr id="19485" name="Прямоуг. 30"/>
            <p:cNvSpPr>
              <a:spLocks noChangeArrowheads="1"/>
            </p:cNvSpPr>
            <p:nvPr/>
          </p:nvSpPr>
          <p:spPr bwMode="auto">
            <a:xfrm>
              <a:off x="4656" y="1776"/>
              <a:ext cx="1200" cy="624"/>
            </a:xfrm>
            <a:prstGeom prst="rect">
              <a:avLst/>
            </a:prstGeom>
            <a:solidFill>
              <a:schemeClr val="accent2"/>
            </a:solidFill>
            <a:ln w="9525">
              <a:solidFill>
                <a:schemeClr val="bg2"/>
              </a:solidFill>
              <a:miter lim="800000"/>
              <a:headEnd/>
              <a:tailEnd/>
            </a:ln>
            <a:effectLst/>
          </p:spPr>
          <p:txBody>
            <a:bodyPr wrap="none" anchor="ctr"/>
            <a:lstStyle/>
            <a:p>
              <a:endParaRPr lang="ru-RU"/>
            </a:p>
          </p:txBody>
        </p:sp>
        <p:sp>
          <p:nvSpPr>
            <p:cNvPr id="19486" name="Линия 31"/>
            <p:cNvSpPr>
              <a:spLocks noChangeShapeType="1"/>
            </p:cNvSpPr>
            <p:nvPr/>
          </p:nvSpPr>
          <p:spPr bwMode="auto">
            <a:xfrm>
              <a:off x="4656" y="1872"/>
              <a:ext cx="1200" cy="1"/>
            </a:xfrm>
            <a:prstGeom prst="line">
              <a:avLst/>
            </a:prstGeom>
            <a:noFill/>
            <a:ln w="9525">
              <a:solidFill>
                <a:schemeClr val="bg2"/>
              </a:solidFill>
              <a:round/>
              <a:headEnd/>
              <a:tailEnd/>
            </a:ln>
            <a:effectLst/>
          </p:spPr>
          <p:txBody>
            <a:bodyPr/>
            <a:lstStyle/>
            <a:p>
              <a:endParaRPr lang="en-US"/>
            </a:p>
          </p:txBody>
        </p:sp>
        <p:sp>
          <p:nvSpPr>
            <p:cNvPr id="19487" name="Прямоуг. 32"/>
            <p:cNvSpPr>
              <a:spLocks noChangeArrowheads="1"/>
            </p:cNvSpPr>
            <p:nvPr/>
          </p:nvSpPr>
          <p:spPr bwMode="gray">
            <a:xfrm>
              <a:off x="4800" y="1920"/>
              <a:ext cx="960" cy="366"/>
            </a:xfrm>
            <a:prstGeom prst="rect">
              <a:avLst/>
            </a:prstGeom>
            <a:solidFill>
              <a:schemeClr val="accent2"/>
            </a:solidFill>
            <a:ln w="9525">
              <a:noFill/>
              <a:miter lim="800000"/>
              <a:headEnd/>
              <a:tailEnd/>
            </a:ln>
            <a:effectLst/>
          </p:spPr>
          <p:txBody>
            <a:bodyPr lIns="92075" tIns="46038" rIns="92075" bIns="46038">
              <a:spAutoFit/>
            </a:bodyPr>
            <a:lstStyle/>
            <a:p>
              <a:pPr eaLnBrk="0" hangingPunct="0">
                <a:lnSpc>
                  <a:spcPct val="100000"/>
                </a:lnSpc>
                <a:spcBef>
                  <a:spcPct val="0"/>
                </a:spcBef>
                <a:buClrTx/>
              </a:pPr>
              <a:r>
                <a:rPr lang="en-US" sz="1600">
                  <a:solidFill>
                    <a:schemeClr val="hlink"/>
                  </a:solidFill>
                  <a:cs typeface="Times New Roman" pitchFamily="18" charset="0"/>
                </a:rPr>
                <a:t>Street and place names</a:t>
              </a:r>
            </a:p>
          </p:txBody>
        </p:sp>
        <p:sp>
          <p:nvSpPr>
            <p:cNvPr id="19488" name="Линия 33"/>
            <p:cNvSpPr>
              <a:spLocks noChangeShapeType="1"/>
            </p:cNvSpPr>
            <p:nvPr/>
          </p:nvSpPr>
          <p:spPr bwMode="auto">
            <a:xfrm>
              <a:off x="4770" y="1776"/>
              <a:ext cx="0" cy="624"/>
            </a:xfrm>
            <a:prstGeom prst="line">
              <a:avLst/>
            </a:prstGeom>
            <a:noFill/>
            <a:ln w="9525">
              <a:solidFill>
                <a:schemeClr val="bg2"/>
              </a:solidFill>
              <a:round/>
              <a:headEnd/>
              <a:tailEnd/>
            </a:ln>
            <a:effectLst/>
          </p:spPr>
          <p:txBody>
            <a:bodyPr/>
            <a:lstStyle/>
            <a:p>
              <a:endParaRPr lang="en-US"/>
            </a:p>
          </p:txBody>
        </p:sp>
      </p:grpSp>
      <p:grpSp>
        <p:nvGrpSpPr>
          <p:cNvPr id="19479" name="Группа 34"/>
          <p:cNvGrpSpPr>
            <a:grpSpLocks/>
          </p:cNvGrpSpPr>
          <p:nvPr/>
        </p:nvGrpSpPr>
        <p:grpSpPr bwMode="auto">
          <a:xfrm>
            <a:off x="7034213" y="1371600"/>
            <a:ext cx="1757362" cy="990600"/>
            <a:chOff x="4032" y="912"/>
            <a:chExt cx="1200" cy="624"/>
          </a:xfrm>
        </p:grpSpPr>
        <p:sp>
          <p:nvSpPr>
            <p:cNvPr id="19481" name="Прямоуг. 35"/>
            <p:cNvSpPr>
              <a:spLocks noChangeArrowheads="1"/>
            </p:cNvSpPr>
            <p:nvPr/>
          </p:nvSpPr>
          <p:spPr bwMode="auto">
            <a:xfrm>
              <a:off x="4032" y="912"/>
              <a:ext cx="1200" cy="624"/>
            </a:xfrm>
            <a:prstGeom prst="rect">
              <a:avLst/>
            </a:prstGeom>
            <a:solidFill>
              <a:schemeClr val="accent2"/>
            </a:solidFill>
            <a:ln w="9525">
              <a:solidFill>
                <a:schemeClr val="bg2"/>
              </a:solidFill>
              <a:miter lim="800000"/>
              <a:headEnd/>
              <a:tailEnd/>
            </a:ln>
            <a:effectLst/>
          </p:spPr>
          <p:txBody>
            <a:bodyPr wrap="none" anchor="ctr"/>
            <a:lstStyle/>
            <a:p>
              <a:endParaRPr lang="ru-RU"/>
            </a:p>
          </p:txBody>
        </p:sp>
        <p:sp>
          <p:nvSpPr>
            <p:cNvPr id="19482" name="Линия 36"/>
            <p:cNvSpPr>
              <a:spLocks noChangeShapeType="1"/>
            </p:cNvSpPr>
            <p:nvPr/>
          </p:nvSpPr>
          <p:spPr bwMode="auto">
            <a:xfrm>
              <a:off x="4032" y="1008"/>
              <a:ext cx="1200" cy="1"/>
            </a:xfrm>
            <a:prstGeom prst="line">
              <a:avLst/>
            </a:prstGeom>
            <a:noFill/>
            <a:ln w="9525">
              <a:solidFill>
                <a:schemeClr val="bg2"/>
              </a:solidFill>
              <a:round/>
              <a:headEnd/>
              <a:tailEnd/>
            </a:ln>
            <a:effectLst/>
          </p:spPr>
          <p:txBody>
            <a:bodyPr/>
            <a:lstStyle/>
            <a:p>
              <a:endParaRPr lang="en-US"/>
            </a:p>
          </p:txBody>
        </p:sp>
        <p:sp>
          <p:nvSpPr>
            <p:cNvPr id="19483" name="Прямоуг. 37"/>
            <p:cNvSpPr>
              <a:spLocks noChangeArrowheads="1"/>
            </p:cNvSpPr>
            <p:nvPr/>
          </p:nvSpPr>
          <p:spPr bwMode="gray">
            <a:xfrm>
              <a:off x="4176" y="1056"/>
              <a:ext cx="960" cy="366"/>
            </a:xfrm>
            <a:prstGeom prst="rect">
              <a:avLst/>
            </a:prstGeom>
            <a:solidFill>
              <a:schemeClr val="accent2"/>
            </a:solidFill>
            <a:ln w="9525">
              <a:noFill/>
              <a:miter lim="800000"/>
              <a:headEnd/>
              <a:tailEnd/>
            </a:ln>
            <a:effectLst/>
          </p:spPr>
          <p:txBody>
            <a:bodyPr lIns="92075" tIns="46038" rIns="92075" bIns="46038">
              <a:spAutoFit/>
            </a:bodyPr>
            <a:lstStyle/>
            <a:p>
              <a:pPr eaLnBrk="0" hangingPunct="0">
                <a:lnSpc>
                  <a:spcPct val="100000"/>
                </a:lnSpc>
                <a:spcBef>
                  <a:spcPct val="0"/>
                </a:spcBef>
                <a:buClrTx/>
              </a:pPr>
              <a:r>
                <a:rPr lang="en-US" sz="1600">
                  <a:solidFill>
                    <a:schemeClr val="hlink"/>
                  </a:solidFill>
                  <a:cs typeface="Times New Roman" pitchFamily="18" charset="0"/>
                </a:rPr>
                <a:t>Address Structure</a:t>
              </a:r>
            </a:p>
          </p:txBody>
        </p:sp>
        <p:sp>
          <p:nvSpPr>
            <p:cNvPr id="19484" name="Линия 38"/>
            <p:cNvSpPr>
              <a:spLocks noChangeShapeType="1"/>
            </p:cNvSpPr>
            <p:nvPr/>
          </p:nvSpPr>
          <p:spPr bwMode="auto">
            <a:xfrm>
              <a:off x="4146" y="912"/>
              <a:ext cx="0" cy="624"/>
            </a:xfrm>
            <a:prstGeom prst="line">
              <a:avLst/>
            </a:prstGeom>
            <a:noFill/>
            <a:ln w="9525">
              <a:solidFill>
                <a:schemeClr val="bg2"/>
              </a:solidFill>
              <a:round/>
              <a:headEnd/>
              <a:tailEnd/>
            </a:ln>
            <a:effectLst/>
          </p:spPr>
          <p:txBody>
            <a:bodyPr/>
            <a:lstStyle/>
            <a:p>
              <a:endParaRPr lang="en-US"/>
            </a:p>
          </p:txBody>
        </p:sp>
      </p:grpSp>
      <p:sp>
        <p:nvSpPr>
          <p:cNvPr id="19480" name="Прямоуг. 39"/>
          <p:cNvSpPr>
            <a:spLocks noGrp="1" noChangeArrowheads="1"/>
          </p:cNvSpPr>
          <p:nvPr>
            <p:ph type="title"/>
          </p:nvPr>
        </p:nvSpPr>
        <p:spPr>
          <a:xfrm>
            <a:off x="0" y="685800"/>
            <a:ext cx="3352800" cy="1524000"/>
          </a:xfrm>
          <a:noFill/>
        </p:spPr>
        <p:txBody>
          <a:bodyPr/>
          <a:lstStyle/>
          <a:p>
            <a:r>
              <a:rPr lang="ru-RU" dirty="0" smtClean="0"/>
              <a:t>Процесс</a:t>
            </a:r>
            <a:br>
              <a:rPr lang="ru-RU" dirty="0" smtClean="0"/>
            </a:br>
            <a:r>
              <a:rPr lang="ru-RU" dirty="0" err="1" smtClean="0"/>
              <a:t>геокодирования</a:t>
            </a:r>
            <a:endParaRPr lang="en-US"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14400" y="304800"/>
            <a:ext cx="7558088" cy="928688"/>
          </a:xfrm>
        </p:spPr>
        <p:txBody>
          <a:bodyPr/>
          <a:lstStyle/>
          <a:p>
            <a:pPr defTabSz="449263" eaLnBrk="1" hangingPunct="1">
              <a:lnSpc>
                <a:spcPct val="8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mtClean="0"/>
              <a:t>Сетевая модель данных </a:t>
            </a:r>
            <a:r>
              <a:rPr lang="en-US" smtClean="0"/>
              <a:t>Oracle</a:t>
            </a:r>
          </a:p>
        </p:txBody>
      </p:sp>
      <p:sp>
        <p:nvSpPr>
          <p:cNvPr id="20483" name="Rectangle 3"/>
          <p:cNvSpPr>
            <a:spLocks noGrp="1" noChangeArrowheads="1"/>
          </p:cNvSpPr>
          <p:nvPr>
            <p:ph type="body" idx="1"/>
          </p:nvPr>
        </p:nvSpPr>
        <p:spPr>
          <a:xfrm>
            <a:off x="5106988" y="1292225"/>
            <a:ext cx="3692525" cy="4502150"/>
          </a:xfrm>
        </p:spPr>
        <p:txBody>
          <a:bodyPr/>
          <a:lstStyle/>
          <a:p>
            <a:pPr marL="212725" indent="-212725" defTabSz="449263" eaLnBrk="1" hangingPunct="1">
              <a:lnSpc>
                <a:spcPct val="90000"/>
              </a:lnSpc>
              <a:spcBef>
                <a:spcPts val="1125"/>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8088" algn="l"/>
                <a:tab pos="6735763" algn="l"/>
                <a:tab pos="7185025" algn="l"/>
                <a:tab pos="7634288" algn="l"/>
                <a:tab pos="8083550" algn="l"/>
                <a:tab pos="8532813" algn="l"/>
                <a:tab pos="8982075" algn="l"/>
              </a:tabLst>
            </a:pPr>
            <a:r>
              <a:rPr lang="en-US" sz="1800" smtClean="0"/>
              <a:t>Oracle Network Data Model</a:t>
            </a:r>
          </a:p>
          <a:p>
            <a:pPr marL="555625" lvl="1" defTabSz="449263" eaLnBrk="1" hangingPunct="1">
              <a:lnSpc>
                <a:spcPct val="90000"/>
              </a:lnSpc>
              <a:spcBef>
                <a:spcPts val="4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8088" algn="l"/>
                <a:tab pos="6735763" algn="l"/>
                <a:tab pos="7185025" algn="l"/>
                <a:tab pos="7634288" algn="l"/>
                <a:tab pos="8083550" algn="l"/>
                <a:tab pos="8532813" algn="l"/>
                <a:tab pos="8982075" algn="l"/>
              </a:tabLst>
            </a:pPr>
            <a:r>
              <a:rPr lang="ru-RU" sz="1600" smtClean="0"/>
              <a:t>Открытая и простая в использовании платформа для сетевых приложений</a:t>
            </a:r>
          </a:p>
          <a:p>
            <a:pPr marL="555625" lvl="1" defTabSz="449263" eaLnBrk="1" hangingPunct="1">
              <a:lnSpc>
                <a:spcPct val="90000"/>
              </a:lnSpc>
              <a:spcBef>
                <a:spcPts val="4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8088" algn="l"/>
                <a:tab pos="6735763" algn="l"/>
                <a:tab pos="7185025" algn="l"/>
                <a:tab pos="7634288" algn="l"/>
                <a:tab pos="8083550" algn="l"/>
                <a:tab pos="8532813" algn="l"/>
                <a:tab pos="8982075" algn="l"/>
              </a:tabLst>
            </a:pPr>
            <a:r>
              <a:rPr lang="ru-RU" sz="1600" smtClean="0"/>
              <a:t>Управляет сетевой информацией в СУБД</a:t>
            </a:r>
          </a:p>
          <a:p>
            <a:pPr marL="555625" lvl="1" defTabSz="449263" eaLnBrk="1" hangingPunct="1">
              <a:lnSpc>
                <a:spcPct val="90000"/>
              </a:lnSpc>
              <a:spcBef>
                <a:spcPts val="4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8088" algn="l"/>
                <a:tab pos="6735763" algn="l"/>
                <a:tab pos="7185025" algn="l"/>
                <a:tab pos="7634288" algn="l"/>
                <a:tab pos="8083550" algn="l"/>
                <a:tab pos="8532813" algn="l"/>
                <a:tab pos="8982075" algn="l"/>
              </a:tabLst>
            </a:pPr>
            <a:r>
              <a:rPr lang="ru-RU" sz="1600" smtClean="0"/>
              <a:t>Анализирует сетевые данные</a:t>
            </a:r>
          </a:p>
          <a:p>
            <a:pPr marL="555625" lvl="1" defTabSz="449263" eaLnBrk="1" hangingPunct="1">
              <a:lnSpc>
                <a:spcPct val="90000"/>
              </a:lnSpc>
              <a:spcBef>
                <a:spcPts val="4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8088" algn="l"/>
                <a:tab pos="6735763" algn="l"/>
                <a:tab pos="7185025" algn="l"/>
                <a:tab pos="7634288" algn="l"/>
                <a:tab pos="8083550" algn="l"/>
                <a:tab pos="8532813" algn="l"/>
                <a:tab pos="8982075" algn="l"/>
              </a:tabLst>
            </a:pPr>
            <a:r>
              <a:rPr lang="ru-RU" sz="1600" smtClean="0"/>
              <a:t>Включает поддержку пространственных сетей</a:t>
            </a:r>
          </a:p>
          <a:p>
            <a:pPr marL="212725" indent="-212725" defTabSz="449263" eaLnBrk="1" hangingPunct="1">
              <a:lnSpc>
                <a:spcPct val="90000"/>
              </a:lnSpc>
              <a:spcBef>
                <a:spcPts val="1125"/>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8088" algn="l"/>
                <a:tab pos="6735763" algn="l"/>
                <a:tab pos="7185025" algn="l"/>
                <a:tab pos="7634288" algn="l"/>
                <a:tab pos="8083550" algn="l"/>
                <a:tab pos="8532813" algn="l"/>
                <a:tab pos="8982075" algn="l"/>
              </a:tabLst>
            </a:pPr>
            <a:r>
              <a:rPr lang="ru-RU" sz="1800" smtClean="0"/>
              <a:t>Сетевой анализ</a:t>
            </a:r>
          </a:p>
          <a:p>
            <a:pPr marL="555625" lvl="1" defTabSz="449263" eaLnBrk="1" hangingPunct="1">
              <a:lnSpc>
                <a:spcPct val="90000"/>
              </a:lnSpc>
              <a:spcBef>
                <a:spcPts val="4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8088" algn="l"/>
                <a:tab pos="6735763" algn="l"/>
                <a:tab pos="7185025" algn="l"/>
                <a:tab pos="7634288" algn="l"/>
                <a:tab pos="8083550" algn="l"/>
                <a:tab pos="8532813" algn="l"/>
                <a:tab pos="8982075" algn="l"/>
              </a:tabLst>
            </a:pPr>
            <a:r>
              <a:rPr lang="ru-RU" sz="1600" smtClean="0"/>
              <a:t>Кратчайший пути/пути</a:t>
            </a:r>
          </a:p>
          <a:p>
            <a:pPr marL="555625" lvl="1" defTabSz="449263" eaLnBrk="1" hangingPunct="1">
              <a:lnSpc>
                <a:spcPct val="90000"/>
              </a:lnSpc>
              <a:spcBef>
                <a:spcPts val="4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8088" algn="l"/>
                <a:tab pos="6735763" algn="l"/>
                <a:tab pos="7185025" algn="l"/>
                <a:tab pos="7634288" algn="l"/>
                <a:tab pos="8083550" algn="l"/>
                <a:tab pos="8532813" algn="l"/>
                <a:tab pos="8982075" algn="l"/>
              </a:tabLst>
            </a:pPr>
            <a:r>
              <a:rPr lang="ru-RU" sz="1600" smtClean="0"/>
              <a:t>Трассировка (достижимость)</a:t>
            </a:r>
            <a:r>
              <a:rPr lang="ar-SA" sz="1600" smtClean="0">
                <a:cs typeface="Arial" pitchFamily="34" charset="0"/>
              </a:rPr>
              <a:t>‏</a:t>
            </a:r>
            <a:endParaRPr lang="ru-RU" sz="1600" smtClean="0"/>
          </a:p>
          <a:p>
            <a:pPr marL="555625" lvl="1" defTabSz="449263" eaLnBrk="1" hangingPunct="1">
              <a:lnSpc>
                <a:spcPct val="90000"/>
              </a:lnSpc>
              <a:spcBef>
                <a:spcPts val="4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8088" algn="l"/>
                <a:tab pos="6735763" algn="l"/>
                <a:tab pos="7185025" algn="l"/>
                <a:tab pos="7634288" algn="l"/>
                <a:tab pos="8083550" algn="l"/>
                <a:tab pos="8532813" algn="l"/>
                <a:tab pos="8982075" algn="l"/>
              </a:tabLst>
            </a:pPr>
            <a:r>
              <a:rPr lang="ru-RU" sz="1600" smtClean="0"/>
              <a:t>Достижимые объекты</a:t>
            </a:r>
          </a:p>
          <a:p>
            <a:pPr marL="555625" lvl="1" defTabSz="449263" eaLnBrk="1" hangingPunct="1">
              <a:lnSpc>
                <a:spcPct val="90000"/>
              </a:lnSpc>
              <a:spcBef>
                <a:spcPts val="4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8088" algn="l"/>
                <a:tab pos="6735763" algn="l"/>
                <a:tab pos="7185025" algn="l"/>
                <a:tab pos="7634288" algn="l"/>
                <a:tab pos="8083550" algn="l"/>
                <a:tab pos="8532813" algn="l"/>
                <a:tab pos="8982075" algn="l"/>
              </a:tabLst>
            </a:pPr>
            <a:r>
              <a:rPr lang="ru-RU" sz="1600" smtClean="0"/>
              <a:t>Ближайший сосед</a:t>
            </a:r>
          </a:p>
          <a:p>
            <a:pPr marL="555625" lvl="1" defTabSz="449263" eaLnBrk="1" hangingPunct="1">
              <a:lnSpc>
                <a:spcPct val="90000"/>
              </a:lnSpc>
              <a:spcBef>
                <a:spcPts val="4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8088" algn="l"/>
                <a:tab pos="6735763" algn="l"/>
                <a:tab pos="7185025" algn="l"/>
                <a:tab pos="7634288" algn="l"/>
                <a:tab pos="8083550" algn="l"/>
                <a:tab pos="8532813" algn="l"/>
                <a:tab pos="8982075" algn="l"/>
              </a:tabLst>
            </a:pPr>
            <a:r>
              <a:rPr lang="ru-RU" sz="1600" smtClean="0"/>
              <a:t>Минимальное по стоимости </a:t>
            </a:r>
            <a:r>
              <a:rPr lang="en-US" sz="1600" smtClean="0"/>
              <a:t>Spanning Tree</a:t>
            </a:r>
            <a:endParaRPr lang="ru-RU" sz="1600" smtClean="0"/>
          </a:p>
          <a:p>
            <a:pPr marL="555625" lvl="1" defTabSz="449263" eaLnBrk="1" hangingPunct="1">
              <a:lnSpc>
                <a:spcPct val="90000"/>
              </a:lnSpc>
              <a:spcBef>
                <a:spcPts val="4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8088" algn="l"/>
                <a:tab pos="6735763" algn="l"/>
                <a:tab pos="7185025" algn="l"/>
                <a:tab pos="7634288" algn="l"/>
                <a:tab pos="8083550" algn="l"/>
                <a:tab pos="8532813" algn="l"/>
                <a:tab pos="8982075" algn="l"/>
              </a:tabLst>
            </a:pPr>
            <a:endParaRPr lang="ru-RU" sz="1600" smtClean="0"/>
          </a:p>
          <a:p>
            <a:pPr marL="212725" indent="-212725" defTabSz="449263" eaLnBrk="1" hangingPunct="1">
              <a:lnSpc>
                <a:spcPct val="90000"/>
              </a:lnSpc>
              <a:spcBef>
                <a:spcPts val="1000"/>
              </a:spcBef>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8088" algn="l"/>
                <a:tab pos="6735763" algn="l"/>
                <a:tab pos="7185025" algn="l"/>
                <a:tab pos="7634288" algn="l"/>
                <a:tab pos="8083550" algn="l"/>
                <a:tab pos="8532813" algn="l"/>
                <a:tab pos="8982075" algn="l"/>
              </a:tabLst>
            </a:pPr>
            <a:endParaRPr lang="en-US" sz="1600" smtClean="0"/>
          </a:p>
        </p:txBody>
      </p:sp>
      <p:pic>
        <p:nvPicPr>
          <p:cNvPr id="20484" name="Picture 4"/>
          <p:cNvPicPr>
            <a:picLocks noChangeAspect="1" noChangeArrowheads="1"/>
          </p:cNvPicPr>
          <p:nvPr/>
        </p:nvPicPr>
        <p:blipFill>
          <a:blip r:embed="rId3" cstate="print"/>
          <a:srcRect/>
          <a:stretch>
            <a:fillRect/>
          </a:stretch>
        </p:blipFill>
        <p:spPr bwMode="auto">
          <a:xfrm>
            <a:off x="228600" y="1371600"/>
            <a:ext cx="5037138" cy="4248150"/>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Прямоуг. 2"/>
          <p:cNvSpPr>
            <a:spLocks noGrp="1" noChangeArrowheads="1"/>
          </p:cNvSpPr>
          <p:nvPr>
            <p:ph type="title"/>
          </p:nvPr>
        </p:nvSpPr>
        <p:spPr>
          <a:xfrm>
            <a:off x="914400" y="304800"/>
            <a:ext cx="7553325" cy="923925"/>
          </a:xfrm>
        </p:spPr>
        <p:txBody>
          <a:bodyPr/>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mtClean="0"/>
              <a:t>Маршрутизация</a:t>
            </a:r>
          </a:p>
        </p:txBody>
      </p:sp>
      <p:sp>
        <p:nvSpPr>
          <p:cNvPr id="21507" name="Прямоуг. 3"/>
          <p:cNvSpPr>
            <a:spLocks noGrp="1" noChangeArrowheads="1"/>
          </p:cNvSpPr>
          <p:nvPr>
            <p:ph type="body" idx="1"/>
          </p:nvPr>
        </p:nvSpPr>
        <p:spPr>
          <a:xfrm>
            <a:off x="3884613" y="1125538"/>
            <a:ext cx="4886325" cy="4818062"/>
          </a:xfrm>
        </p:spPr>
        <p:txBody>
          <a:bodyPr/>
          <a:lstStyle/>
          <a:p>
            <a:pPr marL="228600" indent="-228600" defTabSz="449263">
              <a:spcBef>
                <a:spcPts val="1250"/>
              </a:spcBef>
              <a:tabLst>
                <a:tab pos="457200" algn="l"/>
                <a:tab pos="906463" algn="l"/>
                <a:tab pos="1355725" algn="l"/>
                <a:tab pos="1804988" algn="l"/>
                <a:tab pos="2254250" algn="l"/>
                <a:tab pos="2703513" algn="l"/>
                <a:tab pos="3152775" algn="l"/>
                <a:tab pos="3602038" algn="l"/>
                <a:tab pos="4051300" algn="l"/>
                <a:tab pos="4500563" algn="l"/>
                <a:tab pos="4949825" algn="l"/>
                <a:tab pos="5399088" algn="l"/>
                <a:tab pos="5848350" algn="l"/>
                <a:tab pos="6297613" algn="l"/>
                <a:tab pos="6746875" algn="l"/>
                <a:tab pos="7196138" algn="l"/>
                <a:tab pos="7645400" algn="l"/>
                <a:tab pos="8094663" algn="l"/>
                <a:tab pos="8543925" algn="l"/>
                <a:tab pos="8993188" algn="l"/>
              </a:tabLst>
            </a:pPr>
            <a:r>
              <a:rPr lang="ru-RU" sz="2000" smtClean="0"/>
              <a:t>Позволяет запустить </a:t>
            </a:r>
            <a:r>
              <a:rPr lang="en-US" sz="2000" smtClean="0"/>
              <a:t>XML-based Web services</a:t>
            </a:r>
            <a:r>
              <a:rPr lang="ru-RU" sz="2000" smtClean="0"/>
              <a:t>, которые</a:t>
            </a:r>
          </a:p>
          <a:p>
            <a:pPr marL="561975" lvl="1" indent="-220663" defTabSz="449263">
              <a:spcBef>
                <a:spcPts val="450"/>
              </a:spcBef>
              <a:tabLst>
                <a:tab pos="457200" algn="l"/>
                <a:tab pos="906463" algn="l"/>
                <a:tab pos="1355725" algn="l"/>
                <a:tab pos="1804988" algn="l"/>
                <a:tab pos="2254250" algn="l"/>
                <a:tab pos="2703513" algn="l"/>
                <a:tab pos="3152775" algn="l"/>
                <a:tab pos="3602038" algn="l"/>
                <a:tab pos="4051300" algn="l"/>
                <a:tab pos="4500563" algn="l"/>
                <a:tab pos="4949825" algn="l"/>
                <a:tab pos="5399088" algn="l"/>
                <a:tab pos="5848350" algn="l"/>
                <a:tab pos="6297613" algn="l"/>
                <a:tab pos="6746875" algn="l"/>
                <a:tab pos="7196138" algn="l"/>
                <a:tab pos="7645400" algn="l"/>
                <a:tab pos="8094663" algn="l"/>
                <a:tab pos="8543925" algn="l"/>
                <a:tab pos="8993188" algn="l"/>
              </a:tabLst>
            </a:pPr>
            <a:r>
              <a:rPr lang="ru-RU" sz="1800" smtClean="0"/>
              <a:t>По запросу на муршрутизацию (начало, конец маршрута в виде адреса или координат) выдают маршрутную информацию (направление, расстояния, приблизительное время на маршрут и геометрию, представляющую маршрут</a:t>
            </a:r>
            <a:r>
              <a:rPr lang="en-US" sz="1800" smtClean="0"/>
              <a:t>)</a:t>
            </a:r>
            <a:r>
              <a:rPr lang="ar-SA" sz="1800" smtClean="0">
                <a:cs typeface="Arial" pitchFamily="34" charset="0"/>
              </a:rPr>
              <a:t>‏</a:t>
            </a:r>
            <a:endParaRPr lang="en-US" sz="1800" smtClean="0"/>
          </a:p>
          <a:p>
            <a:pPr marL="561975" lvl="1" indent="-220663" defTabSz="449263">
              <a:spcBef>
                <a:spcPts val="450"/>
              </a:spcBef>
              <a:tabLst>
                <a:tab pos="457200" algn="l"/>
                <a:tab pos="906463" algn="l"/>
                <a:tab pos="1355725" algn="l"/>
                <a:tab pos="1804988" algn="l"/>
                <a:tab pos="2254250" algn="l"/>
                <a:tab pos="2703513" algn="l"/>
                <a:tab pos="3152775" algn="l"/>
                <a:tab pos="3602038" algn="l"/>
                <a:tab pos="4051300" algn="l"/>
                <a:tab pos="4500563" algn="l"/>
                <a:tab pos="4949825" algn="l"/>
                <a:tab pos="5399088" algn="l"/>
                <a:tab pos="5848350" algn="l"/>
                <a:tab pos="6297613" algn="l"/>
                <a:tab pos="6746875" algn="l"/>
                <a:tab pos="7196138" algn="l"/>
                <a:tab pos="7645400" algn="l"/>
                <a:tab pos="8094663" algn="l"/>
                <a:tab pos="8543925" algn="l"/>
                <a:tab pos="8993188" algn="l"/>
              </a:tabLst>
            </a:pPr>
            <a:r>
              <a:rPr lang="ru-RU" sz="1800" smtClean="0"/>
              <a:t>То же самое, но с батчем маршрутов</a:t>
            </a:r>
          </a:p>
          <a:p>
            <a:pPr marL="228600" indent="-228600" defTabSz="449263">
              <a:spcBef>
                <a:spcPts val="1250"/>
              </a:spcBef>
              <a:tabLst>
                <a:tab pos="457200" algn="l"/>
                <a:tab pos="906463" algn="l"/>
                <a:tab pos="1355725" algn="l"/>
                <a:tab pos="1804988" algn="l"/>
                <a:tab pos="2254250" algn="l"/>
                <a:tab pos="2703513" algn="l"/>
                <a:tab pos="3152775" algn="l"/>
                <a:tab pos="3602038" algn="l"/>
                <a:tab pos="4051300" algn="l"/>
                <a:tab pos="4500563" algn="l"/>
                <a:tab pos="4949825" algn="l"/>
                <a:tab pos="5399088" algn="l"/>
                <a:tab pos="5848350" algn="l"/>
                <a:tab pos="6297613" algn="l"/>
                <a:tab pos="6746875" algn="l"/>
                <a:tab pos="7196138" algn="l"/>
                <a:tab pos="7645400" algn="l"/>
                <a:tab pos="8094663" algn="l"/>
                <a:tab pos="8543925" algn="l"/>
                <a:tab pos="8993188" algn="l"/>
              </a:tabLst>
            </a:pPr>
            <a:r>
              <a:rPr lang="ru-RU" sz="2000" smtClean="0"/>
              <a:t>Поддерживается международная маршрутизация</a:t>
            </a:r>
          </a:p>
          <a:p>
            <a:pPr marL="228600" indent="-228600" defTabSz="449263">
              <a:spcBef>
                <a:spcPts val="1250"/>
              </a:spcBef>
              <a:tabLst>
                <a:tab pos="457200" algn="l"/>
                <a:tab pos="906463" algn="l"/>
                <a:tab pos="1355725" algn="l"/>
                <a:tab pos="1804988" algn="l"/>
                <a:tab pos="2254250" algn="l"/>
                <a:tab pos="2703513" algn="l"/>
                <a:tab pos="3152775" algn="l"/>
                <a:tab pos="3602038" algn="l"/>
                <a:tab pos="4051300" algn="l"/>
                <a:tab pos="4500563" algn="l"/>
                <a:tab pos="4949825" algn="l"/>
                <a:tab pos="5399088" algn="l"/>
                <a:tab pos="5848350" algn="l"/>
                <a:tab pos="6297613" algn="l"/>
                <a:tab pos="6746875" algn="l"/>
                <a:tab pos="7196138" algn="l"/>
                <a:tab pos="7645400" algn="l"/>
                <a:tab pos="8094663" algn="l"/>
                <a:tab pos="8543925" algn="l"/>
                <a:tab pos="8993188" algn="l"/>
              </a:tabLst>
            </a:pPr>
            <a:r>
              <a:rPr lang="ru-RU" sz="2000" smtClean="0"/>
              <a:t>Интегрирован с </a:t>
            </a:r>
            <a:r>
              <a:rPr lang="en-US" sz="2000" smtClean="0"/>
              <a:t>Geocoder</a:t>
            </a:r>
          </a:p>
        </p:txBody>
      </p:sp>
      <p:sp>
        <p:nvSpPr>
          <p:cNvPr id="21508" name="Поле 4"/>
          <p:cNvSpPr txBox="1">
            <a:spLocks noChangeArrowheads="1"/>
          </p:cNvSpPr>
          <p:nvPr/>
        </p:nvSpPr>
        <p:spPr bwMode="auto">
          <a:xfrm>
            <a:off x="527050" y="1216025"/>
            <a:ext cx="2593975" cy="366713"/>
          </a:xfrm>
          <a:prstGeom prst="rect">
            <a:avLst/>
          </a:prstGeom>
          <a:noFill/>
          <a:ln w="9360">
            <a:solidFill>
              <a:srgbClr val="000000"/>
            </a:solidFill>
            <a:miter lim="800000"/>
            <a:headEnd/>
            <a:tailEnd/>
          </a:ln>
          <a:effectLst/>
        </p:spPr>
        <p:txBody>
          <a:bodyPr lIns="92160" tIns="46080" rIns="92160" bIns="46080">
            <a:spAutoFit/>
          </a:bodyPr>
          <a:lstStyle/>
          <a:p>
            <a:pPr marL="109538" indent="-109538" defTabSz="449263">
              <a:spcBef>
                <a:spcPts val="1250"/>
              </a:spcBef>
              <a:buClr>
                <a:srgbClr val="FD0000"/>
              </a:buClr>
              <a:buSzPct val="100000"/>
              <a:buFont typeface="Arial" pitchFamily="34" charset="0"/>
              <a:buNone/>
              <a:tabLst>
                <a:tab pos="109538" algn="l"/>
                <a:tab pos="557213" algn="l"/>
                <a:tab pos="1006475" algn="l"/>
                <a:tab pos="1455738" algn="l"/>
                <a:tab pos="1905000" algn="l"/>
                <a:tab pos="2354263" algn="l"/>
                <a:tab pos="2803525" algn="l"/>
                <a:tab pos="3252788" algn="l"/>
                <a:tab pos="3702050" algn="l"/>
                <a:tab pos="4151313" algn="l"/>
                <a:tab pos="4600575" algn="l"/>
                <a:tab pos="5049838" algn="l"/>
                <a:tab pos="5499100" algn="l"/>
                <a:tab pos="5948363" algn="l"/>
                <a:tab pos="6397625" algn="l"/>
                <a:tab pos="6846888" algn="l"/>
                <a:tab pos="7296150" algn="l"/>
                <a:tab pos="7745413" algn="l"/>
                <a:tab pos="8194675" algn="l"/>
                <a:tab pos="8643938" algn="l"/>
                <a:tab pos="9093200" algn="l"/>
              </a:tabLst>
            </a:pPr>
            <a:r>
              <a:rPr lang="en-US">
                <a:solidFill>
                  <a:srgbClr val="000000"/>
                </a:solidFill>
              </a:rPr>
              <a:t>Routing Client</a:t>
            </a:r>
          </a:p>
        </p:txBody>
      </p:sp>
      <p:sp>
        <p:nvSpPr>
          <p:cNvPr id="21509" name="Поле 5"/>
          <p:cNvSpPr txBox="1">
            <a:spLocks noChangeArrowheads="1"/>
          </p:cNvSpPr>
          <p:nvPr/>
        </p:nvSpPr>
        <p:spPr bwMode="auto">
          <a:xfrm>
            <a:off x="373063" y="2049463"/>
            <a:ext cx="2901950" cy="804862"/>
          </a:xfrm>
          <a:prstGeom prst="rect">
            <a:avLst/>
          </a:prstGeom>
          <a:solidFill>
            <a:srgbClr val="C0C0C0"/>
          </a:solidFill>
          <a:ln w="9360">
            <a:solidFill>
              <a:srgbClr val="000000"/>
            </a:solidFill>
            <a:miter lim="800000"/>
            <a:headEnd/>
            <a:tailEnd/>
          </a:ln>
          <a:effectLst/>
        </p:spPr>
        <p:txBody>
          <a:bodyPr lIns="92160" tIns="46080" rIns="92160" bIns="46080">
            <a:spAutoFit/>
          </a:bodyPr>
          <a:lstStyle/>
          <a:p>
            <a:pPr marL="109538" indent="-109538" defTabSz="449263">
              <a:spcBef>
                <a:spcPts val="1000"/>
              </a:spcBef>
              <a:buClr>
                <a:srgbClr val="FD0000"/>
              </a:buClr>
              <a:buSzPct val="100000"/>
              <a:buFont typeface="Arial" pitchFamily="34" charset="0"/>
              <a:buNone/>
              <a:tabLst>
                <a:tab pos="109538" algn="l"/>
                <a:tab pos="557213" algn="l"/>
                <a:tab pos="1006475" algn="l"/>
                <a:tab pos="1455738" algn="l"/>
                <a:tab pos="1905000" algn="l"/>
                <a:tab pos="2354263" algn="l"/>
                <a:tab pos="2803525" algn="l"/>
                <a:tab pos="3252788" algn="l"/>
                <a:tab pos="3702050" algn="l"/>
                <a:tab pos="4151313" algn="l"/>
                <a:tab pos="4600575" algn="l"/>
                <a:tab pos="5049838" algn="l"/>
                <a:tab pos="5499100" algn="l"/>
                <a:tab pos="5948363" algn="l"/>
                <a:tab pos="6397625" algn="l"/>
                <a:tab pos="6846888" algn="l"/>
                <a:tab pos="7296150" algn="l"/>
                <a:tab pos="7745413" algn="l"/>
                <a:tab pos="8194675" algn="l"/>
                <a:tab pos="8643938" algn="l"/>
                <a:tab pos="9093200" algn="l"/>
              </a:tabLst>
            </a:pPr>
            <a:r>
              <a:rPr lang="en-US">
                <a:solidFill>
                  <a:srgbClr val="000000"/>
                </a:solidFill>
              </a:rPr>
              <a:t>Routing Engine</a:t>
            </a:r>
            <a:br>
              <a:rPr lang="en-US">
                <a:solidFill>
                  <a:srgbClr val="000000"/>
                </a:solidFill>
              </a:rPr>
            </a:br>
            <a:r>
              <a:rPr lang="en-US" sz="1600" b="0">
                <a:solidFill>
                  <a:srgbClr val="000000"/>
                </a:solidFill>
              </a:rPr>
              <a:t>(running in Oracle Application Server or OC4J)</a:t>
            </a:r>
            <a:r>
              <a:rPr lang="ar-SA" sz="1600" b="0">
                <a:solidFill>
                  <a:srgbClr val="000000"/>
                </a:solidFill>
                <a:cs typeface="Arial" pitchFamily="34" charset="0"/>
              </a:rPr>
              <a:t>‏</a:t>
            </a:r>
            <a:endParaRPr lang="en-US" sz="1600" b="0">
              <a:solidFill>
                <a:srgbClr val="000000"/>
              </a:solidFill>
            </a:endParaRPr>
          </a:p>
        </p:txBody>
      </p:sp>
      <p:sp>
        <p:nvSpPr>
          <p:cNvPr id="21510" name="Автофигура 6"/>
          <p:cNvSpPr>
            <a:spLocks noChangeArrowheads="1"/>
          </p:cNvSpPr>
          <p:nvPr/>
        </p:nvSpPr>
        <p:spPr bwMode="auto">
          <a:xfrm>
            <a:off x="908050" y="3581400"/>
            <a:ext cx="1984375" cy="1908175"/>
          </a:xfrm>
          <a:prstGeom prst="flowChartMagneticDisk">
            <a:avLst/>
          </a:prstGeom>
          <a:solidFill>
            <a:srgbClr val="667263"/>
          </a:solidFill>
          <a:ln w="9360">
            <a:solidFill>
              <a:srgbClr val="000000"/>
            </a:solidFill>
            <a:miter lim="800000"/>
            <a:headEnd/>
            <a:tailEnd/>
          </a:ln>
          <a:effectLst/>
        </p:spPr>
        <p:txBody>
          <a:bodyPr wrap="none" anchor="ctr"/>
          <a:lstStyle/>
          <a:p>
            <a:endParaRPr lang="ru-RU"/>
          </a:p>
        </p:txBody>
      </p:sp>
      <p:pic>
        <p:nvPicPr>
          <p:cNvPr id="21511" name="Рисунок 7"/>
          <p:cNvPicPr>
            <a:picLocks noChangeAspect="1" noChangeArrowheads="1"/>
          </p:cNvPicPr>
          <p:nvPr/>
        </p:nvPicPr>
        <p:blipFill>
          <a:blip r:embed="rId3" cstate="print"/>
          <a:srcRect/>
          <a:stretch>
            <a:fillRect/>
          </a:stretch>
        </p:blipFill>
        <p:spPr bwMode="auto">
          <a:xfrm>
            <a:off x="1289050" y="4268788"/>
            <a:ext cx="1222375" cy="1006475"/>
          </a:xfrm>
          <a:prstGeom prst="rect">
            <a:avLst/>
          </a:prstGeom>
          <a:noFill/>
          <a:ln w="9525">
            <a:noFill/>
            <a:round/>
            <a:headEnd/>
            <a:tailEnd/>
          </a:ln>
          <a:effectLst/>
        </p:spPr>
      </p:pic>
      <p:sp>
        <p:nvSpPr>
          <p:cNvPr id="21512" name="Линия 8"/>
          <p:cNvSpPr>
            <a:spLocks noChangeShapeType="1"/>
          </p:cNvSpPr>
          <p:nvPr/>
        </p:nvSpPr>
        <p:spPr bwMode="auto">
          <a:xfrm flipV="1">
            <a:off x="1824038" y="2884488"/>
            <a:ext cx="1587" cy="630237"/>
          </a:xfrm>
          <a:prstGeom prst="line">
            <a:avLst/>
          </a:prstGeom>
          <a:noFill/>
          <a:ln w="57240">
            <a:solidFill>
              <a:srgbClr val="000000"/>
            </a:solidFill>
            <a:miter lim="800000"/>
            <a:headEnd type="triangle" w="med" len="med"/>
            <a:tailEnd type="triangle" w="med" len="med"/>
          </a:ln>
          <a:effectLst/>
        </p:spPr>
        <p:txBody>
          <a:bodyPr/>
          <a:lstStyle/>
          <a:p>
            <a:endParaRPr lang="en-US"/>
          </a:p>
        </p:txBody>
      </p:sp>
      <p:sp>
        <p:nvSpPr>
          <p:cNvPr id="21513" name="Линия 9"/>
          <p:cNvSpPr>
            <a:spLocks noChangeShapeType="1"/>
          </p:cNvSpPr>
          <p:nvPr/>
        </p:nvSpPr>
        <p:spPr bwMode="auto">
          <a:xfrm>
            <a:off x="1366838" y="1597025"/>
            <a:ext cx="1587" cy="381000"/>
          </a:xfrm>
          <a:prstGeom prst="line">
            <a:avLst/>
          </a:prstGeom>
          <a:noFill/>
          <a:ln w="9360">
            <a:solidFill>
              <a:srgbClr val="000000"/>
            </a:solidFill>
            <a:miter lim="800000"/>
            <a:headEnd/>
            <a:tailEnd type="triangle" w="med" len="med"/>
          </a:ln>
          <a:effectLst/>
        </p:spPr>
        <p:txBody>
          <a:bodyPr/>
          <a:lstStyle/>
          <a:p>
            <a:endParaRPr lang="en-US"/>
          </a:p>
        </p:txBody>
      </p:sp>
      <p:sp>
        <p:nvSpPr>
          <p:cNvPr id="21514" name="Линия 10"/>
          <p:cNvSpPr>
            <a:spLocks noChangeShapeType="1"/>
          </p:cNvSpPr>
          <p:nvPr/>
        </p:nvSpPr>
        <p:spPr bwMode="auto">
          <a:xfrm flipV="1">
            <a:off x="2205038" y="1587500"/>
            <a:ext cx="1587" cy="400050"/>
          </a:xfrm>
          <a:prstGeom prst="line">
            <a:avLst/>
          </a:prstGeom>
          <a:noFill/>
          <a:ln w="9360">
            <a:solidFill>
              <a:srgbClr val="000000"/>
            </a:solidFill>
            <a:miter lim="800000"/>
            <a:headEnd/>
            <a:tailEnd type="triangle" w="med" len="me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6274" name="Rectangle 2"/>
          <p:cNvSpPr>
            <a:spLocks noGrp="1" noChangeArrowheads="1"/>
          </p:cNvSpPr>
          <p:nvPr>
            <p:ph type="body"/>
          </p:nvPr>
        </p:nvSpPr>
        <p:spPr>
          <a:xfrm>
            <a:off x="4530725" y="1600200"/>
            <a:ext cx="3692525" cy="4432300"/>
          </a:xfrm>
        </p:spPr>
        <p:txBody>
          <a:bodyPr/>
          <a:lstStyle/>
          <a:p>
            <a:pPr marL="212725" indent="-212725" defTabSz="449263" eaLnBrk="1" hangingPunct="1">
              <a:lnSpc>
                <a:spcPct val="90000"/>
              </a:lnSpc>
              <a:spcBef>
                <a:spcPts val="1250"/>
              </a:spcBef>
              <a:buClr>
                <a:schemeClr val="accent1"/>
              </a:buClr>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8088" algn="l"/>
                <a:tab pos="6735763" algn="l"/>
                <a:tab pos="7185025" algn="l"/>
                <a:tab pos="7634288" algn="l"/>
                <a:tab pos="8083550" algn="l"/>
                <a:tab pos="8532813" algn="l"/>
                <a:tab pos="8982075" algn="l"/>
              </a:tabLst>
              <a:defRPr/>
            </a:pPr>
            <a:r>
              <a:rPr lang="ru-RU" sz="2000" b="0" smtClean="0"/>
              <a:t>События вдоль протяженных объектов (нефтепроводы, автомобильные и железные дороги) фиксируются в линейной системе координат</a:t>
            </a:r>
          </a:p>
          <a:p>
            <a:pPr marL="212725" indent="-212725" defTabSz="449263" eaLnBrk="1" hangingPunct="1">
              <a:lnSpc>
                <a:spcPct val="90000"/>
              </a:lnSpc>
              <a:spcBef>
                <a:spcPts val="1250"/>
              </a:spcBef>
              <a:buClr>
                <a:schemeClr val="accent1"/>
              </a:buClr>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8088" algn="l"/>
                <a:tab pos="6735763" algn="l"/>
                <a:tab pos="7185025" algn="l"/>
                <a:tab pos="7634288" algn="l"/>
                <a:tab pos="8083550" algn="l"/>
                <a:tab pos="8532813" algn="l"/>
                <a:tab pos="8982075" algn="l"/>
              </a:tabLst>
              <a:defRPr/>
            </a:pPr>
            <a:r>
              <a:rPr lang="ru-RU" sz="2000" b="0" smtClean="0"/>
              <a:t>Для большей точности вдоль маршрута фиксируются точки с известным километражем</a:t>
            </a:r>
          </a:p>
          <a:p>
            <a:pPr marL="212725" indent="-212725" defTabSz="449263" eaLnBrk="1" hangingPunct="1">
              <a:lnSpc>
                <a:spcPct val="90000"/>
              </a:lnSpc>
              <a:spcBef>
                <a:spcPts val="1250"/>
              </a:spcBef>
              <a:buClr>
                <a:schemeClr val="accent1"/>
              </a:buClr>
              <a:buFontTx/>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8088" algn="l"/>
                <a:tab pos="6735763" algn="l"/>
                <a:tab pos="7185025" algn="l"/>
                <a:tab pos="7634288" algn="l"/>
                <a:tab pos="8083550" algn="l"/>
                <a:tab pos="8532813" algn="l"/>
                <a:tab pos="8982075" algn="l"/>
              </a:tabLst>
              <a:defRPr/>
            </a:pPr>
            <a:r>
              <a:rPr lang="ru-RU" sz="2000" b="0" smtClean="0"/>
              <a:t>Таблицы событий не содержат географию и для их отрисовки необходимо преобразование</a:t>
            </a:r>
          </a:p>
        </p:txBody>
      </p:sp>
      <p:pic>
        <p:nvPicPr>
          <p:cNvPr id="22531" name="Picture 3"/>
          <p:cNvPicPr>
            <a:picLocks noChangeAspect="1" noChangeArrowheads="1"/>
          </p:cNvPicPr>
          <p:nvPr/>
        </p:nvPicPr>
        <p:blipFill>
          <a:blip r:embed="rId3" cstate="print"/>
          <a:srcRect/>
          <a:stretch>
            <a:fillRect/>
          </a:stretch>
        </p:blipFill>
        <p:spPr bwMode="auto">
          <a:xfrm>
            <a:off x="679450" y="1216025"/>
            <a:ext cx="3435350" cy="1570038"/>
          </a:xfrm>
          <a:prstGeom prst="rect">
            <a:avLst/>
          </a:prstGeom>
          <a:noFill/>
          <a:ln w="9525">
            <a:noFill/>
            <a:round/>
            <a:headEnd/>
            <a:tailEnd/>
          </a:ln>
        </p:spPr>
      </p:pic>
      <p:grpSp>
        <p:nvGrpSpPr>
          <p:cNvPr id="22532" name="Group 4"/>
          <p:cNvGrpSpPr>
            <a:grpSpLocks/>
          </p:cNvGrpSpPr>
          <p:nvPr/>
        </p:nvGrpSpPr>
        <p:grpSpPr bwMode="auto">
          <a:xfrm>
            <a:off x="679450" y="3124200"/>
            <a:ext cx="3692525" cy="1524000"/>
            <a:chOff x="428" y="1968"/>
            <a:chExt cx="2326" cy="960"/>
          </a:xfrm>
        </p:grpSpPr>
        <p:sp>
          <p:nvSpPr>
            <p:cNvPr id="22544" name="Rectangle 5"/>
            <p:cNvSpPr>
              <a:spLocks noChangeArrowheads="1"/>
            </p:cNvSpPr>
            <p:nvPr/>
          </p:nvSpPr>
          <p:spPr bwMode="auto">
            <a:xfrm>
              <a:off x="2173" y="2736"/>
              <a:ext cx="581" cy="192"/>
            </a:xfrm>
            <a:prstGeom prst="rect">
              <a:avLst/>
            </a:prstGeom>
            <a:noFill/>
            <a:ln w="9525">
              <a:noFill/>
              <a:round/>
              <a:headEnd/>
              <a:tailEnd/>
            </a:ln>
          </p:spPr>
          <p:txBody>
            <a:bodyPr lIns="92160" tIns="46080" rIns="92160" bIns="46080"/>
            <a:lstStyle/>
            <a:p>
              <a:pPr algn="l" defTabSz="449263">
                <a:lnSpc>
                  <a:spcPct val="100000"/>
                </a:lnSpc>
                <a:spcBef>
                  <a:spcPts val="875"/>
                </a:spcBef>
                <a:buClr>
                  <a:srgbClr val="FD0000"/>
                </a:buClr>
                <a:buSzPct val="85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0">
                  <a:solidFill>
                    <a:srgbClr val="000000"/>
                  </a:solidFill>
                </a:rPr>
                <a:t>55</a:t>
              </a:r>
            </a:p>
          </p:txBody>
        </p:sp>
        <p:sp>
          <p:nvSpPr>
            <p:cNvPr id="22545" name="Rectangle 6"/>
            <p:cNvSpPr>
              <a:spLocks noChangeArrowheads="1"/>
            </p:cNvSpPr>
            <p:nvPr/>
          </p:nvSpPr>
          <p:spPr bwMode="auto">
            <a:xfrm>
              <a:off x="1591" y="2736"/>
              <a:ext cx="582" cy="192"/>
            </a:xfrm>
            <a:prstGeom prst="rect">
              <a:avLst/>
            </a:prstGeom>
            <a:noFill/>
            <a:ln w="9525">
              <a:noFill/>
              <a:round/>
              <a:headEnd/>
              <a:tailEnd/>
            </a:ln>
          </p:spPr>
          <p:txBody>
            <a:bodyPr lIns="92160" tIns="46080" rIns="92160" bIns="46080"/>
            <a:lstStyle/>
            <a:p>
              <a:pPr algn="l" defTabSz="449263">
                <a:lnSpc>
                  <a:spcPct val="100000"/>
                </a:lnSpc>
                <a:spcBef>
                  <a:spcPts val="875"/>
                </a:spcBef>
                <a:buClr>
                  <a:srgbClr val="FD0000"/>
                </a:buClr>
                <a:buSzPct val="85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0">
                  <a:solidFill>
                    <a:srgbClr val="000000"/>
                  </a:solidFill>
                </a:rPr>
                <a:t>45</a:t>
              </a:r>
            </a:p>
          </p:txBody>
        </p:sp>
        <p:sp>
          <p:nvSpPr>
            <p:cNvPr id="22546" name="Rectangle 7"/>
            <p:cNvSpPr>
              <a:spLocks noChangeArrowheads="1"/>
            </p:cNvSpPr>
            <p:nvPr/>
          </p:nvSpPr>
          <p:spPr bwMode="auto">
            <a:xfrm>
              <a:off x="1010" y="2736"/>
              <a:ext cx="581" cy="192"/>
            </a:xfrm>
            <a:prstGeom prst="rect">
              <a:avLst/>
            </a:prstGeom>
            <a:noFill/>
            <a:ln w="9525">
              <a:noFill/>
              <a:round/>
              <a:headEnd/>
              <a:tailEnd/>
            </a:ln>
          </p:spPr>
          <p:txBody>
            <a:bodyPr lIns="92160" tIns="46080" rIns="92160" bIns="46080"/>
            <a:lstStyle/>
            <a:p>
              <a:pPr algn="l" defTabSz="449263">
                <a:lnSpc>
                  <a:spcPct val="100000"/>
                </a:lnSpc>
                <a:spcBef>
                  <a:spcPts val="875"/>
                </a:spcBef>
                <a:buClr>
                  <a:srgbClr val="FD0000"/>
                </a:buClr>
                <a:buSzPct val="85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0">
                  <a:solidFill>
                    <a:srgbClr val="000000"/>
                  </a:solidFill>
                </a:rPr>
                <a:t>31</a:t>
              </a:r>
            </a:p>
          </p:txBody>
        </p:sp>
        <p:sp>
          <p:nvSpPr>
            <p:cNvPr id="22547" name="Rectangle 8"/>
            <p:cNvSpPr>
              <a:spLocks noChangeArrowheads="1"/>
            </p:cNvSpPr>
            <p:nvPr/>
          </p:nvSpPr>
          <p:spPr bwMode="auto">
            <a:xfrm>
              <a:off x="428" y="2736"/>
              <a:ext cx="582" cy="192"/>
            </a:xfrm>
            <a:prstGeom prst="rect">
              <a:avLst/>
            </a:prstGeom>
            <a:noFill/>
            <a:ln w="9525">
              <a:noFill/>
              <a:round/>
              <a:headEnd/>
              <a:tailEnd/>
            </a:ln>
          </p:spPr>
          <p:txBody>
            <a:bodyPr lIns="92160" tIns="46080" rIns="92160" bIns="46080"/>
            <a:lstStyle/>
            <a:p>
              <a:pPr algn="l" defTabSz="449263">
                <a:lnSpc>
                  <a:spcPct val="100000"/>
                </a:lnSpc>
                <a:spcBef>
                  <a:spcPts val="875"/>
                </a:spcBef>
                <a:buClr>
                  <a:srgbClr val="FD0000"/>
                </a:buClr>
                <a:buSzPct val="85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0">
                  <a:solidFill>
                    <a:srgbClr val="000000"/>
                  </a:solidFill>
                </a:rPr>
                <a:t>4</a:t>
              </a:r>
            </a:p>
          </p:txBody>
        </p:sp>
        <p:sp>
          <p:nvSpPr>
            <p:cNvPr id="22548" name="Rectangle 9"/>
            <p:cNvSpPr>
              <a:spLocks noChangeArrowheads="1"/>
            </p:cNvSpPr>
            <p:nvPr/>
          </p:nvSpPr>
          <p:spPr bwMode="auto">
            <a:xfrm>
              <a:off x="2173" y="2544"/>
              <a:ext cx="581" cy="192"/>
            </a:xfrm>
            <a:prstGeom prst="rect">
              <a:avLst/>
            </a:prstGeom>
            <a:noFill/>
            <a:ln w="9525">
              <a:noFill/>
              <a:round/>
              <a:headEnd/>
              <a:tailEnd/>
            </a:ln>
          </p:spPr>
          <p:txBody>
            <a:bodyPr lIns="92160" tIns="46080" rIns="92160" bIns="46080"/>
            <a:lstStyle/>
            <a:p>
              <a:pPr algn="l" defTabSz="449263">
                <a:lnSpc>
                  <a:spcPct val="100000"/>
                </a:lnSpc>
                <a:spcBef>
                  <a:spcPts val="875"/>
                </a:spcBef>
                <a:buClr>
                  <a:srgbClr val="FD0000"/>
                </a:buClr>
                <a:buSzPct val="85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0">
                  <a:solidFill>
                    <a:srgbClr val="000000"/>
                  </a:solidFill>
                </a:rPr>
                <a:t>45</a:t>
              </a:r>
            </a:p>
          </p:txBody>
        </p:sp>
        <p:sp>
          <p:nvSpPr>
            <p:cNvPr id="22549" name="Rectangle 10"/>
            <p:cNvSpPr>
              <a:spLocks noChangeArrowheads="1"/>
            </p:cNvSpPr>
            <p:nvPr/>
          </p:nvSpPr>
          <p:spPr bwMode="auto">
            <a:xfrm>
              <a:off x="1591" y="2544"/>
              <a:ext cx="582" cy="192"/>
            </a:xfrm>
            <a:prstGeom prst="rect">
              <a:avLst/>
            </a:prstGeom>
            <a:noFill/>
            <a:ln w="9525">
              <a:noFill/>
              <a:round/>
              <a:headEnd/>
              <a:tailEnd/>
            </a:ln>
          </p:spPr>
          <p:txBody>
            <a:bodyPr lIns="92160" tIns="46080" rIns="92160" bIns="46080"/>
            <a:lstStyle/>
            <a:p>
              <a:pPr algn="l" defTabSz="449263">
                <a:lnSpc>
                  <a:spcPct val="100000"/>
                </a:lnSpc>
                <a:spcBef>
                  <a:spcPts val="875"/>
                </a:spcBef>
                <a:buClr>
                  <a:srgbClr val="FD0000"/>
                </a:buClr>
                <a:buSzPct val="85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0">
                  <a:solidFill>
                    <a:srgbClr val="000000"/>
                  </a:solidFill>
                </a:rPr>
                <a:t>31</a:t>
              </a:r>
            </a:p>
          </p:txBody>
        </p:sp>
        <p:sp>
          <p:nvSpPr>
            <p:cNvPr id="22550" name="Rectangle 11"/>
            <p:cNvSpPr>
              <a:spLocks noChangeArrowheads="1"/>
            </p:cNvSpPr>
            <p:nvPr/>
          </p:nvSpPr>
          <p:spPr bwMode="auto">
            <a:xfrm>
              <a:off x="1010" y="2544"/>
              <a:ext cx="581" cy="192"/>
            </a:xfrm>
            <a:prstGeom prst="rect">
              <a:avLst/>
            </a:prstGeom>
            <a:noFill/>
            <a:ln w="9525">
              <a:noFill/>
              <a:round/>
              <a:headEnd/>
              <a:tailEnd/>
            </a:ln>
          </p:spPr>
          <p:txBody>
            <a:bodyPr lIns="92160" tIns="46080" rIns="92160" bIns="46080"/>
            <a:lstStyle/>
            <a:p>
              <a:pPr algn="l" defTabSz="449263">
                <a:lnSpc>
                  <a:spcPct val="100000"/>
                </a:lnSpc>
                <a:spcBef>
                  <a:spcPts val="875"/>
                </a:spcBef>
                <a:buClr>
                  <a:srgbClr val="FD0000"/>
                </a:buClr>
                <a:buSzPct val="85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0">
                  <a:solidFill>
                    <a:srgbClr val="000000"/>
                  </a:solidFill>
                </a:rPr>
                <a:t>20</a:t>
              </a:r>
            </a:p>
          </p:txBody>
        </p:sp>
        <p:sp>
          <p:nvSpPr>
            <p:cNvPr id="22551" name="Rectangle 12"/>
            <p:cNvSpPr>
              <a:spLocks noChangeArrowheads="1"/>
            </p:cNvSpPr>
            <p:nvPr/>
          </p:nvSpPr>
          <p:spPr bwMode="auto">
            <a:xfrm>
              <a:off x="428" y="2544"/>
              <a:ext cx="582" cy="192"/>
            </a:xfrm>
            <a:prstGeom prst="rect">
              <a:avLst/>
            </a:prstGeom>
            <a:noFill/>
            <a:ln w="9525">
              <a:noFill/>
              <a:round/>
              <a:headEnd/>
              <a:tailEnd/>
            </a:ln>
          </p:spPr>
          <p:txBody>
            <a:bodyPr lIns="92160" tIns="46080" rIns="92160" bIns="46080"/>
            <a:lstStyle/>
            <a:p>
              <a:pPr algn="l" defTabSz="449263">
                <a:lnSpc>
                  <a:spcPct val="100000"/>
                </a:lnSpc>
                <a:spcBef>
                  <a:spcPts val="875"/>
                </a:spcBef>
                <a:buClr>
                  <a:srgbClr val="FD0000"/>
                </a:buClr>
                <a:buSzPct val="85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0">
                  <a:solidFill>
                    <a:srgbClr val="000000"/>
                  </a:solidFill>
                </a:rPr>
                <a:t>3</a:t>
              </a:r>
            </a:p>
          </p:txBody>
        </p:sp>
        <p:sp>
          <p:nvSpPr>
            <p:cNvPr id="22552" name="Rectangle 13"/>
            <p:cNvSpPr>
              <a:spLocks noChangeArrowheads="1"/>
            </p:cNvSpPr>
            <p:nvPr/>
          </p:nvSpPr>
          <p:spPr bwMode="auto">
            <a:xfrm>
              <a:off x="2173" y="2352"/>
              <a:ext cx="581" cy="192"/>
            </a:xfrm>
            <a:prstGeom prst="rect">
              <a:avLst/>
            </a:prstGeom>
            <a:noFill/>
            <a:ln w="9525">
              <a:noFill/>
              <a:round/>
              <a:headEnd/>
              <a:tailEnd/>
            </a:ln>
          </p:spPr>
          <p:txBody>
            <a:bodyPr lIns="92160" tIns="46080" rIns="92160" bIns="46080"/>
            <a:lstStyle/>
            <a:p>
              <a:pPr algn="l" defTabSz="449263">
                <a:lnSpc>
                  <a:spcPct val="100000"/>
                </a:lnSpc>
                <a:spcBef>
                  <a:spcPts val="875"/>
                </a:spcBef>
                <a:buClr>
                  <a:srgbClr val="FD0000"/>
                </a:buClr>
                <a:buSzPct val="85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0">
                  <a:solidFill>
                    <a:srgbClr val="000000"/>
                  </a:solidFill>
                </a:rPr>
                <a:t>35</a:t>
              </a:r>
            </a:p>
          </p:txBody>
        </p:sp>
        <p:sp>
          <p:nvSpPr>
            <p:cNvPr id="22553" name="Rectangle 14"/>
            <p:cNvSpPr>
              <a:spLocks noChangeArrowheads="1"/>
            </p:cNvSpPr>
            <p:nvPr/>
          </p:nvSpPr>
          <p:spPr bwMode="auto">
            <a:xfrm>
              <a:off x="1591" y="2352"/>
              <a:ext cx="582" cy="192"/>
            </a:xfrm>
            <a:prstGeom prst="rect">
              <a:avLst/>
            </a:prstGeom>
            <a:noFill/>
            <a:ln w="9525">
              <a:noFill/>
              <a:round/>
              <a:headEnd/>
              <a:tailEnd/>
            </a:ln>
          </p:spPr>
          <p:txBody>
            <a:bodyPr lIns="92160" tIns="46080" rIns="92160" bIns="46080"/>
            <a:lstStyle/>
            <a:p>
              <a:pPr algn="l" defTabSz="449263">
                <a:lnSpc>
                  <a:spcPct val="100000"/>
                </a:lnSpc>
                <a:spcBef>
                  <a:spcPts val="875"/>
                </a:spcBef>
                <a:buClr>
                  <a:srgbClr val="FD0000"/>
                </a:buClr>
                <a:buSzPct val="85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0">
                  <a:solidFill>
                    <a:srgbClr val="000000"/>
                  </a:solidFill>
                </a:rPr>
                <a:t>20</a:t>
              </a:r>
            </a:p>
          </p:txBody>
        </p:sp>
        <p:sp>
          <p:nvSpPr>
            <p:cNvPr id="22554" name="Rectangle 15"/>
            <p:cNvSpPr>
              <a:spLocks noChangeArrowheads="1"/>
            </p:cNvSpPr>
            <p:nvPr/>
          </p:nvSpPr>
          <p:spPr bwMode="auto">
            <a:xfrm>
              <a:off x="1010" y="2352"/>
              <a:ext cx="581" cy="192"/>
            </a:xfrm>
            <a:prstGeom prst="rect">
              <a:avLst/>
            </a:prstGeom>
            <a:noFill/>
            <a:ln w="9525">
              <a:noFill/>
              <a:round/>
              <a:headEnd/>
              <a:tailEnd/>
            </a:ln>
          </p:spPr>
          <p:txBody>
            <a:bodyPr lIns="92160" tIns="46080" rIns="92160" bIns="46080"/>
            <a:lstStyle/>
            <a:p>
              <a:pPr algn="l" defTabSz="449263">
                <a:lnSpc>
                  <a:spcPct val="100000"/>
                </a:lnSpc>
                <a:spcBef>
                  <a:spcPts val="875"/>
                </a:spcBef>
                <a:buClr>
                  <a:srgbClr val="FD0000"/>
                </a:buClr>
                <a:buSzPct val="85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0">
                  <a:solidFill>
                    <a:srgbClr val="000000"/>
                  </a:solidFill>
                </a:rPr>
                <a:t>13</a:t>
              </a:r>
            </a:p>
          </p:txBody>
        </p:sp>
        <p:sp>
          <p:nvSpPr>
            <p:cNvPr id="22555" name="Rectangle 16"/>
            <p:cNvSpPr>
              <a:spLocks noChangeArrowheads="1"/>
            </p:cNvSpPr>
            <p:nvPr/>
          </p:nvSpPr>
          <p:spPr bwMode="auto">
            <a:xfrm>
              <a:off x="428" y="2352"/>
              <a:ext cx="582" cy="192"/>
            </a:xfrm>
            <a:prstGeom prst="rect">
              <a:avLst/>
            </a:prstGeom>
            <a:noFill/>
            <a:ln w="9525">
              <a:noFill/>
              <a:round/>
              <a:headEnd/>
              <a:tailEnd/>
            </a:ln>
          </p:spPr>
          <p:txBody>
            <a:bodyPr lIns="92160" tIns="46080" rIns="92160" bIns="46080"/>
            <a:lstStyle/>
            <a:p>
              <a:pPr algn="l" defTabSz="449263">
                <a:lnSpc>
                  <a:spcPct val="100000"/>
                </a:lnSpc>
                <a:spcBef>
                  <a:spcPts val="875"/>
                </a:spcBef>
                <a:buClr>
                  <a:srgbClr val="FD0000"/>
                </a:buClr>
                <a:buSzPct val="85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0">
                  <a:solidFill>
                    <a:srgbClr val="000000"/>
                  </a:solidFill>
                </a:rPr>
                <a:t>2</a:t>
              </a:r>
            </a:p>
          </p:txBody>
        </p:sp>
        <p:sp>
          <p:nvSpPr>
            <p:cNvPr id="22556" name="Rectangle 17"/>
            <p:cNvSpPr>
              <a:spLocks noChangeArrowheads="1"/>
            </p:cNvSpPr>
            <p:nvPr/>
          </p:nvSpPr>
          <p:spPr bwMode="auto">
            <a:xfrm>
              <a:off x="2173" y="2160"/>
              <a:ext cx="581" cy="192"/>
            </a:xfrm>
            <a:prstGeom prst="rect">
              <a:avLst/>
            </a:prstGeom>
            <a:noFill/>
            <a:ln w="9525">
              <a:noFill/>
              <a:round/>
              <a:headEnd/>
              <a:tailEnd/>
            </a:ln>
          </p:spPr>
          <p:txBody>
            <a:bodyPr lIns="92160" tIns="46080" rIns="92160" bIns="46080"/>
            <a:lstStyle/>
            <a:p>
              <a:pPr algn="l" defTabSz="449263">
                <a:lnSpc>
                  <a:spcPct val="100000"/>
                </a:lnSpc>
                <a:spcBef>
                  <a:spcPts val="875"/>
                </a:spcBef>
                <a:buClr>
                  <a:srgbClr val="FD0000"/>
                </a:buClr>
                <a:buSzPct val="85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0">
                  <a:solidFill>
                    <a:srgbClr val="000000"/>
                  </a:solidFill>
                </a:rPr>
                <a:t>45</a:t>
              </a:r>
            </a:p>
          </p:txBody>
        </p:sp>
        <p:sp>
          <p:nvSpPr>
            <p:cNvPr id="22557" name="Rectangle 18"/>
            <p:cNvSpPr>
              <a:spLocks noChangeArrowheads="1"/>
            </p:cNvSpPr>
            <p:nvPr/>
          </p:nvSpPr>
          <p:spPr bwMode="auto">
            <a:xfrm>
              <a:off x="1591" y="2160"/>
              <a:ext cx="582" cy="192"/>
            </a:xfrm>
            <a:prstGeom prst="rect">
              <a:avLst/>
            </a:prstGeom>
            <a:noFill/>
            <a:ln w="9525">
              <a:noFill/>
              <a:round/>
              <a:headEnd/>
              <a:tailEnd/>
            </a:ln>
          </p:spPr>
          <p:txBody>
            <a:bodyPr lIns="92160" tIns="46080" rIns="92160" bIns="46080"/>
            <a:lstStyle/>
            <a:p>
              <a:pPr algn="l" defTabSz="449263">
                <a:lnSpc>
                  <a:spcPct val="100000"/>
                </a:lnSpc>
                <a:spcBef>
                  <a:spcPts val="875"/>
                </a:spcBef>
                <a:buClr>
                  <a:srgbClr val="FD0000"/>
                </a:buClr>
                <a:buSzPct val="85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0">
                  <a:solidFill>
                    <a:srgbClr val="000000"/>
                  </a:solidFill>
                </a:rPr>
                <a:t>13</a:t>
              </a:r>
            </a:p>
          </p:txBody>
        </p:sp>
        <p:sp>
          <p:nvSpPr>
            <p:cNvPr id="22558" name="Rectangle 19"/>
            <p:cNvSpPr>
              <a:spLocks noChangeArrowheads="1"/>
            </p:cNvSpPr>
            <p:nvPr/>
          </p:nvSpPr>
          <p:spPr bwMode="auto">
            <a:xfrm>
              <a:off x="1010" y="2160"/>
              <a:ext cx="581" cy="192"/>
            </a:xfrm>
            <a:prstGeom prst="rect">
              <a:avLst/>
            </a:prstGeom>
            <a:noFill/>
            <a:ln w="9525">
              <a:noFill/>
              <a:round/>
              <a:headEnd/>
              <a:tailEnd/>
            </a:ln>
          </p:spPr>
          <p:txBody>
            <a:bodyPr lIns="92160" tIns="46080" rIns="92160" bIns="46080"/>
            <a:lstStyle/>
            <a:p>
              <a:pPr algn="l" defTabSz="449263">
                <a:lnSpc>
                  <a:spcPct val="100000"/>
                </a:lnSpc>
                <a:spcBef>
                  <a:spcPts val="875"/>
                </a:spcBef>
                <a:buClr>
                  <a:srgbClr val="FD0000"/>
                </a:buClr>
                <a:buSzPct val="85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0">
                  <a:solidFill>
                    <a:srgbClr val="000000"/>
                  </a:solidFill>
                </a:rPr>
                <a:t>0</a:t>
              </a:r>
            </a:p>
          </p:txBody>
        </p:sp>
        <p:sp>
          <p:nvSpPr>
            <p:cNvPr id="22559" name="Rectangle 20"/>
            <p:cNvSpPr>
              <a:spLocks noChangeArrowheads="1"/>
            </p:cNvSpPr>
            <p:nvPr/>
          </p:nvSpPr>
          <p:spPr bwMode="auto">
            <a:xfrm>
              <a:off x="428" y="2160"/>
              <a:ext cx="582" cy="192"/>
            </a:xfrm>
            <a:prstGeom prst="rect">
              <a:avLst/>
            </a:prstGeom>
            <a:noFill/>
            <a:ln w="9525">
              <a:noFill/>
              <a:round/>
              <a:headEnd/>
              <a:tailEnd/>
            </a:ln>
          </p:spPr>
          <p:txBody>
            <a:bodyPr lIns="92160" tIns="46080" rIns="92160" bIns="46080"/>
            <a:lstStyle/>
            <a:p>
              <a:pPr algn="l" defTabSz="449263">
                <a:lnSpc>
                  <a:spcPct val="100000"/>
                </a:lnSpc>
                <a:spcBef>
                  <a:spcPts val="875"/>
                </a:spcBef>
                <a:buClr>
                  <a:srgbClr val="FD0000"/>
                </a:buClr>
                <a:buSzPct val="85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0">
                  <a:solidFill>
                    <a:srgbClr val="000000"/>
                  </a:solidFill>
                </a:rPr>
                <a:t>1</a:t>
              </a:r>
            </a:p>
          </p:txBody>
        </p:sp>
        <p:sp>
          <p:nvSpPr>
            <p:cNvPr id="22560" name="Rectangle 21"/>
            <p:cNvSpPr>
              <a:spLocks noChangeArrowheads="1"/>
            </p:cNvSpPr>
            <p:nvPr/>
          </p:nvSpPr>
          <p:spPr bwMode="auto">
            <a:xfrm>
              <a:off x="2173" y="1968"/>
              <a:ext cx="581" cy="192"/>
            </a:xfrm>
            <a:prstGeom prst="rect">
              <a:avLst/>
            </a:prstGeom>
            <a:noFill/>
            <a:ln w="9525">
              <a:noFill/>
              <a:round/>
              <a:headEnd/>
              <a:tailEnd/>
            </a:ln>
          </p:spPr>
          <p:txBody>
            <a:bodyPr lIns="92160" tIns="46080" rIns="92160" bIns="46080"/>
            <a:lstStyle/>
            <a:p>
              <a:pPr algn="l" defTabSz="449263">
                <a:lnSpc>
                  <a:spcPct val="100000"/>
                </a:lnSpc>
                <a:spcBef>
                  <a:spcPts val="875"/>
                </a:spcBef>
                <a:buClr>
                  <a:srgbClr val="FD0000"/>
                </a:buClr>
                <a:buSzPct val="85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0">
                  <a:solidFill>
                    <a:srgbClr val="000000"/>
                  </a:solidFill>
                </a:rPr>
                <a:t>Limit</a:t>
              </a:r>
            </a:p>
          </p:txBody>
        </p:sp>
        <p:sp>
          <p:nvSpPr>
            <p:cNvPr id="22561" name="Rectangle 22"/>
            <p:cNvSpPr>
              <a:spLocks noChangeArrowheads="1"/>
            </p:cNvSpPr>
            <p:nvPr/>
          </p:nvSpPr>
          <p:spPr bwMode="auto">
            <a:xfrm>
              <a:off x="1591" y="1968"/>
              <a:ext cx="582" cy="192"/>
            </a:xfrm>
            <a:prstGeom prst="rect">
              <a:avLst/>
            </a:prstGeom>
            <a:noFill/>
            <a:ln w="9525">
              <a:noFill/>
              <a:round/>
              <a:headEnd/>
              <a:tailEnd/>
            </a:ln>
          </p:spPr>
          <p:txBody>
            <a:bodyPr lIns="92160" tIns="46080" rIns="92160" bIns="46080"/>
            <a:lstStyle/>
            <a:p>
              <a:pPr algn="l" defTabSz="449263">
                <a:lnSpc>
                  <a:spcPct val="100000"/>
                </a:lnSpc>
                <a:spcBef>
                  <a:spcPts val="875"/>
                </a:spcBef>
                <a:buClr>
                  <a:srgbClr val="FD0000"/>
                </a:buClr>
                <a:buSzPct val="85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0">
                  <a:solidFill>
                    <a:srgbClr val="000000"/>
                  </a:solidFill>
                </a:rPr>
                <a:t>End</a:t>
              </a:r>
            </a:p>
          </p:txBody>
        </p:sp>
        <p:sp>
          <p:nvSpPr>
            <p:cNvPr id="22562" name="Rectangle 23"/>
            <p:cNvSpPr>
              <a:spLocks noChangeArrowheads="1"/>
            </p:cNvSpPr>
            <p:nvPr/>
          </p:nvSpPr>
          <p:spPr bwMode="auto">
            <a:xfrm>
              <a:off x="1010" y="1968"/>
              <a:ext cx="581" cy="192"/>
            </a:xfrm>
            <a:prstGeom prst="rect">
              <a:avLst/>
            </a:prstGeom>
            <a:noFill/>
            <a:ln w="9525">
              <a:noFill/>
              <a:round/>
              <a:headEnd/>
              <a:tailEnd/>
            </a:ln>
          </p:spPr>
          <p:txBody>
            <a:bodyPr lIns="92160" tIns="46080" rIns="92160" bIns="46080"/>
            <a:lstStyle/>
            <a:p>
              <a:pPr algn="l" defTabSz="449263">
                <a:lnSpc>
                  <a:spcPct val="100000"/>
                </a:lnSpc>
                <a:spcBef>
                  <a:spcPts val="875"/>
                </a:spcBef>
                <a:buClr>
                  <a:srgbClr val="FD0000"/>
                </a:buClr>
                <a:buSzPct val="85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0">
                  <a:solidFill>
                    <a:srgbClr val="000000"/>
                  </a:solidFill>
                </a:rPr>
                <a:t>Begin</a:t>
              </a:r>
            </a:p>
          </p:txBody>
        </p:sp>
        <p:sp>
          <p:nvSpPr>
            <p:cNvPr id="22563" name="Rectangle 24"/>
            <p:cNvSpPr>
              <a:spLocks noChangeArrowheads="1"/>
            </p:cNvSpPr>
            <p:nvPr/>
          </p:nvSpPr>
          <p:spPr bwMode="auto">
            <a:xfrm>
              <a:off x="428" y="1968"/>
              <a:ext cx="582" cy="192"/>
            </a:xfrm>
            <a:prstGeom prst="rect">
              <a:avLst/>
            </a:prstGeom>
            <a:noFill/>
            <a:ln w="9525">
              <a:noFill/>
              <a:round/>
              <a:headEnd/>
              <a:tailEnd/>
            </a:ln>
          </p:spPr>
          <p:txBody>
            <a:bodyPr lIns="92160" tIns="46080" rIns="92160" bIns="46080"/>
            <a:lstStyle/>
            <a:p>
              <a:pPr algn="l" defTabSz="449263">
                <a:lnSpc>
                  <a:spcPct val="100000"/>
                </a:lnSpc>
                <a:spcBef>
                  <a:spcPts val="875"/>
                </a:spcBef>
                <a:buClr>
                  <a:srgbClr val="FD0000"/>
                </a:buClr>
                <a:buSzPct val="85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400" b="0">
                  <a:solidFill>
                    <a:srgbClr val="000000"/>
                  </a:solidFill>
                </a:rPr>
                <a:t>Id</a:t>
              </a:r>
            </a:p>
          </p:txBody>
        </p:sp>
        <p:sp>
          <p:nvSpPr>
            <p:cNvPr id="22564" name="Line 25"/>
            <p:cNvSpPr>
              <a:spLocks noChangeShapeType="1"/>
            </p:cNvSpPr>
            <p:nvPr/>
          </p:nvSpPr>
          <p:spPr bwMode="auto">
            <a:xfrm>
              <a:off x="428" y="1968"/>
              <a:ext cx="2326" cy="1"/>
            </a:xfrm>
            <a:prstGeom prst="line">
              <a:avLst/>
            </a:prstGeom>
            <a:noFill/>
            <a:ln w="28440">
              <a:solidFill>
                <a:srgbClr val="000000"/>
              </a:solidFill>
              <a:miter lim="800000"/>
              <a:headEnd/>
              <a:tailEnd/>
            </a:ln>
          </p:spPr>
          <p:txBody>
            <a:bodyPr/>
            <a:lstStyle/>
            <a:p>
              <a:endParaRPr lang="en-US"/>
            </a:p>
          </p:txBody>
        </p:sp>
        <p:sp>
          <p:nvSpPr>
            <p:cNvPr id="22565" name="Line 26"/>
            <p:cNvSpPr>
              <a:spLocks noChangeShapeType="1"/>
            </p:cNvSpPr>
            <p:nvPr/>
          </p:nvSpPr>
          <p:spPr bwMode="auto">
            <a:xfrm>
              <a:off x="428" y="2928"/>
              <a:ext cx="2326" cy="1"/>
            </a:xfrm>
            <a:prstGeom prst="line">
              <a:avLst/>
            </a:prstGeom>
            <a:noFill/>
            <a:ln w="28440">
              <a:solidFill>
                <a:srgbClr val="000000"/>
              </a:solidFill>
              <a:miter lim="800000"/>
              <a:headEnd/>
              <a:tailEnd/>
            </a:ln>
          </p:spPr>
          <p:txBody>
            <a:bodyPr/>
            <a:lstStyle/>
            <a:p>
              <a:endParaRPr lang="en-US"/>
            </a:p>
          </p:txBody>
        </p:sp>
        <p:sp>
          <p:nvSpPr>
            <p:cNvPr id="22566" name="Line 27"/>
            <p:cNvSpPr>
              <a:spLocks noChangeShapeType="1"/>
            </p:cNvSpPr>
            <p:nvPr/>
          </p:nvSpPr>
          <p:spPr bwMode="auto">
            <a:xfrm>
              <a:off x="428" y="1968"/>
              <a:ext cx="1" cy="960"/>
            </a:xfrm>
            <a:prstGeom prst="line">
              <a:avLst/>
            </a:prstGeom>
            <a:noFill/>
            <a:ln w="28440">
              <a:solidFill>
                <a:srgbClr val="000000"/>
              </a:solidFill>
              <a:miter lim="800000"/>
              <a:headEnd/>
              <a:tailEnd/>
            </a:ln>
          </p:spPr>
          <p:txBody>
            <a:bodyPr/>
            <a:lstStyle/>
            <a:p>
              <a:endParaRPr lang="en-US"/>
            </a:p>
          </p:txBody>
        </p:sp>
        <p:sp>
          <p:nvSpPr>
            <p:cNvPr id="22567" name="Line 28"/>
            <p:cNvSpPr>
              <a:spLocks noChangeShapeType="1"/>
            </p:cNvSpPr>
            <p:nvPr/>
          </p:nvSpPr>
          <p:spPr bwMode="auto">
            <a:xfrm>
              <a:off x="1010" y="1968"/>
              <a:ext cx="1" cy="960"/>
            </a:xfrm>
            <a:prstGeom prst="line">
              <a:avLst/>
            </a:prstGeom>
            <a:noFill/>
            <a:ln w="12600">
              <a:solidFill>
                <a:srgbClr val="000000"/>
              </a:solidFill>
              <a:miter lim="800000"/>
              <a:headEnd/>
              <a:tailEnd/>
            </a:ln>
          </p:spPr>
          <p:txBody>
            <a:bodyPr/>
            <a:lstStyle/>
            <a:p>
              <a:endParaRPr lang="en-US"/>
            </a:p>
          </p:txBody>
        </p:sp>
        <p:sp>
          <p:nvSpPr>
            <p:cNvPr id="22568" name="Line 29"/>
            <p:cNvSpPr>
              <a:spLocks noChangeShapeType="1"/>
            </p:cNvSpPr>
            <p:nvPr/>
          </p:nvSpPr>
          <p:spPr bwMode="auto">
            <a:xfrm>
              <a:off x="1591" y="1968"/>
              <a:ext cx="1" cy="960"/>
            </a:xfrm>
            <a:prstGeom prst="line">
              <a:avLst/>
            </a:prstGeom>
            <a:noFill/>
            <a:ln w="12600">
              <a:solidFill>
                <a:srgbClr val="000000"/>
              </a:solidFill>
              <a:miter lim="800000"/>
              <a:headEnd/>
              <a:tailEnd/>
            </a:ln>
          </p:spPr>
          <p:txBody>
            <a:bodyPr/>
            <a:lstStyle/>
            <a:p>
              <a:endParaRPr lang="en-US"/>
            </a:p>
          </p:txBody>
        </p:sp>
        <p:sp>
          <p:nvSpPr>
            <p:cNvPr id="22569" name="Line 30"/>
            <p:cNvSpPr>
              <a:spLocks noChangeShapeType="1"/>
            </p:cNvSpPr>
            <p:nvPr/>
          </p:nvSpPr>
          <p:spPr bwMode="auto">
            <a:xfrm>
              <a:off x="2173" y="1968"/>
              <a:ext cx="1" cy="960"/>
            </a:xfrm>
            <a:prstGeom prst="line">
              <a:avLst/>
            </a:prstGeom>
            <a:noFill/>
            <a:ln w="12600">
              <a:solidFill>
                <a:srgbClr val="000000"/>
              </a:solidFill>
              <a:miter lim="800000"/>
              <a:headEnd/>
              <a:tailEnd/>
            </a:ln>
          </p:spPr>
          <p:txBody>
            <a:bodyPr/>
            <a:lstStyle/>
            <a:p>
              <a:endParaRPr lang="en-US"/>
            </a:p>
          </p:txBody>
        </p:sp>
        <p:sp>
          <p:nvSpPr>
            <p:cNvPr id="22570" name="Line 31"/>
            <p:cNvSpPr>
              <a:spLocks noChangeShapeType="1"/>
            </p:cNvSpPr>
            <p:nvPr/>
          </p:nvSpPr>
          <p:spPr bwMode="auto">
            <a:xfrm>
              <a:off x="2754" y="1968"/>
              <a:ext cx="1" cy="960"/>
            </a:xfrm>
            <a:prstGeom prst="line">
              <a:avLst/>
            </a:prstGeom>
            <a:noFill/>
            <a:ln w="28440">
              <a:solidFill>
                <a:srgbClr val="000000"/>
              </a:solidFill>
              <a:miter lim="800000"/>
              <a:headEnd/>
              <a:tailEnd/>
            </a:ln>
          </p:spPr>
          <p:txBody>
            <a:bodyPr/>
            <a:lstStyle/>
            <a:p>
              <a:endParaRPr lang="en-US"/>
            </a:p>
          </p:txBody>
        </p:sp>
        <p:sp>
          <p:nvSpPr>
            <p:cNvPr id="22571" name="Line 32"/>
            <p:cNvSpPr>
              <a:spLocks noChangeShapeType="1"/>
            </p:cNvSpPr>
            <p:nvPr/>
          </p:nvSpPr>
          <p:spPr bwMode="auto">
            <a:xfrm>
              <a:off x="428" y="2160"/>
              <a:ext cx="2326" cy="1"/>
            </a:xfrm>
            <a:prstGeom prst="line">
              <a:avLst/>
            </a:prstGeom>
            <a:noFill/>
            <a:ln w="28440">
              <a:solidFill>
                <a:srgbClr val="000000"/>
              </a:solidFill>
              <a:miter lim="800000"/>
              <a:headEnd/>
              <a:tailEnd/>
            </a:ln>
          </p:spPr>
          <p:txBody>
            <a:bodyPr/>
            <a:lstStyle/>
            <a:p>
              <a:endParaRPr lang="en-US"/>
            </a:p>
          </p:txBody>
        </p:sp>
        <p:sp>
          <p:nvSpPr>
            <p:cNvPr id="22572" name="Line 33"/>
            <p:cNvSpPr>
              <a:spLocks noChangeShapeType="1"/>
            </p:cNvSpPr>
            <p:nvPr/>
          </p:nvSpPr>
          <p:spPr bwMode="auto">
            <a:xfrm>
              <a:off x="428" y="2352"/>
              <a:ext cx="2326" cy="1"/>
            </a:xfrm>
            <a:prstGeom prst="line">
              <a:avLst/>
            </a:prstGeom>
            <a:noFill/>
            <a:ln w="28440">
              <a:solidFill>
                <a:srgbClr val="000000"/>
              </a:solidFill>
              <a:miter lim="800000"/>
              <a:headEnd/>
              <a:tailEnd/>
            </a:ln>
          </p:spPr>
          <p:txBody>
            <a:bodyPr/>
            <a:lstStyle/>
            <a:p>
              <a:endParaRPr lang="en-US"/>
            </a:p>
          </p:txBody>
        </p:sp>
        <p:sp>
          <p:nvSpPr>
            <p:cNvPr id="22573" name="Line 34"/>
            <p:cNvSpPr>
              <a:spLocks noChangeShapeType="1"/>
            </p:cNvSpPr>
            <p:nvPr/>
          </p:nvSpPr>
          <p:spPr bwMode="auto">
            <a:xfrm>
              <a:off x="428" y="2544"/>
              <a:ext cx="2326" cy="1"/>
            </a:xfrm>
            <a:prstGeom prst="line">
              <a:avLst/>
            </a:prstGeom>
            <a:noFill/>
            <a:ln w="28440">
              <a:solidFill>
                <a:srgbClr val="000000"/>
              </a:solidFill>
              <a:miter lim="800000"/>
              <a:headEnd/>
              <a:tailEnd/>
            </a:ln>
          </p:spPr>
          <p:txBody>
            <a:bodyPr/>
            <a:lstStyle/>
            <a:p>
              <a:endParaRPr lang="en-US"/>
            </a:p>
          </p:txBody>
        </p:sp>
        <p:sp>
          <p:nvSpPr>
            <p:cNvPr id="22574" name="Line 35"/>
            <p:cNvSpPr>
              <a:spLocks noChangeShapeType="1"/>
            </p:cNvSpPr>
            <p:nvPr/>
          </p:nvSpPr>
          <p:spPr bwMode="auto">
            <a:xfrm>
              <a:off x="428" y="2736"/>
              <a:ext cx="2326" cy="1"/>
            </a:xfrm>
            <a:prstGeom prst="line">
              <a:avLst/>
            </a:prstGeom>
            <a:noFill/>
            <a:ln w="28440">
              <a:solidFill>
                <a:srgbClr val="000000"/>
              </a:solidFill>
              <a:miter lim="800000"/>
              <a:headEnd/>
              <a:tailEnd/>
            </a:ln>
          </p:spPr>
          <p:txBody>
            <a:bodyPr/>
            <a:lstStyle/>
            <a:p>
              <a:endParaRPr lang="en-US"/>
            </a:p>
          </p:txBody>
        </p:sp>
      </p:grpSp>
      <p:sp>
        <p:nvSpPr>
          <p:cNvPr id="22533" name="Text Box 36"/>
          <p:cNvSpPr txBox="1">
            <a:spLocks noChangeArrowheads="1"/>
          </p:cNvSpPr>
          <p:nvPr/>
        </p:nvSpPr>
        <p:spPr bwMode="auto">
          <a:xfrm>
            <a:off x="603250" y="2743200"/>
            <a:ext cx="2060575" cy="366713"/>
          </a:xfrm>
          <a:prstGeom prst="rect">
            <a:avLst/>
          </a:prstGeom>
          <a:noFill/>
          <a:ln w="9525">
            <a:noFill/>
            <a:round/>
            <a:headEnd/>
            <a:tailEnd/>
          </a:ln>
        </p:spPr>
        <p:txBody>
          <a:bodyPr lIns="92160" tIns="46080" rIns="92160" bIns="46080">
            <a:spAutoFit/>
          </a:bodyPr>
          <a:lstStyle/>
          <a:p>
            <a:pPr marL="104775" indent="-104775" algn="l" defTabSz="449263">
              <a:spcBef>
                <a:spcPts val="1250"/>
              </a:spcBef>
              <a:buClr>
                <a:srgbClr val="FD0000"/>
              </a:buClr>
              <a:buSzPct val="100000"/>
              <a:buFont typeface="Arial" pitchFamily="34" charset="0"/>
              <a:buNone/>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Lst>
            </a:pPr>
            <a:r>
              <a:rPr lang="en-US">
                <a:solidFill>
                  <a:srgbClr val="000000"/>
                </a:solidFill>
              </a:rPr>
              <a:t>Speed</a:t>
            </a:r>
          </a:p>
        </p:txBody>
      </p:sp>
      <p:sp>
        <p:nvSpPr>
          <p:cNvPr id="22534" name="Rectangle 37"/>
          <p:cNvSpPr>
            <a:spLocks noChangeArrowheads="1"/>
          </p:cNvSpPr>
          <p:nvPr/>
        </p:nvSpPr>
        <p:spPr bwMode="auto">
          <a:xfrm>
            <a:off x="990600" y="152400"/>
            <a:ext cx="7581900" cy="457200"/>
          </a:xfrm>
          <a:prstGeom prst="rect">
            <a:avLst/>
          </a:prstGeom>
          <a:noFill/>
          <a:ln w="9525">
            <a:noFill/>
            <a:round/>
            <a:headEnd/>
            <a:tailEnd/>
          </a:ln>
        </p:spPr>
        <p:txBody>
          <a:bodyPr lIns="0" tIns="0" rIns="0" bIns="0"/>
          <a:lstStyle/>
          <a:p>
            <a:pPr algn="l" defTabSz="449263">
              <a:lnSpc>
                <a:spcPct val="100000"/>
              </a:lnSpc>
              <a:spcBef>
                <a:spcPct val="0"/>
              </a:spcBef>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200" b="0">
                <a:solidFill>
                  <a:srgbClr val="000000"/>
                </a:solidFill>
              </a:rPr>
              <a:t>Линейная привязка</a:t>
            </a:r>
            <a:r>
              <a:rPr lang="en-US" sz="3200" b="0">
                <a:solidFill>
                  <a:srgbClr val="000000"/>
                </a:solidFill>
              </a:rPr>
              <a:t> - </a:t>
            </a:r>
            <a:r>
              <a:rPr lang="ru-RU" sz="3200" b="0">
                <a:solidFill>
                  <a:srgbClr val="000000"/>
                </a:solidFill>
              </a:rPr>
              <a:t>события</a:t>
            </a:r>
          </a:p>
        </p:txBody>
      </p:sp>
      <p:sp>
        <p:nvSpPr>
          <p:cNvPr id="22535" name="Line 38"/>
          <p:cNvSpPr>
            <a:spLocks noChangeShapeType="1"/>
          </p:cNvSpPr>
          <p:nvPr/>
        </p:nvSpPr>
        <p:spPr bwMode="auto">
          <a:xfrm flipV="1">
            <a:off x="679450" y="5322888"/>
            <a:ext cx="609600" cy="487362"/>
          </a:xfrm>
          <a:prstGeom prst="line">
            <a:avLst/>
          </a:prstGeom>
          <a:noFill/>
          <a:ln w="44280">
            <a:solidFill>
              <a:srgbClr val="000080"/>
            </a:solidFill>
            <a:miter lim="800000"/>
            <a:headEnd/>
            <a:tailEnd/>
          </a:ln>
        </p:spPr>
        <p:txBody>
          <a:bodyPr/>
          <a:lstStyle/>
          <a:p>
            <a:endParaRPr lang="en-US"/>
          </a:p>
        </p:txBody>
      </p:sp>
      <p:sp>
        <p:nvSpPr>
          <p:cNvPr id="22536" name="Line 39"/>
          <p:cNvSpPr>
            <a:spLocks noChangeShapeType="1"/>
          </p:cNvSpPr>
          <p:nvPr/>
        </p:nvSpPr>
        <p:spPr bwMode="auto">
          <a:xfrm flipV="1">
            <a:off x="1289050" y="5246688"/>
            <a:ext cx="611188" cy="104775"/>
          </a:xfrm>
          <a:prstGeom prst="line">
            <a:avLst/>
          </a:prstGeom>
          <a:noFill/>
          <a:ln w="44280">
            <a:solidFill>
              <a:srgbClr val="33CCCC"/>
            </a:solidFill>
            <a:miter lim="800000"/>
            <a:headEnd/>
            <a:tailEnd/>
          </a:ln>
        </p:spPr>
        <p:txBody>
          <a:bodyPr/>
          <a:lstStyle/>
          <a:p>
            <a:endParaRPr lang="en-US"/>
          </a:p>
        </p:txBody>
      </p:sp>
      <p:sp>
        <p:nvSpPr>
          <p:cNvPr id="22537" name="Line 40"/>
          <p:cNvSpPr>
            <a:spLocks noChangeShapeType="1"/>
          </p:cNvSpPr>
          <p:nvPr/>
        </p:nvSpPr>
        <p:spPr bwMode="auto">
          <a:xfrm flipV="1">
            <a:off x="1900238" y="5170488"/>
            <a:ext cx="763587" cy="104775"/>
          </a:xfrm>
          <a:prstGeom prst="line">
            <a:avLst/>
          </a:prstGeom>
          <a:noFill/>
          <a:ln w="44280">
            <a:solidFill>
              <a:srgbClr val="000080"/>
            </a:solidFill>
            <a:miter lim="800000"/>
            <a:headEnd/>
            <a:tailEnd/>
          </a:ln>
        </p:spPr>
        <p:txBody>
          <a:bodyPr/>
          <a:lstStyle/>
          <a:p>
            <a:endParaRPr lang="en-US"/>
          </a:p>
        </p:txBody>
      </p:sp>
      <p:sp>
        <p:nvSpPr>
          <p:cNvPr id="22538" name="Line 41"/>
          <p:cNvSpPr>
            <a:spLocks noChangeShapeType="1"/>
          </p:cNvSpPr>
          <p:nvPr/>
        </p:nvSpPr>
        <p:spPr bwMode="auto">
          <a:xfrm>
            <a:off x="2663825" y="5184775"/>
            <a:ext cx="915988" cy="533400"/>
          </a:xfrm>
          <a:prstGeom prst="line">
            <a:avLst/>
          </a:prstGeom>
          <a:noFill/>
          <a:ln w="44280">
            <a:solidFill>
              <a:srgbClr val="000000"/>
            </a:solidFill>
            <a:miter lim="800000"/>
            <a:headEnd/>
            <a:tailEnd/>
          </a:ln>
        </p:spPr>
        <p:txBody>
          <a:bodyPr/>
          <a:lstStyle/>
          <a:p>
            <a:endParaRPr lang="en-US"/>
          </a:p>
        </p:txBody>
      </p:sp>
      <p:sp>
        <p:nvSpPr>
          <p:cNvPr id="22539" name="Text Box 42"/>
          <p:cNvSpPr txBox="1">
            <a:spLocks noChangeArrowheads="1"/>
          </p:cNvSpPr>
          <p:nvPr/>
        </p:nvSpPr>
        <p:spPr bwMode="auto">
          <a:xfrm>
            <a:off x="296863" y="5413375"/>
            <a:ext cx="306387" cy="284163"/>
          </a:xfrm>
          <a:prstGeom prst="rect">
            <a:avLst/>
          </a:prstGeom>
          <a:noFill/>
          <a:ln w="9525">
            <a:noFill/>
            <a:round/>
            <a:headEnd/>
            <a:tailEnd/>
          </a:ln>
        </p:spPr>
        <p:txBody>
          <a:bodyPr lIns="92160" tIns="46080" rIns="92160" bIns="46080">
            <a:spAutoFit/>
          </a:bodyPr>
          <a:lstStyle/>
          <a:p>
            <a:pPr marL="104775" indent="-104775" defTabSz="449263">
              <a:spcBef>
                <a:spcPts val="875"/>
              </a:spcBef>
              <a:buClr>
                <a:srgbClr val="FD0000"/>
              </a:buClr>
              <a:buSzPct val="100000"/>
              <a:buFont typeface="Arial" pitchFamily="34" charset="0"/>
              <a:buNone/>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Lst>
            </a:pPr>
            <a:r>
              <a:rPr lang="ru-RU" sz="1400" b="0">
                <a:solidFill>
                  <a:srgbClr val="000000"/>
                </a:solidFill>
              </a:rPr>
              <a:t>0</a:t>
            </a:r>
          </a:p>
        </p:txBody>
      </p:sp>
      <p:sp>
        <p:nvSpPr>
          <p:cNvPr id="22540" name="Text Box 43"/>
          <p:cNvSpPr txBox="1">
            <a:spLocks noChangeArrowheads="1"/>
          </p:cNvSpPr>
          <p:nvPr/>
        </p:nvSpPr>
        <p:spPr bwMode="auto">
          <a:xfrm>
            <a:off x="908050" y="4956175"/>
            <a:ext cx="458788" cy="284163"/>
          </a:xfrm>
          <a:prstGeom prst="rect">
            <a:avLst/>
          </a:prstGeom>
          <a:noFill/>
          <a:ln w="9525">
            <a:noFill/>
            <a:round/>
            <a:headEnd/>
            <a:tailEnd/>
          </a:ln>
        </p:spPr>
        <p:txBody>
          <a:bodyPr lIns="92160" tIns="46080" rIns="92160" bIns="46080">
            <a:spAutoFit/>
          </a:bodyPr>
          <a:lstStyle/>
          <a:p>
            <a:pPr marL="104775" indent="-104775" defTabSz="449263">
              <a:spcBef>
                <a:spcPts val="875"/>
              </a:spcBef>
              <a:buClr>
                <a:srgbClr val="FD0000"/>
              </a:buClr>
              <a:buSzPct val="100000"/>
              <a:buFont typeface="Arial" pitchFamily="34" charset="0"/>
              <a:buNone/>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Lst>
            </a:pPr>
            <a:r>
              <a:rPr lang="ru-RU" sz="1400" b="0">
                <a:solidFill>
                  <a:srgbClr val="000000"/>
                </a:solidFill>
              </a:rPr>
              <a:t>13</a:t>
            </a:r>
          </a:p>
        </p:txBody>
      </p:sp>
      <p:sp>
        <p:nvSpPr>
          <p:cNvPr id="22541" name="Text Box 44"/>
          <p:cNvSpPr txBox="1">
            <a:spLocks noChangeArrowheads="1"/>
          </p:cNvSpPr>
          <p:nvPr/>
        </p:nvSpPr>
        <p:spPr bwMode="auto">
          <a:xfrm>
            <a:off x="1671638" y="4879975"/>
            <a:ext cx="457200" cy="284163"/>
          </a:xfrm>
          <a:prstGeom prst="rect">
            <a:avLst/>
          </a:prstGeom>
          <a:noFill/>
          <a:ln w="9525">
            <a:noFill/>
            <a:round/>
            <a:headEnd/>
            <a:tailEnd/>
          </a:ln>
        </p:spPr>
        <p:txBody>
          <a:bodyPr lIns="92160" tIns="46080" rIns="92160" bIns="46080">
            <a:spAutoFit/>
          </a:bodyPr>
          <a:lstStyle/>
          <a:p>
            <a:pPr marL="104775" indent="-104775" defTabSz="449263">
              <a:spcBef>
                <a:spcPts val="875"/>
              </a:spcBef>
              <a:buClr>
                <a:srgbClr val="FD0000"/>
              </a:buClr>
              <a:buSzPct val="100000"/>
              <a:buFont typeface="Arial" pitchFamily="34" charset="0"/>
              <a:buNone/>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Lst>
            </a:pPr>
            <a:r>
              <a:rPr lang="ru-RU" sz="1400" b="0">
                <a:solidFill>
                  <a:srgbClr val="000000"/>
                </a:solidFill>
              </a:rPr>
              <a:t>20</a:t>
            </a:r>
          </a:p>
        </p:txBody>
      </p:sp>
      <p:sp>
        <p:nvSpPr>
          <p:cNvPr id="22542" name="Text Box 45"/>
          <p:cNvSpPr txBox="1">
            <a:spLocks noChangeArrowheads="1"/>
          </p:cNvSpPr>
          <p:nvPr/>
        </p:nvSpPr>
        <p:spPr bwMode="auto">
          <a:xfrm>
            <a:off x="2511425" y="4879975"/>
            <a:ext cx="533400" cy="284163"/>
          </a:xfrm>
          <a:prstGeom prst="rect">
            <a:avLst/>
          </a:prstGeom>
          <a:noFill/>
          <a:ln w="9525">
            <a:noFill/>
            <a:round/>
            <a:headEnd/>
            <a:tailEnd/>
          </a:ln>
        </p:spPr>
        <p:txBody>
          <a:bodyPr lIns="92160" tIns="46080" rIns="92160" bIns="46080">
            <a:spAutoFit/>
          </a:bodyPr>
          <a:lstStyle/>
          <a:p>
            <a:pPr marL="104775" indent="-104775" defTabSz="449263">
              <a:spcBef>
                <a:spcPts val="875"/>
              </a:spcBef>
              <a:buClr>
                <a:srgbClr val="FD0000"/>
              </a:buClr>
              <a:buSzPct val="100000"/>
              <a:buFont typeface="Arial" pitchFamily="34" charset="0"/>
              <a:buNone/>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Lst>
            </a:pPr>
            <a:r>
              <a:rPr lang="ru-RU" sz="1400" b="0">
                <a:solidFill>
                  <a:srgbClr val="000000"/>
                </a:solidFill>
              </a:rPr>
              <a:t>31</a:t>
            </a:r>
          </a:p>
        </p:txBody>
      </p:sp>
      <p:sp>
        <p:nvSpPr>
          <p:cNvPr id="22543" name="Text Box 46"/>
          <p:cNvSpPr txBox="1">
            <a:spLocks noChangeArrowheads="1"/>
          </p:cNvSpPr>
          <p:nvPr/>
        </p:nvSpPr>
        <p:spPr bwMode="auto">
          <a:xfrm>
            <a:off x="3579813" y="5565775"/>
            <a:ext cx="534987" cy="284163"/>
          </a:xfrm>
          <a:prstGeom prst="rect">
            <a:avLst/>
          </a:prstGeom>
          <a:noFill/>
          <a:ln w="9525">
            <a:noFill/>
            <a:round/>
            <a:headEnd/>
            <a:tailEnd/>
          </a:ln>
        </p:spPr>
        <p:txBody>
          <a:bodyPr lIns="92160" tIns="46080" rIns="92160" bIns="46080">
            <a:spAutoFit/>
          </a:bodyPr>
          <a:lstStyle/>
          <a:p>
            <a:pPr marL="104775" indent="-104775" defTabSz="449263">
              <a:spcBef>
                <a:spcPts val="875"/>
              </a:spcBef>
              <a:buClr>
                <a:srgbClr val="FD0000"/>
              </a:buClr>
              <a:buSzPct val="100000"/>
              <a:buFont typeface="Arial" pitchFamily="34" charset="0"/>
              <a:buNone/>
              <a:tabLst>
                <a:tab pos="104775" algn="l"/>
                <a:tab pos="552450" algn="l"/>
                <a:tab pos="1001713" algn="l"/>
                <a:tab pos="1450975" algn="l"/>
                <a:tab pos="1900238" algn="l"/>
                <a:tab pos="2349500" algn="l"/>
                <a:tab pos="2798763" algn="l"/>
                <a:tab pos="3248025" algn="l"/>
                <a:tab pos="3697288" algn="l"/>
                <a:tab pos="4146550" algn="l"/>
                <a:tab pos="4595813" algn="l"/>
                <a:tab pos="5045075" algn="l"/>
                <a:tab pos="5494338" algn="l"/>
                <a:tab pos="5943600" algn="l"/>
                <a:tab pos="6392863" algn="l"/>
                <a:tab pos="6842125" algn="l"/>
                <a:tab pos="7291388" algn="l"/>
                <a:tab pos="7740650" algn="l"/>
                <a:tab pos="8189913" algn="l"/>
                <a:tab pos="8639175" algn="l"/>
                <a:tab pos="9088438" algn="l"/>
              </a:tabLst>
            </a:pPr>
            <a:r>
              <a:rPr lang="ru-RU" sz="1400" b="0">
                <a:solidFill>
                  <a:srgbClr val="000000"/>
                </a:solidFill>
              </a:rPr>
              <a:t>45</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Прямоуг. 2"/>
          <p:cNvSpPr>
            <a:spLocks noGrp="1" noChangeArrowheads="1"/>
          </p:cNvSpPr>
          <p:nvPr>
            <p:ph type="title"/>
          </p:nvPr>
        </p:nvSpPr>
        <p:spPr>
          <a:xfrm>
            <a:off x="914400" y="381000"/>
            <a:ext cx="7315200" cy="876300"/>
          </a:xfrm>
        </p:spPr>
        <p:txBody>
          <a:bodyPr/>
          <a:lstStyle/>
          <a:p>
            <a:r>
              <a:rPr lang="ru-RU" smtClean="0"/>
              <a:t>Линейная привязка</a:t>
            </a:r>
            <a:r>
              <a:rPr lang="en-US" smtClean="0"/>
              <a:t> (LRS)</a:t>
            </a:r>
          </a:p>
        </p:txBody>
      </p:sp>
      <p:sp>
        <p:nvSpPr>
          <p:cNvPr id="23555" name="Линия 3"/>
          <p:cNvSpPr>
            <a:spLocks noChangeShapeType="1"/>
          </p:cNvSpPr>
          <p:nvPr/>
        </p:nvSpPr>
        <p:spPr bwMode="auto">
          <a:xfrm>
            <a:off x="1035050" y="4768850"/>
            <a:ext cx="1241425" cy="893763"/>
          </a:xfrm>
          <a:prstGeom prst="line">
            <a:avLst/>
          </a:prstGeom>
          <a:noFill/>
          <a:ln w="50800">
            <a:solidFill>
              <a:schemeClr val="tx1"/>
            </a:solidFill>
            <a:round/>
            <a:headEnd type="none" w="sm" len="sm"/>
            <a:tailEnd type="none" w="sm" len="sm"/>
          </a:ln>
          <a:effectLst/>
        </p:spPr>
        <p:txBody>
          <a:bodyPr/>
          <a:lstStyle/>
          <a:p>
            <a:endParaRPr lang="en-US"/>
          </a:p>
        </p:txBody>
      </p:sp>
      <p:sp>
        <p:nvSpPr>
          <p:cNvPr id="23556" name="Линия 4"/>
          <p:cNvSpPr>
            <a:spLocks noChangeShapeType="1"/>
          </p:cNvSpPr>
          <p:nvPr/>
        </p:nvSpPr>
        <p:spPr bwMode="auto">
          <a:xfrm flipV="1">
            <a:off x="2260600" y="4776788"/>
            <a:ext cx="1912938" cy="881062"/>
          </a:xfrm>
          <a:prstGeom prst="line">
            <a:avLst/>
          </a:prstGeom>
          <a:noFill/>
          <a:ln w="50800">
            <a:solidFill>
              <a:schemeClr val="tx1"/>
            </a:solidFill>
            <a:round/>
            <a:headEnd type="none" w="sm" len="sm"/>
            <a:tailEnd type="none" w="sm" len="sm"/>
          </a:ln>
          <a:effectLst/>
        </p:spPr>
        <p:txBody>
          <a:bodyPr/>
          <a:lstStyle/>
          <a:p>
            <a:endParaRPr lang="en-US"/>
          </a:p>
        </p:txBody>
      </p:sp>
      <p:sp>
        <p:nvSpPr>
          <p:cNvPr id="23557" name="Линия 5"/>
          <p:cNvSpPr>
            <a:spLocks noChangeShapeType="1"/>
          </p:cNvSpPr>
          <p:nvPr/>
        </p:nvSpPr>
        <p:spPr bwMode="auto">
          <a:xfrm>
            <a:off x="4211638" y="4768850"/>
            <a:ext cx="1033462" cy="928688"/>
          </a:xfrm>
          <a:prstGeom prst="line">
            <a:avLst/>
          </a:prstGeom>
          <a:noFill/>
          <a:ln w="50800">
            <a:solidFill>
              <a:schemeClr val="tx1"/>
            </a:solidFill>
            <a:round/>
            <a:headEnd type="none" w="sm" len="sm"/>
            <a:tailEnd type="none" w="sm" len="sm"/>
          </a:ln>
          <a:effectLst/>
        </p:spPr>
        <p:txBody>
          <a:bodyPr/>
          <a:lstStyle/>
          <a:p>
            <a:endParaRPr lang="en-US"/>
          </a:p>
        </p:txBody>
      </p:sp>
      <p:sp>
        <p:nvSpPr>
          <p:cNvPr id="23558" name="Линия 6"/>
          <p:cNvSpPr>
            <a:spLocks noChangeShapeType="1"/>
          </p:cNvSpPr>
          <p:nvPr/>
        </p:nvSpPr>
        <p:spPr bwMode="auto">
          <a:xfrm flipH="1">
            <a:off x="6786563" y="3314700"/>
            <a:ext cx="1011237" cy="798513"/>
          </a:xfrm>
          <a:prstGeom prst="line">
            <a:avLst/>
          </a:prstGeom>
          <a:noFill/>
          <a:ln w="50800">
            <a:solidFill>
              <a:schemeClr val="tx1"/>
            </a:solidFill>
            <a:round/>
            <a:headEnd type="none" w="sm" len="sm"/>
            <a:tailEnd type="none" w="sm" len="sm"/>
          </a:ln>
          <a:effectLst/>
        </p:spPr>
        <p:txBody>
          <a:bodyPr/>
          <a:lstStyle/>
          <a:p>
            <a:endParaRPr lang="en-US"/>
          </a:p>
        </p:txBody>
      </p:sp>
      <p:sp>
        <p:nvSpPr>
          <p:cNvPr id="23559" name="Дуга 7"/>
          <p:cNvSpPr>
            <a:spLocks/>
          </p:cNvSpPr>
          <p:nvPr/>
        </p:nvSpPr>
        <p:spPr bwMode="auto">
          <a:xfrm>
            <a:off x="5300663" y="4102100"/>
            <a:ext cx="1493837" cy="1619250"/>
          </a:xfrm>
          <a:custGeom>
            <a:avLst/>
            <a:gdLst>
              <a:gd name="T0" fmla="*/ 2147483647 w 21600"/>
              <a:gd name="T1" fmla="*/ 2147483647 h 21600"/>
              <a:gd name="T2" fmla="*/ 0 w 21600"/>
              <a:gd name="T3" fmla="*/ 2147483647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599" y="20"/>
                </a:moveTo>
                <a:cubicBezTo>
                  <a:pt x="21588" y="11942"/>
                  <a:pt x="11921" y="21599"/>
                  <a:pt x="0" y="21600"/>
                </a:cubicBezTo>
              </a:path>
              <a:path w="21600" h="21600" stroke="0" extrusionOk="0">
                <a:moveTo>
                  <a:pt x="21599" y="20"/>
                </a:moveTo>
                <a:cubicBezTo>
                  <a:pt x="21588" y="11942"/>
                  <a:pt x="11921" y="21599"/>
                  <a:pt x="0" y="21600"/>
                </a:cubicBezTo>
                <a:lnTo>
                  <a:pt x="0" y="0"/>
                </a:lnTo>
                <a:lnTo>
                  <a:pt x="21599" y="20"/>
                </a:lnTo>
                <a:close/>
              </a:path>
            </a:pathLst>
          </a:custGeom>
          <a:noFill/>
          <a:ln w="50800" cap="rnd">
            <a:solidFill>
              <a:schemeClr val="tx1"/>
            </a:solidFill>
            <a:round/>
            <a:headEnd type="none" w="sm" len="sm"/>
            <a:tailEnd type="none" w="sm" len="sm"/>
          </a:ln>
          <a:effectLst/>
        </p:spPr>
        <p:txBody>
          <a:bodyPr/>
          <a:lstStyle/>
          <a:p>
            <a:endParaRPr lang="en-US"/>
          </a:p>
        </p:txBody>
      </p:sp>
      <p:sp>
        <p:nvSpPr>
          <p:cNvPr id="23560" name="Прямоуг. 8"/>
          <p:cNvSpPr>
            <a:spLocks noChangeArrowheads="1"/>
          </p:cNvSpPr>
          <p:nvPr/>
        </p:nvSpPr>
        <p:spPr bwMode="auto">
          <a:xfrm>
            <a:off x="1033463" y="4508500"/>
            <a:ext cx="1211262" cy="336550"/>
          </a:xfrm>
          <a:prstGeom prst="rect">
            <a:avLst/>
          </a:prstGeom>
          <a:noFill/>
          <a:ln w="9525">
            <a:noFill/>
            <a:miter lim="800000"/>
            <a:headEnd/>
            <a:tailEnd/>
          </a:ln>
          <a:effectLst/>
        </p:spPr>
        <p:txBody>
          <a:bodyPr lIns="92075" tIns="46038" rIns="92075" bIns="46038">
            <a:spAutoFit/>
          </a:bodyPr>
          <a:lstStyle/>
          <a:p>
            <a:pPr algn="l" defTabSz="822325" eaLnBrk="0" hangingPunct="0">
              <a:lnSpc>
                <a:spcPct val="100000"/>
              </a:lnSpc>
              <a:buClrTx/>
            </a:pPr>
            <a:r>
              <a:rPr lang="en-US" sz="1600"/>
              <a:t>(5,10,0)</a:t>
            </a:r>
          </a:p>
        </p:txBody>
      </p:sp>
      <p:sp>
        <p:nvSpPr>
          <p:cNvPr id="23561" name="Прямоуг. 9"/>
          <p:cNvSpPr>
            <a:spLocks noChangeArrowheads="1"/>
          </p:cNvSpPr>
          <p:nvPr/>
        </p:nvSpPr>
        <p:spPr bwMode="auto">
          <a:xfrm>
            <a:off x="990600" y="4722813"/>
            <a:ext cx="77788" cy="95250"/>
          </a:xfrm>
          <a:prstGeom prst="rect">
            <a:avLst/>
          </a:prstGeom>
          <a:solidFill>
            <a:srgbClr val="FF0033"/>
          </a:solidFill>
          <a:ln w="9525">
            <a:noFill/>
            <a:miter lim="800000"/>
            <a:headEnd/>
            <a:tailEnd/>
          </a:ln>
          <a:effectLst/>
        </p:spPr>
        <p:txBody>
          <a:bodyPr wrap="none" anchor="ctr"/>
          <a:lstStyle/>
          <a:p>
            <a:endParaRPr lang="ru-RU"/>
          </a:p>
        </p:txBody>
      </p:sp>
      <p:sp>
        <p:nvSpPr>
          <p:cNvPr id="23562" name="Прямоуг. 10"/>
          <p:cNvSpPr>
            <a:spLocks noChangeArrowheads="1"/>
          </p:cNvSpPr>
          <p:nvPr/>
        </p:nvSpPr>
        <p:spPr bwMode="auto">
          <a:xfrm>
            <a:off x="2232025" y="5614988"/>
            <a:ext cx="77788" cy="95250"/>
          </a:xfrm>
          <a:prstGeom prst="rect">
            <a:avLst/>
          </a:prstGeom>
          <a:solidFill>
            <a:srgbClr val="FF0033"/>
          </a:solidFill>
          <a:ln w="9525">
            <a:noFill/>
            <a:miter lim="800000"/>
            <a:headEnd/>
            <a:tailEnd/>
          </a:ln>
          <a:effectLst/>
        </p:spPr>
        <p:txBody>
          <a:bodyPr wrap="none" anchor="ctr"/>
          <a:lstStyle/>
          <a:p>
            <a:endParaRPr lang="ru-RU"/>
          </a:p>
        </p:txBody>
      </p:sp>
      <p:sp>
        <p:nvSpPr>
          <p:cNvPr id="23563" name="Прямоуг. 11"/>
          <p:cNvSpPr>
            <a:spLocks noChangeArrowheads="1"/>
          </p:cNvSpPr>
          <p:nvPr/>
        </p:nvSpPr>
        <p:spPr bwMode="auto">
          <a:xfrm>
            <a:off x="4165600" y="4745038"/>
            <a:ext cx="77788" cy="95250"/>
          </a:xfrm>
          <a:prstGeom prst="rect">
            <a:avLst/>
          </a:prstGeom>
          <a:solidFill>
            <a:srgbClr val="FF0033"/>
          </a:solidFill>
          <a:ln w="9525">
            <a:noFill/>
            <a:miter lim="800000"/>
            <a:headEnd/>
            <a:tailEnd/>
          </a:ln>
          <a:effectLst/>
        </p:spPr>
        <p:txBody>
          <a:bodyPr wrap="none" anchor="ctr"/>
          <a:lstStyle/>
          <a:p>
            <a:endParaRPr lang="ru-RU"/>
          </a:p>
        </p:txBody>
      </p:sp>
      <p:sp>
        <p:nvSpPr>
          <p:cNvPr id="23564" name="Прямоуг. 12"/>
          <p:cNvSpPr>
            <a:spLocks noChangeArrowheads="1"/>
          </p:cNvSpPr>
          <p:nvPr/>
        </p:nvSpPr>
        <p:spPr bwMode="auto">
          <a:xfrm>
            <a:off x="5210175" y="5661025"/>
            <a:ext cx="77788" cy="95250"/>
          </a:xfrm>
          <a:prstGeom prst="rect">
            <a:avLst/>
          </a:prstGeom>
          <a:solidFill>
            <a:srgbClr val="FF0033"/>
          </a:solidFill>
          <a:ln w="9525">
            <a:noFill/>
            <a:miter lim="800000"/>
            <a:headEnd/>
            <a:tailEnd/>
          </a:ln>
          <a:effectLst/>
        </p:spPr>
        <p:txBody>
          <a:bodyPr wrap="none" anchor="ctr"/>
          <a:lstStyle/>
          <a:p>
            <a:endParaRPr lang="ru-RU"/>
          </a:p>
        </p:txBody>
      </p:sp>
      <p:sp>
        <p:nvSpPr>
          <p:cNvPr id="23565" name="Прямоуг. 13"/>
          <p:cNvSpPr>
            <a:spLocks noChangeArrowheads="1"/>
          </p:cNvSpPr>
          <p:nvPr/>
        </p:nvSpPr>
        <p:spPr bwMode="auto">
          <a:xfrm>
            <a:off x="7750175" y="3281363"/>
            <a:ext cx="77788" cy="95250"/>
          </a:xfrm>
          <a:prstGeom prst="rect">
            <a:avLst/>
          </a:prstGeom>
          <a:solidFill>
            <a:srgbClr val="FF0033"/>
          </a:solidFill>
          <a:ln w="9525">
            <a:noFill/>
            <a:miter lim="800000"/>
            <a:headEnd/>
            <a:tailEnd/>
          </a:ln>
          <a:effectLst/>
        </p:spPr>
        <p:txBody>
          <a:bodyPr wrap="none" anchor="ctr"/>
          <a:lstStyle/>
          <a:p>
            <a:endParaRPr lang="ru-RU"/>
          </a:p>
        </p:txBody>
      </p:sp>
      <p:sp>
        <p:nvSpPr>
          <p:cNvPr id="23566" name="Прямоуг. 14"/>
          <p:cNvSpPr>
            <a:spLocks noChangeArrowheads="1"/>
          </p:cNvSpPr>
          <p:nvPr/>
        </p:nvSpPr>
        <p:spPr bwMode="auto">
          <a:xfrm>
            <a:off x="6761163" y="4043363"/>
            <a:ext cx="77787" cy="95250"/>
          </a:xfrm>
          <a:prstGeom prst="rect">
            <a:avLst/>
          </a:prstGeom>
          <a:solidFill>
            <a:srgbClr val="FF0033"/>
          </a:solidFill>
          <a:ln w="9525">
            <a:noFill/>
            <a:miter lim="800000"/>
            <a:headEnd/>
            <a:tailEnd/>
          </a:ln>
          <a:effectLst/>
        </p:spPr>
        <p:txBody>
          <a:bodyPr wrap="none" anchor="ctr"/>
          <a:lstStyle/>
          <a:p>
            <a:endParaRPr lang="ru-RU"/>
          </a:p>
        </p:txBody>
      </p:sp>
      <p:sp>
        <p:nvSpPr>
          <p:cNvPr id="23567" name="Прямоуг. 15"/>
          <p:cNvSpPr>
            <a:spLocks noChangeArrowheads="1"/>
          </p:cNvSpPr>
          <p:nvPr/>
        </p:nvSpPr>
        <p:spPr bwMode="auto">
          <a:xfrm>
            <a:off x="4149725" y="4386263"/>
            <a:ext cx="1309688" cy="336550"/>
          </a:xfrm>
          <a:prstGeom prst="rect">
            <a:avLst/>
          </a:prstGeom>
          <a:noFill/>
          <a:ln w="9525">
            <a:noFill/>
            <a:miter lim="800000"/>
            <a:headEnd/>
            <a:tailEnd/>
          </a:ln>
          <a:effectLst/>
        </p:spPr>
        <p:txBody>
          <a:bodyPr lIns="92075" tIns="46038" rIns="92075" bIns="46038">
            <a:spAutoFit/>
          </a:bodyPr>
          <a:lstStyle/>
          <a:p>
            <a:pPr algn="l" defTabSz="822325" eaLnBrk="0" hangingPunct="0">
              <a:lnSpc>
                <a:spcPct val="100000"/>
              </a:lnSpc>
              <a:buClrTx/>
            </a:pPr>
            <a:r>
              <a:rPr lang="en-US" sz="1600"/>
              <a:t>(30,10,27)</a:t>
            </a:r>
          </a:p>
        </p:txBody>
      </p:sp>
      <p:sp>
        <p:nvSpPr>
          <p:cNvPr id="23568" name="Прямоуг. 16"/>
          <p:cNvSpPr>
            <a:spLocks noChangeArrowheads="1"/>
          </p:cNvSpPr>
          <p:nvPr/>
        </p:nvSpPr>
        <p:spPr bwMode="auto">
          <a:xfrm>
            <a:off x="1900238" y="5759450"/>
            <a:ext cx="1563687" cy="336550"/>
          </a:xfrm>
          <a:prstGeom prst="rect">
            <a:avLst/>
          </a:prstGeom>
          <a:noFill/>
          <a:ln w="9525">
            <a:noFill/>
            <a:miter lim="800000"/>
            <a:headEnd/>
            <a:tailEnd/>
          </a:ln>
          <a:effectLst/>
        </p:spPr>
        <p:txBody>
          <a:bodyPr lIns="92075" tIns="46038" rIns="92075" bIns="46038">
            <a:spAutoFit/>
          </a:bodyPr>
          <a:lstStyle/>
          <a:p>
            <a:pPr algn="l" defTabSz="822325" eaLnBrk="0" hangingPunct="0">
              <a:lnSpc>
                <a:spcPct val="100000"/>
              </a:lnSpc>
              <a:buClrTx/>
            </a:pPr>
            <a:r>
              <a:rPr lang="en-US" sz="1600"/>
              <a:t>(15,5,11.2)</a:t>
            </a:r>
          </a:p>
        </p:txBody>
      </p:sp>
      <p:sp>
        <p:nvSpPr>
          <p:cNvPr id="23569" name="Прямоуг. 17"/>
          <p:cNvSpPr>
            <a:spLocks noChangeArrowheads="1"/>
          </p:cNvSpPr>
          <p:nvPr/>
        </p:nvSpPr>
        <p:spPr bwMode="auto">
          <a:xfrm>
            <a:off x="4781550" y="5759450"/>
            <a:ext cx="1584325" cy="336550"/>
          </a:xfrm>
          <a:prstGeom prst="rect">
            <a:avLst/>
          </a:prstGeom>
          <a:noFill/>
          <a:ln w="9525">
            <a:noFill/>
            <a:miter lim="800000"/>
            <a:headEnd/>
            <a:tailEnd/>
          </a:ln>
          <a:effectLst/>
        </p:spPr>
        <p:txBody>
          <a:bodyPr lIns="92075" tIns="46038" rIns="92075" bIns="46038">
            <a:spAutoFit/>
          </a:bodyPr>
          <a:lstStyle/>
          <a:p>
            <a:pPr algn="l" defTabSz="822325" eaLnBrk="0" hangingPunct="0">
              <a:lnSpc>
                <a:spcPct val="100000"/>
              </a:lnSpc>
              <a:buClrTx/>
            </a:pPr>
            <a:r>
              <a:rPr lang="en-US" sz="1600"/>
              <a:t>(40,5,38)</a:t>
            </a:r>
          </a:p>
        </p:txBody>
      </p:sp>
      <p:sp>
        <p:nvSpPr>
          <p:cNvPr id="23570" name="Прямоуг. 18"/>
          <p:cNvSpPr>
            <a:spLocks noChangeArrowheads="1"/>
          </p:cNvSpPr>
          <p:nvPr/>
        </p:nvSpPr>
        <p:spPr bwMode="auto">
          <a:xfrm>
            <a:off x="5445125" y="3843338"/>
            <a:ext cx="1752600" cy="336550"/>
          </a:xfrm>
          <a:prstGeom prst="rect">
            <a:avLst/>
          </a:prstGeom>
          <a:noFill/>
          <a:ln w="9525">
            <a:noFill/>
            <a:miter lim="800000"/>
            <a:headEnd/>
            <a:tailEnd/>
          </a:ln>
          <a:effectLst/>
        </p:spPr>
        <p:txBody>
          <a:bodyPr lIns="92075" tIns="46038" rIns="92075" bIns="46038">
            <a:spAutoFit/>
          </a:bodyPr>
          <a:lstStyle/>
          <a:p>
            <a:pPr algn="l" defTabSz="822325" eaLnBrk="0" hangingPunct="0">
              <a:lnSpc>
                <a:spcPct val="100000"/>
              </a:lnSpc>
              <a:buClrTx/>
            </a:pPr>
            <a:r>
              <a:rPr lang="en-US" sz="1600"/>
              <a:t>(50,15,53.8)</a:t>
            </a:r>
          </a:p>
        </p:txBody>
      </p:sp>
      <p:sp>
        <p:nvSpPr>
          <p:cNvPr id="23571" name="Прямоуг. 19"/>
          <p:cNvSpPr>
            <a:spLocks noChangeArrowheads="1"/>
          </p:cNvSpPr>
          <p:nvPr/>
        </p:nvSpPr>
        <p:spPr bwMode="auto">
          <a:xfrm>
            <a:off x="7620000" y="3335338"/>
            <a:ext cx="1255713" cy="336550"/>
          </a:xfrm>
          <a:prstGeom prst="rect">
            <a:avLst/>
          </a:prstGeom>
          <a:noFill/>
          <a:ln w="9525">
            <a:noFill/>
            <a:miter lim="800000"/>
            <a:headEnd/>
            <a:tailEnd/>
          </a:ln>
          <a:effectLst/>
        </p:spPr>
        <p:txBody>
          <a:bodyPr lIns="92075" tIns="46038" rIns="92075" bIns="46038">
            <a:spAutoFit/>
          </a:bodyPr>
          <a:lstStyle/>
          <a:p>
            <a:pPr algn="l" defTabSz="822325" eaLnBrk="0" hangingPunct="0">
              <a:lnSpc>
                <a:spcPct val="100000"/>
              </a:lnSpc>
              <a:buClrTx/>
            </a:pPr>
            <a:r>
              <a:rPr lang="en-US" sz="1600"/>
              <a:t>(55,20,60)</a:t>
            </a:r>
          </a:p>
        </p:txBody>
      </p:sp>
      <p:sp>
        <p:nvSpPr>
          <p:cNvPr id="23572" name="Прямоуг. 20"/>
          <p:cNvSpPr>
            <a:spLocks noChangeArrowheads="1"/>
          </p:cNvSpPr>
          <p:nvPr/>
        </p:nvSpPr>
        <p:spPr bwMode="auto">
          <a:xfrm>
            <a:off x="6330950" y="5173663"/>
            <a:ext cx="76200" cy="95250"/>
          </a:xfrm>
          <a:prstGeom prst="rect">
            <a:avLst/>
          </a:prstGeom>
          <a:solidFill>
            <a:srgbClr val="FF0033"/>
          </a:solidFill>
          <a:ln w="9525">
            <a:noFill/>
            <a:miter lim="800000"/>
            <a:headEnd/>
            <a:tailEnd/>
          </a:ln>
          <a:effectLst/>
        </p:spPr>
        <p:txBody>
          <a:bodyPr wrap="none" anchor="ctr"/>
          <a:lstStyle/>
          <a:p>
            <a:endParaRPr lang="ru-RU"/>
          </a:p>
        </p:txBody>
      </p:sp>
      <p:sp>
        <p:nvSpPr>
          <p:cNvPr id="23573" name="Прямоуг. 21"/>
          <p:cNvSpPr>
            <a:spLocks noChangeArrowheads="1"/>
          </p:cNvSpPr>
          <p:nvPr/>
        </p:nvSpPr>
        <p:spPr bwMode="auto">
          <a:xfrm>
            <a:off x="5292725" y="4913313"/>
            <a:ext cx="1303338" cy="336550"/>
          </a:xfrm>
          <a:prstGeom prst="rect">
            <a:avLst/>
          </a:prstGeom>
          <a:noFill/>
          <a:ln w="9525">
            <a:noFill/>
            <a:miter lim="800000"/>
            <a:headEnd/>
            <a:tailEnd/>
          </a:ln>
          <a:effectLst/>
        </p:spPr>
        <p:txBody>
          <a:bodyPr lIns="92075" tIns="46038" rIns="92075" bIns="46038">
            <a:spAutoFit/>
          </a:bodyPr>
          <a:lstStyle/>
          <a:p>
            <a:pPr algn="l" defTabSz="822325" eaLnBrk="0" hangingPunct="0">
              <a:lnSpc>
                <a:spcPct val="100000"/>
              </a:lnSpc>
              <a:buClrTx/>
            </a:pPr>
            <a:r>
              <a:rPr lang="en-US" sz="1600"/>
              <a:t>(45,10,44)</a:t>
            </a:r>
          </a:p>
        </p:txBody>
      </p:sp>
      <p:sp>
        <p:nvSpPr>
          <p:cNvPr id="23574" name="Поле 22"/>
          <p:cNvSpPr txBox="1">
            <a:spLocks noChangeArrowheads="1"/>
          </p:cNvSpPr>
          <p:nvPr/>
        </p:nvSpPr>
        <p:spPr bwMode="auto">
          <a:xfrm>
            <a:off x="685800" y="1600200"/>
            <a:ext cx="8458200" cy="1120775"/>
          </a:xfrm>
          <a:prstGeom prst="rect">
            <a:avLst/>
          </a:prstGeom>
          <a:noFill/>
          <a:ln w="12700">
            <a:noFill/>
            <a:miter lim="800000"/>
            <a:headEnd type="none" w="sm" len="sm"/>
            <a:tailEnd type="none" w="sm" len="sm"/>
          </a:ln>
          <a:effectLst/>
        </p:spPr>
        <p:txBody>
          <a:bodyPr lIns="12700" tIns="12700" rIns="12700" bIns="12700">
            <a:spAutoFit/>
          </a:bodyPr>
          <a:lstStyle/>
          <a:p>
            <a:pPr algn="l" defTabSz="228600" eaLnBrk="0" hangingPunct="0">
              <a:lnSpc>
                <a:spcPct val="100000"/>
              </a:lnSpc>
              <a:spcBef>
                <a:spcPct val="0"/>
              </a:spcBef>
              <a:buClrTx/>
            </a:pPr>
            <a:r>
              <a:rPr lang="ru-RU" sz="2400" b="0"/>
              <a:t>Часто используется во многих </a:t>
            </a:r>
            <a:r>
              <a:rPr lang="en-US" sz="2400" b="0"/>
              <a:t>GIS </a:t>
            </a:r>
            <a:r>
              <a:rPr lang="ru-RU" sz="2400" b="0"/>
              <a:t>приложениях</a:t>
            </a:r>
            <a:r>
              <a:rPr lang="en-US" sz="2400" b="0"/>
              <a:t>:</a:t>
            </a:r>
          </a:p>
          <a:p>
            <a:pPr marL="228600" lvl="1" algn="l" defTabSz="228600" eaLnBrk="0" hangingPunct="0">
              <a:lnSpc>
                <a:spcPct val="100000"/>
              </a:lnSpc>
              <a:spcBef>
                <a:spcPct val="0"/>
              </a:spcBef>
              <a:buFontTx/>
              <a:buChar char="•"/>
            </a:pPr>
            <a:r>
              <a:rPr lang="en-US" sz="2400" b="0"/>
              <a:t> </a:t>
            </a:r>
            <a:r>
              <a:rPr lang="ru-RU" sz="2400" b="0"/>
              <a:t>транспортные задачи</a:t>
            </a:r>
            <a:r>
              <a:rPr lang="en-US" sz="2400" b="0"/>
              <a:t> (</a:t>
            </a:r>
            <a:r>
              <a:rPr lang="ru-RU" sz="2400" b="0"/>
              <a:t>сеть дорог</a:t>
            </a:r>
            <a:r>
              <a:rPr lang="en-US" sz="2400" b="0"/>
              <a:t>)</a:t>
            </a:r>
          </a:p>
          <a:p>
            <a:pPr marL="228600" lvl="1" algn="l" defTabSz="228600" eaLnBrk="0" hangingPunct="0">
              <a:lnSpc>
                <a:spcPct val="100000"/>
              </a:lnSpc>
              <a:spcBef>
                <a:spcPct val="0"/>
              </a:spcBef>
              <a:buFontTx/>
              <a:buChar char="•"/>
            </a:pPr>
            <a:r>
              <a:rPr lang="en-US" sz="2400" b="0"/>
              <a:t> </a:t>
            </a:r>
            <a:r>
              <a:rPr lang="ru-RU" sz="2400" b="0"/>
              <a:t>коммуникации </a:t>
            </a:r>
            <a:r>
              <a:rPr lang="en-US" sz="2400" b="0"/>
              <a:t>(</a:t>
            </a:r>
            <a:r>
              <a:rPr lang="ru-RU" sz="2400" b="0"/>
              <a:t>нефте- и газопроводы</a:t>
            </a:r>
            <a:r>
              <a:rPr lang="en-US" sz="2400" b="0"/>
              <a:t>) </a:t>
            </a:r>
          </a:p>
        </p:txBody>
      </p:sp>
      <p:grpSp>
        <p:nvGrpSpPr>
          <p:cNvPr id="23575" name="Группа 23"/>
          <p:cNvGrpSpPr>
            <a:grpSpLocks/>
          </p:cNvGrpSpPr>
          <p:nvPr/>
        </p:nvGrpSpPr>
        <p:grpSpPr bwMode="auto">
          <a:xfrm>
            <a:off x="304800" y="3152775"/>
            <a:ext cx="2538413" cy="385763"/>
            <a:chOff x="591" y="2300"/>
            <a:chExt cx="977" cy="243"/>
          </a:xfrm>
        </p:grpSpPr>
        <p:sp>
          <p:nvSpPr>
            <p:cNvPr id="23585" name="Прямоуг. 24"/>
            <p:cNvSpPr>
              <a:spLocks noChangeArrowheads="1"/>
            </p:cNvSpPr>
            <p:nvPr/>
          </p:nvSpPr>
          <p:spPr bwMode="auto">
            <a:xfrm>
              <a:off x="624" y="2300"/>
              <a:ext cx="944" cy="210"/>
            </a:xfrm>
            <a:prstGeom prst="rect">
              <a:avLst/>
            </a:prstGeom>
            <a:noFill/>
            <a:ln w="22225">
              <a:noFill/>
              <a:miter lim="800000"/>
              <a:headEnd/>
              <a:tailEnd/>
            </a:ln>
            <a:effectLst/>
          </p:spPr>
          <p:txBody>
            <a:bodyPr lIns="92075" tIns="46038" rIns="92075" bIns="46038"/>
            <a:lstStyle/>
            <a:p>
              <a:pPr algn="l">
                <a:lnSpc>
                  <a:spcPct val="100000"/>
                </a:lnSpc>
                <a:spcBef>
                  <a:spcPct val="0"/>
                </a:spcBef>
                <a:buClrTx/>
              </a:pPr>
              <a:r>
                <a:rPr lang="ru-RU" sz="1800" b="0">
                  <a:latin typeface="Times New Roman" pitchFamily="18" charset="0"/>
                </a:rPr>
                <a:t>Километровый столб </a:t>
              </a:r>
              <a:r>
                <a:rPr lang="en-US" sz="1800" b="0">
                  <a:latin typeface="Times New Roman" pitchFamily="18" charset="0"/>
                </a:rPr>
                <a:t>0</a:t>
              </a:r>
            </a:p>
          </p:txBody>
        </p:sp>
        <p:sp>
          <p:nvSpPr>
            <p:cNvPr id="23586" name="Прямоуг. 25"/>
            <p:cNvSpPr>
              <a:spLocks noChangeArrowheads="1"/>
            </p:cNvSpPr>
            <p:nvPr/>
          </p:nvSpPr>
          <p:spPr bwMode="auto">
            <a:xfrm>
              <a:off x="591" y="2304"/>
              <a:ext cx="965" cy="239"/>
            </a:xfrm>
            <a:prstGeom prst="rect">
              <a:avLst/>
            </a:prstGeom>
            <a:noFill/>
            <a:ln w="22225">
              <a:solidFill>
                <a:schemeClr val="accent2"/>
              </a:solidFill>
              <a:miter lim="800000"/>
              <a:headEnd type="none" w="sm" len="sm"/>
              <a:tailEnd type="none" w="sm" len="sm"/>
            </a:ln>
            <a:effectLst/>
          </p:spPr>
          <p:txBody>
            <a:bodyPr wrap="none" anchor="ctr"/>
            <a:lstStyle/>
            <a:p>
              <a:endParaRPr lang="ru-RU"/>
            </a:p>
          </p:txBody>
        </p:sp>
      </p:grpSp>
      <p:grpSp>
        <p:nvGrpSpPr>
          <p:cNvPr id="23576" name="Группа 26"/>
          <p:cNvGrpSpPr>
            <a:grpSpLocks/>
          </p:cNvGrpSpPr>
          <p:nvPr/>
        </p:nvGrpSpPr>
        <p:grpSpPr bwMode="auto">
          <a:xfrm>
            <a:off x="3419475" y="3132138"/>
            <a:ext cx="3240088" cy="406400"/>
            <a:chOff x="2026" y="1972"/>
            <a:chExt cx="1068" cy="256"/>
          </a:xfrm>
        </p:grpSpPr>
        <p:sp>
          <p:nvSpPr>
            <p:cNvPr id="23583" name="Прямоуг. 27"/>
            <p:cNvSpPr>
              <a:spLocks noChangeArrowheads="1"/>
            </p:cNvSpPr>
            <p:nvPr/>
          </p:nvSpPr>
          <p:spPr bwMode="auto">
            <a:xfrm>
              <a:off x="2031" y="1972"/>
              <a:ext cx="1063" cy="210"/>
            </a:xfrm>
            <a:prstGeom prst="rect">
              <a:avLst/>
            </a:prstGeom>
            <a:noFill/>
            <a:ln w="22225">
              <a:noFill/>
              <a:miter lim="800000"/>
              <a:headEnd/>
              <a:tailEnd/>
            </a:ln>
            <a:effectLst/>
          </p:spPr>
          <p:txBody>
            <a:bodyPr lIns="92075" tIns="46038" rIns="92075" bIns="46038"/>
            <a:lstStyle/>
            <a:p>
              <a:pPr algn="l">
                <a:lnSpc>
                  <a:spcPct val="100000"/>
                </a:lnSpc>
                <a:spcBef>
                  <a:spcPct val="0"/>
                </a:spcBef>
                <a:buClrTx/>
              </a:pPr>
              <a:r>
                <a:rPr lang="en-US" sz="1800" b="0">
                  <a:latin typeface="Times New Roman" pitchFamily="18" charset="0"/>
                </a:rPr>
                <a:t>Километровый столб </a:t>
              </a:r>
              <a:r>
                <a:rPr lang="ru-RU" sz="1800" b="0">
                  <a:latin typeface="Times New Roman" pitchFamily="18" charset="0"/>
                </a:rPr>
                <a:t>27</a:t>
              </a:r>
              <a:endParaRPr lang="en-US" sz="1800" b="0">
                <a:latin typeface="Times New Roman" pitchFamily="18" charset="0"/>
              </a:endParaRPr>
            </a:p>
          </p:txBody>
        </p:sp>
        <p:sp>
          <p:nvSpPr>
            <p:cNvPr id="23584" name="Прямоуг. 28"/>
            <p:cNvSpPr>
              <a:spLocks noChangeArrowheads="1"/>
            </p:cNvSpPr>
            <p:nvPr/>
          </p:nvSpPr>
          <p:spPr bwMode="auto">
            <a:xfrm>
              <a:off x="2026" y="1989"/>
              <a:ext cx="965" cy="239"/>
            </a:xfrm>
            <a:prstGeom prst="rect">
              <a:avLst/>
            </a:prstGeom>
            <a:noFill/>
            <a:ln w="22225">
              <a:solidFill>
                <a:schemeClr val="accent2"/>
              </a:solidFill>
              <a:miter lim="800000"/>
              <a:headEnd type="none" w="sm" len="sm"/>
              <a:tailEnd type="none" w="sm" len="sm"/>
            </a:ln>
            <a:effectLst/>
          </p:spPr>
          <p:txBody>
            <a:bodyPr wrap="none" anchor="ctr"/>
            <a:lstStyle/>
            <a:p>
              <a:endParaRPr lang="ru-RU"/>
            </a:p>
          </p:txBody>
        </p:sp>
      </p:grpSp>
      <p:grpSp>
        <p:nvGrpSpPr>
          <p:cNvPr id="23577" name="Группа 29"/>
          <p:cNvGrpSpPr>
            <a:grpSpLocks/>
          </p:cNvGrpSpPr>
          <p:nvPr/>
        </p:nvGrpSpPr>
        <p:grpSpPr bwMode="auto">
          <a:xfrm>
            <a:off x="6992938" y="2371725"/>
            <a:ext cx="1636712" cy="407988"/>
            <a:chOff x="4493" y="1745"/>
            <a:chExt cx="1031" cy="257"/>
          </a:xfrm>
        </p:grpSpPr>
        <p:sp>
          <p:nvSpPr>
            <p:cNvPr id="23581" name="Прямоуг. 30"/>
            <p:cNvSpPr>
              <a:spLocks noChangeArrowheads="1"/>
            </p:cNvSpPr>
            <p:nvPr/>
          </p:nvSpPr>
          <p:spPr bwMode="auto">
            <a:xfrm>
              <a:off x="4497" y="1745"/>
              <a:ext cx="1027" cy="210"/>
            </a:xfrm>
            <a:prstGeom prst="rect">
              <a:avLst/>
            </a:prstGeom>
            <a:noFill/>
            <a:ln w="22225">
              <a:noFill/>
              <a:miter lim="800000"/>
              <a:headEnd/>
              <a:tailEnd/>
            </a:ln>
            <a:effectLst/>
          </p:spPr>
          <p:txBody>
            <a:bodyPr lIns="92075" tIns="46038" rIns="92075" bIns="46038"/>
            <a:lstStyle/>
            <a:p>
              <a:pPr>
                <a:lnSpc>
                  <a:spcPct val="100000"/>
                </a:lnSpc>
                <a:spcBef>
                  <a:spcPct val="0"/>
                </a:spcBef>
                <a:buClrTx/>
              </a:pPr>
              <a:r>
                <a:rPr lang="ru-RU" sz="1800" b="0">
                  <a:latin typeface="Times New Roman" pitchFamily="18" charset="0"/>
                </a:rPr>
                <a:t>КМ</a:t>
              </a:r>
              <a:r>
                <a:rPr lang="en-US" sz="1800" b="0">
                  <a:latin typeface="Times New Roman" pitchFamily="18" charset="0"/>
                </a:rPr>
                <a:t> 60</a:t>
              </a:r>
            </a:p>
          </p:txBody>
        </p:sp>
        <p:sp>
          <p:nvSpPr>
            <p:cNvPr id="23582" name="Прямоуг. 31"/>
            <p:cNvSpPr>
              <a:spLocks noChangeArrowheads="1"/>
            </p:cNvSpPr>
            <p:nvPr/>
          </p:nvSpPr>
          <p:spPr bwMode="auto">
            <a:xfrm>
              <a:off x="4493" y="1763"/>
              <a:ext cx="965" cy="239"/>
            </a:xfrm>
            <a:prstGeom prst="rect">
              <a:avLst/>
            </a:prstGeom>
            <a:noFill/>
            <a:ln w="22225">
              <a:solidFill>
                <a:schemeClr val="accent2"/>
              </a:solidFill>
              <a:miter lim="800000"/>
              <a:headEnd type="none" w="sm" len="sm"/>
              <a:tailEnd type="none" w="sm" len="sm"/>
            </a:ln>
            <a:effectLst/>
          </p:spPr>
          <p:txBody>
            <a:bodyPr wrap="none" anchor="ctr"/>
            <a:lstStyle/>
            <a:p>
              <a:endParaRPr lang="ru-RU"/>
            </a:p>
          </p:txBody>
        </p:sp>
      </p:grpSp>
      <p:sp>
        <p:nvSpPr>
          <p:cNvPr id="23578" name="Линия 32"/>
          <p:cNvSpPr>
            <a:spLocks noChangeShapeType="1"/>
          </p:cNvSpPr>
          <p:nvPr/>
        </p:nvSpPr>
        <p:spPr bwMode="auto">
          <a:xfrm>
            <a:off x="1035050" y="3551238"/>
            <a:ext cx="0" cy="831850"/>
          </a:xfrm>
          <a:prstGeom prst="line">
            <a:avLst/>
          </a:prstGeom>
          <a:noFill/>
          <a:ln w="22225">
            <a:solidFill>
              <a:schemeClr val="tx1"/>
            </a:solidFill>
            <a:round/>
            <a:headEnd type="none" w="sm" len="sm"/>
            <a:tailEnd type="triangle" w="med" len="med"/>
          </a:ln>
          <a:effectLst/>
        </p:spPr>
        <p:txBody>
          <a:bodyPr/>
          <a:lstStyle/>
          <a:p>
            <a:endParaRPr lang="en-US"/>
          </a:p>
        </p:txBody>
      </p:sp>
      <p:sp>
        <p:nvSpPr>
          <p:cNvPr id="23579" name="Линия 33"/>
          <p:cNvSpPr>
            <a:spLocks noChangeShapeType="1"/>
          </p:cNvSpPr>
          <p:nvPr/>
        </p:nvSpPr>
        <p:spPr bwMode="auto">
          <a:xfrm>
            <a:off x="4202113" y="3549650"/>
            <a:ext cx="0" cy="831850"/>
          </a:xfrm>
          <a:prstGeom prst="line">
            <a:avLst/>
          </a:prstGeom>
          <a:noFill/>
          <a:ln w="22225">
            <a:solidFill>
              <a:schemeClr val="tx1"/>
            </a:solidFill>
            <a:round/>
            <a:headEnd type="none" w="sm" len="sm"/>
            <a:tailEnd type="triangle" w="med" len="med"/>
          </a:ln>
          <a:effectLst/>
        </p:spPr>
        <p:txBody>
          <a:bodyPr/>
          <a:lstStyle/>
          <a:p>
            <a:endParaRPr lang="en-US"/>
          </a:p>
        </p:txBody>
      </p:sp>
      <p:sp>
        <p:nvSpPr>
          <p:cNvPr id="23580" name="Линия 34"/>
          <p:cNvSpPr>
            <a:spLocks noChangeShapeType="1"/>
          </p:cNvSpPr>
          <p:nvPr/>
        </p:nvSpPr>
        <p:spPr bwMode="auto">
          <a:xfrm>
            <a:off x="7766050" y="2776538"/>
            <a:ext cx="11113" cy="392112"/>
          </a:xfrm>
          <a:prstGeom prst="line">
            <a:avLst/>
          </a:prstGeom>
          <a:noFill/>
          <a:ln w="22225">
            <a:solidFill>
              <a:schemeClr val="tx1"/>
            </a:solidFill>
            <a:round/>
            <a:headEnd type="none" w="sm" len="sm"/>
            <a:tailEnd type="triangle" w="med" len="med"/>
          </a:ln>
          <a:effectLst/>
        </p:spPr>
        <p:txBody>
          <a:bodyPr/>
          <a:lstStyle/>
          <a:p>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5186" name="Rectangle 2"/>
          <p:cNvSpPr>
            <a:spLocks noChangeArrowheads="1"/>
          </p:cNvSpPr>
          <p:nvPr/>
        </p:nvSpPr>
        <p:spPr bwMode="gray">
          <a:xfrm rot="-1380000">
            <a:off x="4222750" y="5548313"/>
            <a:ext cx="165100" cy="177800"/>
          </a:xfrm>
          <a:prstGeom prst="rect">
            <a:avLst/>
          </a:prstGeom>
          <a:noFill/>
          <a:ln w="25400">
            <a:solidFill>
              <a:srgbClr val="0000FF"/>
            </a:solidFill>
            <a:miter lim="800000"/>
            <a:headEnd/>
            <a:tailEnd/>
          </a:ln>
        </p:spPr>
        <p:txBody>
          <a:bodyPr wrap="none" anchor="ctr"/>
          <a:lstStyle/>
          <a:p>
            <a:endParaRPr lang="ru-RU"/>
          </a:p>
        </p:txBody>
      </p:sp>
      <p:sp>
        <p:nvSpPr>
          <p:cNvPr id="24579" name="Rectangle 3"/>
          <p:cNvSpPr>
            <a:spLocks noGrp="1" noChangeArrowheads="1"/>
          </p:cNvSpPr>
          <p:nvPr>
            <p:ph type="title"/>
          </p:nvPr>
        </p:nvSpPr>
        <p:spPr/>
        <p:txBody>
          <a:bodyPr/>
          <a:lstStyle/>
          <a:p>
            <a:r>
              <a:rPr lang="ru-RU" smtClean="0"/>
              <a:t>Мера</a:t>
            </a:r>
            <a:r>
              <a:rPr lang="en-US" smtClean="0"/>
              <a:t>, </a:t>
            </a:r>
            <a:r>
              <a:rPr lang="ru-RU" smtClean="0"/>
              <a:t>сдвиг</a:t>
            </a:r>
            <a:endParaRPr lang="en-US" smtClean="0"/>
          </a:p>
        </p:txBody>
      </p:sp>
      <p:sp>
        <p:nvSpPr>
          <p:cNvPr id="24580" name="Rectangle 4"/>
          <p:cNvSpPr>
            <a:spLocks noGrp="1" noChangeArrowheads="1"/>
          </p:cNvSpPr>
          <p:nvPr>
            <p:ph type="body" idx="1"/>
          </p:nvPr>
        </p:nvSpPr>
        <p:spPr>
          <a:xfrm>
            <a:off x="685800" y="1295400"/>
            <a:ext cx="7848600" cy="2133600"/>
          </a:xfrm>
        </p:spPr>
        <p:txBody>
          <a:bodyPr/>
          <a:lstStyle/>
          <a:p>
            <a:r>
              <a:rPr lang="ru-RU" sz="2000" smtClean="0"/>
              <a:t>Мера</a:t>
            </a:r>
            <a:endParaRPr lang="en-US" sz="2000" smtClean="0"/>
          </a:p>
          <a:p>
            <a:pPr lvl="1"/>
            <a:r>
              <a:rPr lang="ru-RU" sz="1800" smtClean="0"/>
              <a:t>Мера задает расстояние до точки вдоль геометрии</a:t>
            </a:r>
            <a:endParaRPr lang="en-US" sz="1800" smtClean="0"/>
          </a:p>
          <a:p>
            <a:r>
              <a:rPr lang="ru-RU" sz="2000" smtClean="0"/>
              <a:t>Сдвиг</a:t>
            </a:r>
            <a:endParaRPr lang="en-US" sz="2000" smtClean="0"/>
          </a:p>
          <a:p>
            <a:pPr lvl="1"/>
            <a:r>
              <a:rPr lang="ru-RU" sz="1800" smtClean="0"/>
              <a:t>Расстояние до точки вдоль геометрии</a:t>
            </a:r>
            <a:r>
              <a:rPr lang="en-US" sz="1800" smtClean="0"/>
              <a:t>.</a:t>
            </a:r>
            <a:endParaRPr lang="ru-RU" sz="1800" smtClean="0"/>
          </a:p>
          <a:p>
            <a:r>
              <a:rPr lang="ru-RU" sz="2200" smtClean="0"/>
              <a:t>Проекция</a:t>
            </a:r>
          </a:p>
          <a:p>
            <a:pPr lvl="1"/>
            <a:r>
              <a:rPr lang="ru-RU" sz="1800" smtClean="0"/>
              <a:t>Точка пересечения перпендикуляра с геометрией</a:t>
            </a:r>
            <a:endParaRPr lang="en-US" sz="1800" smtClean="0"/>
          </a:p>
        </p:txBody>
      </p:sp>
      <p:sp>
        <p:nvSpPr>
          <p:cNvPr id="24581" name="Line 5"/>
          <p:cNvSpPr>
            <a:spLocks noChangeShapeType="1"/>
          </p:cNvSpPr>
          <p:nvPr/>
        </p:nvSpPr>
        <p:spPr bwMode="gray">
          <a:xfrm>
            <a:off x="1801813" y="5430838"/>
            <a:ext cx="1241425" cy="893762"/>
          </a:xfrm>
          <a:prstGeom prst="line">
            <a:avLst/>
          </a:prstGeom>
          <a:noFill/>
          <a:ln w="50800">
            <a:solidFill>
              <a:schemeClr val="tx1"/>
            </a:solidFill>
            <a:round/>
            <a:headEnd type="none" w="sm" len="sm"/>
            <a:tailEnd type="none" w="sm" len="sm"/>
          </a:ln>
        </p:spPr>
        <p:txBody>
          <a:bodyPr/>
          <a:lstStyle/>
          <a:p>
            <a:endParaRPr lang="en-US"/>
          </a:p>
        </p:txBody>
      </p:sp>
      <p:sp>
        <p:nvSpPr>
          <p:cNvPr id="24582" name="Line 6"/>
          <p:cNvSpPr>
            <a:spLocks noChangeShapeType="1"/>
          </p:cNvSpPr>
          <p:nvPr/>
        </p:nvSpPr>
        <p:spPr bwMode="gray">
          <a:xfrm flipV="1">
            <a:off x="3027363" y="4425950"/>
            <a:ext cx="4122737" cy="1898650"/>
          </a:xfrm>
          <a:prstGeom prst="line">
            <a:avLst/>
          </a:prstGeom>
          <a:noFill/>
          <a:ln w="50800">
            <a:solidFill>
              <a:schemeClr val="tx1"/>
            </a:solidFill>
            <a:round/>
            <a:headEnd type="none" w="sm" len="sm"/>
            <a:tailEnd type="none" w="sm" len="sm"/>
          </a:ln>
        </p:spPr>
        <p:txBody>
          <a:bodyPr/>
          <a:lstStyle/>
          <a:p>
            <a:endParaRPr lang="en-US"/>
          </a:p>
        </p:txBody>
      </p:sp>
      <p:sp>
        <p:nvSpPr>
          <p:cNvPr id="24583" name="Rectangle 7"/>
          <p:cNvSpPr>
            <a:spLocks noChangeArrowheads="1"/>
          </p:cNvSpPr>
          <p:nvPr/>
        </p:nvSpPr>
        <p:spPr bwMode="gray">
          <a:xfrm>
            <a:off x="1757363" y="5384800"/>
            <a:ext cx="77787" cy="95250"/>
          </a:xfrm>
          <a:prstGeom prst="rect">
            <a:avLst/>
          </a:prstGeom>
          <a:solidFill>
            <a:srgbClr val="0000FF"/>
          </a:solidFill>
          <a:ln w="9525">
            <a:solidFill>
              <a:srgbClr val="0000FF"/>
            </a:solidFill>
            <a:miter lim="800000"/>
            <a:headEnd/>
            <a:tailEnd/>
          </a:ln>
        </p:spPr>
        <p:txBody>
          <a:bodyPr wrap="none" anchor="ctr"/>
          <a:lstStyle/>
          <a:p>
            <a:endParaRPr lang="ru-RU"/>
          </a:p>
        </p:txBody>
      </p:sp>
      <p:sp>
        <p:nvSpPr>
          <p:cNvPr id="24584" name="Rectangle 8"/>
          <p:cNvSpPr>
            <a:spLocks noChangeArrowheads="1"/>
          </p:cNvSpPr>
          <p:nvPr/>
        </p:nvSpPr>
        <p:spPr bwMode="gray">
          <a:xfrm>
            <a:off x="2998788" y="6153150"/>
            <a:ext cx="77787" cy="95250"/>
          </a:xfrm>
          <a:prstGeom prst="rect">
            <a:avLst/>
          </a:prstGeom>
          <a:solidFill>
            <a:srgbClr val="FF0033"/>
          </a:solidFill>
          <a:ln w="9525">
            <a:noFill/>
            <a:miter lim="800000"/>
            <a:headEnd/>
            <a:tailEnd/>
          </a:ln>
        </p:spPr>
        <p:txBody>
          <a:bodyPr wrap="none" anchor="ctr"/>
          <a:lstStyle/>
          <a:p>
            <a:endParaRPr lang="ru-RU"/>
          </a:p>
        </p:txBody>
      </p:sp>
      <p:sp>
        <p:nvSpPr>
          <p:cNvPr id="24585" name="Rectangle 9"/>
          <p:cNvSpPr>
            <a:spLocks noChangeArrowheads="1"/>
          </p:cNvSpPr>
          <p:nvPr/>
        </p:nvSpPr>
        <p:spPr bwMode="gray">
          <a:xfrm>
            <a:off x="7119938" y="4386263"/>
            <a:ext cx="77787" cy="95250"/>
          </a:xfrm>
          <a:prstGeom prst="rect">
            <a:avLst/>
          </a:prstGeom>
          <a:solidFill>
            <a:srgbClr val="0000FF"/>
          </a:solidFill>
          <a:ln w="9525">
            <a:solidFill>
              <a:srgbClr val="0000FF"/>
            </a:solidFill>
            <a:miter lim="800000"/>
            <a:headEnd/>
            <a:tailEnd/>
          </a:ln>
        </p:spPr>
        <p:txBody>
          <a:bodyPr wrap="none" anchor="ctr"/>
          <a:lstStyle/>
          <a:p>
            <a:endParaRPr lang="ru-RU"/>
          </a:p>
        </p:txBody>
      </p:sp>
      <p:sp>
        <p:nvSpPr>
          <p:cNvPr id="24586" name="Rectangle 10"/>
          <p:cNvSpPr>
            <a:spLocks noChangeArrowheads="1"/>
          </p:cNvSpPr>
          <p:nvPr/>
        </p:nvSpPr>
        <p:spPr bwMode="gray">
          <a:xfrm>
            <a:off x="609600" y="5172075"/>
            <a:ext cx="1247775" cy="369888"/>
          </a:xfrm>
          <a:prstGeom prst="rect">
            <a:avLst/>
          </a:prstGeom>
          <a:noFill/>
          <a:ln w="9525">
            <a:noFill/>
            <a:miter lim="800000"/>
            <a:headEnd/>
            <a:tailEnd/>
          </a:ln>
        </p:spPr>
        <p:txBody>
          <a:bodyPr lIns="92075" tIns="46038" rIns="92075" bIns="46038">
            <a:spAutoFit/>
          </a:bodyPr>
          <a:lstStyle/>
          <a:p>
            <a:pPr algn="l" defTabSz="822325" eaLnBrk="0" hangingPunct="0">
              <a:lnSpc>
                <a:spcPct val="100000"/>
              </a:lnSpc>
              <a:buClrTx/>
            </a:pPr>
            <a:r>
              <a:rPr lang="ru-RU" sz="1800">
                <a:cs typeface="Times New Roman" pitchFamily="18" charset="0"/>
              </a:rPr>
              <a:t>Начало</a:t>
            </a:r>
            <a:endParaRPr lang="en-US" sz="1800">
              <a:cs typeface="Times New Roman" pitchFamily="18" charset="0"/>
            </a:endParaRPr>
          </a:p>
        </p:txBody>
      </p:sp>
      <p:sp>
        <p:nvSpPr>
          <p:cNvPr id="24587" name="Rectangle 11"/>
          <p:cNvSpPr>
            <a:spLocks noChangeArrowheads="1"/>
          </p:cNvSpPr>
          <p:nvPr/>
        </p:nvSpPr>
        <p:spPr bwMode="gray">
          <a:xfrm>
            <a:off x="2633663" y="4838700"/>
            <a:ext cx="1146175" cy="366713"/>
          </a:xfrm>
          <a:prstGeom prst="rect">
            <a:avLst/>
          </a:prstGeom>
          <a:noFill/>
          <a:ln w="9525">
            <a:noFill/>
            <a:miter lim="800000"/>
            <a:headEnd/>
            <a:tailEnd/>
          </a:ln>
        </p:spPr>
        <p:txBody>
          <a:bodyPr lIns="92075" tIns="46038" rIns="92075" bIns="46038">
            <a:spAutoFit/>
          </a:bodyPr>
          <a:lstStyle/>
          <a:p>
            <a:pPr algn="l" defTabSz="822325" eaLnBrk="0" hangingPunct="0">
              <a:lnSpc>
                <a:spcPct val="100000"/>
              </a:lnSpc>
              <a:buClrTx/>
            </a:pPr>
            <a:r>
              <a:rPr lang="ru-RU" sz="1800">
                <a:cs typeface="Times New Roman" pitchFamily="18" charset="0"/>
              </a:rPr>
              <a:t>Мера</a:t>
            </a:r>
            <a:endParaRPr lang="en-US" sz="1800">
              <a:cs typeface="Times New Roman" pitchFamily="18" charset="0"/>
            </a:endParaRPr>
          </a:p>
        </p:txBody>
      </p:sp>
      <p:sp>
        <p:nvSpPr>
          <p:cNvPr id="605196" name="Line 12"/>
          <p:cNvSpPr>
            <a:spLocks noChangeShapeType="1"/>
          </p:cNvSpPr>
          <p:nvPr/>
        </p:nvSpPr>
        <p:spPr bwMode="gray">
          <a:xfrm>
            <a:off x="1871663" y="5280025"/>
            <a:ext cx="1169987" cy="842963"/>
          </a:xfrm>
          <a:prstGeom prst="line">
            <a:avLst/>
          </a:prstGeom>
          <a:noFill/>
          <a:ln w="25400">
            <a:solidFill>
              <a:srgbClr val="0000FF"/>
            </a:solidFill>
            <a:round/>
            <a:headEnd type="none" w="sm" len="sm"/>
            <a:tailEnd type="none" w="sm" len="sm"/>
          </a:ln>
        </p:spPr>
        <p:txBody>
          <a:bodyPr/>
          <a:lstStyle/>
          <a:p>
            <a:endParaRPr lang="en-US"/>
          </a:p>
        </p:txBody>
      </p:sp>
      <p:sp>
        <p:nvSpPr>
          <p:cNvPr id="605197" name="Line 13"/>
          <p:cNvSpPr>
            <a:spLocks noChangeShapeType="1"/>
          </p:cNvSpPr>
          <p:nvPr/>
        </p:nvSpPr>
        <p:spPr bwMode="gray">
          <a:xfrm flipV="1">
            <a:off x="3036888" y="5565775"/>
            <a:ext cx="1139825" cy="546100"/>
          </a:xfrm>
          <a:prstGeom prst="line">
            <a:avLst/>
          </a:prstGeom>
          <a:noFill/>
          <a:ln w="28575">
            <a:solidFill>
              <a:srgbClr val="0000FF"/>
            </a:solidFill>
            <a:round/>
            <a:headEnd type="none" w="sm" len="sm"/>
            <a:tailEnd type="triangle" w="sm" len="sm"/>
          </a:ln>
        </p:spPr>
        <p:txBody>
          <a:bodyPr/>
          <a:lstStyle/>
          <a:p>
            <a:endParaRPr lang="en-US"/>
          </a:p>
        </p:txBody>
      </p:sp>
      <p:sp>
        <p:nvSpPr>
          <p:cNvPr id="24590" name="Line 14"/>
          <p:cNvSpPr>
            <a:spLocks noChangeShapeType="1"/>
          </p:cNvSpPr>
          <p:nvPr/>
        </p:nvSpPr>
        <p:spPr bwMode="gray">
          <a:xfrm flipH="1" flipV="1">
            <a:off x="5405438" y="4614863"/>
            <a:ext cx="373062" cy="950912"/>
          </a:xfrm>
          <a:prstGeom prst="line">
            <a:avLst/>
          </a:prstGeom>
          <a:noFill/>
          <a:ln w="28575">
            <a:solidFill>
              <a:schemeClr val="tx1"/>
            </a:solidFill>
            <a:round/>
            <a:headEnd type="triangle" w="sm" len="sm"/>
            <a:tailEnd type="triangle" w="sm" len="sm"/>
          </a:ln>
        </p:spPr>
        <p:txBody>
          <a:bodyPr/>
          <a:lstStyle/>
          <a:p>
            <a:endParaRPr lang="en-US"/>
          </a:p>
        </p:txBody>
      </p:sp>
      <p:sp>
        <p:nvSpPr>
          <p:cNvPr id="24591" name="Rectangle 17"/>
          <p:cNvSpPr>
            <a:spLocks noChangeArrowheads="1"/>
          </p:cNvSpPr>
          <p:nvPr/>
        </p:nvSpPr>
        <p:spPr bwMode="gray">
          <a:xfrm>
            <a:off x="3916363" y="4940300"/>
            <a:ext cx="77787" cy="95250"/>
          </a:xfrm>
          <a:prstGeom prst="rect">
            <a:avLst/>
          </a:prstGeom>
          <a:solidFill>
            <a:srgbClr val="0000FF"/>
          </a:solidFill>
          <a:ln w="9525">
            <a:solidFill>
              <a:srgbClr val="0000FF"/>
            </a:solidFill>
            <a:miter lim="800000"/>
            <a:headEnd/>
            <a:tailEnd/>
          </a:ln>
        </p:spPr>
        <p:txBody>
          <a:bodyPr wrap="none" anchor="ctr"/>
          <a:lstStyle/>
          <a:p>
            <a:endParaRPr lang="ru-RU"/>
          </a:p>
        </p:txBody>
      </p:sp>
      <p:sp>
        <p:nvSpPr>
          <p:cNvPr id="24592" name="Rectangle 18"/>
          <p:cNvSpPr>
            <a:spLocks noChangeArrowheads="1"/>
          </p:cNvSpPr>
          <p:nvPr/>
        </p:nvSpPr>
        <p:spPr bwMode="gray">
          <a:xfrm>
            <a:off x="7315200" y="4171950"/>
            <a:ext cx="942975" cy="369888"/>
          </a:xfrm>
          <a:prstGeom prst="rect">
            <a:avLst/>
          </a:prstGeom>
          <a:noFill/>
          <a:ln w="9525">
            <a:noFill/>
            <a:miter lim="800000"/>
            <a:headEnd/>
            <a:tailEnd/>
          </a:ln>
        </p:spPr>
        <p:txBody>
          <a:bodyPr lIns="92075" tIns="46038" rIns="92075" bIns="46038">
            <a:spAutoFit/>
          </a:bodyPr>
          <a:lstStyle/>
          <a:p>
            <a:pPr algn="l" defTabSz="822325" eaLnBrk="0" hangingPunct="0">
              <a:lnSpc>
                <a:spcPct val="100000"/>
              </a:lnSpc>
              <a:buClrTx/>
            </a:pPr>
            <a:r>
              <a:rPr lang="ru-RU" sz="1800">
                <a:cs typeface="Times New Roman" pitchFamily="18" charset="0"/>
              </a:rPr>
              <a:t>Конец</a:t>
            </a:r>
            <a:endParaRPr lang="en-US" sz="1800">
              <a:cs typeface="Times New Roman" pitchFamily="18" charset="0"/>
            </a:endParaRPr>
          </a:p>
        </p:txBody>
      </p:sp>
      <p:sp>
        <p:nvSpPr>
          <p:cNvPr id="24593" name="Line 19"/>
          <p:cNvSpPr>
            <a:spLocks noChangeShapeType="1"/>
          </p:cNvSpPr>
          <p:nvPr/>
        </p:nvSpPr>
        <p:spPr bwMode="gray">
          <a:xfrm flipH="1">
            <a:off x="2779713" y="5170488"/>
            <a:ext cx="263525" cy="762000"/>
          </a:xfrm>
          <a:prstGeom prst="line">
            <a:avLst/>
          </a:prstGeom>
          <a:noFill/>
          <a:ln w="12700">
            <a:solidFill>
              <a:schemeClr val="tx1"/>
            </a:solidFill>
            <a:round/>
            <a:headEnd type="none" w="sm" len="sm"/>
            <a:tailEnd type="triangle" w="sm" len="sm"/>
          </a:ln>
        </p:spPr>
        <p:txBody>
          <a:bodyPr/>
          <a:lstStyle/>
          <a:p>
            <a:endParaRPr lang="en-US"/>
          </a:p>
        </p:txBody>
      </p:sp>
      <p:sp>
        <p:nvSpPr>
          <p:cNvPr id="24594" name="Line 20"/>
          <p:cNvSpPr>
            <a:spLocks noChangeShapeType="1"/>
          </p:cNvSpPr>
          <p:nvPr/>
        </p:nvSpPr>
        <p:spPr bwMode="gray">
          <a:xfrm flipH="1" flipV="1">
            <a:off x="3978275" y="5038725"/>
            <a:ext cx="276225" cy="701675"/>
          </a:xfrm>
          <a:prstGeom prst="line">
            <a:avLst/>
          </a:prstGeom>
          <a:noFill/>
          <a:ln w="28575">
            <a:solidFill>
              <a:srgbClr val="0000FF"/>
            </a:solidFill>
            <a:round/>
            <a:headEnd type="none" w="sm" len="sm"/>
            <a:tailEnd type="triangle" w="sm" len="sm"/>
          </a:ln>
        </p:spPr>
        <p:txBody>
          <a:bodyPr/>
          <a:lstStyle/>
          <a:p>
            <a:endParaRPr lang="en-US"/>
          </a:p>
        </p:txBody>
      </p:sp>
      <p:sp>
        <p:nvSpPr>
          <p:cNvPr id="24595" name="Rectangle 21"/>
          <p:cNvSpPr>
            <a:spLocks noChangeArrowheads="1"/>
          </p:cNvSpPr>
          <p:nvPr/>
        </p:nvSpPr>
        <p:spPr bwMode="gray">
          <a:xfrm>
            <a:off x="4489450" y="4826000"/>
            <a:ext cx="920750" cy="366713"/>
          </a:xfrm>
          <a:prstGeom prst="rect">
            <a:avLst/>
          </a:prstGeom>
          <a:noFill/>
          <a:ln w="9525">
            <a:noFill/>
            <a:miter lim="800000"/>
            <a:headEnd/>
            <a:tailEnd/>
          </a:ln>
        </p:spPr>
        <p:txBody>
          <a:bodyPr lIns="92075" tIns="46038" rIns="92075" bIns="46038">
            <a:spAutoFit/>
          </a:bodyPr>
          <a:lstStyle/>
          <a:p>
            <a:pPr algn="l" defTabSz="822325" eaLnBrk="0" hangingPunct="0">
              <a:lnSpc>
                <a:spcPct val="100000"/>
              </a:lnSpc>
              <a:buClrTx/>
            </a:pPr>
            <a:r>
              <a:rPr lang="ru-RU" sz="1800">
                <a:cs typeface="Times New Roman" pitchFamily="18" charset="0"/>
              </a:rPr>
              <a:t>Сдвиг</a:t>
            </a:r>
            <a:endParaRPr lang="en-US" sz="1800">
              <a:cs typeface="Times New Roman" pitchFamily="18" charset="0"/>
            </a:endParaRPr>
          </a:p>
        </p:txBody>
      </p:sp>
      <p:sp>
        <p:nvSpPr>
          <p:cNvPr id="24596" name="Line 22"/>
          <p:cNvSpPr>
            <a:spLocks noChangeShapeType="1"/>
          </p:cNvSpPr>
          <p:nvPr/>
        </p:nvSpPr>
        <p:spPr bwMode="gray">
          <a:xfrm flipH="1">
            <a:off x="4043363" y="4975225"/>
            <a:ext cx="428625" cy="206375"/>
          </a:xfrm>
          <a:prstGeom prst="line">
            <a:avLst/>
          </a:prstGeom>
          <a:noFill/>
          <a:ln w="12700">
            <a:solidFill>
              <a:schemeClr val="tx1"/>
            </a:solidFill>
            <a:round/>
            <a:headEnd type="none" w="sm" len="sm"/>
            <a:tailEnd type="triangle" w="sm" len="sm"/>
          </a:ln>
        </p:spPr>
        <p:txBody>
          <a:bodyPr/>
          <a:lstStyle/>
          <a:p>
            <a:endParaRPr lang="en-US"/>
          </a:p>
        </p:txBody>
      </p:sp>
      <p:sp>
        <p:nvSpPr>
          <p:cNvPr id="24597" name="Rectangle 18"/>
          <p:cNvSpPr>
            <a:spLocks noChangeArrowheads="1"/>
          </p:cNvSpPr>
          <p:nvPr/>
        </p:nvSpPr>
        <p:spPr bwMode="gray">
          <a:xfrm>
            <a:off x="4246563" y="5691188"/>
            <a:ext cx="77787" cy="95250"/>
          </a:xfrm>
          <a:prstGeom prst="rect">
            <a:avLst/>
          </a:prstGeom>
          <a:solidFill>
            <a:srgbClr val="0000FF"/>
          </a:solidFill>
          <a:ln w="9525">
            <a:solidFill>
              <a:srgbClr val="0000FF"/>
            </a:solidFill>
            <a:miter lim="800000"/>
            <a:headEnd/>
            <a:tailEnd/>
          </a:ln>
        </p:spPr>
        <p:txBody>
          <a:bodyPr wrap="none" anchor="ctr"/>
          <a:lstStyle/>
          <a:p>
            <a:endParaRPr lang="ru-RU"/>
          </a:p>
        </p:txBody>
      </p:sp>
      <p:sp>
        <p:nvSpPr>
          <p:cNvPr id="24598" name="Rectangle 20"/>
          <p:cNvSpPr>
            <a:spLocks noChangeArrowheads="1"/>
          </p:cNvSpPr>
          <p:nvPr/>
        </p:nvSpPr>
        <p:spPr bwMode="gray">
          <a:xfrm>
            <a:off x="4265613" y="5810250"/>
            <a:ext cx="1601787" cy="369888"/>
          </a:xfrm>
          <a:prstGeom prst="rect">
            <a:avLst/>
          </a:prstGeom>
          <a:noFill/>
          <a:ln w="9525">
            <a:noFill/>
            <a:miter lim="800000"/>
            <a:headEnd/>
            <a:tailEnd/>
          </a:ln>
        </p:spPr>
        <p:txBody>
          <a:bodyPr lIns="92075" tIns="46038" rIns="92075" bIns="46038">
            <a:spAutoFit/>
          </a:bodyPr>
          <a:lstStyle/>
          <a:p>
            <a:pPr algn="l" defTabSz="822325" eaLnBrk="0" hangingPunct="0">
              <a:lnSpc>
                <a:spcPct val="100000"/>
              </a:lnSpc>
              <a:buClrTx/>
            </a:pPr>
            <a:r>
              <a:rPr lang="ru-RU" sz="1800">
                <a:cs typeface="Times New Roman" pitchFamily="18" charset="0"/>
              </a:rPr>
              <a:t>Проекция</a:t>
            </a:r>
            <a:endParaRPr lang="en-US" sz="1800">
              <a:cs typeface="Times New Roman" pitchFamily="18" charset="0"/>
            </a:endParaRPr>
          </a:p>
        </p:txBody>
      </p:sp>
      <p:sp>
        <p:nvSpPr>
          <p:cNvPr id="25" name="Lightning Bolt 24"/>
          <p:cNvSpPr/>
          <p:nvPr/>
        </p:nvSpPr>
        <p:spPr bwMode="auto">
          <a:xfrm>
            <a:off x="3657600" y="4648200"/>
            <a:ext cx="457200" cy="457200"/>
          </a:xfrm>
          <a:prstGeom prst="lightningBol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2075" tIns="46038" rIns="92075" bIns="46038">
            <a:spAutoFit/>
          </a:bodyPr>
          <a:lstStyle/>
          <a:p>
            <a:pPr marL="119063" indent="-119063">
              <a:defRPr/>
            </a:pPr>
            <a:endParaRPr lang="ru-RU">
              <a:solidFill>
                <a:schemeClr val="tx1"/>
              </a:solidFill>
            </a:endParaRPr>
          </a:p>
        </p:txBody>
      </p:sp>
      <p:sp>
        <p:nvSpPr>
          <p:cNvPr id="26" name="TextBox 25"/>
          <p:cNvSpPr txBox="1">
            <a:spLocks noChangeArrowheads="1"/>
          </p:cNvSpPr>
          <p:nvPr/>
        </p:nvSpPr>
        <p:spPr bwMode="auto">
          <a:xfrm>
            <a:off x="3962400" y="4343400"/>
            <a:ext cx="1143000" cy="369888"/>
          </a:xfrm>
          <a:prstGeom prst="rect">
            <a:avLst/>
          </a:prstGeom>
          <a:noFill/>
          <a:ln w="9525">
            <a:noFill/>
            <a:miter lim="800000"/>
            <a:headEnd/>
            <a:tailEnd/>
          </a:ln>
        </p:spPr>
        <p:txBody>
          <a:bodyPr>
            <a:spAutoFit/>
          </a:bodyPr>
          <a:lstStyle/>
          <a:p>
            <a:r>
              <a:rPr lang="ru-RU">
                <a:solidFill>
                  <a:srgbClr val="FF0000"/>
                </a:solidFill>
              </a:rPr>
              <a:t>Авария</a:t>
            </a:r>
          </a:p>
        </p:txBody>
      </p:sp>
      <p:cxnSp>
        <p:nvCxnSpPr>
          <p:cNvPr id="30" name="Straight Arrow Connector 29"/>
          <p:cNvCxnSpPr>
            <a:cxnSpLocks noChangeShapeType="1"/>
          </p:cNvCxnSpPr>
          <p:nvPr/>
        </p:nvCxnSpPr>
        <p:spPr bwMode="auto">
          <a:xfrm>
            <a:off x="1600200" y="5562600"/>
            <a:ext cx="1371600" cy="914400"/>
          </a:xfrm>
          <a:prstGeom prst="straightConnector1">
            <a:avLst/>
          </a:prstGeom>
          <a:noFill/>
          <a:ln w="63500" algn="ctr">
            <a:solidFill>
              <a:srgbClr val="00B050"/>
            </a:solidFill>
            <a:round/>
            <a:headEnd/>
            <a:tailEnd type="arrow" w="med" len="med"/>
          </a:ln>
        </p:spPr>
      </p:cxnSp>
      <p:cxnSp>
        <p:nvCxnSpPr>
          <p:cNvPr id="31" name="Straight Arrow Connector 30"/>
          <p:cNvCxnSpPr>
            <a:cxnSpLocks noChangeShapeType="1"/>
          </p:cNvCxnSpPr>
          <p:nvPr/>
        </p:nvCxnSpPr>
        <p:spPr bwMode="auto">
          <a:xfrm flipV="1">
            <a:off x="3200400" y="5867400"/>
            <a:ext cx="1066800" cy="533400"/>
          </a:xfrm>
          <a:prstGeom prst="straightConnector1">
            <a:avLst/>
          </a:prstGeom>
          <a:noFill/>
          <a:ln w="63500" algn="ctr">
            <a:solidFill>
              <a:srgbClr val="00B050"/>
            </a:solidFill>
            <a:round/>
            <a:headEnd/>
            <a:tailEnd type="arrow" w="med" len="med"/>
          </a:ln>
        </p:spPr>
      </p:cxnSp>
      <p:cxnSp>
        <p:nvCxnSpPr>
          <p:cNvPr id="33" name="Straight Arrow Connector 32"/>
          <p:cNvCxnSpPr>
            <a:cxnSpLocks noChangeShapeType="1"/>
            <a:endCxn id="24587" idx="3"/>
          </p:cNvCxnSpPr>
          <p:nvPr/>
        </p:nvCxnSpPr>
        <p:spPr bwMode="auto">
          <a:xfrm rot="16200000" flipV="1">
            <a:off x="3563144" y="5239544"/>
            <a:ext cx="768350" cy="334962"/>
          </a:xfrm>
          <a:prstGeom prst="straightConnector1">
            <a:avLst/>
          </a:prstGeom>
          <a:noFill/>
          <a:ln w="63500" algn="ctr">
            <a:solidFill>
              <a:srgbClr val="00B050"/>
            </a:solidFill>
            <a:round/>
            <a:headEnd/>
            <a:tailEnd type="arrow" w="med" len="med"/>
          </a:ln>
        </p:spPr>
      </p:cxnSp>
      <p:sp>
        <p:nvSpPr>
          <p:cNvPr id="36" name="Rectangle 4"/>
          <p:cNvSpPr txBox="1">
            <a:spLocks noChangeArrowheads="1"/>
          </p:cNvSpPr>
          <p:nvPr/>
        </p:nvSpPr>
        <p:spPr bwMode="auto">
          <a:xfrm>
            <a:off x="685800" y="3429000"/>
            <a:ext cx="8229600" cy="914400"/>
          </a:xfrm>
          <a:prstGeom prst="rect">
            <a:avLst/>
          </a:prstGeom>
          <a:noFill/>
          <a:ln w="9525">
            <a:noFill/>
            <a:miter lim="800000"/>
            <a:headEnd/>
            <a:tailEnd/>
          </a:ln>
        </p:spPr>
        <p:txBody>
          <a:bodyPr lIns="0" tIns="0" rIns="0" bIns="0"/>
          <a:lstStyle/>
          <a:p>
            <a:pPr marL="227013" indent="-227013" algn="l" eaLnBrk="0" hangingPunct="0">
              <a:lnSpc>
                <a:spcPct val="100000"/>
              </a:lnSpc>
              <a:spcBef>
                <a:spcPct val="20000"/>
              </a:spcBef>
              <a:buFontTx/>
              <a:buChar char="•"/>
              <a:defRPr/>
            </a:pPr>
            <a:r>
              <a:rPr lang="ru-RU" kern="0" dirty="0">
                <a:solidFill>
                  <a:schemeClr val="accent1"/>
                </a:solidFill>
                <a:latin typeface="+mn-lt"/>
              </a:rPr>
              <a:t>Поиск места аварии</a:t>
            </a:r>
            <a:endParaRPr lang="en-US" kern="0" dirty="0">
              <a:solidFill>
                <a:schemeClr val="accent1"/>
              </a:solidFill>
              <a:latin typeface="+mn-lt"/>
            </a:endParaRPr>
          </a:p>
          <a:p>
            <a:pPr marL="569913" lvl="1" indent="-228600" algn="l" eaLnBrk="0" hangingPunct="0">
              <a:lnSpc>
                <a:spcPct val="100000"/>
              </a:lnSpc>
              <a:spcBef>
                <a:spcPct val="20000"/>
              </a:spcBef>
              <a:buFontTx/>
              <a:buChar char="•"/>
              <a:defRPr/>
            </a:pPr>
            <a:r>
              <a:rPr lang="ru-RU" sz="1700" kern="0" dirty="0">
                <a:solidFill>
                  <a:schemeClr val="accent1"/>
                </a:solidFill>
                <a:latin typeface="+mn-lt"/>
              </a:rPr>
              <a:t>Проехать по шоссе 10.300 метров, свернуть влево, проехать 50 метров</a:t>
            </a:r>
            <a:endParaRPr lang="en-US" sz="1700" kern="0" dirty="0">
              <a:solidFill>
                <a:schemeClr val="accent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605196"/>
                                        </p:tgtEl>
                                      </p:cBhvr>
                                    </p:animEffect>
                                    <p:set>
                                      <p:cBhvr>
                                        <p:cTn id="7" dur="1" fill="hold">
                                          <p:stCondLst>
                                            <p:cond delay="499"/>
                                          </p:stCondLst>
                                        </p:cTn>
                                        <p:tgtEl>
                                          <p:spTgt spid="605196"/>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605197"/>
                                        </p:tgtEl>
                                      </p:cBhvr>
                                    </p:animEffect>
                                    <p:set>
                                      <p:cBhvr>
                                        <p:cTn id="10" dur="1" fill="hold">
                                          <p:stCondLst>
                                            <p:cond delay="499"/>
                                          </p:stCondLst>
                                        </p:cTn>
                                        <p:tgtEl>
                                          <p:spTgt spid="605197"/>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605186"/>
                                        </p:tgtEl>
                                      </p:cBhvr>
                                    </p:animEffect>
                                    <p:set>
                                      <p:cBhvr>
                                        <p:cTn id="13" dur="1" fill="hold">
                                          <p:stCondLst>
                                            <p:cond delay="499"/>
                                          </p:stCondLst>
                                        </p:cTn>
                                        <p:tgtEl>
                                          <p:spTgt spid="605186"/>
                                        </p:tgtEl>
                                        <p:attrNameLst>
                                          <p:attrName>style.visibility</p:attrName>
                                        </p:attrNameLst>
                                      </p:cBhvr>
                                      <p:to>
                                        <p:strVal val="hidden"/>
                                      </p:to>
                                    </p:set>
                                  </p:childTnLst>
                                </p:cTn>
                              </p:par>
                              <p:par>
                                <p:cTn id="14" presetID="3" presetClass="entr" presetSubtype="1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blinds(horizontal)">
                                      <p:cBhvr>
                                        <p:cTn id="16" dur="500"/>
                                        <p:tgtEl>
                                          <p:spTgt spid="30"/>
                                        </p:tgtEl>
                                      </p:cBhvr>
                                    </p:animEffect>
                                  </p:childTnLst>
                                </p:cTn>
                              </p:par>
                              <p:par>
                                <p:cTn id="17" presetID="3" presetClass="entr" presetSubtype="1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linds(horizontal)">
                                      <p:cBhvr>
                                        <p:cTn id="19" dur="500"/>
                                        <p:tgtEl>
                                          <p:spTgt spid="31"/>
                                        </p:tgtEl>
                                      </p:cBhvr>
                                    </p:animEffect>
                                  </p:childTnLst>
                                </p:cTn>
                              </p:par>
                              <p:par>
                                <p:cTn id="20" presetID="3" presetClass="entr" presetSubtype="1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linds(horizontal)">
                                      <p:cBhvr>
                                        <p:cTn id="25" dur="500"/>
                                        <p:tgtEl>
                                          <p:spTgt spid="3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linds(horizontal)">
                                      <p:cBhvr>
                                        <p:cTn id="28" dur="500"/>
                                        <p:tgtEl>
                                          <p:spTgt spid="2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linds(horizontal)">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6" grpId="0" animBg="1"/>
      <p:bldP spid="605196" grpId="0" animBg="1"/>
      <p:bldP spid="605197" grpId="0" animBg="1"/>
      <p:bldP spid="25" grpId="0" animBg="1"/>
      <p:bldP spid="26" grpId="0"/>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3714750" y="1214438"/>
            <a:ext cx="4714875" cy="4094162"/>
          </a:xfrm>
          <a:prstGeom prst="rect">
            <a:avLst/>
          </a:prstGeom>
          <a:noFill/>
          <a:ln w="9525">
            <a:noFill/>
            <a:miter lim="800000"/>
            <a:headEnd/>
            <a:tailEnd/>
          </a:ln>
        </p:spPr>
        <p:txBody>
          <a:bodyPr>
            <a:spAutoFit/>
          </a:bodyPr>
          <a:lstStyle/>
          <a:p>
            <a:pPr marL="447675" indent="-342900" algn="l" defTabSz="449263" eaLnBrk="0" hangingPunct="0">
              <a:lnSpc>
                <a:spcPct val="100000"/>
              </a:lnSpc>
              <a:spcBef>
                <a:spcPts val="1200"/>
              </a:spcBef>
              <a:buSzPct val="100000"/>
              <a:buFont typeface="Wingdings" pitchFamily="2" charset="2"/>
              <a:buChar char="ü"/>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0"/>
              <a:t>3D точки, 3D линии</a:t>
            </a:r>
          </a:p>
          <a:p>
            <a:pPr marL="447675" indent="-342900" algn="l" defTabSz="449263" eaLnBrk="0" hangingPunct="0">
              <a:lnSpc>
                <a:spcPct val="100000"/>
              </a:lnSpc>
              <a:spcBef>
                <a:spcPts val="1200"/>
              </a:spcBef>
              <a:buSzPct val="100000"/>
              <a:buFont typeface="Wingdings" pitchFamily="2" charset="2"/>
              <a:buChar char="ü"/>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0"/>
              <a:t>Простые и сложные поверхности</a:t>
            </a:r>
            <a:endParaRPr lang="ru-RU" b="0"/>
          </a:p>
          <a:p>
            <a:pPr marL="447675" indent="-342900" algn="l" defTabSz="449263" eaLnBrk="0" hangingPunct="0">
              <a:lnSpc>
                <a:spcPct val="100000"/>
              </a:lnSpc>
              <a:spcBef>
                <a:spcPts val="1200"/>
              </a:spcBef>
              <a:buSzPct val="100000"/>
              <a:buFont typeface="Wingdings" pitchFamily="2" charset="2"/>
              <a:buChar char="ü"/>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b="0"/>
              <a:t>Облака точек (Point Clouds) и </a:t>
            </a:r>
            <a:r>
              <a:rPr lang="ru-RU" b="0"/>
              <a:t/>
            </a:r>
            <a:br>
              <a:rPr lang="ru-RU" b="0"/>
            </a:br>
            <a:r>
              <a:rPr lang="ru-RU" b="0"/>
              <a:t>   </a:t>
            </a:r>
            <a:r>
              <a:rPr lang="en-GB" b="0"/>
              <a:t>триангуляционная сеть (TIN)</a:t>
            </a:r>
            <a:r>
              <a:rPr lang="ar-SA" b="0"/>
              <a:t>‏</a:t>
            </a:r>
            <a:endParaRPr lang="ru-RU" b="0"/>
          </a:p>
          <a:p>
            <a:pPr marL="447675" indent="-342900" algn="l" defTabSz="449263" eaLnBrk="0" hangingPunct="0">
              <a:lnSpc>
                <a:spcPct val="100000"/>
              </a:lnSpc>
              <a:spcBef>
                <a:spcPts val="1200"/>
              </a:spcBef>
              <a:buSzPct val="100000"/>
              <a:buFont typeface="Wingdings" pitchFamily="2" charset="2"/>
              <a:buChar char="ü"/>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ru-RU" b="0"/>
              <a:t> Темы, сцены текстуры, </a:t>
            </a:r>
            <a:r>
              <a:rPr lang="en-US" b="0"/>
              <a:t>viewpoints, </a:t>
            </a:r>
            <a:r>
              <a:rPr lang="ru-RU" b="0"/>
              <a:t> источники света, негеографические данные и другие элементы, используемые в </a:t>
            </a:r>
            <a:r>
              <a:rPr lang="en-US" b="0"/>
              <a:t>3D</a:t>
            </a:r>
            <a:r>
              <a:rPr lang="ru-RU" b="0"/>
              <a:t>-визуализации</a:t>
            </a:r>
          </a:p>
          <a:p>
            <a:pPr marL="447675" indent="-342900" algn="l" defTabSz="449263" eaLnBrk="0" hangingPunct="0">
              <a:lnSpc>
                <a:spcPct val="100000"/>
              </a:lnSpc>
              <a:spcBef>
                <a:spcPts val="1200"/>
              </a:spcBef>
              <a:buSzPct val="100000"/>
              <a:buFont typeface="Wingdings" pitchFamily="2" charset="2"/>
              <a:buChar char="ü"/>
              <a:tabLst>
                <a:tab pos="447675"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ru-RU" b="0"/>
              <a:t>Значительное повышение производительности</a:t>
            </a:r>
            <a:endParaRPr lang="en-GB" b="0"/>
          </a:p>
        </p:txBody>
      </p:sp>
      <p:sp>
        <p:nvSpPr>
          <p:cNvPr id="25603" name="Title 2"/>
          <p:cNvSpPr>
            <a:spLocks noGrp="1"/>
          </p:cNvSpPr>
          <p:nvPr>
            <p:ph type="title"/>
          </p:nvPr>
        </p:nvSpPr>
        <p:spPr/>
        <p:txBody>
          <a:bodyPr/>
          <a:lstStyle/>
          <a:p>
            <a:r>
              <a:rPr lang="en-GB" smtClean="0">
                <a:solidFill>
                  <a:srgbClr val="000000"/>
                </a:solidFill>
                <a:cs typeface="Arial" pitchFamily="34" charset="0"/>
              </a:rPr>
              <a:t>Oracle 11g: </a:t>
            </a:r>
            <a:r>
              <a:rPr lang="ru-RU" smtClean="0"/>
              <a:t>Поддержка </a:t>
            </a:r>
            <a:r>
              <a:rPr lang="en-US" smtClean="0"/>
              <a:t>3D</a:t>
            </a:r>
            <a:r>
              <a:rPr lang="ru-RU" smtClean="0"/>
              <a:t> данных</a:t>
            </a:r>
          </a:p>
        </p:txBody>
      </p:sp>
      <p:pic>
        <p:nvPicPr>
          <p:cNvPr id="25604" name="Picture 11"/>
          <p:cNvPicPr>
            <a:picLocks noChangeAspect="1" noChangeArrowheads="1"/>
          </p:cNvPicPr>
          <p:nvPr/>
        </p:nvPicPr>
        <p:blipFill>
          <a:blip r:embed="rId3" cstate="print"/>
          <a:srcRect/>
          <a:stretch>
            <a:fillRect/>
          </a:stretch>
        </p:blipFill>
        <p:spPr bwMode="auto">
          <a:xfrm>
            <a:off x="285750" y="1785938"/>
            <a:ext cx="3165475" cy="2714625"/>
          </a:xfrm>
          <a:prstGeom prst="rect">
            <a:avLst/>
          </a:prstGeom>
          <a:noFill/>
          <a:ln w="63500">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14400" y="304800"/>
            <a:ext cx="7553325" cy="923925"/>
          </a:xfrm>
        </p:spPr>
        <p:txBody>
          <a:bodyPr/>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mtClean="0"/>
              <a:t>Поддержка </a:t>
            </a:r>
            <a:r>
              <a:rPr lang="en-US" smtClean="0"/>
              <a:t>OGC Web </a:t>
            </a:r>
            <a:r>
              <a:rPr lang="ru-RU" smtClean="0"/>
              <a:t>сервисов</a:t>
            </a:r>
          </a:p>
        </p:txBody>
      </p:sp>
      <p:pic>
        <p:nvPicPr>
          <p:cNvPr id="26627" name="Picture 3"/>
          <p:cNvPicPr>
            <a:picLocks noChangeAspect="1" noChangeArrowheads="1"/>
          </p:cNvPicPr>
          <p:nvPr/>
        </p:nvPicPr>
        <p:blipFill>
          <a:blip r:embed="rId3" cstate="print"/>
          <a:srcRect/>
          <a:stretch>
            <a:fillRect/>
          </a:stretch>
        </p:blipFill>
        <p:spPr bwMode="auto">
          <a:xfrm>
            <a:off x="755650" y="985838"/>
            <a:ext cx="1454150" cy="1984375"/>
          </a:xfrm>
          <a:prstGeom prst="rect">
            <a:avLst/>
          </a:prstGeom>
          <a:noFill/>
          <a:ln w="9525">
            <a:noFill/>
            <a:round/>
            <a:headEnd/>
            <a:tailEnd/>
          </a:ln>
        </p:spPr>
      </p:pic>
      <p:pic>
        <p:nvPicPr>
          <p:cNvPr id="26628" name="Picture 4"/>
          <p:cNvPicPr>
            <a:picLocks noChangeAspect="1" noChangeArrowheads="1"/>
          </p:cNvPicPr>
          <p:nvPr/>
        </p:nvPicPr>
        <p:blipFill>
          <a:blip r:embed="rId4" cstate="print"/>
          <a:srcRect/>
          <a:stretch>
            <a:fillRect/>
          </a:stretch>
        </p:blipFill>
        <p:spPr bwMode="auto">
          <a:xfrm>
            <a:off x="6251575" y="1063625"/>
            <a:ext cx="1679575" cy="1679575"/>
          </a:xfrm>
          <a:prstGeom prst="rect">
            <a:avLst/>
          </a:prstGeom>
          <a:noFill/>
          <a:ln w="9525">
            <a:noFill/>
            <a:round/>
            <a:headEnd/>
            <a:tailEnd/>
          </a:ln>
        </p:spPr>
      </p:pic>
      <p:pic>
        <p:nvPicPr>
          <p:cNvPr id="26629" name="Picture 5"/>
          <p:cNvPicPr>
            <a:picLocks noChangeAspect="1" noChangeArrowheads="1"/>
          </p:cNvPicPr>
          <p:nvPr/>
        </p:nvPicPr>
        <p:blipFill>
          <a:blip r:embed="rId5" cstate="print"/>
          <a:srcRect/>
          <a:stretch>
            <a:fillRect/>
          </a:stretch>
        </p:blipFill>
        <p:spPr bwMode="auto">
          <a:xfrm>
            <a:off x="7700963" y="376238"/>
            <a:ext cx="1222375" cy="1006475"/>
          </a:xfrm>
          <a:prstGeom prst="rect">
            <a:avLst/>
          </a:prstGeom>
          <a:noFill/>
          <a:ln w="9525">
            <a:noFill/>
            <a:round/>
            <a:headEnd/>
            <a:tailEnd/>
          </a:ln>
        </p:spPr>
      </p:pic>
      <p:pic>
        <p:nvPicPr>
          <p:cNvPr id="26630" name="Picture 6"/>
          <p:cNvPicPr>
            <a:picLocks noChangeAspect="1" noChangeArrowheads="1"/>
          </p:cNvPicPr>
          <p:nvPr/>
        </p:nvPicPr>
        <p:blipFill>
          <a:blip r:embed="rId6" cstate="print"/>
          <a:srcRect/>
          <a:stretch>
            <a:fillRect/>
          </a:stretch>
        </p:blipFill>
        <p:spPr bwMode="auto">
          <a:xfrm>
            <a:off x="3884613" y="2970213"/>
            <a:ext cx="1247775" cy="1381125"/>
          </a:xfrm>
          <a:prstGeom prst="rect">
            <a:avLst/>
          </a:prstGeom>
          <a:noFill/>
          <a:ln w="9525">
            <a:noFill/>
            <a:round/>
            <a:headEnd/>
            <a:tailEnd/>
          </a:ln>
        </p:spPr>
      </p:pic>
      <p:pic>
        <p:nvPicPr>
          <p:cNvPr id="26631" name="Picture 7"/>
          <p:cNvPicPr>
            <a:picLocks noChangeAspect="1" noChangeArrowheads="1"/>
          </p:cNvPicPr>
          <p:nvPr/>
        </p:nvPicPr>
        <p:blipFill>
          <a:blip r:embed="rId7" cstate="print"/>
          <a:srcRect/>
          <a:stretch>
            <a:fillRect/>
          </a:stretch>
        </p:blipFill>
        <p:spPr bwMode="auto">
          <a:xfrm>
            <a:off x="1289050" y="3352800"/>
            <a:ext cx="1427163" cy="1609725"/>
          </a:xfrm>
          <a:prstGeom prst="rect">
            <a:avLst/>
          </a:prstGeom>
          <a:noFill/>
          <a:ln w="9525">
            <a:noFill/>
            <a:round/>
            <a:headEnd/>
            <a:tailEnd/>
          </a:ln>
        </p:spPr>
      </p:pic>
      <p:pic>
        <p:nvPicPr>
          <p:cNvPr id="26632" name="Picture 8"/>
          <p:cNvPicPr>
            <a:picLocks noChangeAspect="1" noChangeArrowheads="1"/>
          </p:cNvPicPr>
          <p:nvPr/>
        </p:nvPicPr>
        <p:blipFill>
          <a:blip r:embed="rId8" cstate="print"/>
          <a:srcRect/>
          <a:stretch>
            <a:fillRect/>
          </a:stretch>
        </p:blipFill>
        <p:spPr bwMode="auto">
          <a:xfrm>
            <a:off x="6632575" y="3429000"/>
            <a:ext cx="1562100" cy="1603375"/>
          </a:xfrm>
          <a:prstGeom prst="rect">
            <a:avLst/>
          </a:prstGeom>
          <a:noFill/>
          <a:ln w="9525">
            <a:noFill/>
            <a:round/>
            <a:headEnd/>
            <a:tailEnd/>
          </a:ln>
        </p:spPr>
      </p:pic>
      <p:sp>
        <p:nvSpPr>
          <p:cNvPr id="26633" name="Text Box 9"/>
          <p:cNvSpPr txBox="1">
            <a:spLocks noChangeArrowheads="1"/>
          </p:cNvSpPr>
          <p:nvPr/>
        </p:nvSpPr>
        <p:spPr bwMode="auto">
          <a:xfrm>
            <a:off x="2282825" y="1062038"/>
            <a:ext cx="2441575" cy="749300"/>
          </a:xfrm>
          <a:prstGeom prst="rect">
            <a:avLst/>
          </a:prstGeom>
          <a:noFill/>
          <a:ln w="9525">
            <a:noFill/>
            <a:round/>
            <a:headEnd/>
            <a:tailEnd/>
          </a:ln>
        </p:spPr>
        <p:txBody>
          <a:bodyPr lIns="92160" tIns="46080" rIns="92160" bIns="46080">
            <a:spAutoFit/>
          </a:bodyPr>
          <a:lstStyle/>
          <a:p>
            <a:pPr marL="109538" indent="-109538" algn="l" defTabSz="449263">
              <a:spcBef>
                <a:spcPts val="1000"/>
              </a:spcBef>
              <a:buClr>
                <a:srgbClr val="FD0000"/>
              </a:buClr>
              <a:buSzPct val="100000"/>
              <a:buFont typeface="Arial" pitchFamily="34" charset="0"/>
              <a:buNone/>
              <a:tabLst>
                <a:tab pos="109538" algn="l"/>
                <a:tab pos="557213" algn="l"/>
                <a:tab pos="1006475" algn="l"/>
                <a:tab pos="1455738" algn="l"/>
                <a:tab pos="1905000" algn="l"/>
                <a:tab pos="2354263" algn="l"/>
                <a:tab pos="2803525" algn="l"/>
                <a:tab pos="3252788" algn="l"/>
                <a:tab pos="3702050" algn="l"/>
                <a:tab pos="4151313" algn="l"/>
                <a:tab pos="4600575" algn="l"/>
                <a:tab pos="5049838" algn="l"/>
                <a:tab pos="5499100" algn="l"/>
                <a:tab pos="5948363" algn="l"/>
                <a:tab pos="6397625" algn="l"/>
                <a:tab pos="6846888" algn="l"/>
                <a:tab pos="7296150" algn="l"/>
                <a:tab pos="7745413" algn="l"/>
                <a:tab pos="8194675" algn="l"/>
                <a:tab pos="8643938" algn="l"/>
                <a:tab pos="9093200" algn="l"/>
              </a:tabLst>
            </a:pPr>
            <a:r>
              <a:rPr lang="en-US" sz="1600">
                <a:solidFill>
                  <a:srgbClr val="000000"/>
                </a:solidFill>
              </a:rPr>
              <a:t>Web Feature </a:t>
            </a:r>
            <a:br>
              <a:rPr lang="en-US" sz="1600">
                <a:solidFill>
                  <a:srgbClr val="000000"/>
                </a:solidFill>
              </a:rPr>
            </a:br>
            <a:r>
              <a:rPr lang="en-US" sz="1600">
                <a:solidFill>
                  <a:srgbClr val="000000"/>
                </a:solidFill>
              </a:rPr>
              <a:t>Server – Transactional</a:t>
            </a:r>
          </a:p>
        </p:txBody>
      </p:sp>
      <p:sp>
        <p:nvSpPr>
          <p:cNvPr id="26634" name="Text Box 10"/>
          <p:cNvSpPr txBox="1">
            <a:spLocks noChangeArrowheads="1"/>
          </p:cNvSpPr>
          <p:nvPr/>
        </p:nvSpPr>
        <p:spPr bwMode="auto">
          <a:xfrm>
            <a:off x="679450" y="3124200"/>
            <a:ext cx="2441575" cy="311150"/>
          </a:xfrm>
          <a:prstGeom prst="rect">
            <a:avLst/>
          </a:prstGeom>
          <a:noFill/>
          <a:ln w="9525">
            <a:noFill/>
            <a:round/>
            <a:headEnd/>
            <a:tailEnd/>
          </a:ln>
        </p:spPr>
        <p:txBody>
          <a:bodyPr lIns="92160" tIns="46080" rIns="92160" bIns="46080">
            <a:spAutoFit/>
          </a:bodyPr>
          <a:lstStyle/>
          <a:p>
            <a:pPr marL="109538" indent="-109538" algn="l" defTabSz="449263">
              <a:spcBef>
                <a:spcPts val="1000"/>
              </a:spcBef>
              <a:buClr>
                <a:srgbClr val="FD0000"/>
              </a:buClr>
              <a:buSzPct val="100000"/>
              <a:buFont typeface="Arial" pitchFamily="34" charset="0"/>
              <a:buNone/>
              <a:tabLst>
                <a:tab pos="109538" algn="l"/>
                <a:tab pos="557213" algn="l"/>
                <a:tab pos="1006475" algn="l"/>
                <a:tab pos="1455738" algn="l"/>
                <a:tab pos="1905000" algn="l"/>
                <a:tab pos="2354263" algn="l"/>
                <a:tab pos="2803525" algn="l"/>
                <a:tab pos="3252788" algn="l"/>
                <a:tab pos="3702050" algn="l"/>
                <a:tab pos="4151313" algn="l"/>
                <a:tab pos="4600575" algn="l"/>
                <a:tab pos="5049838" algn="l"/>
                <a:tab pos="5499100" algn="l"/>
                <a:tab pos="5948363" algn="l"/>
                <a:tab pos="6397625" algn="l"/>
                <a:tab pos="6846888" algn="l"/>
                <a:tab pos="7296150" algn="l"/>
                <a:tab pos="7745413" algn="l"/>
                <a:tab pos="8194675" algn="l"/>
                <a:tab pos="8643938" algn="l"/>
                <a:tab pos="9093200" algn="l"/>
              </a:tabLst>
            </a:pPr>
            <a:r>
              <a:rPr lang="en-US" sz="1600">
                <a:solidFill>
                  <a:srgbClr val="000000"/>
                </a:solidFill>
              </a:rPr>
              <a:t>Web Map Server</a:t>
            </a:r>
          </a:p>
        </p:txBody>
      </p:sp>
      <p:sp>
        <p:nvSpPr>
          <p:cNvPr id="26635" name="Text Box 11"/>
          <p:cNvSpPr txBox="1">
            <a:spLocks noChangeArrowheads="1"/>
          </p:cNvSpPr>
          <p:nvPr/>
        </p:nvSpPr>
        <p:spPr bwMode="auto">
          <a:xfrm>
            <a:off x="4724400" y="1062038"/>
            <a:ext cx="2441575" cy="530225"/>
          </a:xfrm>
          <a:prstGeom prst="rect">
            <a:avLst/>
          </a:prstGeom>
          <a:noFill/>
          <a:ln w="9525">
            <a:noFill/>
            <a:round/>
            <a:headEnd/>
            <a:tailEnd/>
          </a:ln>
        </p:spPr>
        <p:txBody>
          <a:bodyPr lIns="92160" tIns="46080" rIns="92160" bIns="46080">
            <a:spAutoFit/>
          </a:bodyPr>
          <a:lstStyle/>
          <a:p>
            <a:pPr marL="109538" indent="-109538" algn="l" defTabSz="449263">
              <a:spcBef>
                <a:spcPts val="1000"/>
              </a:spcBef>
              <a:buClr>
                <a:srgbClr val="FD0000"/>
              </a:buClr>
              <a:buSzPct val="100000"/>
              <a:buFont typeface="Arial" pitchFamily="34" charset="0"/>
              <a:buNone/>
              <a:tabLst>
                <a:tab pos="109538" algn="l"/>
                <a:tab pos="557213" algn="l"/>
                <a:tab pos="1006475" algn="l"/>
                <a:tab pos="1455738" algn="l"/>
                <a:tab pos="1905000" algn="l"/>
                <a:tab pos="2354263" algn="l"/>
                <a:tab pos="2803525" algn="l"/>
                <a:tab pos="3252788" algn="l"/>
                <a:tab pos="3702050" algn="l"/>
                <a:tab pos="4151313" algn="l"/>
                <a:tab pos="4600575" algn="l"/>
                <a:tab pos="5049838" algn="l"/>
                <a:tab pos="5499100" algn="l"/>
                <a:tab pos="5948363" algn="l"/>
                <a:tab pos="6397625" algn="l"/>
                <a:tab pos="6846888" algn="l"/>
                <a:tab pos="7296150" algn="l"/>
                <a:tab pos="7745413" algn="l"/>
                <a:tab pos="8194675" algn="l"/>
                <a:tab pos="8643938" algn="l"/>
                <a:tab pos="9093200" algn="l"/>
              </a:tabLst>
            </a:pPr>
            <a:r>
              <a:rPr lang="en-US" sz="1600">
                <a:solidFill>
                  <a:srgbClr val="000000"/>
                </a:solidFill>
              </a:rPr>
              <a:t>Open Location </a:t>
            </a:r>
            <a:br>
              <a:rPr lang="en-US" sz="1600">
                <a:solidFill>
                  <a:srgbClr val="000000"/>
                </a:solidFill>
              </a:rPr>
            </a:br>
            <a:r>
              <a:rPr lang="en-US" sz="1600">
                <a:solidFill>
                  <a:srgbClr val="000000"/>
                </a:solidFill>
              </a:rPr>
              <a:t>Service</a:t>
            </a:r>
          </a:p>
        </p:txBody>
      </p:sp>
      <p:sp>
        <p:nvSpPr>
          <p:cNvPr id="26636" name="Text Box 12"/>
          <p:cNvSpPr txBox="1">
            <a:spLocks noChangeArrowheads="1"/>
          </p:cNvSpPr>
          <p:nvPr/>
        </p:nvSpPr>
        <p:spPr bwMode="auto">
          <a:xfrm>
            <a:off x="6403975" y="3124200"/>
            <a:ext cx="2441575" cy="311150"/>
          </a:xfrm>
          <a:prstGeom prst="rect">
            <a:avLst/>
          </a:prstGeom>
          <a:noFill/>
          <a:ln w="9525">
            <a:noFill/>
            <a:round/>
            <a:headEnd/>
            <a:tailEnd/>
          </a:ln>
        </p:spPr>
        <p:txBody>
          <a:bodyPr lIns="92160" tIns="46080" rIns="92160" bIns="46080">
            <a:spAutoFit/>
          </a:bodyPr>
          <a:lstStyle/>
          <a:p>
            <a:pPr marL="109538" indent="-109538" algn="l" defTabSz="449263">
              <a:spcBef>
                <a:spcPts val="1000"/>
              </a:spcBef>
              <a:buClr>
                <a:srgbClr val="FD0000"/>
              </a:buClr>
              <a:buSzPct val="100000"/>
              <a:buFont typeface="Arial" pitchFamily="34" charset="0"/>
              <a:buNone/>
              <a:tabLst>
                <a:tab pos="109538" algn="l"/>
                <a:tab pos="557213" algn="l"/>
                <a:tab pos="1006475" algn="l"/>
                <a:tab pos="1455738" algn="l"/>
                <a:tab pos="1905000" algn="l"/>
                <a:tab pos="2354263" algn="l"/>
                <a:tab pos="2803525" algn="l"/>
                <a:tab pos="3252788" algn="l"/>
                <a:tab pos="3702050" algn="l"/>
                <a:tab pos="4151313" algn="l"/>
                <a:tab pos="4600575" algn="l"/>
                <a:tab pos="5049838" algn="l"/>
                <a:tab pos="5499100" algn="l"/>
                <a:tab pos="5948363" algn="l"/>
                <a:tab pos="6397625" algn="l"/>
                <a:tab pos="6846888" algn="l"/>
                <a:tab pos="7296150" algn="l"/>
                <a:tab pos="7745413" algn="l"/>
                <a:tab pos="8194675" algn="l"/>
                <a:tab pos="8643938" algn="l"/>
                <a:tab pos="9093200" algn="l"/>
              </a:tabLst>
            </a:pPr>
            <a:r>
              <a:rPr lang="en-US" sz="1600">
                <a:solidFill>
                  <a:srgbClr val="000000"/>
                </a:solidFill>
              </a:rPr>
              <a:t>Data </a:t>
            </a:r>
            <a:r>
              <a:rPr lang="ru-RU" sz="1600">
                <a:solidFill>
                  <a:srgbClr val="000000"/>
                </a:solidFill>
              </a:rPr>
              <a:t>и </a:t>
            </a:r>
            <a:r>
              <a:rPr lang="en-US" sz="1600">
                <a:solidFill>
                  <a:srgbClr val="000000"/>
                </a:solidFill>
              </a:rPr>
              <a:t>Service Catalog</a:t>
            </a:r>
          </a:p>
        </p:txBody>
      </p:sp>
      <p:sp>
        <p:nvSpPr>
          <p:cNvPr id="26637" name="AutoShape 13"/>
          <p:cNvSpPr>
            <a:spLocks noChangeArrowheads="1"/>
          </p:cNvSpPr>
          <p:nvPr/>
        </p:nvSpPr>
        <p:spPr bwMode="auto">
          <a:xfrm flipV="1">
            <a:off x="5106988" y="4114800"/>
            <a:ext cx="1527175" cy="7635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397 h 21600"/>
              <a:gd name="T14" fmla="*/ 19898 w 21600"/>
              <a:gd name="T15" fmla="*/ 7761 h 21600"/>
            </a:gdLst>
            <a:ahLst/>
            <a:cxnLst>
              <a:cxn ang="T8">
                <a:pos x="T0" y="T1"/>
              </a:cxn>
              <a:cxn ang="T9">
                <a:pos x="T2" y="T3"/>
              </a:cxn>
              <a:cxn ang="T10">
                <a:pos x="T4" y="T5"/>
              </a:cxn>
              <a:cxn ang="T11">
                <a:pos x="T6" y="T7"/>
              </a:cxn>
            </a:cxnLst>
            <a:rect l="T12" t="T13" r="T14" b="T15"/>
            <a:pathLst>
              <a:path w="21600" h="21600">
                <a:moveTo>
                  <a:pt x="21600" y="6079"/>
                </a:moveTo>
                <a:lnTo>
                  <a:pt x="15447" y="0"/>
                </a:lnTo>
                <a:lnTo>
                  <a:pt x="15447" y="4397"/>
                </a:lnTo>
                <a:lnTo>
                  <a:pt x="12427" y="4397"/>
                </a:lnTo>
                <a:cubicBezTo>
                  <a:pt x="5564" y="4397"/>
                  <a:pt x="0" y="7872"/>
                  <a:pt x="0" y="12158"/>
                </a:cubicBezTo>
                <a:lnTo>
                  <a:pt x="0" y="21600"/>
                </a:lnTo>
                <a:lnTo>
                  <a:pt x="3438" y="21600"/>
                </a:lnTo>
                <a:lnTo>
                  <a:pt x="3438" y="12158"/>
                </a:lnTo>
                <a:cubicBezTo>
                  <a:pt x="3438" y="9730"/>
                  <a:pt x="7463" y="7761"/>
                  <a:pt x="12427" y="7761"/>
                </a:cubicBezTo>
                <a:lnTo>
                  <a:pt x="15447" y="7761"/>
                </a:lnTo>
                <a:lnTo>
                  <a:pt x="15447" y="12158"/>
                </a:lnTo>
                <a:lnTo>
                  <a:pt x="21600" y="6079"/>
                </a:lnTo>
                <a:close/>
              </a:path>
            </a:pathLst>
          </a:custGeom>
          <a:solidFill>
            <a:srgbClr val="C0C0C0"/>
          </a:solidFill>
          <a:ln w="9360">
            <a:solidFill>
              <a:srgbClr val="000000"/>
            </a:solidFill>
            <a:miter lim="800000"/>
            <a:headEnd/>
            <a:tailEnd/>
          </a:ln>
        </p:spPr>
        <p:txBody>
          <a:bodyPr wrap="none" anchor="ctr"/>
          <a:lstStyle/>
          <a:p>
            <a:endParaRPr lang="en-US"/>
          </a:p>
        </p:txBody>
      </p:sp>
      <p:sp>
        <p:nvSpPr>
          <p:cNvPr id="26638" name="AutoShape 14"/>
          <p:cNvSpPr>
            <a:spLocks noChangeArrowheads="1"/>
          </p:cNvSpPr>
          <p:nvPr/>
        </p:nvSpPr>
        <p:spPr bwMode="auto">
          <a:xfrm flipH="1" flipV="1">
            <a:off x="2892425" y="4192588"/>
            <a:ext cx="1527175" cy="7635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397 h 21600"/>
              <a:gd name="T14" fmla="*/ 19898 w 21600"/>
              <a:gd name="T15" fmla="*/ 7761 h 21600"/>
            </a:gdLst>
            <a:ahLst/>
            <a:cxnLst>
              <a:cxn ang="T8">
                <a:pos x="T0" y="T1"/>
              </a:cxn>
              <a:cxn ang="T9">
                <a:pos x="T2" y="T3"/>
              </a:cxn>
              <a:cxn ang="T10">
                <a:pos x="T4" y="T5"/>
              </a:cxn>
              <a:cxn ang="T11">
                <a:pos x="T6" y="T7"/>
              </a:cxn>
            </a:cxnLst>
            <a:rect l="T12" t="T13" r="T14" b="T15"/>
            <a:pathLst>
              <a:path w="21600" h="21600">
                <a:moveTo>
                  <a:pt x="21600" y="6079"/>
                </a:moveTo>
                <a:lnTo>
                  <a:pt x="15447" y="0"/>
                </a:lnTo>
                <a:lnTo>
                  <a:pt x="15447" y="4397"/>
                </a:lnTo>
                <a:lnTo>
                  <a:pt x="12427" y="4397"/>
                </a:lnTo>
                <a:cubicBezTo>
                  <a:pt x="5564" y="4397"/>
                  <a:pt x="0" y="7872"/>
                  <a:pt x="0" y="12158"/>
                </a:cubicBezTo>
                <a:lnTo>
                  <a:pt x="0" y="21600"/>
                </a:lnTo>
                <a:lnTo>
                  <a:pt x="3438" y="21600"/>
                </a:lnTo>
                <a:lnTo>
                  <a:pt x="3438" y="12158"/>
                </a:lnTo>
                <a:cubicBezTo>
                  <a:pt x="3438" y="9730"/>
                  <a:pt x="7463" y="7761"/>
                  <a:pt x="12427" y="7761"/>
                </a:cubicBezTo>
                <a:lnTo>
                  <a:pt x="15447" y="7761"/>
                </a:lnTo>
                <a:lnTo>
                  <a:pt x="15447" y="12158"/>
                </a:lnTo>
                <a:lnTo>
                  <a:pt x="21600" y="6079"/>
                </a:lnTo>
                <a:close/>
              </a:path>
            </a:pathLst>
          </a:custGeom>
          <a:solidFill>
            <a:srgbClr val="C0C0C0"/>
          </a:solidFill>
          <a:ln w="9360">
            <a:solidFill>
              <a:srgbClr val="000000"/>
            </a:solidFill>
            <a:miter lim="800000"/>
            <a:headEnd/>
            <a:tailEnd/>
          </a:ln>
        </p:spPr>
        <p:txBody>
          <a:bodyPr wrap="none" anchor="ctr"/>
          <a:lstStyle/>
          <a:p>
            <a:endParaRPr lang="en-US"/>
          </a:p>
        </p:txBody>
      </p:sp>
      <p:sp>
        <p:nvSpPr>
          <p:cNvPr id="26639" name="AutoShape 15"/>
          <p:cNvSpPr>
            <a:spLocks noChangeArrowheads="1"/>
          </p:cNvSpPr>
          <p:nvPr/>
        </p:nvSpPr>
        <p:spPr bwMode="auto">
          <a:xfrm>
            <a:off x="4724400" y="1825625"/>
            <a:ext cx="1527175" cy="7635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397 h 21600"/>
              <a:gd name="T14" fmla="*/ 19898 w 21600"/>
              <a:gd name="T15" fmla="*/ 7761 h 21600"/>
            </a:gdLst>
            <a:ahLst/>
            <a:cxnLst>
              <a:cxn ang="T8">
                <a:pos x="T0" y="T1"/>
              </a:cxn>
              <a:cxn ang="T9">
                <a:pos x="T2" y="T3"/>
              </a:cxn>
              <a:cxn ang="T10">
                <a:pos x="T4" y="T5"/>
              </a:cxn>
              <a:cxn ang="T11">
                <a:pos x="T6" y="T7"/>
              </a:cxn>
            </a:cxnLst>
            <a:rect l="T12" t="T13" r="T14" b="T15"/>
            <a:pathLst>
              <a:path w="21600" h="21600">
                <a:moveTo>
                  <a:pt x="21600" y="6079"/>
                </a:moveTo>
                <a:lnTo>
                  <a:pt x="15447" y="0"/>
                </a:lnTo>
                <a:lnTo>
                  <a:pt x="15447" y="4397"/>
                </a:lnTo>
                <a:lnTo>
                  <a:pt x="12427" y="4397"/>
                </a:lnTo>
                <a:cubicBezTo>
                  <a:pt x="5564" y="4397"/>
                  <a:pt x="0" y="7872"/>
                  <a:pt x="0" y="12158"/>
                </a:cubicBezTo>
                <a:lnTo>
                  <a:pt x="0" y="21600"/>
                </a:lnTo>
                <a:lnTo>
                  <a:pt x="3438" y="21600"/>
                </a:lnTo>
                <a:lnTo>
                  <a:pt x="3438" y="12158"/>
                </a:lnTo>
                <a:cubicBezTo>
                  <a:pt x="3438" y="9730"/>
                  <a:pt x="7463" y="7761"/>
                  <a:pt x="12427" y="7761"/>
                </a:cubicBezTo>
                <a:lnTo>
                  <a:pt x="15447" y="7761"/>
                </a:lnTo>
                <a:lnTo>
                  <a:pt x="15447" y="12158"/>
                </a:lnTo>
                <a:lnTo>
                  <a:pt x="21600" y="6079"/>
                </a:lnTo>
                <a:close/>
              </a:path>
            </a:pathLst>
          </a:custGeom>
          <a:solidFill>
            <a:srgbClr val="C0C0C0"/>
          </a:solidFill>
          <a:ln w="9360">
            <a:solidFill>
              <a:srgbClr val="000000"/>
            </a:solidFill>
            <a:miter lim="800000"/>
            <a:headEnd/>
            <a:tailEnd/>
          </a:ln>
        </p:spPr>
        <p:txBody>
          <a:bodyPr wrap="none" anchor="ctr"/>
          <a:lstStyle/>
          <a:p>
            <a:endParaRPr lang="en-US"/>
          </a:p>
        </p:txBody>
      </p:sp>
      <p:sp>
        <p:nvSpPr>
          <p:cNvPr id="26640" name="AutoShape 16"/>
          <p:cNvSpPr>
            <a:spLocks noChangeArrowheads="1"/>
          </p:cNvSpPr>
          <p:nvPr/>
        </p:nvSpPr>
        <p:spPr bwMode="auto">
          <a:xfrm flipH="1">
            <a:off x="2663825" y="1825625"/>
            <a:ext cx="1527175" cy="7635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397 h 21600"/>
              <a:gd name="T14" fmla="*/ 19898 w 21600"/>
              <a:gd name="T15" fmla="*/ 7761 h 21600"/>
            </a:gdLst>
            <a:ahLst/>
            <a:cxnLst>
              <a:cxn ang="T8">
                <a:pos x="T0" y="T1"/>
              </a:cxn>
              <a:cxn ang="T9">
                <a:pos x="T2" y="T3"/>
              </a:cxn>
              <a:cxn ang="T10">
                <a:pos x="T4" y="T5"/>
              </a:cxn>
              <a:cxn ang="T11">
                <a:pos x="T6" y="T7"/>
              </a:cxn>
            </a:cxnLst>
            <a:rect l="T12" t="T13" r="T14" b="T15"/>
            <a:pathLst>
              <a:path w="21600" h="21600">
                <a:moveTo>
                  <a:pt x="21600" y="6079"/>
                </a:moveTo>
                <a:lnTo>
                  <a:pt x="15447" y="0"/>
                </a:lnTo>
                <a:lnTo>
                  <a:pt x="15447" y="4397"/>
                </a:lnTo>
                <a:lnTo>
                  <a:pt x="12427" y="4397"/>
                </a:lnTo>
                <a:cubicBezTo>
                  <a:pt x="5564" y="4397"/>
                  <a:pt x="0" y="7872"/>
                  <a:pt x="0" y="12158"/>
                </a:cubicBezTo>
                <a:lnTo>
                  <a:pt x="0" y="21600"/>
                </a:lnTo>
                <a:lnTo>
                  <a:pt x="3438" y="21600"/>
                </a:lnTo>
                <a:lnTo>
                  <a:pt x="3438" y="12158"/>
                </a:lnTo>
                <a:cubicBezTo>
                  <a:pt x="3438" y="9730"/>
                  <a:pt x="7463" y="7761"/>
                  <a:pt x="12427" y="7761"/>
                </a:cubicBezTo>
                <a:lnTo>
                  <a:pt x="15447" y="7761"/>
                </a:lnTo>
                <a:lnTo>
                  <a:pt x="15447" y="12158"/>
                </a:lnTo>
                <a:lnTo>
                  <a:pt x="21600" y="6079"/>
                </a:lnTo>
                <a:close/>
              </a:path>
            </a:pathLst>
          </a:custGeom>
          <a:solidFill>
            <a:srgbClr val="C0C0C0"/>
          </a:solidFill>
          <a:ln w="9360">
            <a:solidFill>
              <a:srgbClr val="000000"/>
            </a:solidFill>
            <a:miter lim="800000"/>
            <a:headEnd/>
            <a:tailEnd/>
          </a:ln>
        </p:spPr>
        <p:txBody>
          <a:bodyPr wrap="none" anchor="ctr"/>
          <a:lstStyle/>
          <a:p>
            <a:endParaRPr lang="en-US"/>
          </a:p>
        </p:txBody>
      </p:sp>
      <p:sp>
        <p:nvSpPr>
          <p:cNvPr id="26641" name="Text Box 17"/>
          <p:cNvSpPr txBox="1">
            <a:spLocks noChangeArrowheads="1"/>
          </p:cNvSpPr>
          <p:nvPr/>
        </p:nvSpPr>
        <p:spPr bwMode="auto">
          <a:xfrm>
            <a:off x="679450" y="4956175"/>
            <a:ext cx="5419725" cy="1231900"/>
          </a:xfrm>
          <a:prstGeom prst="rect">
            <a:avLst/>
          </a:prstGeom>
          <a:noFill/>
          <a:ln w="9525">
            <a:noFill/>
            <a:round/>
            <a:headEnd/>
            <a:tailEnd/>
          </a:ln>
        </p:spPr>
        <p:txBody>
          <a:bodyPr lIns="92160" tIns="46080" rIns="92160" bIns="46080">
            <a:spAutoFit/>
          </a:bodyPr>
          <a:lstStyle/>
          <a:p>
            <a:pPr marL="109538" indent="-109538" algn="l" defTabSz="449263">
              <a:spcBef>
                <a:spcPts val="1250"/>
              </a:spcBef>
              <a:buClr>
                <a:srgbClr val="FD0000"/>
              </a:buClr>
              <a:buSzPct val="100000"/>
              <a:buFont typeface="Arial" pitchFamily="34" charset="0"/>
              <a:buNone/>
              <a:tabLst>
                <a:tab pos="109538" algn="l"/>
                <a:tab pos="557213" algn="l"/>
                <a:tab pos="1006475" algn="l"/>
                <a:tab pos="1455738" algn="l"/>
                <a:tab pos="1905000" algn="l"/>
                <a:tab pos="2354263" algn="l"/>
                <a:tab pos="2803525" algn="l"/>
                <a:tab pos="3252788" algn="l"/>
                <a:tab pos="3702050" algn="l"/>
                <a:tab pos="4151313" algn="l"/>
                <a:tab pos="4600575" algn="l"/>
                <a:tab pos="5049838" algn="l"/>
                <a:tab pos="5499100" algn="l"/>
                <a:tab pos="5948363" algn="l"/>
                <a:tab pos="6397625" algn="l"/>
                <a:tab pos="6846888" algn="l"/>
                <a:tab pos="7296150" algn="l"/>
                <a:tab pos="7745413" algn="l"/>
                <a:tab pos="8194675" algn="l"/>
                <a:tab pos="8643938" algn="l"/>
                <a:tab pos="9093200" algn="l"/>
              </a:tabLst>
            </a:pPr>
            <a:r>
              <a:rPr lang="en-US">
                <a:solidFill>
                  <a:srgbClr val="000000"/>
                </a:solidFill>
              </a:rPr>
              <a:t>• </a:t>
            </a:r>
            <a:r>
              <a:rPr lang="ru-RU">
                <a:solidFill>
                  <a:srgbClr val="000000"/>
                </a:solidFill>
              </a:rPr>
              <a:t>Единый источник правды</a:t>
            </a:r>
            <a:r>
              <a:rPr lang="en-US">
                <a:solidFill>
                  <a:srgbClr val="000000"/>
                </a:solidFill>
              </a:rPr>
              <a:t> </a:t>
            </a:r>
          </a:p>
          <a:p>
            <a:pPr marL="109538" indent="-109538" algn="l" defTabSz="449263">
              <a:spcBef>
                <a:spcPts val="1250"/>
              </a:spcBef>
              <a:buClr>
                <a:srgbClr val="FD0000"/>
              </a:buClr>
              <a:buSzPct val="100000"/>
              <a:buFont typeface="Arial" pitchFamily="34" charset="0"/>
              <a:buNone/>
              <a:tabLst>
                <a:tab pos="109538" algn="l"/>
                <a:tab pos="557213" algn="l"/>
                <a:tab pos="1006475" algn="l"/>
                <a:tab pos="1455738" algn="l"/>
                <a:tab pos="1905000" algn="l"/>
                <a:tab pos="2354263" algn="l"/>
                <a:tab pos="2803525" algn="l"/>
                <a:tab pos="3252788" algn="l"/>
                <a:tab pos="3702050" algn="l"/>
                <a:tab pos="4151313" algn="l"/>
                <a:tab pos="4600575" algn="l"/>
                <a:tab pos="5049838" algn="l"/>
                <a:tab pos="5499100" algn="l"/>
                <a:tab pos="5948363" algn="l"/>
                <a:tab pos="6397625" algn="l"/>
                <a:tab pos="6846888" algn="l"/>
                <a:tab pos="7296150" algn="l"/>
                <a:tab pos="7745413" algn="l"/>
                <a:tab pos="8194675" algn="l"/>
                <a:tab pos="8643938" algn="l"/>
                <a:tab pos="9093200" algn="l"/>
              </a:tabLst>
            </a:pPr>
            <a:r>
              <a:rPr lang="en-US">
                <a:solidFill>
                  <a:srgbClr val="000000"/>
                </a:solidFill>
              </a:rPr>
              <a:t>• </a:t>
            </a:r>
            <a:r>
              <a:rPr lang="ru-RU">
                <a:solidFill>
                  <a:srgbClr val="000000"/>
                </a:solidFill>
              </a:rPr>
              <a:t>Мощная система безопасности</a:t>
            </a:r>
          </a:p>
          <a:p>
            <a:pPr marL="109538" indent="-109538" algn="l" defTabSz="449263">
              <a:spcBef>
                <a:spcPts val="1250"/>
              </a:spcBef>
              <a:buClr>
                <a:srgbClr val="FD0000"/>
              </a:buClr>
              <a:buSzPct val="100000"/>
              <a:buFont typeface="Arial" pitchFamily="34" charset="0"/>
              <a:buNone/>
              <a:tabLst>
                <a:tab pos="109538" algn="l"/>
                <a:tab pos="557213" algn="l"/>
                <a:tab pos="1006475" algn="l"/>
                <a:tab pos="1455738" algn="l"/>
                <a:tab pos="1905000" algn="l"/>
                <a:tab pos="2354263" algn="l"/>
                <a:tab pos="2803525" algn="l"/>
                <a:tab pos="3252788" algn="l"/>
                <a:tab pos="3702050" algn="l"/>
                <a:tab pos="4151313" algn="l"/>
                <a:tab pos="4600575" algn="l"/>
                <a:tab pos="5049838" algn="l"/>
                <a:tab pos="5499100" algn="l"/>
                <a:tab pos="5948363" algn="l"/>
                <a:tab pos="6397625" algn="l"/>
                <a:tab pos="6846888" algn="l"/>
                <a:tab pos="7296150" algn="l"/>
                <a:tab pos="7745413" algn="l"/>
                <a:tab pos="8194675" algn="l"/>
                <a:tab pos="8643938" algn="l"/>
                <a:tab pos="9093200" algn="l"/>
              </a:tabLst>
            </a:pPr>
            <a:r>
              <a:rPr lang="en-US">
                <a:solidFill>
                  <a:srgbClr val="000000"/>
                </a:solidFill>
              </a:rPr>
              <a:t>• </a:t>
            </a:r>
            <a:r>
              <a:rPr lang="ru-RU">
                <a:solidFill>
                  <a:srgbClr val="000000"/>
                </a:solidFill>
              </a:rPr>
              <a:t>Централизованное управление</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ru-RU" smtClean="0"/>
              <a:t>План</a:t>
            </a:r>
          </a:p>
        </p:txBody>
      </p:sp>
      <p:sp>
        <p:nvSpPr>
          <p:cNvPr id="27651" name="Content Placeholder 2"/>
          <p:cNvSpPr>
            <a:spLocks noGrp="1"/>
          </p:cNvSpPr>
          <p:nvPr>
            <p:ph idx="1"/>
          </p:nvPr>
        </p:nvSpPr>
        <p:spPr>
          <a:xfrm>
            <a:off x="685800" y="1219200"/>
            <a:ext cx="7537450" cy="4953000"/>
          </a:xfrm>
        </p:spPr>
        <p:txBody>
          <a:bodyPr/>
          <a:lstStyle/>
          <a:p>
            <a:pPr eaLnBrk="1" hangingPunct="1"/>
            <a:r>
              <a:rPr lang="en-US" smtClean="0"/>
              <a:t>Oracle Spatial</a:t>
            </a:r>
          </a:p>
          <a:p>
            <a:pPr marL="571500" lvl="2" indent="-227013" eaLnBrk="1" hangingPunct="1"/>
            <a:r>
              <a:rPr lang="ru-RU" smtClean="0"/>
              <a:t>Векторных данных</a:t>
            </a:r>
            <a:endParaRPr lang="en-US" smtClean="0">
              <a:solidFill>
                <a:schemeClr val="accent1"/>
              </a:solidFill>
            </a:endParaRPr>
          </a:p>
          <a:p>
            <a:pPr eaLnBrk="1" hangingPunct="1"/>
            <a:r>
              <a:rPr lang="ru-RU" smtClean="0"/>
              <a:t>Продвинутые возможности</a:t>
            </a:r>
            <a:r>
              <a:rPr lang="en-US" smtClean="0"/>
              <a:t> Oracle Spatial</a:t>
            </a:r>
          </a:p>
          <a:p>
            <a:pPr lvl="1" eaLnBrk="1" hangingPunct="1"/>
            <a:r>
              <a:rPr lang="ru-RU" smtClean="0"/>
              <a:t>Растровые данные </a:t>
            </a:r>
            <a:endParaRPr lang="en-US" smtClean="0"/>
          </a:p>
          <a:p>
            <a:pPr lvl="1" eaLnBrk="1" hangingPunct="1"/>
            <a:r>
              <a:rPr lang="ru-RU" smtClean="0"/>
              <a:t>Геокодирование</a:t>
            </a:r>
          </a:p>
          <a:p>
            <a:pPr lvl="1" eaLnBrk="1" hangingPunct="1"/>
            <a:r>
              <a:rPr lang="ru-RU" smtClean="0"/>
              <a:t>Решение сетевых задач</a:t>
            </a:r>
          </a:p>
          <a:p>
            <a:pPr lvl="1" eaLnBrk="1" hangingPunct="1"/>
            <a:r>
              <a:rPr lang="ru-RU" smtClean="0"/>
              <a:t>Линейная система координат для транспорта</a:t>
            </a:r>
          </a:p>
          <a:p>
            <a:pPr eaLnBrk="1" hangingPunct="1"/>
            <a:r>
              <a:rPr lang="en-US" smtClean="0">
                <a:solidFill>
                  <a:schemeClr val="accent1"/>
                </a:solidFill>
              </a:rPr>
              <a:t>Oracle Mapviewer</a:t>
            </a:r>
            <a:r>
              <a:rPr lang="ru-RU" smtClean="0">
                <a:solidFill>
                  <a:schemeClr val="accent1"/>
                </a:solidFill>
              </a:rPr>
              <a:t> - для интеграции пространственных данных в корпоративные системы</a:t>
            </a:r>
            <a:endParaRPr lang="en-US" smtClean="0">
              <a:solidFill>
                <a:schemeClr val="accent1"/>
              </a:solidFill>
            </a:endParaRPr>
          </a:p>
          <a:p>
            <a:pPr eaLnBrk="1" hangingPunct="1"/>
            <a:r>
              <a:rPr lang="ru-RU" smtClean="0"/>
              <a:t>Интеграция </a:t>
            </a:r>
            <a:r>
              <a:rPr lang="en-US" smtClean="0"/>
              <a:t>Mapviewer </a:t>
            </a:r>
            <a:r>
              <a:rPr lang="ru-RU" smtClean="0"/>
              <a:t>с </a:t>
            </a:r>
            <a:r>
              <a:rPr lang="en-US" smtClean="0"/>
              <a:t>Autovue, UCM, BI.</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889000" y="0"/>
            <a:ext cx="7580313" cy="974725"/>
          </a:xfrm>
          <a:prstGeom prst="rect">
            <a:avLst/>
          </a:prstGeom>
          <a:noFill/>
          <a:ln w="9525">
            <a:noFill/>
            <a:round/>
            <a:headEnd/>
            <a:tailEnd/>
          </a:ln>
        </p:spPr>
        <p:txBody>
          <a:bodyPr lIns="0" tIns="0" rIns="0" bIns="0" anchor="ctr"/>
          <a:lstStyle/>
          <a:p>
            <a:pPr algn="l" defTabSz="449263">
              <a:lnSpc>
                <a:spcPct val="100000"/>
              </a:lnSpc>
              <a:spcBef>
                <a:spcPct val="0"/>
              </a:spcBef>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a:solidFill>
                  <a:srgbClr val="000000"/>
                </a:solidFill>
              </a:rPr>
              <a:t>Oracle </a:t>
            </a:r>
            <a:r>
              <a:rPr lang="en-US" sz="3200">
                <a:solidFill>
                  <a:srgbClr val="000000"/>
                </a:solidFill>
              </a:rPr>
              <a:t>FMW </a:t>
            </a:r>
            <a:r>
              <a:rPr lang="en-GB" sz="3200">
                <a:solidFill>
                  <a:srgbClr val="000000"/>
                </a:solidFill>
              </a:rPr>
              <a:t>MapViewer (</a:t>
            </a:r>
            <a:r>
              <a:rPr lang="ru-RU" sz="3200">
                <a:solidFill>
                  <a:srgbClr val="000000"/>
                </a:solidFill>
              </a:rPr>
              <a:t>или </a:t>
            </a:r>
            <a:r>
              <a:rPr lang="en-US" sz="3200">
                <a:solidFill>
                  <a:srgbClr val="000000"/>
                </a:solidFill>
              </a:rPr>
              <a:t>OAS</a:t>
            </a:r>
            <a:r>
              <a:rPr lang="en-GB" sz="3200">
                <a:solidFill>
                  <a:srgbClr val="000000"/>
                </a:solidFill>
              </a:rPr>
              <a:t>)</a:t>
            </a:r>
          </a:p>
        </p:txBody>
      </p:sp>
      <p:sp>
        <p:nvSpPr>
          <p:cNvPr id="28675" name="Text Box 3"/>
          <p:cNvSpPr txBox="1">
            <a:spLocks noChangeArrowheads="1"/>
          </p:cNvSpPr>
          <p:nvPr/>
        </p:nvSpPr>
        <p:spPr bwMode="auto">
          <a:xfrm>
            <a:off x="685800" y="1600200"/>
            <a:ext cx="3994150" cy="3989388"/>
          </a:xfrm>
          <a:prstGeom prst="rect">
            <a:avLst/>
          </a:prstGeom>
          <a:noFill/>
          <a:ln w="9525">
            <a:noFill/>
            <a:round/>
            <a:headEnd/>
            <a:tailEnd/>
          </a:ln>
        </p:spPr>
        <p:txBody>
          <a:bodyPr lIns="0" tIns="0" rIns="0" bIns="0"/>
          <a:lstStyle/>
          <a:p>
            <a:pPr marL="217488" indent="-217488" algn="l" defTabSz="449263">
              <a:lnSpc>
                <a:spcPct val="100000"/>
              </a:lnSpc>
              <a:spcBef>
                <a:spcPts val="1500"/>
              </a:spcBef>
              <a:buClr>
                <a:srgbClr val="FD0000"/>
              </a:buClr>
              <a:buSzPct val="85000"/>
              <a:buFont typeface="Arial" pitchFamily="34" charset="0"/>
              <a:buChar char="•"/>
              <a:tabLst>
                <a:tab pos="217488" algn="l"/>
                <a:tab pos="665163" algn="l"/>
                <a:tab pos="1114425" algn="l"/>
                <a:tab pos="1563688" algn="l"/>
                <a:tab pos="2012950" algn="l"/>
                <a:tab pos="2462213" algn="l"/>
                <a:tab pos="2911475" algn="l"/>
                <a:tab pos="3360738" algn="l"/>
                <a:tab pos="3810000" algn="l"/>
                <a:tab pos="4259263" algn="l"/>
                <a:tab pos="4708525" algn="l"/>
                <a:tab pos="5157788" algn="l"/>
                <a:tab pos="5607050" algn="l"/>
                <a:tab pos="6056313" algn="l"/>
                <a:tab pos="6505575" algn="l"/>
                <a:tab pos="6954838" algn="l"/>
                <a:tab pos="7404100" algn="l"/>
                <a:tab pos="7853363" algn="l"/>
                <a:tab pos="8302625" algn="l"/>
                <a:tab pos="8751888" algn="l"/>
                <a:tab pos="9201150" algn="l"/>
              </a:tabLst>
            </a:pPr>
            <a:r>
              <a:rPr lang="en-US">
                <a:solidFill>
                  <a:srgbClr val="000000"/>
                </a:solidFill>
              </a:rPr>
              <a:t>MapViewer</a:t>
            </a:r>
            <a:r>
              <a:rPr lang="en-US" b="0">
                <a:solidFill>
                  <a:srgbClr val="000000"/>
                </a:solidFill>
              </a:rPr>
              <a:t>: </a:t>
            </a:r>
            <a:r>
              <a:rPr lang="en-US">
                <a:solidFill>
                  <a:srgbClr val="000000"/>
                </a:solidFill>
              </a:rPr>
              <a:t>компонент Oracle Weblogic, </a:t>
            </a:r>
            <a:r>
              <a:rPr lang="en-US" b="0">
                <a:solidFill>
                  <a:srgbClr val="000000"/>
                </a:solidFill>
              </a:rPr>
              <a:t>позволяющий отрисовывать карту</a:t>
            </a:r>
          </a:p>
          <a:p>
            <a:pPr marL="560388" lvl="1" indent="-228600" algn="l" defTabSz="449263">
              <a:lnSpc>
                <a:spcPct val="100000"/>
              </a:lnSpc>
              <a:spcBef>
                <a:spcPts val="500"/>
              </a:spcBef>
              <a:buClr>
                <a:srgbClr val="FD0000"/>
              </a:buClr>
              <a:buSzPct val="100000"/>
              <a:buFont typeface="Arial" pitchFamily="34" charset="0"/>
              <a:buChar char="•"/>
              <a:tabLst>
                <a:tab pos="217488" algn="l"/>
                <a:tab pos="665163" algn="l"/>
                <a:tab pos="1114425" algn="l"/>
                <a:tab pos="1563688" algn="l"/>
                <a:tab pos="2012950" algn="l"/>
                <a:tab pos="2462213" algn="l"/>
                <a:tab pos="2911475" algn="l"/>
                <a:tab pos="3360738" algn="l"/>
                <a:tab pos="3810000" algn="l"/>
                <a:tab pos="4259263" algn="l"/>
                <a:tab pos="4708525" algn="l"/>
                <a:tab pos="5157788" algn="l"/>
                <a:tab pos="5607050" algn="l"/>
                <a:tab pos="6056313" algn="l"/>
                <a:tab pos="6505575" algn="l"/>
                <a:tab pos="6954838" algn="l"/>
                <a:tab pos="7404100" algn="l"/>
                <a:tab pos="7853363" algn="l"/>
                <a:tab pos="8302625" algn="l"/>
                <a:tab pos="8751888" algn="l"/>
                <a:tab pos="9201150" algn="l"/>
              </a:tabLst>
            </a:pPr>
            <a:r>
              <a:rPr lang="en-US" b="0">
                <a:solidFill>
                  <a:srgbClr val="000000"/>
                </a:solidFill>
              </a:rPr>
              <a:t>GeoMap: JDeveloper ADF компонент</a:t>
            </a:r>
          </a:p>
          <a:p>
            <a:pPr marL="217488" indent="-217488" algn="l" defTabSz="449263">
              <a:lnSpc>
                <a:spcPct val="100000"/>
              </a:lnSpc>
              <a:spcBef>
                <a:spcPts val="1500"/>
              </a:spcBef>
              <a:buClr>
                <a:srgbClr val="FD0000"/>
              </a:buClr>
              <a:buSzPct val="85000"/>
              <a:buFont typeface="Arial" pitchFamily="34" charset="0"/>
              <a:buChar char="•"/>
              <a:tabLst>
                <a:tab pos="217488" algn="l"/>
                <a:tab pos="665163" algn="l"/>
                <a:tab pos="1114425" algn="l"/>
                <a:tab pos="1563688" algn="l"/>
                <a:tab pos="2012950" algn="l"/>
                <a:tab pos="2462213" algn="l"/>
                <a:tab pos="2911475" algn="l"/>
                <a:tab pos="3360738" algn="l"/>
                <a:tab pos="3810000" algn="l"/>
                <a:tab pos="4259263" algn="l"/>
                <a:tab pos="4708525" algn="l"/>
                <a:tab pos="5157788" algn="l"/>
                <a:tab pos="5607050" algn="l"/>
                <a:tab pos="6056313" algn="l"/>
                <a:tab pos="6505575" algn="l"/>
                <a:tab pos="6954838" algn="l"/>
                <a:tab pos="7404100" algn="l"/>
                <a:tab pos="7853363" algn="l"/>
                <a:tab pos="8302625" algn="l"/>
                <a:tab pos="8751888" algn="l"/>
                <a:tab pos="9201150" algn="l"/>
              </a:tabLst>
            </a:pPr>
            <a:r>
              <a:rPr lang="en-US" b="0">
                <a:solidFill>
                  <a:srgbClr val="000000"/>
                </a:solidFill>
              </a:rPr>
              <a:t>Простая публикация карт в web</a:t>
            </a:r>
          </a:p>
          <a:p>
            <a:pPr marL="217488" indent="-217488" algn="l" defTabSz="449263">
              <a:lnSpc>
                <a:spcPct val="100000"/>
              </a:lnSpc>
              <a:spcBef>
                <a:spcPts val="1500"/>
              </a:spcBef>
              <a:buClr>
                <a:srgbClr val="FD0000"/>
              </a:buClr>
              <a:buSzPct val="85000"/>
              <a:buFont typeface="Arial" pitchFamily="34" charset="0"/>
              <a:buChar char="•"/>
              <a:tabLst>
                <a:tab pos="217488" algn="l"/>
                <a:tab pos="665163" algn="l"/>
                <a:tab pos="1114425" algn="l"/>
                <a:tab pos="1563688" algn="l"/>
                <a:tab pos="2012950" algn="l"/>
                <a:tab pos="2462213" algn="l"/>
                <a:tab pos="2911475" algn="l"/>
                <a:tab pos="3360738" algn="l"/>
                <a:tab pos="3810000" algn="l"/>
                <a:tab pos="4259263" algn="l"/>
                <a:tab pos="4708525" algn="l"/>
                <a:tab pos="5157788" algn="l"/>
                <a:tab pos="5607050" algn="l"/>
                <a:tab pos="6056313" algn="l"/>
                <a:tab pos="6505575" algn="l"/>
                <a:tab pos="6954838" algn="l"/>
                <a:tab pos="7404100" algn="l"/>
                <a:tab pos="7853363" algn="l"/>
                <a:tab pos="8302625" algn="l"/>
                <a:tab pos="8751888" algn="l"/>
                <a:tab pos="9201150" algn="l"/>
              </a:tabLst>
            </a:pPr>
            <a:r>
              <a:rPr lang="en-US" b="0">
                <a:solidFill>
                  <a:srgbClr val="000000"/>
                </a:solidFill>
              </a:rPr>
              <a:t>AJAX, Java, XML и PL/SQL APIs</a:t>
            </a:r>
          </a:p>
          <a:p>
            <a:pPr marL="217488" indent="-217488" algn="l" defTabSz="449263">
              <a:lnSpc>
                <a:spcPct val="100000"/>
              </a:lnSpc>
              <a:spcBef>
                <a:spcPts val="1500"/>
              </a:spcBef>
              <a:buClr>
                <a:srgbClr val="FD0000"/>
              </a:buClr>
              <a:buSzPct val="85000"/>
              <a:buFont typeface="Arial" pitchFamily="34" charset="0"/>
              <a:buChar char="•"/>
              <a:tabLst>
                <a:tab pos="217488" algn="l"/>
                <a:tab pos="665163" algn="l"/>
                <a:tab pos="1114425" algn="l"/>
                <a:tab pos="1563688" algn="l"/>
                <a:tab pos="2012950" algn="l"/>
                <a:tab pos="2462213" algn="l"/>
                <a:tab pos="2911475" algn="l"/>
                <a:tab pos="3360738" algn="l"/>
                <a:tab pos="3810000" algn="l"/>
                <a:tab pos="4259263" algn="l"/>
                <a:tab pos="4708525" algn="l"/>
                <a:tab pos="5157788" algn="l"/>
                <a:tab pos="5607050" algn="l"/>
                <a:tab pos="6056313" algn="l"/>
                <a:tab pos="6505575" algn="l"/>
                <a:tab pos="6954838" algn="l"/>
                <a:tab pos="7404100" algn="l"/>
                <a:tab pos="7853363" algn="l"/>
                <a:tab pos="8302625" algn="l"/>
                <a:tab pos="8751888" algn="l"/>
                <a:tab pos="9201150" algn="l"/>
              </a:tabLst>
            </a:pPr>
            <a:r>
              <a:rPr lang="en-US" b="0">
                <a:solidFill>
                  <a:srgbClr val="000000"/>
                </a:solidFill>
              </a:rPr>
              <a:t>Разработано для Java программистов</a:t>
            </a:r>
          </a:p>
        </p:txBody>
      </p:sp>
      <p:pic>
        <p:nvPicPr>
          <p:cNvPr id="28676" name="Picture 4"/>
          <p:cNvPicPr>
            <a:picLocks noChangeAspect="1" noChangeArrowheads="1"/>
          </p:cNvPicPr>
          <p:nvPr/>
        </p:nvPicPr>
        <p:blipFill>
          <a:blip r:embed="rId3" cstate="print"/>
          <a:srcRect/>
          <a:stretch>
            <a:fillRect/>
          </a:stretch>
        </p:blipFill>
        <p:spPr bwMode="auto">
          <a:xfrm>
            <a:off x="4851400" y="1439863"/>
            <a:ext cx="3429000" cy="4495800"/>
          </a:xfrm>
          <a:prstGeom prst="rect">
            <a:avLst/>
          </a:prstGeom>
          <a:noFill/>
          <a:ln w="9525">
            <a:noFill/>
            <a:round/>
            <a:headEnd/>
            <a:tailEnd/>
          </a:ln>
        </p:spPr>
      </p:pic>
      <p:sp>
        <p:nvSpPr>
          <p:cNvPr id="28677" name="Text Box 5"/>
          <p:cNvSpPr txBox="1">
            <a:spLocks noChangeArrowheads="1"/>
          </p:cNvSpPr>
          <p:nvPr/>
        </p:nvSpPr>
        <p:spPr bwMode="auto">
          <a:xfrm>
            <a:off x="7019925" y="5256213"/>
            <a:ext cx="1619250" cy="577850"/>
          </a:xfrm>
          <a:prstGeom prst="rect">
            <a:avLst/>
          </a:prstGeom>
          <a:noFill/>
          <a:ln w="9525">
            <a:noFill/>
            <a:round/>
            <a:headEnd/>
            <a:tailEnd/>
          </a:ln>
        </p:spPr>
        <p:txBody>
          <a:bodyPr lIns="90000" tIns="45000" rIns="90000" bIns="45000"/>
          <a:lstStyle/>
          <a:p>
            <a:pPr marL="0" lvl="1" defTabSz="449263">
              <a:lnSpc>
                <a:spcPct val="100000"/>
              </a:lnSpc>
              <a:spcBef>
                <a:spcPct val="0"/>
              </a:spcBef>
              <a:buClr>
                <a:srgbClr val="FD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latin typeface="Helvetica-Bold" pitchFamily="32" charset="0"/>
                <a:cs typeface="Arial" pitchFamily="34" charset="0"/>
              </a:rPr>
              <a:t>Комплект карт</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ru-RU" dirty="0" smtClean="0"/>
              <a:t>Корпорация </a:t>
            </a:r>
            <a:r>
              <a:rPr lang="en-US" dirty="0" smtClean="0"/>
              <a:t>Oracle </a:t>
            </a:r>
            <a:r>
              <a:rPr lang="ru-RU" dirty="0" smtClean="0"/>
              <a:t>сегодня</a:t>
            </a:r>
            <a:r>
              <a:rPr lang="en-US" dirty="0" smtClean="0"/>
              <a:t/>
            </a:r>
            <a:br>
              <a:rPr lang="en-US" dirty="0" smtClean="0"/>
            </a:br>
            <a:endParaRPr lang="en-US" dirty="0" smtClean="0"/>
          </a:p>
        </p:txBody>
      </p:sp>
      <p:sp>
        <p:nvSpPr>
          <p:cNvPr id="9219" name="Rectangle 3"/>
          <p:cNvSpPr>
            <a:spLocks noGrp="1" noChangeArrowheads="1"/>
          </p:cNvSpPr>
          <p:nvPr>
            <p:ph idx="1"/>
          </p:nvPr>
        </p:nvSpPr>
        <p:spPr>
          <a:xfrm>
            <a:off x="685800" y="1447800"/>
            <a:ext cx="7537450" cy="4343400"/>
          </a:xfrm>
        </p:spPr>
        <p:txBody>
          <a:bodyPr/>
          <a:lstStyle/>
          <a:p>
            <a:pPr eaLnBrk="1" hangingPunct="1"/>
            <a:r>
              <a:rPr lang="ru-RU" sz="2000" dirty="0" smtClean="0"/>
              <a:t>Основана в 1977 году</a:t>
            </a:r>
          </a:p>
          <a:p>
            <a:pPr eaLnBrk="1" hangingPunct="1"/>
            <a:r>
              <a:rPr lang="ru-RU" sz="2000" dirty="0" smtClean="0"/>
              <a:t>Доход за </a:t>
            </a:r>
            <a:r>
              <a:rPr lang="en-US" sz="2000" dirty="0" smtClean="0"/>
              <a:t>FY11</a:t>
            </a:r>
            <a:r>
              <a:rPr lang="ru-RU" sz="2000" dirty="0" smtClean="0"/>
              <a:t> фин.год - </a:t>
            </a:r>
            <a:r>
              <a:rPr lang="en-US" sz="2000" dirty="0" smtClean="0"/>
              <a:t>$</a:t>
            </a:r>
            <a:r>
              <a:rPr lang="ru-RU" sz="2000" dirty="0" smtClean="0"/>
              <a:t>35</a:t>
            </a:r>
            <a:r>
              <a:rPr lang="en-US" sz="2000" dirty="0" smtClean="0"/>
              <a:t>.</a:t>
            </a:r>
            <a:r>
              <a:rPr lang="ru-RU" sz="2000" dirty="0" smtClean="0"/>
              <a:t>6 млрд.</a:t>
            </a:r>
          </a:p>
          <a:p>
            <a:pPr eaLnBrk="1" hangingPunct="1"/>
            <a:r>
              <a:rPr lang="ru-RU" sz="2000" dirty="0" smtClean="0"/>
              <a:t>Крупнейший разработчик ПО в мире</a:t>
            </a:r>
            <a:endParaRPr lang="en-US" sz="2000" dirty="0" smtClean="0"/>
          </a:p>
          <a:p>
            <a:pPr eaLnBrk="1" hangingPunct="1"/>
            <a:r>
              <a:rPr lang="ru-RU" sz="2000" dirty="0" smtClean="0"/>
              <a:t>Работает в </a:t>
            </a:r>
            <a:r>
              <a:rPr lang="en-US" sz="2000" dirty="0" smtClean="0"/>
              <a:t>145 </a:t>
            </a:r>
            <a:r>
              <a:rPr lang="ru-RU" sz="2000" dirty="0" smtClean="0"/>
              <a:t>странах </a:t>
            </a:r>
            <a:endParaRPr lang="en-US" sz="2000" dirty="0" smtClean="0"/>
          </a:p>
          <a:p>
            <a:pPr eaLnBrk="1" hangingPunct="1"/>
            <a:r>
              <a:rPr lang="en-US" sz="2000" dirty="0" smtClean="0"/>
              <a:t>3</a:t>
            </a:r>
            <a:r>
              <a:rPr lang="ru-RU" sz="2000" dirty="0" smtClean="0"/>
              <a:t>8</a:t>
            </a:r>
            <a:r>
              <a:rPr lang="en-US" sz="2000" dirty="0" smtClean="0"/>
              <a:t>0</a:t>
            </a:r>
            <a:r>
              <a:rPr lang="ru-RU" sz="2000" dirty="0" smtClean="0"/>
              <a:t> </a:t>
            </a:r>
            <a:r>
              <a:rPr lang="en-US" sz="2000" dirty="0" smtClean="0"/>
              <a:t>000 </a:t>
            </a:r>
            <a:r>
              <a:rPr lang="ru-RU" sz="2000" dirty="0" smtClean="0"/>
              <a:t>заказчиков</a:t>
            </a:r>
            <a:r>
              <a:rPr lang="en-US" sz="2000" dirty="0" smtClean="0"/>
              <a:t> </a:t>
            </a:r>
            <a:r>
              <a:rPr lang="ru-RU" sz="2000" dirty="0" smtClean="0"/>
              <a:t>во всем мире</a:t>
            </a:r>
          </a:p>
          <a:p>
            <a:pPr eaLnBrk="1" hangingPunct="1"/>
            <a:r>
              <a:rPr lang="ru-RU" sz="2000" dirty="0" smtClean="0"/>
              <a:t>10</a:t>
            </a:r>
            <a:r>
              <a:rPr lang="en-US" sz="2000" dirty="0" smtClean="0"/>
              <a:t>8</a:t>
            </a:r>
            <a:r>
              <a:rPr lang="ru-RU" sz="2000" dirty="0" smtClean="0"/>
              <a:t> </a:t>
            </a:r>
            <a:r>
              <a:rPr lang="en-US" sz="2000" dirty="0" smtClean="0"/>
              <a:t>000 </a:t>
            </a:r>
            <a:r>
              <a:rPr lang="ru-RU" sz="2000" dirty="0" smtClean="0"/>
              <a:t>сотрудников</a:t>
            </a:r>
            <a:r>
              <a:rPr lang="en-US" sz="2000" dirty="0" smtClean="0"/>
              <a:t>; </a:t>
            </a:r>
          </a:p>
          <a:p>
            <a:pPr lvl="1" eaLnBrk="1" hangingPunct="1"/>
            <a:r>
              <a:rPr lang="en-US" sz="1800" dirty="0" smtClean="0"/>
              <a:t>32 000 </a:t>
            </a:r>
            <a:r>
              <a:rPr lang="ru-RU" sz="1800" dirty="0" smtClean="0"/>
              <a:t>разработчиков</a:t>
            </a:r>
            <a:endParaRPr lang="en-US" sz="1800" dirty="0" smtClean="0"/>
          </a:p>
          <a:p>
            <a:pPr lvl="1" eaLnBrk="1" hangingPunct="1"/>
            <a:r>
              <a:rPr lang="ru-RU" sz="1800" dirty="0" smtClean="0"/>
              <a:t>1</a:t>
            </a:r>
            <a:r>
              <a:rPr lang="en-US" sz="1800" dirty="0" smtClean="0"/>
              <a:t>8</a:t>
            </a:r>
            <a:r>
              <a:rPr lang="ru-RU" sz="1800" dirty="0" smtClean="0"/>
              <a:t> </a:t>
            </a:r>
            <a:r>
              <a:rPr lang="en-US" sz="1800" dirty="0" smtClean="0"/>
              <a:t>000 </a:t>
            </a:r>
            <a:r>
              <a:rPr lang="ru-RU" sz="1800" dirty="0" smtClean="0"/>
              <a:t>сотрудников поддержки</a:t>
            </a:r>
            <a:r>
              <a:rPr lang="en-US" sz="1800" dirty="0" smtClean="0"/>
              <a:t> </a:t>
            </a:r>
            <a:endParaRPr lang="ru-RU" sz="1800" dirty="0" smtClean="0"/>
          </a:p>
          <a:p>
            <a:pPr lvl="1" eaLnBrk="1" hangingPunct="1"/>
            <a:r>
              <a:rPr lang="en-US" sz="1800" dirty="0" smtClean="0"/>
              <a:t>17</a:t>
            </a:r>
            <a:r>
              <a:rPr lang="ru-RU" sz="1800" dirty="0" smtClean="0"/>
              <a:t> 000 экспертов-консультантов</a:t>
            </a:r>
            <a:endParaRPr lang="en-US" sz="1800" dirty="0" smtClean="0"/>
          </a:p>
          <a:p>
            <a:pPr eaLnBrk="1" hangingPunct="1"/>
            <a:r>
              <a:rPr lang="en-US" sz="2000" dirty="0" smtClean="0"/>
              <a:t>&gt; 20</a:t>
            </a:r>
            <a:r>
              <a:rPr lang="ru-RU" sz="2000" dirty="0" smtClean="0"/>
              <a:t> </a:t>
            </a:r>
            <a:r>
              <a:rPr lang="en-US" sz="2000" dirty="0" smtClean="0"/>
              <a:t>000 </a:t>
            </a:r>
            <a:r>
              <a:rPr lang="ru-RU" sz="2000" dirty="0" smtClean="0"/>
              <a:t>партнеров</a:t>
            </a:r>
            <a:endParaRPr lang="en-US" sz="2000" dirty="0" smtClean="0"/>
          </a:p>
          <a:p>
            <a:pPr eaLnBrk="1" hangingPunct="1"/>
            <a:r>
              <a:rPr lang="ru-RU" sz="2000" dirty="0" smtClean="0">
                <a:solidFill>
                  <a:schemeClr val="tx1"/>
                </a:solidFill>
                <a:latin typeface="+mn-lt"/>
                <a:ea typeface="+mn-ea"/>
                <a:cs typeface="+mn-cs"/>
              </a:rPr>
              <a:t>1</a:t>
            </a:r>
            <a:r>
              <a:rPr lang="en-US" sz="2000" dirty="0" smtClean="0">
                <a:solidFill>
                  <a:schemeClr val="tx1"/>
                </a:solidFill>
                <a:latin typeface="+mn-lt"/>
                <a:ea typeface="+mn-ea"/>
                <a:cs typeface="+mn-cs"/>
              </a:rPr>
              <a:t>4</a:t>
            </a:r>
            <a:r>
              <a:rPr lang="ru-RU" sz="2000" dirty="0" smtClean="0">
                <a:solidFill>
                  <a:schemeClr val="tx1"/>
                </a:solidFill>
                <a:latin typeface="+mn-lt"/>
                <a:ea typeface="+mn-ea"/>
                <a:cs typeface="+mn-cs"/>
              </a:rPr>
              <a:t> </a:t>
            </a:r>
            <a:r>
              <a:rPr lang="ru-RU" sz="2000" dirty="0" err="1" smtClean="0">
                <a:solidFill>
                  <a:schemeClr val="tx1"/>
                </a:solidFill>
                <a:latin typeface="+mn-lt"/>
                <a:ea typeface="+mn-ea"/>
                <a:cs typeface="+mn-cs"/>
              </a:rPr>
              <a:t>млн</a:t>
            </a:r>
            <a:r>
              <a:rPr lang="ru-RU" sz="2000" dirty="0" smtClean="0">
                <a:solidFill>
                  <a:schemeClr val="tx1"/>
                </a:solidFill>
                <a:latin typeface="+mn-lt"/>
                <a:ea typeface="+mn-ea"/>
                <a:cs typeface="+mn-cs"/>
              </a:rPr>
              <a:t> </a:t>
            </a:r>
            <a:r>
              <a:rPr lang="en-US" sz="2000" dirty="0" smtClean="0">
                <a:solidFill>
                  <a:schemeClr val="tx1"/>
                </a:solidFill>
                <a:latin typeface="+mn-lt"/>
                <a:ea typeface="+mn-ea"/>
                <a:cs typeface="+mn-cs"/>
              </a:rPr>
              <a:t>Java-</a:t>
            </a:r>
            <a:r>
              <a:rPr lang="ru-RU" sz="2000" dirty="0" smtClean="0">
                <a:solidFill>
                  <a:schemeClr val="tx1"/>
                </a:solidFill>
                <a:latin typeface="+mn-lt"/>
                <a:ea typeface="+mn-ea"/>
                <a:cs typeface="+mn-cs"/>
              </a:rPr>
              <a:t>разработчиков</a:t>
            </a:r>
            <a:endParaRPr lang="en-US" sz="2000" dirty="0" smtClean="0"/>
          </a:p>
        </p:txBody>
      </p:sp>
      <p:pic>
        <p:nvPicPr>
          <p:cNvPr id="9220" name="Picture 4" descr="Right Red"/>
          <p:cNvPicPr>
            <a:picLocks noChangeAspect="1" noChangeArrowheads="1"/>
          </p:cNvPicPr>
          <p:nvPr/>
        </p:nvPicPr>
        <p:blipFill>
          <a:blip r:embed="rId3" cstate="print"/>
          <a:srcRect/>
          <a:stretch>
            <a:fillRect/>
          </a:stretch>
        </p:blipFill>
        <p:spPr bwMode="auto">
          <a:xfrm>
            <a:off x="7010400" y="0"/>
            <a:ext cx="2133600" cy="685800"/>
          </a:xfrm>
          <a:prstGeom prst="rect">
            <a:avLst/>
          </a:prstGeom>
          <a:noFill/>
          <a:ln w="9525">
            <a:noFill/>
            <a:miter lim="800000"/>
            <a:headEnd/>
            <a:tailEnd/>
          </a:ln>
        </p:spPr>
      </p:pic>
      <p:pic>
        <p:nvPicPr>
          <p:cNvPr id="80898" name="Picture 2"/>
          <p:cNvPicPr>
            <a:picLocks noChangeAspect="1" noChangeArrowheads="1"/>
          </p:cNvPicPr>
          <p:nvPr/>
        </p:nvPicPr>
        <p:blipFill>
          <a:blip r:embed="rId4" cstate="print"/>
          <a:srcRect l="21200" t="8725" r="16400" b="35433"/>
          <a:stretch>
            <a:fillRect/>
          </a:stretch>
        </p:blipFill>
        <p:spPr bwMode="auto">
          <a:xfrm>
            <a:off x="7010400" y="685800"/>
            <a:ext cx="2133599" cy="2438400"/>
          </a:xfrm>
          <a:prstGeom prst="rect">
            <a:avLst/>
          </a:prstGeom>
          <a:noFill/>
          <a:ln w="63500" cap="flat" cmpd="sng">
            <a:noFill/>
            <a:prstDash val="solid"/>
            <a:miter lim="800000"/>
            <a:headEnd type="none" w="med" len="med"/>
            <a:tailEnd type="none" w="med" len="med"/>
          </a:ln>
        </p:spPr>
      </p:pic>
      <p:sp>
        <p:nvSpPr>
          <p:cNvPr id="7" name="Rectangle 6"/>
          <p:cNvSpPr/>
          <p:nvPr/>
        </p:nvSpPr>
        <p:spPr>
          <a:xfrm>
            <a:off x="7239000" y="3200400"/>
            <a:ext cx="1736373" cy="369332"/>
          </a:xfrm>
          <a:prstGeom prst="rect">
            <a:avLst/>
          </a:prstGeom>
        </p:spPr>
        <p:txBody>
          <a:bodyPr wrap="none">
            <a:spAutoFit/>
          </a:bodyPr>
          <a:lstStyle/>
          <a:p>
            <a:r>
              <a:rPr lang="en-US" dirty="0" smtClean="0"/>
              <a:t>Larry Ellison</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889000" y="304800"/>
            <a:ext cx="8004175" cy="941388"/>
          </a:xfrm>
        </p:spPr>
        <p:txBody>
          <a:bodyPr/>
          <a:lstStyle/>
          <a:p>
            <a:r>
              <a:rPr lang="ru-RU" smtClean="0"/>
              <a:t>Пространственный анализ и карты в</a:t>
            </a:r>
            <a:r>
              <a:rPr lang="en-US" smtClean="0"/>
              <a:t> </a:t>
            </a:r>
            <a:r>
              <a:rPr lang="ru-RU" smtClean="0"/>
              <a:t>инструментах </a:t>
            </a:r>
            <a:r>
              <a:rPr lang="en-US" smtClean="0"/>
              <a:t>Oracle</a:t>
            </a:r>
            <a:r>
              <a:rPr lang="ru-RU" smtClean="0"/>
              <a:t>,</a:t>
            </a:r>
            <a:r>
              <a:rPr lang="en-US" smtClean="0"/>
              <a:t> Applications</a:t>
            </a:r>
            <a:r>
              <a:rPr lang="ru-RU" smtClean="0"/>
              <a:t> и </a:t>
            </a:r>
            <a:r>
              <a:rPr lang="en-US" smtClean="0"/>
              <a:t>BI</a:t>
            </a:r>
          </a:p>
        </p:txBody>
      </p:sp>
      <p:pic>
        <p:nvPicPr>
          <p:cNvPr id="29699" name="Picture 3"/>
          <p:cNvPicPr>
            <a:picLocks noChangeAspect="1" noChangeArrowheads="1"/>
          </p:cNvPicPr>
          <p:nvPr/>
        </p:nvPicPr>
        <p:blipFill>
          <a:blip r:embed="rId3" cstate="print"/>
          <a:srcRect/>
          <a:stretch>
            <a:fillRect/>
          </a:stretch>
        </p:blipFill>
        <p:spPr bwMode="auto">
          <a:xfrm>
            <a:off x="304800" y="1828800"/>
            <a:ext cx="3429000" cy="2362200"/>
          </a:xfrm>
          <a:prstGeom prst="rect">
            <a:avLst/>
          </a:prstGeom>
          <a:noFill/>
          <a:ln w="9525">
            <a:noFill/>
            <a:miter lim="800000"/>
            <a:headEnd/>
            <a:tailEnd/>
          </a:ln>
        </p:spPr>
      </p:pic>
      <p:pic>
        <p:nvPicPr>
          <p:cNvPr id="29700" name="Picture 4"/>
          <p:cNvPicPr>
            <a:picLocks noChangeAspect="1" noChangeArrowheads="1"/>
          </p:cNvPicPr>
          <p:nvPr/>
        </p:nvPicPr>
        <p:blipFill>
          <a:blip r:embed="rId4" cstate="print"/>
          <a:srcRect l="7813" t="3568" r="7968" b="12541"/>
          <a:stretch>
            <a:fillRect/>
          </a:stretch>
        </p:blipFill>
        <p:spPr bwMode="auto">
          <a:xfrm>
            <a:off x="5486400" y="1981200"/>
            <a:ext cx="3200400" cy="2305050"/>
          </a:xfrm>
          <a:prstGeom prst="rect">
            <a:avLst/>
          </a:prstGeom>
          <a:noFill/>
          <a:ln w="9525">
            <a:noFill/>
            <a:miter lim="800000"/>
            <a:headEnd/>
            <a:tailEnd/>
          </a:ln>
        </p:spPr>
      </p:pic>
      <p:sp>
        <p:nvSpPr>
          <p:cNvPr id="29701" name="Text Box 5"/>
          <p:cNvSpPr txBox="1">
            <a:spLocks noChangeArrowheads="1"/>
          </p:cNvSpPr>
          <p:nvPr/>
        </p:nvSpPr>
        <p:spPr bwMode="auto">
          <a:xfrm>
            <a:off x="230188" y="1384300"/>
            <a:ext cx="2497137" cy="457200"/>
          </a:xfrm>
          <a:prstGeom prst="rect">
            <a:avLst/>
          </a:prstGeom>
          <a:noFill/>
          <a:ln w="9525">
            <a:noFill/>
            <a:miter lim="800000"/>
            <a:headEnd/>
            <a:tailEnd/>
          </a:ln>
        </p:spPr>
        <p:txBody>
          <a:bodyPr wrap="none">
            <a:spAutoFit/>
          </a:bodyPr>
          <a:lstStyle/>
          <a:p>
            <a:pPr algn="r" eaLnBrk="0" hangingPunct="0">
              <a:lnSpc>
                <a:spcPct val="100000"/>
              </a:lnSpc>
              <a:spcBef>
                <a:spcPct val="0"/>
              </a:spcBef>
              <a:buClrTx/>
            </a:pPr>
            <a:r>
              <a:rPr lang="en-US"/>
              <a:t>Oracle JDeveloper</a:t>
            </a:r>
            <a:r>
              <a:rPr lang="en-US" sz="2400"/>
              <a:t> </a:t>
            </a:r>
          </a:p>
        </p:txBody>
      </p:sp>
      <p:sp>
        <p:nvSpPr>
          <p:cNvPr id="29702" name="Text Box 6"/>
          <p:cNvSpPr txBox="1">
            <a:spLocks noChangeArrowheads="1"/>
          </p:cNvSpPr>
          <p:nvPr/>
        </p:nvSpPr>
        <p:spPr bwMode="auto">
          <a:xfrm>
            <a:off x="7010400" y="1619250"/>
            <a:ext cx="1776413" cy="396875"/>
          </a:xfrm>
          <a:prstGeom prst="rect">
            <a:avLst/>
          </a:prstGeom>
          <a:noFill/>
          <a:ln w="9525">
            <a:noFill/>
            <a:miter lim="800000"/>
            <a:headEnd/>
            <a:tailEnd/>
          </a:ln>
        </p:spPr>
        <p:txBody>
          <a:bodyPr wrap="none">
            <a:spAutoFit/>
          </a:bodyPr>
          <a:lstStyle/>
          <a:p>
            <a:pPr algn="r" eaLnBrk="0" hangingPunct="0">
              <a:lnSpc>
                <a:spcPct val="100000"/>
              </a:lnSpc>
              <a:spcBef>
                <a:spcPct val="0"/>
              </a:spcBef>
              <a:buClrTx/>
            </a:pPr>
            <a:r>
              <a:rPr lang="en-US"/>
              <a:t>Oracle BI EE </a:t>
            </a:r>
          </a:p>
        </p:txBody>
      </p:sp>
      <p:pic>
        <p:nvPicPr>
          <p:cNvPr id="29703" name="Picture 8"/>
          <p:cNvPicPr>
            <a:picLocks noChangeAspect="1" noChangeArrowheads="1"/>
          </p:cNvPicPr>
          <p:nvPr/>
        </p:nvPicPr>
        <p:blipFill>
          <a:blip r:embed="rId5" cstate="print"/>
          <a:srcRect t="20819"/>
          <a:stretch>
            <a:fillRect/>
          </a:stretch>
        </p:blipFill>
        <p:spPr bwMode="auto">
          <a:xfrm>
            <a:off x="2819400" y="3657600"/>
            <a:ext cx="3511550" cy="2374900"/>
          </a:xfrm>
          <a:prstGeom prst="rect">
            <a:avLst/>
          </a:prstGeom>
          <a:noFill/>
          <a:ln w="9525">
            <a:noFill/>
            <a:miter lim="800000"/>
            <a:headEnd/>
            <a:tailEnd/>
          </a:ln>
        </p:spPr>
      </p:pic>
      <p:sp>
        <p:nvSpPr>
          <p:cNvPr id="29704" name="Text Box 5"/>
          <p:cNvSpPr txBox="1">
            <a:spLocks noChangeArrowheads="1"/>
          </p:cNvSpPr>
          <p:nvPr/>
        </p:nvSpPr>
        <p:spPr bwMode="auto">
          <a:xfrm>
            <a:off x="1062038" y="4556125"/>
            <a:ext cx="1708150" cy="701675"/>
          </a:xfrm>
          <a:prstGeom prst="rect">
            <a:avLst/>
          </a:prstGeom>
          <a:noFill/>
          <a:ln w="9525">
            <a:noFill/>
            <a:miter lim="800000"/>
            <a:headEnd/>
            <a:tailEnd/>
          </a:ln>
        </p:spPr>
        <p:txBody>
          <a:bodyPr wrap="none">
            <a:spAutoFit/>
          </a:bodyPr>
          <a:lstStyle/>
          <a:p>
            <a:pPr algn="l" eaLnBrk="0" hangingPunct="0">
              <a:lnSpc>
                <a:spcPct val="100000"/>
              </a:lnSpc>
              <a:spcBef>
                <a:spcPct val="0"/>
              </a:spcBef>
              <a:buClrTx/>
            </a:pPr>
            <a:r>
              <a:rPr lang="en-US"/>
              <a:t>Oracle </a:t>
            </a:r>
          </a:p>
          <a:p>
            <a:pPr algn="l" eaLnBrk="0" hangingPunct="0">
              <a:lnSpc>
                <a:spcPct val="100000"/>
              </a:lnSpc>
              <a:spcBef>
                <a:spcPct val="0"/>
              </a:spcBef>
              <a:buClrTx/>
            </a:pPr>
            <a:r>
              <a:rPr lang="en-US"/>
              <a:t>Applications</a:t>
            </a:r>
            <a:endParaRPr lang="en-US" sz="240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ru-RU" smtClean="0"/>
              <a:t>Карта как фильтр</a:t>
            </a:r>
          </a:p>
        </p:txBody>
      </p:sp>
      <p:pic>
        <p:nvPicPr>
          <p:cNvPr id="30723" name="Picture 3"/>
          <p:cNvPicPr>
            <a:picLocks noChangeAspect="1" noChangeArrowheads="1"/>
          </p:cNvPicPr>
          <p:nvPr/>
        </p:nvPicPr>
        <p:blipFill>
          <a:blip r:embed="rId3" cstate="print"/>
          <a:srcRect/>
          <a:stretch>
            <a:fillRect/>
          </a:stretch>
        </p:blipFill>
        <p:spPr bwMode="auto">
          <a:xfrm>
            <a:off x="457200" y="914400"/>
            <a:ext cx="8382000" cy="4937125"/>
          </a:xfrm>
          <a:prstGeom prst="rect">
            <a:avLst/>
          </a:prstGeom>
          <a:noFill/>
          <a:ln w="9525">
            <a:noFill/>
            <a:miter lim="800000"/>
            <a:headEnd/>
            <a:tailEnd/>
          </a:ln>
        </p:spPr>
      </p:pic>
    </p:spTree>
  </p:cSld>
  <p:clrMapOvr>
    <a:masterClrMapping/>
  </p:clrMapOvr>
  <p:transition advTm="10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14400" y="304800"/>
            <a:ext cx="7553325" cy="923925"/>
          </a:xfrm>
        </p:spPr>
        <p:txBody>
          <a:bodyPr/>
          <a:lstStyle/>
          <a:p>
            <a:pPr defTabSz="449263"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mtClean="0"/>
              <a:t>Поддержка</a:t>
            </a:r>
            <a:r>
              <a:rPr lang="en-US" smtClean="0"/>
              <a:t> </a:t>
            </a:r>
            <a:r>
              <a:rPr lang="ru-RU" smtClean="0"/>
              <a:t>внешних провайдеров</a:t>
            </a:r>
          </a:p>
        </p:txBody>
      </p:sp>
      <p:pic>
        <p:nvPicPr>
          <p:cNvPr id="31747" name="Picture 2"/>
          <p:cNvPicPr>
            <a:picLocks noChangeAspect="1" noChangeArrowheads="1"/>
          </p:cNvPicPr>
          <p:nvPr/>
        </p:nvPicPr>
        <p:blipFill>
          <a:blip r:embed="rId3" cstate="print"/>
          <a:srcRect/>
          <a:stretch>
            <a:fillRect/>
          </a:stretch>
        </p:blipFill>
        <p:spPr bwMode="auto">
          <a:xfrm>
            <a:off x="990600" y="914400"/>
            <a:ext cx="6419850" cy="5184775"/>
          </a:xfrm>
          <a:prstGeom prst="rect">
            <a:avLst/>
          </a:prstGeom>
          <a:noFill/>
          <a:ln w="63500">
            <a:noFill/>
            <a:miter lim="800000"/>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ru-RU" smtClean="0"/>
              <a:t>План</a:t>
            </a:r>
          </a:p>
        </p:txBody>
      </p:sp>
      <p:sp>
        <p:nvSpPr>
          <p:cNvPr id="32771" name="Content Placeholder 2"/>
          <p:cNvSpPr>
            <a:spLocks noGrp="1"/>
          </p:cNvSpPr>
          <p:nvPr>
            <p:ph idx="1"/>
          </p:nvPr>
        </p:nvSpPr>
        <p:spPr>
          <a:xfrm>
            <a:off x="685800" y="1219200"/>
            <a:ext cx="7537450" cy="4953000"/>
          </a:xfrm>
        </p:spPr>
        <p:txBody>
          <a:bodyPr/>
          <a:lstStyle/>
          <a:p>
            <a:pPr eaLnBrk="1" hangingPunct="1"/>
            <a:r>
              <a:rPr lang="en-US" smtClean="0"/>
              <a:t>Oracle Spatial</a:t>
            </a:r>
          </a:p>
          <a:p>
            <a:pPr marL="571500" lvl="2" indent="-227013" eaLnBrk="1" hangingPunct="1"/>
            <a:r>
              <a:rPr lang="ru-RU" smtClean="0"/>
              <a:t>Векторных данных</a:t>
            </a:r>
            <a:endParaRPr lang="en-US" smtClean="0">
              <a:solidFill>
                <a:schemeClr val="accent1"/>
              </a:solidFill>
            </a:endParaRPr>
          </a:p>
          <a:p>
            <a:pPr eaLnBrk="1" hangingPunct="1"/>
            <a:r>
              <a:rPr lang="ru-RU" smtClean="0"/>
              <a:t>Продвинутые возможности</a:t>
            </a:r>
            <a:r>
              <a:rPr lang="en-US" smtClean="0"/>
              <a:t> Oracle Spatial</a:t>
            </a:r>
          </a:p>
          <a:p>
            <a:pPr lvl="1" eaLnBrk="1" hangingPunct="1"/>
            <a:r>
              <a:rPr lang="ru-RU" smtClean="0"/>
              <a:t>Растровые данные </a:t>
            </a:r>
          </a:p>
          <a:p>
            <a:pPr lvl="1" eaLnBrk="1" hangingPunct="1"/>
            <a:r>
              <a:rPr lang="ru-RU" smtClean="0"/>
              <a:t>Решение сетевых задач</a:t>
            </a:r>
          </a:p>
          <a:p>
            <a:pPr lvl="1" eaLnBrk="1" hangingPunct="1"/>
            <a:r>
              <a:rPr lang="ru-RU" smtClean="0"/>
              <a:t>Линейная система координат для транспорта</a:t>
            </a:r>
          </a:p>
          <a:p>
            <a:pPr eaLnBrk="1" hangingPunct="1"/>
            <a:r>
              <a:rPr lang="en-US" smtClean="0"/>
              <a:t>Oracle Mapviewer</a:t>
            </a:r>
            <a:r>
              <a:rPr lang="ru-RU" smtClean="0"/>
              <a:t> - для интеграции пространственных данных в корпоративные системы</a:t>
            </a:r>
            <a:endParaRPr lang="en-US" smtClean="0"/>
          </a:p>
          <a:p>
            <a:pPr eaLnBrk="1" hangingPunct="1"/>
            <a:r>
              <a:rPr lang="ru-RU" smtClean="0">
                <a:solidFill>
                  <a:schemeClr val="accent1"/>
                </a:solidFill>
              </a:rPr>
              <a:t>Интеграция </a:t>
            </a:r>
            <a:r>
              <a:rPr lang="en-US" smtClean="0">
                <a:solidFill>
                  <a:schemeClr val="accent1"/>
                </a:solidFill>
              </a:rPr>
              <a:t>Mapviewer </a:t>
            </a:r>
            <a:r>
              <a:rPr lang="ru-RU" smtClean="0">
                <a:solidFill>
                  <a:schemeClr val="accent1"/>
                </a:solidFill>
              </a:rPr>
              <a:t>с </a:t>
            </a:r>
            <a:r>
              <a:rPr lang="en-US" smtClean="0">
                <a:solidFill>
                  <a:schemeClr val="accent1"/>
                </a:solidFill>
              </a:rPr>
              <a:t>Autovue, UCM, BI.</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Spatial+Oracle BI Enterprise Edition </a:t>
            </a:r>
            <a:endParaRPr lang="ru-RU" smtClean="0"/>
          </a:p>
        </p:txBody>
      </p:sp>
      <p:pic>
        <p:nvPicPr>
          <p:cNvPr id="33795" name="Picture 4"/>
          <p:cNvPicPr>
            <a:picLocks noChangeAspect="1" noChangeArrowheads="1"/>
          </p:cNvPicPr>
          <p:nvPr/>
        </p:nvPicPr>
        <p:blipFill>
          <a:blip r:embed="rId3" cstate="print"/>
          <a:srcRect/>
          <a:stretch>
            <a:fillRect/>
          </a:stretch>
        </p:blipFill>
        <p:spPr bwMode="auto">
          <a:xfrm>
            <a:off x="609600" y="914400"/>
            <a:ext cx="7620000" cy="5418138"/>
          </a:xfrm>
          <a:prstGeom prst="rect">
            <a:avLst/>
          </a:prstGeom>
          <a:noFill/>
          <a:ln w="63500">
            <a:noFill/>
            <a:miter lim="800000"/>
            <a:headEnd/>
            <a:tailEnd/>
          </a:ln>
        </p:spPr>
      </p:pic>
      <p:pic>
        <p:nvPicPr>
          <p:cNvPr id="4" name="Рисунок 2"/>
          <p:cNvPicPr>
            <a:picLocks noChangeAspect="1" noChangeArrowheads="1"/>
          </p:cNvPicPr>
          <p:nvPr/>
        </p:nvPicPr>
        <p:blipFill>
          <a:blip r:embed="rId4" cstate="print"/>
          <a:srcRect/>
          <a:stretch>
            <a:fillRect/>
          </a:stretch>
        </p:blipFill>
        <p:spPr bwMode="auto">
          <a:xfrm>
            <a:off x="2743200" y="2819400"/>
            <a:ext cx="3311525" cy="1944688"/>
          </a:xfrm>
          <a:prstGeom prst="rect">
            <a:avLst/>
          </a:prstGeom>
          <a:noFill/>
          <a:ln w="63500">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srcRect/>
          <a:stretch>
            <a:fillRect/>
          </a:stretch>
        </p:blipFill>
        <p:spPr bwMode="auto">
          <a:xfrm>
            <a:off x="442913" y="3328988"/>
            <a:ext cx="7754937" cy="2501900"/>
          </a:xfrm>
          <a:prstGeom prst="rect">
            <a:avLst/>
          </a:prstGeom>
          <a:noFill/>
          <a:ln w="9525">
            <a:noFill/>
            <a:miter lim="800000"/>
            <a:headEnd/>
            <a:tailEnd/>
          </a:ln>
        </p:spPr>
      </p:pic>
      <p:grpSp>
        <p:nvGrpSpPr>
          <p:cNvPr id="34819" name="Group 3"/>
          <p:cNvGrpSpPr>
            <a:grpSpLocks/>
          </p:cNvGrpSpPr>
          <p:nvPr/>
        </p:nvGrpSpPr>
        <p:grpSpPr bwMode="auto">
          <a:xfrm>
            <a:off x="3113088" y="4779963"/>
            <a:ext cx="422275" cy="715962"/>
            <a:chOff x="1961" y="2867"/>
            <a:chExt cx="266" cy="451"/>
          </a:xfrm>
        </p:grpSpPr>
        <p:sp>
          <p:nvSpPr>
            <p:cNvPr id="34846" name="Line 4"/>
            <p:cNvSpPr>
              <a:spLocks noChangeShapeType="1"/>
            </p:cNvSpPr>
            <p:nvPr/>
          </p:nvSpPr>
          <p:spPr bwMode="auto">
            <a:xfrm flipV="1">
              <a:off x="1991" y="2867"/>
              <a:ext cx="6" cy="439"/>
            </a:xfrm>
            <a:prstGeom prst="line">
              <a:avLst/>
            </a:prstGeom>
            <a:noFill/>
            <a:ln w="19050">
              <a:solidFill>
                <a:srgbClr val="0000CC"/>
              </a:solidFill>
              <a:prstDash val="dash"/>
              <a:round/>
              <a:headEnd/>
              <a:tailEnd type="triangle" w="med" len="med"/>
            </a:ln>
          </p:spPr>
          <p:txBody>
            <a:bodyPr wrap="none" anchor="ctr"/>
            <a:lstStyle/>
            <a:p>
              <a:endParaRPr lang="en-US"/>
            </a:p>
          </p:txBody>
        </p:sp>
        <p:sp>
          <p:nvSpPr>
            <p:cNvPr id="34847" name="Text Box 5"/>
            <p:cNvSpPr txBox="1">
              <a:spLocks noChangeArrowheads="1"/>
            </p:cNvSpPr>
            <p:nvPr/>
          </p:nvSpPr>
          <p:spPr bwMode="auto">
            <a:xfrm>
              <a:off x="1961" y="3126"/>
              <a:ext cx="266" cy="192"/>
            </a:xfrm>
            <a:prstGeom prst="rect">
              <a:avLst/>
            </a:prstGeom>
            <a:noFill/>
            <a:ln w="12700" algn="ctr">
              <a:noFill/>
              <a:miter lim="800000"/>
              <a:headEnd/>
              <a:tailEnd/>
            </a:ln>
          </p:spPr>
          <p:txBody>
            <a:bodyPr wrap="none">
              <a:spAutoFit/>
            </a:bodyPr>
            <a:lstStyle/>
            <a:p>
              <a:pPr eaLnBrk="0" hangingPunct="0">
                <a:lnSpc>
                  <a:spcPct val="100000"/>
                </a:lnSpc>
                <a:spcBef>
                  <a:spcPct val="0"/>
                </a:spcBef>
                <a:buClrTx/>
              </a:pPr>
              <a:r>
                <a:rPr lang="en-US" sz="1400">
                  <a:solidFill>
                    <a:srgbClr val="0000CC"/>
                  </a:solidFill>
                  <a:latin typeface="Trebuchet MS" pitchFamily="34" charset="0"/>
                </a:rPr>
                <a:t>AQ</a:t>
              </a:r>
            </a:p>
          </p:txBody>
        </p:sp>
      </p:grpSp>
      <p:sp>
        <p:nvSpPr>
          <p:cNvPr id="34820" name="Rectangle 6"/>
          <p:cNvSpPr>
            <a:spLocks noChangeArrowheads="1"/>
          </p:cNvSpPr>
          <p:nvPr/>
        </p:nvSpPr>
        <p:spPr bwMode="auto">
          <a:xfrm>
            <a:off x="542925" y="3352800"/>
            <a:ext cx="8058150" cy="1885950"/>
          </a:xfrm>
          <a:prstGeom prst="rect">
            <a:avLst/>
          </a:prstGeom>
          <a:noFill/>
          <a:ln w="38100" cmpd="dbl" algn="ctr">
            <a:solidFill>
              <a:schemeClr val="bg2"/>
            </a:solidFill>
            <a:miter lim="800000"/>
            <a:headEnd/>
            <a:tailEnd/>
          </a:ln>
        </p:spPr>
        <p:txBody>
          <a:bodyPr wrap="none" anchor="ctr"/>
          <a:lstStyle/>
          <a:p>
            <a:endParaRPr lang="ru-RU"/>
          </a:p>
        </p:txBody>
      </p:sp>
      <p:sp>
        <p:nvSpPr>
          <p:cNvPr id="34821" name="Rectangle 7"/>
          <p:cNvSpPr>
            <a:spLocks noGrp="1" noChangeArrowheads="1"/>
          </p:cNvSpPr>
          <p:nvPr>
            <p:ph type="title"/>
          </p:nvPr>
        </p:nvSpPr>
        <p:spPr>
          <a:xfrm>
            <a:off x="766763" y="304800"/>
            <a:ext cx="7581900" cy="941388"/>
          </a:xfrm>
        </p:spPr>
        <p:txBody>
          <a:bodyPr/>
          <a:lstStyle/>
          <a:p>
            <a:pPr eaLnBrk="1" hangingPunct="1"/>
            <a:r>
              <a:rPr lang="en-US" sz="2800" dirty="0" smtClean="0"/>
              <a:t>Spatial + </a:t>
            </a:r>
            <a:r>
              <a:rPr lang="en-US" sz="2800" dirty="0" smtClean="0"/>
              <a:t>Complex </a:t>
            </a:r>
            <a:r>
              <a:rPr lang="en-US" sz="2800" dirty="0" smtClean="0"/>
              <a:t>Event Processing</a:t>
            </a:r>
          </a:p>
        </p:txBody>
      </p:sp>
      <p:pic>
        <p:nvPicPr>
          <p:cNvPr id="34822" name="Picture 8"/>
          <p:cNvPicPr>
            <a:picLocks noChangeAspect="1" noChangeArrowheads="1"/>
          </p:cNvPicPr>
          <p:nvPr/>
        </p:nvPicPr>
        <p:blipFill>
          <a:blip r:embed="rId4" cstate="print"/>
          <a:srcRect/>
          <a:stretch>
            <a:fillRect/>
          </a:stretch>
        </p:blipFill>
        <p:spPr bwMode="auto">
          <a:xfrm>
            <a:off x="4037013" y="704850"/>
            <a:ext cx="4573587" cy="2863850"/>
          </a:xfrm>
          <a:prstGeom prst="rect">
            <a:avLst/>
          </a:prstGeom>
          <a:noFill/>
          <a:ln w="12700" algn="ctr">
            <a:noFill/>
            <a:miter lim="800000"/>
            <a:headEnd/>
            <a:tailEnd/>
          </a:ln>
        </p:spPr>
      </p:pic>
      <p:sp>
        <p:nvSpPr>
          <p:cNvPr id="34823" name="Text Box 9"/>
          <p:cNvSpPr txBox="1">
            <a:spLocks noChangeArrowheads="1"/>
          </p:cNvSpPr>
          <p:nvPr/>
        </p:nvSpPr>
        <p:spPr bwMode="auto">
          <a:xfrm>
            <a:off x="2182813" y="5918200"/>
            <a:ext cx="1739900" cy="336550"/>
          </a:xfrm>
          <a:prstGeom prst="rect">
            <a:avLst/>
          </a:prstGeom>
          <a:noFill/>
          <a:ln w="12700" algn="ctr">
            <a:noFill/>
            <a:miter lim="800000"/>
            <a:headEnd/>
            <a:tailEnd/>
          </a:ln>
        </p:spPr>
        <p:txBody>
          <a:bodyPr wrap="none">
            <a:spAutoFit/>
          </a:bodyPr>
          <a:lstStyle/>
          <a:p>
            <a:pPr eaLnBrk="0" hangingPunct="0">
              <a:lnSpc>
                <a:spcPct val="100000"/>
              </a:lnSpc>
              <a:spcBef>
                <a:spcPct val="0"/>
              </a:spcBef>
              <a:buClrTx/>
            </a:pPr>
            <a:r>
              <a:rPr lang="en-US" sz="1600">
                <a:solidFill>
                  <a:srgbClr val="0000CC"/>
                </a:solidFill>
                <a:latin typeface="Trebuchet MS" pitchFamily="34" charset="0"/>
              </a:rPr>
              <a:t>Zone Definitions</a:t>
            </a:r>
          </a:p>
        </p:txBody>
      </p:sp>
      <p:grpSp>
        <p:nvGrpSpPr>
          <p:cNvPr id="34824" name="Group 10"/>
          <p:cNvGrpSpPr>
            <a:grpSpLocks/>
          </p:cNvGrpSpPr>
          <p:nvPr/>
        </p:nvGrpSpPr>
        <p:grpSpPr bwMode="auto">
          <a:xfrm>
            <a:off x="1974850" y="2051050"/>
            <a:ext cx="2773363" cy="1768475"/>
            <a:chOff x="1244" y="1148"/>
            <a:chExt cx="1747" cy="1114"/>
          </a:xfrm>
        </p:grpSpPr>
        <p:sp>
          <p:nvSpPr>
            <p:cNvPr id="34844" name="Line 11"/>
            <p:cNvSpPr>
              <a:spLocks noChangeShapeType="1"/>
            </p:cNvSpPr>
            <p:nvPr/>
          </p:nvSpPr>
          <p:spPr bwMode="auto">
            <a:xfrm flipH="1">
              <a:off x="1978" y="1148"/>
              <a:ext cx="1013" cy="955"/>
            </a:xfrm>
            <a:prstGeom prst="line">
              <a:avLst/>
            </a:prstGeom>
            <a:noFill/>
            <a:ln w="12700">
              <a:solidFill>
                <a:srgbClr val="D60093"/>
              </a:solidFill>
              <a:round/>
              <a:headEnd/>
              <a:tailEnd type="triangle" w="med" len="med"/>
            </a:ln>
          </p:spPr>
          <p:txBody>
            <a:bodyPr wrap="none" anchor="ctr"/>
            <a:lstStyle/>
            <a:p>
              <a:endParaRPr lang="en-US"/>
            </a:p>
          </p:txBody>
        </p:sp>
        <p:sp>
          <p:nvSpPr>
            <p:cNvPr id="34845" name="Text Box 12"/>
            <p:cNvSpPr txBox="1">
              <a:spLocks noChangeArrowheads="1"/>
            </p:cNvSpPr>
            <p:nvPr/>
          </p:nvSpPr>
          <p:spPr bwMode="auto">
            <a:xfrm>
              <a:off x="1244" y="2050"/>
              <a:ext cx="1274" cy="212"/>
            </a:xfrm>
            <a:prstGeom prst="rect">
              <a:avLst/>
            </a:prstGeom>
            <a:noFill/>
            <a:ln w="12700" algn="ctr">
              <a:noFill/>
              <a:miter lim="800000"/>
              <a:headEnd/>
              <a:tailEnd/>
            </a:ln>
          </p:spPr>
          <p:txBody>
            <a:bodyPr wrap="none">
              <a:spAutoFit/>
            </a:bodyPr>
            <a:lstStyle/>
            <a:p>
              <a:pPr eaLnBrk="0" hangingPunct="0">
                <a:lnSpc>
                  <a:spcPct val="100000"/>
                </a:lnSpc>
                <a:spcBef>
                  <a:spcPct val="0"/>
                </a:spcBef>
                <a:buClrTx/>
              </a:pPr>
              <a:r>
                <a:rPr lang="en-US" sz="1600">
                  <a:solidFill>
                    <a:srgbClr val="D60093"/>
                  </a:solidFill>
                  <a:latin typeface="Trebuchet MS" pitchFamily="34" charset="0"/>
                </a:rPr>
                <a:t>Resource Locations</a:t>
              </a:r>
            </a:p>
          </p:txBody>
        </p:sp>
      </p:grpSp>
      <p:grpSp>
        <p:nvGrpSpPr>
          <p:cNvPr id="34825" name="Group 13"/>
          <p:cNvGrpSpPr>
            <a:grpSpLocks/>
          </p:cNvGrpSpPr>
          <p:nvPr/>
        </p:nvGrpSpPr>
        <p:grpSpPr bwMode="auto">
          <a:xfrm>
            <a:off x="6380163" y="1557338"/>
            <a:ext cx="1985962" cy="2320925"/>
            <a:chOff x="4019" y="837"/>
            <a:chExt cx="1251" cy="1462"/>
          </a:xfrm>
        </p:grpSpPr>
        <p:sp>
          <p:nvSpPr>
            <p:cNvPr id="34841" name="Line 14"/>
            <p:cNvSpPr>
              <a:spLocks noChangeShapeType="1"/>
            </p:cNvSpPr>
            <p:nvPr/>
          </p:nvSpPr>
          <p:spPr bwMode="auto">
            <a:xfrm flipV="1">
              <a:off x="5232" y="837"/>
              <a:ext cx="15" cy="1458"/>
            </a:xfrm>
            <a:prstGeom prst="line">
              <a:avLst/>
            </a:prstGeom>
            <a:noFill/>
            <a:ln w="12700">
              <a:solidFill>
                <a:schemeClr val="accent1"/>
              </a:solidFill>
              <a:round/>
              <a:headEnd/>
              <a:tailEnd type="triangle" w="med" len="med"/>
            </a:ln>
          </p:spPr>
          <p:txBody>
            <a:bodyPr wrap="none" anchor="ctr"/>
            <a:lstStyle/>
            <a:p>
              <a:endParaRPr lang="en-US"/>
            </a:p>
          </p:txBody>
        </p:sp>
        <p:sp>
          <p:nvSpPr>
            <p:cNvPr id="34842" name="Line 15"/>
            <p:cNvSpPr>
              <a:spLocks noChangeShapeType="1"/>
            </p:cNvSpPr>
            <p:nvPr/>
          </p:nvSpPr>
          <p:spPr bwMode="auto">
            <a:xfrm flipV="1">
              <a:off x="4571" y="1195"/>
              <a:ext cx="12" cy="1104"/>
            </a:xfrm>
            <a:prstGeom prst="line">
              <a:avLst/>
            </a:prstGeom>
            <a:noFill/>
            <a:ln w="12700">
              <a:solidFill>
                <a:schemeClr val="accent1"/>
              </a:solidFill>
              <a:round/>
              <a:headEnd/>
              <a:tailEnd type="triangle" w="med" len="med"/>
            </a:ln>
          </p:spPr>
          <p:txBody>
            <a:bodyPr wrap="none" anchor="ctr"/>
            <a:lstStyle/>
            <a:p>
              <a:endParaRPr lang="en-US"/>
            </a:p>
          </p:txBody>
        </p:sp>
        <p:sp>
          <p:nvSpPr>
            <p:cNvPr id="34843" name="Text Box 16"/>
            <p:cNvSpPr txBox="1">
              <a:spLocks noChangeArrowheads="1"/>
            </p:cNvSpPr>
            <p:nvPr/>
          </p:nvSpPr>
          <p:spPr bwMode="auto">
            <a:xfrm>
              <a:off x="4019" y="1862"/>
              <a:ext cx="1251" cy="212"/>
            </a:xfrm>
            <a:prstGeom prst="rect">
              <a:avLst/>
            </a:prstGeom>
            <a:noFill/>
            <a:ln w="12700" algn="ctr">
              <a:noFill/>
              <a:miter lim="800000"/>
              <a:headEnd/>
              <a:tailEnd/>
            </a:ln>
          </p:spPr>
          <p:txBody>
            <a:bodyPr wrap="none">
              <a:spAutoFit/>
            </a:bodyPr>
            <a:lstStyle/>
            <a:p>
              <a:pPr eaLnBrk="0" hangingPunct="0">
                <a:lnSpc>
                  <a:spcPct val="100000"/>
                </a:lnSpc>
                <a:spcBef>
                  <a:spcPct val="0"/>
                </a:spcBef>
                <a:buClrTx/>
              </a:pPr>
              <a:r>
                <a:rPr lang="en-US" sz="1600">
                  <a:solidFill>
                    <a:schemeClr val="accent1"/>
                  </a:solidFill>
                  <a:latin typeface="Trebuchet MS" pitchFamily="34" charset="0"/>
                </a:rPr>
                <a:t>Matches and Alerts</a:t>
              </a:r>
            </a:p>
          </p:txBody>
        </p:sp>
      </p:grpSp>
      <p:sp>
        <p:nvSpPr>
          <p:cNvPr id="34826" name="Line 17"/>
          <p:cNvSpPr>
            <a:spLocks noChangeShapeType="1"/>
          </p:cNvSpPr>
          <p:nvPr/>
        </p:nvSpPr>
        <p:spPr bwMode="auto">
          <a:xfrm>
            <a:off x="3219450" y="3914775"/>
            <a:ext cx="2343150" cy="323850"/>
          </a:xfrm>
          <a:prstGeom prst="line">
            <a:avLst/>
          </a:prstGeom>
          <a:noFill/>
          <a:ln w="28575">
            <a:solidFill>
              <a:srgbClr val="D60093"/>
            </a:solidFill>
            <a:prstDash val="dash"/>
            <a:round/>
            <a:headEnd/>
            <a:tailEnd type="triangle" w="med" len="med"/>
          </a:ln>
        </p:spPr>
        <p:txBody>
          <a:bodyPr wrap="none" anchor="ctr"/>
          <a:lstStyle/>
          <a:p>
            <a:endParaRPr lang="en-US"/>
          </a:p>
        </p:txBody>
      </p:sp>
      <p:sp>
        <p:nvSpPr>
          <p:cNvPr id="34827" name="Line 18"/>
          <p:cNvSpPr>
            <a:spLocks noChangeShapeType="1"/>
          </p:cNvSpPr>
          <p:nvPr/>
        </p:nvSpPr>
        <p:spPr bwMode="auto">
          <a:xfrm flipV="1">
            <a:off x="5981700" y="3914775"/>
            <a:ext cx="552450" cy="390525"/>
          </a:xfrm>
          <a:prstGeom prst="line">
            <a:avLst/>
          </a:prstGeom>
          <a:noFill/>
          <a:ln w="28575">
            <a:solidFill>
              <a:schemeClr val="accent1"/>
            </a:solidFill>
            <a:prstDash val="dash"/>
            <a:round/>
            <a:headEnd/>
            <a:tailEnd type="triangle" w="med" len="med"/>
          </a:ln>
        </p:spPr>
        <p:txBody>
          <a:bodyPr wrap="none" anchor="ctr"/>
          <a:lstStyle/>
          <a:p>
            <a:endParaRPr lang="en-US"/>
          </a:p>
        </p:txBody>
      </p:sp>
      <p:sp>
        <p:nvSpPr>
          <p:cNvPr id="34828" name="Line 19"/>
          <p:cNvSpPr>
            <a:spLocks noChangeShapeType="1"/>
          </p:cNvSpPr>
          <p:nvPr/>
        </p:nvSpPr>
        <p:spPr bwMode="auto">
          <a:xfrm flipV="1">
            <a:off x="3209925" y="4314825"/>
            <a:ext cx="2371725" cy="238125"/>
          </a:xfrm>
          <a:prstGeom prst="line">
            <a:avLst/>
          </a:prstGeom>
          <a:noFill/>
          <a:ln w="28575">
            <a:solidFill>
              <a:srgbClr val="0000CC"/>
            </a:solidFill>
            <a:prstDash val="dash"/>
            <a:round/>
            <a:headEnd/>
            <a:tailEnd type="triangle" w="med" len="med"/>
          </a:ln>
        </p:spPr>
        <p:txBody>
          <a:bodyPr wrap="none" anchor="ctr"/>
          <a:lstStyle/>
          <a:p>
            <a:endParaRPr lang="en-US"/>
          </a:p>
        </p:txBody>
      </p:sp>
      <p:grpSp>
        <p:nvGrpSpPr>
          <p:cNvPr id="34829" name="Group 20"/>
          <p:cNvGrpSpPr>
            <a:grpSpLocks/>
          </p:cNvGrpSpPr>
          <p:nvPr/>
        </p:nvGrpSpPr>
        <p:grpSpPr bwMode="auto">
          <a:xfrm>
            <a:off x="2398713" y="4803775"/>
            <a:ext cx="498475" cy="715963"/>
            <a:chOff x="1511" y="2882"/>
            <a:chExt cx="314" cy="451"/>
          </a:xfrm>
        </p:grpSpPr>
        <p:sp>
          <p:nvSpPr>
            <p:cNvPr id="34839" name="Line 21"/>
            <p:cNvSpPr>
              <a:spLocks noChangeShapeType="1"/>
            </p:cNvSpPr>
            <p:nvPr/>
          </p:nvSpPr>
          <p:spPr bwMode="auto">
            <a:xfrm>
              <a:off x="1799" y="2882"/>
              <a:ext cx="1" cy="451"/>
            </a:xfrm>
            <a:prstGeom prst="line">
              <a:avLst/>
            </a:prstGeom>
            <a:noFill/>
            <a:ln w="19050">
              <a:solidFill>
                <a:srgbClr val="0000CC"/>
              </a:solidFill>
              <a:round/>
              <a:headEnd/>
              <a:tailEnd type="triangle" w="med" len="med"/>
            </a:ln>
          </p:spPr>
          <p:txBody>
            <a:bodyPr wrap="none" anchor="ctr"/>
            <a:lstStyle/>
            <a:p>
              <a:endParaRPr lang="en-US"/>
            </a:p>
          </p:txBody>
        </p:sp>
        <p:sp>
          <p:nvSpPr>
            <p:cNvPr id="34840" name="Text Box 22"/>
            <p:cNvSpPr txBox="1">
              <a:spLocks noChangeArrowheads="1"/>
            </p:cNvSpPr>
            <p:nvPr/>
          </p:nvSpPr>
          <p:spPr bwMode="auto">
            <a:xfrm>
              <a:off x="1511" y="2993"/>
              <a:ext cx="314" cy="192"/>
            </a:xfrm>
            <a:prstGeom prst="rect">
              <a:avLst/>
            </a:prstGeom>
            <a:noFill/>
            <a:ln w="12700" algn="ctr">
              <a:noFill/>
              <a:miter lim="800000"/>
              <a:headEnd/>
              <a:tailEnd/>
            </a:ln>
          </p:spPr>
          <p:txBody>
            <a:bodyPr wrap="none">
              <a:spAutoFit/>
            </a:bodyPr>
            <a:lstStyle/>
            <a:p>
              <a:pPr eaLnBrk="0" hangingPunct="0">
                <a:lnSpc>
                  <a:spcPct val="100000"/>
                </a:lnSpc>
                <a:spcBef>
                  <a:spcPct val="0"/>
                </a:spcBef>
                <a:buClrTx/>
              </a:pPr>
              <a:r>
                <a:rPr lang="en-US" sz="1400">
                  <a:solidFill>
                    <a:srgbClr val="0000CC"/>
                  </a:solidFill>
                  <a:latin typeface="Trebuchet MS" pitchFamily="34" charset="0"/>
                </a:rPr>
                <a:t>SQL</a:t>
              </a:r>
            </a:p>
          </p:txBody>
        </p:sp>
      </p:grpSp>
      <p:pic>
        <p:nvPicPr>
          <p:cNvPr id="34830" name="Picture 23" descr="j0195384"/>
          <p:cNvPicPr>
            <a:picLocks noChangeAspect="1" noChangeArrowheads="1"/>
          </p:cNvPicPr>
          <p:nvPr/>
        </p:nvPicPr>
        <p:blipFill>
          <a:blip r:embed="rId5" cstate="print"/>
          <a:srcRect/>
          <a:stretch>
            <a:fillRect/>
          </a:stretch>
        </p:blipFill>
        <p:spPr bwMode="auto">
          <a:xfrm>
            <a:off x="4711700" y="5264150"/>
            <a:ext cx="833438" cy="850900"/>
          </a:xfrm>
          <a:prstGeom prst="rect">
            <a:avLst/>
          </a:prstGeom>
          <a:noFill/>
          <a:ln w="9525">
            <a:noFill/>
            <a:miter lim="800000"/>
            <a:headEnd/>
            <a:tailEnd/>
          </a:ln>
        </p:spPr>
      </p:pic>
      <p:sp>
        <p:nvSpPr>
          <p:cNvPr id="34831" name="Line 24"/>
          <p:cNvSpPr>
            <a:spLocks noChangeShapeType="1"/>
          </p:cNvSpPr>
          <p:nvPr/>
        </p:nvSpPr>
        <p:spPr bwMode="auto">
          <a:xfrm flipH="1">
            <a:off x="3467100" y="5781675"/>
            <a:ext cx="1181100" cy="0"/>
          </a:xfrm>
          <a:prstGeom prst="line">
            <a:avLst/>
          </a:prstGeom>
          <a:noFill/>
          <a:ln w="28575">
            <a:solidFill>
              <a:srgbClr val="0000CC"/>
            </a:solidFill>
            <a:round/>
            <a:headEnd/>
            <a:tailEnd type="triangle" w="med" len="med"/>
          </a:ln>
        </p:spPr>
        <p:txBody>
          <a:bodyPr wrap="none" anchor="ctr"/>
          <a:lstStyle/>
          <a:p>
            <a:endParaRPr lang="en-US"/>
          </a:p>
        </p:txBody>
      </p:sp>
      <p:sp>
        <p:nvSpPr>
          <p:cNvPr id="34832" name="Text Box 25"/>
          <p:cNvSpPr txBox="1">
            <a:spLocks noChangeArrowheads="1"/>
          </p:cNvSpPr>
          <p:nvPr/>
        </p:nvSpPr>
        <p:spPr bwMode="auto">
          <a:xfrm>
            <a:off x="3516313" y="5499100"/>
            <a:ext cx="1181100" cy="244475"/>
          </a:xfrm>
          <a:prstGeom prst="rect">
            <a:avLst/>
          </a:prstGeom>
          <a:noFill/>
          <a:ln w="12700" algn="ctr">
            <a:noFill/>
            <a:miter lim="800000"/>
            <a:headEnd/>
            <a:tailEnd/>
          </a:ln>
        </p:spPr>
        <p:txBody>
          <a:bodyPr wrap="none">
            <a:spAutoFit/>
          </a:bodyPr>
          <a:lstStyle/>
          <a:p>
            <a:pPr eaLnBrk="0" hangingPunct="0">
              <a:lnSpc>
                <a:spcPct val="100000"/>
              </a:lnSpc>
              <a:spcBef>
                <a:spcPct val="0"/>
              </a:spcBef>
              <a:buClrTx/>
            </a:pPr>
            <a:r>
              <a:rPr lang="en-US" sz="1000">
                <a:latin typeface="Trebuchet MS" pitchFamily="34" charset="0"/>
              </a:rPr>
              <a:t>Polygon Manager</a:t>
            </a:r>
          </a:p>
        </p:txBody>
      </p:sp>
      <p:sp>
        <p:nvSpPr>
          <p:cNvPr id="34833" name="Line 26"/>
          <p:cNvSpPr>
            <a:spLocks noChangeShapeType="1"/>
          </p:cNvSpPr>
          <p:nvPr/>
        </p:nvSpPr>
        <p:spPr bwMode="auto">
          <a:xfrm flipV="1">
            <a:off x="6915150" y="3906838"/>
            <a:ext cx="1408113" cy="7937"/>
          </a:xfrm>
          <a:prstGeom prst="line">
            <a:avLst/>
          </a:prstGeom>
          <a:noFill/>
          <a:ln w="28575">
            <a:solidFill>
              <a:schemeClr val="accent1"/>
            </a:solidFill>
            <a:prstDash val="dash"/>
            <a:round/>
            <a:headEnd/>
            <a:tailEnd type="triangle" w="med" len="med"/>
          </a:ln>
        </p:spPr>
        <p:txBody>
          <a:bodyPr wrap="none" anchor="ctr"/>
          <a:lstStyle/>
          <a:p>
            <a:endParaRPr lang="en-US"/>
          </a:p>
        </p:txBody>
      </p:sp>
      <p:sp>
        <p:nvSpPr>
          <p:cNvPr id="34834" name="Text Box 27"/>
          <p:cNvSpPr txBox="1">
            <a:spLocks noChangeArrowheads="1"/>
          </p:cNvSpPr>
          <p:nvPr/>
        </p:nvSpPr>
        <p:spPr bwMode="auto">
          <a:xfrm>
            <a:off x="446088" y="3054350"/>
            <a:ext cx="2944812" cy="336550"/>
          </a:xfrm>
          <a:prstGeom prst="rect">
            <a:avLst/>
          </a:prstGeom>
          <a:noFill/>
          <a:ln w="12700" algn="ctr">
            <a:noFill/>
            <a:miter lim="800000"/>
            <a:headEnd/>
            <a:tailEnd/>
          </a:ln>
        </p:spPr>
        <p:txBody>
          <a:bodyPr wrap="none">
            <a:spAutoFit/>
          </a:bodyPr>
          <a:lstStyle/>
          <a:p>
            <a:pPr eaLnBrk="0" hangingPunct="0">
              <a:lnSpc>
                <a:spcPct val="100000"/>
              </a:lnSpc>
              <a:spcBef>
                <a:spcPct val="0"/>
              </a:spcBef>
              <a:buClrTx/>
            </a:pPr>
            <a:r>
              <a:rPr lang="en-US" sz="1600">
                <a:latin typeface="Trebuchet MS" pitchFamily="34" charset="0"/>
              </a:rPr>
              <a:t>Oracle CEP Application (EPN)</a:t>
            </a:r>
          </a:p>
        </p:txBody>
      </p:sp>
      <p:sp>
        <p:nvSpPr>
          <p:cNvPr id="34835" name="AutoShape 28"/>
          <p:cNvSpPr>
            <a:spLocks noChangeArrowheads="1"/>
          </p:cNvSpPr>
          <p:nvPr/>
        </p:nvSpPr>
        <p:spPr bwMode="auto">
          <a:xfrm>
            <a:off x="2665413" y="5534025"/>
            <a:ext cx="723900" cy="457200"/>
          </a:xfrm>
          <a:prstGeom prst="can">
            <a:avLst>
              <a:gd name="adj" fmla="val 25000"/>
            </a:avLst>
          </a:prstGeom>
          <a:solidFill>
            <a:srgbClr val="0000FF">
              <a:alpha val="47842"/>
            </a:srgbClr>
          </a:solidFill>
          <a:ln w="12700">
            <a:solidFill>
              <a:srgbClr val="0000FF"/>
            </a:solidFill>
            <a:round/>
            <a:headEnd/>
            <a:tailEnd/>
          </a:ln>
        </p:spPr>
        <p:txBody>
          <a:bodyPr wrap="none" anchor="ctr"/>
          <a:lstStyle/>
          <a:p>
            <a:endParaRPr lang="ru-RU"/>
          </a:p>
        </p:txBody>
      </p:sp>
      <p:sp>
        <p:nvSpPr>
          <p:cNvPr id="34836" name="Text Box 29"/>
          <p:cNvSpPr txBox="1">
            <a:spLocks noChangeArrowheads="1"/>
          </p:cNvSpPr>
          <p:nvPr/>
        </p:nvSpPr>
        <p:spPr bwMode="auto">
          <a:xfrm>
            <a:off x="7439025" y="293688"/>
            <a:ext cx="1174750" cy="336550"/>
          </a:xfrm>
          <a:prstGeom prst="rect">
            <a:avLst/>
          </a:prstGeom>
          <a:noFill/>
          <a:ln w="12700" algn="ctr">
            <a:noFill/>
            <a:miter lim="800000"/>
            <a:headEnd/>
            <a:tailEnd/>
          </a:ln>
        </p:spPr>
        <p:txBody>
          <a:bodyPr wrap="none">
            <a:spAutoFit/>
          </a:bodyPr>
          <a:lstStyle/>
          <a:p>
            <a:pPr eaLnBrk="0" hangingPunct="0">
              <a:lnSpc>
                <a:spcPct val="100000"/>
              </a:lnSpc>
              <a:spcBef>
                <a:spcPct val="0"/>
              </a:spcBef>
              <a:buClrTx/>
            </a:pPr>
            <a:r>
              <a:rPr lang="en-US" sz="1600">
                <a:latin typeface="Trebuchet MS" pitchFamily="34" charset="0"/>
              </a:rPr>
              <a:t>Dashboard</a:t>
            </a:r>
          </a:p>
        </p:txBody>
      </p:sp>
      <p:sp>
        <p:nvSpPr>
          <p:cNvPr id="34837" name="Text Box 30"/>
          <p:cNvSpPr txBox="1">
            <a:spLocks noChangeArrowheads="1"/>
          </p:cNvSpPr>
          <p:nvPr/>
        </p:nvSpPr>
        <p:spPr bwMode="auto">
          <a:xfrm>
            <a:off x="649288" y="1330325"/>
            <a:ext cx="3033712" cy="1006475"/>
          </a:xfrm>
          <a:prstGeom prst="rect">
            <a:avLst/>
          </a:prstGeom>
          <a:noFill/>
          <a:ln w="12700" algn="ctr">
            <a:noFill/>
            <a:miter lim="800000"/>
            <a:headEnd/>
            <a:tailEnd/>
          </a:ln>
        </p:spPr>
        <p:txBody>
          <a:bodyPr wrap="none">
            <a:spAutoFit/>
          </a:bodyPr>
          <a:lstStyle/>
          <a:p>
            <a:pPr algn="l" eaLnBrk="0" hangingPunct="0">
              <a:lnSpc>
                <a:spcPct val="100000"/>
              </a:lnSpc>
              <a:spcBef>
                <a:spcPct val="0"/>
              </a:spcBef>
              <a:buClrTx/>
              <a:buFontTx/>
              <a:buChar char="•"/>
            </a:pPr>
            <a:r>
              <a:rPr lang="en-US">
                <a:latin typeface="Trebuchet MS" pitchFamily="34" charset="0"/>
              </a:rPr>
              <a:t>Polygon Manager</a:t>
            </a:r>
          </a:p>
          <a:p>
            <a:pPr algn="l" eaLnBrk="0" hangingPunct="0">
              <a:lnSpc>
                <a:spcPct val="100000"/>
              </a:lnSpc>
              <a:spcBef>
                <a:spcPct val="0"/>
              </a:spcBef>
              <a:buClrTx/>
              <a:buFontTx/>
              <a:buChar char="•"/>
            </a:pPr>
            <a:r>
              <a:rPr lang="en-US">
                <a:latin typeface="Trebuchet MS" pitchFamily="34" charset="0"/>
              </a:rPr>
              <a:t>Oracle CEP Application</a:t>
            </a:r>
          </a:p>
          <a:p>
            <a:pPr algn="l" eaLnBrk="0" hangingPunct="0">
              <a:lnSpc>
                <a:spcPct val="100000"/>
              </a:lnSpc>
              <a:spcBef>
                <a:spcPct val="0"/>
              </a:spcBef>
              <a:buClrTx/>
              <a:buFontTx/>
              <a:buChar char="•"/>
            </a:pPr>
            <a:r>
              <a:rPr lang="en-US">
                <a:latin typeface="Trebuchet MS" pitchFamily="34" charset="0"/>
              </a:rPr>
              <a:t>Dashboard</a:t>
            </a:r>
          </a:p>
        </p:txBody>
      </p:sp>
      <p:sp>
        <p:nvSpPr>
          <p:cNvPr id="34838" name="Oval 31"/>
          <p:cNvSpPr>
            <a:spLocks noChangeArrowheads="1"/>
          </p:cNvSpPr>
          <p:nvPr/>
        </p:nvSpPr>
        <p:spPr bwMode="auto">
          <a:xfrm>
            <a:off x="5441950" y="3863975"/>
            <a:ext cx="623888" cy="881063"/>
          </a:xfrm>
          <a:prstGeom prst="ellipse">
            <a:avLst/>
          </a:prstGeom>
          <a:noFill/>
          <a:ln w="12700" algn="ctr">
            <a:solidFill>
              <a:schemeClr val="accent1"/>
            </a:solidFill>
            <a:round/>
            <a:headEnd/>
            <a:tailEnd/>
          </a:ln>
        </p:spPr>
        <p:txBody>
          <a:bodyPr wrap="none" anchor="ctr"/>
          <a:lstStyle/>
          <a:p>
            <a:endParaRPr lang="ru-RU"/>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3" descr="04"/>
          <p:cNvPicPr>
            <a:picLocks noChangeAspect="1" noChangeArrowheads="1"/>
          </p:cNvPicPr>
          <p:nvPr/>
        </p:nvPicPr>
        <p:blipFill>
          <a:blip r:embed="rId3" cstate="print"/>
          <a:srcRect/>
          <a:stretch>
            <a:fillRect/>
          </a:stretch>
        </p:blipFill>
        <p:spPr bwMode="auto">
          <a:xfrm>
            <a:off x="304800" y="3752850"/>
            <a:ext cx="2590800" cy="1809750"/>
          </a:xfrm>
          <a:prstGeom prst="rect">
            <a:avLst/>
          </a:prstGeom>
          <a:noFill/>
          <a:ln w="9525">
            <a:noFill/>
            <a:miter lim="800000"/>
            <a:headEnd/>
            <a:tailEnd/>
          </a:ln>
        </p:spPr>
      </p:pic>
      <p:pic>
        <p:nvPicPr>
          <p:cNvPr id="35843" name="Picture 12" descr="E&amp;C"/>
          <p:cNvPicPr>
            <a:picLocks noChangeAspect="1" noChangeArrowheads="1"/>
          </p:cNvPicPr>
          <p:nvPr/>
        </p:nvPicPr>
        <p:blipFill>
          <a:blip r:embed="rId4" cstate="print"/>
          <a:srcRect/>
          <a:stretch>
            <a:fillRect/>
          </a:stretch>
        </p:blipFill>
        <p:spPr bwMode="auto">
          <a:xfrm>
            <a:off x="3048000" y="1676400"/>
            <a:ext cx="2514600" cy="1981200"/>
          </a:xfrm>
          <a:prstGeom prst="rect">
            <a:avLst/>
          </a:prstGeom>
          <a:noFill/>
          <a:ln w="9525">
            <a:noFill/>
            <a:miter lim="800000"/>
            <a:headEnd/>
            <a:tailEnd/>
          </a:ln>
        </p:spPr>
      </p:pic>
      <p:sp>
        <p:nvSpPr>
          <p:cNvPr id="35844" name="Rectangle 2"/>
          <p:cNvSpPr>
            <a:spLocks noGrp="1" noChangeArrowheads="1"/>
          </p:cNvSpPr>
          <p:nvPr>
            <p:ph type="title"/>
          </p:nvPr>
        </p:nvSpPr>
        <p:spPr>
          <a:xfrm>
            <a:off x="889000" y="304800"/>
            <a:ext cx="7874000" cy="941388"/>
          </a:xfrm>
        </p:spPr>
        <p:txBody>
          <a:bodyPr/>
          <a:lstStyle/>
          <a:p>
            <a:r>
              <a:rPr lang="en-US" sz="2800" smtClean="0"/>
              <a:t>Spatial + AutoVue Enterprise Visualization</a:t>
            </a:r>
            <a:br>
              <a:rPr lang="en-US" sz="2800" smtClean="0"/>
            </a:br>
            <a:r>
              <a:rPr lang="en-GB" sz="1800" b="0" smtClean="0">
                <a:solidFill>
                  <a:schemeClr val="accent1"/>
                </a:solidFill>
              </a:rPr>
              <a:t>Web-based Solution to View &amp; Collaborate on Hundreds of Technical &amp; Business Documents</a:t>
            </a:r>
            <a:endParaRPr lang="en-US" sz="1800" b="0" smtClean="0">
              <a:solidFill>
                <a:schemeClr val="accent1"/>
              </a:solidFill>
            </a:endParaRPr>
          </a:p>
        </p:txBody>
      </p:sp>
      <p:pic>
        <p:nvPicPr>
          <p:cNvPr id="35845" name="Picture 3"/>
          <p:cNvPicPr>
            <a:picLocks noChangeAspect="1" noChangeArrowheads="1"/>
          </p:cNvPicPr>
          <p:nvPr/>
        </p:nvPicPr>
        <p:blipFill>
          <a:blip r:embed="rId5" cstate="print"/>
          <a:srcRect/>
          <a:stretch>
            <a:fillRect/>
          </a:stretch>
        </p:blipFill>
        <p:spPr bwMode="auto">
          <a:xfrm>
            <a:off x="342900" y="1689100"/>
            <a:ext cx="2557463" cy="1917700"/>
          </a:xfrm>
          <a:prstGeom prst="rect">
            <a:avLst/>
          </a:prstGeom>
          <a:noFill/>
          <a:ln w="9525">
            <a:solidFill>
              <a:schemeClr val="accent2"/>
            </a:solidFill>
            <a:miter lim="800000"/>
            <a:headEnd/>
            <a:tailEnd/>
          </a:ln>
        </p:spPr>
      </p:pic>
      <p:pic>
        <p:nvPicPr>
          <p:cNvPr id="35846" name="Picture 5" descr="av192_browsetips-big"/>
          <p:cNvPicPr>
            <a:picLocks noChangeArrowheads="1"/>
          </p:cNvPicPr>
          <p:nvPr/>
        </p:nvPicPr>
        <p:blipFill>
          <a:blip r:embed="rId6" cstate="print"/>
          <a:srcRect/>
          <a:stretch>
            <a:fillRect/>
          </a:stretch>
        </p:blipFill>
        <p:spPr bwMode="auto">
          <a:xfrm>
            <a:off x="3032125" y="3768725"/>
            <a:ext cx="2559050" cy="1919288"/>
          </a:xfrm>
          <a:prstGeom prst="rect">
            <a:avLst/>
          </a:prstGeom>
          <a:noFill/>
          <a:ln w="9525">
            <a:noFill/>
            <a:miter lim="800000"/>
            <a:headEnd/>
            <a:tailEnd/>
          </a:ln>
        </p:spPr>
      </p:pic>
      <p:sp>
        <p:nvSpPr>
          <p:cNvPr id="35847" name="Rectangle 6"/>
          <p:cNvSpPr>
            <a:spLocks noChangeArrowheads="1"/>
          </p:cNvSpPr>
          <p:nvPr/>
        </p:nvSpPr>
        <p:spPr bwMode="auto">
          <a:xfrm>
            <a:off x="6108700" y="1447800"/>
            <a:ext cx="2730500" cy="3903663"/>
          </a:xfrm>
          <a:prstGeom prst="rect">
            <a:avLst/>
          </a:prstGeom>
          <a:noFill/>
          <a:ln w="9525">
            <a:noFill/>
            <a:miter lim="800000"/>
            <a:headEnd/>
            <a:tailEnd type="none" w="lg" len="lg"/>
          </a:ln>
        </p:spPr>
        <p:txBody>
          <a:bodyPr lIns="92075" tIns="46038" rIns="92075" bIns="46038">
            <a:spAutoFit/>
          </a:bodyPr>
          <a:lstStyle/>
          <a:p>
            <a:pPr marL="176213" indent="-176213">
              <a:lnSpc>
                <a:spcPct val="80000"/>
              </a:lnSpc>
            </a:pPr>
            <a:r>
              <a:rPr lang="en-US" sz="2600" u="sng">
                <a:solidFill>
                  <a:schemeClr val="accent1"/>
                </a:solidFill>
              </a:rPr>
              <a:t>Capabilities</a:t>
            </a:r>
          </a:p>
          <a:p>
            <a:pPr marL="176213" indent="-176213" algn="l">
              <a:lnSpc>
                <a:spcPct val="80000"/>
              </a:lnSpc>
              <a:buFontTx/>
              <a:buChar char="•"/>
            </a:pPr>
            <a:r>
              <a:rPr lang="ru-RU" sz="1800" b="0"/>
              <a:t>Просмотр распространенных форматов файлов</a:t>
            </a:r>
            <a:r>
              <a:rPr lang="en-US" sz="1800" b="0"/>
              <a:t>t</a:t>
            </a:r>
          </a:p>
          <a:p>
            <a:pPr marL="176213" indent="-176213" algn="l">
              <a:lnSpc>
                <a:spcPct val="80000"/>
              </a:lnSpc>
              <a:buFontTx/>
              <a:buChar char="•"/>
            </a:pPr>
            <a:r>
              <a:rPr lang="ru-RU" sz="1800" b="0"/>
              <a:t>Добавляем электронные аннотации/пометки</a:t>
            </a:r>
            <a:endParaRPr lang="en-US" sz="1800" b="0"/>
          </a:p>
          <a:p>
            <a:pPr marL="176213" indent="-176213" algn="l">
              <a:lnSpc>
                <a:spcPct val="80000"/>
              </a:lnSpc>
              <a:buFontTx/>
              <a:buChar char="•"/>
            </a:pPr>
            <a:r>
              <a:rPr lang="ru-RU" sz="1800" b="0"/>
              <a:t>Совместная работа в реальном времени или </a:t>
            </a:r>
            <a:r>
              <a:rPr lang="en-US" sz="1800" b="0"/>
              <a:t>offline </a:t>
            </a:r>
          </a:p>
          <a:p>
            <a:pPr marL="176213" indent="-176213" algn="l">
              <a:lnSpc>
                <a:spcPct val="80000"/>
              </a:lnSpc>
              <a:buFontTx/>
              <a:buChar char="•"/>
            </a:pPr>
            <a:r>
              <a:rPr lang="ru-RU" sz="1800" b="0"/>
              <a:t>Печать документов</a:t>
            </a:r>
            <a:endParaRPr lang="en-US" sz="1800" b="0"/>
          </a:p>
          <a:p>
            <a:pPr marL="176213" indent="-176213" algn="l">
              <a:lnSpc>
                <a:spcPct val="80000"/>
              </a:lnSpc>
              <a:buFontTx/>
              <a:buChar char="•"/>
            </a:pPr>
            <a:endParaRPr lang="en-US" sz="1800" b="0"/>
          </a:p>
          <a:p>
            <a:pPr marL="176213" indent="-176213" algn="l">
              <a:lnSpc>
                <a:spcPct val="80000"/>
              </a:lnSpc>
              <a:buFontTx/>
              <a:buChar char="•"/>
            </a:pPr>
            <a:endParaRPr lang="en-US" sz="1800"/>
          </a:p>
        </p:txBody>
      </p:sp>
      <p:sp>
        <p:nvSpPr>
          <p:cNvPr id="35848" name="Rectangle 7"/>
          <p:cNvSpPr>
            <a:spLocks noChangeArrowheads="1"/>
          </p:cNvSpPr>
          <p:nvPr/>
        </p:nvSpPr>
        <p:spPr bwMode="auto">
          <a:xfrm>
            <a:off x="339725" y="3390900"/>
            <a:ext cx="2559050" cy="263525"/>
          </a:xfrm>
          <a:prstGeom prst="rect">
            <a:avLst/>
          </a:prstGeom>
          <a:solidFill>
            <a:schemeClr val="accent1"/>
          </a:solidFill>
          <a:ln w="9525" algn="ctr">
            <a:solidFill>
              <a:schemeClr val="accent1"/>
            </a:solidFill>
            <a:miter lim="800000"/>
            <a:headEnd/>
            <a:tailEnd/>
          </a:ln>
        </p:spPr>
        <p:txBody>
          <a:bodyPr wrap="none" lIns="92075" tIns="46038" rIns="92075" bIns="46038" anchor="ctr"/>
          <a:lstStyle/>
          <a:p>
            <a:pPr marL="119063" indent="-119063"/>
            <a:r>
              <a:rPr lang="en-US" sz="1600">
                <a:solidFill>
                  <a:schemeClr val="bg1"/>
                </a:solidFill>
              </a:rPr>
              <a:t>Office, PDF, Graphics</a:t>
            </a:r>
          </a:p>
        </p:txBody>
      </p:sp>
      <p:sp>
        <p:nvSpPr>
          <p:cNvPr id="35849" name="Rectangle 8"/>
          <p:cNvSpPr>
            <a:spLocks noChangeArrowheads="1"/>
          </p:cNvSpPr>
          <p:nvPr/>
        </p:nvSpPr>
        <p:spPr bwMode="auto">
          <a:xfrm>
            <a:off x="3038475" y="3390900"/>
            <a:ext cx="2559050" cy="263525"/>
          </a:xfrm>
          <a:prstGeom prst="rect">
            <a:avLst/>
          </a:prstGeom>
          <a:solidFill>
            <a:schemeClr val="accent1"/>
          </a:solidFill>
          <a:ln w="9525" algn="ctr">
            <a:solidFill>
              <a:schemeClr val="accent1"/>
            </a:solidFill>
            <a:miter lim="800000"/>
            <a:headEnd/>
            <a:tailEnd/>
          </a:ln>
        </p:spPr>
        <p:txBody>
          <a:bodyPr wrap="none" lIns="92075" tIns="46038" rIns="92075" bIns="46038" anchor="ctr"/>
          <a:lstStyle/>
          <a:p>
            <a:pPr marL="119063" indent="-119063"/>
            <a:r>
              <a:rPr lang="en-US" sz="1600">
                <a:solidFill>
                  <a:schemeClr val="bg1"/>
                </a:solidFill>
              </a:rPr>
              <a:t>2D Drawings</a:t>
            </a:r>
          </a:p>
        </p:txBody>
      </p:sp>
      <p:sp>
        <p:nvSpPr>
          <p:cNvPr id="35850" name="Rectangle 9"/>
          <p:cNvSpPr>
            <a:spLocks noChangeArrowheads="1"/>
          </p:cNvSpPr>
          <p:nvPr/>
        </p:nvSpPr>
        <p:spPr bwMode="auto">
          <a:xfrm>
            <a:off x="304800" y="5486400"/>
            <a:ext cx="2590800" cy="304800"/>
          </a:xfrm>
          <a:prstGeom prst="rect">
            <a:avLst/>
          </a:prstGeom>
          <a:solidFill>
            <a:schemeClr val="accent1"/>
          </a:solidFill>
          <a:ln w="9525" algn="ctr">
            <a:solidFill>
              <a:schemeClr val="accent1"/>
            </a:solidFill>
            <a:miter lim="800000"/>
            <a:headEnd/>
            <a:tailEnd/>
          </a:ln>
        </p:spPr>
        <p:txBody>
          <a:bodyPr wrap="none" lIns="92075" tIns="46038" rIns="92075" bIns="46038" anchor="ctr"/>
          <a:lstStyle/>
          <a:p>
            <a:pPr marL="119063" indent="-119063"/>
            <a:r>
              <a:rPr lang="en-US" sz="1600">
                <a:solidFill>
                  <a:schemeClr val="bg1"/>
                </a:solidFill>
              </a:rPr>
              <a:t>3D CAD</a:t>
            </a:r>
          </a:p>
        </p:txBody>
      </p:sp>
      <p:sp>
        <p:nvSpPr>
          <p:cNvPr id="35851" name="Rectangle 10"/>
          <p:cNvSpPr>
            <a:spLocks noChangeArrowheads="1"/>
          </p:cNvSpPr>
          <p:nvPr/>
        </p:nvSpPr>
        <p:spPr bwMode="auto">
          <a:xfrm>
            <a:off x="3024188" y="5495925"/>
            <a:ext cx="2573337" cy="295275"/>
          </a:xfrm>
          <a:prstGeom prst="rect">
            <a:avLst/>
          </a:prstGeom>
          <a:solidFill>
            <a:schemeClr val="accent1"/>
          </a:solidFill>
          <a:ln w="9525" algn="ctr">
            <a:solidFill>
              <a:schemeClr val="accent1"/>
            </a:solidFill>
            <a:miter lim="800000"/>
            <a:headEnd/>
            <a:tailEnd/>
          </a:ln>
        </p:spPr>
        <p:txBody>
          <a:bodyPr wrap="none" lIns="92075" tIns="46038" rIns="92075" bIns="46038" anchor="ctr"/>
          <a:lstStyle/>
          <a:p>
            <a:pPr marL="119063" indent="-119063"/>
            <a:r>
              <a:rPr lang="en-US" sz="1600">
                <a:solidFill>
                  <a:schemeClr val="bg1"/>
                </a:solidFill>
              </a:rPr>
              <a:t>Electronics</a:t>
            </a:r>
          </a:p>
        </p:txBody>
      </p:sp>
      <p:sp>
        <p:nvSpPr>
          <p:cNvPr id="35852" name="AutoShape 4"/>
          <p:cNvSpPr>
            <a:spLocks noChangeArrowheads="1"/>
          </p:cNvSpPr>
          <p:nvPr/>
        </p:nvSpPr>
        <p:spPr bwMode="auto">
          <a:xfrm rot="16200000" flipV="1">
            <a:off x="4470400" y="3403600"/>
            <a:ext cx="2933700" cy="469900"/>
          </a:xfrm>
          <a:prstGeom prst="triangle">
            <a:avLst>
              <a:gd name="adj" fmla="val 50000"/>
            </a:avLst>
          </a:prstGeom>
          <a:gradFill rotWithShape="1">
            <a:gsLst>
              <a:gs pos="0">
                <a:srgbClr val="FFFFFF"/>
              </a:gs>
              <a:gs pos="100000">
                <a:srgbClr val="FF0000"/>
              </a:gs>
            </a:gsLst>
            <a:lin ang="5400000" scaled="1"/>
          </a:gradFill>
          <a:ln w="19050">
            <a:noFill/>
            <a:miter lim="800000"/>
            <a:headEnd/>
            <a:tailEnd/>
          </a:ln>
        </p:spPr>
        <p:txBody>
          <a:bodyPr rot="10800000" vert="eaVert" wrap="none" lIns="92075" tIns="46038" rIns="92075" bIns="46038" anchor="ctr"/>
          <a:lstStyle/>
          <a:p>
            <a:pPr algn="r"/>
            <a:endParaRPr lang="fr-FR" sz="120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Прямоуг. 2"/>
          <p:cNvSpPr>
            <a:spLocks noGrp="1" noChangeArrowheads="1"/>
          </p:cNvSpPr>
          <p:nvPr>
            <p:ph type="title"/>
          </p:nvPr>
        </p:nvSpPr>
        <p:spPr>
          <a:xfrm>
            <a:off x="838200" y="228600"/>
            <a:ext cx="7696200" cy="533400"/>
          </a:xfrm>
        </p:spPr>
        <p:txBody>
          <a:bodyPr anchor="ctr"/>
          <a:lstStyle/>
          <a:p>
            <a:r>
              <a:rPr lang="en-US" smtClean="0"/>
              <a:t>Oracle Locator         Oracle Spatial 11g</a:t>
            </a:r>
          </a:p>
        </p:txBody>
      </p:sp>
      <p:sp>
        <p:nvSpPr>
          <p:cNvPr id="36867" name="Прямоуг. 3"/>
          <p:cNvSpPr>
            <a:spLocks noGrp="1" noChangeArrowheads="1"/>
          </p:cNvSpPr>
          <p:nvPr>
            <p:ph type="body" sz="half" idx="1"/>
          </p:nvPr>
        </p:nvSpPr>
        <p:spPr>
          <a:xfrm>
            <a:off x="304800" y="914400"/>
            <a:ext cx="4267200" cy="5543550"/>
          </a:xfrm>
        </p:spPr>
        <p:txBody>
          <a:bodyPr lIns="92075" tIns="46038" rIns="92075" bIns="46038"/>
          <a:lstStyle/>
          <a:p>
            <a:pPr marL="174625" indent="-174625">
              <a:buClr>
                <a:srgbClr val="000000"/>
              </a:buClr>
              <a:buFont typeface="Times New Roman" pitchFamily="18" charset="0"/>
              <a:buNone/>
            </a:pPr>
            <a:r>
              <a:rPr lang="ru-RU" sz="1800" b="1" smtClean="0">
                <a:solidFill>
                  <a:srgbClr val="FF0000"/>
                </a:solidFill>
                <a:cs typeface="Arial" pitchFamily="34" charset="0"/>
              </a:rPr>
              <a:t>Включено в </a:t>
            </a:r>
            <a:r>
              <a:rPr lang="en-US" sz="1800" b="1" smtClean="0">
                <a:solidFill>
                  <a:srgbClr val="FF0000"/>
                </a:solidFill>
                <a:cs typeface="Arial" pitchFamily="34" charset="0"/>
              </a:rPr>
              <a:t>Oracle Database - </a:t>
            </a:r>
            <a:r>
              <a:rPr lang="ru-RU" sz="1800" b="1" smtClean="0">
                <a:solidFill>
                  <a:srgbClr val="FF0000"/>
                </a:solidFill>
                <a:cs typeface="Arial" pitchFamily="34" charset="0"/>
              </a:rPr>
              <a:t>ВСЕ</a:t>
            </a:r>
            <a:r>
              <a:rPr lang="en-US" sz="1800" b="1" smtClean="0">
                <a:solidFill>
                  <a:srgbClr val="FF0000"/>
                </a:solidFill>
                <a:cs typeface="Arial" pitchFamily="34" charset="0"/>
              </a:rPr>
              <a:t> </a:t>
            </a:r>
            <a:r>
              <a:rPr lang="ru-RU" sz="1800" b="1" smtClean="0">
                <a:solidFill>
                  <a:srgbClr val="FF0000"/>
                </a:solidFill>
                <a:cs typeface="Arial" pitchFamily="34" charset="0"/>
              </a:rPr>
              <a:t>Редакции </a:t>
            </a:r>
            <a:r>
              <a:rPr lang="en-US" sz="1800" b="1" smtClean="0">
                <a:solidFill>
                  <a:srgbClr val="FF0000"/>
                </a:solidFill>
                <a:cs typeface="Arial" pitchFamily="34" charset="0"/>
              </a:rPr>
              <a:t/>
            </a:r>
            <a:br>
              <a:rPr lang="en-US" sz="1800" b="1" smtClean="0">
                <a:solidFill>
                  <a:srgbClr val="FF0000"/>
                </a:solidFill>
                <a:cs typeface="Arial" pitchFamily="34" charset="0"/>
              </a:rPr>
            </a:br>
            <a:endParaRPr lang="en-US" sz="1800" b="1" smtClean="0">
              <a:solidFill>
                <a:srgbClr val="FF0000"/>
              </a:solidFill>
              <a:cs typeface="Arial" pitchFamily="34" charset="0"/>
            </a:endParaRPr>
          </a:p>
          <a:p>
            <a:pPr marL="174625" indent="-174625">
              <a:buClr>
                <a:srgbClr val="000000"/>
              </a:buClr>
              <a:buFont typeface="Times New Roman" pitchFamily="18" charset="0"/>
              <a:buChar char="•"/>
            </a:pPr>
            <a:r>
              <a:rPr lang="ru-RU" sz="1800" smtClean="0">
                <a:cs typeface="Arial" pitchFamily="34" charset="0"/>
              </a:rPr>
              <a:t>Поддержка всех геометрических типов</a:t>
            </a:r>
            <a:endParaRPr lang="en-US" sz="1800" smtClean="0">
              <a:cs typeface="Arial" pitchFamily="34" charset="0"/>
            </a:endParaRPr>
          </a:p>
          <a:p>
            <a:pPr marL="174625" indent="-174625">
              <a:buClr>
                <a:srgbClr val="000000"/>
              </a:buClr>
              <a:buFont typeface="Times New Roman" pitchFamily="18" charset="0"/>
              <a:buChar char="•"/>
            </a:pPr>
            <a:r>
              <a:rPr lang="ru-RU" sz="1800" smtClean="0">
                <a:cs typeface="Arial" pitchFamily="34" charset="0"/>
              </a:rPr>
              <a:t>Поддержка </a:t>
            </a:r>
            <a:r>
              <a:rPr lang="en-US" sz="1800" smtClean="0">
                <a:cs typeface="Arial" pitchFamily="34" charset="0"/>
              </a:rPr>
              <a:t>2D</a:t>
            </a:r>
            <a:r>
              <a:rPr lang="ru-RU" sz="1800" smtClean="0">
                <a:cs typeface="Arial" pitchFamily="34" charset="0"/>
              </a:rPr>
              <a:t> данных</a:t>
            </a:r>
            <a:endParaRPr lang="en-US" sz="1800" smtClean="0">
              <a:cs typeface="Arial" pitchFamily="34" charset="0"/>
            </a:endParaRPr>
          </a:p>
          <a:p>
            <a:pPr marL="174625" indent="-174625">
              <a:buClr>
                <a:srgbClr val="000000"/>
              </a:buClr>
              <a:buFont typeface="Times New Roman" pitchFamily="18" charset="0"/>
              <a:buChar char="•"/>
            </a:pPr>
            <a:r>
              <a:rPr lang="ru-RU" sz="1800" smtClean="0">
                <a:cs typeface="Arial" pitchFamily="34" charset="0"/>
              </a:rPr>
              <a:t>Все пространственные операторы</a:t>
            </a:r>
            <a:endParaRPr lang="en-US" sz="1800" smtClean="0">
              <a:cs typeface="Arial" pitchFamily="34" charset="0"/>
            </a:endParaRPr>
          </a:p>
          <a:p>
            <a:pPr marL="174625" indent="-174625">
              <a:buClr>
                <a:srgbClr val="000000"/>
              </a:buClr>
              <a:buFont typeface="Times New Roman" pitchFamily="18" charset="0"/>
              <a:buChar char="•"/>
            </a:pPr>
            <a:r>
              <a:rPr lang="ru-RU" sz="1800" smtClean="0">
                <a:cs typeface="Arial" pitchFamily="34" charset="0"/>
              </a:rPr>
              <a:t>Функции проверки корректности и расстояния</a:t>
            </a:r>
            <a:endParaRPr lang="en-US" sz="1800" smtClean="0">
              <a:cs typeface="Arial" pitchFamily="34" charset="0"/>
            </a:endParaRPr>
          </a:p>
          <a:p>
            <a:pPr marL="174625" indent="-174625">
              <a:buClr>
                <a:srgbClr val="000000"/>
              </a:buClr>
              <a:buFont typeface="Times New Roman" pitchFamily="18" charset="0"/>
              <a:buChar char="•"/>
            </a:pPr>
            <a:r>
              <a:rPr lang="ru-RU" sz="1800" smtClean="0">
                <a:cs typeface="Arial" pitchFamily="34" charset="0"/>
              </a:rPr>
              <a:t>Полная поддержка систем координат</a:t>
            </a:r>
            <a:endParaRPr lang="en-US" sz="1800" smtClean="0">
              <a:cs typeface="Arial" pitchFamily="34" charset="0"/>
            </a:endParaRPr>
          </a:p>
          <a:p>
            <a:pPr marL="174625" indent="-174625">
              <a:buClr>
                <a:srgbClr val="000000"/>
              </a:buClr>
              <a:buFont typeface="Times New Roman" pitchFamily="18" charset="0"/>
              <a:buChar char="•"/>
            </a:pPr>
            <a:r>
              <a:rPr lang="ru-RU" sz="1800" smtClean="0">
                <a:cs typeface="Arial" pitchFamily="34" charset="0"/>
              </a:rPr>
              <a:t>Пакеты утилит </a:t>
            </a:r>
            <a:r>
              <a:rPr lang="en-US" sz="1800" smtClean="0">
                <a:cs typeface="Arial" pitchFamily="34" charset="0"/>
              </a:rPr>
              <a:t>&amp; </a:t>
            </a:r>
            <a:r>
              <a:rPr lang="ru-RU" sz="1800" smtClean="0">
                <a:cs typeface="Arial" pitchFamily="34" charset="0"/>
              </a:rPr>
              <a:t>тюнинга</a:t>
            </a:r>
            <a:endParaRPr lang="en-US" sz="1800" smtClean="0">
              <a:cs typeface="Arial" pitchFamily="34" charset="0"/>
            </a:endParaRPr>
          </a:p>
          <a:p>
            <a:pPr marL="174625" indent="-174625">
              <a:buClr>
                <a:srgbClr val="000000"/>
              </a:buClr>
              <a:buFont typeface="Times New Roman" pitchFamily="18" charset="0"/>
              <a:buChar char="•"/>
            </a:pPr>
            <a:r>
              <a:rPr lang="ru-RU" sz="1800" smtClean="0">
                <a:cs typeface="Arial" pitchFamily="34" charset="0"/>
              </a:rPr>
              <a:t>Длинные транзакции</a:t>
            </a:r>
            <a:endParaRPr lang="en-US" sz="1800" smtClean="0">
              <a:cs typeface="Arial" pitchFamily="34" charset="0"/>
            </a:endParaRPr>
          </a:p>
          <a:p>
            <a:pPr marL="174625" indent="-174625">
              <a:buClr>
                <a:srgbClr val="000000"/>
              </a:buClr>
              <a:buFont typeface="Times New Roman" pitchFamily="18" charset="0"/>
              <a:buChar char="•"/>
            </a:pPr>
            <a:r>
              <a:rPr lang="ru-RU" sz="1800" smtClean="0">
                <a:cs typeface="Arial" pitchFamily="34" charset="0"/>
              </a:rPr>
              <a:t>Параллельные пространственные запросы </a:t>
            </a:r>
            <a:r>
              <a:rPr lang="en-US" sz="1800" smtClean="0">
                <a:cs typeface="Arial" pitchFamily="34" charset="0"/>
              </a:rPr>
              <a:t>&amp; </a:t>
            </a:r>
            <a:r>
              <a:rPr lang="ru-RU" sz="1800" smtClean="0">
                <a:cs typeface="Arial" pitchFamily="34" charset="0"/>
              </a:rPr>
              <a:t>построение индексов</a:t>
            </a:r>
            <a:endParaRPr lang="en-US" sz="1800" smtClean="0">
              <a:cs typeface="Arial" pitchFamily="34" charset="0"/>
            </a:endParaRPr>
          </a:p>
          <a:p>
            <a:pPr marL="174625" indent="-174625">
              <a:buClr>
                <a:srgbClr val="000000"/>
              </a:buClr>
              <a:buFont typeface="Times New Roman" pitchFamily="18" charset="0"/>
              <a:buChar char="•"/>
            </a:pPr>
            <a:r>
              <a:rPr lang="ru-RU" sz="1800" smtClean="0">
                <a:cs typeface="Arial" pitchFamily="34" charset="0"/>
              </a:rPr>
              <a:t>Секционированные таблицы</a:t>
            </a:r>
            <a:endParaRPr lang="en-US" sz="1800" smtClean="0">
              <a:cs typeface="Arial" pitchFamily="34" charset="0"/>
            </a:endParaRPr>
          </a:p>
          <a:p>
            <a:pPr marL="174625" indent="-174625">
              <a:buClr>
                <a:srgbClr val="000000"/>
              </a:buClr>
              <a:buFont typeface="Times New Roman" pitchFamily="18" charset="0"/>
              <a:buChar char="•"/>
            </a:pPr>
            <a:r>
              <a:rPr lang="ru-RU" sz="1800" smtClean="0">
                <a:cs typeface="Arial" pitchFamily="34" charset="0"/>
              </a:rPr>
              <a:t>Объектная репликация</a:t>
            </a:r>
            <a:r>
              <a:rPr lang="en-US" sz="1800" smtClean="0">
                <a:cs typeface="Arial" pitchFamily="34" charset="0"/>
              </a:rPr>
              <a:t/>
            </a:r>
            <a:br>
              <a:rPr lang="en-US" sz="1800" smtClean="0">
                <a:cs typeface="Arial" pitchFamily="34" charset="0"/>
              </a:rPr>
            </a:br>
            <a:endParaRPr lang="en-US" sz="1800" smtClean="0">
              <a:cs typeface="Arial" pitchFamily="34" charset="0"/>
            </a:endParaRPr>
          </a:p>
        </p:txBody>
      </p:sp>
      <p:sp>
        <p:nvSpPr>
          <p:cNvPr id="295940" name="Прямоуг. 4"/>
          <p:cNvSpPr>
            <a:spLocks noChangeArrowheads="1"/>
          </p:cNvSpPr>
          <p:nvPr/>
        </p:nvSpPr>
        <p:spPr bwMode="auto">
          <a:xfrm>
            <a:off x="4648200" y="914400"/>
            <a:ext cx="4316413" cy="594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lstStyle/>
          <a:p>
            <a:pPr marL="228600" indent="-228600" eaLnBrk="0" hangingPunct="0">
              <a:spcBef>
                <a:spcPct val="20000"/>
              </a:spcBef>
              <a:buClr>
                <a:srgbClr val="CC0000"/>
              </a:buClr>
              <a:buFont typeface="Wingdings" pitchFamily="2" charset="2"/>
              <a:buNone/>
              <a:defRPr/>
            </a:pPr>
            <a:r>
              <a:rPr lang="ru-RU" sz="1800" dirty="0">
                <a:solidFill>
                  <a:srgbClr val="FF0000"/>
                </a:solidFill>
              </a:rPr>
              <a:t>Опция к </a:t>
            </a:r>
            <a:r>
              <a:rPr lang="en-US" sz="1800" dirty="0">
                <a:solidFill>
                  <a:srgbClr val="FF0000"/>
                </a:solidFill>
              </a:rPr>
              <a:t>Oracle Database Enterprise Edition</a:t>
            </a:r>
            <a:br>
              <a:rPr lang="en-US" sz="1800" dirty="0">
                <a:solidFill>
                  <a:srgbClr val="FF0000"/>
                </a:solidFill>
              </a:rPr>
            </a:br>
            <a:endParaRPr lang="en-US" sz="1800" dirty="0">
              <a:solidFill>
                <a:srgbClr val="FF0000"/>
              </a:solidFill>
            </a:endParaRPr>
          </a:p>
          <a:p>
            <a:pPr marL="174625" indent="-174625" algn="l" eaLnBrk="0" hangingPunct="0">
              <a:spcBef>
                <a:spcPct val="20000"/>
              </a:spcBef>
              <a:buClr>
                <a:srgbClr val="000000"/>
              </a:buClr>
              <a:buSzPct val="100000"/>
              <a:buFont typeface="Times New Roman" pitchFamily="18" charset="0"/>
              <a:buChar char="•"/>
              <a:defRPr/>
            </a:pPr>
            <a:r>
              <a:rPr lang="ru-RU" sz="1800" b="0" dirty="0">
                <a:latin typeface="+mn-lt"/>
                <a:cs typeface="Arial" pitchFamily="34" charset="0"/>
              </a:rPr>
              <a:t>Все возможности </a:t>
            </a:r>
            <a:r>
              <a:rPr lang="en-US" sz="1800" b="0" dirty="0">
                <a:latin typeface="+mn-lt"/>
                <a:cs typeface="Arial" pitchFamily="34" charset="0"/>
              </a:rPr>
              <a:t>Locator</a:t>
            </a:r>
          </a:p>
          <a:p>
            <a:pPr marL="174625" indent="-174625" algn="l" eaLnBrk="0" hangingPunct="0">
              <a:lnSpc>
                <a:spcPct val="80000"/>
              </a:lnSpc>
              <a:spcBef>
                <a:spcPct val="20000"/>
              </a:spcBef>
              <a:buClr>
                <a:srgbClr val="000000"/>
              </a:buClr>
              <a:buSzPct val="100000"/>
              <a:buFont typeface="Times New Roman" pitchFamily="18" charset="0"/>
              <a:buChar char="•"/>
              <a:defRPr/>
            </a:pPr>
            <a:r>
              <a:rPr lang="ru-RU" sz="1800" b="0" dirty="0">
                <a:latin typeface="+mn-lt"/>
                <a:cs typeface="Arial" pitchFamily="34" charset="0"/>
              </a:rPr>
              <a:t>Дополнительные пространственные функции</a:t>
            </a:r>
            <a:endParaRPr lang="en-US" sz="1800" b="0" dirty="0">
              <a:latin typeface="+mn-lt"/>
              <a:cs typeface="Arial" pitchFamily="34" charset="0"/>
            </a:endParaRPr>
          </a:p>
          <a:p>
            <a:pPr marL="174625" lvl="1" indent="-174625" algn="l" eaLnBrk="0" hangingPunct="0">
              <a:lnSpc>
                <a:spcPct val="80000"/>
              </a:lnSpc>
              <a:spcBef>
                <a:spcPct val="20000"/>
              </a:spcBef>
              <a:buClr>
                <a:srgbClr val="000000"/>
              </a:buClr>
              <a:buSzPct val="100000"/>
              <a:buFont typeface="Times New Roman" pitchFamily="18" charset="0"/>
              <a:buChar char="•"/>
              <a:defRPr/>
            </a:pPr>
            <a:r>
              <a:rPr lang="ru-RU" sz="1800" b="0" dirty="0">
                <a:latin typeface="+mn-lt"/>
                <a:cs typeface="Arial" pitchFamily="34" charset="0"/>
              </a:rPr>
              <a:t>вычисление площади</a:t>
            </a:r>
            <a:r>
              <a:rPr lang="en-US" sz="1800" b="0" dirty="0">
                <a:latin typeface="+mn-lt"/>
                <a:cs typeface="Arial" pitchFamily="34" charset="0"/>
              </a:rPr>
              <a:t>/</a:t>
            </a:r>
            <a:r>
              <a:rPr lang="ru-RU" sz="1800" b="0" dirty="0">
                <a:latin typeface="+mn-lt"/>
                <a:cs typeface="Arial" pitchFamily="34" charset="0"/>
              </a:rPr>
              <a:t>длины</a:t>
            </a:r>
            <a:endParaRPr lang="en-US" sz="1800" b="0" dirty="0">
              <a:latin typeface="+mn-lt"/>
              <a:cs typeface="Arial" pitchFamily="34" charset="0"/>
            </a:endParaRPr>
          </a:p>
          <a:p>
            <a:pPr marL="174625" lvl="1" indent="-174625" algn="l" eaLnBrk="0" hangingPunct="0">
              <a:lnSpc>
                <a:spcPct val="80000"/>
              </a:lnSpc>
              <a:spcBef>
                <a:spcPct val="20000"/>
              </a:spcBef>
              <a:buClr>
                <a:srgbClr val="000000"/>
              </a:buClr>
              <a:buSzPct val="100000"/>
              <a:buFont typeface="Times New Roman" pitchFamily="18" charset="0"/>
              <a:buChar char="•"/>
              <a:defRPr/>
            </a:pPr>
            <a:r>
              <a:rPr lang="ru-RU" sz="1800" b="0" dirty="0">
                <a:latin typeface="+mn-lt"/>
                <a:cs typeface="Arial" pitchFamily="34" charset="0"/>
              </a:rPr>
              <a:t>буфер, </a:t>
            </a:r>
            <a:r>
              <a:rPr lang="ru-RU" sz="1800" b="0" dirty="0" err="1">
                <a:latin typeface="+mn-lt"/>
                <a:cs typeface="Arial" pitchFamily="34" charset="0"/>
              </a:rPr>
              <a:t>центроид</a:t>
            </a:r>
            <a:r>
              <a:rPr lang="ru-RU" sz="1800" b="0" dirty="0">
                <a:latin typeface="+mn-lt"/>
                <a:cs typeface="Arial" pitchFamily="34" charset="0"/>
              </a:rPr>
              <a:t>, объединение и т.д.</a:t>
            </a:r>
            <a:endParaRPr lang="en-US" sz="1800" b="0" dirty="0">
              <a:latin typeface="+mn-lt"/>
              <a:cs typeface="Arial" pitchFamily="34" charset="0"/>
            </a:endParaRPr>
          </a:p>
          <a:p>
            <a:pPr marL="174625" indent="-174625" algn="l" eaLnBrk="0" hangingPunct="0">
              <a:lnSpc>
                <a:spcPct val="80000"/>
              </a:lnSpc>
              <a:spcBef>
                <a:spcPct val="20000"/>
              </a:spcBef>
              <a:buClr>
                <a:srgbClr val="000000"/>
              </a:buClr>
              <a:buSzPct val="100000"/>
              <a:buFont typeface="Times New Roman" pitchFamily="18" charset="0"/>
              <a:buChar char="•"/>
              <a:defRPr/>
            </a:pPr>
            <a:r>
              <a:rPr lang="ru-RU" sz="1800" b="0" dirty="0">
                <a:latin typeface="+mn-lt"/>
                <a:cs typeface="Arial" pitchFamily="34" charset="0"/>
              </a:rPr>
              <a:t>Линейная система координат (</a:t>
            </a:r>
            <a:r>
              <a:rPr lang="en-US" sz="1800" b="0" dirty="0">
                <a:latin typeface="+mn-lt"/>
                <a:cs typeface="Arial" pitchFamily="34" charset="0"/>
              </a:rPr>
              <a:t>Linear Referencing Support</a:t>
            </a:r>
            <a:r>
              <a:rPr lang="ru-RU" sz="1800" b="0" dirty="0">
                <a:latin typeface="+mn-lt"/>
                <a:cs typeface="Arial" pitchFamily="34" charset="0"/>
              </a:rPr>
              <a:t>)</a:t>
            </a:r>
            <a:endParaRPr lang="en-US" sz="1800" b="0" dirty="0">
              <a:latin typeface="+mn-lt"/>
              <a:cs typeface="Arial" pitchFamily="34" charset="0"/>
            </a:endParaRPr>
          </a:p>
          <a:p>
            <a:pPr marL="174625" indent="-174625" algn="l" eaLnBrk="0" hangingPunct="0">
              <a:lnSpc>
                <a:spcPct val="80000"/>
              </a:lnSpc>
              <a:spcBef>
                <a:spcPct val="20000"/>
              </a:spcBef>
              <a:buClr>
                <a:srgbClr val="000000"/>
              </a:buClr>
              <a:buSzPct val="100000"/>
              <a:buFont typeface="Times New Roman" pitchFamily="18" charset="0"/>
              <a:buChar char="•"/>
              <a:defRPr/>
            </a:pPr>
            <a:r>
              <a:rPr lang="ru-RU" sz="1800" b="0" dirty="0">
                <a:latin typeface="+mn-lt"/>
                <a:cs typeface="Arial" pitchFamily="34" charset="0"/>
              </a:rPr>
              <a:t>Пространственное агрегирование</a:t>
            </a:r>
            <a:endParaRPr lang="en-US" sz="1800" b="0" dirty="0">
              <a:latin typeface="+mn-lt"/>
              <a:cs typeface="Arial" pitchFamily="34" charset="0"/>
            </a:endParaRPr>
          </a:p>
          <a:p>
            <a:pPr marL="174625" indent="-174625" algn="l" eaLnBrk="0" hangingPunct="0">
              <a:lnSpc>
                <a:spcPct val="80000"/>
              </a:lnSpc>
              <a:spcBef>
                <a:spcPct val="20000"/>
              </a:spcBef>
              <a:buClr>
                <a:srgbClr val="000000"/>
              </a:buClr>
              <a:buSzPct val="100000"/>
              <a:buFont typeface="Times New Roman" pitchFamily="18" charset="0"/>
              <a:buChar char="•"/>
              <a:defRPr/>
            </a:pPr>
            <a:r>
              <a:rPr lang="ru-RU" sz="1800" b="0" dirty="0">
                <a:latin typeface="+mn-lt"/>
                <a:cs typeface="Arial" pitchFamily="34" charset="0"/>
              </a:rPr>
              <a:t>Тип данных </a:t>
            </a:r>
            <a:r>
              <a:rPr lang="en-US" sz="1800" b="0" dirty="0" err="1">
                <a:latin typeface="+mn-lt"/>
                <a:cs typeface="Arial" pitchFamily="34" charset="0"/>
              </a:rPr>
              <a:t>GeoRaster</a:t>
            </a:r>
            <a:endParaRPr lang="en-US" sz="1800" b="0" dirty="0">
              <a:latin typeface="+mn-lt"/>
              <a:cs typeface="Arial" pitchFamily="34" charset="0"/>
            </a:endParaRPr>
          </a:p>
          <a:p>
            <a:pPr marL="174625" indent="-174625" algn="l" eaLnBrk="0" hangingPunct="0">
              <a:lnSpc>
                <a:spcPct val="80000"/>
              </a:lnSpc>
              <a:spcBef>
                <a:spcPct val="20000"/>
              </a:spcBef>
              <a:buClr>
                <a:srgbClr val="000000"/>
              </a:buClr>
              <a:buSzPct val="100000"/>
              <a:buFont typeface="Times New Roman" pitchFamily="18" charset="0"/>
              <a:buChar char="•"/>
              <a:defRPr/>
            </a:pPr>
            <a:r>
              <a:rPr lang="ru-RU" sz="1800" b="0" dirty="0">
                <a:latin typeface="+mn-lt"/>
                <a:cs typeface="Arial" pitchFamily="34" charset="0"/>
              </a:rPr>
              <a:t>Топологическая модель данных</a:t>
            </a:r>
            <a:endParaRPr lang="en-US" sz="1800" b="0" dirty="0">
              <a:latin typeface="+mn-lt"/>
              <a:cs typeface="Arial" pitchFamily="34" charset="0"/>
            </a:endParaRPr>
          </a:p>
          <a:p>
            <a:pPr marL="174625" indent="-174625" algn="l" eaLnBrk="0" hangingPunct="0">
              <a:lnSpc>
                <a:spcPct val="80000"/>
              </a:lnSpc>
              <a:spcBef>
                <a:spcPct val="20000"/>
              </a:spcBef>
              <a:buClr>
                <a:srgbClr val="000000"/>
              </a:buClr>
              <a:buSzPct val="100000"/>
              <a:buFont typeface="Times New Roman" pitchFamily="18" charset="0"/>
              <a:buChar char="•"/>
              <a:defRPr/>
            </a:pPr>
            <a:r>
              <a:rPr lang="ru-RU" sz="1800" b="0" dirty="0">
                <a:latin typeface="+mn-lt"/>
                <a:cs typeface="Arial" pitchFamily="34" charset="0"/>
              </a:rPr>
              <a:t>Сетевая модель данных</a:t>
            </a:r>
            <a:endParaRPr lang="en-US" sz="1800" b="0" dirty="0">
              <a:latin typeface="+mn-lt"/>
              <a:cs typeface="Arial" pitchFamily="34" charset="0"/>
            </a:endParaRPr>
          </a:p>
          <a:p>
            <a:pPr marL="174625" indent="-174625" algn="l" eaLnBrk="0" hangingPunct="0">
              <a:lnSpc>
                <a:spcPct val="80000"/>
              </a:lnSpc>
              <a:spcBef>
                <a:spcPct val="20000"/>
              </a:spcBef>
              <a:buClr>
                <a:srgbClr val="000000"/>
              </a:buClr>
              <a:buSzPct val="100000"/>
              <a:buFont typeface="Times New Roman" pitchFamily="18" charset="0"/>
              <a:buChar char="•"/>
              <a:defRPr/>
            </a:pPr>
            <a:r>
              <a:rPr lang="ru-RU" sz="1800" b="0" dirty="0">
                <a:latin typeface="+mn-lt"/>
                <a:cs typeface="Arial" pitchFamily="34" charset="0"/>
              </a:rPr>
              <a:t>Механизм </a:t>
            </a:r>
            <a:r>
              <a:rPr lang="ru-RU" sz="1800" b="0" dirty="0" err="1">
                <a:latin typeface="+mn-lt"/>
                <a:cs typeface="Arial" pitchFamily="34" charset="0"/>
              </a:rPr>
              <a:t>геокодирования</a:t>
            </a:r>
            <a:endParaRPr lang="en-US" sz="1800" b="0" dirty="0">
              <a:latin typeface="+mn-lt"/>
              <a:cs typeface="Arial" pitchFamily="34" charset="0"/>
            </a:endParaRPr>
          </a:p>
          <a:p>
            <a:pPr marL="174625" indent="-174625" algn="l" eaLnBrk="0" hangingPunct="0">
              <a:lnSpc>
                <a:spcPct val="80000"/>
              </a:lnSpc>
              <a:spcBef>
                <a:spcPct val="20000"/>
              </a:spcBef>
              <a:buClr>
                <a:srgbClr val="000000"/>
              </a:buClr>
              <a:buSzPct val="100000"/>
              <a:buFont typeface="Times New Roman" pitchFamily="18" charset="0"/>
              <a:buChar char="•"/>
              <a:defRPr/>
            </a:pPr>
            <a:r>
              <a:rPr lang="ru-RU" sz="1800" b="0" dirty="0">
                <a:latin typeface="+mn-lt"/>
                <a:cs typeface="Arial" pitchFamily="34" charset="0"/>
              </a:rPr>
              <a:t>Пространственные аналитические функции</a:t>
            </a:r>
            <a:endParaRPr lang="en-US" sz="1800" b="0" dirty="0">
              <a:latin typeface="+mn-lt"/>
              <a:cs typeface="Arial" pitchFamily="34" charset="0"/>
            </a:endParaRPr>
          </a:p>
          <a:p>
            <a:pPr marL="174625" indent="-174625" algn="l" eaLnBrk="0" hangingPunct="0">
              <a:lnSpc>
                <a:spcPct val="80000"/>
              </a:lnSpc>
              <a:spcBef>
                <a:spcPct val="20000"/>
              </a:spcBef>
              <a:buClr>
                <a:srgbClr val="000000"/>
              </a:buClr>
              <a:buSzPct val="100000"/>
              <a:buFont typeface="Times New Roman" pitchFamily="18" charset="0"/>
              <a:buChar char="•"/>
              <a:defRPr/>
            </a:pPr>
            <a:r>
              <a:rPr lang="ru-RU" sz="1800" b="0" dirty="0">
                <a:latin typeface="+mn-lt"/>
                <a:cs typeface="Arial" pitchFamily="34" charset="0"/>
              </a:rPr>
              <a:t>Поддержка </a:t>
            </a:r>
            <a:r>
              <a:rPr lang="en-US" sz="1800" b="0" dirty="0">
                <a:latin typeface="+mn-lt"/>
                <a:cs typeface="Arial" pitchFamily="34" charset="0"/>
              </a:rPr>
              <a:t>3D</a:t>
            </a:r>
          </a:p>
          <a:p>
            <a:pPr marL="174625" indent="-174625" algn="l" eaLnBrk="0" hangingPunct="0">
              <a:lnSpc>
                <a:spcPct val="80000"/>
              </a:lnSpc>
              <a:spcBef>
                <a:spcPct val="20000"/>
              </a:spcBef>
              <a:buClr>
                <a:srgbClr val="000000"/>
              </a:buClr>
              <a:buSzPct val="100000"/>
              <a:buFont typeface="Times New Roman" pitchFamily="18" charset="0"/>
              <a:buChar char="•"/>
              <a:defRPr/>
            </a:pPr>
            <a:r>
              <a:rPr lang="en-US" sz="1800" b="0" dirty="0">
                <a:latin typeface="+mn-lt"/>
                <a:cs typeface="Arial" pitchFamily="34" charset="0"/>
              </a:rPr>
              <a:t>OGC Web Services</a:t>
            </a:r>
          </a:p>
          <a:p>
            <a:pPr marL="679450" lvl="1" indent="-171450" eaLnBrk="0" hangingPunct="0">
              <a:lnSpc>
                <a:spcPct val="80000"/>
              </a:lnSpc>
              <a:spcBef>
                <a:spcPct val="20000"/>
              </a:spcBef>
              <a:defRPr/>
            </a:pPr>
            <a:endParaRPr lang="en-US" sz="1800" dirty="0"/>
          </a:p>
          <a:p>
            <a:pPr marL="228600" indent="-228600">
              <a:spcBef>
                <a:spcPct val="20000"/>
              </a:spcBef>
              <a:defRPr/>
            </a:pPr>
            <a:endParaRPr lang="en-US" sz="1800" dirty="0"/>
          </a:p>
        </p:txBody>
      </p:sp>
      <p:sp>
        <p:nvSpPr>
          <p:cNvPr id="36869" name="Линия 5"/>
          <p:cNvSpPr>
            <a:spLocks noChangeShapeType="1"/>
          </p:cNvSpPr>
          <p:nvPr/>
        </p:nvSpPr>
        <p:spPr bwMode="auto">
          <a:xfrm>
            <a:off x="4419600" y="228600"/>
            <a:ext cx="0" cy="5715000"/>
          </a:xfrm>
          <a:prstGeom prst="line">
            <a:avLst/>
          </a:prstGeom>
          <a:noFill/>
          <a:ln w="9525">
            <a:solidFill>
              <a:schemeClr val="tx1"/>
            </a:solidFill>
            <a:round/>
            <a:headEnd/>
            <a:tailEnd/>
          </a:ln>
          <a:effectLst/>
        </p:spPr>
        <p:txBody>
          <a:bodyPr lIns="92075" tIns="46038" rIns="92075" bIns="46038">
            <a:spAutoFit/>
          </a:bodyPr>
          <a:lstStyle/>
          <a:p>
            <a:endParaRPr lang="en-US"/>
          </a:p>
        </p:txBody>
      </p:sp>
      <p:sp>
        <p:nvSpPr>
          <p:cNvPr id="295942" name="Объект WordArt 6"/>
          <p:cNvSpPr>
            <a:spLocks noChangeArrowheads="1" noChangeShapeType="1" noTextEdit="1"/>
          </p:cNvSpPr>
          <p:nvPr/>
        </p:nvSpPr>
        <p:spPr bwMode="auto">
          <a:xfrm rot="-2904816">
            <a:off x="166688" y="3262312"/>
            <a:ext cx="4114800" cy="638175"/>
          </a:xfrm>
          <a:prstGeom prst="rect">
            <a:avLst/>
          </a:prstGeom>
        </p:spPr>
        <p:txBody>
          <a:bodyPr wrap="none" fromWordArt="1">
            <a:prstTxWarp prst="textPlain">
              <a:avLst>
                <a:gd name="adj" fmla="val 50000"/>
              </a:avLst>
            </a:prstTxWarp>
          </a:bodyPr>
          <a:lstStyle/>
          <a:p>
            <a:r>
              <a:rPr lang="ru-RU" sz="3600" kern="10" spc="720">
                <a:ln w="9525">
                  <a:noFill/>
                  <a:round/>
                  <a:headEnd/>
                  <a:tailEnd/>
                </a:ln>
                <a:gradFill rotWithShape="1">
                  <a:gsLst>
                    <a:gs pos="0">
                      <a:srgbClr val="CCFFFF"/>
                    </a:gs>
                    <a:gs pos="100000">
                      <a:srgbClr val="0000FF"/>
                    </a:gs>
                  </a:gsLst>
                  <a:lin ang="5400000" scaled="1"/>
                </a:gradFill>
                <a:effectLst>
                  <a:outerShdw dist="45791" dir="3378596" algn="ctr" rotWithShape="0">
                    <a:srgbClr val="4D4D4D">
                      <a:alpha val="79999"/>
                    </a:srgbClr>
                  </a:outerShdw>
                </a:effectLst>
                <a:latin typeface="Arial"/>
                <a:cs typeface="Arial"/>
              </a:rPr>
              <a:t>Бесплатно</a:t>
            </a:r>
            <a:endParaRPr lang="en-US" sz="3600" kern="10" spc="720">
              <a:ln w="9525">
                <a:noFill/>
                <a:round/>
                <a:headEnd/>
                <a:tailEnd/>
              </a:ln>
              <a:gradFill rotWithShape="1">
                <a:gsLst>
                  <a:gs pos="0">
                    <a:srgbClr val="CCFFFF"/>
                  </a:gs>
                  <a:gs pos="100000">
                    <a:srgbClr val="0000FF"/>
                  </a:gs>
                </a:gsLst>
                <a:lin ang="5400000" scaled="1"/>
              </a:gradFill>
              <a:effectLst>
                <a:outerShdw dist="45791" dir="3378596" algn="ctr" rotWithShape="0">
                  <a:srgbClr val="4D4D4D">
                    <a:alpha val="79999"/>
                  </a:srgbClr>
                </a:outerShdw>
              </a:effectLst>
              <a:latin typeface="Arial"/>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2959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838200" y="4648200"/>
            <a:ext cx="7772400" cy="860425"/>
          </a:xfrm>
        </p:spPr>
        <p:txBody>
          <a:bodyPr/>
          <a:lstStyle/>
          <a:p>
            <a:pPr eaLnBrk="1" hangingPunct="1"/>
            <a:r>
              <a:rPr lang="en-US" smtClean="0"/>
              <a:t>ORACLE SPATIAL</a:t>
            </a:r>
            <a:r>
              <a:rPr lang="ru-RU" smtClean="0"/>
              <a:t> + </a:t>
            </a:r>
            <a:r>
              <a:rPr lang="en-US" smtClean="0"/>
              <a:t>MAPVIEWER</a:t>
            </a:r>
            <a:endParaRPr lang="ru-RU" smtClean="0"/>
          </a:p>
        </p:txBody>
      </p:sp>
      <p:sp>
        <p:nvSpPr>
          <p:cNvPr id="37891" name="Rectangle 3"/>
          <p:cNvSpPr>
            <a:spLocks noGrp="1" noChangeArrowheads="1"/>
          </p:cNvSpPr>
          <p:nvPr>
            <p:ph type="subTitle" idx="1"/>
          </p:nvPr>
        </p:nvSpPr>
        <p:spPr>
          <a:xfrm>
            <a:off x="838200" y="5410200"/>
            <a:ext cx="8305800" cy="1447800"/>
          </a:xfrm>
        </p:spPr>
        <p:txBody>
          <a:bodyPr/>
          <a:lstStyle/>
          <a:p>
            <a:pPr eaLnBrk="1" hangingPunct="1"/>
            <a:endParaRPr lang="ru-RU" dirty="0" smtClean="0"/>
          </a:p>
          <a:p>
            <a:pPr eaLnBrk="1" hangingPunct="1"/>
            <a:r>
              <a:rPr lang="ru-RU" sz="2000" dirty="0" smtClean="0"/>
              <a:t>Андрей Пуртов</a:t>
            </a:r>
            <a:r>
              <a:rPr lang="en-US" sz="2000" dirty="0" smtClean="0"/>
              <a:t>, </a:t>
            </a:r>
            <a:r>
              <a:rPr lang="en-US" sz="2000" u="sng" dirty="0" smtClean="0">
                <a:solidFill>
                  <a:srgbClr val="0000FF"/>
                </a:solidFill>
              </a:rPr>
              <a:t>andrey.purtov@oracle.com</a:t>
            </a:r>
            <a:r>
              <a:rPr lang="en-US" sz="2000" dirty="0" smtClean="0"/>
              <a:t>, </a:t>
            </a:r>
            <a:r>
              <a:rPr lang="en-US" sz="2000" dirty="0" smtClean="0"/>
              <a:t>+7(911) 922-1484</a:t>
            </a:r>
            <a:r>
              <a:rPr lang="ru-RU" sz="2000" dirty="0" smtClean="0"/>
              <a:t/>
            </a:r>
            <a:br>
              <a:rPr lang="ru-RU" sz="2000" dirty="0" smtClean="0"/>
            </a:br>
            <a:r>
              <a:rPr lang="ru-RU" sz="2000" dirty="0" smtClean="0"/>
              <a:t>Представитель </a:t>
            </a:r>
            <a:r>
              <a:rPr lang="en-US" sz="2000" dirty="0" smtClean="0"/>
              <a:t>ORACLE</a:t>
            </a:r>
            <a:r>
              <a:rPr lang="ru-RU" sz="2000" dirty="0" smtClean="0"/>
              <a:t> в СЗФО</a:t>
            </a:r>
            <a:endParaRPr lang="en-US" sz="2000" dirty="0" smtClean="0"/>
          </a:p>
          <a:p>
            <a:pPr eaLnBrk="1" hangingPunct="1"/>
            <a:r>
              <a:rPr lang="en-US" sz="2000" dirty="0" smtClean="0"/>
              <a:t>Blog: www.oraclegis.com</a:t>
            </a:r>
            <a:endParaRPr lang="en-US" dirty="0" smtClean="0"/>
          </a:p>
          <a:p>
            <a:pPr eaLnBrk="1" hangingPunct="1"/>
            <a:endParaRPr lang="ru-RU" dirty="0" smtClean="0"/>
          </a:p>
        </p:txBody>
      </p:sp>
      <p:sp>
        <p:nvSpPr>
          <p:cNvPr id="37892" name="Text Box 26"/>
          <p:cNvSpPr txBox="1">
            <a:spLocks noChangeArrowheads="1"/>
          </p:cNvSpPr>
          <p:nvPr/>
        </p:nvSpPr>
        <p:spPr bwMode="auto">
          <a:xfrm>
            <a:off x="5943600" y="1143000"/>
            <a:ext cx="2743200" cy="257175"/>
          </a:xfrm>
          <a:prstGeom prst="rect">
            <a:avLst/>
          </a:prstGeom>
          <a:noFill/>
          <a:ln w="63500">
            <a:noFill/>
            <a:miter lim="800000"/>
            <a:headEnd/>
            <a:tailEnd/>
          </a:ln>
        </p:spPr>
        <p:txBody>
          <a:bodyPr lIns="92075" tIns="46038" rIns="92075" bIns="46038">
            <a:spAutoFit/>
          </a:bodyPr>
          <a:lstStyle/>
          <a:p>
            <a:r>
              <a:rPr lang="en-US" sz="1200">
                <a:solidFill>
                  <a:schemeClr val="bg1"/>
                </a:solidFill>
              </a:rPr>
              <a:t>ADVANCED COMPRESSION</a:t>
            </a:r>
            <a:endParaRPr lang="ru-RU" sz="1200">
              <a:solidFill>
                <a:schemeClr val="bg1"/>
              </a:solidFill>
            </a:endParaRPr>
          </a:p>
        </p:txBody>
      </p:sp>
      <p:sp>
        <p:nvSpPr>
          <p:cNvPr id="37893" name="Text Box 27"/>
          <p:cNvSpPr txBox="1">
            <a:spLocks noChangeArrowheads="1"/>
          </p:cNvSpPr>
          <p:nvPr/>
        </p:nvSpPr>
        <p:spPr bwMode="auto">
          <a:xfrm>
            <a:off x="3657600" y="2971800"/>
            <a:ext cx="2743200" cy="257175"/>
          </a:xfrm>
          <a:prstGeom prst="rect">
            <a:avLst/>
          </a:prstGeom>
          <a:noFill/>
          <a:ln w="63500">
            <a:noFill/>
            <a:miter lim="800000"/>
            <a:headEnd/>
            <a:tailEnd/>
          </a:ln>
        </p:spPr>
        <p:txBody>
          <a:bodyPr lIns="92075" tIns="46038" rIns="92075" bIns="46038">
            <a:spAutoFit/>
          </a:bodyPr>
          <a:lstStyle/>
          <a:p>
            <a:r>
              <a:rPr lang="en-US" sz="1200">
                <a:solidFill>
                  <a:schemeClr val="bg1"/>
                </a:solidFill>
              </a:rPr>
              <a:t>ACTIVE DATA GUARD</a:t>
            </a:r>
            <a:endParaRPr lang="ru-RU" sz="1200">
              <a:solidFill>
                <a:schemeClr val="bg1"/>
              </a:solidFill>
            </a:endParaRPr>
          </a:p>
        </p:txBody>
      </p:sp>
      <p:sp>
        <p:nvSpPr>
          <p:cNvPr id="37894" name="Text Box 28"/>
          <p:cNvSpPr txBox="1">
            <a:spLocks noChangeArrowheads="1"/>
          </p:cNvSpPr>
          <p:nvPr/>
        </p:nvSpPr>
        <p:spPr bwMode="auto">
          <a:xfrm>
            <a:off x="6400800" y="1447800"/>
            <a:ext cx="2743200" cy="257175"/>
          </a:xfrm>
          <a:prstGeom prst="rect">
            <a:avLst/>
          </a:prstGeom>
          <a:noFill/>
          <a:ln w="63500">
            <a:noFill/>
            <a:miter lim="800000"/>
            <a:headEnd/>
            <a:tailEnd/>
          </a:ln>
        </p:spPr>
        <p:txBody>
          <a:bodyPr lIns="92075" tIns="46038" rIns="92075" bIns="46038">
            <a:spAutoFit/>
          </a:bodyPr>
          <a:lstStyle/>
          <a:p>
            <a:r>
              <a:rPr lang="en-US" sz="1200">
                <a:solidFill>
                  <a:schemeClr val="bg1"/>
                </a:solidFill>
              </a:rPr>
              <a:t>REAL APPLICATION TESTING</a:t>
            </a:r>
            <a:endParaRPr lang="ru-RU" sz="1200">
              <a:solidFill>
                <a:schemeClr val="bg1"/>
              </a:solidFill>
            </a:endParaRPr>
          </a:p>
        </p:txBody>
      </p:sp>
      <p:sp>
        <p:nvSpPr>
          <p:cNvPr id="37895" name="Text Box 30"/>
          <p:cNvSpPr txBox="1">
            <a:spLocks noChangeArrowheads="1"/>
          </p:cNvSpPr>
          <p:nvPr/>
        </p:nvSpPr>
        <p:spPr bwMode="auto">
          <a:xfrm>
            <a:off x="4191000" y="2590800"/>
            <a:ext cx="2743200" cy="257175"/>
          </a:xfrm>
          <a:prstGeom prst="rect">
            <a:avLst/>
          </a:prstGeom>
          <a:noFill/>
          <a:ln w="63500">
            <a:noFill/>
            <a:miter lim="800000"/>
            <a:headEnd/>
            <a:tailEnd/>
          </a:ln>
        </p:spPr>
        <p:txBody>
          <a:bodyPr lIns="92075" tIns="46038" rIns="92075" bIns="46038">
            <a:spAutoFit/>
          </a:bodyPr>
          <a:lstStyle/>
          <a:p>
            <a:r>
              <a:rPr lang="en-US" sz="1200">
                <a:solidFill>
                  <a:schemeClr val="bg1"/>
                </a:solidFill>
              </a:rPr>
              <a:t>IN MEMORY DATABASE CACHE</a:t>
            </a:r>
            <a:endParaRPr lang="ru-RU" sz="1200">
              <a:solidFill>
                <a:schemeClr val="bg1"/>
              </a:solidFill>
            </a:endParaRPr>
          </a:p>
        </p:txBody>
      </p:sp>
      <p:sp>
        <p:nvSpPr>
          <p:cNvPr id="37896" name="Text Box 31"/>
          <p:cNvSpPr txBox="1">
            <a:spLocks noChangeArrowheads="1"/>
          </p:cNvSpPr>
          <p:nvPr/>
        </p:nvSpPr>
        <p:spPr bwMode="auto">
          <a:xfrm>
            <a:off x="6553200" y="2590800"/>
            <a:ext cx="2743200" cy="257175"/>
          </a:xfrm>
          <a:prstGeom prst="rect">
            <a:avLst/>
          </a:prstGeom>
          <a:noFill/>
          <a:ln w="63500">
            <a:noFill/>
            <a:miter lim="800000"/>
            <a:headEnd/>
            <a:tailEnd/>
          </a:ln>
        </p:spPr>
        <p:txBody>
          <a:bodyPr lIns="92075" tIns="46038" rIns="92075" bIns="46038">
            <a:spAutoFit/>
          </a:bodyPr>
          <a:lstStyle/>
          <a:p>
            <a:r>
              <a:rPr lang="en-US" sz="1200">
                <a:solidFill>
                  <a:schemeClr val="bg1"/>
                </a:solidFill>
              </a:rPr>
              <a:t>ORACLE VM</a:t>
            </a:r>
            <a:endParaRPr lang="ru-RU" sz="1200">
              <a:solidFill>
                <a:schemeClr val="bg1"/>
              </a:solidFill>
            </a:endParaRPr>
          </a:p>
        </p:txBody>
      </p:sp>
      <p:sp>
        <p:nvSpPr>
          <p:cNvPr id="37897" name="Text Box 32"/>
          <p:cNvSpPr txBox="1">
            <a:spLocks noChangeArrowheads="1"/>
          </p:cNvSpPr>
          <p:nvPr/>
        </p:nvSpPr>
        <p:spPr bwMode="auto">
          <a:xfrm>
            <a:off x="3581400" y="3429000"/>
            <a:ext cx="2743200" cy="257175"/>
          </a:xfrm>
          <a:prstGeom prst="rect">
            <a:avLst/>
          </a:prstGeom>
          <a:noFill/>
          <a:ln w="63500">
            <a:noFill/>
            <a:miter lim="800000"/>
            <a:headEnd/>
            <a:tailEnd/>
          </a:ln>
        </p:spPr>
        <p:txBody>
          <a:bodyPr lIns="92075" tIns="46038" rIns="92075" bIns="46038">
            <a:spAutoFit/>
          </a:bodyPr>
          <a:lstStyle/>
          <a:p>
            <a:r>
              <a:rPr lang="en-US" sz="1200">
                <a:solidFill>
                  <a:schemeClr val="bg1"/>
                </a:solidFill>
              </a:rPr>
              <a:t>TOTAL RECALL</a:t>
            </a:r>
            <a:endParaRPr lang="ru-RU" sz="1200">
              <a:solidFill>
                <a:schemeClr val="bg1"/>
              </a:solidFill>
            </a:endParaRPr>
          </a:p>
        </p:txBody>
      </p:sp>
      <p:sp>
        <p:nvSpPr>
          <p:cNvPr id="37898" name="Text Box 33"/>
          <p:cNvSpPr txBox="1">
            <a:spLocks noChangeArrowheads="1"/>
          </p:cNvSpPr>
          <p:nvPr/>
        </p:nvSpPr>
        <p:spPr bwMode="auto">
          <a:xfrm>
            <a:off x="3657600" y="1295400"/>
            <a:ext cx="2743200" cy="257175"/>
          </a:xfrm>
          <a:prstGeom prst="rect">
            <a:avLst/>
          </a:prstGeom>
          <a:noFill/>
          <a:ln w="63500">
            <a:noFill/>
            <a:miter lim="800000"/>
            <a:headEnd/>
            <a:tailEnd/>
          </a:ln>
        </p:spPr>
        <p:txBody>
          <a:bodyPr lIns="92075" tIns="46038" rIns="92075" bIns="46038">
            <a:spAutoFit/>
          </a:bodyPr>
          <a:lstStyle/>
          <a:p>
            <a:r>
              <a:rPr lang="en-US" sz="1200">
                <a:solidFill>
                  <a:schemeClr val="bg1"/>
                </a:solidFill>
              </a:rPr>
              <a:t>SQL PLAN BASELINE</a:t>
            </a:r>
            <a:endParaRPr lang="ru-RU" sz="1200">
              <a:solidFill>
                <a:schemeClr val="bg1"/>
              </a:solidFill>
            </a:endParaRPr>
          </a:p>
        </p:txBody>
      </p:sp>
      <p:sp>
        <p:nvSpPr>
          <p:cNvPr id="37899" name="Text Box 34"/>
          <p:cNvSpPr txBox="1">
            <a:spLocks noChangeArrowheads="1"/>
          </p:cNvSpPr>
          <p:nvPr/>
        </p:nvSpPr>
        <p:spPr bwMode="auto">
          <a:xfrm>
            <a:off x="6400800" y="2057400"/>
            <a:ext cx="2743200" cy="257175"/>
          </a:xfrm>
          <a:prstGeom prst="rect">
            <a:avLst/>
          </a:prstGeom>
          <a:noFill/>
          <a:ln w="63500">
            <a:noFill/>
            <a:miter lim="800000"/>
            <a:headEnd/>
            <a:tailEnd/>
          </a:ln>
        </p:spPr>
        <p:txBody>
          <a:bodyPr lIns="92075" tIns="46038" rIns="92075" bIns="46038">
            <a:spAutoFit/>
          </a:bodyPr>
          <a:lstStyle/>
          <a:p>
            <a:pPr algn="r"/>
            <a:r>
              <a:rPr lang="en-US" sz="1200">
                <a:solidFill>
                  <a:schemeClr val="bg1"/>
                </a:solidFill>
              </a:rPr>
              <a:t>RESULT CACHE</a:t>
            </a:r>
            <a:endParaRPr lang="ru-RU" sz="1200">
              <a:solidFill>
                <a:schemeClr val="bg1"/>
              </a:solidFill>
            </a:endParaRPr>
          </a:p>
        </p:txBody>
      </p:sp>
      <p:sp>
        <p:nvSpPr>
          <p:cNvPr id="37900" name="Text Box 35"/>
          <p:cNvSpPr txBox="1">
            <a:spLocks noChangeArrowheads="1"/>
          </p:cNvSpPr>
          <p:nvPr/>
        </p:nvSpPr>
        <p:spPr bwMode="auto">
          <a:xfrm>
            <a:off x="6248400" y="3048000"/>
            <a:ext cx="2743200" cy="257175"/>
          </a:xfrm>
          <a:prstGeom prst="rect">
            <a:avLst/>
          </a:prstGeom>
          <a:noFill/>
          <a:ln w="63500">
            <a:noFill/>
            <a:miter lim="800000"/>
            <a:headEnd/>
            <a:tailEnd/>
          </a:ln>
        </p:spPr>
        <p:txBody>
          <a:bodyPr lIns="92075" tIns="46038" rIns="92075" bIns="46038">
            <a:spAutoFit/>
          </a:bodyPr>
          <a:lstStyle/>
          <a:p>
            <a:r>
              <a:rPr lang="en-US" sz="1200">
                <a:solidFill>
                  <a:schemeClr val="bg1"/>
                </a:solidFill>
              </a:rPr>
              <a:t>SQL PERFOMANCE ANALYZER</a:t>
            </a:r>
            <a:endParaRPr lang="ru-RU" sz="1200">
              <a:solidFill>
                <a:schemeClr val="bg1"/>
              </a:solidFill>
            </a:endParaRPr>
          </a:p>
        </p:txBody>
      </p:sp>
      <p:sp>
        <p:nvSpPr>
          <p:cNvPr id="37901" name="Text Box 37"/>
          <p:cNvSpPr txBox="1">
            <a:spLocks noChangeArrowheads="1"/>
          </p:cNvSpPr>
          <p:nvPr/>
        </p:nvSpPr>
        <p:spPr bwMode="auto">
          <a:xfrm>
            <a:off x="6400800" y="3429000"/>
            <a:ext cx="2743200" cy="257175"/>
          </a:xfrm>
          <a:prstGeom prst="rect">
            <a:avLst/>
          </a:prstGeom>
          <a:noFill/>
          <a:ln w="63500">
            <a:noFill/>
            <a:miter lim="800000"/>
            <a:headEnd/>
            <a:tailEnd/>
          </a:ln>
        </p:spPr>
        <p:txBody>
          <a:bodyPr lIns="92075" tIns="46038" rIns="92075" bIns="46038">
            <a:spAutoFit/>
          </a:bodyPr>
          <a:lstStyle/>
          <a:p>
            <a:pPr algn="r"/>
            <a:r>
              <a:rPr lang="en-US" sz="1200">
                <a:solidFill>
                  <a:schemeClr val="bg1"/>
                </a:solidFill>
              </a:rPr>
              <a:t>PERFOMANCE </a:t>
            </a:r>
            <a:endParaRPr lang="ru-RU" sz="1200">
              <a:solidFill>
                <a:schemeClr val="bg1"/>
              </a:solidFill>
            </a:endParaRPr>
          </a:p>
        </p:txBody>
      </p:sp>
      <p:sp>
        <p:nvSpPr>
          <p:cNvPr id="37902" name="Text Box 38"/>
          <p:cNvSpPr txBox="1">
            <a:spLocks noChangeArrowheads="1"/>
          </p:cNvSpPr>
          <p:nvPr/>
        </p:nvSpPr>
        <p:spPr bwMode="auto">
          <a:xfrm>
            <a:off x="3581400" y="1752600"/>
            <a:ext cx="2286000" cy="257175"/>
          </a:xfrm>
          <a:prstGeom prst="rect">
            <a:avLst/>
          </a:prstGeom>
          <a:noFill/>
          <a:ln w="63500">
            <a:noFill/>
            <a:miter lim="800000"/>
            <a:headEnd/>
            <a:tailEnd/>
          </a:ln>
        </p:spPr>
        <p:txBody>
          <a:bodyPr lIns="92075" tIns="46038" rIns="92075" bIns="46038">
            <a:spAutoFit/>
          </a:bodyPr>
          <a:lstStyle/>
          <a:p>
            <a:r>
              <a:rPr lang="en-US" sz="1200">
                <a:solidFill>
                  <a:schemeClr val="bg1"/>
                </a:solidFill>
              </a:rPr>
              <a:t>OPTIMIZER FEATURES </a:t>
            </a:r>
            <a:endParaRPr lang="ru-RU" sz="1200">
              <a:solidFill>
                <a:schemeClr val="bg1"/>
              </a:solidFill>
            </a:endParaRPr>
          </a:p>
        </p:txBody>
      </p:sp>
      <p:sp>
        <p:nvSpPr>
          <p:cNvPr id="37903" name="Text Box 40"/>
          <p:cNvSpPr txBox="1">
            <a:spLocks noChangeArrowheads="1"/>
          </p:cNvSpPr>
          <p:nvPr/>
        </p:nvSpPr>
        <p:spPr bwMode="auto">
          <a:xfrm>
            <a:off x="4876800" y="2133600"/>
            <a:ext cx="2743200" cy="366713"/>
          </a:xfrm>
          <a:prstGeom prst="rect">
            <a:avLst/>
          </a:prstGeom>
          <a:noFill/>
          <a:ln w="63500">
            <a:noFill/>
            <a:miter lim="800000"/>
            <a:headEnd/>
            <a:tailEnd/>
          </a:ln>
        </p:spPr>
        <p:txBody>
          <a:bodyPr lIns="92075" tIns="46038" rIns="92075" bIns="46038">
            <a:spAutoFit/>
          </a:bodyPr>
          <a:lstStyle/>
          <a:p>
            <a:r>
              <a:rPr lang="en-US">
                <a:solidFill>
                  <a:schemeClr val="bg1"/>
                </a:solidFill>
              </a:rPr>
              <a:t>ORACLE SPATIAL</a:t>
            </a:r>
            <a:endParaRPr lang="ru-RU">
              <a:solidFill>
                <a:schemeClr val="bg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Text Box 2"/>
          <p:cNvSpPr txBox="1">
            <a:spLocks noChangeArrowheads="1"/>
          </p:cNvSpPr>
          <p:nvPr/>
        </p:nvSpPr>
        <p:spPr bwMode="auto">
          <a:xfrm>
            <a:off x="812800" y="1919288"/>
            <a:ext cx="6789738" cy="630237"/>
          </a:xfrm>
          <a:prstGeom prst="rect">
            <a:avLst/>
          </a:prstGeom>
          <a:noFill/>
          <a:ln w="9525">
            <a:noFill/>
            <a:miter lim="800000"/>
            <a:headEnd/>
            <a:tailEnd/>
          </a:ln>
          <a:effectLst/>
        </p:spPr>
        <p:txBody>
          <a:bodyPr>
            <a:spAutoFit/>
          </a:bodyPr>
          <a:lstStyle/>
          <a:p>
            <a:pPr marL="119063" indent="-119063" algn="l" eaLnBrk="0" hangingPunct="0">
              <a:lnSpc>
                <a:spcPct val="100000"/>
              </a:lnSpc>
              <a:spcBef>
                <a:spcPct val="20000"/>
              </a:spcBef>
              <a:buClrTx/>
            </a:pPr>
            <a:endParaRPr lang="en-US" sz="1600"/>
          </a:p>
          <a:p>
            <a:pPr marL="119063" indent="-119063" algn="l" eaLnBrk="0" hangingPunct="0">
              <a:lnSpc>
                <a:spcPct val="100000"/>
              </a:lnSpc>
              <a:spcBef>
                <a:spcPct val="20000"/>
              </a:spcBef>
              <a:buClrTx/>
            </a:pPr>
            <a:endParaRPr lang="en-US" sz="1600" b="0"/>
          </a:p>
        </p:txBody>
      </p:sp>
      <p:sp>
        <p:nvSpPr>
          <p:cNvPr id="518153" name="Rectangle 9"/>
          <p:cNvSpPr>
            <a:spLocks noGrp="1" noChangeArrowheads="1"/>
          </p:cNvSpPr>
          <p:nvPr>
            <p:ph type="title"/>
          </p:nvPr>
        </p:nvSpPr>
        <p:spPr>
          <a:noFill/>
          <a:ln/>
        </p:spPr>
        <p:txBody>
          <a:bodyPr/>
          <a:lstStyle/>
          <a:p>
            <a:r>
              <a:rPr lang="ru-RU" smtClean="0"/>
              <a:t>Передовые Решения </a:t>
            </a:r>
            <a:r>
              <a:rPr lang="en-US" smtClean="0"/>
              <a:t>Oracle </a:t>
            </a:r>
            <a:r>
              <a:rPr lang="en-US"/>
              <a:t/>
            </a:r>
            <a:br>
              <a:rPr lang="en-US"/>
            </a:br>
            <a:r>
              <a:rPr lang="ru-RU" smtClean="0">
                <a:solidFill>
                  <a:srgbClr val="FD0000"/>
                </a:solidFill>
              </a:rPr>
              <a:t>Лидер на ключевых рынках</a:t>
            </a:r>
            <a:endParaRPr lang="en-US" sz="1800">
              <a:solidFill>
                <a:schemeClr val="accent1"/>
              </a:solidFill>
            </a:endParaRPr>
          </a:p>
        </p:txBody>
      </p:sp>
      <p:pic>
        <p:nvPicPr>
          <p:cNvPr id="7" name="Picture 5"/>
          <p:cNvPicPr>
            <a:picLocks noChangeArrowheads="1"/>
          </p:cNvPicPr>
          <p:nvPr/>
        </p:nvPicPr>
        <p:blipFill>
          <a:blip r:embed="rId3" cstate="print"/>
          <a:srcRect/>
          <a:stretch>
            <a:fillRect/>
          </a:stretch>
        </p:blipFill>
        <p:spPr bwMode="auto">
          <a:xfrm>
            <a:off x="416496" y="1653666"/>
            <a:ext cx="3826319" cy="4222877"/>
          </a:xfrm>
          <a:prstGeom prst="rect">
            <a:avLst/>
          </a:prstGeom>
          <a:noFill/>
          <a:ln w="9525">
            <a:noFill/>
            <a:miter lim="800000"/>
            <a:headEnd/>
            <a:tailEnd/>
          </a:ln>
        </p:spPr>
      </p:pic>
      <p:sp>
        <p:nvSpPr>
          <p:cNvPr id="10" name="Rectangle 6"/>
          <p:cNvSpPr>
            <a:spLocks/>
          </p:cNvSpPr>
          <p:nvPr/>
        </p:nvSpPr>
        <p:spPr bwMode="auto">
          <a:xfrm>
            <a:off x="4120896" y="1161288"/>
            <a:ext cx="4811840" cy="4706112"/>
          </a:xfrm>
          <a:prstGeom prst="rect">
            <a:avLst/>
          </a:prstGeom>
          <a:noFill/>
          <a:ln w="12700">
            <a:noFill/>
            <a:miter lim="800000"/>
            <a:headEnd/>
            <a:tailEnd/>
          </a:ln>
        </p:spPr>
        <p:txBody>
          <a:bodyPr lIns="0" tIns="0" rIns="0" bIns="0"/>
          <a:lstStyle/>
          <a:p>
            <a:pPr marL="182880" indent="-84138" algn="l">
              <a:lnSpc>
                <a:spcPct val="100000"/>
              </a:lnSpc>
              <a:spcBef>
                <a:spcPts val="200"/>
              </a:spcBef>
              <a:buClr>
                <a:srgbClr val="FD0000"/>
              </a:buClr>
              <a:buSzPct val="100000"/>
              <a:buFont typeface="Arial" charset="0"/>
              <a:buChar char="•"/>
            </a:pPr>
            <a:r>
              <a:rPr lang="ru-RU" sz="1600" b="0" dirty="0">
                <a:cs typeface="Arial" charset="0"/>
              </a:rPr>
              <a:t>СУБД</a:t>
            </a:r>
            <a:endParaRPr lang="en-US" sz="1600" b="0" dirty="0">
              <a:cs typeface="Arial" charset="0"/>
            </a:endParaRPr>
          </a:p>
          <a:p>
            <a:pPr marL="182880" indent="-84138" algn="l">
              <a:lnSpc>
                <a:spcPct val="100000"/>
              </a:lnSpc>
              <a:spcBef>
                <a:spcPts val="200"/>
              </a:spcBef>
              <a:buClr>
                <a:srgbClr val="FD0000"/>
              </a:buClr>
              <a:buSzPct val="100000"/>
              <a:buFont typeface="Arial" charset="0"/>
              <a:buChar char="•"/>
            </a:pPr>
            <a:r>
              <a:rPr lang="ru-RU" sz="1600" b="0" dirty="0">
                <a:cs typeface="Arial" charset="0"/>
              </a:rPr>
              <a:t>СУБД на </a:t>
            </a:r>
            <a:r>
              <a:rPr lang="en-US" sz="1600" b="0" dirty="0" smtClean="0">
                <a:cs typeface="Arial" charset="0"/>
              </a:rPr>
              <a:t>Linux </a:t>
            </a:r>
            <a:r>
              <a:rPr lang="ru-RU" sz="1600" b="0" dirty="0" smtClean="0">
                <a:cs typeface="Arial" charset="0"/>
              </a:rPr>
              <a:t>и </a:t>
            </a:r>
            <a:r>
              <a:rPr lang="en-US" sz="1600" b="0" dirty="0" smtClean="0">
                <a:cs typeface="Arial" charset="0"/>
              </a:rPr>
              <a:t>Solaris</a:t>
            </a:r>
            <a:endParaRPr lang="en-US" sz="1600" b="0" dirty="0">
              <a:cs typeface="Arial" charset="0"/>
            </a:endParaRPr>
          </a:p>
          <a:p>
            <a:pPr marL="182880" indent="-84138" algn="l">
              <a:lnSpc>
                <a:spcPct val="100000"/>
              </a:lnSpc>
              <a:spcBef>
                <a:spcPts val="200"/>
              </a:spcBef>
              <a:buClr>
                <a:srgbClr val="FD0000"/>
              </a:buClr>
              <a:buSzPct val="100000"/>
              <a:buFont typeface="Arial" charset="0"/>
              <a:buChar char="•"/>
            </a:pPr>
            <a:r>
              <a:rPr lang="ru-RU" sz="1600" b="0" dirty="0">
                <a:cs typeface="Arial" charset="0"/>
              </a:rPr>
              <a:t>Встроенные </a:t>
            </a:r>
            <a:r>
              <a:rPr lang="ru-RU" sz="1600" b="0" dirty="0" smtClean="0">
                <a:cs typeface="Arial" charset="0"/>
              </a:rPr>
              <a:t>СУБД</a:t>
            </a:r>
          </a:p>
          <a:p>
            <a:pPr marL="182880" indent="-84138" algn="l">
              <a:lnSpc>
                <a:spcPct val="100000"/>
              </a:lnSpc>
              <a:spcBef>
                <a:spcPts val="200"/>
              </a:spcBef>
              <a:buClr>
                <a:srgbClr val="FD0000"/>
              </a:buClr>
              <a:buSzPct val="100000"/>
              <a:buFont typeface="Arial" charset="0"/>
              <a:buChar char="•"/>
            </a:pPr>
            <a:r>
              <a:rPr lang="ru-RU" sz="1600" b="0" dirty="0" smtClean="0">
                <a:cs typeface="Arial" charset="0"/>
              </a:rPr>
              <a:t>СУБД под </a:t>
            </a:r>
            <a:r>
              <a:rPr lang="en-US" sz="1600" b="0" dirty="0" smtClean="0">
                <a:cs typeface="Arial" charset="0"/>
              </a:rPr>
              <a:t>SAP</a:t>
            </a:r>
            <a:endParaRPr lang="ru-RU" sz="1600" b="0" dirty="0" smtClean="0">
              <a:cs typeface="Arial" charset="0"/>
            </a:endParaRPr>
          </a:p>
          <a:p>
            <a:pPr marL="182880" indent="-84138" algn="l">
              <a:lnSpc>
                <a:spcPct val="100000"/>
              </a:lnSpc>
              <a:spcBef>
                <a:spcPts val="200"/>
              </a:spcBef>
              <a:buClr>
                <a:srgbClr val="FD0000"/>
              </a:buClr>
              <a:buSzPct val="100000"/>
              <a:buFont typeface="Arial" charset="0"/>
              <a:buChar char="•"/>
            </a:pPr>
            <a:r>
              <a:rPr lang="ru-RU" sz="1600" b="0" dirty="0" smtClean="0">
                <a:cs typeface="Arial" charset="0"/>
              </a:rPr>
              <a:t> Хранилище данных</a:t>
            </a:r>
            <a:endParaRPr lang="en-US" sz="1600" b="0" dirty="0">
              <a:cs typeface="Arial" charset="0"/>
            </a:endParaRPr>
          </a:p>
          <a:p>
            <a:pPr marL="182880" indent="-84138" algn="l">
              <a:lnSpc>
                <a:spcPct val="100000"/>
              </a:lnSpc>
              <a:spcBef>
                <a:spcPts val="200"/>
              </a:spcBef>
              <a:buClr>
                <a:srgbClr val="FD0000"/>
              </a:buClr>
              <a:buSzPct val="100000"/>
              <a:buFont typeface="Arial" charset="0"/>
              <a:buChar char="•"/>
            </a:pPr>
            <a:r>
              <a:rPr lang="ru-RU" sz="1600" b="0" dirty="0">
                <a:cs typeface="Arial" charset="0"/>
              </a:rPr>
              <a:t>ПО Промежуточного уровня</a:t>
            </a:r>
            <a:endParaRPr lang="en-US" sz="1600" b="0" dirty="0">
              <a:cs typeface="Arial" charset="0"/>
            </a:endParaRPr>
          </a:p>
          <a:p>
            <a:pPr marL="182880" indent="-84138" algn="l">
              <a:lnSpc>
                <a:spcPct val="100000"/>
              </a:lnSpc>
              <a:spcBef>
                <a:spcPts val="200"/>
              </a:spcBef>
              <a:buClr>
                <a:srgbClr val="FD0000"/>
              </a:buClr>
              <a:buSzPct val="100000"/>
              <a:buFont typeface="Arial" charset="0"/>
              <a:buChar char="•"/>
            </a:pPr>
            <a:r>
              <a:rPr lang="ru-RU" sz="1600" b="0" dirty="0">
                <a:cs typeface="Arial" charset="0"/>
              </a:rPr>
              <a:t>Сервер Приложений</a:t>
            </a:r>
            <a:endParaRPr lang="en-US" sz="1600" b="0" dirty="0">
              <a:cs typeface="Arial" charset="0"/>
            </a:endParaRPr>
          </a:p>
          <a:p>
            <a:pPr marL="182880" indent="-84138" algn="l">
              <a:lnSpc>
                <a:spcPct val="100000"/>
              </a:lnSpc>
              <a:spcBef>
                <a:spcPts val="200"/>
              </a:spcBef>
              <a:buClr>
                <a:srgbClr val="FD0000"/>
              </a:buClr>
              <a:buSzPct val="100000"/>
              <a:buFont typeface="Arial" charset="0"/>
              <a:buChar char="•"/>
            </a:pPr>
            <a:r>
              <a:rPr lang="ru-RU" sz="1600" b="0" dirty="0">
                <a:cs typeface="Arial" charset="0"/>
              </a:rPr>
              <a:t>Аналитические Приложения</a:t>
            </a:r>
            <a:endParaRPr lang="en-US" sz="1600" b="0" dirty="0">
              <a:cs typeface="Arial" charset="0"/>
            </a:endParaRPr>
          </a:p>
          <a:p>
            <a:pPr marL="182880" indent="-84138" algn="l">
              <a:lnSpc>
                <a:spcPct val="100000"/>
              </a:lnSpc>
              <a:spcBef>
                <a:spcPts val="200"/>
              </a:spcBef>
              <a:buClr>
                <a:srgbClr val="FD0000"/>
              </a:buClr>
              <a:buSzPct val="100000"/>
              <a:buFont typeface="Arial" charset="0"/>
              <a:buChar char="•"/>
            </a:pPr>
            <a:r>
              <a:rPr lang="en-US" sz="1600" b="0" dirty="0">
                <a:cs typeface="Arial" charset="0"/>
              </a:rPr>
              <a:t>Enterprise Performance Management</a:t>
            </a:r>
          </a:p>
          <a:p>
            <a:pPr marL="182880" indent="-84138" algn="l">
              <a:lnSpc>
                <a:spcPct val="100000"/>
              </a:lnSpc>
              <a:spcBef>
                <a:spcPts val="200"/>
              </a:spcBef>
              <a:buClr>
                <a:srgbClr val="FD0000"/>
              </a:buClr>
              <a:buSzPct val="100000"/>
              <a:buFont typeface="Arial" charset="0"/>
              <a:buChar char="•"/>
            </a:pPr>
            <a:r>
              <a:rPr lang="ru-RU" sz="1600" b="0" dirty="0">
                <a:cs typeface="Arial" charset="0"/>
              </a:rPr>
              <a:t>Хранилища Данных</a:t>
            </a:r>
            <a:endParaRPr lang="en-US" sz="1600" b="0" dirty="0">
              <a:cs typeface="Arial" charset="0"/>
            </a:endParaRPr>
          </a:p>
          <a:p>
            <a:pPr marL="182880" indent="-84138" algn="l">
              <a:lnSpc>
                <a:spcPct val="100000"/>
              </a:lnSpc>
              <a:spcBef>
                <a:spcPts val="200"/>
              </a:spcBef>
              <a:buClr>
                <a:srgbClr val="FD0000"/>
              </a:buClr>
              <a:buSzPct val="100000"/>
              <a:buFont typeface="Arial" charset="0"/>
              <a:buChar char="•"/>
            </a:pPr>
            <a:r>
              <a:rPr lang="ru-RU" sz="1600" b="0" dirty="0">
                <a:cs typeface="Arial" charset="0"/>
              </a:rPr>
              <a:t>Телеком</a:t>
            </a:r>
            <a:endParaRPr lang="en-US" sz="1600" b="0" dirty="0">
              <a:cs typeface="Arial" charset="0"/>
            </a:endParaRPr>
          </a:p>
          <a:p>
            <a:pPr marL="182880" indent="-84138" algn="l">
              <a:lnSpc>
                <a:spcPct val="100000"/>
              </a:lnSpc>
              <a:spcBef>
                <a:spcPts val="200"/>
              </a:spcBef>
              <a:buClr>
                <a:srgbClr val="FD0000"/>
              </a:buClr>
              <a:buSzPct val="100000"/>
              <a:buFont typeface="Arial" charset="0"/>
              <a:buChar char="•"/>
            </a:pPr>
            <a:r>
              <a:rPr lang="ru-RU" sz="1600" b="0" dirty="0">
                <a:cs typeface="Arial" charset="0"/>
              </a:rPr>
              <a:t>Управление персоналом</a:t>
            </a:r>
            <a:endParaRPr lang="en-US" sz="1600" b="0" dirty="0">
              <a:cs typeface="Arial" charset="0"/>
            </a:endParaRPr>
          </a:p>
          <a:p>
            <a:pPr marL="182880" indent="-84138" algn="l">
              <a:lnSpc>
                <a:spcPct val="100000"/>
              </a:lnSpc>
              <a:spcBef>
                <a:spcPts val="200"/>
              </a:spcBef>
              <a:buClr>
                <a:srgbClr val="FD0000"/>
              </a:buClr>
              <a:buSzPct val="100000"/>
              <a:buFont typeface="Arial" charset="0"/>
              <a:buChar char="•"/>
            </a:pPr>
            <a:r>
              <a:rPr lang="ru-RU" sz="1600" b="0" dirty="0">
                <a:cs typeface="Arial" charset="0"/>
              </a:rPr>
              <a:t>Управление цепочками поставок</a:t>
            </a:r>
            <a:endParaRPr lang="en-US" sz="1600" b="0" dirty="0">
              <a:cs typeface="Arial" charset="0"/>
            </a:endParaRPr>
          </a:p>
          <a:p>
            <a:pPr marL="182880" indent="-84138" algn="l">
              <a:lnSpc>
                <a:spcPct val="100000"/>
              </a:lnSpc>
              <a:spcBef>
                <a:spcPts val="200"/>
              </a:spcBef>
              <a:buClr>
                <a:srgbClr val="FD0000"/>
              </a:buClr>
              <a:buSzPct val="100000"/>
              <a:buFont typeface="Arial" charset="0"/>
              <a:buChar char="•"/>
            </a:pPr>
            <a:r>
              <a:rPr lang="ru-RU" sz="1600" b="0" dirty="0">
                <a:cs typeface="Arial" charset="0"/>
              </a:rPr>
              <a:t>Управление взаимоотношениями с клиентами</a:t>
            </a:r>
            <a:endParaRPr lang="en-US" sz="1600" b="0" dirty="0">
              <a:cs typeface="Arial" charset="0"/>
            </a:endParaRPr>
          </a:p>
          <a:p>
            <a:pPr marL="182880" indent="-84138" algn="l">
              <a:lnSpc>
                <a:spcPct val="100000"/>
              </a:lnSpc>
              <a:spcBef>
                <a:spcPts val="200"/>
              </a:spcBef>
              <a:buClr>
                <a:srgbClr val="FD0000"/>
              </a:buClr>
              <a:buSzPct val="100000"/>
              <a:buFont typeface="Arial" charset="0"/>
              <a:buChar char="•"/>
            </a:pPr>
            <a:r>
              <a:rPr lang="ru-RU" sz="1600" b="0" dirty="0">
                <a:cs typeface="Arial" charset="0"/>
              </a:rPr>
              <a:t>Розница</a:t>
            </a:r>
            <a:r>
              <a:rPr lang="en-US" sz="1600" b="0" dirty="0">
                <a:cs typeface="Arial" charset="0"/>
              </a:rPr>
              <a:t> </a:t>
            </a:r>
          </a:p>
          <a:p>
            <a:pPr marL="182880" indent="-84138" algn="l">
              <a:lnSpc>
                <a:spcPct val="100000"/>
              </a:lnSpc>
              <a:spcBef>
                <a:spcPts val="200"/>
              </a:spcBef>
              <a:buClr>
                <a:srgbClr val="FD0000"/>
              </a:buClr>
              <a:buSzPct val="100000"/>
              <a:buFont typeface="Arial" charset="0"/>
              <a:buChar char="•"/>
            </a:pPr>
            <a:r>
              <a:rPr lang="ru-RU" sz="1600" b="0" dirty="0">
                <a:cs typeface="Arial" charset="0"/>
              </a:rPr>
              <a:t>Финансовые услуги</a:t>
            </a:r>
            <a:endParaRPr lang="en-US" sz="1600" b="0" dirty="0">
              <a:cs typeface="Arial" charset="0"/>
            </a:endParaRPr>
          </a:p>
          <a:p>
            <a:pPr marL="182880" indent="-84138" algn="l">
              <a:lnSpc>
                <a:spcPct val="100000"/>
              </a:lnSpc>
              <a:spcBef>
                <a:spcPts val="200"/>
              </a:spcBef>
              <a:buClr>
                <a:srgbClr val="FD0000"/>
              </a:buClr>
              <a:buSzPct val="100000"/>
              <a:buFont typeface="Arial" charset="0"/>
              <a:buChar char="•"/>
            </a:pPr>
            <a:r>
              <a:rPr lang="ru-RU" sz="1600" b="0" dirty="0">
                <a:cs typeface="Arial" charset="0"/>
              </a:rPr>
              <a:t>Банки</a:t>
            </a:r>
            <a:endParaRPr lang="en-US" sz="1600" b="0" dirty="0">
              <a:cs typeface="Arial" charset="0"/>
            </a:endParaRPr>
          </a:p>
          <a:p>
            <a:pPr marL="182880" indent="-84138" algn="l">
              <a:lnSpc>
                <a:spcPct val="100000"/>
              </a:lnSpc>
              <a:spcBef>
                <a:spcPts val="200"/>
              </a:spcBef>
              <a:buClr>
                <a:srgbClr val="FD0000"/>
              </a:buClr>
              <a:buSzPct val="100000"/>
              <a:buFont typeface="Arial" charset="0"/>
              <a:buChar char="•"/>
            </a:pPr>
            <a:r>
              <a:rPr lang="ru-RU" sz="1600" b="0" dirty="0">
                <a:cs typeface="Arial" charset="0"/>
              </a:rPr>
              <a:t>Государственный сектор</a:t>
            </a:r>
            <a:endParaRPr lang="en-US" sz="1600" b="0" dirty="0">
              <a:cs typeface="Arial" charset="0"/>
            </a:endParaRPr>
          </a:p>
          <a:p>
            <a:pPr marL="182880" indent="-84138" algn="l">
              <a:lnSpc>
                <a:spcPct val="100000"/>
              </a:lnSpc>
              <a:spcBef>
                <a:spcPts val="200"/>
              </a:spcBef>
              <a:buClr>
                <a:srgbClr val="FD0000"/>
              </a:buClr>
              <a:buSzPct val="100000"/>
              <a:buFont typeface="Arial" charset="0"/>
              <a:buChar char="•"/>
            </a:pPr>
            <a:r>
              <a:rPr lang="ru-RU" sz="1600" b="0" dirty="0">
                <a:cs typeface="Arial" charset="0"/>
              </a:rPr>
              <a:t>Профессиональные услуги</a:t>
            </a:r>
            <a:endParaRPr lang="en-US" sz="1600" b="0" dirty="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0" presetClass="entr" presetSubtype="0" fill="hold" grpId="0" nodeType="afterEffect">
                                  <p:stCondLst>
                                    <p:cond delay="0"/>
                                  </p:stCondLst>
                                  <p:childTnLst>
                                    <p:set>
                                      <p:cBhvr>
                                        <p:cTn id="11"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ru-RU" dirty="0" smtClean="0"/>
              <a:t>План</a:t>
            </a:r>
          </a:p>
        </p:txBody>
      </p:sp>
      <p:sp>
        <p:nvSpPr>
          <p:cNvPr id="4099" name="Content Placeholder 2"/>
          <p:cNvSpPr>
            <a:spLocks noGrp="1"/>
          </p:cNvSpPr>
          <p:nvPr>
            <p:ph idx="1"/>
          </p:nvPr>
        </p:nvSpPr>
        <p:spPr>
          <a:xfrm>
            <a:off x="685800" y="1219200"/>
            <a:ext cx="7537450" cy="4953000"/>
          </a:xfrm>
        </p:spPr>
        <p:txBody>
          <a:bodyPr/>
          <a:lstStyle/>
          <a:p>
            <a:pPr eaLnBrk="1" hangingPunct="1"/>
            <a:r>
              <a:rPr lang="ru-RU" dirty="0" smtClean="0"/>
              <a:t>О корпорации </a:t>
            </a:r>
            <a:r>
              <a:rPr lang="en-US" dirty="0" smtClean="0"/>
              <a:t>Oracle</a:t>
            </a:r>
          </a:p>
          <a:p>
            <a:pPr eaLnBrk="1" hangingPunct="1"/>
            <a:r>
              <a:rPr lang="en-US" dirty="0" smtClean="0">
                <a:solidFill>
                  <a:schemeClr val="accent1"/>
                </a:solidFill>
              </a:rPr>
              <a:t>Oracle </a:t>
            </a:r>
            <a:r>
              <a:rPr lang="en-US" dirty="0" smtClean="0">
                <a:solidFill>
                  <a:schemeClr val="accent1"/>
                </a:solidFill>
              </a:rPr>
              <a:t>Spatial</a:t>
            </a:r>
          </a:p>
          <a:p>
            <a:pPr marL="571500" lvl="2" indent="-227013" eaLnBrk="1" hangingPunct="1"/>
            <a:r>
              <a:rPr lang="ru-RU" dirty="0" smtClean="0"/>
              <a:t>Векторны</a:t>
            </a:r>
            <a:r>
              <a:rPr lang="ru-RU" dirty="0" smtClean="0"/>
              <a:t>е</a:t>
            </a:r>
            <a:r>
              <a:rPr lang="ru-RU" dirty="0" smtClean="0"/>
              <a:t> </a:t>
            </a:r>
            <a:r>
              <a:rPr lang="ru-RU" dirty="0" smtClean="0"/>
              <a:t>данных</a:t>
            </a:r>
            <a:endParaRPr lang="en-US" dirty="0" smtClean="0">
              <a:solidFill>
                <a:schemeClr val="accent1"/>
              </a:solidFill>
            </a:endParaRPr>
          </a:p>
          <a:p>
            <a:pPr eaLnBrk="1" hangingPunct="1"/>
            <a:r>
              <a:rPr lang="ru-RU" dirty="0" smtClean="0"/>
              <a:t>Продвинутые возможности</a:t>
            </a:r>
            <a:r>
              <a:rPr lang="en-US" dirty="0" smtClean="0"/>
              <a:t> Oracle Spatial</a:t>
            </a:r>
          </a:p>
          <a:p>
            <a:pPr lvl="1" eaLnBrk="1" hangingPunct="1"/>
            <a:r>
              <a:rPr lang="ru-RU" dirty="0" smtClean="0"/>
              <a:t>Растровые данные </a:t>
            </a:r>
          </a:p>
          <a:p>
            <a:pPr lvl="1" eaLnBrk="1" hangingPunct="1"/>
            <a:r>
              <a:rPr lang="ru-RU" dirty="0" smtClean="0"/>
              <a:t>Решение сетевых задач</a:t>
            </a:r>
          </a:p>
          <a:p>
            <a:pPr lvl="1" eaLnBrk="1" hangingPunct="1"/>
            <a:r>
              <a:rPr lang="ru-RU" dirty="0" smtClean="0"/>
              <a:t>Линейная система координат для транспорта</a:t>
            </a:r>
          </a:p>
          <a:p>
            <a:pPr eaLnBrk="1" hangingPunct="1"/>
            <a:r>
              <a:rPr lang="en-US" dirty="0" smtClean="0"/>
              <a:t>Oracle </a:t>
            </a:r>
            <a:r>
              <a:rPr lang="en-US" dirty="0" err="1" smtClean="0"/>
              <a:t>Mapviewer</a:t>
            </a:r>
            <a:r>
              <a:rPr lang="ru-RU" dirty="0" smtClean="0"/>
              <a:t> - для интеграции пространственных данных в корпоративные системы</a:t>
            </a:r>
            <a:endParaRPr lang="en-US" dirty="0" smtClean="0"/>
          </a:p>
          <a:p>
            <a:pPr eaLnBrk="1" hangingPunct="1"/>
            <a:r>
              <a:rPr lang="ru-RU" dirty="0" smtClean="0"/>
              <a:t>Интеграция </a:t>
            </a:r>
            <a:r>
              <a:rPr lang="en-US" dirty="0" err="1" smtClean="0"/>
              <a:t>Mapviewer</a:t>
            </a:r>
            <a:r>
              <a:rPr lang="en-US" dirty="0" smtClean="0"/>
              <a:t> </a:t>
            </a:r>
            <a:r>
              <a:rPr lang="ru-RU" dirty="0" smtClean="0"/>
              <a:t>с </a:t>
            </a:r>
            <a:r>
              <a:rPr lang="en-US" dirty="0" err="1" smtClean="0"/>
              <a:t>Autovue</a:t>
            </a:r>
            <a:r>
              <a:rPr lang="en-US" dirty="0" smtClean="0"/>
              <a:t>, UCM, BI.</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endParaRPr lang="ru-RU" smtClean="0"/>
          </a:p>
        </p:txBody>
      </p:sp>
      <p:sp>
        <p:nvSpPr>
          <p:cNvPr id="5123" name="Rectangle 3"/>
          <p:cNvSpPr>
            <a:spLocks noGrp="1" noChangeArrowheads="1"/>
          </p:cNvSpPr>
          <p:nvPr>
            <p:ph type="body" idx="1"/>
          </p:nvPr>
        </p:nvSpPr>
        <p:spPr/>
        <p:txBody>
          <a:bodyPr/>
          <a:lstStyle/>
          <a:p>
            <a:endParaRPr lang="ru-RU" smtClean="0"/>
          </a:p>
        </p:txBody>
      </p:sp>
      <p:pic>
        <p:nvPicPr>
          <p:cNvPr id="5124" name="Picture 4"/>
          <p:cNvPicPr>
            <a:picLocks noChangeAspect="1" noChangeArrowheads="1"/>
          </p:cNvPicPr>
          <p:nvPr/>
        </p:nvPicPr>
        <p:blipFill>
          <a:blip r:embed="rId3" cstate="print"/>
          <a:srcRect/>
          <a:stretch>
            <a:fillRect/>
          </a:stretch>
        </p:blipFill>
        <p:spPr bwMode="auto">
          <a:xfrm>
            <a:off x="3175" y="0"/>
            <a:ext cx="9140825" cy="6096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a:effec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a:effectLst/>
        </p:spPr>
      </p:pic>
      <p:sp>
        <p:nvSpPr>
          <p:cNvPr id="3" name="TextBox 2"/>
          <p:cNvSpPr txBox="1"/>
          <p:nvPr/>
        </p:nvSpPr>
        <p:spPr>
          <a:xfrm>
            <a:off x="6096000" y="762000"/>
            <a:ext cx="2819400" cy="2800767"/>
          </a:xfrm>
          <a:prstGeom prst="rect">
            <a:avLst/>
          </a:prstGeom>
          <a:solidFill>
            <a:schemeClr val="accent1"/>
          </a:solidFill>
        </p:spPr>
        <p:txBody>
          <a:bodyPr wrap="square" rtlCol="0">
            <a:spAutoFit/>
          </a:bodyPr>
          <a:lstStyle/>
          <a:p>
            <a:r>
              <a:rPr lang="ru-RU" dirty="0" smtClean="0"/>
              <a:t>СПБ Водоканал</a:t>
            </a:r>
          </a:p>
          <a:p>
            <a:r>
              <a:rPr lang="ru-RU" dirty="0" smtClean="0"/>
              <a:t>Градостроительный комплекс СПБ</a:t>
            </a:r>
          </a:p>
          <a:p>
            <a:r>
              <a:rPr lang="ru-RU" dirty="0" err="1" smtClean="0"/>
              <a:t>Роснедвижимость</a:t>
            </a:r>
            <a:endParaRPr lang="ru-RU" dirty="0" smtClean="0"/>
          </a:p>
          <a:p>
            <a:r>
              <a:rPr lang="ru-RU" dirty="0" err="1" smtClean="0"/>
              <a:t>Сургутнефтегаз</a:t>
            </a:r>
            <a:endParaRPr lang="ru-RU" dirty="0" smtClean="0"/>
          </a:p>
          <a:p>
            <a:r>
              <a:rPr lang="ru-RU" dirty="0" smtClean="0"/>
              <a:t>Газпром</a:t>
            </a:r>
          </a:p>
          <a:p>
            <a:r>
              <a:rPr lang="ru-RU" dirty="0" err="1" smtClean="0"/>
              <a:t>Гипротрубопровод</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a:lstStyle/>
          <a:p>
            <a:pPr eaLnBrk="1" hangingPunct="1"/>
            <a:r>
              <a:rPr lang="ru-RU" smtClean="0"/>
              <a:t>ГИС и</a:t>
            </a:r>
            <a:r>
              <a:rPr lang="en-US" smtClean="0"/>
              <a:t> IT</a:t>
            </a:r>
            <a:r>
              <a:rPr lang="ru-RU" smtClean="0"/>
              <a:t>: сосуществование, </a:t>
            </a:r>
            <a:br>
              <a:rPr lang="ru-RU" smtClean="0"/>
            </a:br>
            <a:r>
              <a:rPr lang="ru-RU" smtClean="0"/>
              <a:t>интеграция затруднена</a:t>
            </a:r>
            <a:endParaRPr lang="en-US" sz="2000" i="1" smtClean="0">
              <a:solidFill>
                <a:srgbClr val="FF0000"/>
              </a:solidFill>
            </a:endParaRPr>
          </a:p>
        </p:txBody>
      </p:sp>
      <p:sp>
        <p:nvSpPr>
          <p:cNvPr id="8195" name="Rectangle 3"/>
          <p:cNvSpPr>
            <a:spLocks noGrp="1" noChangeArrowheads="1"/>
          </p:cNvSpPr>
          <p:nvPr>
            <p:ph type="body" sz="half" idx="1"/>
          </p:nvPr>
        </p:nvSpPr>
        <p:spPr>
          <a:xfrm>
            <a:off x="304800" y="1828800"/>
            <a:ext cx="4343400" cy="4114800"/>
          </a:xfrm>
          <a:noFill/>
        </p:spPr>
        <p:txBody>
          <a:bodyPr lIns="92075" tIns="46038" rIns="92075" bIns="46038"/>
          <a:lstStyle/>
          <a:p>
            <a:pPr marL="342900" indent="-342900" eaLnBrk="1" hangingPunct="1"/>
            <a:r>
              <a:rPr lang="ru-RU" sz="2000" dirty="0" smtClean="0"/>
              <a:t>Специальные серверы для ГИС</a:t>
            </a:r>
            <a:endParaRPr lang="en-US" sz="2000" dirty="0" smtClean="0"/>
          </a:p>
          <a:p>
            <a:pPr marL="342900" indent="-342900" eaLnBrk="1" hangingPunct="1"/>
            <a:r>
              <a:rPr lang="ru-RU" sz="2000" dirty="0" smtClean="0"/>
              <a:t>Изоляция данных</a:t>
            </a:r>
            <a:endParaRPr lang="en-US" sz="2000" dirty="0" smtClean="0"/>
          </a:p>
          <a:p>
            <a:pPr marL="342900" indent="-342900" eaLnBrk="1" hangingPunct="1"/>
            <a:r>
              <a:rPr lang="ru-RU" sz="2000" dirty="0" smtClean="0"/>
              <a:t>Множество закрытых форматов</a:t>
            </a:r>
            <a:endParaRPr lang="en-US" sz="2000" dirty="0" smtClean="0"/>
          </a:p>
          <a:p>
            <a:pPr marL="342900" indent="-342900" eaLnBrk="1" hangingPunct="1"/>
            <a:r>
              <a:rPr lang="ru-RU" sz="2000" dirty="0" smtClean="0"/>
              <a:t>Высокие расходы</a:t>
            </a:r>
          </a:p>
          <a:p>
            <a:pPr marL="342900" indent="-342900" eaLnBrk="1" hangingPunct="1"/>
            <a:r>
              <a:rPr lang="ru-RU" sz="2000" dirty="0" smtClean="0"/>
              <a:t>Проблемы </a:t>
            </a:r>
            <a:r>
              <a:rPr lang="ru-RU" sz="2000" dirty="0" err="1" smtClean="0"/>
              <a:t>масштабируемости</a:t>
            </a:r>
            <a:endParaRPr lang="ru-RU" sz="2000" dirty="0" smtClean="0"/>
          </a:p>
          <a:p>
            <a:pPr marL="342900" indent="-342900" eaLnBrk="1" hangingPunct="1"/>
            <a:r>
              <a:rPr lang="ru-RU" sz="2000" dirty="0" smtClean="0"/>
              <a:t>Трудности </a:t>
            </a:r>
            <a:r>
              <a:rPr lang="ru-RU" sz="2000" dirty="0" smtClean="0"/>
              <a:t>поддержки</a:t>
            </a:r>
            <a:endParaRPr lang="ru-RU" sz="2000" dirty="0" smtClean="0"/>
          </a:p>
          <a:p>
            <a:pPr marL="342900" indent="-342900" eaLnBrk="1" hangingPunct="1"/>
            <a:r>
              <a:rPr lang="ru-RU" sz="2000" dirty="0" smtClean="0"/>
              <a:t>Проблемы с безопасностью</a:t>
            </a:r>
            <a:endParaRPr lang="en-US" sz="2000" dirty="0" smtClean="0"/>
          </a:p>
          <a:p>
            <a:pPr marL="342900" indent="-342900" eaLnBrk="1" hangingPunct="1"/>
            <a:r>
              <a:rPr lang="ru-RU" sz="2000" dirty="0" smtClean="0"/>
              <a:t>Различные </a:t>
            </a:r>
            <a:r>
              <a:rPr lang="ru-RU" sz="2000" dirty="0" smtClean="0"/>
              <a:t>языки </a:t>
            </a:r>
            <a:r>
              <a:rPr lang="ru-RU" sz="2000" dirty="0" smtClean="0"/>
              <a:t>программирования</a:t>
            </a:r>
          </a:p>
          <a:p>
            <a:pPr marL="342900" indent="-342900" eaLnBrk="1" hangingPunct="1">
              <a:buFontTx/>
              <a:buNone/>
            </a:pPr>
            <a:endParaRPr lang="en-US" sz="2000" dirty="0" smtClean="0"/>
          </a:p>
        </p:txBody>
      </p:sp>
      <p:sp>
        <p:nvSpPr>
          <p:cNvPr id="8196" name="Rectangle 7"/>
          <p:cNvSpPr>
            <a:spLocks noChangeArrowheads="1"/>
          </p:cNvSpPr>
          <p:nvPr/>
        </p:nvSpPr>
        <p:spPr bwMode="auto">
          <a:xfrm>
            <a:off x="5143500" y="5392738"/>
            <a:ext cx="1087438" cy="307975"/>
          </a:xfrm>
          <a:prstGeom prst="rect">
            <a:avLst/>
          </a:prstGeom>
          <a:noFill/>
          <a:ln w="9525">
            <a:noFill/>
            <a:miter lim="800000"/>
            <a:headEnd/>
            <a:tailEnd/>
          </a:ln>
        </p:spPr>
        <p:txBody>
          <a:bodyPr wrap="none" anchor="ctr"/>
          <a:lstStyle/>
          <a:p>
            <a:endParaRPr lang="ru-RU"/>
          </a:p>
        </p:txBody>
      </p:sp>
      <p:sp>
        <p:nvSpPr>
          <p:cNvPr id="8197" name="Rectangle 8"/>
          <p:cNvSpPr>
            <a:spLocks noChangeArrowheads="1"/>
          </p:cNvSpPr>
          <p:nvPr/>
        </p:nvSpPr>
        <p:spPr bwMode="auto">
          <a:xfrm>
            <a:off x="5991225" y="5392738"/>
            <a:ext cx="1655763" cy="307975"/>
          </a:xfrm>
          <a:prstGeom prst="rect">
            <a:avLst/>
          </a:prstGeom>
          <a:noFill/>
          <a:ln w="9525">
            <a:noFill/>
            <a:miter lim="800000"/>
            <a:headEnd/>
            <a:tailEnd/>
          </a:ln>
        </p:spPr>
        <p:txBody>
          <a:bodyPr wrap="none" lIns="92075" tIns="46038" rIns="92075" bIns="46038" anchor="ctr"/>
          <a:lstStyle/>
          <a:p>
            <a:pPr eaLnBrk="0" hangingPunct="0">
              <a:lnSpc>
                <a:spcPct val="100000"/>
              </a:lnSpc>
              <a:spcBef>
                <a:spcPct val="0"/>
              </a:spcBef>
              <a:buClrTx/>
            </a:pPr>
            <a:endParaRPr lang="fr-FR" sz="2400" b="0">
              <a:latin typeface="Times New Roman" pitchFamily="18" charset="0"/>
              <a:cs typeface="Times New Roman" pitchFamily="18" charset="0"/>
            </a:endParaRPr>
          </a:p>
        </p:txBody>
      </p:sp>
      <p:sp>
        <p:nvSpPr>
          <p:cNvPr id="8198" name="Rectangle 9"/>
          <p:cNvSpPr>
            <a:spLocks noChangeArrowheads="1"/>
          </p:cNvSpPr>
          <p:nvPr/>
        </p:nvSpPr>
        <p:spPr bwMode="auto">
          <a:xfrm>
            <a:off x="4665663" y="2819400"/>
            <a:ext cx="947737" cy="631825"/>
          </a:xfrm>
          <a:prstGeom prst="rect">
            <a:avLst/>
          </a:prstGeom>
          <a:solidFill>
            <a:srgbClr val="00803C"/>
          </a:solidFill>
          <a:ln w="12700">
            <a:solidFill>
              <a:srgbClr val="000000"/>
            </a:solidFill>
            <a:miter lim="800000"/>
            <a:headEnd/>
            <a:tailEnd/>
          </a:ln>
        </p:spPr>
        <p:txBody>
          <a:bodyPr wrap="none" anchor="ctr"/>
          <a:lstStyle/>
          <a:p>
            <a:endParaRPr lang="ru-RU"/>
          </a:p>
        </p:txBody>
      </p:sp>
      <p:sp>
        <p:nvSpPr>
          <p:cNvPr id="8199" name="Rectangle 20"/>
          <p:cNvSpPr>
            <a:spLocks noChangeArrowheads="1"/>
          </p:cNvSpPr>
          <p:nvPr/>
        </p:nvSpPr>
        <p:spPr bwMode="auto">
          <a:xfrm>
            <a:off x="5000625" y="2011363"/>
            <a:ext cx="477838" cy="346075"/>
          </a:xfrm>
          <a:prstGeom prst="rect">
            <a:avLst/>
          </a:prstGeom>
          <a:noFill/>
          <a:ln w="9525">
            <a:noFill/>
            <a:miter lim="800000"/>
            <a:headEnd/>
            <a:tailEnd/>
          </a:ln>
        </p:spPr>
        <p:txBody>
          <a:bodyPr wrap="none" lIns="41275" tIns="20638" rIns="41275" bIns="20638">
            <a:spAutoFit/>
          </a:bodyPr>
          <a:lstStyle/>
          <a:p>
            <a:pPr defTabSz="204788" eaLnBrk="0" hangingPunct="0">
              <a:lnSpc>
                <a:spcPct val="100000"/>
              </a:lnSpc>
              <a:spcBef>
                <a:spcPct val="0"/>
              </a:spcBef>
              <a:buClrTx/>
            </a:pPr>
            <a:r>
              <a:rPr lang="en-US">
                <a:solidFill>
                  <a:srgbClr val="FF0000"/>
                </a:solidFill>
                <a:latin typeface="Univers" charset="0"/>
                <a:cs typeface="Times New Roman" pitchFamily="18" charset="0"/>
              </a:rPr>
              <a:t>GIS</a:t>
            </a:r>
          </a:p>
        </p:txBody>
      </p:sp>
      <p:sp>
        <p:nvSpPr>
          <p:cNvPr id="8200" name="Rectangle 21"/>
          <p:cNvSpPr>
            <a:spLocks noChangeArrowheads="1"/>
          </p:cNvSpPr>
          <p:nvPr/>
        </p:nvSpPr>
        <p:spPr bwMode="auto">
          <a:xfrm>
            <a:off x="7281863" y="1981200"/>
            <a:ext cx="1508125" cy="346075"/>
          </a:xfrm>
          <a:prstGeom prst="rect">
            <a:avLst/>
          </a:prstGeom>
          <a:noFill/>
          <a:ln w="9525">
            <a:noFill/>
            <a:miter lim="800000"/>
            <a:headEnd/>
            <a:tailEnd/>
          </a:ln>
        </p:spPr>
        <p:txBody>
          <a:bodyPr wrap="none" lIns="41275" tIns="20638" rIns="41275" bIns="20638">
            <a:spAutoFit/>
          </a:bodyPr>
          <a:lstStyle/>
          <a:p>
            <a:pPr defTabSz="204788" eaLnBrk="0" hangingPunct="0">
              <a:lnSpc>
                <a:spcPct val="100000"/>
              </a:lnSpc>
              <a:spcBef>
                <a:spcPct val="0"/>
              </a:spcBef>
              <a:buClrTx/>
            </a:pPr>
            <a:r>
              <a:rPr lang="en-US">
                <a:solidFill>
                  <a:srgbClr val="FF0000"/>
                </a:solidFill>
                <a:latin typeface="Univers" charset="0"/>
                <a:cs typeface="Times New Roman" pitchFamily="18" charset="0"/>
              </a:rPr>
              <a:t>Enterprise IT</a:t>
            </a:r>
          </a:p>
        </p:txBody>
      </p:sp>
      <p:graphicFrame>
        <p:nvGraphicFramePr>
          <p:cNvPr id="8201" name="Object 23"/>
          <p:cNvGraphicFramePr>
            <a:graphicFrameLocks/>
          </p:cNvGraphicFramePr>
          <p:nvPr/>
        </p:nvGraphicFramePr>
        <p:xfrm>
          <a:off x="6189663" y="1981200"/>
          <a:ext cx="773112" cy="3733800"/>
        </p:xfrm>
        <a:graphic>
          <a:graphicData uri="http://schemas.openxmlformats.org/presentationml/2006/ole">
            <p:oleObj spid="_x0000_s8201" name="ClipArt" r:id="rId4" imgW="1501775" imgH="5138738" progId="">
              <p:embed/>
            </p:oleObj>
          </a:graphicData>
        </a:graphic>
      </p:graphicFrame>
      <p:pic>
        <p:nvPicPr>
          <p:cNvPr id="8202" name="Picture 27"/>
          <p:cNvPicPr>
            <a:picLocks noChangeAspect="1" noChangeArrowheads="1"/>
          </p:cNvPicPr>
          <p:nvPr/>
        </p:nvPicPr>
        <p:blipFill>
          <a:blip r:embed="rId5" cstate="print"/>
          <a:srcRect/>
          <a:stretch>
            <a:fillRect/>
          </a:stretch>
        </p:blipFill>
        <p:spPr bwMode="auto">
          <a:xfrm>
            <a:off x="4808538" y="3657600"/>
            <a:ext cx="536575" cy="914400"/>
          </a:xfrm>
          <a:prstGeom prst="rect">
            <a:avLst/>
          </a:prstGeom>
          <a:noFill/>
          <a:ln w="9525">
            <a:noFill/>
            <a:miter lim="800000"/>
            <a:headEnd/>
            <a:tailEnd/>
          </a:ln>
        </p:spPr>
      </p:pic>
      <p:pic>
        <p:nvPicPr>
          <p:cNvPr id="8203" name="Picture 28"/>
          <p:cNvPicPr>
            <a:picLocks noChangeAspect="1" noChangeArrowheads="1"/>
          </p:cNvPicPr>
          <p:nvPr/>
        </p:nvPicPr>
        <p:blipFill>
          <a:blip r:embed="rId5" cstate="print"/>
          <a:srcRect/>
          <a:stretch>
            <a:fillRect/>
          </a:stretch>
        </p:blipFill>
        <p:spPr bwMode="auto">
          <a:xfrm>
            <a:off x="4948238" y="3810000"/>
            <a:ext cx="538162" cy="914400"/>
          </a:xfrm>
          <a:prstGeom prst="rect">
            <a:avLst/>
          </a:prstGeom>
          <a:noFill/>
          <a:ln w="9525">
            <a:noFill/>
            <a:miter lim="800000"/>
            <a:headEnd/>
            <a:tailEnd/>
          </a:ln>
        </p:spPr>
      </p:pic>
      <p:pic>
        <p:nvPicPr>
          <p:cNvPr id="8204" name="Picture 29"/>
          <p:cNvPicPr>
            <a:picLocks noChangeAspect="1" noChangeArrowheads="1"/>
          </p:cNvPicPr>
          <p:nvPr/>
        </p:nvPicPr>
        <p:blipFill>
          <a:blip r:embed="rId5" cstate="print"/>
          <a:srcRect/>
          <a:stretch>
            <a:fillRect/>
          </a:stretch>
        </p:blipFill>
        <p:spPr bwMode="auto">
          <a:xfrm>
            <a:off x="5089525" y="3962400"/>
            <a:ext cx="538163" cy="914400"/>
          </a:xfrm>
          <a:prstGeom prst="rect">
            <a:avLst/>
          </a:prstGeom>
          <a:noFill/>
          <a:ln w="9525">
            <a:noFill/>
            <a:miter lim="800000"/>
            <a:headEnd/>
            <a:tailEnd/>
          </a:ln>
        </p:spPr>
      </p:pic>
      <p:sp>
        <p:nvSpPr>
          <p:cNvPr id="435230" name="Rectangle 30"/>
          <p:cNvSpPr>
            <a:spLocks noChangeArrowheads="1"/>
          </p:cNvSpPr>
          <p:nvPr/>
        </p:nvSpPr>
        <p:spPr bwMode="auto">
          <a:xfrm>
            <a:off x="7162800" y="5410200"/>
            <a:ext cx="1752600" cy="609600"/>
          </a:xfrm>
          <a:prstGeom prst="rect">
            <a:avLst/>
          </a:prstGeom>
          <a:solidFill>
            <a:schemeClr val="accent1"/>
          </a:solidFill>
          <a:ln w="9525">
            <a:noFill/>
            <a:miter lim="800000"/>
            <a:headEnd/>
            <a:tailEnd/>
          </a:ln>
          <a:effectLst/>
        </p:spPr>
        <p:txBody>
          <a:bodyPr wrap="none" lIns="9525" tIns="12700" rIns="9525" bIns="12700"/>
          <a:lstStyle/>
          <a:p>
            <a:pPr defTabSz="204788" eaLnBrk="0" hangingPunct="0">
              <a:lnSpc>
                <a:spcPts val="1300"/>
              </a:lnSpc>
              <a:spcBef>
                <a:spcPct val="0"/>
              </a:spcBef>
              <a:buClrTx/>
              <a:tabLst>
                <a:tab pos="203200" algn="l"/>
                <a:tab pos="407988" algn="l"/>
                <a:tab pos="611188" algn="l"/>
              </a:tabLst>
              <a:defRPr/>
            </a:pPr>
            <a:endParaRPr lang="ru-RU" sz="1400" dirty="0">
              <a:solidFill>
                <a:srgbClr val="FFFFFF"/>
              </a:solidFill>
              <a:effectLst>
                <a:outerShdw blurRad="38100" dist="38100" dir="2700000" algn="tl">
                  <a:srgbClr val="000000"/>
                </a:outerShdw>
              </a:effectLst>
              <a:cs typeface="Times New Roman" pitchFamily="18" charset="0"/>
            </a:endParaRPr>
          </a:p>
          <a:p>
            <a:pPr defTabSz="204788" eaLnBrk="0" hangingPunct="0">
              <a:lnSpc>
                <a:spcPts val="1300"/>
              </a:lnSpc>
              <a:spcBef>
                <a:spcPct val="0"/>
              </a:spcBef>
              <a:buClrTx/>
              <a:tabLst>
                <a:tab pos="203200" algn="l"/>
                <a:tab pos="407988" algn="l"/>
                <a:tab pos="611188" algn="l"/>
              </a:tabLst>
              <a:defRPr/>
            </a:pPr>
            <a:r>
              <a:rPr lang="ru-RU" sz="1400" dirty="0">
                <a:solidFill>
                  <a:srgbClr val="FFFFFF"/>
                </a:solidFill>
                <a:effectLst>
                  <a:outerShdw blurRad="38100" dist="38100" dir="2700000" algn="tl">
                    <a:srgbClr val="000000"/>
                  </a:outerShdw>
                </a:effectLst>
                <a:cs typeface="Times New Roman" pitchFamily="18" charset="0"/>
              </a:rPr>
              <a:t>Корпоративные</a:t>
            </a:r>
          </a:p>
          <a:p>
            <a:pPr defTabSz="204788" eaLnBrk="0" hangingPunct="0">
              <a:lnSpc>
                <a:spcPts val="1300"/>
              </a:lnSpc>
              <a:spcBef>
                <a:spcPct val="0"/>
              </a:spcBef>
              <a:buClrTx/>
              <a:tabLst>
                <a:tab pos="203200" algn="l"/>
                <a:tab pos="407988" algn="l"/>
                <a:tab pos="611188" algn="l"/>
              </a:tabLst>
              <a:defRPr/>
            </a:pPr>
            <a:r>
              <a:rPr lang="ru-RU" sz="1400" dirty="0">
                <a:solidFill>
                  <a:srgbClr val="FFFFFF"/>
                </a:solidFill>
                <a:effectLst>
                  <a:outerShdw blurRad="38100" dist="38100" dir="2700000" algn="tl">
                    <a:srgbClr val="000000"/>
                  </a:outerShdw>
                </a:effectLst>
                <a:cs typeface="Times New Roman" pitchFamily="18" charset="0"/>
              </a:rPr>
              <a:t>приложения</a:t>
            </a:r>
            <a:endParaRPr lang="en-US" sz="1400" dirty="0">
              <a:solidFill>
                <a:srgbClr val="FFFFFF"/>
              </a:solidFill>
              <a:effectLst>
                <a:outerShdw blurRad="38100" dist="38100" dir="2700000" algn="tl">
                  <a:srgbClr val="000000"/>
                </a:outerShdw>
              </a:effectLst>
              <a:cs typeface="Times New Roman" pitchFamily="18" charset="0"/>
            </a:endParaRPr>
          </a:p>
        </p:txBody>
      </p:sp>
      <p:pic>
        <p:nvPicPr>
          <p:cNvPr id="8206" name="Picture 32"/>
          <p:cNvPicPr>
            <a:picLocks noChangeAspect="1" noChangeArrowheads="1"/>
          </p:cNvPicPr>
          <p:nvPr/>
        </p:nvPicPr>
        <p:blipFill>
          <a:blip r:embed="rId6" cstate="print"/>
          <a:srcRect/>
          <a:stretch>
            <a:fillRect/>
          </a:stretch>
        </p:blipFill>
        <p:spPr bwMode="auto">
          <a:xfrm>
            <a:off x="7696200" y="3810000"/>
            <a:ext cx="823913" cy="992188"/>
          </a:xfrm>
          <a:prstGeom prst="rect">
            <a:avLst/>
          </a:prstGeom>
          <a:noFill/>
          <a:ln w="9525">
            <a:noFill/>
            <a:miter lim="800000"/>
            <a:headEnd/>
            <a:tailEnd/>
          </a:ln>
        </p:spPr>
      </p:pic>
      <p:grpSp>
        <p:nvGrpSpPr>
          <p:cNvPr id="8207" name="Group 34"/>
          <p:cNvGrpSpPr>
            <a:grpSpLocks/>
          </p:cNvGrpSpPr>
          <p:nvPr/>
        </p:nvGrpSpPr>
        <p:grpSpPr bwMode="auto">
          <a:xfrm>
            <a:off x="4659313" y="2689225"/>
            <a:ext cx="3922712" cy="968375"/>
            <a:chOff x="4659313" y="2917825"/>
            <a:chExt cx="3922712" cy="968375"/>
          </a:xfrm>
        </p:grpSpPr>
        <p:sp>
          <p:nvSpPr>
            <p:cNvPr id="8211" name="Freeform 10"/>
            <p:cNvSpPr>
              <a:spLocks/>
            </p:cNvSpPr>
            <p:nvPr/>
          </p:nvSpPr>
          <p:spPr bwMode="auto">
            <a:xfrm>
              <a:off x="4659313" y="3025775"/>
              <a:ext cx="742950" cy="476250"/>
            </a:xfrm>
            <a:custGeom>
              <a:avLst/>
              <a:gdLst>
                <a:gd name="T0" fmla="*/ 2147483647 w 507"/>
                <a:gd name="T1" fmla="*/ 2147483647 h 300"/>
                <a:gd name="T2" fmla="*/ 2147483647 w 507"/>
                <a:gd name="T3" fmla="*/ 2147483647 h 300"/>
                <a:gd name="T4" fmla="*/ 2147483647 w 507"/>
                <a:gd name="T5" fmla="*/ 2147483647 h 300"/>
                <a:gd name="T6" fmla="*/ 2147483647 w 507"/>
                <a:gd name="T7" fmla="*/ 2147483647 h 300"/>
                <a:gd name="T8" fmla="*/ 2147483647 w 507"/>
                <a:gd name="T9" fmla="*/ 2147483647 h 300"/>
                <a:gd name="T10" fmla="*/ 2147483647 w 507"/>
                <a:gd name="T11" fmla="*/ 2147483647 h 300"/>
                <a:gd name="T12" fmla="*/ 2147483647 w 507"/>
                <a:gd name="T13" fmla="*/ 2147483647 h 300"/>
                <a:gd name="T14" fmla="*/ 2147483647 w 507"/>
                <a:gd name="T15" fmla="*/ 2147483647 h 300"/>
                <a:gd name="T16" fmla="*/ 2147483647 w 507"/>
                <a:gd name="T17" fmla="*/ 2147483647 h 300"/>
                <a:gd name="T18" fmla="*/ 2147483647 w 507"/>
                <a:gd name="T19" fmla="*/ 2147483647 h 300"/>
                <a:gd name="T20" fmla="*/ 2147483647 w 507"/>
                <a:gd name="T21" fmla="*/ 2147483647 h 300"/>
                <a:gd name="T22" fmla="*/ 2147483647 w 507"/>
                <a:gd name="T23" fmla="*/ 2147483647 h 300"/>
                <a:gd name="T24" fmla="*/ 2147483647 w 507"/>
                <a:gd name="T25" fmla="*/ 2147483647 h 300"/>
                <a:gd name="T26" fmla="*/ 2147483647 w 507"/>
                <a:gd name="T27" fmla="*/ 2147483647 h 300"/>
                <a:gd name="T28" fmla="*/ 2147483647 w 507"/>
                <a:gd name="T29" fmla="*/ 2147483647 h 300"/>
                <a:gd name="T30" fmla="*/ 2147483647 w 507"/>
                <a:gd name="T31" fmla="*/ 2147483647 h 300"/>
                <a:gd name="T32" fmla="*/ 2147483647 w 507"/>
                <a:gd name="T33" fmla="*/ 2147483647 h 300"/>
                <a:gd name="T34" fmla="*/ 2147483647 w 507"/>
                <a:gd name="T35" fmla="*/ 2147483647 h 300"/>
                <a:gd name="T36" fmla="*/ 2147483647 w 507"/>
                <a:gd name="T37" fmla="*/ 2147483647 h 300"/>
                <a:gd name="T38" fmla="*/ 2147483647 w 507"/>
                <a:gd name="T39" fmla="*/ 2147483647 h 300"/>
                <a:gd name="T40" fmla="*/ 2147483647 w 507"/>
                <a:gd name="T41" fmla="*/ 2147483647 h 300"/>
                <a:gd name="T42" fmla="*/ 2147483647 w 507"/>
                <a:gd name="T43" fmla="*/ 2147483647 h 300"/>
                <a:gd name="T44" fmla="*/ 2147483647 w 507"/>
                <a:gd name="T45" fmla="*/ 2147483647 h 300"/>
                <a:gd name="T46" fmla="*/ 2147483647 w 507"/>
                <a:gd name="T47" fmla="*/ 2147483647 h 300"/>
                <a:gd name="T48" fmla="*/ 2147483647 w 507"/>
                <a:gd name="T49" fmla="*/ 2147483647 h 300"/>
                <a:gd name="T50" fmla="*/ 2147483647 w 507"/>
                <a:gd name="T51" fmla="*/ 2147483647 h 300"/>
                <a:gd name="T52" fmla="*/ 2147483647 w 507"/>
                <a:gd name="T53" fmla="*/ 2147483647 h 300"/>
                <a:gd name="T54" fmla="*/ 2147483647 w 507"/>
                <a:gd name="T55" fmla="*/ 2147483647 h 300"/>
                <a:gd name="T56" fmla="*/ 2147483647 w 507"/>
                <a:gd name="T57" fmla="*/ 2147483647 h 300"/>
                <a:gd name="T58" fmla="*/ 2147483647 w 507"/>
                <a:gd name="T59" fmla="*/ 2147483647 h 300"/>
                <a:gd name="T60" fmla="*/ 2147483647 w 507"/>
                <a:gd name="T61" fmla="*/ 2147483647 h 300"/>
                <a:gd name="T62" fmla="*/ 2147483647 w 507"/>
                <a:gd name="T63" fmla="*/ 2147483647 h 300"/>
                <a:gd name="T64" fmla="*/ 2147483647 w 507"/>
                <a:gd name="T65" fmla="*/ 2147483647 h 300"/>
                <a:gd name="T66" fmla="*/ 2147483647 w 507"/>
                <a:gd name="T67" fmla="*/ 2147483647 h 300"/>
                <a:gd name="T68" fmla="*/ 2147483647 w 507"/>
                <a:gd name="T69" fmla="*/ 2147483647 h 300"/>
                <a:gd name="T70" fmla="*/ 2147483647 w 507"/>
                <a:gd name="T71" fmla="*/ 2147483647 h 300"/>
                <a:gd name="T72" fmla="*/ 2147483647 w 507"/>
                <a:gd name="T73" fmla="*/ 2147483647 h 300"/>
                <a:gd name="T74" fmla="*/ 2147483647 w 507"/>
                <a:gd name="T75" fmla="*/ 2147483647 h 300"/>
                <a:gd name="T76" fmla="*/ 2147483647 w 507"/>
                <a:gd name="T77" fmla="*/ 2147483647 h 300"/>
                <a:gd name="T78" fmla="*/ 2147483647 w 507"/>
                <a:gd name="T79" fmla="*/ 2147483647 h 300"/>
                <a:gd name="T80" fmla="*/ 2147483647 w 507"/>
                <a:gd name="T81" fmla="*/ 2147483647 h 300"/>
                <a:gd name="T82" fmla="*/ 2147483647 w 507"/>
                <a:gd name="T83" fmla="*/ 2147483647 h 300"/>
                <a:gd name="T84" fmla="*/ 2147483647 w 507"/>
                <a:gd name="T85" fmla="*/ 0 h 3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7"/>
                <a:gd name="T130" fmla="*/ 0 h 300"/>
                <a:gd name="T131" fmla="*/ 507 w 507"/>
                <a:gd name="T132" fmla="*/ 300 h 3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300">
                  <a:moveTo>
                    <a:pt x="0" y="299"/>
                  </a:moveTo>
                  <a:lnTo>
                    <a:pt x="3" y="299"/>
                  </a:lnTo>
                  <a:lnTo>
                    <a:pt x="9" y="299"/>
                  </a:lnTo>
                  <a:lnTo>
                    <a:pt x="12" y="299"/>
                  </a:lnTo>
                  <a:lnTo>
                    <a:pt x="19" y="299"/>
                  </a:lnTo>
                  <a:lnTo>
                    <a:pt x="22" y="292"/>
                  </a:lnTo>
                  <a:lnTo>
                    <a:pt x="43" y="282"/>
                  </a:lnTo>
                  <a:lnTo>
                    <a:pt x="62" y="282"/>
                  </a:lnTo>
                  <a:lnTo>
                    <a:pt x="68" y="282"/>
                  </a:lnTo>
                  <a:lnTo>
                    <a:pt x="72" y="276"/>
                  </a:lnTo>
                  <a:lnTo>
                    <a:pt x="77" y="276"/>
                  </a:lnTo>
                  <a:lnTo>
                    <a:pt x="97" y="265"/>
                  </a:lnTo>
                  <a:lnTo>
                    <a:pt x="101" y="259"/>
                  </a:lnTo>
                  <a:lnTo>
                    <a:pt x="112" y="254"/>
                  </a:lnTo>
                  <a:lnTo>
                    <a:pt x="118" y="254"/>
                  </a:lnTo>
                  <a:lnTo>
                    <a:pt x="118" y="249"/>
                  </a:lnTo>
                  <a:lnTo>
                    <a:pt x="148" y="221"/>
                  </a:lnTo>
                  <a:lnTo>
                    <a:pt x="148" y="216"/>
                  </a:lnTo>
                  <a:lnTo>
                    <a:pt x="152" y="211"/>
                  </a:lnTo>
                  <a:lnTo>
                    <a:pt x="158" y="211"/>
                  </a:lnTo>
                  <a:lnTo>
                    <a:pt x="162" y="205"/>
                  </a:lnTo>
                  <a:lnTo>
                    <a:pt x="187" y="194"/>
                  </a:lnTo>
                  <a:lnTo>
                    <a:pt x="191" y="188"/>
                  </a:lnTo>
                  <a:lnTo>
                    <a:pt x="197" y="188"/>
                  </a:lnTo>
                  <a:lnTo>
                    <a:pt x="201" y="188"/>
                  </a:lnTo>
                  <a:lnTo>
                    <a:pt x="206" y="188"/>
                  </a:lnTo>
                  <a:lnTo>
                    <a:pt x="211" y="188"/>
                  </a:lnTo>
                  <a:lnTo>
                    <a:pt x="217" y="184"/>
                  </a:lnTo>
                  <a:lnTo>
                    <a:pt x="224" y="184"/>
                  </a:lnTo>
                  <a:lnTo>
                    <a:pt x="243" y="184"/>
                  </a:lnTo>
                  <a:lnTo>
                    <a:pt x="263" y="184"/>
                  </a:lnTo>
                  <a:lnTo>
                    <a:pt x="266" y="184"/>
                  </a:lnTo>
                  <a:lnTo>
                    <a:pt x="272" y="184"/>
                  </a:lnTo>
                  <a:lnTo>
                    <a:pt x="276" y="184"/>
                  </a:lnTo>
                  <a:lnTo>
                    <a:pt x="282" y="184"/>
                  </a:lnTo>
                  <a:lnTo>
                    <a:pt x="285" y="184"/>
                  </a:lnTo>
                  <a:lnTo>
                    <a:pt x="306" y="184"/>
                  </a:lnTo>
                  <a:lnTo>
                    <a:pt x="326" y="184"/>
                  </a:lnTo>
                  <a:lnTo>
                    <a:pt x="331" y="184"/>
                  </a:lnTo>
                  <a:lnTo>
                    <a:pt x="335" y="184"/>
                  </a:lnTo>
                  <a:lnTo>
                    <a:pt x="341" y="184"/>
                  </a:lnTo>
                  <a:lnTo>
                    <a:pt x="345" y="184"/>
                  </a:lnTo>
                  <a:lnTo>
                    <a:pt x="350" y="184"/>
                  </a:lnTo>
                  <a:lnTo>
                    <a:pt x="355" y="178"/>
                  </a:lnTo>
                  <a:lnTo>
                    <a:pt x="361" y="178"/>
                  </a:lnTo>
                  <a:lnTo>
                    <a:pt x="371" y="178"/>
                  </a:lnTo>
                  <a:lnTo>
                    <a:pt x="375" y="178"/>
                  </a:lnTo>
                  <a:lnTo>
                    <a:pt x="381" y="173"/>
                  </a:lnTo>
                  <a:lnTo>
                    <a:pt x="385" y="173"/>
                  </a:lnTo>
                  <a:lnTo>
                    <a:pt x="391" y="173"/>
                  </a:lnTo>
                  <a:lnTo>
                    <a:pt x="411" y="167"/>
                  </a:lnTo>
                  <a:lnTo>
                    <a:pt x="415" y="161"/>
                  </a:lnTo>
                  <a:lnTo>
                    <a:pt x="421" y="161"/>
                  </a:lnTo>
                  <a:lnTo>
                    <a:pt x="425" y="157"/>
                  </a:lnTo>
                  <a:lnTo>
                    <a:pt x="431" y="151"/>
                  </a:lnTo>
                  <a:lnTo>
                    <a:pt x="435" y="151"/>
                  </a:lnTo>
                  <a:lnTo>
                    <a:pt x="435" y="145"/>
                  </a:lnTo>
                  <a:lnTo>
                    <a:pt x="440" y="139"/>
                  </a:lnTo>
                  <a:lnTo>
                    <a:pt x="445" y="139"/>
                  </a:lnTo>
                  <a:lnTo>
                    <a:pt x="445" y="134"/>
                  </a:lnTo>
                  <a:lnTo>
                    <a:pt x="450" y="129"/>
                  </a:lnTo>
                  <a:lnTo>
                    <a:pt x="454" y="123"/>
                  </a:lnTo>
                  <a:lnTo>
                    <a:pt x="454" y="118"/>
                  </a:lnTo>
                  <a:lnTo>
                    <a:pt x="460" y="118"/>
                  </a:lnTo>
                  <a:lnTo>
                    <a:pt x="460" y="112"/>
                  </a:lnTo>
                  <a:lnTo>
                    <a:pt x="464" y="112"/>
                  </a:lnTo>
                  <a:lnTo>
                    <a:pt x="464" y="107"/>
                  </a:lnTo>
                  <a:lnTo>
                    <a:pt x="471" y="102"/>
                  </a:lnTo>
                  <a:lnTo>
                    <a:pt x="471" y="96"/>
                  </a:lnTo>
                  <a:lnTo>
                    <a:pt x="471" y="91"/>
                  </a:lnTo>
                  <a:lnTo>
                    <a:pt x="471" y="85"/>
                  </a:lnTo>
                  <a:lnTo>
                    <a:pt x="477" y="79"/>
                  </a:lnTo>
                  <a:lnTo>
                    <a:pt x="477" y="75"/>
                  </a:lnTo>
                  <a:lnTo>
                    <a:pt x="477" y="69"/>
                  </a:lnTo>
                  <a:lnTo>
                    <a:pt x="480" y="69"/>
                  </a:lnTo>
                  <a:lnTo>
                    <a:pt x="480" y="64"/>
                  </a:lnTo>
                  <a:lnTo>
                    <a:pt x="490" y="42"/>
                  </a:lnTo>
                  <a:lnTo>
                    <a:pt x="490" y="37"/>
                  </a:lnTo>
                  <a:lnTo>
                    <a:pt x="497" y="31"/>
                  </a:lnTo>
                  <a:lnTo>
                    <a:pt x="500" y="25"/>
                  </a:lnTo>
                  <a:lnTo>
                    <a:pt x="500" y="20"/>
                  </a:lnTo>
                  <a:lnTo>
                    <a:pt x="506" y="20"/>
                  </a:lnTo>
                  <a:lnTo>
                    <a:pt x="506" y="14"/>
                  </a:lnTo>
                  <a:lnTo>
                    <a:pt x="506" y="10"/>
                  </a:lnTo>
                  <a:lnTo>
                    <a:pt x="506" y="4"/>
                  </a:lnTo>
                  <a:lnTo>
                    <a:pt x="506" y="0"/>
                  </a:lnTo>
                </a:path>
              </a:pathLst>
            </a:custGeom>
            <a:noFill/>
            <a:ln w="12700" cap="rnd">
              <a:solidFill>
                <a:srgbClr val="000000"/>
              </a:solidFill>
              <a:round/>
              <a:headEnd type="none" w="sm" len="sm"/>
              <a:tailEnd type="none" w="sm" len="sm"/>
            </a:ln>
          </p:spPr>
          <p:txBody>
            <a:bodyPr/>
            <a:lstStyle/>
            <a:p>
              <a:endParaRPr lang="en-US"/>
            </a:p>
          </p:txBody>
        </p:sp>
        <p:sp>
          <p:nvSpPr>
            <p:cNvPr id="8212" name="Freeform 11"/>
            <p:cNvSpPr>
              <a:spLocks/>
            </p:cNvSpPr>
            <p:nvPr/>
          </p:nvSpPr>
          <p:spPr bwMode="auto">
            <a:xfrm>
              <a:off x="5018088" y="3317875"/>
              <a:ext cx="347662" cy="342900"/>
            </a:xfrm>
            <a:custGeom>
              <a:avLst/>
              <a:gdLst>
                <a:gd name="T0" fmla="*/ 0 w 238"/>
                <a:gd name="T1" fmla="*/ 0 h 216"/>
                <a:gd name="T2" fmla="*/ 0 w 238"/>
                <a:gd name="T3" fmla="*/ 2147483647 h 216"/>
                <a:gd name="T4" fmla="*/ 2147483647 w 238"/>
                <a:gd name="T5" fmla="*/ 2147483647 h 216"/>
                <a:gd name="T6" fmla="*/ 2147483647 w 238"/>
                <a:gd name="T7" fmla="*/ 2147483647 h 216"/>
                <a:gd name="T8" fmla="*/ 2147483647 w 238"/>
                <a:gd name="T9" fmla="*/ 2147483647 h 216"/>
                <a:gd name="T10" fmla="*/ 2147483647 w 238"/>
                <a:gd name="T11" fmla="*/ 2147483647 h 216"/>
                <a:gd name="T12" fmla="*/ 2147483647 w 238"/>
                <a:gd name="T13" fmla="*/ 2147483647 h 216"/>
                <a:gd name="T14" fmla="*/ 2147483647 w 238"/>
                <a:gd name="T15" fmla="*/ 2147483647 h 216"/>
                <a:gd name="T16" fmla="*/ 2147483647 w 238"/>
                <a:gd name="T17" fmla="*/ 2147483647 h 216"/>
                <a:gd name="T18" fmla="*/ 2147483647 w 238"/>
                <a:gd name="T19" fmla="*/ 2147483647 h 216"/>
                <a:gd name="T20" fmla="*/ 2147483647 w 238"/>
                <a:gd name="T21" fmla="*/ 2147483647 h 216"/>
                <a:gd name="T22" fmla="*/ 2147483647 w 238"/>
                <a:gd name="T23" fmla="*/ 2147483647 h 216"/>
                <a:gd name="T24" fmla="*/ 2147483647 w 238"/>
                <a:gd name="T25" fmla="*/ 2147483647 h 216"/>
                <a:gd name="T26" fmla="*/ 2147483647 w 238"/>
                <a:gd name="T27" fmla="*/ 2147483647 h 216"/>
                <a:gd name="T28" fmla="*/ 2147483647 w 238"/>
                <a:gd name="T29" fmla="*/ 2147483647 h 216"/>
                <a:gd name="T30" fmla="*/ 2147483647 w 238"/>
                <a:gd name="T31" fmla="*/ 2147483647 h 216"/>
                <a:gd name="T32" fmla="*/ 2147483647 w 238"/>
                <a:gd name="T33" fmla="*/ 2147483647 h 216"/>
                <a:gd name="T34" fmla="*/ 2147483647 w 238"/>
                <a:gd name="T35" fmla="*/ 2147483647 h 216"/>
                <a:gd name="T36" fmla="*/ 2147483647 w 238"/>
                <a:gd name="T37" fmla="*/ 2147483647 h 216"/>
                <a:gd name="T38" fmla="*/ 2147483647 w 238"/>
                <a:gd name="T39" fmla="*/ 2147483647 h 216"/>
                <a:gd name="T40" fmla="*/ 2147483647 w 238"/>
                <a:gd name="T41" fmla="*/ 2147483647 h 216"/>
                <a:gd name="T42" fmla="*/ 2147483647 w 238"/>
                <a:gd name="T43" fmla="*/ 2147483647 h 216"/>
                <a:gd name="T44" fmla="*/ 2147483647 w 238"/>
                <a:gd name="T45" fmla="*/ 2147483647 h 216"/>
                <a:gd name="T46" fmla="*/ 2147483647 w 238"/>
                <a:gd name="T47" fmla="*/ 2147483647 h 216"/>
                <a:gd name="T48" fmla="*/ 2147483647 w 238"/>
                <a:gd name="T49" fmla="*/ 2147483647 h 216"/>
                <a:gd name="T50" fmla="*/ 2147483647 w 238"/>
                <a:gd name="T51" fmla="*/ 2147483647 h 216"/>
                <a:gd name="T52" fmla="*/ 2147483647 w 238"/>
                <a:gd name="T53" fmla="*/ 2147483647 h 216"/>
                <a:gd name="T54" fmla="*/ 2147483647 w 238"/>
                <a:gd name="T55" fmla="*/ 2147483647 h 216"/>
                <a:gd name="T56" fmla="*/ 2147483647 w 238"/>
                <a:gd name="T57" fmla="*/ 2147483647 h 216"/>
                <a:gd name="T58" fmla="*/ 2147483647 w 238"/>
                <a:gd name="T59" fmla="*/ 2147483647 h 216"/>
                <a:gd name="T60" fmla="*/ 2147483647 w 238"/>
                <a:gd name="T61" fmla="*/ 2147483647 h 216"/>
                <a:gd name="T62" fmla="*/ 2147483647 w 238"/>
                <a:gd name="T63" fmla="*/ 2147483647 h 216"/>
                <a:gd name="T64" fmla="*/ 2147483647 w 238"/>
                <a:gd name="T65" fmla="*/ 2147483647 h 216"/>
                <a:gd name="T66" fmla="*/ 2147483647 w 238"/>
                <a:gd name="T67" fmla="*/ 2147483647 h 216"/>
                <a:gd name="T68" fmla="*/ 2147483647 w 238"/>
                <a:gd name="T69" fmla="*/ 2147483647 h 216"/>
                <a:gd name="T70" fmla="*/ 2147483647 w 238"/>
                <a:gd name="T71" fmla="*/ 2147483647 h 216"/>
                <a:gd name="T72" fmla="*/ 2147483647 w 238"/>
                <a:gd name="T73" fmla="*/ 2147483647 h 216"/>
                <a:gd name="T74" fmla="*/ 2147483647 w 238"/>
                <a:gd name="T75" fmla="*/ 2147483647 h 216"/>
                <a:gd name="T76" fmla="*/ 2147483647 w 238"/>
                <a:gd name="T77" fmla="*/ 2147483647 h 216"/>
                <a:gd name="T78" fmla="*/ 2147483647 w 238"/>
                <a:gd name="T79" fmla="*/ 2147483647 h 216"/>
                <a:gd name="T80" fmla="*/ 2147483647 w 238"/>
                <a:gd name="T81" fmla="*/ 2147483647 h 216"/>
                <a:gd name="T82" fmla="*/ 2147483647 w 238"/>
                <a:gd name="T83" fmla="*/ 2147483647 h 216"/>
                <a:gd name="T84" fmla="*/ 2147483647 w 238"/>
                <a:gd name="T85" fmla="*/ 2147483647 h 216"/>
                <a:gd name="T86" fmla="*/ 2147483647 w 238"/>
                <a:gd name="T87" fmla="*/ 2147483647 h 216"/>
                <a:gd name="T88" fmla="*/ 2147483647 w 238"/>
                <a:gd name="T89" fmla="*/ 2147483647 h 216"/>
                <a:gd name="T90" fmla="*/ 2147483647 w 238"/>
                <a:gd name="T91" fmla="*/ 2147483647 h 216"/>
                <a:gd name="T92" fmla="*/ 2147483647 w 238"/>
                <a:gd name="T93" fmla="*/ 2147483647 h 216"/>
                <a:gd name="T94" fmla="*/ 2147483647 w 238"/>
                <a:gd name="T95" fmla="*/ 2147483647 h 216"/>
                <a:gd name="T96" fmla="*/ 2147483647 w 238"/>
                <a:gd name="T97" fmla="*/ 2147483647 h 216"/>
                <a:gd name="T98" fmla="*/ 2147483647 w 238"/>
                <a:gd name="T99" fmla="*/ 2147483647 h 216"/>
                <a:gd name="T100" fmla="*/ 2147483647 w 238"/>
                <a:gd name="T101" fmla="*/ 2147483647 h 216"/>
                <a:gd name="T102" fmla="*/ 2147483647 w 238"/>
                <a:gd name="T103" fmla="*/ 2147483647 h 216"/>
                <a:gd name="T104" fmla="*/ 2147483647 w 238"/>
                <a:gd name="T105" fmla="*/ 2147483647 h 216"/>
                <a:gd name="T106" fmla="*/ 2147483647 w 238"/>
                <a:gd name="T107" fmla="*/ 2147483647 h 216"/>
                <a:gd name="T108" fmla="*/ 2147483647 w 238"/>
                <a:gd name="T109" fmla="*/ 2147483647 h 216"/>
                <a:gd name="T110" fmla="*/ 2147483647 w 238"/>
                <a:gd name="T111" fmla="*/ 2147483647 h 216"/>
                <a:gd name="T112" fmla="*/ 2147483647 w 238"/>
                <a:gd name="T113" fmla="*/ 2147483647 h 2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8"/>
                <a:gd name="T172" fmla="*/ 0 h 216"/>
                <a:gd name="T173" fmla="*/ 238 w 238"/>
                <a:gd name="T174" fmla="*/ 216 h 2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8" h="216">
                  <a:moveTo>
                    <a:pt x="0" y="0"/>
                  </a:moveTo>
                  <a:lnTo>
                    <a:pt x="0" y="4"/>
                  </a:lnTo>
                  <a:lnTo>
                    <a:pt x="3" y="10"/>
                  </a:lnTo>
                  <a:lnTo>
                    <a:pt x="7" y="14"/>
                  </a:lnTo>
                  <a:lnTo>
                    <a:pt x="7" y="20"/>
                  </a:lnTo>
                  <a:lnTo>
                    <a:pt x="12" y="20"/>
                  </a:lnTo>
                  <a:lnTo>
                    <a:pt x="27" y="20"/>
                  </a:lnTo>
                  <a:lnTo>
                    <a:pt x="27" y="25"/>
                  </a:lnTo>
                  <a:lnTo>
                    <a:pt x="33" y="31"/>
                  </a:lnTo>
                  <a:lnTo>
                    <a:pt x="33" y="36"/>
                  </a:lnTo>
                  <a:lnTo>
                    <a:pt x="37" y="36"/>
                  </a:lnTo>
                  <a:lnTo>
                    <a:pt x="43" y="47"/>
                  </a:lnTo>
                  <a:lnTo>
                    <a:pt x="47" y="52"/>
                  </a:lnTo>
                  <a:lnTo>
                    <a:pt x="47" y="58"/>
                  </a:lnTo>
                  <a:lnTo>
                    <a:pt x="52" y="68"/>
                  </a:lnTo>
                  <a:lnTo>
                    <a:pt x="52" y="74"/>
                  </a:lnTo>
                  <a:lnTo>
                    <a:pt x="62" y="95"/>
                  </a:lnTo>
                  <a:lnTo>
                    <a:pt x="67" y="95"/>
                  </a:lnTo>
                  <a:lnTo>
                    <a:pt x="67" y="101"/>
                  </a:lnTo>
                  <a:lnTo>
                    <a:pt x="72" y="101"/>
                  </a:lnTo>
                  <a:lnTo>
                    <a:pt x="76" y="101"/>
                  </a:lnTo>
                  <a:lnTo>
                    <a:pt x="82" y="101"/>
                  </a:lnTo>
                  <a:lnTo>
                    <a:pt x="86" y="101"/>
                  </a:lnTo>
                  <a:lnTo>
                    <a:pt x="91" y="106"/>
                  </a:lnTo>
                  <a:lnTo>
                    <a:pt x="91" y="111"/>
                  </a:lnTo>
                  <a:lnTo>
                    <a:pt x="96" y="111"/>
                  </a:lnTo>
                  <a:lnTo>
                    <a:pt x="107" y="122"/>
                  </a:lnTo>
                  <a:lnTo>
                    <a:pt x="126" y="128"/>
                  </a:lnTo>
                  <a:lnTo>
                    <a:pt x="131" y="132"/>
                  </a:lnTo>
                  <a:lnTo>
                    <a:pt x="137" y="138"/>
                  </a:lnTo>
                  <a:lnTo>
                    <a:pt x="142" y="144"/>
                  </a:lnTo>
                  <a:lnTo>
                    <a:pt x="147" y="149"/>
                  </a:lnTo>
                  <a:lnTo>
                    <a:pt x="152" y="149"/>
                  </a:lnTo>
                  <a:lnTo>
                    <a:pt x="152" y="154"/>
                  </a:lnTo>
                  <a:lnTo>
                    <a:pt x="156" y="154"/>
                  </a:lnTo>
                  <a:lnTo>
                    <a:pt x="162" y="154"/>
                  </a:lnTo>
                  <a:lnTo>
                    <a:pt x="166" y="154"/>
                  </a:lnTo>
                  <a:lnTo>
                    <a:pt x="171" y="154"/>
                  </a:lnTo>
                  <a:lnTo>
                    <a:pt x="176" y="154"/>
                  </a:lnTo>
                  <a:lnTo>
                    <a:pt x="176" y="159"/>
                  </a:lnTo>
                  <a:lnTo>
                    <a:pt x="181" y="159"/>
                  </a:lnTo>
                  <a:lnTo>
                    <a:pt x="181" y="165"/>
                  </a:lnTo>
                  <a:lnTo>
                    <a:pt x="186" y="165"/>
                  </a:lnTo>
                  <a:lnTo>
                    <a:pt x="191" y="165"/>
                  </a:lnTo>
                  <a:lnTo>
                    <a:pt x="191" y="171"/>
                  </a:lnTo>
                  <a:lnTo>
                    <a:pt x="195" y="171"/>
                  </a:lnTo>
                  <a:lnTo>
                    <a:pt x="195" y="176"/>
                  </a:lnTo>
                  <a:lnTo>
                    <a:pt x="201" y="176"/>
                  </a:lnTo>
                  <a:lnTo>
                    <a:pt x="206" y="181"/>
                  </a:lnTo>
                  <a:lnTo>
                    <a:pt x="216" y="192"/>
                  </a:lnTo>
                  <a:lnTo>
                    <a:pt x="221" y="192"/>
                  </a:lnTo>
                  <a:lnTo>
                    <a:pt x="221" y="198"/>
                  </a:lnTo>
                  <a:lnTo>
                    <a:pt x="226" y="202"/>
                  </a:lnTo>
                  <a:lnTo>
                    <a:pt x="226" y="208"/>
                  </a:lnTo>
                  <a:lnTo>
                    <a:pt x="231" y="208"/>
                  </a:lnTo>
                  <a:lnTo>
                    <a:pt x="237" y="208"/>
                  </a:lnTo>
                  <a:lnTo>
                    <a:pt x="237" y="215"/>
                  </a:lnTo>
                </a:path>
              </a:pathLst>
            </a:custGeom>
            <a:noFill/>
            <a:ln w="12700" cap="rnd">
              <a:solidFill>
                <a:srgbClr val="000000"/>
              </a:solidFill>
              <a:round/>
              <a:headEnd type="none" w="sm" len="sm"/>
              <a:tailEnd type="none" w="sm" len="sm"/>
            </a:ln>
          </p:spPr>
          <p:txBody>
            <a:bodyPr/>
            <a:lstStyle/>
            <a:p>
              <a:endParaRPr lang="en-US"/>
            </a:p>
          </p:txBody>
        </p:sp>
        <p:sp>
          <p:nvSpPr>
            <p:cNvPr id="8213" name="Rectangle 12"/>
            <p:cNvSpPr>
              <a:spLocks noChangeArrowheads="1"/>
            </p:cNvSpPr>
            <p:nvPr/>
          </p:nvSpPr>
          <p:spPr bwMode="auto">
            <a:xfrm>
              <a:off x="5060950" y="3089275"/>
              <a:ext cx="103188" cy="123825"/>
            </a:xfrm>
            <a:prstGeom prst="rect">
              <a:avLst/>
            </a:prstGeom>
            <a:solidFill>
              <a:srgbClr val="FFFF00"/>
            </a:solidFill>
            <a:ln w="12700">
              <a:solidFill>
                <a:srgbClr val="000000"/>
              </a:solidFill>
              <a:miter lim="800000"/>
              <a:headEnd/>
              <a:tailEnd/>
            </a:ln>
          </p:spPr>
          <p:txBody>
            <a:bodyPr wrap="none" anchor="ctr"/>
            <a:lstStyle/>
            <a:p>
              <a:endParaRPr lang="ru-RU"/>
            </a:p>
          </p:txBody>
        </p:sp>
        <p:sp>
          <p:nvSpPr>
            <p:cNvPr id="8214" name="Rectangle 13"/>
            <p:cNvSpPr>
              <a:spLocks noChangeArrowheads="1"/>
            </p:cNvSpPr>
            <p:nvPr/>
          </p:nvSpPr>
          <p:spPr bwMode="auto">
            <a:xfrm>
              <a:off x="4854575" y="3470275"/>
              <a:ext cx="106363" cy="125413"/>
            </a:xfrm>
            <a:prstGeom prst="rect">
              <a:avLst/>
            </a:prstGeom>
            <a:solidFill>
              <a:srgbClr val="FFFF00"/>
            </a:solidFill>
            <a:ln w="12700">
              <a:solidFill>
                <a:srgbClr val="000000"/>
              </a:solidFill>
              <a:miter lim="800000"/>
              <a:headEnd/>
              <a:tailEnd/>
            </a:ln>
          </p:spPr>
          <p:txBody>
            <a:bodyPr wrap="none" anchor="ctr"/>
            <a:lstStyle/>
            <a:p>
              <a:endParaRPr lang="ru-RU"/>
            </a:p>
          </p:txBody>
        </p:sp>
        <p:sp>
          <p:nvSpPr>
            <p:cNvPr id="8215" name="Oval 14"/>
            <p:cNvSpPr>
              <a:spLocks noChangeArrowheads="1"/>
            </p:cNvSpPr>
            <p:nvPr/>
          </p:nvSpPr>
          <p:spPr bwMode="auto">
            <a:xfrm>
              <a:off x="5037138" y="3478213"/>
              <a:ext cx="31750" cy="36512"/>
            </a:xfrm>
            <a:prstGeom prst="ellipse">
              <a:avLst/>
            </a:prstGeom>
            <a:solidFill>
              <a:srgbClr val="FFFF00"/>
            </a:solidFill>
            <a:ln w="12700">
              <a:solidFill>
                <a:srgbClr val="000000"/>
              </a:solidFill>
              <a:round/>
              <a:headEnd/>
              <a:tailEnd/>
            </a:ln>
          </p:spPr>
          <p:txBody>
            <a:bodyPr wrap="none" anchor="ctr"/>
            <a:lstStyle/>
            <a:p>
              <a:endParaRPr lang="ru-RU"/>
            </a:p>
          </p:txBody>
        </p:sp>
        <p:sp>
          <p:nvSpPr>
            <p:cNvPr id="8216" name="Oval 15"/>
            <p:cNvSpPr>
              <a:spLocks noChangeArrowheads="1"/>
            </p:cNvSpPr>
            <p:nvPr/>
          </p:nvSpPr>
          <p:spPr bwMode="auto">
            <a:xfrm>
              <a:off x="5106988" y="3556000"/>
              <a:ext cx="34925" cy="39688"/>
            </a:xfrm>
            <a:prstGeom prst="ellipse">
              <a:avLst/>
            </a:prstGeom>
            <a:solidFill>
              <a:srgbClr val="FFFF00"/>
            </a:solidFill>
            <a:ln w="12700">
              <a:solidFill>
                <a:srgbClr val="000000"/>
              </a:solidFill>
              <a:round/>
              <a:headEnd/>
              <a:tailEnd/>
            </a:ln>
          </p:spPr>
          <p:txBody>
            <a:bodyPr wrap="none" anchor="ctr"/>
            <a:lstStyle/>
            <a:p>
              <a:endParaRPr lang="ru-RU"/>
            </a:p>
          </p:txBody>
        </p:sp>
        <p:sp>
          <p:nvSpPr>
            <p:cNvPr id="8217" name="Oval 16"/>
            <p:cNvSpPr>
              <a:spLocks noChangeArrowheads="1"/>
            </p:cNvSpPr>
            <p:nvPr/>
          </p:nvSpPr>
          <p:spPr bwMode="auto">
            <a:xfrm>
              <a:off x="4994275" y="3392488"/>
              <a:ext cx="30163" cy="38100"/>
            </a:xfrm>
            <a:prstGeom prst="ellipse">
              <a:avLst/>
            </a:prstGeom>
            <a:solidFill>
              <a:srgbClr val="FFFF00"/>
            </a:solidFill>
            <a:ln w="12700">
              <a:solidFill>
                <a:srgbClr val="000000"/>
              </a:solidFill>
              <a:round/>
              <a:headEnd/>
              <a:tailEnd/>
            </a:ln>
          </p:spPr>
          <p:txBody>
            <a:bodyPr wrap="none" anchor="ctr"/>
            <a:lstStyle/>
            <a:p>
              <a:endParaRPr lang="ru-RU"/>
            </a:p>
          </p:txBody>
        </p:sp>
        <p:sp>
          <p:nvSpPr>
            <p:cNvPr id="8218" name="Oval 17"/>
            <p:cNvSpPr>
              <a:spLocks noChangeArrowheads="1"/>
            </p:cNvSpPr>
            <p:nvPr/>
          </p:nvSpPr>
          <p:spPr bwMode="auto">
            <a:xfrm>
              <a:off x="5337175" y="3375025"/>
              <a:ext cx="44450" cy="55563"/>
            </a:xfrm>
            <a:prstGeom prst="ellipse">
              <a:avLst/>
            </a:prstGeom>
            <a:solidFill>
              <a:srgbClr val="FFFF00"/>
            </a:solidFill>
            <a:ln w="12700">
              <a:solidFill>
                <a:srgbClr val="000000"/>
              </a:solidFill>
              <a:round/>
              <a:headEnd/>
              <a:tailEnd/>
            </a:ln>
          </p:spPr>
          <p:txBody>
            <a:bodyPr wrap="none" anchor="ctr"/>
            <a:lstStyle/>
            <a:p>
              <a:endParaRPr lang="ru-RU"/>
            </a:p>
          </p:txBody>
        </p:sp>
        <p:sp>
          <p:nvSpPr>
            <p:cNvPr id="8219" name="Oval 18"/>
            <p:cNvSpPr>
              <a:spLocks noChangeArrowheads="1"/>
            </p:cNvSpPr>
            <p:nvPr/>
          </p:nvSpPr>
          <p:spPr bwMode="auto">
            <a:xfrm>
              <a:off x="5429250" y="3478213"/>
              <a:ext cx="49213" cy="53975"/>
            </a:xfrm>
            <a:prstGeom prst="ellipse">
              <a:avLst/>
            </a:prstGeom>
            <a:solidFill>
              <a:srgbClr val="FFFF00"/>
            </a:solidFill>
            <a:ln w="12700">
              <a:solidFill>
                <a:srgbClr val="000000"/>
              </a:solidFill>
              <a:round/>
              <a:headEnd/>
              <a:tailEnd/>
            </a:ln>
          </p:spPr>
          <p:txBody>
            <a:bodyPr wrap="none" anchor="ctr"/>
            <a:lstStyle/>
            <a:p>
              <a:endParaRPr lang="ru-RU"/>
            </a:p>
          </p:txBody>
        </p:sp>
        <p:sp>
          <p:nvSpPr>
            <p:cNvPr id="8220" name="Oval 19"/>
            <p:cNvSpPr>
              <a:spLocks noChangeArrowheads="1"/>
            </p:cNvSpPr>
            <p:nvPr/>
          </p:nvSpPr>
          <p:spPr bwMode="auto">
            <a:xfrm>
              <a:off x="5429250" y="3290888"/>
              <a:ext cx="49213" cy="52387"/>
            </a:xfrm>
            <a:prstGeom prst="ellipse">
              <a:avLst/>
            </a:prstGeom>
            <a:solidFill>
              <a:srgbClr val="FFFF00"/>
            </a:solidFill>
            <a:ln w="12700">
              <a:solidFill>
                <a:srgbClr val="000000"/>
              </a:solidFill>
              <a:round/>
              <a:headEnd/>
              <a:tailEnd/>
            </a:ln>
          </p:spPr>
          <p:txBody>
            <a:bodyPr wrap="none" anchor="ctr"/>
            <a:lstStyle/>
            <a:p>
              <a:endParaRPr lang="ru-RU"/>
            </a:p>
          </p:txBody>
        </p:sp>
        <p:sp>
          <p:nvSpPr>
            <p:cNvPr id="8221" name="Line 22"/>
            <p:cNvSpPr>
              <a:spLocks noChangeShapeType="1"/>
            </p:cNvSpPr>
            <p:nvPr/>
          </p:nvSpPr>
          <p:spPr bwMode="auto">
            <a:xfrm>
              <a:off x="6542088" y="3352800"/>
              <a:ext cx="1035050" cy="0"/>
            </a:xfrm>
            <a:prstGeom prst="line">
              <a:avLst/>
            </a:prstGeom>
            <a:noFill/>
            <a:ln w="50800">
              <a:solidFill>
                <a:srgbClr val="618FFD"/>
              </a:solidFill>
              <a:round/>
              <a:headEnd type="none" w="sm" len="sm"/>
              <a:tailEnd type="stealth" w="med" len="med"/>
            </a:ln>
          </p:spPr>
          <p:txBody>
            <a:bodyPr/>
            <a:lstStyle/>
            <a:p>
              <a:endParaRPr lang="en-US"/>
            </a:p>
          </p:txBody>
        </p:sp>
        <p:sp>
          <p:nvSpPr>
            <p:cNvPr id="8222" name="Oval 24"/>
            <p:cNvSpPr>
              <a:spLocks noChangeArrowheads="1"/>
            </p:cNvSpPr>
            <p:nvPr/>
          </p:nvSpPr>
          <p:spPr bwMode="auto">
            <a:xfrm>
              <a:off x="6330950" y="3276600"/>
              <a:ext cx="42863" cy="219075"/>
            </a:xfrm>
            <a:prstGeom prst="ellipse">
              <a:avLst/>
            </a:prstGeom>
            <a:solidFill>
              <a:srgbClr val="FFCCCC"/>
            </a:solidFill>
            <a:ln w="9525">
              <a:noFill/>
              <a:round/>
              <a:headEnd/>
              <a:tailEnd/>
            </a:ln>
          </p:spPr>
          <p:txBody>
            <a:bodyPr wrap="none" anchor="ctr"/>
            <a:lstStyle/>
            <a:p>
              <a:endParaRPr lang="ru-RU"/>
            </a:p>
          </p:txBody>
        </p:sp>
        <p:sp>
          <p:nvSpPr>
            <p:cNvPr id="8223" name="Line 25"/>
            <p:cNvSpPr>
              <a:spLocks noChangeShapeType="1"/>
            </p:cNvSpPr>
            <p:nvPr/>
          </p:nvSpPr>
          <p:spPr bwMode="auto">
            <a:xfrm>
              <a:off x="5416550" y="3352800"/>
              <a:ext cx="919163" cy="0"/>
            </a:xfrm>
            <a:prstGeom prst="line">
              <a:avLst/>
            </a:prstGeom>
            <a:noFill/>
            <a:ln w="50800">
              <a:solidFill>
                <a:srgbClr val="618FFD"/>
              </a:solidFill>
              <a:round/>
              <a:headEnd type="stealth" w="med" len="med"/>
              <a:tailEnd type="none" w="sm" len="sm"/>
            </a:ln>
          </p:spPr>
          <p:txBody>
            <a:bodyPr/>
            <a:lstStyle/>
            <a:p>
              <a:endParaRPr lang="en-US"/>
            </a:p>
          </p:txBody>
        </p:sp>
        <p:pic>
          <p:nvPicPr>
            <p:cNvPr id="8224" name="Picture 33"/>
            <p:cNvPicPr>
              <a:picLocks noChangeAspect="1" noChangeArrowheads="1"/>
            </p:cNvPicPr>
            <p:nvPr/>
          </p:nvPicPr>
          <p:blipFill>
            <a:blip r:embed="rId7" cstate="print"/>
            <a:srcRect/>
            <a:stretch>
              <a:fillRect/>
            </a:stretch>
          </p:blipFill>
          <p:spPr bwMode="auto">
            <a:xfrm>
              <a:off x="7580313" y="2917825"/>
              <a:ext cx="1001712" cy="968375"/>
            </a:xfrm>
            <a:prstGeom prst="rect">
              <a:avLst/>
            </a:prstGeom>
            <a:noFill/>
            <a:ln w="9525">
              <a:noFill/>
              <a:miter lim="800000"/>
              <a:headEnd/>
              <a:tailEnd/>
            </a:ln>
          </p:spPr>
        </p:pic>
      </p:grpSp>
      <p:sp>
        <p:nvSpPr>
          <p:cNvPr id="8208" name="TextBox 35"/>
          <p:cNvSpPr txBox="1">
            <a:spLocks noChangeArrowheads="1"/>
          </p:cNvSpPr>
          <p:nvPr/>
        </p:nvSpPr>
        <p:spPr bwMode="auto">
          <a:xfrm>
            <a:off x="4495800" y="4800600"/>
            <a:ext cx="1676400" cy="646113"/>
          </a:xfrm>
          <a:prstGeom prst="rect">
            <a:avLst/>
          </a:prstGeom>
          <a:noFill/>
          <a:ln w="9525">
            <a:noFill/>
            <a:miter lim="800000"/>
            <a:headEnd/>
            <a:tailEnd/>
          </a:ln>
        </p:spPr>
        <p:txBody>
          <a:bodyPr>
            <a:spAutoFit/>
          </a:bodyPr>
          <a:lstStyle/>
          <a:p>
            <a:r>
              <a:rPr lang="ru-RU"/>
              <a:t>Файловые сервера</a:t>
            </a:r>
          </a:p>
        </p:txBody>
      </p:sp>
      <p:sp>
        <p:nvSpPr>
          <p:cNvPr id="8209" name="TextBox 36"/>
          <p:cNvSpPr txBox="1">
            <a:spLocks noChangeArrowheads="1"/>
          </p:cNvSpPr>
          <p:nvPr/>
        </p:nvSpPr>
        <p:spPr bwMode="auto">
          <a:xfrm>
            <a:off x="7239000" y="4800600"/>
            <a:ext cx="1676400" cy="369888"/>
          </a:xfrm>
          <a:prstGeom prst="rect">
            <a:avLst/>
          </a:prstGeom>
          <a:noFill/>
          <a:ln w="9525">
            <a:noFill/>
            <a:miter lim="800000"/>
            <a:headEnd/>
            <a:tailEnd/>
          </a:ln>
        </p:spPr>
        <p:txBody>
          <a:bodyPr>
            <a:spAutoFit/>
          </a:bodyPr>
          <a:lstStyle/>
          <a:p>
            <a:r>
              <a:rPr lang="ru-RU"/>
              <a:t>СУБД</a:t>
            </a:r>
          </a:p>
        </p:txBody>
      </p:sp>
      <p:sp>
        <p:nvSpPr>
          <p:cNvPr id="38" name="Rectangle 30"/>
          <p:cNvSpPr>
            <a:spLocks noChangeArrowheads="1"/>
          </p:cNvSpPr>
          <p:nvPr/>
        </p:nvSpPr>
        <p:spPr bwMode="auto">
          <a:xfrm>
            <a:off x="4495800" y="5410200"/>
            <a:ext cx="1752600" cy="609600"/>
          </a:xfrm>
          <a:prstGeom prst="rect">
            <a:avLst/>
          </a:prstGeom>
          <a:solidFill>
            <a:schemeClr val="accent1"/>
          </a:solidFill>
          <a:ln w="9525">
            <a:noFill/>
            <a:miter lim="800000"/>
            <a:headEnd/>
            <a:tailEnd/>
          </a:ln>
          <a:effectLst/>
        </p:spPr>
        <p:txBody>
          <a:bodyPr wrap="none" lIns="9525" tIns="12700" rIns="9525" bIns="12700"/>
          <a:lstStyle/>
          <a:p>
            <a:pPr defTabSz="204788" eaLnBrk="0" hangingPunct="0">
              <a:lnSpc>
                <a:spcPts val="1300"/>
              </a:lnSpc>
              <a:spcBef>
                <a:spcPct val="0"/>
              </a:spcBef>
              <a:buClrTx/>
              <a:tabLst>
                <a:tab pos="203200" algn="l"/>
                <a:tab pos="407988" algn="l"/>
                <a:tab pos="611188" algn="l"/>
              </a:tabLst>
              <a:defRPr/>
            </a:pPr>
            <a:r>
              <a:rPr lang="ru-RU" sz="1400" dirty="0">
                <a:solidFill>
                  <a:srgbClr val="FFFFFF"/>
                </a:solidFill>
                <a:effectLst>
                  <a:outerShdw blurRad="38100" dist="38100" dir="2700000" algn="tl">
                    <a:srgbClr val="000000"/>
                  </a:outerShdw>
                </a:effectLst>
                <a:cs typeface="Times New Roman" pitchFamily="18" charset="0"/>
              </a:rPr>
              <a:t/>
            </a:r>
            <a:br>
              <a:rPr lang="ru-RU" sz="1400" dirty="0">
                <a:solidFill>
                  <a:srgbClr val="FFFFFF"/>
                </a:solidFill>
                <a:effectLst>
                  <a:outerShdw blurRad="38100" dist="38100" dir="2700000" algn="tl">
                    <a:srgbClr val="000000"/>
                  </a:outerShdw>
                </a:effectLst>
                <a:cs typeface="Times New Roman" pitchFamily="18" charset="0"/>
              </a:rPr>
            </a:br>
            <a:r>
              <a:rPr lang="ru-RU" sz="1400" dirty="0">
                <a:solidFill>
                  <a:srgbClr val="FFFFFF"/>
                </a:solidFill>
                <a:effectLst>
                  <a:outerShdw blurRad="38100" dist="38100" dir="2700000" algn="tl">
                    <a:srgbClr val="000000"/>
                  </a:outerShdw>
                </a:effectLst>
                <a:cs typeface="Times New Roman" pitchFamily="18" charset="0"/>
              </a:rPr>
              <a:t>ГИС </a:t>
            </a:r>
            <a:br>
              <a:rPr lang="ru-RU" sz="1400" dirty="0">
                <a:solidFill>
                  <a:srgbClr val="FFFFFF"/>
                </a:solidFill>
                <a:effectLst>
                  <a:outerShdw blurRad="38100" dist="38100" dir="2700000" algn="tl">
                    <a:srgbClr val="000000"/>
                  </a:outerShdw>
                </a:effectLst>
                <a:cs typeface="Times New Roman" pitchFamily="18" charset="0"/>
              </a:rPr>
            </a:br>
            <a:r>
              <a:rPr lang="ru-RU" sz="1400" dirty="0">
                <a:solidFill>
                  <a:srgbClr val="FFFFFF"/>
                </a:solidFill>
                <a:effectLst>
                  <a:outerShdw blurRad="38100" dist="38100" dir="2700000" algn="tl">
                    <a:srgbClr val="000000"/>
                  </a:outerShdw>
                </a:effectLst>
                <a:cs typeface="Times New Roman" pitchFamily="18" charset="0"/>
              </a:rPr>
              <a:t>приложения</a:t>
            </a:r>
            <a:endParaRPr lang="en-US" sz="1400" dirty="0">
              <a:solidFill>
                <a:srgbClr val="FFFFFF"/>
              </a:solidFill>
              <a:effectLst>
                <a:outerShdw blurRad="38100" dist="38100" dir="2700000" algn="tl">
                  <a:srgbClr val="000000"/>
                </a:outerShdw>
              </a:effectLst>
              <a:cs typeface="Times New Roman"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racle Database 11g and the Big Picture LAD">
  <a:themeElements>
    <a:clrScheme name="Oracle Database 11g and the Big Picture LAD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fontScheme name="Oracle Database 11g and the Big Picture L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0"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63500"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Oracle Database 11g and the Big Picture LAD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Settings\cgarry\My Documents\AtWork\Oracle\11g\Oracle Database 11g and the Big Picture LAD.ppt</Template>
  <TotalTime>4049</TotalTime>
  <Words>2940</Words>
  <Application>Microsoft Office PowerPoint</Application>
  <PresentationFormat>On-screen Show (4:3)</PresentationFormat>
  <Paragraphs>527</Paragraphs>
  <Slides>38</Slides>
  <Notes>34</Notes>
  <HiddenSlides>5</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Oracle Database 11g and the Big Picture LAD</vt:lpstr>
      <vt:lpstr>ClipArt</vt:lpstr>
      <vt:lpstr>Решения ORACLE для ГИС</vt:lpstr>
      <vt:lpstr>План</vt:lpstr>
      <vt:lpstr>Корпорация Oracle сегодня </vt:lpstr>
      <vt:lpstr>Передовые Решения Oracle  Лидер на ключевых рынках</vt:lpstr>
      <vt:lpstr>План</vt:lpstr>
      <vt:lpstr>Slide 6</vt:lpstr>
      <vt:lpstr>Slide 7</vt:lpstr>
      <vt:lpstr>Slide 8</vt:lpstr>
      <vt:lpstr>ГИС и IT: сосуществование,  интеграция затруднена</vt:lpstr>
      <vt:lpstr>Oracle Spatial: максимальная интеграция</vt:lpstr>
      <vt:lpstr>Что использование СУБД Oracle дает ГИС</vt:lpstr>
      <vt:lpstr>Slide 12</vt:lpstr>
      <vt:lpstr>Что такое Oracle Spatial?</vt:lpstr>
      <vt:lpstr>Пространственные SQL-запросы</vt:lpstr>
      <vt:lpstr>Пример использования SDO_BUFFER </vt:lpstr>
      <vt:lpstr>План</vt:lpstr>
      <vt:lpstr>Растровые данные: SDO_GEORASTER</vt:lpstr>
      <vt:lpstr>Пирамиды разрешений: встроенная поддержка в Spatial и Mapviewer</vt:lpstr>
      <vt:lpstr>Что такое геокодирование?</vt:lpstr>
      <vt:lpstr>Процесс геокодирования</vt:lpstr>
      <vt:lpstr>Сетевая модель данных Oracle</vt:lpstr>
      <vt:lpstr>Маршрутизация</vt:lpstr>
      <vt:lpstr>Slide 23</vt:lpstr>
      <vt:lpstr>Линейная привязка (LRS)</vt:lpstr>
      <vt:lpstr>Мера, сдвиг</vt:lpstr>
      <vt:lpstr>Oracle 11g: Поддержка 3D данных</vt:lpstr>
      <vt:lpstr>Поддержка OGC Web сервисов</vt:lpstr>
      <vt:lpstr>План</vt:lpstr>
      <vt:lpstr>Slide 29</vt:lpstr>
      <vt:lpstr>Пространственный анализ и карты в инструментах Oracle, Applications и BI</vt:lpstr>
      <vt:lpstr>Карта как фильтр</vt:lpstr>
      <vt:lpstr>Поддержка внешних провайдеров</vt:lpstr>
      <vt:lpstr>План</vt:lpstr>
      <vt:lpstr>Spatial+Oracle BI Enterprise Edition </vt:lpstr>
      <vt:lpstr>Spatial + Complex Event Processing</vt:lpstr>
      <vt:lpstr>Spatial + AutoVue Enterprise Visualization Web-based Solution to View &amp; Collaborate on Hundreds of Technical &amp; Business Documents</vt:lpstr>
      <vt:lpstr>Oracle Locator         Oracle Spatial 11g</vt:lpstr>
      <vt:lpstr>ORACLE SPATIAL + MAPVIEWER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Oracle Database 11g Positioning and Packaging</dc:title>
  <dc:creator>Charlie Garry</dc:creator>
  <cp:lastModifiedBy>apurtov</cp:lastModifiedBy>
  <cp:revision>443</cp:revision>
  <dcterms:created xsi:type="dcterms:W3CDTF">2007-06-22T13:42:30Z</dcterms:created>
  <dcterms:modified xsi:type="dcterms:W3CDTF">2011-11-16T05:52:53Z</dcterms:modified>
</cp:coreProperties>
</file>