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33" r:id="rId2"/>
    <p:sldId id="400" r:id="rId3"/>
    <p:sldId id="401" r:id="rId4"/>
    <p:sldId id="374" r:id="rId5"/>
    <p:sldId id="434" r:id="rId6"/>
    <p:sldId id="435" r:id="rId7"/>
    <p:sldId id="436" r:id="rId8"/>
    <p:sldId id="382" r:id="rId9"/>
    <p:sldId id="437" r:id="rId10"/>
  </p:sldIdLst>
  <p:sldSz cx="9906000" cy="6858000" type="A4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89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8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7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56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394539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873447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352355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831263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23A"/>
    <a:srgbClr val="0000FF"/>
    <a:srgbClr val="FF3300"/>
    <a:srgbClr val="DF7C4F"/>
    <a:srgbClr val="F79646"/>
    <a:srgbClr val="A5481F"/>
    <a:srgbClr val="EEB8A0"/>
    <a:srgbClr val="E28860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6" autoAdjust="0"/>
    <p:restoredTop sz="95882" autoAdjust="0"/>
  </p:normalViewPr>
  <p:slideViewPr>
    <p:cSldViewPr>
      <p:cViewPr>
        <p:scale>
          <a:sx n="60" d="100"/>
          <a:sy n="60" d="100"/>
        </p:scale>
        <p:origin x="-1584" y="-3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4301965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0" tIns="46129" rIns="92260" bIns="46129" numCol="1" anchor="t" anchorCtr="0" compatLnSpc="1">
            <a:prstTxWarp prst="textNoShape">
              <a:avLst/>
            </a:prstTxWarp>
          </a:bodyPr>
          <a:lstStyle>
            <a:lvl1pPr defTabSz="916278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5623066" y="1"/>
            <a:ext cx="4303562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0" tIns="46129" rIns="92260" bIns="46129" numCol="1" anchor="t" anchorCtr="0" compatLnSpc="1">
            <a:prstTxWarp prst="textNoShape">
              <a:avLst/>
            </a:prstTxWarp>
          </a:bodyPr>
          <a:lstStyle>
            <a:lvl1pPr algn="r" defTabSz="916278">
              <a:defRPr sz="1200"/>
            </a:lvl1pPr>
          </a:lstStyle>
          <a:p>
            <a:pPr>
              <a:defRPr/>
            </a:pPr>
            <a:fld id="{1262A180-C464-48F3-B02B-E1D120FA11D6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6458032"/>
            <a:ext cx="4301965" cy="3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0" tIns="46129" rIns="92260" bIns="46129" numCol="1" anchor="b" anchorCtr="0" compatLnSpc="1">
            <a:prstTxWarp prst="textNoShape">
              <a:avLst/>
            </a:prstTxWarp>
          </a:bodyPr>
          <a:lstStyle>
            <a:lvl1pPr defTabSz="916278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5623066" y="6458032"/>
            <a:ext cx="4303562" cy="3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0" tIns="46129" rIns="92260" bIns="46129" numCol="1" anchor="b" anchorCtr="0" compatLnSpc="1">
            <a:prstTxWarp prst="textNoShape">
              <a:avLst/>
            </a:prstTxWarp>
          </a:bodyPr>
          <a:lstStyle>
            <a:lvl1pPr algn="r" defTabSz="916278">
              <a:defRPr sz="1200"/>
            </a:lvl1pPr>
          </a:lstStyle>
          <a:p>
            <a:pPr>
              <a:defRPr/>
            </a:pPr>
            <a:fld id="{01EA32CD-4BF8-43D0-83F2-08963C96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27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1965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5" tIns="45782" rIns="91565" bIns="45782" numCol="1" anchor="t" anchorCtr="0" compatLnSpc="1">
            <a:prstTxWarp prst="textNoShape">
              <a:avLst/>
            </a:prstTxWarp>
          </a:bodyPr>
          <a:lstStyle>
            <a:lvl1pPr defTabSz="916278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664" y="1"/>
            <a:ext cx="4301964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5" tIns="45782" rIns="91565" bIns="45782" numCol="1" anchor="t" anchorCtr="0" compatLnSpc="1">
            <a:prstTxWarp prst="textNoShape">
              <a:avLst/>
            </a:prstTxWarp>
          </a:bodyPr>
          <a:lstStyle>
            <a:lvl1pPr algn="r" defTabSz="916278">
              <a:defRPr sz="1200"/>
            </a:lvl1pPr>
          </a:lstStyle>
          <a:p>
            <a:pPr>
              <a:defRPr/>
            </a:pPr>
            <a:fld id="{3E2775BD-9AA0-4EE8-A16C-95820D32A349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4200" y="509588"/>
            <a:ext cx="36798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21" y="3228216"/>
            <a:ext cx="7942580" cy="305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5" tIns="45782" rIns="91565" bIns="45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430"/>
            <a:ext cx="4301965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5" tIns="45782" rIns="91565" bIns="45782" numCol="1" anchor="b" anchorCtr="0" compatLnSpc="1">
            <a:prstTxWarp prst="textNoShape">
              <a:avLst/>
            </a:prstTxWarp>
          </a:bodyPr>
          <a:lstStyle>
            <a:lvl1pPr defTabSz="916278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664" y="6456430"/>
            <a:ext cx="4301964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5" tIns="45782" rIns="91565" bIns="45782" numCol="1" anchor="b" anchorCtr="0" compatLnSpc="1">
            <a:prstTxWarp prst="textNoShape">
              <a:avLst/>
            </a:prstTxWarp>
          </a:bodyPr>
          <a:lstStyle>
            <a:lvl1pPr algn="r" defTabSz="916278">
              <a:defRPr sz="1200"/>
            </a:lvl1pPr>
          </a:lstStyle>
          <a:p>
            <a:pPr>
              <a:defRPr/>
            </a:pPr>
            <a:fld id="{4F69120F-441B-4C66-8E62-F06F00C7D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69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7890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5781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4367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91563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3" indent="-28572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1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4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87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0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D7997-1874-40C5-BC42-F5887B3C8581}" type="slidenum">
              <a:rPr lang="fi-FI" altLang="ru-RU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altLang="ru-RU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24200" y="509588"/>
            <a:ext cx="36798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87291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78908" indent="0" algn="ctr">
              <a:buNone/>
              <a:defRPr/>
            </a:lvl2pPr>
            <a:lvl3pPr marL="957816" indent="0" algn="ctr">
              <a:buNone/>
              <a:defRPr/>
            </a:lvl3pPr>
            <a:lvl4pPr marL="1436724" indent="0" algn="ctr">
              <a:buNone/>
              <a:defRPr/>
            </a:lvl4pPr>
            <a:lvl5pPr marL="1915631" indent="0" algn="ctr">
              <a:buNone/>
              <a:defRPr/>
            </a:lvl5pPr>
            <a:lvl6pPr marL="2394539" indent="0" algn="ctr">
              <a:buNone/>
              <a:defRPr/>
            </a:lvl6pPr>
            <a:lvl7pPr marL="2873447" indent="0" algn="ctr">
              <a:buNone/>
              <a:defRPr/>
            </a:lvl7pPr>
            <a:lvl8pPr marL="3352355" indent="0" algn="ctr">
              <a:buNone/>
              <a:defRPr/>
            </a:lvl8pPr>
            <a:lvl9pPr marL="383126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B7E81-36DC-4D20-9058-C809E42A3A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8B109-BDC1-4589-AA14-E4FC4811B8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C56C5-B0EC-466A-BC28-76D2009B71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95301" y="244476"/>
            <a:ext cx="908394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08051" y="1905000"/>
            <a:ext cx="425476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27916" y="1905000"/>
            <a:ext cx="425476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08051" y="4076700"/>
            <a:ext cx="425476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27916" y="4076700"/>
            <a:ext cx="425476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F0952-EBC6-4CA0-AA42-6DB888749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D648-4A3D-49D0-82CA-9B8D48DFC7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08" indent="0">
              <a:buNone/>
              <a:defRPr sz="1900"/>
            </a:lvl2pPr>
            <a:lvl3pPr marL="957816" indent="0">
              <a:buNone/>
              <a:defRPr sz="1600"/>
            </a:lvl3pPr>
            <a:lvl4pPr marL="1436724" indent="0">
              <a:buNone/>
              <a:defRPr sz="1500"/>
            </a:lvl4pPr>
            <a:lvl5pPr marL="1915631" indent="0">
              <a:buNone/>
              <a:defRPr sz="1500"/>
            </a:lvl5pPr>
            <a:lvl6pPr marL="2394539" indent="0">
              <a:buNone/>
              <a:defRPr sz="1500"/>
            </a:lvl6pPr>
            <a:lvl7pPr marL="2873447" indent="0">
              <a:buNone/>
              <a:defRPr sz="1500"/>
            </a:lvl7pPr>
            <a:lvl8pPr marL="3352355" indent="0">
              <a:buNone/>
              <a:defRPr sz="1500"/>
            </a:lvl8pPr>
            <a:lvl9pPr marL="3831263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CB28-48BD-494D-B8E2-F34EEAC30C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C1EA9-8E77-45EB-AB9F-E5F54838A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66D5-AF1D-402A-BAAB-5413EB6C92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D04E-D703-432C-B2BE-04692ECF6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9943D-57D1-42A1-8C94-4B05B1C8A5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4AB2-357E-437A-B201-1722DB3A2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5E4A-6905-4A60-8858-769BE6EAC3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cs typeface="+mn-cs"/>
              </a:defRPr>
            </a:lvl1pPr>
          </a:lstStyle>
          <a:p>
            <a:pPr>
              <a:defRPr/>
            </a:pPr>
            <a:fld id="{391DAF2E-A3C3-48A2-A7BC-375FE3E579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78908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57816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436724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915631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9181" indent="-35918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7270" indent="-23945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177" indent="-239454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5085" indent="-239454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33993" indent="-23945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2901" indent="-23945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91809" indent="-23945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70717" indent="-239454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832186" y="1868680"/>
            <a:ext cx="8302351" cy="18689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68415" tIns="34208" rIns="68415" bIns="34208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О результатах работы в 2016 - 2017 </a:t>
            </a:r>
            <a:r>
              <a:rPr lang="ru-RU" sz="2400" b="1" dirty="0" err="1">
                <a:solidFill>
                  <a:schemeClr val="bg1"/>
                </a:solidFill>
                <a:latin typeface="Calibri" pitchFamily="34" charset="0"/>
              </a:rPr>
              <a:t>г.г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. о ходе реализации Перспективного плана совместных работ государств – участников СНГ на 2016–2020 годы</a:t>
            </a:r>
          </a:p>
        </p:txBody>
      </p:sp>
      <p:sp>
        <p:nvSpPr>
          <p:cNvPr id="10" name="Freeform 3"/>
          <p:cNvSpPr>
            <a:spLocks/>
          </p:cNvSpPr>
          <p:nvPr/>
        </p:nvSpPr>
        <p:spPr bwMode="gray">
          <a:xfrm>
            <a:off x="652601" y="2832267"/>
            <a:ext cx="1727335" cy="1111076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68415" tIns="34208" rIns="68415" bIns="34208"/>
          <a:lstStyle/>
          <a:p>
            <a:endParaRPr lang="ru-RU"/>
          </a:p>
        </p:txBody>
      </p:sp>
      <p:sp>
        <p:nvSpPr>
          <p:cNvPr id="14" name="Freeform 4"/>
          <p:cNvSpPr>
            <a:spLocks/>
          </p:cNvSpPr>
          <p:nvPr/>
        </p:nvSpPr>
        <p:spPr bwMode="gray">
          <a:xfrm rot="10800000">
            <a:off x="7630765" y="1680235"/>
            <a:ext cx="1668432" cy="1049470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68415" tIns="34208" rIns="68415" bIns="34208"/>
          <a:lstStyle/>
          <a:p>
            <a:endParaRPr lang="ru-RU"/>
          </a:p>
        </p:txBody>
      </p:sp>
      <p:pic>
        <p:nvPicPr>
          <p:cNvPr id="16" name="Picture 3" descr="C:\Users\brh\Desktop\9755_html_6a60d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0" y="85771"/>
            <a:ext cx="1557852" cy="8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22067" y="1114457"/>
            <a:ext cx="939131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686702" y="253626"/>
            <a:ext cx="6473497" cy="623082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XXI </a:t>
            </a:r>
            <a:r>
              <a:rPr lang="ru-RU" b="1" dirty="0">
                <a:solidFill>
                  <a:schemeClr val="accent1"/>
                </a:solidFill>
                <a:latin typeface="Calibri" pitchFamily="34" charset="0"/>
              </a:rPr>
              <a:t>СЕССИЯ </a:t>
            </a:r>
            <a:r>
              <a:rPr lang="uk-UA" b="1" dirty="0">
                <a:solidFill>
                  <a:schemeClr val="accent1"/>
                </a:solidFill>
                <a:latin typeface="Calibri" pitchFamily="34" charset="0"/>
              </a:rPr>
              <a:t>МЕЖПРАВИТЕЛЬСТВЕННОГО СОВЕТА</a:t>
            </a:r>
            <a:endParaRPr lang="ru-RU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uk-UA" b="1" dirty="0">
                <a:solidFill>
                  <a:schemeClr val="accent1"/>
                </a:solidFill>
                <a:latin typeface="Calibri" pitchFamily="34" charset="0"/>
              </a:rPr>
              <a:t>ПО РАЗВЕДКЕ, ИСПОЛЬЗОВАНИЮ И ОХРАНЕ НЕДР</a:t>
            </a:r>
            <a:endParaRPr lang="ru-RU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11477" y="6309320"/>
            <a:ext cx="4091740" cy="623082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>
              <a:defRPr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Российская Федерация, г. Сочи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26-29 сентября 2017 г.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Rectangle 122"/>
          <p:cNvSpPr>
            <a:spLocks noChangeArrowheads="1"/>
          </p:cNvSpPr>
          <p:nvPr/>
        </p:nvSpPr>
        <p:spPr bwMode="auto">
          <a:xfrm>
            <a:off x="1624763" y="4200514"/>
            <a:ext cx="6465166" cy="126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15" tIns="34208" rIns="68415" bIns="34208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А. Надырбаев -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Председатель Комитета геологии и недропользования Министерства по инвестициям и развитию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21611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9802" y="256997"/>
            <a:ext cx="7467442" cy="623082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Calibri" pitchFamily="34" charset="0"/>
              </a:rPr>
              <a:t>Перспективный план совместных работ по разведке, использованию и охране недр государств – участников СНГ на 2016–2020 годы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2" y="2094064"/>
            <a:ext cx="1310364" cy="1236380"/>
          </a:xfrm>
          <a:prstGeom prst="rect">
            <a:avLst/>
          </a:prstGeom>
        </p:spPr>
      </p:pic>
      <p:pic>
        <p:nvPicPr>
          <p:cNvPr id="22" name="Picture 3" descr="C:\Users\brh\Desktop\9755_html_6a60d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2" y="133111"/>
            <a:ext cx="1557852" cy="8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322067" y="1114457"/>
            <a:ext cx="939131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507686" y="6329095"/>
            <a:ext cx="2311400" cy="476250"/>
          </a:xfrm>
        </p:spPr>
        <p:txBody>
          <a:bodyPr/>
          <a:lstStyle/>
          <a:p>
            <a:pPr>
              <a:defRPr/>
            </a:pPr>
            <a:fld id="{EB49943D-57D1-42A1-8C94-4B05B1C8A589}" type="slidenum">
              <a:rPr lang="ru-RU" altLang="ru-RU" sz="1200">
                <a:latin typeface="Calibri" pitchFamily="34" charset="0"/>
              </a:rPr>
              <a:pPr>
                <a:defRPr/>
              </a:pPr>
              <a:t>2</a:t>
            </a:fld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86890" y="1217326"/>
            <a:ext cx="8081188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Обзорное и мелко-среднемасштабное геологическое картографирование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9529" y="2239597"/>
            <a:ext cx="6749089" cy="992414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just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В 4 квартале 2017 года будет составлена проектно-сметная документация на: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 "Создание географической информационно-аналитической системы (ГИАС) "Геология и минерально-сырьевые ресурсы Большого Алтая"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 "Создание ГИС-проекта "Прогнозная оценка территории РК на главные геолого-промышленные типы месторождений черных, цветных, редких и благородных металлов".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7017" y="1597946"/>
            <a:ext cx="7522264" cy="530749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1.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ГИС-Атлас карт геологического содержания России, государств – участников СНГ и сопредельных государств масштаба 1:2 500 000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2" y="4576747"/>
            <a:ext cx="2697900" cy="1757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768664" y="4620700"/>
            <a:ext cx="5545083" cy="1804877"/>
          </a:xfrm>
          <a:prstGeom prst="rect">
            <a:avLst/>
          </a:prstGeom>
        </p:spPr>
        <p:txBody>
          <a:bodyPr wrap="square" lIns="95782" tIns="47891" rIns="95782" bIns="47891">
            <a:spAutoFit/>
          </a:bodyPr>
          <a:lstStyle/>
          <a:p>
            <a:pPr marL="213798" indent="-213798">
              <a:spcBef>
                <a:spcPts val="898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13-е рабочее совещание - г. Шымкент (Республика Казахстан) , 2015 г. Принято решение о включении в состав Атласа карты аккреционно-коллизионных структур и карты крупных магматических провинций, масштаб 1:5М</a:t>
            </a:r>
          </a:p>
          <a:p>
            <a:pPr marL="213798" indent="-213798">
              <a:spcBef>
                <a:spcPts val="898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14-е рабочее совещание  - г. Владивосток (Российская Федерация), 2016 г.  Определены направления совместной деятельности на 4 года;</a:t>
            </a:r>
          </a:p>
          <a:p>
            <a:pPr marL="213798" indent="-213798">
              <a:spcBef>
                <a:spcPts val="898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15-е рабочее совещание  - г. Пекин (КНР), 12-18 октября 2017 г.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79943" y="3567521"/>
            <a:ext cx="7468262" cy="735862"/>
          </a:xfrm>
          <a:prstGeom prst="rect">
            <a:avLst/>
          </a:prstGeom>
        </p:spPr>
        <p:txBody>
          <a:bodyPr lIns="95782" tIns="47891" rIns="95782" bIns="4789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5. </a:t>
            </a:r>
            <a:r>
              <a:rPr lang="ru-RU" sz="15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Проект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«3D геологические структуры и металлогения Северной, Центральной и Восточной Азии и прилегающих территорий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15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этап)</a:t>
            </a:r>
          </a:p>
          <a:p>
            <a:r>
              <a:rPr lang="ru-RU" sz="15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Глубинное строение и металлогения Центральной и Восточной Азии</a:t>
            </a:r>
          </a:p>
        </p:txBody>
      </p:sp>
      <p:pic>
        <p:nvPicPr>
          <p:cNvPr id="14" name="Рисунок 13" descr="logo_as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693" y="3567521"/>
            <a:ext cx="1694139" cy="773951"/>
          </a:xfrm>
          <a:prstGeom prst="ellipse">
            <a:avLst/>
          </a:prstGeom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2269868" y="2190487"/>
            <a:ext cx="7085050" cy="1139958"/>
          </a:xfrm>
          <a:prstGeom prst="roundRect">
            <a:avLst>
              <a:gd name="adj" fmla="val 469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 anchor="ctr"/>
          <a:lstStyle/>
          <a:p>
            <a:endParaRPr lang="ru-RU" altLang="ru-RU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644393" y="4496929"/>
            <a:ext cx="5823685" cy="1966694"/>
          </a:xfrm>
          <a:prstGeom prst="roundRect">
            <a:avLst>
              <a:gd name="adj" fmla="val 469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9" y="1626814"/>
            <a:ext cx="1494666" cy="2060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6416" y="1612997"/>
            <a:ext cx="7222134" cy="342939"/>
          </a:xfrm>
          <a:prstGeom prst="rect">
            <a:avLst/>
          </a:prstGeom>
        </p:spPr>
        <p:txBody>
          <a:bodyPr wrap="square" lIns="95782" tIns="47891" rIns="95782" bIns="4789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5. «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Атлас карт геологического содержания Каспийского региона»</a:t>
            </a:r>
          </a:p>
        </p:txBody>
      </p:sp>
      <p:pic>
        <p:nvPicPr>
          <p:cNvPr id="9" name="Picture 3" descr="C:\Users\brh\Desktop\9755_html_6a60d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2" y="133111"/>
            <a:ext cx="1557852" cy="8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586462" y="1952556"/>
            <a:ext cx="6575016" cy="318316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2" tIns="47891" rIns="95782" bIns="4789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200" b="1" u="sng" dirty="0">
                <a:solidFill>
                  <a:schemeClr val="accent1"/>
                </a:solidFill>
                <a:latin typeface="Calibri" pitchFamily="34" charset="0"/>
              </a:rPr>
              <a:t>Участники проекта:  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Азербайджан, Иран, Казахстан, Россия, Туркмения, Узбекистан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3642" y="1114457"/>
            <a:ext cx="939131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390963"/>
            <a:ext cx="2311400" cy="476250"/>
          </a:xfrm>
        </p:spPr>
        <p:txBody>
          <a:bodyPr/>
          <a:lstStyle/>
          <a:p>
            <a:pPr>
              <a:defRPr/>
            </a:pPr>
            <a:fld id="{EB49943D-57D1-42A1-8C94-4B05B1C8A589}" type="slidenum">
              <a:rPr lang="ru-RU" altLang="ru-RU" sz="1200">
                <a:latin typeface="Calibri" pitchFamily="34" charset="0"/>
              </a:rPr>
              <a:pPr>
                <a:defRPr/>
              </a:pPr>
              <a:t>3</a:t>
            </a:fld>
            <a:endParaRPr lang="ru-RU" altLang="ru-RU" sz="120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7575" y="2255936"/>
            <a:ext cx="5906370" cy="499971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defTabSz="504766" eaLnBrk="0" hangingPunct="0"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</a:rPr>
              <a:t>-  2016 г. совещание в РК,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</a:rPr>
              <a:t>г. Актау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itchFamily="34" charset="-52"/>
            </a:endParaRPr>
          </a:p>
          <a:p>
            <a:pPr defTabSz="504766" eaLnBrk="0" hangingPunct="0"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</a:rPr>
              <a:t>-  2017 г. – в Российской Федерации, г. Санкт-Петербург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T Sans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5944" y="256997"/>
            <a:ext cx="7467442" cy="623082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Calibri" pitchFamily="34" charset="0"/>
              </a:rPr>
              <a:t>Перспективный план совместных работ по разведке, использованию и охране недр государств – участников СНГ на 2016–2020 годы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36576" y="3760662"/>
            <a:ext cx="8390936" cy="1435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lvl="0" algn="ctr">
              <a:defRPr/>
            </a:pPr>
            <a:r>
              <a:rPr lang="ru-RU" alt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</a:rPr>
              <a:t>Международный </a:t>
            </a:r>
            <a:r>
              <a:rPr lang="ru-RU" alt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</a:rPr>
              <a:t>проект «ЕВРАЗИЯ»</a:t>
            </a:r>
          </a:p>
          <a:p>
            <a:pPr algn="just">
              <a:defRPr/>
            </a:pP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Заключен Меморандум о взаимопонимании между Министерством энергетики РК, Комитетом геологии и недропользования МИР РК и Потенциальными участниками,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в лице: ТОО «КМГ-Евразия»,  </a:t>
            </a:r>
            <a:r>
              <a:rPr lang="ru-RU" alt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Agip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alt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Caspian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alt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Sea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B.V., ООО «РН-</a:t>
            </a:r>
            <a:r>
              <a:rPr lang="ru-RU" alt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Эксплорейшн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», CNPC </a:t>
            </a:r>
            <a:r>
              <a:rPr lang="ru-RU" alt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Intertational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alt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Ltd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NEOS </a:t>
            </a:r>
            <a:r>
              <a:rPr lang="ru-RU" alt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GeoSolutions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SOCAR (21.06.2017 г., г. Астана)</a:t>
            </a:r>
            <a:endParaRPr lang="ru-RU" alt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727" y="5448011"/>
            <a:ext cx="8125745" cy="561527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6. Составление легенды Северо-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Тяньшанской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серии Государственной геологической карты Республики Казахстан масштаба 1:200 000 по результатам ГДП-200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86890" y="1217326"/>
            <a:ext cx="8081188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Обзорное и мелко-среднемасштабное геологическое картографирование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3225" y="2811435"/>
            <a:ext cx="8062776" cy="761581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22. Региональное геолого-геофизическое изучение глубинного строения Каспийского 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региона</a:t>
            </a:r>
          </a:p>
          <a:p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23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 Выявление и локализация </a:t>
            </a:r>
            <a:r>
              <a:rPr lang="ru-RU" sz="15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нефтегазоперспективных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зон и крупных объектов в отложениях Прикаспийского региона (Казахстан, Россия)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84113" y="6009538"/>
            <a:ext cx="7830321" cy="761581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r>
              <a:rPr lang="ru-RU" sz="1500" i="1" dirty="0">
                <a:latin typeface="Calibri" pitchFamily="34" charset="0"/>
              </a:rPr>
              <a:t>В 2017 году приступили к составлению легенды листов Северо-</a:t>
            </a:r>
            <a:r>
              <a:rPr lang="ru-RU" sz="1500" i="1" dirty="0" err="1">
                <a:latin typeface="Calibri" pitchFamily="34" charset="0"/>
              </a:rPr>
              <a:t>Тяньшаньской</a:t>
            </a:r>
            <a:r>
              <a:rPr lang="ru-RU" sz="1500" i="1" dirty="0">
                <a:latin typeface="Calibri" pitchFamily="34" charset="0"/>
              </a:rPr>
              <a:t> серии Государственной геологической карты Республики Казахстан масштаба 1:200000 по результатам ГДП-200. Завершение - 2019 г.</a:t>
            </a:r>
            <a:endParaRPr lang="ru-RU" sz="1500" dirty="0">
              <a:latin typeface="Calibri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1136576" y="3760662"/>
            <a:ext cx="8390936" cy="1540546"/>
          </a:xfrm>
          <a:prstGeom prst="roundRect">
            <a:avLst>
              <a:gd name="adj" fmla="val 469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0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3114225" y="1792119"/>
            <a:ext cx="6350111" cy="65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/>
          <a:p>
            <a:pPr algn="ctr"/>
            <a:r>
              <a:rPr lang="ru-RU" altLang="ru-RU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Проект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«Большой Алтай – уникальная </a:t>
            </a:r>
            <a:r>
              <a:rPr lang="ru-RU" altLang="ru-RU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редкометалльно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-золото-полиметаллическая провинция Центральной Азии»</a:t>
            </a:r>
          </a:p>
        </p:txBody>
      </p:sp>
      <p:pic>
        <p:nvPicPr>
          <p:cNvPr id="26628" name="Picture 4" descr="r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3" y="3690046"/>
            <a:ext cx="2685242" cy="31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3" y="1810918"/>
            <a:ext cx="2138359" cy="150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brh\Desktop\9755_html_6a60d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2" y="133111"/>
            <a:ext cx="1557852" cy="8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558645" y="2377292"/>
            <a:ext cx="5708156" cy="373716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2" tIns="47891" rIns="95782" bIns="4789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sz="1500" b="1" u="sng" dirty="0">
                <a:solidFill>
                  <a:schemeClr val="accent1"/>
                </a:solidFill>
              </a:rPr>
              <a:t>Участники проекта: </a:t>
            </a:r>
            <a:r>
              <a:rPr lang="ru-RU" alt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Казахстан, Российская Федерация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67" y="1114457"/>
            <a:ext cx="939131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85406" y="6463622"/>
            <a:ext cx="2311400" cy="330098"/>
          </a:xfrm>
        </p:spPr>
        <p:txBody>
          <a:bodyPr/>
          <a:lstStyle/>
          <a:p>
            <a:pPr>
              <a:defRPr/>
            </a:pPr>
            <a:fld id="{2F0ED648-4A3D-49D0-82CA-9B8D48DFC712}" type="slidenum">
              <a:rPr lang="ru-RU" altLang="ru-RU" sz="1000">
                <a:latin typeface="Calibri" pitchFamily="34" charset="0"/>
              </a:rPr>
              <a:pPr>
                <a:defRPr/>
              </a:pPr>
              <a:t>4</a:t>
            </a:fld>
            <a:endParaRPr lang="ru-RU" altLang="ru-RU" sz="1000" dirty="0"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68824" y="3079248"/>
            <a:ext cx="6095512" cy="3518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>
              <a:defRPr/>
            </a:pP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РЕГИОНАЛЬНЫЕ, ПОИСКОВЫЕ И ПОИСКОВО-ОЦЕНОЧНЫЕ РАБОТЫ в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2017 году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начаты: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213798" indent="-213798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на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10 новых объектах, находящихся в пределах «Большого Алтая» на общей площади порядка 10 тыс. км2;</a:t>
            </a:r>
          </a:p>
          <a:p>
            <a:pPr marL="213798" indent="-213798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завершаются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работы на 4 объектах;</a:t>
            </a:r>
          </a:p>
          <a:p>
            <a:pPr marL="213798" indent="-213798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возобновлены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работы на редкие металлы на участке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Верхнеэспинский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;</a:t>
            </a:r>
          </a:p>
          <a:p>
            <a:pPr marL="213798" indent="-213798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составляются ПСД по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8 объектам, попадающим на территорию «Большого Алтая».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Также в пределах «Большого Алтая» сосредоточены контрактные территории, на которых работы проводятся за счет средств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недропользователей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Всего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на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заключено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45 Контрактов  на разведку золота, цветных и  черных металлов.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7018" y="1188760"/>
            <a:ext cx="7887900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II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 Металлогенические исследования и локальный прогноз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оруденения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7519" y="291509"/>
            <a:ext cx="7467442" cy="623082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Calibri" pitchFamily="34" charset="0"/>
              </a:rPr>
              <a:t>Перспективный план совместных работ по разведке, использованию и охране недр государств – участников СНГ на 2016–2020 годы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114226" y="2996953"/>
            <a:ext cx="6599160" cy="3620974"/>
          </a:xfrm>
          <a:prstGeom prst="roundRect">
            <a:avLst>
              <a:gd name="adj" fmla="val 469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40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44790" y="3138239"/>
            <a:ext cx="5718168" cy="34396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>
              <a:defRPr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1190178" y="3234649"/>
            <a:ext cx="3634700" cy="3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15" tIns="34208" rIns="68415" bIns="34208">
            <a:spAutoFit/>
          </a:bodyPr>
          <a:lstStyle>
            <a:lvl1pPr defTabSz="825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5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5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5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5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sz="1200" dirty="0">
                <a:latin typeface="Calibri" pitchFamily="34" charset="0"/>
              </a:rPr>
              <a:t>Государственная сеть мониторинга подземных вод и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sz="1200" dirty="0">
                <a:latin typeface="Calibri" pitchFamily="34" charset="0"/>
              </a:rPr>
              <a:t>опасных геологических процессов</a:t>
            </a:r>
          </a:p>
        </p:txBody>
      </p:sp>
      <p:pic>
        <p:nvPicPr>
          <p:cNvPr id="4105" name="Picture 4" descr="Рисунок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4" y="3594690"/>
            <a:ext cx="5581894" cy="302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32501" y="2852122"/>
            <a:ext cx="3617454" cy="148513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r>
              <a:rPr lang="ru-RU" alt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Мониторинг опасных геологических процессов (ОГП) осуществляется на 39 постах наблюдений, расположенных в 6 областях Казахстана, а также на 2 полигонах - Иртышский (ВКО) и Каскелен-</a:t>
            </a:r>
            <a:r>
              <a:rPr lang="ru-RU" alt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Талгарский</a:t>
            </a:r>
            <a:r>
              <a:rPr lang="ru-RU" alt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</a:t>
            </a:r>
            <a:r>
              <a:rPr lang="ru-RU" alt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Алматинская</a:t>
            </a: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79666" y="4802483"/>
            <a:ext cx="3760920" cy="1764009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>
              <a:defRPr/>
            </a:pPr>
            <a:r>
              <a:rPr lang="ru-RU" alt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В 2016 году разработана </a:t>
            </a: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ПСД на </a:t>
            </a:r>
            <a:r>
              <a:rPr lang="ru-RU" alt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создание Гидрогеологической карты Казахстана масштаба 1:2500000 (атлас карт - общая </a:t>
            </a: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гидрогеологическая, гидрогеохимическая, </a:t>
            </a:r>
            <a:r>
              <a:rPr lang="ru-RU" alt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карта прогнозных ресурсов пресных подземных вод и др.). Работы планируются начать в 2018 г.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32174" y="288793"/>
            <a:ext cx="7563644" cy="7362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altLang="ru-RU" sz="2900">
              <a:solidFill>
                <a:srgbClr val="FFFF00"/>
              </a:solidFill>
            </a:endParaRPr>
          </a:p>
        </p:txBody>
      </p:sp>
      <p:pic>
        <p:nvPicPr>
          <p:cNvPr id="14" name="Picture 3" descr="C:\Users\brh\Desktop\9755_html_6a60d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2" y="159493"/>
            <a:ext cx="1557852" cy="8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22067" y="1165891"/>
            <a:ext cx="939131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99020" y="1862329"/>
            <a:ext cx="8518475" cy="807748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defTabSz="674518" eaLnBrk="0" hangingPunct="0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11. Управление опасными экзогенными геологическими процессами;</a:t>
            </a:r>
          </a:p>
          <a:p>
            <a:pPr defTabSz="674518" eaLnBrk="0" hangingPunct="0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12. Совместное проведение гидрогеодинамического мониторинга по изучению предвестников землетрясений как метода кратко-среднесрочного прогноза землетрясений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45944" y="360121"/>
            <a:ext cx="7467442" cy="623082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Calibri" pitchFamily="34" charset="0"/>
              </a:rPr>
              <a:t>Перспективный план совместных работ по разведке, использованию и охране недр государств – участников СНГ на 2016–2020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3964" y="1268761"/>
            <a:ext cx="8499516" cy="623082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III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 Прогноз опасных геологических процессов и явлений, мониторинг геологический среды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85406" y="6463622"/>
            <a:ext cx="2311400" cy="330098"/>
          </a:xfrm>
        </p:spPr>
        <p:txBody>
          <a:bodyPr/>
          <a:lstStyle/>
          <a:p>
            <a:pPr>
              <a:defRPr/>
            </a:pPr>
            <a:fld id="{2F0ED648-4A3D-49D0-82CA-9B8D48DFC712}" type="slidenum">
              <a:rPr lang="ru-RU" altLang="ru-RU" sz="1000">
                <a:latin typeface="Calibri" pitchFamily="34" charset="0"/>
              </a:rPr>
              <a:pPr>
                <a:defRPr/>
              </a:pPr>
              <a:t>5</a:t>
            </a:fld>
            <a:endParaRPr lang="ru-RU" altLang="ru-RU" sz="1000" dirty="0">
              <a:latin typeface="Calibri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6154362" y="4802482"/>
            <a:ext cx="3559024" cy="1764009"/>
          </a:xfrm>
          <a:prstGeom prst="roundRect">
            <a:avLst>
              <a:gd name="adj" fmla="val 4690"/>
            </a:avLst>
          </a:prstGeom>
          <a:noFill/>
          <a:ln w="38100">
            <a:solidFill>
              <a:srgbClr val="EC82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 anchor="ctr"/>
          <a:lstStyle/>
          <a:p>
            <a:endParaRPr lang="ru-RU" altLang="ru-RU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154362" y="2780928"/>
            <a:ext cx="3559024" cy="1831061"/>
          </a:xfrm>
          <a:prstGeom prst="roundRect">
            <a:avLst>
              <a:gd name="adj" fmla="val 469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9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0397" y="1320194"/>
            <a:ext cx="7014658" cy="900081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IV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 Лабораторно-аналитические исследования, стандартизация, сертификация и метрология в области геологического изучения недр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 descr="C:\Users\brh\Desktop\9755_html_6a60d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2" y="159493"/>
            <a:ext cx="1557852" cy="8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2067" y="1165891"/>
            <a:ext cx="939131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20896" y="283378"/>
            <a:ext cx="7467442" cy="623082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Calibri" pitchFamily="34" charset="0"/>
              </a:rPr>
              <a:t>Перспективный план совместных работ по разведке, использованию и охране недр государств – участников СНГ на 2016–2020 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8287" y="2290829"/>
            <a:ext cx="8246630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19. Информационные технологии в области геологического изучения недр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452180" y="2801761"/>
            <a:ext cx="6671916" cy="393007"/>
          </a:xfrm>
          <a:prstGeom prst="rect">
            <a:avLst/>
          </a:prstGeom>
        </p:spPr>
        <p:txBody>
          <a:bodyPr vert="horz" lIns="68415" tIns="34208" rIns="68415" bIns="34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300" b="1" kern="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Создание ИС «Национальный банк данных минеральных ресурсов РК»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1" y="3326132"/>
            <a:ext cx="6437184" cy="285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85406" y="6463622"/>
            <a:ext cx="2311400" cy="330098"/>
          </a:xfrm>
        </p:spPr>
        <p:txBody>
          <a:bodyPr/>
          <a:lstStyle/>
          <a:p>
            <a:pPr>
              <a:defRPr/>
            </a:pPr>
            <a:fld id="{2F0ED648-4A3D-49D0-82CA-9B8D48DFC712}" type="slidenum">
              <a:rPr lang="ru-RU" altLang="ru-RU" sz="1000">
                <a:latin typeface="Calibri" pitchFamily="34" charset="0"/>
              </a:rPr>
              <a:pPr>
                <a:defRPr/>
              </a:pPr>
              <a:t>6</a:t>
            </a:fld>
            <a:endParaRPr lang="ru-RU" altLang="ru-RU" sz="1000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3174" y="3585447"/>
            <a:ext cx="3200212" cy="2438964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marL="213798" indent="-213798">
              <a:spcBef>
                <a:spcPts val="449"/>
              </a:spcBef>
              <a:buFont typeface="Wingdings" pitchFamily="2" charset="2"/>
              <a:buChar char="ü"/>
            </a:pPr>
            <a:r>
              <a:rPr lang="ru-RU" sz="1200" b="1" i="1" dirty="0">
                <a:latin typeface="Calibri" pitchFamily="34" charset="0"/>
              </a:rPr>
              <a:t>В 2017 году</a:t>
            </a:r>
            <a:r>
              <a:rPr lang="ru-RU" sz="1200" i="1" dirty="0">
                <a:latin typeface="Calibri" pitchFamily="34" charset="0"/>
              </a:rPr>
              <a:t> :</a:t>
            </a:r>
          </a:p>
          <a:p>
            <a:pPr marL="213798" indent="-213798">
              <a:spcBef>
                <a:spcPts val="449"/>
              </a:spcBef>
              <a:buFont typeface="Wingdings" pitchFamily="2" charset="2"/>
              <a:buChar char="ü"/>
            </a:pPr>
            <a:r>
              <a:rPr lang="ru-RU" sz="1200" i="1" dirty="0">
                <a:latin typeface="Calibri" pitchFamily="34" charset="0"/>
              </a:rPr>
              <a:t>разработано технико-экономическое обоснование на информационную систему «Национальный банк данных минеральных ресурсов Республики Казахстан» (НБД). </a:t>
            </a:r>
          </a:p>
          <a:p>
            <a:pPr marL="213798" indent="-213798">
              <a:spcBef>
                <a:spcPts val="449"/>
              </a:spcBef>
              <a:buFont typeface="Wingdings" pitchFamily="2" charset="2"/>
              <a:buChar char="ü"/>
            </a:pPr>
            <a:r>
              <a:rPr lang="ru-RU" sz="1200" i="1" dirty="0">
                <a:latin typeface="Calibri" pitchFamily="34" charset="0"/>
              </a:rPr>
              <a:t>до конца 2017 года будет составлено Техническое задание на создание НБД.</a:t>
            </a:r>
          </a:p>
          <a:p>
            <a:pPr marL="213798" indent="-213798">
              <a:spcBef>
                <a:spcPts val="449"/>
              </a:spcBef>
              <a:buFont typeface="Wingdings" pitchFamily="2" charset="2"/>
              <a:buChar char="ü"/>
            </a:pPr>
            <a:r>
              <a:rPr lang="ru-RU" sz="1200" i="1" dirty="0">
                <a:latin typeface="Calibri" pitchFamily="34" charset="0"/>
              </a:rPr>
              <a:t>еженедельно актуализируется Интерактивная карта размещения действующих объектов недропользования РК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521216" y="3429000"/>
            <a:ext cx="3192169" cy="2674583"/>
          </a:xfrm>
          <a:prstGeom prst="roundRect">
            <a:avLst>
              <a:gd name="adj" fmla="val 469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8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6418" y="1371629"/>
            <a:ext cx="8290859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 Методологии и технологии производства геологоразведочных работ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 descr="C:\Users\brh\Desktop\9755_html_6a60d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2" y="159493"/>
            <a:ext cx="1557852" cy="8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2067" y="1165891"/>
            <a:ext cx="939131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45944" y="360121"/>
            <a:ext cx="7467442" cy="623082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Calibri" pitchFamily="34" charset="0"/>
              </a:rPr>
              <a:t>Перспективный план совместных работ по разведке, использованию и охране недр государств – участников СНГ на 2016–2020 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8300" y="1844824"/>
            <a:ext cx="8439098" cy="3460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21. Создание международных эталонов нижнего, среднего и верхнего кембрия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85406" y="6463622"/>
            <a:ext cx="2311400" cy="330098"/>
          </a:xfrm>
        </p:spPr>
        <p:txBody>
          <a:bodyPr/>
          <a:lstStyle/>
          <a:p>
            <a:pPr>
              <a:defRPr/>
            </a:pPr>
            <a:fld id="{2F0ED648-4A3D-49D0-82CA-9B8D48DFC712}" type="slidenum">
              <a:rPr lang="ru-RU" altLang="ru-RU" sz="1000">
                <a:latin typeface="Calibri" pitchFamily="34" charset="0"/>
              </a:rPr>
              <a:pPr>
                <a:defRPr/>
              </a:pPr>
              <a:t>7</a:t>
            </a:fld>
            <a:endParaRPr lang="ru-RU" altLang="ru-RU" sz="1000" dirty="0">
              <a:latin typeface="Calibri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312960" y="2348878"/>
            <a:ext cx="6432001" cy="4234521"/>
          </a:xfrm>
          <a:prstGeom prst="roundRect">
            <a:avLst>
              <a:gd name="adj" fmla="val 469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 anchor="ctr"/>
          <a:lstStyle/>
          <a:p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92827" y="2420888"/>
            <a:ext cx="6268875" cy="4162512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lvl="0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В августе 2017 года в г. Туркестан Южно-Казахстанской области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 проведено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Международное совещание «Верхнедевонские и каменноугольные карбонатные постройки и стратотипы границ» и Международная полевая экскурсия по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верхнедевонско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-каменноугольным </a:t>
            </a:r>
            <a:r>
              <a:rPr lang="ru-RU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рифогенным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 постройкам гор Большого Каратау (Южный Казахстан)». </a:t>
            </a:r>
          </a:p>
          <a:p>
            <a:pPr lvl="0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Участники:  представителями Казахстана, Канады, России, Германии, Франции и Китая. </a:t>
            </a:r>
          </a:p>
          <a:p>
            <a:pPr lvl="0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Основные пункты  протокольного Решения:</a:t>
            </a:r>
          </a:p>
          <a:p>
            <a:pPr marL="256558" indent="-256558">
              <a:buFontTx/>
              <a:buAutoNum type="arabicPeriod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Международная подкомиссия по стратиграфии карбона Международной комиссии Стратиграфии рекомендует дальнейшее изучение разрезов карбона Большого Каратау с более детальным исследованием всех групп органических остатков (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аммоноидей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, конодонтов, кораллов,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брахиопод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, радиолярий и др.). </a:t>
            </a:r>
          </a:p>
          <a:p>
            <a:pPr marL="256558" indent="-256558">
              <a:buFontTx/>
              <a:buAutoNum type="arabicPeriod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Результаты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совещания и экскурсии будут учтены членами Международной подкомиссии при рассмотрении границы девонской и  каменноугольной систем, и послужат рабочим материалом для выбора лучших вариантов границ ярусов в пределах каменноугольной системы, в частности, границы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визейского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+mn-cs"/>
              </a:rPr>
              <a:t> и серпуховского ярусов для глобальной корреляции местных стратиграфических шкал с МСШ.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0" y="2502393"/>
            <a:ext cx="2959303" cy="18211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0" y="4414874"/>
            <a:ext cx="2959303" cy="20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1132174" y="288793"/>
            <a:ext cx="7563644" cy="7362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altLang="ru-RU" sz="290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5020" y="4817726"/>
            <a:ext cx="5830115" cy="1674072"/>
          </a:xfrm>
          <a:prstGeom prst="rect">
            <a:avLst/>
          </a:prstGeom>
        </p:spPr>
        <p:txBody>
          <a:bodyPr wrap="square" lIns="95782" tIns="47891" rIns="95782" bIns="47891">
            <a:spAutoFit/>
          </a:bodyPr>
          <a:lstStyle/>
          <a:p>
            <a:pPr algn="just">
              <a:spcBef>
                <a:spcPts val="449"/>
              </a:spcBef>
              <a:spcAft>
                <a:spcPts val="105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IV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Казахстанская олимпиада юных геологов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детский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«Звездный»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Акмолинской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области, РК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449"/>
              </a:spcBef>
              <a:spcAft>
                <a:spcPts val="105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2017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56558" indent="-256558" algn="just">
              <a:spcBef>
                <a:spcPts val="449"/>
              </a:spcBef>
              <a:spcAft>
                <a:spcPts val="105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Республиканскую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олимпиаду, Татарстан, РФ</a:t>
            </a:r>
          </a:p>
          <a:p>
            <a:pPr marL="256558" indent="-256558" algn="just">
              <a:spcBef>
                <a:spcPts val="449"/>
              </a:spcBef>
              <a:spcAft>
                <a:spcPts val="105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олимпиада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 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Земле, Франция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Изображение 3" descr="Лого КФ Жас Геолог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66" y="1440589"/>
            <a:ext cx="1065666" cy="9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brh\Desktop\9755_html_6a60d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5" y="133111"/>
            <a:ext cx="1557852" cy="8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600722" y="6347413"/>
            <a:ext cx="2311400" cy="476250"/>
          </a:xfrm>
        </p:spPr>
        <p:txBody>
          <a:bodyPr/>
          <a:lstStyle/>
          <a:p>
            <a:pPr>
              <a:defRPr/>
            </a:pPr>
            <a:fld id="{EB49943D-57D1-42A1-8C94-4B05B1C8A589}" type="slidenum">
              <a:rPr lang="ru-RU" altLang="ru-RU" sz="1200">
                <a:latin typeface="Calibri" pitchFamily="34" charset="0"/>
              </a:rPr>
              <a:pPr>
                <a:defRPr/>
              </a:pPr>
              <a:t>8</a:t>
            </a:fld>
            <a:endParaRPr lang="ru-RU" altLang="ru-RU" sz="1200">
              <a:latin typeface="Calibri" pitchFamily="34" charset="0"/>
            </a:endParaRP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2076398" y="1579753"/>
            <a:ext cx="7032578" cy="37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IX.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Проведение открытых полевых Олимпиад юных геологов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98" y="2606052"/>
            <a:ext cx="2862683" cy="1749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54" y="2617552"/>
            <a:ext cx="2853604" cy="174406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50638" y="256997"/>
            <a:ext cx="7645090" cy="623082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Calibri" pitchFamily="34" charset="0"/>
              </a:rPr>
              <a:t>Перспективный план совместных работ по разведке, использованию и охране недр государств – участников СНГ на 2016–2020 годы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22067" y="1165891"/>
            <a:ext cx="939131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9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352600" y="2636912"/>
            <a:ext cx="7776864" cy="792088"/>
          </a:xfrm>
        </p:spPr>
        <p:txBody>
          <a:bodyPr/>
          <a:lstStyle/>
          <a:p>
            <a:pPr algn="ctr">
              <a:defRPr/>
            </a:pPr>
            <a:r>
              <a:rPr lang="ru-RU" altLang="ru-RU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БЛАГОДАРЮ ЗА ВНИМАНИЕ</a:t>
            </a:r>
            <a:endParaRPr lang="ru-RU" altLang="ru-RU" sz="3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9707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9283</TotalTime>
  <Words>1078</Words>
  <Application>Microsoft Office PowerPoint</Application>
  <PresentationFormat>Лист A4 (210x297 мм)</PresentationFormat>
  <Paragraphs>79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vsegei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Vladimir_Verbitsky</dc:creator>
  <cp:lastModifiedBy>Акыбаева Шолпан Батыргалиевна</cp:lastModifiedBy>
  <cp:revision>397</cp:revision>
  <cp:lastPrinted>2017-09-11T11:13:49Z</cp:lastPrinted>
  <dcterms:created xsi:type="dcterms:W3CDTF">2013-11-15T11:59:11Z</dcterms:created>
  <dcterms:modified xsi:type="dcterms:W3CDTF">2017-09-12T03:39:16Z</dcterms:modified>
</cp:coreProperties>
</file>