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21"/>
  </p:notesMasterIdLst>
  <p:handoutMasterIdLst>
    <p:handoutMasterId r:id="rId22"/>
  </p:handoutMasterIdLst>
  <p:sldIdLst>
    <p:sldId id="256" r:id="rId2"/>
    <p:sldId id="265" r:id="rId3"/>
    <p:sldId id="280" r:id="rId4"/>
    <p:sldId id="267" r:id="rId5"/>
    <p:sldId id="268" r:id="rId6"/>
    <p:sldId id="269" r:id="rId7"/>
    <p:sldId id="270" r:id="rId8"/>
    <p:sldId id="271" r:id="rId9"/>
    <p:sldId id="272" r:id="rId10"/>
    <p:sldId id="273" r:id="rId11"/>
    <p:sldId id="281" r:id="rId12"/>
    <p:sldId id="276" r:id="rId13"/>
    <p:sldId id="275" r:id="rId14"/>
    <p:sldId id="278" r:id="rId15"/>
    <p:sldId id="279" r:id="rId16"/>
    <p:sldId id="282" r:id="rId17"/>
    <p:sldId id="283" r:id="rId18"/>
    <p:sldId id="284" r:id="rId19"/>
    <p:sldId id="285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316" autoAdjust="0"/>
    <p:restoredTop sz="94614" autoAdjust="0"/>
  </p:normalViewPr>
  <p:slideViewPr>
    <p:cSldViewPr snapToGrid="0">
      <p:cViewPr varScale="1">
        <p:scale>
          <a:sx n="105" d="100"/>
          <a:sy n="105" d="100"/>
        </p:scale>
        <p:origin x="90" y="27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7" d="100"/>
          <a:sy n="87" d="100"/>
        </p:scale>
        <p:origin x="3840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Relationship Id="rId27" Type="http://schemas.microsoft.com/office/2015/10/relationships/revisionInfo" Target="revisionInfo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10086EB-F539-4E32-8472-78A0F2F4CE0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E3928A7-E7F6-4AD3-9D5C-66B39CE404B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DB1089-3D8C-43EB-9982-D46DE92F841A}" type="datetimeFigureOut">
              <a:rPr lang="en-US" smtClean="0"/>
              <a:t>9/27/2017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174726E-9153-4FB2-8722-69689596616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9736DE-91BC-455C-991B-4DB134C7035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B57C37-E3D4-40CD-97B9-743DE6F34A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6885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012CEF-04EE-4F1D-AF5F-A29031C3600B}" type="datetimeFigureOut">
              <a:rPr lang="en-US" smtClean="0"/>
              <a:t>9/27/2017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B0A707-CAB5-44E7-AC67-FEBD1F5ED2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7230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Состояние работ по подготовке геолкарты 200К по территории стран СНГ к интеграции в межународный проект </a:t>
            </a:r>
            <a:r>
              <a:rPr lang="en-US" dirty="0"/>
              <a:t>“</a:t>
            </a:r>
            <a:r>
              <a:rPr lang="en-US"/>
              <a:t>OneGeology”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B0A707-CAB5-44E7-AC67-FEBD1F5ED24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1908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Информация об изменениях по конактам внесена в базу данных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B0A707-CAB5-44E7-AC67-FEBD1F5ED24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1619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За основу цветов – геологическая карта 200К. Цвета раскраски и индексы основных стратиграфических подразделений на картах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B0A707-CAB5-44E7-AC67-FEBD1F5ED24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6636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Анализ геохимических точек и сопоставление с картой 500К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B0A707-CAB5-44E7-AC67-FEBD1F5ED24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2719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B0A707-CAB5-44E7-AC67-FEBD1F5ED24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0236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B0A707-CAB5-44E7-AC67-FEBD1F5ED24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2033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Оцифровкой занималась группа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из 6 человек в течение первых 5 месяцев. Распределение по листам.</a:t>
            </a:r>
            <a:br>
              <a:rPr lang="ru-RU" dirty="0"/>
            </a:b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Практически вся информация содержащая карта была переведена в цифровой формат.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B0A707-CAB5-44E7-AC67-FEBD1F5ED24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6949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На данное время класификация по типам разделено только на три. Это собственно разломы, предпологаемые и скрытые под четвертичнимы образованиямы. В будушем планируем более подробно ввести информацию о разломах. Глубинные разломы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B0A707-CAB5-44E7-AC67-FEBD1F5ED24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4912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Более 2500 тыс точек минерализации... По типам, по крупности....статусу....генезису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B0A707-CAB5-44E7-AC67-FEBD1F5ED24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2954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B0A707-CAB5-44E7-AC67-FEBD1F5ED24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8061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По типам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B0A707-CAB5-44E7-AC67-FEBD1F5ED24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2105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Линия простирания. Угол падения и тип залегания горных пород: Наклонное, вертикальное и опрокинутое залегания. –Прослеживаються структуры....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B0A707-CAB5-44E7-AC67-FEBD1F5ED24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0201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БД по флорам и фаунам дает представление о том каким методамы были определены возраст горных пород.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B0A707-CAB5-44E7-AC67-FEBD1F5ED24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1175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Скарны и зоны изменения.... Информация нет по всем картам поэтому в будущем планируем провести анализ данных для выявления контактовых зон с аналогичнимы горнимы породамы.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B0A707-CAB5-44E7-AC67-FEBD1F5ED24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3347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6534" y="3085765"/>
            <a:ext cx="11262866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05951" y="5956137"/>
            <a:ext cx="284480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9/27/2017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81192" y="5951811"/>
            <a:ext cx="691721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1644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8839201" y="599725"/>
            <a:ext cx="2906817" cy="58169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675726"/>
            <a:ext cx="2004164" cy="518307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923" y="675726"/>
            <a:ext cx="7896279" cy="5183073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93673" y="5956137"/>
            <a:ext cx="1328141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9/27/2017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74923" y="5951811"/>
            <a:ext cx="7896279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46615" y="5956137"/>
            <a:ext cx="1164195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180496"/>
            <a:ext cx="11029615" cy="367830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52508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3043910"/>
            <a:ext cx="11029615" cy="1497507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9/27/2017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422390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8417" y="2228003"/>
            <a:ext cx="5422392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9/27/2017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219" y="2250892"/>
            <a:ext cx="5087075" cy="536005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3735" y="2250892"/>
            <a:ext cx="5087073" cy="553373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709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9/27/2017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683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9/27/2017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9/27/2017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47817" y="5141973"/>
            <a:ext cx="11298200" cy="127470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5262296"/>
            <a:ext cx="4909445" cy="689514"/>
          </a:xfrm>
        </p:spPr>
        <p:txBody>
          <a:bodyPr anchor="ctr"/>
          <a:lstStyle>
            <a:lvl1pPr algn="l">
              <a:defRPr sz="2000" b="0"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816" y="601200"/>
            <a:ext cx="11292840" cy="4204800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40823" y="5262296"/>
            <a:ext cx="5869987" cy="689515"/>
          </a:xfrm>
        </p:spPr>
        <p:txBody>
          <a:bodyPr anchor="ctr">
            <a:normAutofit/>
          </a:bodyPr>
          <a:lstStyle>
            <a:lvl1pPr marL="0" indent="0" algn="r"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9/27/2017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7" y="599725"/>
            <a:ext cx="11290859" cy="355725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598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9/27/2017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3"/>
            <a:ext cx="11029616" cy="3522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1" y="5956137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9/27/2017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5951811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accent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300" y="5956137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2800" b="0" kern="1200" cap="all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hdphoto" Target="../media/hdphoto1.wdp"/><Relationship Id="rId7" Type="http://schemas.openxmlformats.org/officeDocument/2006/relationships/slide" Target="slide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slide" Target="slide2.xml"/><Relationship Id="rId9" Type="http://schemas.openxmlformats.org/officeDocument/2006/relationships/image" Target="../media/image5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2.xml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2.xml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3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2.xml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3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2.xml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41.png"/><Relationship Id="rId7" Type="http://schemas.openxmlformats.org/officeDocument/2006/relationships/slide" Target="slide2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Relationship Id="rId9" Type="http://schemas.openxmlformats.org/officeDocument/2006/relationships/image" Target="../media/image3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slide" Target="slide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slide" Target="slide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slide" Target="slide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13" Type="http://schemas.openxmlformats.org/officeDocument/2006/relationships/slide" Target="slide6.xml"/><Relationship Id="rId18" Type="http://schemas.openxmlformats.org/officeDocument/2006/relationships/slide" Target="slide4.xml"/><Relationship Id="rId26" Type="http://schemas.openxmlformats.org/officeDocument/2006/relationships/slide" Target="slide12.xml"/><Relationship Id="rId3" Type="http://schemas.openxmlformats.org/officeDocument/2006/relationships/slide" Target="slide2.xml"/><Relationship Id="rId21" Type="http://schemas.openxmlformats.org/officeDocument/2006/relationships/image" Target="../media/image12.png"/><Relationship Id="rId7" Type="http://schemas.openxmlformats.org/officeDocument/2006/relationships/image" Target="../media/image4.png"/><Relationship Id="rId12" Type="http://schemas.openxmlformats.org/officeDocument/2006/relationships/image" Target="../media/image7.png"/><Relationship Id="rId17" Type="http://schemas.openxmlformats.org/officeDocument/2006/relationships/image" Target="../media/image10.png"/><Relationship Id="rId25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6" Type="http://schemas.openxmlformats.org/officeDocument/2006/relationships/slide" Target="slide5.xml"/><Relationship Id="rId20" Type="http://schemas.openxmlformats.org/officeDocument/2006/relationships/slide" Target="slide9.xml"/><Relationship Id="rId29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.xml"/><Relationship Id="rId11" Type="http://schemas.openxmlformats.org/officeDocument/2006/relationships/slide" Target="slide3.xml"/><Relationship Id="rId24" Type="http://schemas.openxmlformats.org/officeDocument/2006/relationships/slide" Target="slide15.xml"/><Relationship Id="rId5" Type="http://schemas.openxmlformats.org/officeDocument/2006/relationships/image" Target="../media/image3.svg"/><Relationship Id="rId15" Type="http://schemas.openxmlformats.org/officeDocument/2006/relationships/image" Target="../media/image9.svg"/><Relationship Id="rId23" Type="http://schemas.openxmlformats.org/officeDocument/2006/relationships/image" Target="../media/image13.png"/><Relationship Id="rId28" Type="http://schemas.openxmlformats.org/officeDocument/2006/relationships/slide" Target="slide7.xml"/><Relationship Id="rId10" Type="http://schemas.openxmlformats.org/officeDocument/2006/relationships/image" Target="../media/image6.png"/><Relationship Id="rId19" Type="http://schemas.openxmlformats.org/officeDocument/2006/relationships/image" Target="../media/image11.png"/><Relationship Id="rId31" Type="http://schemas.openxmlformats.org/officeDocument/2006/relationships/image" Target="../media/image17.png"/><Relationship Id="rId4" Type="http://schemas.openxmlformats.org/officeDocument/2006/relationships/image" Target="../media/image2.png"/><Relationship Id="rId9" Type="http://schemas.openxmlformats.org/officeDocument/2006/relationships/slide" Target="slide8.xml"/><Relationship Id="rId14" Type="http://schemas.openxmlformats.org/officeDocument/2006/relationships/image" Target="../media/image8.png"/><Relationship Id="rId22" Type="http://schemas.openxmlformats.org/officeDocument/2006/relationships/slide" Target="slide14.xml"/><Relationship Id="rId27" Type="http://schemas.openxmlformats.org/officeDocument/2006/relationships/image" Target="../media/image15.png"/><Relationship Id="rId30" Type="http://schemas.openxmlformats.org/officeDocument/2006/relationships/slide" Target="slide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3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2.xml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3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2.xml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3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2.xml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svg"/><Relationship Id="rId3" Type="http://schemas.openxmlformats.org/officeDocument/2006/relationships/image" Target="../media/image24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slide" Target="slid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2.xml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slide" Target="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Rectangle 11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644729"/>
            <a:ext cx="3703320" cy="574583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Rectangle 13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3643"/>
            <a:ext cx="7503637" cy="94997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6" name="Rectangle 15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5" t="1617" r="1323" b="259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effectLst>
            <a:outerShdw sx="1000" sy="1000" algn="ctr" rotWithShape="0">
              <a:schemeClr val="bg1"/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41830" y="863695"/>
            <a:ext cx="7498617" cy="4947169"/>
          </a:xfrm>
        </p:spPr>
        <p:txBody>
          <a:bodyPr anchor="ctr">
            <a:normAutofit/>
          </a:bodyPr>
          <a:lstStyle/>
          <a:p>
            <a:r>
              <a:rPr lang="ru-RU" b="1" dirty="0">
                <a:solidFill>
                  <a:schemeClr val="tx1"/>
                </a:solidFill>
                <a:latin typeface="Century Gothic" panose="020B0502020202020204" pitchFamily="34" charset="0"/>
              </a:rPr>
              <a:t>Геологическая карта</a:t>
            </a:r>
            <a:endParaRPr lang="en-US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8268" y="863695"/>
            <a:ext cx="3059854" cy="4947170"/>
          </a:xfrm>
        </p:spPr>
        <p:txBody>
          <a:bodyPr anchor="ctr">
            <a:normAutofit/>
          </a:bodyPr>
          <a:lstStyle/>
          <a:p>
            <a:pPr algn="ctr"/>
            <a:r>
              <a:rPr lang="ru-RU" sz="2800" dirty="0">
                <a:solidFill>
                  <a:srgbClr val="002060"/>
                </a:solidFill>
              </a:rPr>
              <a:t>1:200 000</a:t>
            </a:r>
            <a:endParaRPr lang="en-US" sz="2800" dirty="0">
              <a:solidFill>
                <a:srgbClr val="002060"/>
              </a:solidFill>
            </a:endParaRPr>
          </a:p>
        </p:txBody>
      </p:sp>
      <p:pic>
        <p:nvPicPr>
          <p:cNvPr id="13" name="Graphic 12" descr="Checklist">
            <a:hlinkClick r:id="rId4" action="ppaction://hlinksldjump"/>
            <a:extLst>
              <a:ext uri="{FF2B5EF4-FFF2-40B4-BE49-F238E27FC236}">
                <a16:creationId xmlns:a16="http://schemas.microsoft.com/office/drawing/2014/main" id="{F3734727-5852-4D65-B990-5D11A17700D1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232754" y="5829823"/>
            <a:ext cx="914400" cy="914400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5" name="Graphic 14" descr="Home">
            <a:hlinkClick r:id="rId7" action="ppaction://hlinksldjump"/>
            <a:extLst>
              <a:ext uri="{FF2B5EF4-FFF2-40B4-BE49-F238E27FC236}">
                <a16:creationId xmlns:a16="http://schemas.microsoft.com/office/drawing/2014/main" id="{6D65017F-6DE0-47AF-A6FB-94C054996D5A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1153607" y="5829823"/>
            <a:ext cx="914400" cy="914400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824871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Контактовые изменения 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2FB427A-E0A7-4FC4-8AC2-0B8E7F036E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9290" t="14003" r="4060" b="10413"/>
          <a:stretch/>
        </p:blipFill>
        <p:spPr>
          <a:xfrm>
            <a:off x="436227" y="1971413"/>
            <a:ext cx="8254767" cy="4578732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42E56FA-BC26-4BBC-BDDE-14958785C5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31978" y="1971413"/>
            <a:ext cx="4379053" cy="4576785"/>
          </a:xfrm>
          <a:prstGeom prst="rect">
            <a:avLst/>
          </a:prstGeom>
        </p:spPr>
      </p:pic>
      <p:pic>
        <p:nvPicPr>
          <p:cNvPr id="8" name="Graphic 7" descr="Checklist">
            <a:hlinkClick r:id="rId5" action="ppaction://hlinksldjump"/>
            <a:extLst>
              <a:ext uri="{FF2B5EF4-FFF2-40B4-BE49-F238E27FC236}">
                <a16:creationId xmlns:a16="http://schemas.microsoft.com/office/drawing/2014/main" id="{30AABDD2-3820-4052-9D04-9E03637A2C36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325353" y="-460"/>
            <a:ext cx="914400" cy="914400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520491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Интерполяция литологических границ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22E8D79-7EA8-4E7C-BB33-3EC61036838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995" t="10032" r="2116" b="10214"/>
          <a:stretch/>
        </p:blipFill>
        <p:spPr>
          <a:xfrm>
            <a:off x="427837" y="1845578"/>
            <a:ext cx="4915949" cy="272642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FD621E7-83DF-4097-A360-102D28BBB7D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553" t="9297" r="2747" b="10804"/>
          <a:stretch/>
        </p:blipFill>
        <p:spPr>
          <a:xfrm>
            <a:off x="5469621" y="1845578"/>
            <a:ext cx="4790115" cy="26677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BC8C736-B760-4F8E-9A47-679F46A1088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994" t="10032" r="2254" b="10214"/>
          <a:stretch/>
        </p:blipFill>
        <p:spPr>
          <a:xfrm>
            <a:off x="2774914" y="4014133"/>
            <a:ext cx="4907560" cy="2726423"/>
          </a:xfrm>
          <a:prstGeom prst="rect">
            <a:avLst/>
          </a:prstGeom>
        </p:spPr>
      </p:pic>
      <p:pic>
        <p:nvPicPr>
          <p:cNvPr id="10" name="Graphic 9" descr="Checklist">
            <a:hlinkClick r:id="rId5" action="ppaction://hlinksldjump"/>
            <a:extLst>
              <a:ext uri="{FF2B5EF4-FFF2-40B4-BE49-F238E27FC236}">
                <a16:creationId xmlns:a16="http://schemas.microsoft.com/office/drawing/2014/main" id="{96551D71-AEDD-4D6D-B8C9-D35056529BDD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325353" y="-460"/>
            <a:ext cx="914400" cy="914400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292502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Интерполяция литологических границ</a:t>
            </a:r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64BBD33-F4F2-42F0-B9F2-E5E584665B1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984" t="9713" r="2148" b="10585"/>
          <a:stretch/>
        </p:blipFill>
        <p:spPr>
          <a:xfrm>
            <a:off x="436227" y="1937855"/>
            <a:ext cx="4842289" cy="268447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530CEEC-B83E-49AC-9C48-7EF4783C60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874" t="9713" r="2257" b="10585"/>
          <a:stretch/>
        </p:blipFill>
        <p:spPr>
          <a:xfrm>
            <a:off x="5417447" y="1937855"/>
            <a:ext cx="4842288" cy="268447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683B6E2-1A47-42B6-B898-8D3C4ABB378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874" t="9713" r="2258" b="10585"/>
          <a:stretch/>
        </p:blipFill>
        <p:spPr>
          <a:xfrm>
            <a:off x="1374399" y="4064467"/>
            <a:ext cx="4842288" cy="2684478"/>
          </a:xfrm>
          <a:prstGeom prst="rect">
            <a:avLst/>
          </a:prstGeom>
        </p:spPr>
      </p:pic>
      <p:pic>
        <p:nvPicPr>
          <p:cNvPr id="20" name="Graphic 19" descr="Checklist">
            <a:hlinkClick r:id="rId5" action="ppaction://hlinksldjump"/>
            <a:extLst>
              <a:ext uri="{FF2B5EF4-FFF2-40B4-BE49-F238E27FC236}">
                <a16:creationId xmlns:a16="http://schemas.microsoft.com/office/drawing/2014/main" id="{B7B38240-A637-4F23-819F-524907D6C842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325353" y="-460"/>
            <a:ext cx="914400" cy="914400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480379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BB1D3B0-1E2E-48E2-ACCC-EE147A9A0CE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BB8B191-5BC6-486A-8E6E-13B1C9EEE83D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6E3DE27-4115-4B5D-A9DB-3C7CDC82B121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A5196B7-638B-4DC2-897C-9F49E9D46FD9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3085765"/>
            <a:ext cx="11262866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D262CFB0-CBAC-4B42-B115-C04986CD0098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23900"/>
            <a:ext cx="12192000" cy="370817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screenshot of a cell phone&#10;&#10;Description generated with high confidence">
            <a:extLst>
              <a:ext uri="{FF2B5EF4-FFF2-40B4-BE49-F238E27FC236}">
                <a16:creationId xmlns:a16="http://schemas.microsoft.com/office/drawing/2014/main" id="{3E48DCA6-7D15-4EBD-B921-BD88F877073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0" r="1"/>
          <a:stretch/>
        </p:blipFill>
        <p:spPr>
          <a:xfrm>
            <a:off x="905844" y="727456"/>
            <a:ext cx="6484252" cy="361216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5896211-7617-4779-A6C5-33AE10AD7EA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-1309" r="1" b="46"/>
          <a:stretch/>
        </p:blipFill>
        <p:spPr>
          <a:xfrm>
            <a:off x="8579451" y="545880"/>
            <a:ext cx="2678662" cy="3793737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80C35990-E81C-43AE-B207-1CAD6CFC8F4E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648660" y="4432079"/>
            <a:ext cx="83731" cy="196077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A49CA3B-6AD6-42CD-9E47-524DF818BE51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58951" y="641102"/>
            <a:ext cx="3666744" cy="3698516"/>
          </a:xfrm>
          <a:prstGeom prst="rect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7860C09-10C8-4D70-86B6-FA78FFFEDB55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2350" y="642071"/>
            <a:ext cx="7475220" cy="3701443"/>
          </a:xfrm>
          <a:prstGeom prst="rect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1191" y="4610099"/>
            <a:ext cx="10993549" cy="106680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/>
              <a:t>Классификация типов ошибок</a:t>
            </a:r>
          </a:p>
        </p:txBody>
      </p:sp>
      <p:pic>
        <p:nvPicPr>
          <p:cNvPr id="15" name="Graphic 14" descr="Checklist">
            <a:hlinkClick r:id="rId5" action="ppaction://hlinksldjump"/>
            <a:extLst>
              <a:ext uri="{FF2B5EF4-FFF2-40B4-BE49-F238E27FC236}">
                <a16:creationId xmlns:a16="http://schemas.microsoft.com/office/drawing/2014/main" id="{6D741656-DC30-4FF3-930E-3EDCF949FFE8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325353" y="-460"/>
            <a:ext cx="914400" cy="914400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254988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Цвета раскраски/Символы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EFB4210-6273-4D12-BC14-FD0B6F3EDB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227" y="1903555"/>
            <a:ext cx="8567956" cy="467667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00AAA2F-B1B3-4FE1-94C4-69E4B43EC66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472" t="26901" r="22936" b="12241"/>
          <a:stretch/>
        </p:blipFill>
        <p:spPr>
          <a:xfrm>
            <a:off x="6979639" y="3825621"/>
            <a:ext cx="4812485" cy="275461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8E95F57-3998-44D4-9794-B735979562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3230" y="1891787"/>
            <a:ext cx="1633826" cy="109057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856700D-9887-479D-B494-58831DA166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76982" y="3089479"/>
            <a:ext cx="1633826" cy="1152414"/>
          </a:xfrm>
          <a:prstGeom prst="rect">
            <a:avLst/>
          </a:prstGeom>
        </p:spPr>
      </p:pic>
      <p:pic>
        <p:nvPicPr>
          <p:cNvPr id="8" name="Graphic 7" descr="Checklist">
            <a:hlinkClick r:id="rId7" action="ppaction://hlinksldjump"/>
            <a:extLst>
              <a:ext uri="{FF2B5EF4-FFF2-40B4-BE49-F238E27FC236}">
                <a16:creationId xmlns:a16="http://schemas.microsoft.com/office/drawing/2014/main" id="{4D22B3B2-BB22-4C2D-BD28-013D75A530CE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1325353" y="-460"/>
            <a:ext cx="914400" cy="914400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437001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Анализ данных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3471FED-879B-4C30-9835-F673E1E6B6F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202" t="11542" r="2638" b="8938"/>
          <a:stretch/>
        </p:blipFill>
        <p:spPr>
          <a:xfrm>
            <a:off x="436227" y="2014583"/>
            <a:ext cx="8539993" cy="4588873"/>
          </a:xfrm>
          <a:prstGeom prst="rect">
            <a:avLst/>
          </a:prstGeom>
        </p:spPr>
      </p:pic>
      <p:pic>
        <p:nvPicPr>
          <p:cNvPr id="5" name="Graphic 4" descr="Checklist">
            <a:hlinkClick r:id="rId4" action="ppaction://hlinksldjump"/>
            <a:extLst>
              <a:ext uri="{FF2B5EF4-FFF2-40B4-BE49-F238E27FC236}">
                <a16:creationId xmlns:a16="http://schemas.microsoft.com/office/drawing/2014/main" id="{B1E8ED28-F421-4687-9BFF-CD956ED71F36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325353" y="-460"/>
            <a:ext cx="914400" cy="914400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615148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CE64D1-488F-497D-9EB6-630712FDDC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80050B-F9A6-4E15-ABB4-DE589886C0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7885BED-3B11-46D6-8D42-04BE64A301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7000"/>
            <a:ext cx="12192000" cy="6604000"/>
          </a:xfrm>
          <a:prstGeom prst="rect">
            <a:avLst/>
          </a:prstGeom>
        </p:spPr>
      </p:pic>
      <p:pic>
        <p:nvPicPr>
          <p:cNvPr id="5" name="Graphic 4" descr="Checklist">
            <a:hlinkClick r:id="rId4" action="ppaction://hlinksldjump"/>
            <a:extLst>
              <a:ext uri="{FF2B5EF4-FFF2-40B4-BE49-F238E27FC236}">
                <a16:creationId xmlns:a16="http://schemas.microsoft.com/office/drawing/2014/main" id="{B2BBE2C5-EA5C-4AFE-A761-6739DDD13854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325353" y="-460"/>
            <a:ext cx="914400" cy="914400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11948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3AA853-F4AA-47B6-9B21-FABEFC1AFC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AF3900-DD55-4318-B7E1-C1C5CBCBE9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B064D20-C9B4-486B-A1D4-EAC23DB044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7000"/>
            <a:ext cx="12192000" cy="6604000"/>
          </a:xfrm>
          <a:prstGeom prst="rect">
            <a:avLst/>
          </a:prstGeom>
        </p:spPr>
      </p:pic>
      <p:pic>
        <p:nvPicPr>
          <p:cNvPr id="6" name="Graphic 5" descr="Checklist">
            <a:hlinkClick r:id="rId4" action="ppaction://hlinksldjump"/>
            <a:extLst>
              <a:ext uri="{FF2B5EF4-FFF2-40B4-BE49-F238E27FC236}">
                <a16:creationId xmlns:a16="http://schemas.microsoft.com/office/drawing/2014/main" id="{C3C12112-F57B-4C57-80A9-32259B2D822F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325353" y="-460"/>
            <a:ext cx="914400" cy="914400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57776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966FC1-5D1C-43DE-A2D5-20453CF0AD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E12DD2-4B7F-473F-A8B2-A7B7FECDD0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310CB03-795A-4203-B8C3-6A7DFF71A7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00"/>
            <a:ext cx="12192000" cy="6604000"/>
          </a:xfrm>
          <a:prstGeom prst="rect">
            <a:avLst/>
          </a:prstGeom>
        </p:spPr>
      </p:pic>
      <p:pic>
        <p:nvPicPr>
          <p:cNvPr id="5" name="Graphic 4" descr="Checklist">
            <a:hlinkClick r:id="rId3" action="ppaction://hlinksldjump"/>
            <a:extLst>
              <a:ext uri="{FF2B5EF4-FFF2-40B4-BE49-F238E27FC236}">
                <a16:creationId xmlns:a16="http://schemas.microsoft.com/office/drawing/2014/main" id="{CC144339-A9B9-4E6D-9414-E08E050E83B6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325353" y="-460"/>
            <a:ext cx="914400" cy="914400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521246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08F2F1-F5B4-4110-9FA6-1B590F71E7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BC8C6F-A1A3-46EC-B6C1-7D10DEDA5A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8984E36-4EFA-437C-8A66-75E9A6B315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00"/>
            <a:ext cx="12192000" cy="6604000"/>
          </a:xfrm>
          <a:prstGeom prst="rect">
            <a:avLst/>
          </a:prstGeom>
        </p:spPr>
      </p:pic>
      <p:pic>
        <p:nvPicPr>
          <p:cNvPr id="5" name="Graphic 4" descr="Checklist">
            <a:hlinkClick r:id="rId3" action="ppaction://hlinksldjump"/>
            <a:extLst>
              <a:ext uri="{FF2B5EF4-FFF2-40B4-BE49-F238E27FC236}">
                <a16:creationId xmlns:a16="http://schemas.microsoft.com/office/drawing/2014/main" id="{D8256B40-84AC-4F44-AD3A-6C19C40CBC3F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325353" y="-460"/>
            <a:ext cx="914400" cy="914400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403178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7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9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5673" y="457200"/>
            <a:ext cx="5623560" cy="94997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6" name="Rectangle 11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51416" y="457200"/>
            <a:ext cx="562356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3" name="Graphic 12" descr="Checklist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32754" y="5829823"/>
            <a:ext cx="914400" cy="914400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7" name="Graphic 16" descr="Home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153607" y="5829823"/>
            <a:ext cx="914400" cy="914400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4" name="Рисунок 3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866" y="3430556"/>
            <a:ext cx="811331" cy="590058"/>
          </a:xfrm>
          <a:prstGeom prst="rect">
            <a:avLst/>
          </a:prstGeom>
        </p:spPr>
      </p:pic>
      <p:pic>
        <p:nvPicPr>
          <p:cNvPr id="8" name="Рисунок 7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18335" y="937167"/>
            <a:ext cx="914479" cy="914479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529014" y="2060331"/>
            <a:ext cx="10931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Геология</a:t>
            </a:r>
          </a:p>
        </p:txBody>
      </p:sp>
      <p:pic>
        <p:nvPicPr>
          <p:cNvPr id="26" name="Content Placeholder 4" descr="Network">
            <a:hlinkClick r:id="rId13" action="ppaction://hlinksldjump"/>
            <a:extLst>
              <a:ext uri="{FF2B5EF4-FFF2-40B4-BE49-F238E27FC236}">
                <a16:creationId xmlns:a16="http://schemas.microsoft.com/office/drawing/2014/main" id="{2ABA59D8-F1F1-42B3-BF42-520EDB3924C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589831" y="3561204"/>
            <a:ext cx="811260" cy="811260"/>
          </a:xfrm>
          <a:prstGeom prst="rect">
            <a:avLst/>
          </a:prstGeom>
        </p:spPr>
      </p:pic>
      <p:sp>
        <p:nvSpPr>
          <p:cNvPr id="29" name="Прямоугольник 28"/>
          <p:cNvSpPr/>
          <p:nvPr/>
        </p:nvSpPr>
        <p:spPr>
          <a:xfrm>
            <a:off x="426619" y="4432335"/>
            <a:ext cx="11376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Геохимия</a:t>
            </a:r>
            <a:endParaRPr lang="en-US" dirty="0"/>
          </a:p>
        </p:txBody>
      </p:sp>
      <p:sp>
        <p:nvSpPr>
          <p:cNvPr id="30" name="Прямоугольник 29"/>
          <p:cNvSpPr/>
          <p:nvPr/>
        </p:nvSpPr>
        <p:spPr>
          <a:xfrm>
            <a:off x="2197880" y="4379533"/>
            <a:ext cx="8338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Дайки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3828552" y="4205147"/>
            <a:ext cx="130195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Элементы </a:t>
            </a:r>
            <a:endParaRPr lang="en-US" dirty="0"/>
          </a:p>
          <a:p>
            <a:r>
              <a:rPr lang="ru-RU" dirty="0"/>
              <a:t>залегания  </a:t>
            </a:r>
            <a:endParaRPr lang="en-US" dirty="0"/>
          </a:p>
        </p:txBody>
      </p:sp>
      <p:sp>
        <p:nvSpPr>
          <p:cNvPr id="32" name="Прямоугольник 31"/>
          <p:cNvSpPr/>
          <p:nvPr/>
        </p:nvSpPr>
        <p:spPr>
          <a:xfrm>
            <a:off x="4145430" y="1963240"/>
            <a:ext cx="140269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Полезные </a:t>
            </a:r>
            <a:endParaRPr lang="en-US" dirty="0"/>
          </a:p>
          <a:p>
            <a:r>
              <a:rPr lang="ru-RU" dirty="0"/>
              <a:t>ископаемые</a:t>
            </a:r>
          </a:p>
        </p:txBody>
      </p:sp>
      <p:sp>
        <p:nvSpPr>
          <p:cNvPr id="33" name="Прямоугольник 32"/>
          <p:cNvSpPr/>
          <p:nvPr/>
        </p:nvSpPr>
        <p:spPr>
          <a:xfrm>
            <a:off x="253242" y="6146530"/>
            <a:ext cx="16671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Флора и фауна</a:t>
            </a:r>
            <a:endParaRPr lang="en-US" dirty="0"/>
          </a:p>
        </p:txBody>
      </p:sp>
      <p:sp>
        <p:nvSpPr>
          <p:cNvPr id="34" name="Прямоугольник 33"/>
          <p:cNvSpPr/>
          <p:nvPr/>
        </p:nvSpPr>
        <p:spPr>
          <a:xfrm>
            <a:off x="2085611" y="6030922"/>
            <a:ext cx="154273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Контактовые </a:t>
            </a:r>
            <a:endParaRPr lang="en-US" dirty="0"/>
          </a:p>
          <a:p>
            <a:r>
              <a:rPr lang="ru-RU" dirty="0"/>
              <a:t>изменения </a:t>
            </a:r>
            <a:endParaRPr lang="en-US" dirty="0"/>
          </a:p>
        </p:txBody>
      </p:sp>
      <p:pic>
        <p:nvPicPr>
          <p:cNvPr id="35" name="Graphic 10">
            <a:hlinkClick r:id="rId16" action="ppaction://hlinksldjump"/>
            <a:extLst>
              <a:ext uri="{FF2B5EF4-FFF2-40B4-BE49-F238E27FC236}">
                <a16:creationId xmlns:a16="http://schemas.microsoft.com/office/drawing/2014/main" id="{8F921B90-6589-4865-9D90-DA124560F634}"/>
              </a:ext>
            </a:extLst>
          </p:cNvPr>
          <p:cNvPicPr>
            <a:picLocks noChangeAspect="1"/>
          </p:cNvPicPr>
          <p:nvPr/>
        </p:nvPicPr>
        <p:blipFill>
          <a:blip r:embed="rId17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7833" y="1011489"/>
            <a:ext cx="778156" cy="778156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C14A3741-FDE2-4B1A-8B30-881918FB4473}"/>
              </a:ext>
            </a:extLst>
          </p:cNvPr>
          <p:cNvGrpSpPr/>
          <p:nvPr/>
        </p:nvGrpSpPr>
        <p:grpSpPr>
          <a:xfrm>
            <a:off x="2306273" y="1014561"/>
            <a:ext cx="1071127" cy="1421263"/>
            <a:chOff x="2306273" y="1014561"/>
            <a:chExt cx="1071127" cy="1421263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2306273" y="2066492"/>
              <a:ext cx="107112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dirty="0"/>
                <a:t>Разломы</a:t>
              </a:r>
            </a:p>
          </p:txBody>
        </p:sp>
        <p:pic>
          <p:nvPicPr>
            <p:cNvPr id="36" name="Graphic 14">
              <a:hlinkClick r:id="rId18" action="ppaction://hlinksldjump"/>
              <a:extLst>
                <a:ext uri="{FF2B5EF4-FFF2-40B4-BE49-F238E27FC236}">
                  <a16:creationId xmlns:a16="http://schemas.microsoft.com/office/drawing/2014/main" id="{B3F9FB59-DD0E-4C34-A5DC-D2CD83348941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10001" y="1014561"/>
              <a:ext cx="863671" cy="772013"/>
            </a:xfrm>
            <a:prstGeom prst="rect">
              <a:avLst/>
            </a:prstGeom>
          </p:spPr>
        </p:pic>
      </p:grpSp>
      <p:pic>
        <p:nvPicPr>
          <p:cNvPr id="37" name="Graphic 20">
            <a:hlinkClick r:id="rId20" action="ppaction://hlinksldjump"/>
            <a:extLst>
              <a:ext uri="{FF2B5EF4-FFF2-40B4-BE49-F238E27FC236}">
                <a16:creationId xmlns:a16="http://schemas.microsoft.com/office/drawing/2014/main" id="{FAC5F904-DAE0-4896-B6B7-4424ADCF1EA5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980" y="5302431"/>
            <a:ext cx="611481" cy="696048"/>
          </a:xfrm>
          <a:prstGeom prst="rect">
            <a:avLst/>
          </a:prstGeom>
        </p:spPr>
      </p:pic>
      <p:sp>
        <p:nvSpPr>
          <p:cNvPr id="44" name="Прямоугольник 43"/>
          <p:cNvSpPr/>
          <p:nvPr/>
        </p:nvSpPr>
        <p:spPr>
          <a:xfrm>
            <a:off x="7704786" y="2356567"/>
            <a:ext cx="40659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Интерполяция литологических границ</a:t>
            </a:r>
            <a:endParaRPr lang="en-US" dirty="0"/>
          </a:p>
        </p:txBody>
      </p:sp>
      <p:sp>
        <p:nvSpPr>
          <p:cNvPr id="46" name="Прямоугольник 45"/>
          <p:cNvSpPr/>
          <p:nvPr/>
        </p:nvSpPr>
        <p:spPr>
          <a:xfrm>
            <a:off x="7761102" y="3891586"/>
            <a:ext cx="17636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Цвета/Символы</a:t>
            </a:r>
            <a:endParaRPr lang="en-US" dirty="0"/>
          </a:p>
        </p:txBody>
      </p:sp>
      <p:sp>
        <p:nvSpPr>
          <p:cNvPr id="47" name="Прямоугольник 46"/>
          <p:cNvSpPr/>
          <p:nvPr/>
        </p:nvSpPr>
        <p:spPr>
          <a:xfrm>
            <a:off x="7761102" y="5531253"/>
            <a:ext cx="17121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Анализ данных</a:t>
            </a:r>
            <a:endParaRPr lang="en-US" dirty="0"/>
          </a:p>
        </p:txBody>
      </p:sp>
      <p:pic>
        <p:nvPicPr>
          <p:cNvPr id="50" name="Рисунок 49">
            <a:hlinkClick r:id="rId22" action="ppaction://hlinksldjump"/>
          </p:cNvPr>
          <p:cNvPicPr>
            <a:picLocks noChangeAspect="1"/>
          </p:cNvPicPr>
          <p:nvPr/>
        </p:nvPicPr>
        <p:blipFill>
          <a:blip r:embed="rId2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436" y="3619298"/>
            <a:ext cx="914528" cy="914528"/>
          </a:xfrm>
          <a:prstGeom prst="rect">
            <a:avLst/>
          </a:prstGeom>
        </p:spPr>
      </p:pic>
      <p:pic>
        <p:nvPicPr>
          <p:cNvPr id="51" name="Рисунок 50">
            <a:hlinkClick r:id="rId24" action="ppaction://hlinksldjump"/>
          </p:cNvPr>
          <p:cNvPicPr>
            <a:picLocks noChangeAspect="1"/>
          </p:cNvPicPr>
          <p:nvPr/>
        </p:nvPicPr>
        <p:blipFill>
          <a:blip r:embed="rId2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436" y="5238123"/>
            <a:ext cx="914528" cy="914528"/>
          </a:xfrm>
          <a:prstGeom prst="rect">
            <a:avLst/>
          </a:prstGeom>
        </p:spPr>
      </p:pic>
      <p:pic>
        <p:nvPicPr>
          <p:cNvPr id="52" name="Рисунок 51">
            <a:hlinkClick r:id="rId26" action="ppaction://hlinksldjump"/>
          </p:cNvPr>
          <p:cNvPicPr>
            <a:picLocks noChangeAspect="1"/>
          </p:cNvPicPr>
          <p:nvPr/>
        </p:nvPicPr>
        <p:blipFill>
          <a:blip r:embed="rId27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858152" y="2114564"/>
            <a:ext cx="822465" cy="822465"/>
          </a:xfrm>
          <a:prstGeom prst="rect">
            <a:avLst/>
          </a:prstGeom>
        </p:spPr>
      </p:pic>
      <p:pic>
        <p:nvPicPr>
          <p:cNvPr id="2" name="Рисунок 1">
            <a:hlinkClick r:id="rId28" action="ppaction://hlinksldjump"/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268" y="3652536"/>
            <a:ext cx="821107" cy="542464"/>
          </a:xfrm>
          <a:prstGeom prst="rect">
            <a:avLst/>
          </a:prstGeom>
        </p:spPr>
      </p:pic>
      <p:pic>
        <p:nvPicPr>
          <p:cNvPr id="3" name="Рисунок 2">
            <a:hlinkClick r:id="rId30" action="ppaction://hlinksldjump"/>
          </p:cNvPr>
          <p:cNvPicPr>
            <a:picLocks noChangeAspect="1"/>
          </p:cNvPicPr>
          <p:nvPr/>
        </p:nvPicPr>
        <p:blipFill>
          <a:blip r:embed="rId31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0548" y="5139467"/>
            <a:ext cx="1033572" cy="807013"/>
          </a:xfrm>
          <a:prstGeom prst="rect">
            <a:avLst/>
          </a:prstGeom>
        </p:spPr>
      </p:pic>
      <p:cxnSp>
        <p:nvCxnSpPr>
          <p:cNvPr id="6" name="Прямая соединительная линия 5"/>
          <p:cNvCxnSpPr/>
          <p:nvPr/>
        </p:nvCxnSpPr>
        <p:spPr>
          <a:xfrm>
            <a:off x="6115807" y="681644"/>
            <a:ext cx="0" cy="5818909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/>
          <p:cNvCxnSpPr/>
          <p:nvPr/>
        </p:nvCxnSpPr>
        <p:spPr>
          <a:xfrm flipH="1">
            <a:off x="341694" y="3172349"/>
            <a:ext cx="5623548" cy="15264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52238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screen shot of a computer&#10;&#10;Description generated with very high confidence">
            <a:extLst>
              <a:ext uri="{FF2B5EF4-FFF2-40B4-BE49-F238E27FC236}">
                <a16:creationId xmlns:a16="http://schemas.microsoft.com/office/drawing/2014/main" id="{5F3EFD21-0092-42C1-AFA3-6821F790925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047" r="-2" b="373"/>
          <a:stretch/>
        </p:blipFill>
        <p:spPr>
          <a:xfrm>
            <a:off x="4578270" y="10"/>
            <a:ext cx="7613730" cy="6857990"/>
          </a:xfrm>
          <a:prstGeom prst="rect">
            <a:avLst/>
          </a:prstGeom>
        </p:spPr>
      </p:pic>
      <p:pic>
        <p:nvPicPr>
          <p:cNvPr id="198" name="Content Placeholder 4" descr="A close up of a map&#10;&#10;Description generated with high confidence"/>
          <p:cNvPicPr>
            <a:picLocks noChangeAspect="1"/>
          </p:cNvPicPr>
          <p:nvPr/>
        </p:nvPicPr>
        <p:blipFill rotWithShape="1">
          <a:blip r:embed="rId4"/>
          <a:srcRect l="16501" t="11917" r="4527" b="9577"/>
          <a:stretch/>
        </p:blipFill>
        <p:spPr>
          <a:xfrm>
            <a:off x="0" y="-1"/>
            <a:ext cx="4621957" cy="2602045"/>
          </a:xfrm>
          <a:prstGeom prst="rect">
            <a:avLst/>
          </a:prstGeom>
        </p:spPr>
      </p:pic>
      <p:sp>
        <p:nvSpPr>
          <p:cNvPr id="182" name="Rectangle 181">
            <a:extLst>
              <a:ext uri="{FF2B5EF4-FFF2-40B4-BE49-F238E27FC236}">
                <a16:creationId xmlns:a16="http://schemas.microsoft.com/office/drawing/2014/main" id="{B1ACEF87-056E-4E77-899B-9E9A04E9B574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611819"/>
            <a:ext cx="4576634" cy="4235946"/>
          </a:xfrm>
          <a:prstGeom prst="rect">
            <a:avLst/>
          </a:prstGeom>
          <a:solidFill>
            <a:schemeClr val="accent1"/>
          </a:solidFill>
          <a:ln w="63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84" name="Rectangle 183">
            <a:extLst>
              <a:ext uri="{FF2B5EF4-FFF2-40B4-BE49-F238E27FC236}">
                <a16:creationId xmlns:a16="http://schemas.microsoft.com/office/drawing/2014/main" id="{DD0C6C3A-73B1-4E33-AD0D-8BCD35B714CD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30517" y="-460"/>
            <a:ext cx="9144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6" name="Rectangle 185">
            <a:extLst>
              <a:ext uri="{FF2B5EF4-FFF2-40B4-BE49-F238E27FC236}">
                <a16:creationId xmlns:a16="http://schemas.microsoft.com/office/drawing/2014/main" id="{303022F3-BFF5-4104-AE9A-399949DAFC2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39" y="2560620"/>
            <a:ext cx="4581144" cy="9144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9" name="Content Placeholder 177"/>
          <p:cNvSpPr>
            <a:spLocks noGrp="1"/>
          </p:cNvSpPr>
          <p:nvPr>
            <p:ph idx="1"/>
          </p:nvPr>
        </p:nvSpPr>
        <p:spPr>
          <a:xfrm>
            <a:off x="581193" y="4102059"/>
            <a:ext cx="3415074" cy="227334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600" dirty="0">
                <a:solidFill>
                  <a:schemeClr val="bg1"/>
                </a:solidFill>
              </a:rPr>
              <a:t>Карта геологического строение</a:t>
            </a:r>
            <a:endParaRPr lang="en-US" sz="3600" dirty="0">
              <a:solidFill>
                <a:schemeClr val="bg1"/>
              </a:solidFill>
            </a:endParaRPr>
          </a:p>
        </p:txBody>
      </p:sp>
      <p:pic>
        <p:nvPicPr>
          <p:cNvPr id="8" name="Graphic 7" descr="Checklist">
            <a:hlinkClick r:id="rId5" action="ppaction://hlinksldjump"/>
            <a:extLst>
              <a:ext uri="{FF2B5EF4-FFF2-40B4-BE49-F238E27FC236}">
                <a16:creationId xmlns:a16="http://schemas.microsoft.com/office/drawing/2014/main" id="{8CB88346-01F7-4DF9-9DB7-7763A902DF33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325353" y="-460"/>
            <a:ext cx="914400" cy="914400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192341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44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1E5E4503-CC62-4DA9-9121-0A15719984CE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D8D61A1B-3C4C-4F0E-965F-15837624CF5B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00E56243-9701-44E8-8A92-319433305195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5B1F1915-E076-48EB-BB4A-EE9808EB40CB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3085765"/>
            <a:ext cx="11262866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55" name="Rectangle 54">
            <a:extLst>
              <a:ext uri="{FF2B5EF4-FFF2-40B4-BE49-F238E27FC236}">
                <a16:creationId xmlns:a16="http://schemas.microsoft.com/office/drawing/2014/main" id="{4C4781CD-2916-4E58-BFF9-3A9C7F78B6ED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C836AED1-C942-4F72-93CC-F0099734114D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46534" y="453643"/>
            <a:ext cx="11298933" cy="5936922"/>
            <a:chOff x="446534" y="453643"/>
            <a:chExt cx="11298933" cy="5936922"/>
          </a:xfrm>
        </p:grpSpPr>
        <p:sp>
          <p:nvSpPr>
            <p:cNvPr id="58" name="Rectangle 57">
              <a:extLst/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6534" y="4199467"/>
              <a:ext cx="7497730" cy="21910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9" name="Rectangle 58">
              <a:extLst/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6534" y="457200"/>
              <a:ext cx="3703320" cy="9499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60" name="Rectangle 59">
              <a:extLst/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42147" y="453643"/>
              <a:ext cx="3703320" cy="9855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61" name="Rectangle 60">
              <a:extLst/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241830" y="457200"/>
              <a:ext cx="3703320" cy="9144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5" name="Content Placeholder 4" descr="A screenshot of a computer&#10;&#10;Description generated with very high confidence">
            <a:extLst>
              <a:ext uri="{FF2B5EF4-FFF2-40B4-BE49-F238E27FC236}">
                <a16:creationId xmlns:a16="http://schemas.microsoft.com/office/drawing/2014/main" id="{CC09B2D1-D6F7-41E4-8C59-83478D8ACB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385" r="4" b="4"/>
          <a:stretch/>
        </p:blipFill>
        <p:spPr>
          <a:xfrm>
            <a:off x="8036240" y="641102"/>
            <a:ext cx="3702435" cy="574946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5648" y="4848019"/>
            <a:ext cx="7228412" cy="114087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 dirty="0" err="1"/>
              <a:t>Разломы</a:t>
            </a:r>
            <a:endParaRPr lang="en-US" sz="3600" dirty="0"/>
          </a:p>
        </p:txBody>
      </p:sp>
      <p:pic>
        <p:nvPicPr>
          <p:cNvPr id="7" name="Picture 6" descr="A screenshot of a map&#10;&#10;Description generated with very high confidence">
            <a:extLst>
              <a:ext uri="{FF2B5EF4-FFF2-40B4-BE49-F238E27FC236}">
                <a16:creationId xmlns:a16="http://schemas.microsoft.com/office/drawing/2014/main" id="{CED69177-0861-49BD-864B-42296F8B190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070" t="11291" r="3144" b="7503"/>
          <a:stretch/>
        </p:blipFill>
        <p:spPr>
          <a:xfrm>
            <a:off x="446534" y="636195"/>
            <a:ext cx="7497730" cy="4211824"/>
          </a:xfrm>
          <a:prstGeom prst="rect">
            <a:avLst/>
          </a:prstGeom>
        </p:spPr>
      </p:pic>
      <p:pic>
        <p:nvPicPr>
          <p:cNvPr id="11" name="Picture 10" descr="A screenshot of a map&#10;&#10;Description generated with very high confidence">
            <a:extLst>
              <a:ext uri="{FF2B5EF4-FFF2-40B4-BE49-F238E27FC236}">
                <a16:creationId xmlns:a16="http://schemas.microsoft.com/office/drawing/2014/main" id="{E6C11FD6-452B-4DE4-B4B7-5E9D809C6AA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76" t="46702" r="86425" b="46411"/>
          <a:stretch/>
        </p:blipFill>
        <p:spPr>
          <a:xfrm>
            <a:off x="5240850" y="710175"/>
            <a:ext cx="2523210" cy="817804"/>
          </a:xfrm>
          <a:prstGeom prst="rect">
            <a:avLst/>
          </a:prstGeom>
        </p:spPr>
      </p:pic>
      <p:pic>
        <p:nvPicPr>
          <p:cNvPr id="17" name="Graphic 16" descr="Checklist">
            <a:hlinkClick r:id="rId5" action="ppaction://hlinksldjump"/>
            <a:extLst>
              <a:ext uri="{FF2B5EF4-FFF2-40B4-BE49-F238E27FC236}">
                <a16:creationId xmlns:a16="http://schemas.microsoft.com/office/drawing/2014/main" id="{B635F7E1-6BB5-4FD2-9905-445C78E9EF05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325353" y="-460"/>
            <a:ext cx="914400" cy="914400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96690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Content Placeholder 4" descr="A screenshot of a map&#10;&#10;Description generated with very high confidence"/>
          <p:cNvPicPr>
            <a:picLocks noChangeAspect="1"/>
          </p:cNvPicPr>
          <p:nvPr/>
        </p:nvPicPr>
        <p:blipFill rotWithShape="1">
          <a:blip r:embed="rId3"/>
          <a:srcRect l="17428" t="11818" r="4914" b="8725"/>
          <a:stretch/>
        </p:blipFill>
        <p:spPr>
          <a:xfrm>
            <a:off x="444617" y="1954351"/>
            <a:ext cx="7955396" cy="4436214"/>
          </a:xfrm>
          <a:prstGeom prst="rect">
            <a:avLst/>
          </a:prstGeom>
        </p:spPr>
      </p:pic>
      <p:pic>
        <p:nvPicPr>
          <p:cNvPr id="7" name="Picture 6" descr="A screenshot of a computer&#10;&#10;Description generated with very high confidence">
            <a:extLst>
              <a:ext uri="{FF2B5EF4-FFF2-40B4-BE49-F238E27FC236}">
                <a16:creationId xmlns:a16="http://schemas.microsoft.com/office/drawing/2014/main" id="{26930BFB-61F1-4184-920B-813D0FE8F7F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3" t="-1" r="1104" b="-1"/>
          <a:stretch/>
        </p:blipFill>
        <p:spPr>
          <a:xfrm>
            <a:off x="6014907" y="1892627"/>
            <a:ext cx="5796792" cy="449793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ru-RU" dirty="0"/>
              <a:t>Карта </a:t>
            </a:r>
            <a:r>
              <a:rPr lang="en-US" dirty="0" err="1"/>
              <a:t>Полезны</a:t>
            </a:r>
            <a:r>
              <a:rPr lang="ru-RU" dirty="0"/>
              <a:t>х</a:t>
            </a:r>
            <a:r>
              <a:rPr lang="en-US" dirty="0"/>
              <a:t> </a:t>
            </a:r>
            <a:r>
              <a:rPr lang="en-US" dirty="0" err="1"/>
              <a:t>ископаемы</a:t>
            </a:r>
            <a:r>
              <a:rPr lang="ru-RU" dirty="0"/>
              <a:t>х</a:t>
            </a:r>
            <a:endParaRPr lang="en-US" dirty="0"/>
          </a:p>
        </p:txBody>
      </p:sp>
      <p:pic>
        <p:nvPicPr>
          <p:cNvPr id="5" name="Graphic 4" descr="Checklist">
            <a:hlinkClick r:id="rId5" action="ppaction://hlinksldjump"/>
            <a:extLst>
              <a:ext uri="{FF2B5EF4-FFF2-40B4-BE49-F238E27FC236}">
                <a16:creationId xmlns:a16="http://schemas.microsoft.com/office/drawing/2014/main" id="{5F1BE7EF-309E-4E5A-8837-E57E97EC5795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325353" y="-460"/>
            <a:ext cx="914400" cy="914400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013132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11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sp>
        <p:nvSpPr>
          <p:cNvPr id="31" name="Rectangle 13">
            <a:extLst>
              <a:ext uri="{FF2B5EF4-FFF2-40B4-BE49-F238E27FC236}">
                <a16:creationId xmlns:a16="http://schemas.microsoft.com/office/drawing/2014/main" id="{1E5E4503-CC62-4DA9-9121-0A15719984CE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2" name="Rectangle 15">
            <a:extLst>
              <a:ext uri="{FF2B5EF4-FFF2-40B4-BE49-F238E27FC236}">
                <a16:creationId xmlns:a16="http://schemas.microsoft.com/office/drawing/2014/main" id="{D8D61A1B-3C4C-4F0E-965F-15837624CF5B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3" name="Rectangle 17">
            <a:extLst>
              <a:ext uri="{FF2B5EF4-FFF2-40B4-BE49-F238E27FC236}">
                <a16:creationId xmlns:a16="http://schemas.microsoft.com/office/drawing/2014/main" id="{00E56243-9701-44E8-8A92-319433305195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4" name="Rectangle 19">
            <a:extLst>
              <a:ext uri="{FF2B5EF4-FFF2-40B4-BE49-F238E27FC236}">
                <a16:creationId xmlns:a16="http://schemas.microsoft.com/office/drawing/2014/main" id="{5B1F1915-E076-48EB-BB4A-EE9808EB40CB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3085765"/>
            <a:ext cx="11262866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35" name="Rectangle 21">
            <a:extLst>
              <a:ext uri="{FF2B5EF4-FFF2-40B4-BE49-F238E27FC236}">
                <a16:creationId xmlns:a16="http://schemas.microsoft.com/office/drawing/2014/main" id="{0D58EE62-711B-4B69-AB72-8BA2A9149C1F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E455BD9-2A3F-4B61-ADF7-7ECBAACFE3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6478" t="10631" r="4917" b="7179"/>
          <a:stretch/>
        </p:blipFill>
        <p:spPr>
          <a:xfrm>
            <a:off x="0" y="-460"/>
            <a:ext cx="7506052" cy="427737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7DB8592-0DFF-4675-A447-4B89D4DAEAA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" t="14" r="48168" b="-14"/>
          <a:stretch/>
        </p:blipFill>
        <p:spPr>
          <a:xfrm>
            <a:off x="7554139" y="10"/>
            <a:ext cx="4637861" cy="6857990"/>
          </a:xfrm>
          <a:prstGeom prst="rect">
            <a:avLst/>
          </a:prstGeom>
        </p:spPr>
      </p:pic>
      <p:sp>
        <p:nvSpPr>
          <p:cNvPr id="36" name="Rectangle 23">
            <a:extLst>
              <a:ext uri="{FF2B5EF4-FFF2-40B4-BE49-F238E27FC236}">
                <a16:creationId xmlns:a16="http://schemas.microsoft.com/office/drawing/2014/main" id="{2772FBDF-FDA4-4E18-B1BD-DF0D9E54C262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4267831"/>
            <a:ext cx="7552502" cy="2590169"/>
          </a:xfrm>
          <a:prstGeom prst="rect">
            <a:avLst/>
          </a:prstGeom>
          <a:solidFill>
            <a:schemeClr val="accent1"/>
          </a:solidFill>
          <a:ln w="63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7" name="Rectangle 25">
            <a:extLst>
              <a:ext uri="{FF2B5EF4-FFF2-40B4-BE49-F238E27FC236}">
                <a16:creationId xmlns:a16="http://schemas.microsoft.com/office/drawing/2014/main" id="{D19A3BB8-2318-47B0-AF9E-2E418FA40519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39" y="4220158"/>
            <a:ext cx="7554921" cy="9144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Rectangle 27">
            <a:extLst>
              <a:ext uri="{FF2B5EF4-FFF2-40B4-BE49-F238E27FC236}">
                <a16:creationId xmlns:a16="http://schemas.microsoft.com/office/drawing/2014/main" id="{27C7EF06-04D8-4D07-AA7E-252F86758B2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11429" y="-460"/>
            <a:ext cx="9144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8138" y="5004815"/>
            <a:ext cx="2685333" cy="1433423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z="2400" dirty="0"/>
              <a:t>Карта </a:t>
            </a:r>
            <a:r>
              <a:rPr lang="en-US" sz="2400" dirty="0" err="1"/>
              <a:t>Геохими</a:t>
            </a:r>
            <a:r>
              <a:rPr lang="ru-RU" sz="2400" dirty="0"/>
              <a:t>ческой изучености</a:t>
            </a:r>
            <a:endParaRPr lang="en-US" sz="2400" dirty="0"/>
          </a:p>
        </p:txBody>
      </p:sp>
      <p:pic>
        <p:nvPicPr>
          <p:cNvPr id="9" name="Picture 8" descr="A screenshot of a map&#10;&#10;Description generated with very high confidence">
            <a:extLst>
              <a:ext uri="{FF2B5EF4-FFF2-40B4-BE49-F238E27FC236}">
                <a16:creationId xmlns:a16="http://schemas.microsoft.com/office/drawing/2014/main" id="{1944DD05-E159-4A02-9C50-3BE0345E046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689" t="12932" r="4009" b="8473"/>
          <a:stretch/>
        </p:blipFill>
        <p:spPr>
          <a:xfrm>
            <a:off x="2901609" y="4220158"/>
            <a:ext cx="4647154" cy="2642616"/>
          </a:xfrm>
          <a:prstGeom prst="rect">
            <a:avLst/>
          </a:prstGeom>
        </p:spPr>
      </p:pic>
      <p:pic>
        <p:nvPicPr>
          <p:cNvPr id="15" name="Graphic 14" descr="Checklist">
            <a:hlinkClick r:id="rId6" action="ppaction://hlinksldjump"/>
            <a:extLst>
              <a:ext uri="{FF2B5EF4-FFF2-40B4-BE49-F238E27FC236}">
                <a16:creationId xmlns:a16="http://schemas.microsoft.com/office/drawing/2014/main" id="{29B94456-03D8-4F3C-A9CA-FF10A9F4F1BC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325353" y="-460"/>
            <a:ext cx="914400" cy="914400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529077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2928117C-9446-4E7F-AE62-95E0F6DB5B2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84D30AFB-4D71-48B0-AA00-28EE92363A5F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96A0B76F-8010-4C62-B4B6-C5FC438C059E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9FC936C0-4624-438D-BDD0-6B296BD6409D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3085765"/>
            <a:ext cx="11262866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37" name="Rectangle 36">
            <a:extLst>
              <a:ext uri="{FF2B5EF4-FFF2-40B4-BE49-F238E27FC236}">
                <a16:creationId xmlns:a16="http://schemas.microsoft.com/office/drawing/2014/main" id="{683F1FFD-1AA8-4EC2-97B9-FEC7564F489B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8FF0F8A7-C9E3-49D9-A67E-09FF582C7821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723899"/>
            <a:ext cx="3703320" cy="566666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24" name="Content Placeholder 4" descr="A screenshot of a map&#10;&#10;Description generated with very high confidence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9802" t="10494" r="19053" b="7211"/>
          <a:stretch/>
        </p:blipFill>
        <p:spPr>
          <a:xfrm>
            <a:off x="446534" y="723899"/>
            <a:ext cx="7498616" cy="5676901"/>
          </a:xfrm>
          <a:prstGeom prst="rect">
            <a:avLst/>
          </a:prstGeom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A4274C20-A98B-4AC3-B16A-B7F41CB582DC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46534" y="453643"/>
            <a:ext cx="11298933" cy="98554"/>
            <a:chOff x="446534" y="453643"/>
            <a:chExt cx="11298933" cy="98554"/>
          </a:xfrm>
        </p:grpSpPr>
        <p:sp>
          <p:nvSpPr>
            <p:cNvPr id="42" name="Rectangle 41">
              <a:extLst/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6534" y="457200"/>
              <a:ext cx="3703320" cy="9499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3" name="Rectangle 42">
              <a:extLst/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42147" y="453643"/>
              <a:ext cx="3703320" cy="9855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4" name="Rectangle 43">
              <a:extLst/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241830" y="457200"/>
              <a:ext cx="3703320" cy="9144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96275" y="1419225"/>
            <a:ext cx="3081576" cy="208586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>
                <a:solidFill>
                  <a:srgbClr val="FFFFFF"/>
                </a:solidFill>
              </a:rPr>
              <a:t>Дайки</a:t>
            </a:r>
          </a:p>
        </p:txBody>
      </p:sp>
      <p:pic>
        <p:nvPicPr>
          <p:cNvPr id="15" name="Graphic 14" descr="Checklist">
            <a:hlinkClick r:id="rId4" action="ppaction://hlinksldjump"/>
            <a:extLst>
              <a:ext uri="{FF2B5EF4-FFF2-40B4-BE49-F238E27FC236}">
                <a16:creationId xmlns:a16="http://schemas.microsoft.com/office/drawing/2014/main" id="{518341D9-9CB3-463C-8F99-FFD6B4420954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325353" y="-460"/>
            <a:ext cx="914400" cy="914400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669252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E5E4503-CC62-4DA9-9121-0A15719984CE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8D61A1B-3C4C-4F0E-965F-15837624CF5B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0E56243-9701-44E8-8A92-319433305195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B1F1915-E076-48EB-BB4A-EE9808EB40CB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3085765"/>
            <a:ext cx="11262866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4C4781CD-2916-4E58-BFF9-3A9C7F78B6ED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836AED1-C942-4F72-93CC-F0099734114D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46534" y="453643"/>
            <a:ext cx="11298933" cy="5936922"/>
            <a:chOff x="446534" y="453643"/>
            <a:chExt cx="11298933" cy="5936922"/>
          </a:xfrm>
        </p:grpSpPr>
        <p:sp>
          <p:nvSpPr>
            <p:cNvPr id="25" name="Rectangle 24">
              <a:extLst/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6534" y="4199467"/>
              <a:ext cx="7497730" cy="21910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>
              <a:extLst/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6534" y="457200"/>
              <a:ext cx="3703320" cy="9499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6">
              <a:extLst/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42147" y="453643"/>
              <a:ext cx="3703320" cy="9855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>
              <a:extLst/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241830" y="457200"/>
              <a:ext cx="3703320" cy="9144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C60CE14-0A51-4A72-93B9-0B2A7516D1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6991" r="4" b="17323"/>
          <a:stretch/>
        </p:blipFill>
        <p:spPr>
          <a:xfrm>
            <a:off x="8036240" y="641102"/>
            <a:ext cx="3702435" cy="574946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1192" y="4865189"/>
            <a:ext cx="7228412" cy="114087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 dirty="0" err="1"/>
              <a:t>Элементы</a:t>
            </a:r>
            <a:r>
              <a:rPr lang="en-US" sz="3600" dirty="0"/>
              <a:t> </a:t>
            </a:r>
            <a:r>
              <a:rPr lang="en-US" sz="3600" dirty="0" err="1"/>
              <a:t>залегания</a:t>
            </a:r>
            <a:endParaRPr lang="en-US" sz="3600" dirty="0"/>
          </a:p>
        </p:txBody>
      </p:sp>
      <p:pic>
        <p:nvPicPr>
          <p:cNvPr id="7" name="Picture 6" descr="A screenshot of a map&#10;&#10;Description generated with very high confidence">
            <a:extLst>
              <a:ext uri="{FF2B5EF4-FFF2-40B4-BE49-F238E27FC236}">
                <a16:creationId xmlns:a16="http://schemas.microsoft.com/office/drawing/2014/main" id="{471FA65A-FC76-4573-A3B9-9BF76616256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768" t="9605" r="4534" b="5576"/>
          <a:stretch/>
        </p:blipFill>
        <p:spPr>
          <a:xfrm>
            <a:off x="446534" y="641101"/>
            <a:ext cx="7497730" cy="4460859"/>
          </a:xfrm>
          <a:prstGeom prst="rect">
            <a:avLst/>
          </a:prstGeom>
        </p:spPr>
      </p:pic>
      <p:pic>
        <p:nvPicPr>
          <p:cNvPr id="9" name="Picture 8" descr="A screenshot of a map&#10;&#10;Description generated with very high confidence">
            <a:extLst>
              <a:ext uri="{FF2B5EF4-FFF2-40B4-BE49-F238E27FC236}">
                <a16:creationId xmlns:a16="http://schemas.microsoft.com/office/drawing/2014/main" id="{2012FD29-CB48-42DA-B178-FB21A2C7B9A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96" t="50031" r="85000" b="43036"/>
          <a:stretch/>
        </p:blipFill>
        <p:spPr>
          <a:xfrm>
            <a:off x="6224085" y="871069"/>
            <a:ext cx="1585519" cy="461396"/>
          </a:xfrm>
          <a:prstGeom prst="rect">
            <a:avLst/>
          </a:prstGeom>
        </p:spPr>
      </p:pic>
      <p:pic>
        <p:nvPicPr>
          <p:cNvPr id="17" name="Graphic 16" descr="Checklist">
            <a:hlinkClick r:id="rId5" action="ppaction://hlinksldjump"/>
            <a:extLst>
              <a:ext uri="{FF2B5EF4-FFF2-40B4-BE49-F238E27FC236}">
                <a16:creationId xmlns:a16="http://schemas.microsoft.com/office/drawing/2014/main" id="{2244760D-646F-424E-9380-371667A20B42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325353" y="-460"/>
            <a:ext cx="914400" cy="914400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687431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ctangle 57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2928117C-9446-4E7F-AE62-95E0F6DB5B2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84D30AFB-4D71-48B0-AA00-28EE92363A5F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96A0B76F-8010-4C62-B4B6-C5FC438C059E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9FC936C0-4624-438D-BDD0-6B296BD6409D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3085765"/>
            <a:ext cx="11262866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68" name="Rectangle 67">
            <a:extLst>
              <a:ext uri="{FF2B5EF4-FFF2-40B4-BE49-F238E27FC236}">
                <a16:creationId xmlns:a16="http://schemas.microsoft.com/office/drawing/2014/main" id="{EECC1BA8-D744-4BAD-B3FB-227CB5EA7C1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0" name="Group 69">
            <a:extLst>
              <a:ext uri="{FF2B5EF4-FFF2-40B4-BE49-F238E27FC236}">
                <a16:creationId xmlns:a16="http://schemas.microsoft.com/office/drawing/2014/main" id="{7587C8C6-99DF-4425-A538-D09A9D1B3EF4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46534" y="453643"/>
            <a:ext cx="11298933" cy="98554"/>
            <a:chOff x="446534" y="453643"/>
            <a:chExt cx="11298933" cy="98554"/>
          </a:xfrm>
        </p:grpSpPr>
        <p:sp>
          <p:nvSpPr>
            <p:cNvPr id="71" name="Rectangle 70">
              <a:extLst/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6534" y="457200"/>
              <a:ext cx="3703320" cy="9499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2" name="Rectangle 71">
              <a:extLst/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42147" y="453643"/>
              <a:ext cx="3703320" cy="9855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3" name="Rectangle 72">
              <a:extLst/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241830" y="457200"/>
              <a:ext cx="3703320" cy="9144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7" name="Picture 6" descr="A screenshot of a map&#10;&#10;Description generated with very high confidence">
            <a:extLst>
              <a:ext uri="{FF2B5EF4-FFF2-40B4-BE49-F238E27FC236}">
                <a16:creationId xmlns:a16="http://schemas.microsoft.com/office/drawing/2014/main" id="{377646FA-5140-4428-8E6E-22865B71AE3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423" t="11978" r="2976" b="8083"/>
          <a:stretch/>
        </p:blipFill>
        <p:spPr>
          <a:xfrm>
            <a:off x="446531" y="629586"/>
            <a:ext cx="11298936" cy="618395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0" y="792429"/>
            <a:ext cx="4334256" cy="77159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 dirty="0" err="1">
                <a:solidFill>
                  <a:schemeClr val="accent1"/>
                </a:solidFill>
              </a:rPr>
              <a:t>Флора</a:t>
            </a:r>
            <a:r>
              <a:rPr lang="en-US" sz="3600" dirty="0">
                <a:solidFill>
                  <a:schemeClr val="accent1"/>
                </a:solidFill>
              </a:rPr>
              <a:t> и </a:t>
            </a:r>
            <a:r>
              <a:rPr lang="en-US" sz="3600" dirty="0" err="1">
                <a:solidFill>
                  <a:schemeClr val="accent1"/>
                </a:solidFill>
              </a:rPr>
              <a:t>фауна</a:t>
            </a:r>
            <a:endParaRPr lang="en-US" sz="3600" dirty="0">
              <a:solidFill>
                <a:schemeClr val="accent1"/>
              </a:solidFill>
            </a:endParaRPr>
          </a:p>
        </p:txBody>
      </p:sp>
      <p:pic>
        <p:nvPicPr>
          <p:cNvPr id="13" name="Picture 12" descr="A screenshot of a map&#10;&#10;Description generated with very high confidence">
            <a:extLst>
              <a:ext uri="{FF2B5EF4-FFF2-40B4-BE49-F238E27FC236}">
                <a16:creationId xmlns:a16="http://schemas.microsoft.com/office/drawing/2014/main" id="{C5D5E57C-399A-4D42-9473-2AE8E550916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75" t="48214" r="90175" b="44641"/>
          <a:stretch/>
        </p:blipFill>
        <p:spPr>
          <a:xfrm>
            <a:off x="9893807" y="2193609"/>
            <a:ext cx="969264" cy="475488"/>
          </a:xfrm>
          <a:prstGeom prst="rect">
            <a:avLst/>
          </a:prstGeom>
        </p:spPr>
      </p:pic>
      <p:pic>
        <p:nvPicPr>
          <p:cNvPr id="15" name="Graphic 14" descr="Checklist">
            <a:hlinkClick r:id="rId4" action="ppaction://hlinksldjump"/>
            <a:extLst>
              <a:ext uri="{FF2B5EF4-FFF2-40B4-BE49-F238E27FC236}">
                <a16:creationId xmlns:a16="http://schemas.microsoft.com/office/drawing/2014/main" id="{0670FFF2-0AA9-4DA4-AD31-A83A6E33ACA9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325353" y="-460"/>
            <a:ext cx="914400" cy="914400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71671138"/>
      </p:ext>
    </p:extLst>
  </p:cSld>
  <p:clrMapOvr>
    <a:masterClrMapping/>
  </p:clrMapOvr>
</p:sld>
</file>

<file path=ppt/theme/theme1.xml><?xml version="1.0" encoding="utf-8"?>
<a:theme xmlns:a="http://schemas.openxmlformats.org/drawingml/2006/main" name="Dividend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Dividend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" id="{9697A71B-4AB7-4A1A-BD5B-BB2D22835B57}" vid="{C21699FF-00E4-43C8-BBCC-D7E5536C371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TM03457464[[fn=Dividend]]</Template>
  <TotalTime>5109</TotalTime>
  <Words>259</Words>
  <Application>Microsoft Office PowerPoint</Application>
  <PresentationFormat>Widescreen</PresentationFormat>
  <Paragraphs>54</Paragraphs>
  <Slides>19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Calibri</vt:lpstr>
      <vt:lpstr>Century Gothic</vt:lpstr>
      <vt:lpstr>Corbel</vt:lpstr>
      <vt:lpstr>Gill Sans MT</vt:lpstr>
      <vt:lpstr>Wingdings 2</vt:lpstr>
      <vt:lpstr>Dividend</vt:lpstr>
      <vt:lpstr>Геологическая карта</vt:lpstr>
      <vt:lpstr>PowerPoint Presentation</vt:lpstr>
      <vt:lpstr>PowerPoint Presentation</vt:lpstr>
      <vt:lpstr>Разломы</vt:lpstr>
      <vt:lpstr>Карта Полезных ископаемых</vt:lpstr>
      <vt:lpstr>Карта Геохимической изучености</vt:lpstr>
      <vt:lpstr>Дайки</vt:lpstr>
      <vt:lpstr>Элементы залегания</vt:lpstr>
      <vt:lpstr>Флора и фауна</vt:lpstr>
      <vt:lpstr>Контактовые изменения </vt:lpstr>
      <vt:lpstr>Интерполяция литологических границ</vt:lpstr>
      <vt:lpstr>Интерполяция литологических границ</vt:lpstr>
      <vt:lpstr>Классификация типов ошибок</vt:lpstr>
      <vt:lpstr>Цвета раскраски/Символы</vt:lpstr>
      <vt:lpstr>Анализ данных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Геологическая карта</dc:title>
  <dc:creator>Sulaymon Shobekov</dc:creator>
  <cp:lastModifiedBy>Sulaymon Shobekov</cp:lastModifiedBy>
  <cp:revision>74</cp:revision>
  <cp:lastPrinted>2017-09-24T16:29:49Z</cp:lastPrinted>
  <dcterms:created xsi:type="dcterms:W3CDTF">2017-06-20T03:05:39Z</dcterms:created>
  <dcterms:modified xsi:type="dcterms:W3CDTF">2017-09-27T05:19:17Z</dcterms:modified>
</cp:coreProperties>
</file>