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58" r:id="rId3"/>
    <p:sldId id="261" r:id="rId4"/>
    <p:sldId id="256" r:id="rId5"/>
    <p:sldId id="259" r:id="rId6"/>
    <p:sldId id="260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4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7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7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2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0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8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78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7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4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56DED-A95A-F24E-974A-2954A63C7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75438"/>
            <a:ext cx="9645651" cy="2715679"/>
          </a:xfrm>
        </p:spPr>
        <p:txBody>
          <a:bodyPr>
            <a:normAutofit/>
          </a:bodyPr>
          <a:lstStyle/>
          <a:p>
            <a:r>
              <a:rPr lang="ru-RU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реализации резолюции </a:t>
            </a:r>
            <a:br>
              <a:rPr lang="ru-RU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af-ZA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Евразийского горно-геологического форума»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5D2F8C-F1BF-474A-8398-CA8D36FE7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7516" y="4399616"/>
            <a:ext cx="8650818" cy="132596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z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Мамчик С.О. </a:t>
            </a:r>
            <a:r>
              <a:rPr lang="ru-RU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zz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начальник управления по геологии Министерства природных ресурсов и охраны окружающей среды Республики Беларусь</a:t>
            </a:r>
            <a:endParaRPr lang="ru-RU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2">
            <a:extLst>
              <a:ext uri="{FF2B5EF4-FFF2-40B4-BE49-F238E27FC236}">
                <a16:creationId xmlns:a16="http://schemas.microsoft.com/office/drawing/2014/main" id="{7F946C35-9102-954C-825E-FBE7CE354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573" y="592667"/>
            <a:ext cx="3434427" cy="243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1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424049B-6942-8146-85FA-67E7006C56BC}"/>
              </a:ext>
            </a:extLst>
          </p:cNvPr>
          <p:cNvSpPr txBox="1"/>
          <p:nvPr/>
        </p:nvSpPr>
        <p:spPr>
          <a:xfrm>
            <a:off x="3360206" y="4208499"/>
            <a:ext cx="691772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Трансграничное сотрудничество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E286EA-2B36-ED47-9ED0-FCAF6C422378}"/>
              </a:ext>
            </a:extLst>
          </p:cNvPr>
          <p:cNvSpPr txBox="1"/>
          <p:nvPr/>
        </p:nvSpPr>
        <p:spPr>
          <a:xfrm>
            <a:off x="2834822" y="2842921"/>
            <a:ext cx="7579180" cy="53164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Гармонизация правового обеспечения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E8CEDD-4D86-324C-9D1E-3ABB38A2BD9A}"/>
              </a:ext>
            </a:extLst>
          </p:cNvPr>
          <p:cNvSpPr txBox="1"/>
          <p:nvPr/>
        </p:nvSpPr>
        <p:spPr>
          <a:xfrm>
            <a:off x="846666" y="1422917"/>
            <a:ext cx="943126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пути к единому сырьевому рынку Евразии</a:t>
            </a:r>
          </a:p>
        </p:txBody>
      </p:sp>
      <p:sp>
        <p:nvSpPr>
          <p:cNvPr id="14" name="Стрелка: вправо с вырезом 13">
            <a:extLst>
              <a:ext uri="{FF2B5EF4-FFF2-40B4-BE49-F238E27FC236}">
                <a16:creationId xmlns:a16="http://schemas.microsoft.com/office/drawing/2014/main" id="{E03F7358-4737-6F43-B02F-F4EB859E42C6}"/>
              </a:ext>
            </a:extLst>
          </p:cNvPr>
          <p:cNvSpPr/>
          <p:nvPr/>
        </p:nvSpPr>
        <p:spPr>
          <a:xfrm>
            <a:off x="506077" y="2557044"/>
            <a:ext cx="1956816" cy="969264"/>
          </a:xfrm>
          <a:prstGeom prst="notch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с вырезом 14">
            <a:extLst>
              <a:ext uri="{FF2B5EF4-FFF2-40B4-BE49-F238E27FC236}">
                <a16:creationId xmlns:a16="http://schemas.microsoft.com/office/drawing/2014/main" id="{D145C990-F25A-2F4D-B064-113CA0C31B52}"/>
              </a:ext>
            </a:extLst>
          </p:cNvPr>
          <p:cNvSpPr/>
          <p:nvPr/>
        </p:nvSpPr>
        <p:spPr>
          <a:xfrm>
            <a:off x="1080807" y="3985477"/>
            <a:ext cx="1956816" cy="969264"/>
          </a:xfrm>
          <a:prstGeom prst="notch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46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15DF89-822B-344F-96B8-909FF86E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233" y="1315773"/>
            <a:ext cx="10253133" cy="706438"/>
          </a:xfrm>
        </p:spPr>
        <p:txBody>
          <a:bodyPr>
            <a:normAutofit fontScale="90000"/>
          </a:bodyPr>
          <a:lstStyle/>
          <a:p>
            <a:r>
              <a:rPr lang="af-ZA" sz="3100" b="1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3100" b="1">
                <a:latin typeface="Arial" panose="020B0604020202020204" pitchFamily="34" charset="0"/>
                <a:cs typeface="Arial" panose="020B0604020202020204" pitchFamily="34" charset="0"/>
              </a:rPr>
              <a:t>Евразийский Горно-Геологический Форум</a:t>
            </a:r>
            <a:br>
              <a:rPr lang="ru-RU" sz="31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>
                <a:latin typeface="Arial" panose="020B0604020202020204" pitchFamily="34" charset="0"/>
                <a:cs typeface="Arial" panose="020B0604020202020204" pitchFamily="34" charset="0"/>
              </a:rPr>
              <a:t>2-4 февраля 2016 года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B9749D72-F1A2-6744-9274-A83B789A28E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877" y="2047673"/>
            <a:ext cx="3774311" cy="3000577"/>
          </a:xfrm>
          <a:prstGeom prst="rect">
            <a:avLst/>
          </a:prstGeo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19110BCD-3B76-BC47-9160-F49AFA371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1983" y="3344333"/>
            <a:ext cx="5753100" cy="28739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единого сырьевого рынка ЕАЭС</a:t>
            </a:r>
          </a:p>
          <a:p>
            <a:r>
              <a:rPr lang="ru-RU" sz="2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Инфраструктурное обеспечение единого сырьевого рынка  ЕАЭС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FBCB8C-7CF3-6D41-934F-04159EE0270C}"/>
              </a:ext>
            </a:extLst>
          </p:cNvPr>
          <p:cNvSpPr txBox="1"/>
          <p:nvPr/>
        </p:nvSpPr>
        <p:spPr>
          <a:xfrm>
            <a:off x="6227233" y="20222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CF8EEDE-4A74-3B4A-860A-1BB21CB27C2C}"/>
              </a:ext>
            </a:extLst>
          </p:cNvPr>
          <p:cNvSpPr/>
          <p:nvPr/>
        </p:nvSpPr>
        <p:spPr>
          <a:xfrm>
            <a:off x="6227233" y="2391543"/>
            <a:ext cx="4959350" cy="706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latin typeface="Arial" panose="020B0604020202020204" pitchFamily="34" charset="0"/>
                <a:cs typeface="Arial" panose="020B0604020202020204" pitchFamily="34" charset="0"/>
              </a:rPr>
              <a:t>Ключевые вопросы</a:t>
            </a:r>
          </a:p>
        </p:txBody>
      </p:sp>
    </p:spTree>
    <p:extLst>
      <p:ext uri="{BB962C8B-B14F-4D97-AF65-F5344CB8AC3E}">
        <p14:creationId xmlns:p14="http://schemas.microsoft.com/office/powerpoint/2010/main" val="228377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80F22933-7ED6-5D47-B4E8-D1548A17966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41" y="1823649"/>
            <a:ext cx="4008967" cy="2672644"/>
          </a:xfrm>
          <a:prstGeom prst="rect">
            <a:avLst/>
          </a:prstGeom>
        </p:spPr>
      </p:pic>
      <p:sp>
        <p:nvSpPr>
          <p:cNvPr id="8" name="Объект 2">
            <a:extLst>
              <a:ext uri="{FF2B5EF4-FFF2-40B4-BE49-F238E27FC236}">
                <a16:creationId xmlns:a16="http://schemas.microsoft.com/office/drawing/2014/main" id="{4EC3679C-9F86-8242-8B49-C369D6C305C8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4926541" y="2887497"/>
            <a:ext cx="7085541" cy="36594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/>
          </a:p>
          <a:p>
            <a:r>
              <a:rPr lang="ru-RU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экспертизы недропользования ЕАЭС,</a:t>
            </a:r>
          </a:p>
          <a:p>
            <a:r>
              <a:rPr lang="ru-RU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на новые классификации запасов и ресурсов полезных ископаемых,</a:t>
            </a:r>
          </a:p>
          <a:p>
            <a:r>
              <a:rPr lang="ru-RU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евразийских технологических платформ,
реализация совместных научно-технологических программ.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0F2D8BEF-3CAF-284A-A696-35D22DFB8BA7}"/>
              </a:ext>
            </a:extLst>
          </p:cNvPr>
          <p:cNvSpPr txBox="1">
            <a:spLocks/>
          </p:cNvSpPr>
          <p:nvPr/>
        </p:nvSpPr>
        <p:spPr>
          <a:xfrm>
            <a:off x="1178983" y="793376"/>
            <a:ext cx="10253133" cy="706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f-ZA" sz="3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3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Евразийский Горно-Геологический Форум</a:t>
            </a:r>
            <a:br>
              <a:rPr lang="ru-RU" sz="3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2-4 февраля 2016 года</a:t>
            </a:r>
            <a:r>
              <a:rPr lang="ru-R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F2AAB3-4F44-5341-ADA0-EEE65631B94C}"/>
              </a:ext>
            </a:extLst>
          </p:cNvPr>
          <p:cNvSpPr txBox="1"/>
          <p:nvPr/>
        </p:nvSpPr>
        <p:spPr>
          <a:xfrm>
            <a:off x="4926541" y="1709728"/>
            <a:ext cx="7085541" cy="96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совместной деятельности:</a:t>
            </a:r>
          </a:p>
        </p:txBody>
      </p:sp>
    </p:spTree>
    <p:extLst>
      <p:ext uri="{BB962C8B-B14F-4D97-AF65-F5344CB8AC3E}">
        <p14:creationId xmlns:p14="http://schemas.microsoft.com/office/powerpoint/2010/main" val="1898163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6FFF163-2951-1D42-8ED9-18AA5616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18" y="1986379"/>
            <a:ext cx="4255582" cy="4442996"/>
          </a:xfr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экспертизы недропользования ЕАЭС</a:t>
            </a:r>
          </a:p>
        </p:txBody>
      </p:sp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33FCFEF5-AEF8-794A-AB4F-B86F6BD949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510004"/>
            <a:ext cx="3105150" cy="1476375"/>
          </a:xfrm>
          <a:prstGeom prst="rect">
            <a:avLst/>
          </a:prstGeom>
        </p:spPr>
      </p:pic>
      <p:sp>
        <p:nvSpPr>
          <p:cNvPr id="9" name="Объект 8">
            <a:extLst>
              <a:ext uri="{FF2B5EF4-FFF2-40B4-BE49-F238E27FC236}">
                <a16:creationId xmlns:a16="http://schemas.microsoft.com/office/drawing/2014/main" id="{B0A0B6B7-D3B2-A749-ACBD-E52DB237E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2500" y="952499"/>
            <a:ext cx="6794500" cy="5281083"/>
          </a:xfrm>
        </p:spPr>
        <p:txBody>
          <a:bodyPr>
            <a:noAutofit/>
          </a:bodyPr>
          <a:lstStyle/>
          <a:p>
            <a:pPr algn="just" fontAlgn="base"/>
            <a:r>
              <a:rPr lang="ru-RU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b="0" i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рамках</a:t>
            </a:r>
            <a:r>
              <a:rPr lang="ru-RU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выполнения решений </a:t>
            </a:r>
            <a:r>
              <a:rPr lang="af-ZA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Евразийского горно-геологического форума создан Евразийский союз экспертов по недропользованию (ЕСОЭН), позволяющий наиболее полно использовать существующие компетенции для обеспечения объективной и качественной экспертизы запасов полезных ископаемых.</a:t>
            </a:r>
          </a:p>
          <a:p>
            <a:pPr algn="just" fontAlgn="base"/>
            <a:r>
              <a:rPr lang="ru-RU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марта 2016 года Министерством Юстиции РФ было принято решение о государственной регистрации ЕСОЭН. </a:t>
            </a:r>
          </a:p>
          <a:p>
            <a:pPr algn="just"/>
            <a:r>
              <a:rPr lang="ru-RU" sz="24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Основной целью создания ЕСОЭН является формирование единой системы экспертной деятельности, позволяющей наиболее полно использовать существующие компетенции в недропользовании для обеспечения независимой, объективной и качественной экспертизы.</a:t>
            </a: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8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67C3C-277C-BD46-89FD-4E0D9B6F0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4149749" cy="4601745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на новые классификации запасов и ресурсов полезных ископаемых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640B96-E35F-BD46-A1AC-948A09C64D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4078" y="540597"/>
            <a:ext cx="6768762" cy="3142403"/>
          </a:xfrm>
        </p:spPr>
        <p:txBody>
          <a:bodyPr>
            <a:normAutofit/>
          </a:bodyPr>
          <a:lstStyle/>
          <a:p>
            <a:pPr algn="just"/>
            <a:r>
              <a:rPr lang="ru-RU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решению форума рекомендовано при подсчетах запасов полезных ископаемых переходить на новую классификацию запасов и ресурсов углеводородного сырья Российской Федерации с оценкой показателей точности и достоверности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19BABF-5D61-A448-B0F3-EB49E1ADF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9917" y="3471332"/>
            <a:ext cx="6032923" cy="2444751"/>
          </a:xfrm>
        </p:spPr>
        <p:txBody>
          <a:bodyPr>
            <a:normAutofit/>
          </a:bodyPr>
          <a:lstStyle/>
          <a:p>
            <a:r>
              <a:rPr lang="ru-RU" sz="2400" b="1" i="1">
                <a:latin typeface="Arial" panose="020B0604020202020204" pitchFamily="34" charset="0"/>
                <a:cs typeface="Arial" panose="020B0604020202020204" pitchFamily="34" charset="0"/>
              </a:rPr>
              <a:t>Россия  и Беларусь реализует план совместных действий по гармонизации регулирования системы подсчета и утверждения запасов углеводородов</a:t>
            </a:r>
          </a:p>
        </p:txBody>
      </p:sp>
    </p:spTree>
    <p:extLst>
      <p:ext uri="{BB962C8B-B14F-4D97-AF65-F5344CB8AC3E}">
        <p14:creationId xmlns:p14="http://schemas.microsoft.com/office/powerpoint/2010/main" val="184167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9BB1B-16B8-344D-9988-1F9E8B24C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4269793" cy="4083163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евразийских технологических платформ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12708D-FB27-C14B-BA8F-70FEC7DC3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3212" y="383572"/>
            <a:ext cx="6833205" cy="2505678"/>
          </a:xfrm>
        </p:spPr>
        <p:txBody>
          <a:bodyPr>
            <a:noAutofit/>
          </a:bodyPr>
          <a:lstStyle/>
          <a:p>
            <a:pPr algn="just"/>
            <a:r>
              <a:rPr 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решением форума сделано заключение о целесообразности дополнить пилотные евразийские технологические платформы, формируемые  Евразийской экономической комиссией, платформами:</a:t>
            </a:r>
          </a:p>
          <a:p>
            <a:pPr lvl="1" algn="just"/>
            <a:r>
              <a:rPr lang="ru-RU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добычи и переработки твердых полезных ископаемых;</a:t>
            </a:r>
          </a:p>
          <a:p>
            <a:pPr lvl="1" algn="just"/>
            <a:r>
              <a:rPr lang="ru-RU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 добычи и переработки углеводородов.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5E6BBA-E92C-EA4F-B526-927B3F514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3212" y="3270252"/>
            <a:ext cx="7097787" cy="3291416"/>
          </a:xfrm>
        </p:spPr>
        <p:txBody>
          <a:bodyPr>
            <a:noAutofit/>
          </a:bodyPr>
          <a:lstStyle/>
          <a:p>
            <a:r>
              <a:rPr lang="ru-RU" sz="2400" b="1" i="1">
                <a:latin typeface="Arial" panose="020B0604020202020204" pitchFamily="34" charset="0"/>
                <a:cs typeface="Arial" panose="020B0604020202020204" pitchFamily="34" charset="0"/>
              </a:rPr>
              <a:t>Перечнем направлений по формированию технологических платформ предусмотрено направление – </a:t>
            </a:r>
            <a:r>
              <a:rPr lang="ru-RU" sz="2400" b="1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природных ресурсов и нефтегазопереработка.</a:t>
            </a:r>
          </a:p>
          <a:p>
            <a:r>
              <a:rPr lang="ru-RU" sz="2400" b="1" i="1">
                <a:latin typeface="Arial" panose="020B0604020202020204" pitchFamily="34" charset="0"/>
                <a:cs typeface="Arial" panose="020B0604020202020204" pitchFamily="34" charset="0"/>
              </a:rPr>
              <a:t>В состав приоритетных евразийских технологических платформ включена платформа </a:t>
            </a:r>
            <a:r>
              <a:rPr lang="ru-RU" sz="2400" b="1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«Технологии добычи и переработки твердых полезных ископаемых»</a:t>
            </a:r>
          </a:p>
        </p:txBody>
      </p:sp>
    </p:spTree>
    <p:extLst>
      <p:ext uri="{BB962C8B-B14F-4D97-AF65-F5344CB8AC3E}">
        <p14:creationId xmlns:p14="http://schemas.microsoft.com/office/powerpoint/2010/main" val="341808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75F9D-01E5-3841-BC60-3A864052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169" y="372264"/>
            <a:ext cx="10129331" cy="1194069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400"/>
              <a:t>Технологии добычи и переработки твердых полезных ископаемых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2773C5-12E1-4C4A-838E-FA8EF1ED6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0418" y="2391834"/>
            <a:ext cx="5535082" cy="3143250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создании Консорциума евразийской технологической платформы «Технологии добычи и переработки твердых полезных ископаемых»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45B869-E36A-BF48-B238-EA43455A4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000" y="1799167"/>
            <a:ext cx="4042834" cy="422275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t>Всего 41 участник</a:t>
            </a:r>
          </a:p>
          <a:p>
            <a:pPr lvl="1"/>
            <a:r>
              <a:rPr lang="ru-RU" sz="2200">
                <a:latin typeface="Arial" panose="020B0604020202020204" pitchFamily="34" charset="0"/>
                <a:cs typeface="Arial" panose="020B0604020202020204" pitchFamily="34" charset="0"/>
              </a:rPr>
              <a:t>22 – Россия</a:t>
            </a:r>
          </a:p>
          <a:p>
            <a:pPr lvl="1"/>
            <a:r>
              <a:rPr lang="ru-RU" sz="2200">
                <a:latin typeface="Arial" panose="020B0604020202020204" pitchFamily="34" charset="0"/>
                <a:cs typeface="Arial" panose="020B0604020202020204" pitchFamily="34" charset="0"/>
              </a:rPr>
              <a:t>9 – Казахстан</a:t>
            </a:r>
          </a:p>
          <a:p>
            <a:pPr lvl="1"/>
            <a:r>
              <a:rPr lang="ru-RU" sz="2200">
                <a:latin typeface="Arial" panose="020B0604020202020204" pitchFamily="34" charset="0"/>
                <a:cs typeface="Arial" panose="020B0604020202020204" pitchFamily="34" charset="0"/>
              </a:rPr>
              <a:t>8 – Беларусь</a:t>
            </a:r>
          </a:p>
          <a:p>
            <a:pPr lvl="1"/>
            <a:r>
              <a:rPr lang="ru-RU" sz="2200">
                <a:latin typeface="Arial" panose="020B0604020202020204" pitchFamily="34" charset="0"/>
                <a:cs typeface="Arial" panose="020B0604020202020204" pitchFamily="34" charset="0"/>
              </a:rPr>
              <a:t>2 – Кыргызстан</a:t>
            </a:r>
          </a:p>
        </p:txBody>
      </p:sp>
    </p:spTree>
    <p:extLst>
      <p:ext uri="{BB962C8B-B14F-4D97-AF65-F5344CB8AC3E}">
        <p14:creationId xmlns:p14="http://schemas.microsoft.com/office/powerpoint/2010/main" val="28926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D3421-A4DE-C54E-9320-356ED9C13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6F7ECC-D8FE-9E4C-85AF-229491B6A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6221" y="1275214"/>
            <a:ext cx="4094946" cy="4767869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и глубокая переработка редкоземельных руд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Геологоразведочные изыскания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Горное машиностроение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недропользования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Экспертиза ресурсов и запасов, горнопромышленных проектов</a:t>
            </a:r>
          </a:p>
          <a:p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39B9D9-02F4-1F4A-8594-E27C5F9AB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60690" y="1279980"/>
            <a:ext cx="3742266" cy="4288895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Трансфер инновационных технологий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Кадровое обеспечение минерально-сырьевого комплекса ЕАЭС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Обогащение железных руд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и обогащение цветных металлов</a:t>
            </a:r>
          </a:p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Добыча и обогащение руд благородных металлов</a:t>
            </a:r>
            <a:endParaRPr lang="lt-LT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295DEA6-4196-514E-A19D-F945CBEF0D26}"/>
              </a:ext>
            </a:extLst>
          </p:cNvPr>
          <p:cNvSpPr txBox="1">
            <a:spLocks/>
          </p:cNvSpPr>
          <p:nvPr/>
        </p:nvSpPr>
        <p:spPr>
          <a:xfrm>
            <a:off x="1338769" y="271645"/>
            <a:ext cx="10129331" cy="119406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/>
              <a:t>Технологии добычи и переработки твердых полезных ископаемых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25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4C381-D4A0-3844-952E-4AEA837C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154" y="1311578"/>
            <a:ext cx="4891012" cy="4223506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совместных научно-технических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8B022A-8A73-214B-9570-F86B69BBD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2166" y="190500"/>
            <a:ext cx="6551084" cy="208627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i="1">
                <a:latin typeface="Arial" panose="020B0604020202020204" pitchFamily="34" charset="0"/>
                <a:cs typeface="Arial" panose="020B0604020202020204" pitchFamily="34" charset="0"/>
              </a:rPr>
              <a:t>Разработана концепция научно-технологической  программы Союзного государства Беларуси и России «Геологоразведка и природопользование» на 2019-2020 годы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A4FCC4-0CD8-3E49-AE2A-504EED22F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2584" y="2276778"/>
            <a:ext cx="6000750" cy="4094388"/>
          </a:xfrm>
        </p:spPr>
        <p:txBody>
          <a:bodyPr>
            <a:normAutofit fontScale="92500" lnSpcReduction="20000"/>
          </a:bodyPr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Концепцию поддержали:</a:t>
            </a:r>
          </a:p>
          <a:p>
            <a:pPr lvl="1"/>
            <a:r>
              <a:rPr lang="ru-RU" sz="2000" b="1" i="1">
                <a:latin typeface="Arial" panose="020B0604020202020204" pitchFamily="34" charset="0"/>
                <a:cs typeface="Arial" panose="020B0604020202020204" pitchFamily="34" charset="0"/>
              </a:rPr>
              <a:t>Россия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Минприроды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Минэнерго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МЧС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Минпромторг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Минэкономразвития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РАН</a:t>
            </a:r>
          </a:p>
          <a:p>
            <a:pPr lvl="1"/>
            <a:r>
              <a:rPr lang="ru-RU" sz="2000" b="1" i="1">
                <a:latin typeface="Arial" panose="020B0604020202020204" pitchFamily="34" charset="0"/>
                <a:cs typeface="Arial" panose="020B0604020202020204" pitchFamily="34" charset="0"/>
              </a:rPr>
              <a:t>Беларусь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Минприроды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Минэкономики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Госкомимущество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ГКНТ</a:t>
            </a:r>
          </a:p>
          <a:p>
            <a:pPr lvl="2"/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НАН Беларуси</a:t>
            </a:r>
          </a:p>
          <a:p>
            <a:pPr lvl="2"/>
            <a:endParaRPr lang="ru-RU"/>
          </a:p>
          <a:p>
            <a:pPr lvl="2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081206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10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Рамка</vt:lpstr>
      <vt:lpstr>«О реализации резолюции  I Евразийского горно-геологического форума»</vt:lpstr>
      <vt:lpstr>I Евразийский Горно-Геологический Форум 2-4 февраля 2016 года </vt:lpstr>
      <vt:lpstr>Презентация PowerPoint</vt:lpstr>
      <vt:lpstr>Развитие экспертизы недропользования ЕАЭС</vt:lpstr>
      <vt:lpstr>Переход на новые классификации запасов и ресурсов полезных ископаемых</vt:lpstr>
      <vt:lpstr>Создание евразийских технологических платформ</vt:lpstr>
      <vt:lpstr>Технологии добычи и переработки твердых полезных ископаемых</vt:lpstr>
      <vt:lpstr>Основные направления деятельности</vt:lpstr>
      <vt:lpstr>Реализация совместных научно-технических программ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revision>7</cp:revision>
  <dcterms:modified xsi:type="dcterms:W3CDTF">2017-09-25T17:43:15Z</dcterms:modified>
</cp:coreProperties>
</file>