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sldIdLst>
    <p:sldId id="256" r:id="rId2"/>
    <p:sldId id="292" r:id="rId3"/>
    <p:sldId id="287" r:id="rId4"/>
    <p:sldId id="300" r:id="rId5"/>
    <p:sldId id="306" r:id="rId6"/>
    <p:sldId id="305" r:id="rId7"/>
    <p:sldId id="298" r:id="rId8"/>
    <p:sldId id="303" r:id="rId9"/>
    <p:sldId id="299" r:id="rId10"/>
    <p:sldId id="302" r:id="rId11"/>
    <p:sldId id="291" r:id="rId12"/>
    <p:sldId id="301" r:id="rId1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C00000"/>
    <a:srgbClr val="338DCD"/>
    <a:srgbClr val="77933C"/>
    <a:srgbClr val="496063"/>
    <a:srgbClr val="6C61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72" autoAdjust="0"/>
    <p:restoredTop sz="94692" autoAdjust="0"/>
  </p:normalViewPr>
  <p:slideViewPr>
    <p:cSldViewPr>
      <p:cViewPr varScale="1">
        <p:scale>
          <a:sx n="84" d="100"/>
          <a:sy n="84" d="100"/>
        </p:scale>
        <p:origin x="-1685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3" y="196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153558687803394E-2"/>
                  <c:y val="1.51165764578659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555636398688925E-2"/>
                  <c:y val="1.43447977738303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892352345478015E-2"/>
                  <c:y val="1.2689348133692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13563747155476E-2"/>
                  <c:y val="8.60771264396574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089194362171731E-3"/>
                  <c:y val="7.61423436496618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9124108520645103E-4"/>
                  <c:y val="5.62762529849522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4412618209256154E-2"/>
                  <c:y val="8.93574464654551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5.1601034416924227E-4"/>
                  <c:y val="-1.9195432015367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383288943736356E-2"/>
                  <c:y val="1.76525696303524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8450841641462941E-2"/>
                  <c:y val="1.136540541141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0374667078022671E-2"/>
                  <c:y val="1.32394272227643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Лист1!$A$2:$A$12</c:f>
              <c:strCache>
                <c:ptCount val="11"/>
                <c:pt idx="0">
                  <c:v>4 кв. 2014 г.</c:v>
                </c:pt>
                <c:pt idx="1">
                  <c:v>1 кв. 2015 г.</c:v>
                </c:pt>
                <c:pt idx="2">
                  <c:v>2 кв. 2015 г.</c:v>
                </c:pt>
                <c:pt idx="3">
                  <c:v>3 кв. 2015 г.</c:v>
                </c:pt>
                <c:pt idx="4">
                  <c:v>4 кв. 2015 г.</c:v>
                </c:pt>
                <c:pt idx="5">
                  <c:v>1 кв. 2016 г.</c:v>
                </c:pt>
                <c:pt idx="6">
                  <c:v>2 кв. 2016 г.</c:v>
                </c:pt>
                <c:pt idx="7">
                  <c:v>3 кв. 2016 г.</c:v>
                </c:pt>
                <c:pt idx="8">
                  <c:v>4 кв. 2016 г.</c:v>
                </c:pt>
                <c:pt idx="9">
                  <c:v>1 кв. 2017 г.</c:v>
                </c:pt>
                <c:pt idx="10">
                  <c:v>2 кв. 2017 г.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40</c:v>
                </c:pt>
                <c:pt idx="1">
                  <c:v>46</c:v>
                </c:pt>
                <c:pt idx="2">
                  <c:v>73</c:v>
                </c:pt>
                <c:pt idx="3">
                  <c:v>72</c:v>
                </c:pt>
                <c:pt idx="4">
                  <c:v>72</c:v>
                </c:pt>
                <c:pt idx="5">
                  <c:v>87</c:v>
                </c:pt>
                <c:pt idx="6">
                  <c:v>81</c:v>
                </c:pt>
                <c:pt idx="7">
                  <c:v>117</c:v>
                </c:pt>
                <c:pt idx="8">
                  <c:v>171</c:v>
                </c:pt>
                <c:pt idx="9">
                  <c:v>89</c:v>
                </c:pt>
                <c:pt idx="10">
                  <c:v>73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4108672"/>
        <c:axId val="40964032"/>
      </c:barChart>
      <c:catAx>
        <c:axId val="9410867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+mj-lt"/>
              </a:defRPr>
            </a:pPr>
            <a:endParaRPr lang="ru-RU"/>
          </a:p>
        </c:txPr>
        <c:crossAx val="40964032"/>
        <c:crosses val="autoZero"/>
        <c:auto val="1"/>
        <c:lblAlgn val="ctr"/>
        <c:lblOffset val="100"/>
        <c:noMultiLvlLbl val="0"/>
      </c:catAx>
      <c:valAx>
        <c:axId val="409640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4108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4"/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Lbls>
            <c:dLbl>
              <c:idx val="1"/>
              <c:layout>
                <c:manualLayout>
                  <c:x val="-0.15994031417144139"/>
                  <c:y val="0.1077719471394239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5514843588807592"/>
                  <c:y val="-0.1850041624562156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920312425603499E-2"/>
                  <c:y val="8.932460875529470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090617907534078E-2"/>
                  <c:y val="0.1133101082238615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+mj-lt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1">
                  <c:v>Не представлено на экспертизу</c:v>
                </c:pt>
                <c:pt idx="2">
                  <c:v>Положительные заключения</c:v>
                </c:pt>
                <c:pt idx="3">
                  <c:v>Отрицательные заключения</c:v>
                </c:pt>
                <c:pt idx="4">
                  <c:v>В работе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1">
                  <c:v>293</c:v>
                </c:pt>
                <c:pt idx="2">
                  <c:v>514</c:v>
                </c:pt>
                <c:pt idx="3">
                  <c:v>22</c:v>
                </c:pt>
                <c:pt idx="4">
                  <c:v>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"/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Lbls>
            <c:dLbl>
              <c:idx val="1"/>
              <c:layout>
                <c:manualLayout>
                  <c:x val="-0.15926044810060502"/>
                  <c:y val="0.1137185672698070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9816443948287218E-2"/>
                  <c:y val="-0.1354603232363792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4241225167287336"/>
                  <c:y val="0.1484239716917208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+mj-lt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1">
                  <c:v>Досрочно прекращено </c:v>
                </c:pt>
                <c:pt idx="2">
                  <c:v>принято к сведению</c:v>
                </c:pt>
                <c:pt idx="3">
                  <c:v>процедура досрочного прекращения права пользования недрами не завершена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78</c:v>
                </c:pt>
                <c:pt idx="2">
                  <c:v>118</c:v>
                </c:pt>
                <c:pt idx="3">
                  <c:v>66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0.39316</cdr:x>
      <cdr:y>0.38045</cdr:y>
    </cdr:from>
    <cdr:to>
      <cdr:x>0.61364</cdr:x>
      <cdr:y>0.64943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1245668" y="970221"/>
          <a:ext cx="698547" cy="685962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r>
            <a:rPr lang="ru-RU" sz="14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+mj-lt"/>
            </a:rPr>
            <a:t>293</a:t>
          </a:r>
          <a:endParaRPr lang="ru-RU" sz="1400" dirty="0">
            <a:ln>
              <a:solidFill>
                <a:schemeClr val="tx1"/>
              </a:solidFill>
            </a:ln>
            <a:solidFill>
              <a:schemeClr val="tx1"/>
            </a:solidFill>
            <a:latin typeface="+mj-lt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2BC87-01EE-4E12-8F60-C88B40E6C11A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5DCB4-D68D-44BA-A27F-BF239749E4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717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EDB8-3D61-44B4-89BF-A9AD6D86B58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153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D3BE-1ED9-48F9-9F21-8F5A8F0F03E1}" type="datetime1">
              <a:rPr lang="ru-RU" smtClean="0"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6329-96CD-4932-852C-EA2465193F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E474-B0C3-4BAC-9770-12B27FFFDE46}" type="datetime1">
              <a:rPr lang="ru-RU" smtClean="0"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6329-96CD-4932-852C-EA2465193F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72EF1-D74A-4C90-94C9-19AF8DE2CB2B}" type="datetime1">
              <a:rPr lang="ru-RU" smtClean="0"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6329-96CD-4932-852C-EA2465193F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3716-E28A-4528-9A27-61C94CA25D92}" type="datetime1">
              <a:rPr lang="ru-RU" smtClean="0"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6329-96CD-4932-852C-EA2465193F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081A7-B82C-45B4-8B2D-C14117EC0B98}" type="datetime1">
              <a:rPr lang="ru-RU" smtClean="0"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6329-96CD-4932-852C-EA2465193F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14D50-1BB9-4F90-BD71-0B1B0C0CA7FA}" type="datetime1">
              <a:rPr lang="ru-RU" smtClean="0"/>
              <a:t>26.09.2017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6329-96CD-4932-852C-EA2465193F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8F76E-DC60-499E-95C2-A924BF150821}" type="datetime1">
              <a:rPr lang="ru-RU" smtClean="0"/>
              <a:t>26.09.2017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6329-96CD-4932-852C-EA2465193F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BB36-1117-4E0C-98C2-98AF11ADCEBA}" type="datetime1">
              <a:rPr lang="ru-RU" smtClean="0"/>
              <a:t>26.09.2017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6329-96CD-4932-852C-EA2465193F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46939-A646-43A7-AE67-2E5546F3F16F}" type="datetime1">
              <a:rPr lang="ru-RU" smtClean="0"/>
              <a:t>26.09.2017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6329-96CD-4932-852C-EA2465193F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8321A-E83E-4A89-AE52-2389D99E6BEF}" type="datetime1">
              <a:rPr lang="ru-RU" smtClean="0"/>
              <a:t>26.09.2017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6329-96CD-4932-852C-EA2465193F3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1E06-BA09-4472-BEA7-B925F6C39957}" type="datetime1">
              <a:rPr lang="ru-RU" smtClean="0"/>
              <a:t>26.09.2017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5D6329-96CD-4932-852C-EA2465193F3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95D6329-96CD-4932-852C-EA2465193F33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D9ACC2C-C86B-44BF-B953-AA7F2A12BFCA}" type="datetime1">
              <a:rPr lang="ru-RU" smtClean="0"/>
              <a:t>26.09.2017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924944"/>
            <a:ext cx="8136904" cy="3240360"/>
          </a:xfrm>
        </p:spPr>
        <p:txBody>
          <a:bodyPr/>
          <a:lstStyle/>
          <a:p>
            <a:r>
              <a:rPr lang="ru-RU" sz="3100" b="1" dirty="0" smtClean="0"/>
              <a:t>ОСНОВНЫЕ НОВЕЛЛЫ И ТЕНДЕНЦИИ ПРАВОВОГО РЕГУЛИРОВАНИЯ ЛИЦЕНЗИРОВАНИЯ НЕДРОПОЛЬЗОВАНИЯ</a:t>
            </a:r>
            <a:br>
              <a:rPr lang="ru-RU" sz="3100" b="1" dirty="0" smtClean="0"/>
            </a:br>
            <a:r>
              <a:rPr lang="ru-RU" sz="3100" b="1" dirty="0" smtClean="0"/>
              <a:t>В РОССИЙСКОЙ ФЕДЕРАЦИИ</a:t>
            </a:r>
            <a:r>
              <a:rPr lang="ru-RU" sz="400" b="1" dirty="0" smtClean="0"/>
              <a:t/>
            </a:r>
            <a:br>
              <a:rPr lang="ru-RU" sz="4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2200" b="1" dirty="0" smtClean="0"/>
              <a:t>Никишин Д.Л. </a:t>
            </a: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dirty="0" err="1" smtClean="0"/>
              <a:t>к.ю.н</a:t>
            </a:r>
            <a:r>
              <a:rPr lang="ru-RU" sz="2200" dirty="0" smtClean="0"/>
              <a:t>., зам. директора ФБУ «</a:t>
            </a:r>
            <a:r>
              <a:rPr lang="ru-RU" sz="2200" dirty="0" err="1" smtClean="0"/>
              <a:t>Росгеолэкспертиза</a:t>
            </a:r>
            <a:r>
              <a:rPr lang="ru-RU" sz="2200" dirty="0" smtClean="0"/>
              <a:t>»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99865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5184576" cy="5256584"/>
          </a:xfrm>
        </p:spPr>
        <p:txBody>
          <a:bodyPr>
            <a:normAutofit/>
          </a:bodyPr>
          <a:lstStyle/>
          <a:p>
            <a:pPr indent="-342900" algn="just"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r>
              <a:rPr lang="ru-RU" sz="1800" b="1" dirty="0" smtClean="0">
                <a:latin typeface="Cambria" panose="02040503050406030204" pitchFamily="18" charset="0"/>
              </a:rPr>
              <a:t>Исключения из принципа однократности</a:t>
            </a:r>
            <a:r>
              <a:rPr lang="ru-RU" sz="1800" dirty="0" smtClean="0">
                <a:latin typeface="Cambria" panose="02040503050406030204" pitchFamily="18" charset="0"/>
              </a:rPr>
              <a:t> </a:t>
            </a:r>
            <a:r>
              <a:rPr lang="ru-RU" sz="1800" dirty="0">
                <a:latin typeface="Cambria" panose="02040503050406030204" pitchFamily="18" charset="0"/>
              </a:rPr>
              <a:t>изменения </a:t>
            </a:r>
            <a:r>
              <a:rPr lang="ru-RU" sz="1800" dirty="0" smtClean="0">
                <a:latin typeface="Cambria" panose="02040503050406030204" pitchFamily="18" charset="0"/>
              </a:rPr>
              <a:t>границ: </a:t>
            </a:r>
          </a:p>
          <a:p>
            <a:pPr lvl="1" indent="-342900" algn="just">
              <a:spcBef>
                <a:spcPts val="0"/>
              </a:spcBef>
              <a:buClrTx/>
            </a:pPr>
            <a:r>
              <a:rPr lang="ru-RU" sz="1800" dirty="0" smtClean="0">
                <a:latin typeface="Cambria" panose="02040503050406030204" pitchFamily="18" charset="0"/>
              </a:rPr>
              <a:t>для технологических нужд</a:t>
            </a:r>
          </a:p>
          <a:p>
            <a:pPr lvl="1" indent="-342900" algn="just">
              <a:spcBef>
                <a:spcPts val="0"/>
              </a:spcBef>
              <a:buClrTx/>
            </a:pPr>
            <a:r>
              <a:rPr lang="ru-RU" sz="1800" dirty="0" smtClean="0">
                <a:latin typeface="Cambria" panose="02040503050406030204" pitchFamily="18" charset="0"/>
              </a:rPr>
              <a:t>по глубине (нижележащая часть)</a:t>
            </a:r>
          </a:p>
          <a:p>
            <a:pPr lvl="1" indent="-342900" algn="just">
              <a:spcBef>
                <a:spcPts val="0"/>
              </a:spcBef>
              <a:buClrTx/>
            </a:pPr>
            <a:r>
              <a:rPr lang="ru-RU" sz="1800" dirty="0" smtClean="0">
                <a:latin typeface="Cambria" panose="02040503050406030204" pitchFamily="18" charset="0"/>
              </a:rPr>
              <a:t>по площади и на вышележащую часть для участков недр с учетом общего 20% ограничения</a:t>
            </a:r>
          </a:p>
          <a:p>
            <a:pPr marL="342900" lvl="1" indent="-342900" algn="just"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Cambria" panose="02040503050406030204" pitchFamily="18" charset="0"/>
              </a:rPr>
              <a:t>Возможность </a:t>
            </a:r>
            <a:r>
              <a:rPr lang="ru-RU" sz="1800" b="1" dirty="0">
                <a:latin typeface="Cambria" panose="02040503050406030204" pitchFamily="18" charset="0"/>
              </a:rPr>
              <a:t>уменьшения границ участка </a:t>
            </a:r>
            <a:r>
              <a:rPr lang="ru-RU" sz="1800" dirty="0">
                <a:latin typeface="Cambria" panose="02040503050406030204" pitchFamily="18" charset="0"/>
              </a:rPr>
              <a:t>недр </a:t>
            </a:r>
            <a:r>
              <a:rPr lang="ru-RU" sz="1800" b="1" dirty="0">
                <a:latin typeface="Cambria" panose="02040503050406030204" pitchFamily="18" charset="0"/>
              </a:rPr>
              <a:t>по завершению вида ГРР (например сейсморазведки) </a:t>
            </a:r>
            <a:r>
              <a:rPr lang="ru-RU" sz="1800" dirty="0">
                <a:latin typeface="Cambria" panose="02040503050406030204" pitchFamily="18" charset="0"/>
              </a:rPr>
              <a:t>на </a:t>
            </a:r>
            <a:r>
              <a:rPr lang="ru-RU" sz="1800" b="1" dirty="0">
                <a:latin typeface="Cambria" panose="02040503050406030204" pitchFamily="18" charset="0"/>
              </a:rPr>
              <a:t>исключаемой</a:t>
            </a:r>
            <a:r>
              <a:rPr lang="ru-RU" sz="1800" dirty="0">
                <a:latin typeface="Cambria" panose="02040503050406030204" pitchFamily="18" charset="0"/>
              </a:rPr>
              <a:t> части участка, а не всего этапа ГРР на всем </a:t>
            </a:r>
            <a:r>
              <a:rPr lang="ru-RU" sz="1800" dirty="0" smtClean="0">
                <a:latin typeface="Cambria" panose="02040503050406030204" pitchFamily="18" charset="0"/>
              </a:rPr>
              <a:t>участке</a:t>
            </a:r>
          </a:p>
          <a:p>
            <a:pPr marL="342900" lvl="1" indent="-342900" algn="just"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Cambria" panose="02040503050406030204" pitchFamily="18" charset="0"/>
              </a:rPr>
              <a:t>Установление </a:t>
            </a:r>
            <a:r>
              <a:rPr lang="ru-RU" sz="1800" b="1" dirty="0" smtClean="0">
                <a:latin typeface="Cambria" panose="02040503050406030204" pitchFamily="18" charset="0"/>
              </a:rPr>
              <a:t>новых оснований</a:t>
            </a:r>
            <a:r>
              <a:rPr lang="ru-RU" sz="1800" dirty="0" smtClean="0">
                <a:latin typeface="Cambria" panose="02040503050406030204" pitchFamily="18" charset="0"/>
              </a:rPr>
              <a:t> для изменения границ в сторону </a:t>
            </a:r>
            <a:r>
              <a:rPr lang="ru-RU" sz="1800" b="1" dirty="0" smtClean="0">
                <a:latin typeface="Cambria" panose="02040503050406030204" pitchFamily="18" charset="0"/>
              </a:rPr>
              <a:t>уменьшения</a:t>
            </a:r>
            <a:endParaRPr lang="ru-RU" sz="1800" dirty="0" smtClean="0">
              <a:latin typeface="Cambria" panose="02040503050406030204" pitchFamily="18" charset="0"/>
            </a:endParaRPr>
          </a:p>
          <a:p>
            <a:pPr marL="342900" lvl="1" indent="-342900" algn="just"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Cambria" panose="02040503050406030204" pitchFamily="18" charset="0"/>
              </a:rPr>
              <a:t>Закрепление </a:t>
            </a:r>
            <a:r>
              <a:rPr lang="ru-RU" sz="1800" b="1" dirty="0" smtClean="0">
                <a:latin typeface="Cambria" panose="02040503050406030204" pitchFamily="18" charset="0"/>
              </a:rPr>
              <a:t>порядка расчета 20%</a:t>
            </a:r>
            <a:r>
              <a:rPr lang="ru-RU" sz="1800" dirty="0" smtClean="0">
                <a:latin typeface="Cambria" panose="02040503050406030204" pitchFamily="18" charset="0"/>
              </a:rPr>
              <a:t> ограничения на прирезку</a:t>
            </a:r>
          </a:p>
          <a:p>
            <a:pPr marL="342900" lvl="1" indent="-342900" algn="just"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Cambria" panose="02040503050406030204" pitchFamily="18" charset="0"/>
              </a:rPr>
              <a:t>Совершенствование </a:t>
            </a:r>
            <a:r>
              <a:rPr lang="ru-RU" sz="1800" b="1" dirty="0" smtClean="0">
                <a:latin typeface="Cambria" panose="02040503050406030204" pitchFamily="18" charset="0"/>
              </a:rPr>
              <a:t>порядка работы </a:t>
            </a:r>
            <a:r>
              <a:rPr lang="ru-RU" sz="1800" dirty="0" smtClean="0">
                <a:latin typeface="Cambria" panose="02040503050406030204" pitchFamily="18" charset="0"/>
              </a:rPr>
              <a:t>комиссий территориальных органов </a:t>
            </a:r>
            <a:r>
              <a:rPr lang="ru-RU" sz="1800" dirty="0" err="1" smtClean="0">
                <a:latin typeface="Cambria" panose="02040503050406030204" pitchFamily="18" charset="0"/>
              </a:rPr>
              <a:t>Роснедр</a:t>
            </a:r>
            <a:endParaRPr lang="ru-RU" sz="1800" dirty="0">
              <a:latin typeface="Cambria" panose="02040503050406030204" pitchFamily="18" charset="0"/>
            </a:endParaRPr>
          </a:p>
          <a:p>
            <a:pPr marL="342900" lvl="1" indent="-342900" algn="just"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endParaRPr lang="ru-RU" sz="1800" dirty="0">
              <a:latin typeface="Cambria" panose="02040503050406030204" pitchFamily="18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79512" y="188639"/>
            <a:ext cx="8136904" cy="11521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base">
              <a:lnSpc>
                <a:spcPct val="100000"/>
              </a:lnSpc>
              <a:spcAft>
                <a:spcPct val="0"/>
              </a:spcAft>
            </a:pPr>
            <a:r>
              <a:rPr lang="ru-RU" sz="2400" b="1" spc="-100" dirty="0">
                <a:effectLst/>
                <a:latin typeface="Cambria" panose="02040503050406030204" pitchFamily="18" charset="0"/>
              </a:rPr>
              <a:t>Основные </a:t>
            </a:r>
            <a:r>
              <a:rPr lang="ru-RU" sz="2400" b="1" spc="-100" dirty="0" smtClean="0">
                <a:effectLst/>
                <a:latin typeface="Cambria" panose="02040503050406030204" pitchFamily="18" charset="0"/>
              </a:rPr>
              <a:t>новеллы, внесенные в Положение </a:t>
            </a:r>
            <a:r>
              <a:rPr lang="ru-RU" sz="2400" b="1" spc="-100" dirty="0">
                <a:effectLst/>
                <a:latin typeface="Cambria" panose="02040503050406030204" pitchFamily="18" charset="0"/>
              </a:rPr>
              <a:t>об установлении и изменении границ </a:t>
            </a:r>
            <a:endParaRPr lang="ru-RU" sz="2400" b="1" spc="-100" dirty="0" smtClean="0">
              <a:effectLst/>
              <a:latin typeface="Cambria" panose="02040503050406030204" pitchFamily="18" charset="0"/>
            </a:endParaRPr>
          </a:p>
          <a:p>
            <a:pPr fontAlgn="base">
              <a:lnSpc>
                <a:spcPct val="100000"/>
              </a:lnSpc>
              <a:spcAft>
                <a:spcPct val="0"/>
              </a:spcAft>
            </a:pPr>
            <a:r>
              <a:rPr lang="ru-RU" sz="2400" b="1" spc="-100" dirty="0" smtClean="0">
                <a:effectLst/>
                <a:latin typeface="Cambria" panose="02040503050406030204" pitchFamily="18" charset="0"/>
              </a:rPr>
              <a:t>(</a:t>
            </a:r>
            <a:r>
              <a:rPr lang="ru-RU" sz="2400" b="1" i="1" spc="-100" dirty="0" smtClean="0">
                <a:effectLst/>
                <a:latin typeface="Cambria" panose="02040503050406030204" pitchFamily="18" charset="0"/>
              </a:rPr>
              <a:t>постановление Правительства РФ от ____ № _________</a:t>
            </a:r>
            <a:r>
              <a:rPr lang="ru-RU" sz="2400" b="1" spc="-100" dirty="0" smtClean="0">
                <a:effectLst/>
                <a:latin typeface="Cambria" panose="02040503050406030204" pitchFamily="18" charset="0"/>
              </a:rPr>
              <a:t>)</a:t>
            </a:r>
            <a:endParaRPr lang="ru-RU" sz="2400" b="1" spc="-100" dirty="0">
              <a:effectLst/>
              <a:latin typeface="Cambria" panose="02040503050406030204" pitchFamily="18" charset="0"/>
            </a:endParaRPr>
          </a:p>
        </p:txBody>
      </p:sp>
      <p:pic>
        <p:nvPicPr>
          <p:cNvPr id="8" name="Picture 2" descr="http://neftegaz.ru/images/nefteprovo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71" r="3401"/>
          <a:stretch/>
        </p:blipFill>
        <p:spPr bwMode="auto">
          <a:xfrm rot="424903">
            <a:off x="5798440" y="1734918"/>
            <a:ext cx="2785207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100" name="Picture 4" descr="C:\Users\Никишин Денис\AppData\Local\Microsoft\Windows\Temporary Internet Files\Content.IE5\P749NCDI\MC900432586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484784"/>
            <a:ext cx="499170" cy="49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6329-96CD-4932-852C-EA2465193F33}" type="slidenum">
              <a:rPr lang="ru-RU" smtClean="0">
                <a:latin typeface="+mj-lt"/>
              </a:rPr>
              <a:t>10</a:t>
            </a:fld>
            <a:endParaRPr lang="ru-RU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090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81"/>
          <p:cNvSpPr txBox="1"/>
          <p:nvPr/>
        </p:nvSpPr>
        <p:spPr>
          <a:xfrm>
            <a:off x="249105" y="1282960"/>
            <a:ext cx="4157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Поведение  экспертизы проектов ГИН,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по лицензиям, полученным по заявительному  механизму</a:t>
            </a:r>
          </a:p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(по состоянию на 01.08.2017)</a:t>
            </a:r>
            <a:endParaRPr lang="ru-RU" sz="1200" i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4406462" y="1268760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Результаты досрочного прекращения права пользования недрами по лицензиям, полученным по заявительному  механизму</a:t>
            </a:r>
          </a:p>
          <a:p>
            <a:pPr algn="ctr"/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(по состоянию на 20.07.2017)</a:t>
            </a:r>
            <a:endParaRPr lang="ru-RU" sz="1200" i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8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80920" cy="1008112"/>
          </a:xfrm>
        </p:spPr>
        <p:txBody>
          <a:bodyPr/>
          <a:lstStyle/>
          <a:p>
            <a:pPr algn="ctr"/>
            <a:r>
              <a:rPr lang="ru-RU" sz="2600" b="1" dirty="0" smtClean="0"/>
              <a:t>Мониторинг исполнения условий пользования недрами на примере лицензий, полученных по заявительному механизму на ТПИ</a:t>
            </a:r>
            <a:endParaRPr lang="ru-RU" sz="26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31788" y="5625048"/>
            <a:ext cx="548640" cy="396240"/>
          </a:xfrm>
        </p:spPr>
        <p:txBody>
          <a:bodyPr/>
          <a:lstStyle/>
          <a:p>
            <a:fld id="{695D6329-96CD-4932-852C-EA2465193F33}" type="slidenum">
              <a:rPr lang="ru-RU" smtClean="0">
                <a:latin typeface="+mj-lt"/>
              </a:rPr>
              <a:t>11</a:t>
            </a:fld>
            <a:endParaRPr lang="ru-RU">
              <a:latin typeface="+mj-lt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522428322"/>
              </p:ext>
            </p:extLst>
          </p:nvPr>
        </p:nvGraphicFramePr>
        <p:xfrm>
          <a:off x="374014" y="2316665"/>
          <a:ext cx="4032448" cy="3055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62702" y="5022468"/>
            <a:ext cx="1524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Положительные заключения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1987" y="2318338"/>
            <a:ext cx="1524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Отрицательные заключения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63688" y="2087505"/>
            <a:ext cx="8713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В работе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025295221"/>
              </p:ext>
            </p:extLst>
          </p:nvPr>
        </p:nvGraphicFramePr>
        <p:xfrm>
          <a:off x="5076056" y="2828112"/>
          <a:ext cx="3168351" cy="2550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6876256" y="2226005"/>
            <a:ext cx="1562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Право пользования недрами досрочно прекращено</a:t>
            </a: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31819" y="4787331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Процедура завершена без прекращения права пользования недрами</a:t>
            </a: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44008" y="2780003"/>
            <a:ext cx="1409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Процедура не завершена</a:t>
            </a: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59832" y="1929291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Проектная документация на экспертизу не представлялась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3923928" y="3861048"/>
            <a:ext cx="1368152" cy="504056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62702" y="5733256"/>
            <a:ext cx="7704856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+mj-lt"/>
              </a:rPr>
              <a:t>По результатам успешного опыта применения механизма мониторинга исполнения условий пользования недрами </a:t>
            </a:r>
            <a:r>
              <a:rPr lang="ru-RU" sz="1400" dirty="0" err="1" smtClean="0">
                <a:latin typeface="+mj-lt"/>
              </a:rPr>
              <a:t>Роснедрами</a:t>
            </a:r>
            <a:r>
              <a:rPr lang="ru-RU" sz="1400" dirty="0" smtClean="0">
                <a:latin typeface="+mj-lt"/>
              </a:rPr>
              <a:t> в настоящее время проводится работа по </a:t>
            </a:r>
            <a:r>
              <a:rPr lang="ru-RU" sz="1400" b="1" dirty="0" smtClean="0">
                <a:latin typeface="+mj-lt"/>
              </a:rPr>
              <a:t>совершенствованию формы 2-ЛС</a:t>
            </a:r>
            <a:r>
              <a:rPr lang="ru-RU" sz="1400" dirty="0" smtClean="0">
                <a:latin typeface="+mj-lt"/>
              </a:rPr>
              <a:t> в целях формирования общего мониторинга исполнения условий пользования недрами</a:t>
            </a:r>
            <a:endParaRPr lang="ru-RU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2388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210" y="1484784"/>
            <a:ext cx="83134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  <a:latin typeface="+mj-lt"/>
              </a:rPr>
              <a:t>Спасибо за </a:t>
            </a:r>
            <a:r>
              <a:rPr lang="ru-RU" sz="6000" b="1" dirty="0" smtClean="0">
                <a:solidFill>
                  <a:srgbClr val="0070C0"/>
                </a:solidFill>
                <a:latin typeface="+mj-lt"/>
              </a:rPr>
              <a:t>внимание</a:t>
            </a:r>
            <a:r>
              <a:rPr lang="en-US" sz="6000" b="1" dirty="0" smtClean="0">
                <a:solidFill>
                  <a:srgbClr val="0070C0"/>
                </a:solidFill>
                <a:latin typeface="+mj-lt"/>
              </a:rPr>
              <a:t>!</a:t>
            </a:r>
            <a:endParaRPr lang="ru-RU" sz="6000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0" t="26733" r="34936" b="18981"/>
          <a:stretch/>
        </p:blipFill>
        <p:spPr bwMode="auto">
          <a:xfrm>
            <a:off x="2875328" y="3284984"/>
            <a:ext cx="2697833" cy="2697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46705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7620000" cy="719661"/>
          </a:xfrm>
        </p:spPr>
        <p:txBody>
          <a:bodyPr/>
          <a:lstStyle/>
          <a:p>
            <a:pPr algn="ctr"/>
            <a:r>
              <a:rPr lang="ru-RU" sz="2400" b="1" dirty="0">
                <a:cs typeface="Arial" pitchFamily="34" charset="0"/>
              </a:rPr>
              <a:t>Основные цель и задачи государственного регулирования отношений недропользования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1638" y="3506048"/>
            <a:ext cx="3653162" cy="355000"/>
          </a:xfrm>
        </p:spPr>
        <p:txBody>
          <a:bodyPr/>
          <a:lstStyle/>
          <a:p>
            <a:r>
              <a:rPr lang="ru-RU" sz="1600" dirty="0" smtClean="0">
                <a:solidFill>
                  <a:schemeClr val="tx1"/>
                </a:solidFill>
                <a:latin typeface="+mj-lt"/>
              </a:rPr>
              <a:t>1992 – 2010 гг.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76359"/>
            <a:ext cx="3657600" cy="2441476"/>
          </a:xfr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+mj-lt"/>
              </a:rPr>
              <a:t>Обеспечение перехода к </a:t>
            </a:r>
            <a:r>
              <a:rPr lang="ru-RU" sz="1600" b="1" dirty="0" smtClean="0">
                <a:latin typeface="+mj-lt"/>
              </a:rPr>
              <a:t>рыночным механизмам </a:t>
            </a:r>
            <a:r>
              <a:rPr lang="ru-RU" sz="1600" dirty="0" smtClean="0">
                <a:latin typeface="+mj-lt"/>
              </a:rPr>
              <a:t>функционирования геологоразведочной и горнодобывающей отрасли</a:t>
            </a:r>
          </a:p>
          <a:p>
            <a:pPr algn="just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ru-RU" sz="1600" b="1" dirty="0" smtClean="0">
                <a:latin typeface="+mj-lt"/>
              </a:rPr>
              <a:t>Эффективное распределение </a:t>
            </a:r>
            <a:r>
              <a:rPr lang="ru-RU" sz="1600" dirty="0" smtClean="0">
                <a:latin typeface="+mj-lt"/>
              </a:rPr>
              <a:t>изученного и (или) подготовленного к освоению фонда недр</a:t>
            </a:r>
            <a:endParaRPr lang="ru-RU" sz="1600" dirty="0">
              <a:latin typeface="+mj-l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447717" y="3452782"/>
            <a:ext cx="3629483" cy="408266"/>
          </a:xfrm>
        </p:spPr>
        <p:txBody>
          <a:bodyPr/>
          <a:lstStyle/>
          <a:p>
            <a:r>
              <a:rPr lang="ru-RU" sz="1600" dirty="0" smtClean="0">
                <a:solidFill>
                  <a:schemeClr val="tx1"/>
                </a:solidFill>
                <a:latin typeface="+mj-lt"/>
              </a:rPr>
              <a:t>2010 г. – настоящее время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419600" y="3976359"/>
            <a:ext cx="3657600" cy="2476977"/>
          </a:xfrm>
          <a:ln>
            <a:prstDash val="lg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ru-RU" sz="1600" b="1" dirty="0">
                <a:latin typeface="+mj-lt"/>
              </a:rPr>
              <a:t>Обеспечение опережающего воспроизводства МСБ,</a:t>
            </a:r>
            <a:r>
              <a:rPr lang="ru-RU" sz="1600" dirty="0">
                <a:latin typeface="+mj-lt"/>
              </a:rPr>
              <a:t> включая создание необходимо поискового </a:t>
            </a:r>
            <a:r>
              <a:rPr lang="ru-RU" sz="1600" dirty="0" smtClean="0">
                <a:latin typeface="+mj-lt"/>
              </a:rPr>
              <a:t>задела</a:t>
            </a:r>
            <a:endParaRPr lang="ru-RU" sz="1600" b="1" dirty="0" smtClean="0">
              <a:latin typeface="+mj-lt"/>
            </a:endParaRPr>
          </a:p>
          <a:p>
            <a:pPr algn="just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ru-RU" sz="1600" b="1" dirty="0" smtClean="0">
                <a:latin typeface="+mj-lt"/>
              </a:rPr>
              <a:t>Эффективное управление распределенным фондом недр</a:t>
            </a:r>
            <a:r>
              <a:rPr lang="ru-RU" sz="1600" dirty="0" smtClean="0">
                <a:latin typeface="+mj-lt"/>
              </a:rPr>
              <a:t>, включая обеспечение рационального использования недр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1637" y="1276995"/>
            <a:ext cx="7608166" cy="147732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+mj-lt"/>
              </a:rPr>
              <a:t>Базовой целью</a:t>
            </a:r>
            <a:r>
              <a:rPr lang="ru-RU" dirty="0" smtClean="0">
                <a:latin typeface="+mj-lt"/>
              </a:rPr>
              <a:t> государственного </a:t>
            </a:r>
            <a:r>
              <a:rPr lang="ru-RU" dirty="0">
                <a:latin typeface="+mj-lt"/>
              </a:rPr>
              <a:t>регулирования </a:t>
            </a:r>
            <a:r>
              <a:rPr lang="ru-RU" dirty="0" smtClean="0">
                <a:latin typeface="+mj-lt"/>
              </a:rPr>
              <a:t>является </a:t>
            </a:r>
            <a:r>
              <a:rPr lang="ru-RU" b="1" dirty="0">
                <a:latin typeface="+mj-lt"/>
              </a:rPr>
              <a:t>обеспечение воспроизводства</a:t>
            </a:r>
            <a:r>
              <a:rPr lang="ru-RU" dirty="0">
                <a:latin typeface="+mj-lt"/>
              </a:rPr>
              <a:t> минерально-сырьевой базы, ее </a:t>
            </a:r>
            <a:r>
              <a:rPr lang="ru-RU" b="1" dirty="0">
                <a:latin typeface="+mj-lt"/>
              </a:rPr>
              <a:t>рационального использования</a:t>
            </a:r>
            <a:r>
              <a:rPr lang="ru-RU" dirty="0">
                <a:latin typeface="+mj-lt"/>
              </a:rPr>
              <a:t> </a:t>
            </a:r>
            <a:r>
              <a:rPr lang="ru-RU" b="1" dirty="0">
                <a:latin typeface="+mj-lt"/>
              </a:rPr>
              <a:t>и охраны </a:t>
            </a:r>
            <a:r>
              <a:rPr lang="ru-RU" dirty="0">
                <a:latin typeface="+mj-lt"/>
              </a:rPr>
              <a:t>недр в интересах нынешнего и будущих поколений народов Российской </a:t>
            </a:r>
            <a:r>
              <a:rPr lang="ru-RU" dirty="0" smtClean="0">
                <a:latin typeface="+mj-lt"/>
              </a:rPr>
              <a:t>Федерации (ч. 1 ст. 35 ЗоН).</a:t>
            </a:r>
            <a:endParaRPr lang="ru-RU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1637" y="2824882"/>
            <a:ext cx="7608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Задачи государственного регулирования</a:t>
            </a:r>
          </a:p>
          <a:p>
            <a:pPr algn="ctr"/>
            <a:r>
              <a:rPr lang="ru-RU" b="1" dirty="0" smtClean="0">
                <a:latin typeface="+mj-lt"/>
              </a:rPr>
              <a:t>в сфере лицензирования недропользования</a:t>
            </a:r>
            <a:endParaRPr lang="ru-RU" b="1" dirty="0">
              <a:latin typeface="+mj-lt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3941685" y="4880233"/>
            <a:ext cx="648070" cy="587674"/>
          </a:xfrm>
          <a:prstGeom prst="righ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6329-96CD-4932-852C-EA2465193F33}" type="slidenum">
              <a:rPr lang="ru-RU" smtClean="0">
                <a:latin typeface="+mj-lt"/>
              </a:rPr>
              <a:t>2</a:t>
            </a:fld>
            <a:endParaRPr lang="ru-RU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5457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8"/>
          <p:cNvSpPr txBox="1"/>
          <p:nvPr/>
        </p:nvSpPr>
        <p:spPr>
          <a:xfrm>
            <a:off x="4922493" y="1240694"/>
            <a:ext cx="3328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latin typeface="+mj-lt"/>
              </a:rPr>
              <a:t>Динамика выдачи лицензий по «заявительному механизму» на ТПИ</a:t>
            </a:r>
            <a:r>
              <a:rPr lang="en-US" sz="1400" b="1" dirty="0" smtClean="0">
                <a:latin typeface="+mj-lt"/>
              </a:rPr>
              <a:t> </a:t>
            </a:r>
            <a:r>
              <a:rPr lang="ru-RU" sz="1400" b="1" dirty="0" smtClean="0">
                <a:latin typeface="+mj-lt"/>
              </a:rPr>
              <a:t> </a:t>
            </a:r>
            <a:endParaRPr lang="ru-RU" sz="1400" b="1" dirty="0">
              <a:latin typeface="+mj-lt"/>
            </a:endParaRPr>
          </a:p>
        </p:txBody>
      </p:sp>
      <p:sp>
        <p:nvSpPr>
          <p:cNvPr id="26" name="Заголовок 1"/>
          <p:cNvSpPr>
            <a:spLocks noGrp="1"/>
          </p:cNvSpPr>
          <p:nvPr/>
        </p:nvSpPr>
        <p:spPr>
          <a:xfrm>
            <a:off x="179512" y="134871"/>
            <a:ext cx="8064896" cy="9898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600" b="1" spc="-100" dirty="0" smtClean="0">
                <a:solidFill>
                  <a:schemeClr val="tx2"/>
                </a:solidFill>
              </a:rPr>
              <a:t>Новые механизмы предоставления права пользования недрами для геологического изучения</a:t>
            </a:r>
            <a:endParaRPr lang="ru-RU" sz="2600" b="1" spc="-100" dirty="0">
              <a:solidFill>
                <a:schemeClr val="tx2"/>
              </a:solidFill>
            </a:endParaRPr>
          </a:p>
        </p:txBody>
      </p: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3796813395"/>
              </p:ext>
            </p:extLst>
          </p:nvPr>
        </p:nvGraphicFramePr>
        <p:xfrm>
          <a:off x="4716017" y="1692450"/>
          <a:ext cx="3672407" cy="2877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6329-96CD-4932-852C-EA2465193F33}" type="slidenum">
              <a:rPr lang="ru-RU" b="1" smtClean="0">
                <a:latin typeface="+mj-lt"/>
              </a:rPr>
              <a:t>3</a:t>
            </a:fld>
            <a:endParaRPr lang="ru-RU" b="1"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2361" y="4706560"/>
            <a:ext cx="7942402" cy="73866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+mj-lt"/>
              </a:rPr>
              <a:t>Планируемый пользователями недр в соответствии с утвержденной проектной документацией </a:t>
            </a:r>
            <a:r>
              <a:rPr lang="ru-RU" sz="1400" b="1" dirty="0" smtClean="0">
                <a:latin typeface="+mj-lt"/>
              </a:rPr>
              <a:t>объем финансирования ГРР</a:t>
            </a:r>
            <a:r>
              <a:rPr lang="ru-RU" sz="1400" dirty="0" smtClean="0">
                <a:latin typeface="+mj-lt"/>
              </a:rPr>
              <a:t> на данных участках недр, полученных в пользование по заявительному механизму составляет более </a:t>
            </a:r>
            <a:r>
              <a:rPr lang="ru-RU" sz="1400" b="1" dirty="0" smtClean="0">
                <a:latin typeface="+mj-lt"/>
              </a:rPr>
              <a:t>45 млрд. руб</a:t>
            </a:r>
            <a:r>
              <a:rPr lang="ru-RU" sz="1400" dirty="0" smtClean="0">
                <a:latin typeface="+mj-lt"/>
              </a:rPr>
              <a:t>. </a:t>
            </a:r>
          </a:p>
        </p:txBody>
      </p:sp>
      <p:graphicFrame>
        <p:nvGraphicFramePr>
          <p:cNvPr id="9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1206532"/>
              </p:ext>
            </p:extLst>
          </p:nvPr>
        </p:nvGraphicFramePr>
        <p:xfrm>
          <a:off x="323528" y="1412776"/>
          <a:ext cx="4320479" cy="329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19"/>
                <a:gridCol w="32403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Механизм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Цели правового регулирования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j-lt"/>
                        </a:rPr>
                        <a:t>Заявительный механизм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+mj-lt"/>
                        </a:rPr>
                        <a:t>Вовлечение в освоение </a:t>
                      </a:r>
                      <a:r>
                        <a:rPr lang="ru-RU" sz="1200" b="1" dirty="0" smtClean="0">
                          <a:latin typeface="+mj-lt"/>
                        </a:rPr>
                        <a:t>неизученных</a:t>
                      </a:r>
                      <a:r>
                        <a:rPr lang="ru-RU" sz="1200" b="1" baseline="0" dirty="0" smtClean="0">
                          <a:latin typeface="+mj-lt"/>
                        </a:rPr>
                        <a:t> и </a:t>
                      </a:r>
                      <a:r>
                        <a:rPr lang="ru-RU" sz="1200" b="1" dirty="0" smtClean="0">
                          <a:latin typeface="+mj-lt"/>
                        </a:rPr>
                        <a:t>малоизученных</a:t>
                      </a:r>
                      <a:r>
                        <a:rPr lang="ru-RU" sz="1200" dirty="0" smtClean="0">
                          <a:latin typeface="+mj-lt"/>
                        </a:rPr>
                        <a:t> участков недр и территорий</a:t>
                      </a:r>
                      <a:r>
                        <a:rPr lang="ru-RU" sz="1200" baseline="0" dirty="0" smtClean="0">
                          <a:latin typeface="+mj-lt"/>
                        </a:rPr>
                        <a:t> с </a:t>
                      </a:r>
                      <a:r>
                        <a:rPr lang="ru-RU" sz="1200" b="1" baseline="0" dirty="0" smtClean="0">
                          <a:latin typeface="+mj-lt"/>
                        </a:rPr>
                        <a:t>высокими рисками</a:t>
                      </a:r>
                      <a:r>
                        <a:rPr lang="ru-RU" sz="1200" baseline="0" dirty="0" smtClean="0">
                          <a:latin typeface="+mj-lt"/>
                        </a:rPr>
                        <a:t> отрицательного результата геологоразведочных работ (</a:t>
                      </a:r>
                      <a:r>
                        <a:rPr lang="ru-RU" sz="1200" i="1" baseline="0" dirty="0" smtClean="0">
                          <a:latin typeface="+mj-lt"/>
                        </a:rPr>
                        <a:t>приказы Минприроды России от  27.01.2014 № 37, от 10.11.2016 № 583</a:t>
                      </a:r>
                      <a:r>
                        <a:rPr lang="ru-RU" sz="1200" baseline="0" dirty="0" smtClean="0">
                          <a:latin typeface="+mj-lt"/>
                        </a:rPr>
                        <a:t>)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j-lt"/>
                        </a:rPr>
                        <a:t>Сопредельные участки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+mj-lt"/>
                        </a:rPr>
                        <a:t>Обеспечение </a:t>
                      </a:r>
                      <a:r>
                        <a:rPr lang="ru-RU" sz="1200" b="1" dirty="0" smtClean="0">
                          <a:latin typeface="+mj-lt"/>
                        </a:rPr>
                        <a:t>расширения ресурсной базы действующих горнодобывающих предприятий</a:t>
                      </a:r>
                      <a:r>
                        <a:rPr lang="ru-RU" sz="1200" dirty="0" smtClean="0">
                          <a:latin typeface="+mj-lt"/>
                        </a:rPr>
                        <a:t> за счет ниже- и вышележащих </a:t>
                      </a:r>
                      <a:r>
                        <a:rPr lang="ru-RU" sz="1200" b="1" dirty="0" smtClean="0">
                          <a:latin typeface="+mj-lt"/>
                        </a:rPr>
                        <a:t>горизонтов</a:t>
                      </a:r>
                      <a:r>
                        <a:rPr lang="ru-RU" sz="1200" dirty="0" smtClean="0">
                          <a:latin typeface="+mj-lt"/>
                        </a:rPr>
                        <a:t> и </a:t>
                      </a:r>
                      <a:r>
                        <a:rPr lang="ru-RU" sz="1200" b="1" dirty="0" smtClean="0">
                          <a:latin typeface="+mj-lt"/>
                        </a:rPr>
                        <a:t>флангов</a:t>
                      </a:r>
                      <a:r>
                        <a:rPr lang="ru-RU" sz="1200" dirty="0" smtClean="0">
                          <a:latin typeface="+mj-lt"/>
                        </a:rPr>
                        <a:t> разведываемых</a:t>
                      </a:r>
                      <a:r>
                        <a:rPr lang="ru-RU" sz="1200" baseline="0" dirty="0" smtClean="0">
                          <a:latin typeface="+mj-lt"/>
                        </a:rPr>
                        <a:t> и разрабатываемых месторождений полезных ископаемых</a:t>
                      </a:r>
                      <a:r>
                        <a:rPr lang="ru-RU" sz="1200" dirty="0" smtClean="0">
                          <a:latin typeface="+mj-lt"/>
                        </a:rPr>
                        <a:t>  (</a:t>
                      </a:r>
                      <a:r>
                        <a:rPr lang="ru-RU" sz="12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приказ Минприроды  России от 10.11.2016 № 583)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82361" y="5499809"/>
            <a:ext cx="7942402" cy="11695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+mj-lt"/>
              </a:rPr>
              <a:t>В развитие «заявительного принципа» предоставления права геологического изучения недр прорабатывается механизм предоставления права пользования недрами  для </a:t>
            </a:r>
            <a:r>
              <a:rPr lang="ru-RU" sz="1400" b="1" dirty="0" smtClean="0">
                <a:latin typeface="+mj-lt"/>
              </a:rPr>
              <a:t>регионального геологического изучения недр за счет частных средств</a:t>
            </a:r>
            <a:r>
              <a:rPr lang="ru-RU" sz="1400" dirty="0" smtClean="0">
                <a:latin typeface="+mj-lt"/>
              </a:rPr>
              <a:t>, с предоставлением права получения в </a:t>
            </a:r>
            <a:r>
              <a:rPr lang="ru-RU" sz="1400" b="1" dirty="0" smtClean="0">
                <a:latin typeface="+mj-lt"/>
              </a:rPr>
              <a:t>приоритетном</a:t>
            </a:r>
            <a:r>
              <a:rPr lang="ru-RU" sz="1400" dirty="0" smtClean="0">
                <a:latin typeface="+mj-lt"/>
              </a:rPr>
              <a:t> порядке лицензии геологическое изучение на перспективных участках, выявленных по результатам региональных работ</a:t>
            </a:r>
          </a:p>
        </p:txBody>
      </p:sp>
    </p:spTree>
    <p:extLst>
      <p:ext uri="{BB962C8B-B14F-4D97-AF65-F5344CB8AC3E}">
        <p14:creationId xmlns:p14="http://schemas.microsoft.com/office/powerpoint/2010/main" val="192968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018" y="188640"/>
            <a:ext cx="7620000" cy="868958"/>
          </a:xfrm>
        </p:spPr>
        <p:txBody>
          <a:bodyPr/>
          <a:lstStyle/>
          <a:p>
            <a:pPr algn="ctr"/>
            <a:r>
              <a:rPr lang="ru-RU" sz="2400" b="1" dirty="0" smtClean="0"/>
              <a:t>Совершенствование правового режима</a:t>
            </a:r>
            <a:br>
              <a:rPr lang="ru-RU" sz="2400" b="1" dirty="0" smtClean="0"/>
            </a:br>
            <a:r>
              <a:rPr lang="ru-RU" sz="2400" b="1" dirty="0" smtClean="0"/>
              <a:t>участков недр федерального значения</a:t>
            </a:r>
            <a:endParaRPr lang="ru-RU" sz="24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6329-96CD-4932-852C-EA2465193F33}" type="slidenum">
              <a:rPr lang="ru-RU" smtClean="0">
                <a:latin typeface="+mj-lt"/>
              </a:rPr>
              <a:t>4</a:t>
            </a:fld>
            <a:endParaRPr lang="ru-RU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961" y="1412776"/>
            <a:ext cx="47260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b="1" dirty="0">
                <a:latin typeface="+mj-lt"/>
              </a:rPr>
              <a:t>Корректировка критериев отнесения участков недр к участкам недр федерального </a:t>
            </a:r>
            <a:r>
              <a:rPr lang="ru-RU" sz="1400" b="1" dirty="0" smtClean="0">
                <a:latin typeface="+mj-lt"/>
              </a:rPr>
              <a:t>значения</a:t>
            </a:r>
          </a:p>
          <a:p>
            <a:pPr algn="just"/>
            <a:r>
              <a:rPr lang="ru-RU" sz="1400" i="1" dirty="0" smtClean="0">
                <a:latin typeface="+mj-lt"/>
              </a:rPr>
              <a:t>Федеральным законом </a:t>
            </a:r>
            <a:r>
              <a:rPr lang="ru-RU" sz="1400" i="1" dirty="0">
                <a:latin typeface="+mj-lt"/>
              </a:rPr>
              <a:t>от 03.07.2016 </a:t>
            </a:r>
            <a:r>
              <a:rPr lang="ru-RU" sz="1400" i="1" dirty="0" smtClean="0">
                <a:latin typeface="+mj-lt"/>
              </a:rPr>
              <a:t>№ 279-ФЗ</a:t>
            </a:r>
            <a:r>
              <a:rPr lang="ru-RU" sz="1400" dirty="0" smtClean="0">
                <a:latin typeface="+mj-lt"/>
              </a:rPr>
              <a:t> из состава УНФЗ </a:t>
            </a:r>
            <a:r>
              <a:rPr lang="ru-RU" sz="1400" b="1" dirty="0" smtClean="0">
                <a:latin typeface="+mj-lt"/>
              </a:rPr>
              <a:t>исключены</a:t>
            </a:r>
            <a:r>
              <a:rPr lang="ru-RU" sz="1400" dirty="0" smtClean="0">
                <a:latin typeface="+mj-lt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+mj-lt"/>
              </a:rPr>
              <a:t>Россыпные месторождения алмазов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+mj-lt"/>
              </a:rPr>
              <a:t>Россыпные месторождения металлов платиновой группы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+mj-lt"/>
              </a:rPr>
              <a:t>Все </a:t>
            </a:r>
            <a:r>
              <a:rPr lang="ru-RU" sz="1400" b="1" dirty="0" smtClean="0">
                <a:latin typeface="+mj-lt"/>
              </a:rPr>
              <a:t>проявления</a:t>
            </a:r>
            <a:r>
              <a:rPr lang="ru-RU" sz="1400" dirty="0" smtClean="0">
                <a:latin typeface="+mj-lt"/>
              </a:rPr>
              <a:t> полезных ископаемых</a:t>
            </a:r>
            <a:endParaRPr lang="ru-RU" sz="1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3798" y="3429000"/>
            <a:ext cx="472608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b="1" dirty="0" smtClean="0">
                <a:latin typeface="+mj-lt"/>
              </a:rPr>
              <a:t>Повышение гарантий пользователей недр на участках </a:t>
            </a:r>
            <a:r>
              <a:rPr lang="ru-RU" sz="1400" b="1" dirty="0">
                <a:latin typeface="+mj-lt"/>
              </a:rPr>
              <a:t>недр федерального </a:t>
            </a:r>
            <a:r>
              <a:rPr lang="ru-RU" sz="1400" b="1" dirty="0" smtClean="0">
                <a:latin typeface="+mj-lt"/>
              </a:rPr>
              <a:t>значения</a:t>
            </a:r>
          </a:p>
          <a:p>
            <a:pPr algn="just"/>
            <a:r>
              <a:rPr lang="ru-RU" sz="1400" i="1" dirty="0" smtClean="0">
                <a:latin typeface="+mj-lt"/>
              </a:rPr>
              <a:t>Федеральным законом </a:t>
            </a:r>
            <a:r>
              <a:rPr lang="ru-RU" sz="1400" i="1" dirty="0">
                <a:latin typeface="+mj-lt"/>
              </a:rPr>
              <a:t>от 02.05.2015 </a:t>
            </a:r>
            <a:r>
              <a:rPr lang="ru-RU" sz="1400" i="1" dirty="0" smtClean="0">
                <a:latin typeface="+mj-lt"/>
              </a:rPr>
              <a:t>№ 121-ФЗ</a:t>
            </a:r>
            <a:r>
              <a:rPr lang="ru-RU" sz="1400" dirty="0" smtClean="0">
                <a:latin typeface="+mj-lt"/>
              </a:rPr>
              <a:t> </a:t>
            </a:r>
            <a:r>
              <a:rPr lang="ru-RU" sz="1400" dirty="0">
                <a:latin typeface="+mj-lt"/>
              </a:rPr>
              <a:t>в отношении участков недр, которые расположены в </a:t>
            </a:r>
            <a:r>
              <a:rPr lang="ru-RU" sz="1400" b="1" dirty="0">
                <a:latin typeface="+mj-lt"/>
              </a:rPr>
              <a:t>Балтийском море</a:t>
            </a:r>
            <a:r>
              <a:rPr lang="ru-RU" sz="1400" dirty="0">
                <a:latin typeface="+mj-lt"/>
              </a:rPr>
              <a:t>, закреплены гарантии продолжения работ в случае открытия месторождения полезных </a:t>
            </a:r>
            <a:r>
              <a:rPr lang="ru-RU" sz="1400" dirty="0" smtClean="0">
                <a:latin typeface="+mj-lt"/>
              </a:rPr>
              <a:t>ископаемых.</a:t>
            </a:r>
          </a:p>
          <a:p>
            <a:pPr algn="just"/>
            <a:r>
              <a:rPr lang="ru-RU" sz="1400" i="1" dirty="0" smtClean="0">
                <a:latin typeface="+mj-lt"/>
              </a:rPr>
              <a:t>Федеральным законом </a:t>
            </a:r>
            <a:r>
              <a:rPr lang="ru-RU" sz="1400" i="1" dirty="0">
                <a:latin typeface="+mj-lt"/>
              </a:rPr>
              <a:t>от 29.12.2014 №</a:t>
            </a:r>
            <a:r>
              <a:rPr lang="ru-RU" sz="1400" i="1" dirty="0" smtClean="0">
                <a:latin typeface="+mj-lt"/>
              </a:rPr>
              <a:t> 459-ФЗ </a:t>
            </a:r>
            <a:r>
              <a:rPr lang="ru-RU" sz="1400" dirty="0" smtClean="0">
                <a:latin typeface="+mj-lt"/>
              </a:rPr>
              <a:t>отменена необходимость получения разрешения Правительства Российской Федерации для </a:t>
            </a:r>
            <a:r>
              <a:rPr lang="ru-RU" sz="1400" b="1" dirty="0" smtClean="0">
                <a:latin typeface="+mj-lt"/>
              </a:rPr>
              <a:t>продолжения работ по разведке и добыче на УНФЗ </a:t>
            </a:r>
            <a:r>
              <a:rPr lang="ru-RU" sz="1400" dirty="0" smtClean="0">
                <a:latin typeface="+mj-lt"/>
              </a:rPr>
              <a:t>после завершения геологического изучения по совмещенной лицензии для российских юридических лиц без участия иностранных инвесторов.</a:t>
            </a:r>
            <a:endParaRPr lang="ru-RU" sz="1400" dirty="0">
              <a:latin typeface="+mj-lt"/>
            </a:endParaRPr>
          </a:p>
        </p:txBody>
      </p:sp>
      <p:pic>
        <p:nvPicPr>
          <p:cNvPr id="10" name="Picture 4" descr="http://www.neftyaniki.ru/_ph/113/44077954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21" b="3590"/>
          <a:stretch/>
        </p:blipFill>
        <p:spPr bwMode="auto">
          <a:xfrm>
            <a:off x="5460161" y="1978252"/>
            <a:ext cx="2504745" cy="36902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1" name="Picture 1" descr="C:\Users\Никишин Денис\AppData\Local\Microsoft\Windows\Temporary Internet Files\Content.IE5\RTNLOWI3\MC900432586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875" y="1637289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" descr="C:\Users\Никишин Денис\AppData\Local\Microsoft\Windows\Temporary Internet Files\Content.IE5\RTNLOWI3\MC900432586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03443">
            <a:off x="5065773" y="1874344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" descr="C:\Users\Никишин Денис\AppData\Local\Microsoft\Windows\Temporary Internet Files\Content.IE5\RTNLOWI3\MC900432586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02927">
            <a:off x="6641551" y="5610625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30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018" y="188640"/>
            <a:ext cx="7620000" cy="868958"/>
          </a:xfrm>
        </p:spPr>
        <p:txBody>
          <a:bodyPr/>
          <a:lstStyle/>
          <a:p>
            <a:pPr algn="ctr"/>
            <a:r>
              <a:rPr lang="ru-RU" sz="2400" b="1" dirty="0" smtClean="0"/>
              <a:t>Совершенствование правового режима</a:t>
            </a:r>
            <a:br>
              <a:rPr lang="ru-RU" sz="2400" b="1" dirty="0" smtClean="0"/>
            </a:br>
            <a:r>
              <a:rPr lang="ru-RU" sz="2400" b="1" dirty="0" smtClean="0"/>
              <a:t>участков недр федерального значения</a:t>
            </a:r>
            <a:endParaRPr lang="ru-RU" sz="24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6329-96CD-4932-852C-EA2465193F33}" type="slidenum">
              <a:rPr lang="ru-RU" smtClean="0">
                <a:latin typeface="+mj-lt"/>
              </a:rPr>
              <a:t>5</a:t>
            </a:fld>
            <a:endParaRPr lang="ru-RU">
              <a:latin typeface="+mj-lt"/>
            </a:endParaRPr>
          </a:p>
        </p:txBody>
      </p:sp>
      <p:pic>
        <p:nvPicPr>
          <p:cNvPr id="10" name="Picture 4" descr="http://www.neftyaniki.ru/_ph/113/44077954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21" b="3590"/>
          <a:stretch/>
        </p:blipFill>
        <p:spPr bwMode="auto">
          <a:xfrm>
            <a:off x="5460161" y="1978252"/>
            <a:ext cx="2504745" cy="36902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1" name="Picture 1" descr="C:\Users\Никишин Денис\AppData\Local\Microsoft\Windows\Temporary Internet Files\Content.IE5\RTNLOWI3\MC900432586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875" y="1637289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" descr="C:\Users\Никишин Денис\AppData\Local\Microsoft\Windows\Temporary Internet Files\Content.IE5\RTNLOWI3\MC900432586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03443">
            <a:off x="5065773" y="1874344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" descr="C:\Users\Никишин Денис\AppData\Local\Microsoft\Windows\Temporary Internet Files\Content.IE5\RTNLOWI3\MC900432586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02927">
            <a:off x="6641551" y="5610625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77961" y="1412776"/>
            <a:ext cx="47260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b="1" dirty="0">
                <a:latin typeface="+mj-lt"/>
              </a:rPr>
              <a:t>Закрепление возможности проведения геологического изучения на УНФЗ</a:t>
            </a:r>
          </a:p>
          <a:p>
            <a:pPr algn="just"/>
            <a:r>
              <a:rPr lang="ru-RU" sz="1600" i="1" dirty="0">
                <a:latin typeface="+mj-lt"/>
              </a:rPr>
              <a:t>Проектом федерального закона № 223906-7 </a:t>
            </a:r>
            <a:r>
              <a:rPr lang="ru-RU" sz="1600" dirty="0">
                <a:latin typeface="+mj-lt"/>
              </a:rPr>
              <a:t>(внесен Правительством  12.07.2017) предлагается </a:t>
            </a:r>
            <a:r>
              <a:rPr lang="ru-RU" sz="1600" b="1" dirty="0">
                <a:latin typeface="+mj-lt"/>
              </a:rPr>
              <a:t>разрешить проведение геологического изучения </a:t>
            </a:r>
            <a:r>
              <a:rPr lang="ru-RU" sz="1600" dirty="0">
                <a:latin typeface="+mj-lt"/>
              </a:rPr>
              <a:t>участков недр </a:t>
            </a:r>
            <a:r>
              <a:rPr lang="ru-RU" sz="1600" b="1" dirty="0">
                <a:latin typeface="+mj-lt"/>
              </a:rPr>
              <a:t>внутренних морских вод и территориального моря </a:t>
            </a:r>
            <a:r>
              <a:rPr lang="ru-RU" sz="1600" dirty="0">
                <a:latin typeface="+mj-lt"/>
              </a:rPr>
              <a:t>по самостоятельной </a:t>
            </a:r>
            <a:r>
              <a:rPr lang="ru-RU" sz="1600" dirty="0" smtClean="0">
                <a:latin typeface="+mj-lt"/>
              </a:rPr>
              <a:t>лицензии.</a:t>
            </a:r>
            <a:endParaRPr lang="ru-RU" sz="1600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3798" y="3724577"/>
            <a:ext cx="472608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b="1" dirty="0">
                <a:latin typeface="+mj-lt"/>
              </a:rPr>
              <a:t>Упрощение лицензирования освоения месторождений ОПИ в границах УНФЗ</a:t>
            </a:r>
          </a:p>
          <a:p>
            <a:pPr algn="just"/>
            <a:r>
              <a:rPr lang="ru-RU" sz="1600" dirty="0">
                <a:latin typeface="+mj-lt"/>
              </a:rPr>
              <a:t>Минприроды России внесен в Правительство </a:t>
            </a:r>
            <a:r>
              <a:rPr lang="ru-RU" sz="1600" i="1" dirty="0">
                <a:latin typeface="+mj-lt"/>
              </a:rPr>
              <a:t>законопроект</a:t>
            </a:r>
            <a:r>
              <a:rPr lang="ru-RU" sz="1600" dirty="0">
                <a:latin typeface="+mj-lt"/>
              </a:rPr>
              <a:t> о </a:t>
            </a:r>
            <a:r>
              <a:rPr lang="ru-RU" sz="1600" b="1" dirty="0">
                <a:latin typeface="+mj-lt"/>
              </a:rPr>
              <a:t>наделении </a:t>
            </a:r>
            <a:r>
              <a:rPr lang="ru-RU" sz="1600" b="1" dirty="0" err="1">
                <a:latin typeface="+mj-lt"/>
              </a:rPr>
              <a:t>Роснедр</a:t>
            </a:r>
            <a:r>
              <a:rPr lang="ru-RU" sz="1600" b="1" dirty="0">
                <a:latin typeface="+mj-lt"/>
              </a:rPr>
              <a:t> </a:t>
            </a:r>
            <a:r>
              <a:rPr lang="ru-RU" sz="1600" dirty="0">
                <a:latin typeface="+mj-lt"/>
              </a:rPr>
              <a:t>полномочий по объявлению аукционов на право пользования </a:t>
            </a:r>
            <a:r>
              <a:rPr lang="ru-RU" sz="1600" b="1" dirty="0">
                <a:latin typeface="+mj-lt"/>
              </a:rPr>
              <a:t>участками недр федерального значения</a:t>
            </a:r>
            <a:r>
              <a:rPr lang="ru-RU" sz="1600" dirty="0">
                <a:latin typeface="+mj-lt"/>
              </a:rPr>
              <a:t> для разведки и добычи или геологического изучения, разведки и добычи </a:t>
            </a:r>
            <a:r>
              <a:rPr lang="ru-RU" sz="1600" b="1" dirty="0">
                <a:latin typeface="+mj-lt"/>
              </a:rPr>
              <a:t>общераспространенных</a:t>
            </a:r>
            <a:r>
              <a:rPr lang="ru-RU" sz="1600" dirty="0">
                <a:latin typeface="+mj-lt"/>
              </a:rPr>
              <a:t> полезных ископаемых на УНФЗ, расположенных на </a:t>
            </a:r>
            <a:r>
              <a:rPr lang="ru-RU" sz="1600" b="1" dirty="0">
                <a:latin typeface="+mj-lt"/>
              </a:rPr>
              <a:t>землях обороны и </a:t>
            </a:r>
            <a:r>
              <a:rPr lang="ru-RU" sz="1600" b="1" dirty="0" smtClean="0">
                <a:latin typeface="+mj-lt"/>
              </a:rPr>
              <a:t>безопасности</a:t>
            </a:r>
            <a:r>
              <a:rPr lang="ru-RU" sz="1600" dirty="0" smtClean="0">
                <a:latin typeface="+mj-lt"/>
              </a:rPr>
              <a:t>.</a:t>
            </a:r>
            <a:endParaRPr lang="ru-RU" sz="1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7526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018" y="111770"/>
            <a:ext cx="7620000" cy="868958"/>
          </a:xfrm>
        </p:spPr>
        <p:txBody>
          <a:bodyPr/>
          <a:lstStyle/>
          <a:p>
            <a:pPr algn="ctr"/>
            <a:r>
              <a:rPr lang="ru-RU" sz="2400" b="1" dirty="0"/>
              <a:t>Совершенствование правового режима</a:t>
            </a:r>
            <a:br>
              <a:rPr lang="ru-RU" sz="2400" b="1" dirty="0"/>
            </a:br>
            <a:r>
              <a:rPr lang="ru-RU" sz="2400" b="1" dirty="0"/>
              <a:t>участков недр местного значения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6329-96CD-4932-852C-EA2465193F33}" type="slidenum">
              <a:rPr lang="ru-RU" smtClean="0">
                <a:latin typeface="+mj-lt"/>
              </a:rPr>
              <a:t>6</a:t>
            </a:fld>
            <a:endParaRPr lang="ru-RU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961" y="1049829"/>
            <a:ext cx="479809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b="1" dirty="0">
                <a:latin typeface="+mj-lt"/>
              </a:rPr>
              <a:t>Введение заявительного порядка лицензирования разведки и добычи ОПИ для целей дорожного </a:t>
            </a:r>
            <a:r>
              <a:rPr lang="ru-RU" sz="1400" b="1" dirty="0" smtClean="0">
                <a:latin typeface="+mj-lt"/>
              </a:rPr>
              <a:t>строительства</a:t>
            </a:r>
          </a:p>
          <a:p>
            <a:pPr algn="just"/>
            <a:endParaRPr lang="ru-RU" sz="400" b="1" dirty="0">
              <a:latin typeface="+mj-lt"/>
            </a:endParaRPr>
          </a:p>
          <a:p>
            <a:pPr algn="just"/>
            <a:r>
              <a:rPr lang="ru-RU" sz="1400" i="1" dirty="0">
                <a:latin typeface="+mj-lt"/>
              </a:rPr>
              <a:t>Федеральным законом от 26.07.2017 № 188-ФЗ</a:t>
            </a:r>
            <a:r>
              <a:rPr lang="ru-RU" sz="1400" dirty="0">
                <a:latin typeface="+mj-lt"/>
              </a:rPr>
              <a:t> органы государственной власти субъектов Российской Федерации наделены полномочиями по предоставлению участков недр местного значения для </a:t>
            </a:r>
            <a:r>
              <a:rPr lang="ru-RU" sz="1400" b="1" dirty="0">
                <a:latin typeface="+mj-lt"/>
              </a:rPr>
              <a:t>разведки и добычи ОПИ </a:t>
            </a:r>
            <a:r>
              <a:rPr lang="ru-RU" sz="1400" dirty="0">
                <a:latin typeface="+mj-lt"/>
              </a:rPr>
              <a:t>лицам, выполняющим работы по строительству, реконструкции, капитальному ремонту, ремонту и содержанию </a:t>
            </a:r>
            <a:r>
              <a:rPr lang="ru-RU" sz="1400" b="1" dirty="0">
                <a:latin typeface="+mj-lt"/>
              </a:rPr>
              <a:t>автомобильных дорог общего пользования</a:t>
            </a:r>
            <a:r>
              <a:rPr lang="ru-RU" sz="1400" dirty="0">
                <a:latin typeface="+mj-lt"/>
              </a:rPr>
              <a:t>, </a:t>
            </a:r>
            <a:r>
              <a:rPr lang="ru-RU" sz="1400" b="1" dirty="0">
                <a:latin typeface="+mj-lt"/>
              </a:rPr>
              <a:t>без проведения аукционов</a:t>
            </a:r>
            <a:r>
              <a:rPr lang="ru-RU" sz="1400" dirty="0">
                <a:latin typeface="+mj-lt"/>
              </a:rPr>
              <a:t> на право пользования </a:t>
            </a:r>
            <a:r>
              <a:rPr lang="ru-RU" sz="1400" dirty="0" smtClean="0">
                <a:latin typeface="+mj-lt"/>
              </a:rPr>
              <a:t>недрами</a:t>
            </a:r>
            <a:endParaRPr lang="ru-RU" sz="1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3798" y="3858141"/>
            <a:ext cx="482225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b="1" dirty="0">
                <a:latin typeface="+mj-lt"/>
              </a:rPr>
              <a:t>Введение упрощенного порядка лицензирования и осуществления добычи подземных вод садоводческими и огородническими некоммерческими </a:t>
            </a:r>
            <a:r>
              <a:rPr lang="ru-RU" sz="1400" b="1" dirty="0" smtClean="0">
                <a:latin typeface="+mj-lt"/>
              </a:rPr>
              <a:t>товариществами</a:t>
            </a:r>
          </a:p>
          <a:p>
            <a:pPr algn="just"/>
            <a:endParaRPr lang="ru-RU" sz="400" b="1" dirty="0">
              <a:latin typeface="+mj-lt"/>
            </a:endParaRPr>
          </a:p>
          <a:p>
            <a:pPr algn="just"/>
            <a:r>
              <a:rPr lang="ru-RU" sz="1400" i="1" dirty="0">
                <a:latin typeface="+mj-lt"/>
              </a:rPr>
              <a:t>Федеральным законом от 29.07.2017 № 217-ФЗ </a:t>
            </a:r>
            <a:r>
              <a:rPr lang="ru-RU" sz="1400" dirty="0">
                <a:latin typeface="+mj-lt"/>
              </a:rPr>
              <a:t>к компетенции</a:t>
            </a:r>
            <a:r>
              <a:rPr lang="ru-RU" sz="1400" b="1" dirty="0">
                <a:latin typeface="+mj-lt"/>
              </a:rPr>
              <a:t> </a:t>
            </a:r>
            <a:r>
              <a:rPr lang="ru-RU" sz="1400" dirty="0" smtClean="0">
                <a:latin typeface="+mj-lt"/>
              </a:rPr>
              <a:t>органов государственной </a:t>
            </a:r>
            <a:r>
              <a:rPr lang="ru-RU" sz="1400" dirty="0">
                <a:latin typeface="+mj-lt"/>
              </a:rPr>
              <a:t>власти субъектов Российской Федерации отнесено </a:t>
            </a:r>
            <a:r>
              <a:rPr lang="ru-RU" sz="1400" b="1" dirty="0">
                <a:latin typeface="+mj-lt"/>
              </a:rPr>
              <a:t>лицензирование добычи подземных вод садоводческими и огородническими </a:t>
            </a:r>
            <a:r>
              <a:rPr lang="ru-RU" sz="1400" dirty="0">
                <a:latin typeface="+mj-lt"/>
              </a:rPr>
              <a:t>некоммерческими товариществами независимо от объема добычи, а также установлен </a:t>
            </a:r>
            <a:r>
              <a:rPr lang="ru-RU" sz="1400" b="1" dirty="0">
                <a:latin typeface="+mj-lt"/>
              </a:rPr>
              <a:t>упрощенный</a:t>
            </a:r>
            <a:r>
              <a:rPr lang="ru-RU" sz="1400" dirty="0">
                <a:latin typeface="+mj-lt"/>
              </a:rPr>
              <a:t> порядок добычи подземных вод указанными </a:t>
            </a:r>
            <a:r>
              <a:rPr lang="ru-RU" sz="1400" dirty="0" smtClean="0">
                <a:latin typeface="+mj-lt"/>
              </a:rPr>
              <a:t>лицами</a:t>
            </a:r>
            <a:endParaRPr lang="ru-RU" sz="1400" dirty="0">
              <a:latin typeface="+mj-lt"/>
            </a:endParaRPr>
          </a:p>
        </p:txBody>
      </p:sp>
      <p:pic>
        <p:nvPicPr>
          <p:cNvPr id="6" name="Picture 2" descr="http://industr4sale.ru/excavator.files/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28" b="12350"/>
          <a:stretch/>
        </p:blipFill>
        <p:spPr bwMode="auto">
          <a:xfrm>
            <a:off x="5423209" y="1653770"/>
            <a:ext cx="2977568" cy="38505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8" name="Picture 4" descr="C:\Users\Никишин Денис\AppData\Local\Microsoft\Windows\Temporary Internet Files\Content.IE5\P749NCDI\MC900432586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094" y="1281389"/>
            <a:ext cx="372381" cy="37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Никишин Денис\AppData\Local\Microsoft\Windows\Temporary Internet Files\Content.IE5\P749NCDI\MC900432586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24149">
            <a:off x="5416797" y="5515657"/>
            <a:ext cx="360256" cy="36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7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620000" cy="1143000"/>
          </a:xfrm>
        </p:spPr>
        <p:txBody>
          <a:bodyPr/>
          <a:lstStyle/>
          <a:p>
            <a:pPr algn="ctr"/>
            <a:r>
              <a:rPr lang="ru-RU" sz="2400" b="1" dirty="0" smtClean="0"/>
              <a:t>Совершенствование механизмов доступа к участкам недр и борьба с недобросовестными заявителями</a:t>
            </a:r>
            <a:endParaRPr lang="ru-RU" sz="2400" b="1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07504" y="1412776"/>
            <a:ext cx="8064896" cy="5112568"/>
          </a:xfrm>
        </p:spPr>
        <p:txBody>
          <a:bodyPr>
            <a:normAutofit fontScale="77500" lnSpcReduction="20000"/>
          </a:bodyPr>
          <a:lstStyle/>
          <a:p>
            <a:pPr lvl="0" algn="just">
              <a:lnSpc>
                <a:spcPct val="120000"/>
              </a:lnSpc>
              <a:spcBef>
                <a:spcPts val="600"/>
              </a:spcBef>
              <a:buClrTx/>
              <a:buFont typeface="Wingdings" panose="05000000000000000000" pitchFamily="2" charset="2"/>
              <a:buChar char="ü"/>
            </a:pPr>
            <a:r>
              <a:rPr lang="ru-RU" dirty="0" smtClean="0">
                <a:latin typeface="+mj-lt"/>
              </a:rPr>
              <a:t>Закреплена </a:t>
            </a:r>
            <a:r>
              <a:rPr lang="ru-RU" dirty="0">
                <a:latin typeface="+mj-lt"/>
              </a:rPr>
              <a:t>возможность </a:t>
            </a:r>
            <a:r>
              <a:rPr lang="ru-RU" b="1" dirty="0">
                <a:latin typeface="+mj-lt"/>
              </a:rPr>
              <a:t>отказа</a:t>
            </a:r>
            <a:r>
              <a:rPr lang="ru-RU" dirty="0">
                <a:latin typeface="+mj-lt"/>
              </a:rPr>
              <a:t> в предоставлении права геологического изучения недр по </a:t>
            </a:r>
            <a:r>
              <a:rPr lang="ru-RU" b="1" dirty="0">
                <a:latin typeface="+mj-lt"/>
              </a:rPr>
              <a:t>«заявительному принципу» </a:t>
            </a:r>
            <a:r>
              <a:rPr lang="ru-RU" dirty="0">
                <a:latin typeface="+mj-lt"/>
              </a:rPr>
              <a:t>лицам, ранее </a:t>
            </a:r>
            <a:r>
              <a:rPr lang="ru-RU" b="1" dirty="0">
                <a:latin typeface="+mj-lt"/>
              </a:rPr>
              <a:t>нарушившим</a:t>
            </a:r>
            <a:r>
              <a:rPr lang="ru-RU" dirty="0">
                <a:latin typeface="+mj-lt"/>
              </a:rPr>
              <a:t> условия пользования недрами по лицензиям, полученным по «заявительному принципу» </a:t>
            </a:r>
            <a:r>
              <a:rPr lang="ru-RU" dirty="0" smtClean="0">
                <a:latin typeface="+mj-lt"/>
              </a:rPr>
              <a:t>(</a:t>
            </a:r>
            <a:r>
              <a:rPr lang="ru-RU" i="1" dirty="0" smtClean="0">
                <a:latin typeface="+mj-lt"/>
              </a:rPr>
              <a:t>приказ </a:t>
            </a:r>
            <a:r>
              <a:rPr lang="ru-RU" i="1" dirty="0">
                <a:latin typeface="+mj-lt"/>
              </a:rPr>
              <a:t>Минприроды России от 10.11.2016 </a:t>
            </a:r>
            <a:r>
              <a:rPr lang="ru-RU" i="1" dirty="0" smtClean="0">
                <a:latin typeface="+mj-lt"/>
              </a:rPr>
              <a:t>№ 583</a:t>
            </a:r>
            <a:r>
              <a:rPr lang="ru-RU" dirty="0" smtClean="0">
                <a:latin typeface="+mj-lt"/>
              </a:rPr>
              <a:t>)</a:t>
            </a:r>
          </a:p>
          <a:p>
            <a:pPr lvl="0" algn="just">
              <a:lnSpc>
                <a:spcPct val="120000"/>
              </a:lnSpc>
              <a:spcBef>
                <a:spcPts val="600"/>
              </a:spcBef>
              <a:buClrTx/>
              <a:buFont typeface="Wingdings" panose="05000000000000000000" pitchFamily="2" charset="2"/>
              <a:buChar char="q"/>
            </a:pPr>
            <a:r>
              <a:rPr lang="ru-RU" dirty="0" smtClean="0">
                <a:latin typeface="+mj-lt"/>
              </a:rPr>
              <a:t>Планируется </a:t>
            </a:r>
            <a:r>
              <a:rPr lang="ru-RU" dirty="0">
                <a:latin typeface="+mj-lt"/>
              </a:rPr>
              <a:t>закрепление возможности предоставления права пользования недрами </a:t>
            </a:r>
            <a:r>
              <a:rPr lang="ru-RU" b="1" dirty="0">
                <a:latin typeface="+mj-lt"/>
              </a:rPr>
              <a:t>единственному участнику аукциона </a:t>
            </a:r>
            <a:r>
              <a:rPr lang="ru-RU" dirty="0">
                <a:latin typeface="+mj-lt"/>
              </a:rPr>
              <a:t>на право пользования недрами в случае, если ранее такой аукцион уже признавался несостоявшимся по причине подачи только одной </a:t>
            </a:r>
            <a:r>
              <a:rPr lang="ru-RU" dirty="0" smtClean="0">
                <a:latin typeface="+mj-lt"/>
              </a:rPr>
              <a:t>заявки</a:t>
            </a:r>
            <a:endParaRPr lang="ru-RU" dirty="0">
              <a:latin typeface="+mj-lt"/>
            </a:endParaRPr>
          </a:p>
          <a:p>
            <a:pPr lvl="0" algn="just">
              <a:lnSpc>
                <a:spcPct val="120000"/>
              </a:lnSpc>
              <a:spcBef>
                <a:spcPts val="600"/>
              </a:spcBef>
              <a:buClrTx/>
              <a:buFont typeface="Wingdings" panose="05000000000000000000" pitchFamily="2" charset="2"/>
              <a:buChar char="q"/>
            </a:pPr>
            <a:r>
              <a:rPr lang="ru-RU" dirty="0" smtClean="0">
                <a:latin typeface="+mj-lt"/>
              </a:rPr>
              <a:t> Планируется </a:t>
            </a:r>
            <a:r>
              <a:rPr lang="ru-RU" dirty="0">
                <a:latin typeface="+mj-lt"/>
              </a:rPr>
              <a:t>закрепление возможности предоставления права пользования недрами </a:t>
            </a:r>
            <a:r>
              <a:rPr lang="ru-RU" b="1" dirty="0">
                <a:latin typeface="+mj-lt"/>
              </a:rPr>
              <a:t>второму участнику аукциона или конкурса</a:t>
            </a:r>
            <a:r>
              <a:rPr lang="ru-RU" dirty="0">
                <a:latin typeface="+mj-lt"/>
              </a:rPr>
              <a:t> на право пользования недрами, в случае, если победитель аукциона в установленный срок не внесет остаток предложенного ими размера разового платежа за пользование </a:t>
            </a:r>
            <a:r>
              <a:rPr lang="ru-RU" dirty="0" smtClean="0">
                <a:latin typeface="+mj-lt"/>
              </a:rPr>
              <a:t>недрами</a:t>
            </a:r>
            <a:endParaRPr lang="ru-RU" dirty="0"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buClrTx/>
              <a:buFont typeface="Wingdings" panose="05000000000000000000" pitchFamily="2" charset="2"/>
              <a:buChar char="q"/>
            </a:pPr>
            <a:r>
              <a:rPr lang="ru-RU" dirty="0" smtClean="0">
                <a:latin typeface="+mj-lt"/>
              </a:rPr>
              <a:t>Планируется введение </a:t>
            </a:r>
            <a:r>
              <a:rPr lang="ru-RU" b="1" dirty="0">
                <a:latin typeface="+mj-lt"/>
              </a:rPr>
              <a:t>реестра лиц, которые не уплатили остаток предложенного ими размера разового платежа </a:t>
            </a:r>
            <a:r>
              <a:rPr lang="ru-RU" dirty="0">
                <a:latin typeface="+mj-lt"/>
              </a:rPr>
              <a:t>за пользование недрами, в целях недопущения их к участию в последующих аукционах на пользование </a:t>
            </a:r>
            <a:r>
              <a:rPr lang="ru-RU" dirty="0" smtClean="0">
                <a:latin typeface="+mj-lt"/>
              </a:rPr>
              <a:t>недрами</a:t>
            </a:r>
            <a:endParaRPr lang="ru-RU" dirty="0"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6329-96CD-4932-852C-EA2465193F33}" type="slidenum">
              <a:rPr lang="ru-RU" smtClean="0">
                <a:latin typeface="+mj-lt"/>
              </a:rPr>
              <a:pPr/>
              <a:t>7</a:t>
            </a:fld>
            <a:endParaRPr lang="ru-RU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194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7620000" cy="1143000"/>
          </a:xfrm>
        </p:spPr>
        <p:txBody>
          <a:bodyPr/>
          <a:lstStyle/>
          <a:p>
            <a:pPr algn="ctr"/>
            <a:r>
              <a:rPr lang="ru-RU" sz="2400" b="1" dirty="0" smtClean="0"/>
              <a:t>Правовое </a:t>
            </a:r>
            <a:r>
              <a:rPr lang="ru-RU" sz="2400" b="1" dirty="0"/>
              <a:t>регулирование сбора, обработки, анализа, хранения и предоставления в пользование геологической </a:t>
            </a:r>
            <a:r>
              <a:rPr lang="ru-RU" sz="2400" b="1" dirty="0" smtClean="0"/>
              <a:t>информации о недрах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1484784"/>
            <a:ext cx="8208912" cy="5112568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r>
              <a:rPr lang="ru-RU" sz="1600" i="1" dirty="0" smtClean="0">
                <a:latin typeface="+mj-lt"/>
              </a:rPr>
              <a:t>Федеральным законом </a:t>
            </a:r>
            <a:r>
              <a:rPr lang="ru-RU" sz="1600" i="1" dirty="0">
                <a:latin typeface="+mj-lt"/>
              </a:rPr>
              <a:t>«О внесении изменений в Закон </a:t>
            </a:r>
            <a:r>
              <a:rPr lang="ru-RU" sz="1600" i="1" dirty="0" smtClean="0">
                <a:latin typeface="+mj-lt"/>
              </a:rPr>
              <a:t>РФ </a:t>
            </a:r>
            <a:r>
              <a:rPr lang="ru-RU" sz="1600" i="1" dirty="0">
                <a:latin typeface="+mj-lt"/>
              </a:rPr>
              <a:t>«О недрах» и отдельные законодательные акты Российской Федерации» от 29.06.2015 № </a:t>
            </a:r>
            <a:r>
              <a:rPr lang="ru-RU" sz="1600" i="1" dirty="0" smtClean="0">
                <a:latin typeface="+mj-lt"/>
              </a:rPr>
              <a:t>205-ФЗ</a:t>
            </a:r>
            <a:r>
              <a:rPr lang="ru-RU" sz="1600" dirty="0" smtClean="0">
                <a:latin typeface="+mj-lt"/>
              </a:rPr>
              <a:t> были внесены следующие изменения:</a:t>
            </a:r>
          </a:p>
          <a:p>
            <a:pPr lvl="1" algn="just">
              <a:spcBef>
                <a:spcPts val="0"/>
              </a:spcBef>
              <a:buClrTx/>
            </a:pPr>
            <a:r>
              <a:rPr lang="ru-RU" sz="1600" dirty="0" smtClean="0">
                <a:latin typeface="+mj-lt"/>
              </a:rPr>
              <a:t>установлены </a:t>
            </a:r>
            <a:r>
              <a:rPr lang="ru-RU" sz="1600" b="1" dirty="0">
                <a:latin typeface="+mj-lt"/>
              </a:rPr>
              <a:t>предельные сроки конфиденциальности </a:t>
            </a:r>
            <a:r>
              <a:rPr lang="ru-RU" sz="1600" dirty="0">
                <a:latin typeface="+mj-lt"/>
              </a:rPr>
              <a:t>геологической информации о недрах – </a:t>
            </a:r>
            <a:r>
              <a:rPr lang="ru-RU" sz="1600" b="1" dirty="0">
                <a:latin typeface="+mj-lt"/>
              </a:rPr>
              <a:t>3 года</a:t>
            </a:r>
            <a:r>
              <a:rPr lang="ru-RU" sz="1600" dirty="0">
                <a:latin typeface="+mj-lt"/>
              </a:rPr>
              <a:t> для </a:t>
            </a:r>
            <a:r>
              <a:rPr lang="ru-RU" sz="1600" dirty="0" smtClean="0">
                <a:latin typeface="+mj-lt"/>
              </a:rPr>
              <a:t>первичной </a:t>
            </a:r>
            <a:r>
              <a:rPr lang="ru-RU" sz="1600" dirty="0">
                <a:latin typeface="+mj-lt"/>
              </a:rPr>
              <a:t>и </a:t>
            </a:r>
            <a:r>
              <a:rPr lang="ru-RU" sz="1600" b="1" dirty="0">
                <a:latin typeface="+mj-lt"/>
              </a:rPr>
              <a:t>5 лет </a:t>
            </a:r>
            <a:r>
              <a:rPr lang="ru-RU" sz="1600" dirty="0">
                <a:latin typeface="+mj-lt"/>
              </a:rPr>
              <a:t>для интерпретированной, отсчитываемые от даты предоставления геологической информации в </a:t>
            </a:r>
            <a:r>
              <a:rPr lang="ru-RU" sz="1600" dirty="0" smtClean="0">
                <a:latin typeface="+mj-lt"/>
              </a:rPr>
              <a:t>фонды, по истечении которых права обладателя информации приобретает Российская Федерация</a:t>
            </a:r>
          </a:p>
          <a:p>
            <a:pPr lvl="1" algn="just">
              <a:spcBef>
                <a:spcPts val="0"/>
              </a:spcBef>
              <a:buClrTx/>
            </a:pPr>
            <a:r>
              <a:rPr lang="ru-RU" sz="1600" dirty="0" smtClean="0">
                <a:latin typeface="+mj-lt"/>
              </a:rPr>
              <a:t>любое </a:t>
            </a:r>
            <a:r>
              <a:rPr lang="ru-RU" sz="1600" dirty="0">
                <a:latin typeface="+mj-lt"/>
              </a:rPr>
              <a:t>заинтересованное лицо вправе </a:t>
            </a:r>
            <a:r>
              <a:rPr lang="ru-RU" sz="1600" b="1" dirty="0" smtClean="0">
                <a:latin typeface="+mj-lt"/>
              </a:rPr>
              <a:t>бесплатно получить в пользование</a:t>
            </a:r>
            <a:r>
              <a:rPr lang="ru-RU" sz="1600" dirty="0" smtClean="0">
                <a:latin typeface="+mj-lt"/>
              </a:rPr>
              <a:t> геологическую информацию, обладателем которой является Российская Федерация</a:t>
            </a:r>
          </a:p>
          <a:p>
            <a:pPr lvl="1" algn="just">
              <a:spcBef>
                <a:spcPts val="0"/>
              </a:spcBef>
              <a:buClrTx/>
            </a:pPr>
            <a:r>
              <a:rPr lang="ru-RU" sz="1600" dirty="0" smtClean="0">
                <a:latin typeface="+mj-lt"/>
              </a:rPr>
              <a:t>предусмотрено создание </a:t>
            </a:r>
            <a:r>
              <a:rPr lang="ru-RU" sz="1600" b="1" dirty="0" smtClean="0">
                <a:latin typeface="+mj-lt"/>
              </a:rPr>
              <a:t>федеральной государственной информационной системы «Единый фонд геологической информации», </a:t>
            </a:r>
            <a:r>
              <a:rPr lang="ru-RU" sz="1600" dirty="0">
                <a:latin typeface="+mj-lt"/>
              </a:rPr>
              <a:t>объединяющей все хранилища геологической информации и обеспечивающей предоставления к ней </a:t>
            </a:r>
            <a:r>
              <a:rPr lang="ru-RU" sz="1600" dirty="0" smtClean="0">
                <a:latin typeface="+mj-lt"/>
              </a:rPr>
              <a:t>доступа</a:t>
            </a:r>
          </a:p>
          <a:p>
            <a:pPr lvl="1" algn="just">
              <a:spcBef>
                <a:spcPts val="0"/>
              </a:spcBef>
              <a:buClrTx/>
            </a:pPr>
            <a:r>
              <a:rPr lang="ru-RU" sz="1600" dirty="0">
                <a:latin typeface="+mj-lt"/>
              </a:rPr>
              <a:t>з</a:t>
            </a:r>
            <a:r>
              <a:rPr lang="ru-RU" sz="1600" dirty="0" smtClean="0">
                <a:latin typeface="+mj-lt"/>
              </a:rPr>
              <a:t>акреплены особенности сбора и хранения </a:t>
            </a:r>
            <a:r>
              <a:rPr lang="ru-RU" sz="1600" b="1" dirty="0" smtClean="0">
                <a:latin typeface="+mj-lt"/>
              </a:rPr>
              <a:t>материальных носителей </a:t>
            </a:r>
            <a:r>
              <a:rPr lang="ru-RU" sz="1600" dirty="0" smtClean="0">
                <a:latin typeface="+mj-lt"/>
              </a:rPr>
              <a:t>первичной геологической информации, в </a:t>
            </a:r>
            <a:r>
              <a:rPr lang="ru-RU" sz="1600" dirty="0" err="1" smtClean="0">
                <a:latin typeface="+mj-lt"/>
              </a:rPr>
              <a:t>т.ч</a:t>
            </a:r>
            <a:r>
              <a:rPr lang="ru-RU" sz="1600" dirty="0" smtClean="0">
                <a:latin typeface="+mj-lt"/>
              </a:rPr>
              <a:t>. кернового материала</a:t>
            </a:r>
          </a:p>
          <a:p>
            <a:pPr lvl="1" algn="just">
              <a:spcBef>
                <a:spcPts val="0"/>
              </a:spcBef>
              <a:buClrTx/>
            </a:pPr>
            <a:r>
              <a:rPr lang="ru-RU" sz="1600" dirty="0" smtClean="0">
                <a:latin typeface="+mj-lt"/>
              </a:rPr>
              <a:t>сформирована </a:t>
            </a:r>
            <a:r>
              <a:rPr lang="ru-RU" sz="1600" b="1" dirty="0" smtClean="0">
                <a:latin typeface="+mj-lt"/>
              </a:rPr>
              <a:t>база подзаконных правовых актов</a:t>
            </a:r>
            <a:r>
              <a:rPr lang="ru-RU" sz="1600" dirty="0" smtClean="0">
                <a:latin typeface="+mj-lt"/>
              </a:rPr>
              <a:t>, устанавливающих перечни геологической информации, подлежащей представлению в фонды, </a:t>
            </a:r>
            <a:r>
              <a:rPr lang="ru-RU" sz="1600" dirty="0">
                <a:latin typeface="+mj-lt"/>
              </a:rPr>
              <a:t>ее сбора, обработки, анализа, хранения и предоставления в </a:t>
            </a:r>
            <a:r>
              <a:rPr lang="ru-RU" sz="1600" dirty="0" smtClean="0">
                <a:latin typeface="+mj-lt"/>
              </a:rPr>
              <a:t>пользование</a:t>
            </a:r>
            <a:endParaRPr lang="ru-RU" sz="1600" dirty="0"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6329-96CD-4932-852C-EA2465193F33}" type="slidenum">
              <a:rPr lang="ru-RU" smtClean="0">
                <a:latin typeface="+mj-lt"/>
              </a:rPr>
              <a:t>8</a:t>
            </a:fld>
            <a:endParaRPr lang="ru-RU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3099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652" y="9424"/>
            <a:ext cx="7897688" cy="825165"/>
          </a:xfrm>
        </p:spPr>
        <p:txBody>
          <a:bodyPr/>
          <a:lstStyle/>
          <a:p>
            <a:pPr algn="ctr"/>
            <a:r>
              <a:rPr lang="ru-RU" sz="2000" b="1" dirty="0" smtClean="0">
                <a:cs typeface="Arial" pitchFamily="34" charset="0"/>
              </a:rPr>
              <a:t>Расширение механизма внесения изменений и дополнений</a:t>
            </a:r>
            <a:br>
              <a:rPr lang="ru-RU" sz="2000" b="1" dirty="0" smtClean="0">
                <a:cs typeface="Arial" pitchFamily="34" charset="0"/>
              </a:rPr>
            </a:br>
            <a:r>
              <a:rPr lang="ru-RU" sz="2000" b="1" dirty="0" smtClean="0">
                <a:cs typeface="Arial" pitchFamily="34" charset="0"/>
              </a:rPr>
              <a:t>в лицензии на пользование недрами</a:t>
            </a:r>
            <a:endParaRPr lang="ru-RU" sz="2000" b="1" dirty="0"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0254" y="952976"/>
            <a:ext cx="7230844" cy="807629"/>
          </a:xfr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В 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случае необходимости завершения поисков и оценки или разработки месторождения полезных ископаемых либо выполнения ликвидационных мероприятий при условии отсутствия нарушений условий лицензии данным пользователем 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недр </a:t>
            </a:r>
            <a:r>
              <a:rPr lang="ru-RU" sz="1200" i="1" dirty="0" smtClean="0">
                <a:solidFill>
                  <a:schemeClr val="tx1"/>
                </a:solidFill>
                <a:latin typeface="+mj-lt"/>
              </a:rPr>
              <a:t>(ч. 3 ст. 10 </a:t>
            </a:r>
            <a:r>
              <a:rPr lang="ru-RU" sz="1200" i="1" dirty="0" err="1" smtClean="0">
                <a:solidFill>
                  <a:schemeClr val="tx1"/>
                </a:solidFill>
                <a:latin typeface="+mj-lt"/>
              </a:rPr>
              <a:t>ЗоН</a:t>
            </a:r>
            <a:r>
              <a:rPr lang="ru-RU" sz="1200" i="1" dirty="0" smtClean="0">
                <a:solidFill>
                  <a:schemeClr val="tx1"/>
                </a:solidFill>
                <a:latin typeface="+mj-lt"/>
              </a:rPr>
              <a:t>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ПРОДЛЕНИЕ СРОКА ПОЛЬЗОВАНИЯ УЧАСТКОМ НЕДР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70254" y="3153661"/>
            <a:ext cx="7230844" cy="462386"/>
          </a:xfr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При возникновении обстоятельств, существенно отличающихся от тех, при которых лицензия была предоставлена </a:t>
            </a:r>
            <a:r>
              <a:rPr lang="ru-RU" sz="1200" i="1" dirty="0" smtClean="0">
                <a:solidFill>
                  <a:schemeClr val="tx1"/>
                </a:solidFill>
                <a:latin typeface="+mj-lt"/>
              </a:rPr>
              <a:t>(п. 7 ч. 1 ст. 22 </a:t>
            </a:r>
            <a:r>
              <a:rPr lang="ru-RU" sz="1200" i="1" dirty="0" err="1" smtClean="0">
                <a:solidFill>
                  <a:schemeClr val="tx1"/>
                </a:solidFill>
                <a:latin typeface="+mj-lt"/>
              </a:rPr>
              <a:t>ЗоН</a:t>
            </a:r>
            <a:r>
              <a:rPr lang="ru-RU" sz="1200" i="1" dirty="0" smtClean="0">
                <a:solidFill>
                  <a:schemeClr val="tx1"/>
                </a:solidFill>
                <a:latin typeface="+mj-lt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0254" y="3860928"/>
            <a:ext cx="7230844" cy="646331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chemeClr val="tx1"/>
                </a:solidFill>
                <a:latin typeface="+mj-lt"/>
              </a:rPr>
              <a:t>Изменение границ в целях обеспечения полноты геологического изучения, рационального использования и охраны недр </a:t>
            </a:r>
            <a:r>
              <a:rPr lang="ru-RU" sz="1200" i="1" dirty="0" smtClean="0">
                <a:solidFill>
                  <a:schemeClr val="tx1"/>
                </a:solidFill>
                <a:latin typeface="+mj-lt"/>
              </a:rPr>
              <a:t>(ч. 7 ст. 7 ЗоН)</a:t>
            </a:r>
          </a:p>
          <a:p>
            <a:pPr algn="ctr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ИЗМЕНЕНИЕ ГРАНИЦ УЧАСТКА НЕДР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070254" y="2375910"/>
            <a:ext cx="7230844" cy="708377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>
              <a:spcBef>
                <a:spcPts val="0"/>
              </a:spcBef>
              <a:buFont typeface="Arial" pitchFamily="34" charset="0"/>
              <a:buNone/>
            </a:pP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В случае значительного изменения объема потребления произведенной продукции по обстоятельствам, независящим от пользователя недр, и связанного с этим изменения срока ввода в эксплуатацию объектов </a:t>
            </a:r>
            <a:r>
              <a:rPr lang="ru-RU" sz="1200" i="1" dirty="0" smtClean="0">
                <a:solidFill>
                  <a:schemeClr val="tx1"/>
                </a:solidFill>
                <a:latin typeface="+mj-lt"/>
              </a:rPr>
              <a:t>(ч. 3 ст. 12 </a:t>
            </a:r>
            <a:r>
              <a:rPr lang="ru-RU" sz="1200" i="1" dirty="0" err="1" smtClean="0">
                <a:solidFill>
                  <a:schemeClr val="tx1"/>
                </a:solidFill>
                <a:latin typeface="+mj-lt"/>
              </a:rPr>
              <a:t>ЗоН</a:t>
            </a:r>
            <a:r>
              <a:rPr lang="ru-RU" sz="1200" i="1" dirty="0" smtClean="0">
                <a:solidFill>
                  <a:schemeClr val="tx1"/>
                </a:solidFill>
                <a:latin typeface="+mj-lt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0251" y="4579113"/>
            <a:ext cx="7230844" cy="646331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chemeClr val="tx1"/>
                </a:solidFill>
                <a:latin typeface="+mj-lt"/>
              </a:rPr>
              <a:t>Исправление технических ошибок, допущенных 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при оформлении или переоформлении лицензий на пользование 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недрами  </a:t>
            </a:r>
            <a:r>
              <a:rPr lang="ru-RU" sz="1200" i="1" dirty="0" smtClean="0">
                <a:solidFill>
                  <a:schemeClr val="tx1"/>
                </a:solidFill>
                <a:latin typeface="+mj-lt"/>
              </a:rPr>
              <a:t>(ст. 7.1 </a:t>
            </a:r>
            <a:r>
              <a:rPr lang="ru-RU" sz="1200" i="1" dirty="0" err="1" smtClean="0">
                <a:solidFill>
                  <a:schemeClr val="tx1"/>
                </a:solidFill>
                <a:latin typeface="+mj-lt"/>
              </a:rPr>
              <a:t>ЗоН</a:t>
            </a:r>
            <a:r>
              <a:rPr lang="ru-RU" sz="1200" i="1" dirty="0" smtClean="0">
                <a:solidFill>
                  <a:schemeClr val="tx1"/>
                </a:solidFill>
                <a:latin typeface="+mj-lt"/>
              </a:rPr>
              <a:t>)</a:t>
            </a:r>
          </a:p>
          <a:p>
            <a:pPr algn="ctr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ИСПРАВЛЕНИЕ ТЕХНИЧЕСКИХ ОШИБОК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0617" y="837327"/>
            <a:ext cx="7998781" cy="2849741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23922" y="837327"/>
            <a:ext cx="646331" cy="284974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1500" b="1" dirty="0" smtClean="0">
                <a:latin typeface="+mj-lt"/>
              </a:rPr>
              <a:t>«Традиционные» основания внесения изменений</a:t>
            </a:r>
            <a:endParaRPr lang="ru-RU" sz="1500" b="1" dirty="0">
              <a:latin typeface="+mj-lt"/>
            </a:endParaRPr>
          </a:p>
        </p:txBody>
      </p:sp>
      <p:sp>
        <p:nvSpPr>
          <p:cNvPr id="11" name="Содержимое 3"/>
          <p:cNvSpPr txBox="1">
            <a:spLocks/>
          </p:cNvSpPr>
          <p:nvPr/>
        </p:nvSpPr>
        <p:spPr>
          <a:xfrm>
            <a:off x="1070254" y="1822868"/>
            <a:ext cx="7230844" cy="470406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>
              <a:spcBef>
                <a:spcPts val="0"/>
              </a:spcBef>
              <a:buNone/>
            </a:pP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Включение 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в лицензию документов, которые удостоверяют</a:t>
            </a:r>
            <a:r>
              <a:rPr lang="ru-RU" sz="1200" b="1" dirty="0">
                <a:solidFill>
                  <a:schemeClr val="tx1"/>
                </a:solidFill>
                <a:latin typeface="+mj-lt"/>
              </a:rPr>
              <a:t> уточненные границы горного отвода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 (горноотводный акт и графические приложения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) </a:t>
            </a:r>
            <a:r>
              <a:rPr lang="ru-RU" sz="1200" i="1" dirty="0" smtClean="0">
                <a:solidFill>
                  <a:schemeClr val="tx1"/>
                </a:solidFill>
                <a:latin typeface="+mj-lt"/>
              </a:rPr>
              <a:t>(ч. 3 ст. 7 ЗоН)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90617" y="3758092"/>
            <a:ext cx="7998781" cy="2922233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23922" y="3758093"/>
            <a:ext cx="646331" cy="2922232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ru-RU" sz="1500" b="1" dirty="0" smtClean="0">
                <a:latin typeface="+mj-lt"/>
              </a:rPr>
              <a:t>«Специальные</a:t>
            </a:r>
            <a:r>
              <a:rPr lang="ru-RU" sz="1500" b="1" dirty="0">
                <a:latin typeface="+mj-lt"/>
              </a:rPr>
              <a:t>» основания внесения изменений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70250" y="5278712"/>
            <a:ext cx="7230844" cy="646331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chemeClr val="tx1"/>
                </a:solidFill>
                <a:latin typeface="+mj-lt"/>
              </a:rPr>
              <a:t>Актуализация лицензий на пользование недрами  </a:t>
            </a:r>
            <a:r>
              <a:rPr lang="ru-RU" sz="1200" i="1" dirty="0" smtClean="0">
                <a:solidFill>
                  <a:schemeClr val="tx1"/>
                </a:solidFill>
                <a:latin typeface="+mj-lt"/>
              </a:rPr>
              <a:t>(разовая актуализация 2015 – 2016 гг. поручение Президента РФ от 12.02.2015 № Пр-254)</a:t>
            </a:r>
          </a:p>
          <a:p>
            <a:pPr algn="just"/>
            <a:r>
              <a:rPr lang="ru-RU" sz="12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200" b="1" i="1" dirty="0" smtClean="0">
                <a:solidFill>
                  <a:schemeClr val="tx1"/>
                </a:solidFill>
                <a:latin typeface="+mj-lt"/>
              </a:rPr>
              <a:t>                                    </a:t>
            </a:r>
            <a:r>
              <a:rPr lang="ru-RU" sz="1200" b="1" dirty="0" smtClean="0">
                <a:solidFill>
                  <a:schemeClr val="tx1"/>
                </a:solidFill>
                <a:latin typeface="+mj-lt"/>
              </a:rPr>
              <a:t>                                       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АКТУАЛИЗАЦИЯ ЛИЦЕНЗИЙ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0249" y="5974071"/>
            <a:ext cx="7230844" cy="646331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chemeClr val="tx1"/>
                </a:solidFill>
                <a:latin typeface="+mj-lt"/>
              </a:rPr>
              <a:t>Включение 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в лицензию права добычи попутных полезных ископаемых 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(ПИ, извлекаемых </a:t>
            </a:r>
            <a:r>
              <a:rPr lang="ru-RU" sz="1200" dirty="0">
                <a:solidFill>
                  <a:schemeClr val="tx1"/>
                </a:solidFill>
                <a:latin typeface="+mj-lt"/>
              </a:rPr>
              <a:t>из недр вместе с </a:t>
            </a: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добываемым в соответствии с ЗоН ПИ) </a:t>
            </a:r>
            <a:r>
              <a:rPr lang="ru-RU" sz="1200" i="1" dirty="0" smtClean="0">
                <a:solidFill>
                  <a:schemeClr val="tx1"/>
                </a:solidFill>
                <a:latin typeface="+mj-lt"/>
              </a:rPr>
              <a:t>(ч. 8 ст. 9,  ч. 4 ст. 22 ЗоН)</a:t>
            </a:r>
          </a:p>
          <a:p>
            <a:pPr algn="ctr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РАЗРЕШЕНИЕ ДОБЫЧИ ПОПЫТНЫХ ПОЛЕЗНЫХ ИСКОПАЕМЫХ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6329-96CD-4932-852C-EA2465193F33}" type="slidenum">
              <a:rPr lang="ru-RU" smtClean="0">
                <a:latin typeface="+mj-lt"/>
              </a:rPr>
              <a:t>9</a:t>
            </a:fld>
            <a:endParaRPr lang="ru-RU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9339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10399</TotalTime>
  <Words>1415</Words>
  <Application>Microsoft Office PowerPoint</Application>
  <PresentationFormat>Экран (4:3)</PresentationFormat>
  <Paragraphs>124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Соседство</vt:lpstr>
      <vt:lpstr>ОСНОВНЫЕ НОВЕЛЛЫ И ТЕНДЕНЦИИ ПРАВОВОГО РЕГУЛИРОВАНИЯ ЛИЦЕНЗИРОВАНИЯ НЕДРОПОЛЬЗОВАНИЯ В РОССИЙСКОЙ ФЕДЕРАЦИИ  Никишин Д.Л.  к.ю.н., зам. директора ФБУ «Росгеолэкспертиза»</vt:lpstr>
      <vt:lpstr>Основные цель и задачи государственного регулирования отношений недропользования</vt:lpstr>
      <vt:lpstr>Презентация PowerPoint</vt:lpstr>
      <vt:lpstr>Совершенствование правового режима участков недр федерального значения</vt:lpstr>
      <vt:lpstr>Совершенствование правового режима участков недр федерального значения</vt:lpstr>
      <vt:lpstr>Совершенствование правового режима участков недр местного значения</vt:lpstr>
      <vt:lpstr>Совершенствование механизмов доступа к участкам недр и борьба с недобросовестными заявителями</vt:lpstr>
      <vt:lpstr>Правовое регулирование сбора, обработки, анализа, хранения и предоставления в пользование геологической информации о недрах</vt:lpstr>
      <vt:lpstr>Расширение механизма внесения изменений и дополнений в лицензии на пользование недрами</vt:lpstr>
      <vt:lpstr>Презентация PowerPoint</vt:lpstr>
      <vt:lpstr>Мониторинг исполнения условий пользования недрами на примере лицензий, полученных по заявительному механизму на ТПИ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ПОРЯДОК РАССМОТРЕНИЯ ЗАЯВОК  НА ПОЛУЧЕНИЕ ПРАВА ПОЛЬЗОВАНИЯ НЕДРАМИ ДЛЯ ГЕОЛОГИЧЕСКОГО ИЗУЧЕНИЯ НЕДР  Новая редакция. Обзор основных новелл</dc:title>
  <dc:creator>Денис Никишин</dc:creator>
  <cp:lastModifiedBy>Денис Никишин</cp:lastModifiedBy>
  <cp:revision>254</cp:revision>
  <cp:lastPrinted>2017-08-30T12:36:01Z</cp:lastPrinted>
  <dcterms:created xsi:type="dcterms:W3CDTF">2016-06-27T08:50:21Z</dcterms:created>
  <dcterms:modified xsi:type="dcterms:W3CDTF">2017-09-26T05:04:17Z</dcterms:modified>
</cp:coreProperties>
</file>