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93" r:id="rId2"/>
    <p:sldId id="324" r:id="rId3"/>
    <p:sldId id="294" r:id="rId4"/>
    <p:sldId id="295" r:id="rId5"/>
    <p:sldId id="296" r:id="rId6"/>
    <p:sldId id="332" r:id="rId7"/>
    <p:sldId id="326" r:id="rId8"/>
    <p:sldId id="333" r:id="rId9"/>
    <p:sldId id="297" r:id="rId10"/>
    <p:sldId id="298" r:id="rId11"/>
    <p:sldId id="299" r:id="rId12"/>
    <p:sldId id="300" r:id="rId13"/>
    <p:sldId id="323" r:id="rId14"/>
    <p:sldId id="301" r:id="rId15"/>
    <p:sldId id="303" r:id="rId16"/>
    <p:sldId id="328" r:id="rId17"/>
    <p:sldId id="334" r:id="rId18"/>
    <p:sldId id="327" r:id="rId19"/>
    <p:sldId id="304" r:id="rId20"/>
    <p:sldId id="305" r:id="rId21"/>
    <p:sldId id="306" r:id="rId22"/>
    <p:sldId id="307" r:id="rId23"/>
    <p:sldId id="329" r:id="rId24"/>
    <p:sldId id="308" r:id="rId25"/>
    <p:sldId id="309" r:id="rId26"/>
    <p:sldId id="310" r:id="rId27"/>
    <p:sldId id="311" r:id="rId28"/>
    <p:sldId id="312" r:id="rId29"/>
    <p:sldId id="313" r:id="rId30"/>
    <p:sldId id="315" r:id="rId31"/>
    <p:sldId id="314" r:id="rId32"/>
    <p:sldId id="331" r:id="rId33"/>
    <p:sldId id="330" r:id="rId34"/>
    <p:sldId id="321" r:id="rId35"/>
    <p:sldId id="322" r:id="rId36"/>
    <p:sldId id="260" r:id="rId37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3400"/>
    <a:srgbClr val="B5BECF"/>
    <a:srgbClr val="FEFEFE"/>
    <a:srgbClr val="FFFF00"/>
    <a:srgbClr val="CAA7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53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image" Target="../media/image1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4B35D-6900-4D6C-A440-22EA995BBD75}" type="datetimeFigureOut">
              <a:rPr lang="ru-RU" smtClean="0"/>
              <a:t>21.09.2017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D4788-0862-4535-9A3B-98C446182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4902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6EAF8-808B-426D-A1B1-F292A7FF2491}" type="datetimeFigureOut">
              <a:rPr lang="ru-RU" smtClean="0"/>
              <a:t>21.09.2017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FA3AE-1EEC-42D6-8E34-DE767A568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857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096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881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862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79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542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974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042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4521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355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049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388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156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302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160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1806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7688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8078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9881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1515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5040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632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619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2142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1539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9174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588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3214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589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0433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833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340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992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260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354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385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A3AE-1EEC-42D6-8E34-DE767A56875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447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F21A-9307-4EDB-A258-00B955978D7F}" type="datetime1">
              <a:rPr lang="ru-RU" smtClean="0"/>
              <a:t>21.09.2017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88C8-EC69-4C32-869A-8D1EB999A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425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A929D-6195-42DB-B7C2-02D50CCAC416}" type="datetime1">
              <a:rPr lang="ru-RU" smtClean="0"/>
              <a:t>21.09.2017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88C8-EC69-4C32-869A-8D1EB999A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08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D426-152C-4525-B4AE-F97F52740C1F}" type="datetime1">
              <a:rPr lang="ru-RU" smtClean="0"/>
              <a:t>21.09.2017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88C8-EC69-4C32-869A-8D1EB999A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4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2FCB-8394-4D62-A3C6-23892BAD73E8}" type="datetime1">
              <a:rPr lang="ru-RU" smtClean="0"/>
              <a:t>21.09.2017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88C8-EC69-4C32-869A-8D1EB999A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48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DDA5-AF27-4D91-8F59-7F9B7061EB48}" type="datetime1">
              <a:rPr lang="ru-RU" smtClean="0"/>
              <a:t>21.09.2017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88C8-EC69-4C32-869A-8D1EB999A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265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9031A-EA27-40E7-ABEC-105E240AB258}" type="datetime1">
              <a:rPr lang="ru-RU" smtClean="0"/>
              <a:t>21.09.2017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88C8-EC69-4C32-869A-8D1EB999A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654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32FBE-60E4-436D-9EEC-8F09C3FDEB01}" type="datetime1">
              <a:rPr lang="ru-RU" smtClean="0"/>
              <a:t>21.09.2017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88C8-EC69-4C32-869A-8D1EB999A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93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24AA-41BB-47CF-B0A0-F41D31CE4DD2}" type="datetime1">
              <a:rPr lang="ru-RU" smtClean="0"/>
              <a:t>21.09.2017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88C8-EC69-4C32-869A-8D1EB999A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130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878B-F2C5-4C5F-BEFB-1778F27A78A7}" type="datetime1">
              <a:rPr lang="ru-RU" smtClean="0"/>
              <a:t>21.09.2017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88C8-EC69-4C32-869A-8D1EB999A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326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E08B2-5CDC-4D31-93DD-951C0B6ADB81}" type="datetime1">
              <a:rPr lang="ru-RU" smtClean="0"/>
              <a:t>21.09.2017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88C8-EC69-4C32-869A-8D1EB999A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796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A0393-29DD-455E-B301-70DBF3FF6C4D}" type="datetime1">
              <a:rPr lang="ru-RU" smtClean="0"/>
              <a:t>21.09.2017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188C8-EC69-4C32-869A-8D1EB999A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049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41F50-E1BE-48AC-96AD-492DCD6C9476}" type="datetime1">
              <a:rPr lang="ru-RU" smtClean="0"/>
              <a:t>21.09.2017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188C8-EC69-4C32-869A-8D1EB999A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74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11" Type="http://schemas.openxmlformats.org/officeDocument/2006/relationships/image" Target="../media/image3.png"/><Relationship Id="rId5" Type="http://schemas.openxmlformats.org/officeDocument/2006/relationships/image" Target="../media/image41.jpeg"/><Relationship Id="rId10" Type="http://schemas.openxmlformats.org/officeDocument/2006/relationships/image" Target="../media/image9.png"/><Relationship Id="rId4" Type="http://schemas.openxmlformats.org/officeDocument/2006/relationships/image" Target="../media/image40.jpe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3.pn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8.png"/><Relationship Id="rId5" Type="http://schemas.openxmlformats.org/officeDocument/2006/relationships/image" Target="../media/image46.jpeg"/><Relationship Id="rId10" Type="http://schemas.openxmlformats.org/officeDocument/2006/relationships/image" Target="../media/image38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11" Type="http://schemas.openxmlformats.org/officeDocument/2006/relationships/image" Target="../media/image9.png"/><Relationship Id="rId5" Type="http://schemas.openxmlformats.org/officeDocument/2006/relationships/image" Target="../media/image53.jpeg"/><Relationship Id="rId10" Type="http://schemas.openxmlformats.org/officeDocument/2006/relationships/image" Target="../media/image8.png"/><Relationship Id="rId4" Type="http://schemas.openxmlformats.org/officeDocument/2006/relationships/image" Target="../media/image52.jpe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8.pn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9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38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image" Target="../media/image64.jpeg"/><Relationship Id="rId15" Type="http://schemas.openxmlformats.org/officeDocument/2006/relationships/image" Target="../media/image9.pn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4.jpe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4.jpeg"/><Relationship Id="rId3" Type="http://schemas.openxmlformats.org/officeDocument/2006/relationships/image" Target="../media/image80.png"/><Relationship Id="rId21" Type="http://schemas.openxmlformats.org/officeDocument/2006/relationships/image" Target="../media/image3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93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jpeg"/><Relationship Id="rId10" Type="http://schemas.openxmlformats.org/officeDocument/2006/relationships/image" Target="../media/image87.png"/><Relationship Id="rId19" Type="http://schemas.openxmlformats.org/officeDocument/2006/relationships/image" Target="../media/image95.jpe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jpe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2.jpeg"/><Relationship Id="rId5" Type="http://schemas.openxmlformats.org/officeDocument/2006/relationships/image" Target="../media/image97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92.jpeg"/><Relationship Id="rId4" Type="http://schemas.openxmlformats.org/officeDocument/2006/relationships/image" Target="../media/image9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92.jpeg"/><Relationship Id="rId4" Type="http://schemas.openxmlformats.org/officeDocument/2006/relationships/image" Target="../media/image10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2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92.jpeg"/><Relationship Id="rId4" Type="http://schemas.openxmlformats.org/officeDocument/2006/relationships/image" Target="../media/image10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92.jpeg"/><Relationship Id="rId4" Type="http://schemas.openxmlformats.org/officeDocument/2006/relationships/image" Target="../media/image10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92.jpeg"/><Relationship Id="rId4" Type="http://schemas.openxmlformats.org/officeDocument/2006/relationships/image" Target="../media/image11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9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emf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oleObject" Target="../embeddings/oleObject4.bin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20.png"/><Relationship Id="rId12" Type="http://schemas.openxmlformats.org/officeDocument/2006/relationships/image" Target="../media/image117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5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9.jpe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3.png"/><Relationship Id="rId15" Type="http://schemas.openxmlformats.org/officeDocument/2006/relationships/image" Target="../media/image124.jpeg"/><Relationship Id="rId10" Type="http://schemas.openxmlformats.org/officeDocument/2006/relationships/image" Target="../media/image123.jpeg"/><Relationship Id="rId4" Type="http://schemas.openxmlformats.org/officeDocument/2006/relationships/image" Target="../media/image92.jpeg"/><Relationship Id="rId9" Type="http://schemas.openxmlformats.org/officeDocument/2006/relationships/image" Target="../media/image122.jpeg"/><Relationship Id="rId14" Type="http://schemas.openxmlformats.org/officeDocument/2006/relationships/image" Target="../media/image118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35.png"/><Relationship Id="rId18" Type="http://schemas.openxmlformats.org/officeDocument/2006/relationships/image" Target="../media/image140.png"/><Relationship Id="rId3" Type="http://schemas.openxmlformats.org/officeDocument/2006/relationships/image" Target="../media/image126.jpeg"/><Relationship Id="rId7" Type="http://schemas.openxmlformats.org/officeDocument/2006/relationships/image" Target="../media/image130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38.png"/><Relationship Id="rId20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11" Type="http://schemas.openxmlformats.org/officeDocument/2006/relationships/image" Target="../media/image133.png"/><Relationship Id="rId5" Type="http://schemas.openxmlformats.org/officeDocument/2006/relationships/image" Target="../media/image128.png"/><Relationship Id="rId15" Type="http://schemas.openxmlformats.org/officeDocument/2006/relationships/image" Target="../media/image137.png"/><Relationship Id="rId10" Type="http://schemas.openxmlformats.org/officeDocument/2006/relationships/image" Target="../media/image132.png"/><Relationship Id="rId19" Type="http://schemas.openxmlformats.org/officeDocument/2006/relationships/image" Target="../media/image141.png"/><Relationship Id="rId4" Type="http://schemas.openxmlformats.org/officeDocument/2006/relationships/image" Target="../media/image127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13" Type="http://schemas.openxmlformats.org/officeDocument/2006/relationships/image" Target="../media/image3.png"/><Relationship Id="rId3" Type="http://schemas.openxmlformats.org/officeDocument/2006/relationships/image" Target="../media/image147.jpeg"/><Relationship Id="rId7" Type="http://schemas.openxmlformats.org/officeDocument/2006/relationships/image" Target="../media/image149.jpeg"/><Relationship Id="rId12" Type="http://schemas.openxmlformats.org/officeDocument/2006/relationships/image" Target="../media/image19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jpeg"/><Relationship Id="rId11" Type="http://schemas.openxmlformats.org/officeDocument/2006/relationships/image" Target="../media/image153.jpeg"/><Relationship Id="rId5" Type="http://schemas.openxmlformats.org/officeDocument/2006/relationships/image" Target="../media/image80.png"/><Relationship Id="rId10" Type="http://schemas.openxmlformats.org/officeDocument/2006/relationships/image" Target="../media/image152.jpeg"/><Relationship Id="rId4" Type="http://schemas.openxmlformats.org/officeDocument/2006/relationships/image" Target="../media/image10.png"/><Relationship Id="rId9" Type="http://schemas.openxmlformats.org/officeDocument/2006/relationships/image" Target="../media/image1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20"/>
          <p:cNvSpPr txBox="1">
            <a:spLocks noChangeArrowheads="1"/>
          </p:cNvSpPr>
          <p:nvPr/>
        </p:nvSpPr>
        <p:spPr bwMode="auto">
          <a:xfrm>
            <a:off x="71898" y="927697"/>
            <a:ext cx="7634001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3800" b="1" dirty="0">
                <a:solidFill>
                  <a:schemeClr val="accent2">
                    <a:lumMod val="50000"/>
                  </a:schemeClr>
                </a:solidFill>
              </a:rPr>
              <a:t>Международные проекты – основа изучения геологического строения и оценки минерально-сырьевого потенциала крупнейших регионов Мира.</a:t>
            </a:r>
          </a:p>
        </p:txBody>
      </p:sp>
      <p:sp>
        <p:nvSpPr>
          <p:cNvPr id="42" name="TextBox 24"/>
          <p:cNvSpPr txBox="1">
            <a:spLocks noChangeArrowheads="1"/>
          </p:cNvSpPr>
          <p:nvPr/>
        </p:nvSpPr>
        <p:spPr bwMode="auto">
          <a:xfrm>
            <a:off x="138400" y="205506"/>
            <a:ext cx="8550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Петров О.В., Киселев Е.А., Морозов А.Ф.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1200" b="1" dirty="0">
                <a:solidFill>
                  <a:schemeClr val="accent2">
                    <a:lumMod val="50000"/>
                  </a:schemeClr>
                </a:solidFill>
              </a:rPr>
              <a:t>II </a:t>
            </a:r>
            <a:r>
              <a:rPr lang="ru-RU" alt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Евразийский горно-геологический Форум, г. Сочи, 26 сентября 2017 г.</a:t>
            </a:r>
            <a:endParaRPr lang="ru-RU" altLang="ru-RU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261"/>
            <a:ext cx="9144000" cy="54437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0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10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7" y="5249369"/>
            <a:ext cx="2628942" cy="1410109"/>
          </a:xfrm>
          <a:prstGeom prst="ellipse">
            <a:avLst/>
          </a:prstGeom>
        </p:spPr>
      </p:pic>
      <p:pic>
        <p:nvPicPr>
          <p:cNvPr id="18" name="Рисунок 5" descr="1_Geological Map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014" y="1125443"/>
            <a:ext cx="2879725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6" descr="2_Tectonic Map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0677" y="1620743"/>
            <a:ext cx="2879725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7" descr="3_Metallogenic Map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8239" y="2290668"/>
            <a:ext cx="2881313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8" descr="4_Minerogenic Map of Energy Resources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40877" y="2925668"/>
            <a:ext cx="2879725" cy="324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0" y="4390359"/>
            <a:ext cx="1900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Геологическая карта</a:t>
            </a:r>
            <a:endParaRPr lang="en-US" sz="1600" i="1" dirty="0" smtClean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16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45412" y="4788490"/>
            <a:ext cx="2303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Тектоническая карта</a:t>
            </a:r>
            <a:endParaRPr lang="en-US" sz="1600" i="1" dirty="0" smtClean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16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88239" y="5413965"/>
            <a:ext cx="2303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Металлогеническая карта</a:t>
            </a:r>
            <a:endParaRPr lang="en-US" sz="1600" i="1" dirty="0" smtClean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16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73184" y="6072093"/>
            <a:ext cx="3455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Карта энергетических ресурсов</a:t>
            </a:r>
            <a:endParaRPr lang="ru-RU" sz="1600" i="1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31007" y="0"/>
            <a:ext cx="957711" cy="956955"/>
            <a:chOff x="2433832" y="5943600"/>
            <a:chExt cx="837831" cy="837170"/>
          </a:xfrm>
        </p:grpSpPr>
        <p:pic>
          <p:nvPicPr>
            <p:cNvPr id="26" name="Рисунок 14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flipH="1">
              <a:off x="2433832" y="5943600"/>
              <a:ext cx="837831" cy="837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flipH="1">
              <a:off x="2522708" y="6010174"/>
              <a:ext cx="583356" cy="63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flipH="1">
              <a:off x="2552646" y="6166469"/>
              <a:ext cx="549235" cy="388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-56091" y="130885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Атлас геологических карт Северной, Центральной </a:t>
            </a:r>
            <a:endParaRPr lang="ru-RU" altLang="ru-RU" sz="2000" dirty="0" smtClean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 </a:t>
            </a:r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Восточной 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Азии, масштаб 1:2.5 М </a:t>
            </a:r>
            <a:endParaRPr lang="en-US" altLang="ru-RU" sz="20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8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11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4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955" y="4770437"/>
            <a:ext cx="2019300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299055" y="4083050"/>
            <a:ext cx="1997075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Карта мощности осадочного чехла</a:t>
            </a:r>
            <a:endParaRPr lang="ru-RU" sz="16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341373" y="3982730"/>
            <a:ext cx="2392363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Карта мощности консолидированной коры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21005" y="4083050"/>
            <a:ext cx="20510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Карта мощности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емной коры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6953643" y="2507962"/>
            <a:ext cx="1987989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Карта типов коры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767" y="4786312"/>
            <a:ext cx="2052638" cy="20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80" y="1746250"/>
            <a:ext cx="1998662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955" y="1771650"/>
            <a:ext cx="2019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880" y="1771650"/>
            <a:ext cx="2019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80" y="4749800"/>
            <a:ext cx="2019300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4349221" y="1097975"/>
            <a:ext cx="2576513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/>
            <a:r>
              <a:rPr lang="ru-RU" altLang="ru-RU" sz="1600" dirty="0" smtClean="0">
                <a:solidFill>
                  <a:schemeClr val="accent2">
                    <a:lumMod val="50000"/>
                  </a:schemeClr>
                </a:solidFill>
              </a:rPr>
              <a:t>Районирование потенциальных полей</a:t>
            </a:r>
            <a:endParaRPr lang="ru-RU" alt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30" y="3125787"/>
            <a:ext cx="2041525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Прямая со стрелкой 34"/>
          <p:cNvCxnSpPr/>
          <p:nvPr/>
        </p:nvCxnSpPr>
        <p:spPr>
          <a:xfrm>
            <a:off x="6526567" y="2744787"/>
            <a:ext cx="358775" cy="287338"/>
          </a:xfrm>
          <a:prstGeom prst="straightConnector1">
            <a:avLst/>
          </a:prstGeom>
          <a:ln w="57150">
            <a:solidFill>
              <a:srgbClr val="5F73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6526567" y="5273675"/>
            <a:ext cx="358775" cy="276225"/>
          </a:xfrm>
          <a:prstGeom prst="straightConnector1">
            <a:avLst/>
          </a:prstGeom>
          <a:ln w="57150">
            <a:solidFill>
              <a:srgbClr val="5F73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7"/>
          <p:cNvSpPr txBox="1">
            <a:spLocks noChangeAspect="1" noChangeArrowheads="1"/>
          </p:cNvSpPr>
          <p:nvPr/>
        </p:nvSpPr>
        <p:spPr bwMode="auto">
          <a:xfrm>
            <a:off x="3124488" y="1195235"/>
            <a:ext cx="52450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AMF</a:t>
            </a:r>
            <a:endParaRPr lang="ru-RU" sz="1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8" name="Text Box 7"/>
          <p:cNvSpPr txBox="1">
            <a:spLocks noChangeAspect="1" noChangeArrowheads="1"/>
          </p:cNvSpPr>
          <p:nvPr/>
        </p:nvSpPr>
        <p:spPr bwMode="auto">
          <a:xfrm>
            <a:off x="903002" y="1184656"/>
            <a:ext cx="4830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AGF</a:t>
            </a:r>
            <a:endParaRPr lang="ru-RU" sz="1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131007" y="0"/>
            <a:ext cx="957711" cy="956955"/>
            <a:chOff x="2433832" y="5943600"/>
            <a:chExt cx="837831" cy="837170"/>
          </a:xfrm>
        </p:grpSpPr>
        <p:pic>
          <p:nvPicPr>
            <p:cNvPr id="23" name="Рисунок 1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flipH="1">
              <a:off x="2433832" y="5943600"/>
              <a:ext cx="837831" cy="837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flipH="1">
              <a:off x="2522708" y="6010174"/>
              <a:ext cx="583356" cy="63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 flipH="1">
              <a:off x="2552646" y="6166469"/>
              <a:ext cx="549235" cy="388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-56091" y="130885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Атлас геологических карт Северной, Центральной </a:t>
            </a:r>
            <a:endParaRPr lang="ru-RU" altLang="ru-RU" sz="2000" dirty="0" smtClean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 </a:t>
            </a:r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Восточной 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Азии, масштаб 1:2.5 М </a:t>
            </a:r>
            <a:endParaRPr lang="en-US" altLang="ru-RU" sz="20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7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rgbClr val="002060"/>
                </a:solidFill>
              </a:rPr>
              <a:t>12</a:t>
            </a:fld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8" y="3424396"/>
            <a:ext cx="2583713" cy="35056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222" y="1003950"/>
            <a:ext cx="2566235" cy="37519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3" y="1054104"/>
            <a:ext cx="2532408" cy="33236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431" y="3809141"/>
            <a:ext cx="2515976" cy="312206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03" y="962480"/>
            <a:ext cx="2391413" cy="32372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72" y="3725059"/>
            <a:ext cx="2316902" cy="3204957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131007" y="0"/>
            <a:ext cx="957711" cy="956955"/>
            <a:chOff x="2433832" y="5943600"/>
            <a:chExt cx="837831" cy="837170"/>
          </a:xfrm>
        </p:grpSpPr>
        <p:pic>
          <p:nvPicPr>
            <p:cNvPr id="13" name="Рисунок 14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flipH="1">
              <a:off x="2433832" y="5943600"/>
              <a:ext cx="837831" cy="837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flipH="1">
              <a:off x="2522708" y="6010174"/>
              <a:ext cx="583356" cy="63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flipH="1">
              <a:off x="2552646" y="6166469"/>
              <a:ext cx="549235" cy="388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203882" y="212060"/>
            <a:ext cx="8810625" cy="4985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Атлас геологических карт Северной, Центральной </a:t>
            </a:r>
            <a:endParaRPr lang="ru-RU" altLang="ru-RU" sz="1800" dirty="0" smtClean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r>
              <a:rPr lang="ru-RU" altLang="ru-RU" sz="18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 </a:t>
            </a:r>
            <a:r>
              <a:rPr lang="ru-RU" altLang="ru-RU" sz="18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Восточной </a:t>
            </a:r>
            <a:r>
              <a:rPr lang="ru-RU" altLang="ru-RU" sz="18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Азии, масштаб 1:2.5 М. Объяснительные записки </a:t>
            </a:r>
            <a:endParaRPr lang="en-US" altLang="ru-RU" sz="18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4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13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33" y="1030215"/>
            <a:ext cx="8191195" cy="57446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5" y="1059180"/>
            <a:ext cx="4086079" cy="564244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31007" y="0"/>
            <a:ext cx="957711" cy="956955"/>
            <a:chOff x="2433832" y="5943600"/>
            <a:chExt cx="837831" cy="837170"/>
          </a:xfrm>
        </p:grpSpPr>
        <p:pic>
          <p:nvPicPr>
            <p:cNvPr id="10" name="Рисунок 1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2433832" y="5943600"/>
              <a:ext cx="837831" cy="837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2522708" y="6010174"/>
              <a:ext cx="583356" cy="63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2552646" y="6166469"/>
              <a:ext cx="549235" cy="388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-56091" y="130885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Атлас геологических карт Северной, Центральной </a:t>
            </a:r>
            <a:endParaRPr lang="ru-RU" altLang="ru-RU" sz="2000" dirty="0" smtClean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 </a:t>
            </a:r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Восточной 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Азии, масштаб 1:2.5 М </a:t>
            </a:r>
            <a:endParaRPr lang="en-US" altLang="ru-RU" sz="20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1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14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9269" y="58408"/>
            <a:ext cx="8810625" cy="706347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7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14 </a:t>
            </a:r>
            <a:r>
              <a:rPr lang="ru-RU" altLang="ru-RU" sz="17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рабочее совещание по проекту  «</a:t>
            </a:r>
            <a:r>
              <a:rPr lang="ru-RU" altLang="ru-RU" sz="17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Атлас </a:t>
            </a:r>
            <a:r>
              <a:rPr lang="ru-RU" altLang="ru-RU" sz="17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геологических карт Северной, </a:t>
            </a:r>
            <a:endParaRPr lang="ru-RU" altLang="ru-RU" sz="170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r>
              <a:rPr lang="ru-RU" altLang="ru-RU" sz="17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Центральной и </a:t>
            </a:r>
            <a:r>
              <a:rPr lang="ru-RU" altLang="ru-RU" sz="17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Восточной Азии, масштаб 1:2.5 </a:t>
            </a:r>
            <a:r>
              <a:rPr lang="ru-RU" altLang="ru-RU" sz="17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М»</a:t>
            </a:r>
            <a:endParaRPr lang="en-US" altLang="ru-RU" sz="17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r>
              <a:rPr lang="ru-RU" altLang="ru-RU" sz="17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Владивосток, октябрь 2016 г.  </a:t>
            </a:r>
            <a:endParaRPr lang="ru-RU" altLang="ru-RU" sz="17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AutoShape 2" descr="data:image/png;base64,iVBORw0KGgoAAAANSUhEUgAAAHgAAABwCAIAAABaVSPoAAAgAElEQVR4nN19X2jcVr6/cWfTXxNlWhw5D7OyDUHk5kFdliDCXiNMCcJsjfCDEQ7rTnx/2KoJieguGzW0RbtcdkWb28p5uGj3hqDbh1t5ey9oTS/oetsgfC/lhE2L5mWRvdypcF+E2BQ9iuzLEO7DVz5zRqOZjO1Jk635cjg60oxnPvroe77/zpkRadmXl1FBFMUnO92tvIzqS173qcXV4lsdVAr/enEV/fS633rU+luXkcVV9Ppa8BRFUfz+F3xHgJaXO4C+du3x0MA1g1z5+lrw+lp4xAuuvYmeOkxDAPrbYfTAd+W7C3SB0UeWnJ6K4td/4kivmvwF9dw5eXJKZGr85JQ4OSWeOyf/8If1V2ZuSPNWfdlVFH9NRYWXk/3vDtAk3Q5IveJTryj+pcV/4c8r9Gn+exWqMlopyFSN5nleXpBXVxTzfcuybPOWaxiu9nNHWXEAd/xW3zWgh6EBwsVVJM3bk1PisefpUnzrS5edDTdoBHESx0nsum6yG2ZZhj9KlmVhM3Y20T/+yrmiuN81oLt19GCkDl9fC/AjX/+Jc+6cXEphiqKUNRXwTZpRkqS4EzQC13WTZtT9sdI0dX8fvHXDrS+7302rY0A670Mcvr4WSK+a1SrTDXFltMLzvOd5QOGCJEmaNKM4iX2/H45BY8e85UZ7JTfjb0sGYnTnSFsvK4r/ysyNUl3xvQqlrCnJblgAF7dY3E3vsZ8y2ot830/T9KnjdXigezF6EGP5lZkbpeqiMloxDKOtKPZboHBBEEKl2qNbgsYOQih7+PRROyTQhzNypVfNXihbltVB5H3Ee1Eb3QsQQuTE2EuyLEMIRYPdmGdKDmlH13/ilGqMymhF13XMXxJf3C+l9tdfhZ73eB0CEifx/S8HujHPjhzGM1QUnz7Nl6IszorRXol+KDC6m9pJM0LbQZzEA37uLMvQdvA3hHUHo0m93Eef8BfUUpTHaTpCqHvGK1C4D7W9Lf9Anx7dC/5WDJKRxdV+OhqfwujXf+K88EK5MadpWqle7ga9F8EjhA4KXNSMwjB86jgeAOhr1x4v6lX/3Dm5FOWpMSpo7JTC10t7lFp7ByV161ELfJ+nDuVAQD9WXl8Lr10L6sturzlwdUXpj2AvIhfcxTAMfd8/qPIFa+SpozkQ0Jr2eLj580opyhRF+b7fXyP3J3iHetkN+7uLvbC+/+Wza2UPymhNCxTFHzvF9nK1C+5JLyK3FXdvTY3uBYdTBdnDVtB4Rk2RkcVVBFzu3167Flxa/JdSlMEP7EXYQWbCwrj94ZGCG8+m9ziiKL768xzQUpTXVASn+Av1XkAjhHpp3j4KpPQJgNd6nndoYmZZ9gzOjSOvr/XDF98A9apPn+ZKUZ6oMVgp9wK01AsvDX1grI8yuaXpM2eHjCyuIvXngaYF195EBV6T0KtrXi97Q5qTHmta9CFyr9twxHAdGDBPHd820Fgz9JFrb6I+CnrdNLt1camC7kPkEn+yGR3C9iAl2ouenfBTDvS1N1EB2QLWr8zc6AU0Nuy6GdrhH/aI4ZVqdmhB9R8J62b0jPjogzL6hz8snwkpikqaUS9bor8C6aXZyVPeln9EVgaN4FnIGIysqUh7J9C04Bd6G9lC/9qbiD0jlALNcdxjwS1okhJ90sMGx7Ni8KcjzWzPgtM4sqaiHNZ3cnzJFgZ/er2nySHNSSQx+/iE/c2M0lfhvrflH0WHpGkaNHaePtDaO0Gb1O90CMD90+s9fUJpXuo1AfaxQEpny9JX4UPf949iRYRheER1f1Sgf3rdB0ABZeiQor0TXL/u9cpzywvyYxna7bwAtfurafLQ3fR830+SI6naAbNlT5DRv9CD6zrqhhjL9es9jej6cr0/rINMjyU3gzg8ipdYxHr7qXkxI9feRL/QA8PoiXJ/oJU1tTyW1DvP0kdvlOroQ0Soe8lTtKxzoEFIuHHfMPoBrapqH43c31EcxI2M9qIhAt161HpaWd020CSyhc71616v9BXkvB+rIkqmyjLrItqLXNctFDe5rjtEaCCr+3SANowc016trvu9JkPIEw6YTHmsgvY8z3XdiLACfd8Hz3OI3zlO4m8/DJIDDZj2El3vad51JGQfp6bhG/q+jxAqrUpwNz2AG2MdHTniUSrfPqnbjO4HtIEmJ8/219H91fSDOHJdV5wVJ2oMRVEURXEcR6oIbCxDwhBtBxDoAGWSpulwY/nffo5x5NqbyHj/MUAbRnDu3CuDmHe9iLxu5vVjgPI4TRcC2eSNQQgFjSAMQ/+ul+yGQOqh4/KEZkWwarIsK5g3AzHaMAJ+urzKQJqXyue3zrgde/blqTHKMAzLstZNE90L1k1znKadDbfUGgkaARQiYdYXKhyzLDsiTNnDJ6JAxIuiZVmGYaybZgfQ1/UcaNNst92H0lx5dRIZ6+gjlmX7vh81I3lBxvpX13WcbOy+W/e/RFEzgpJGrN89z4PUied5pY5Mmqa+74O2eSwoT8Iv9zxPmBF0XS98tpHrOjLeL8cXt6YZKMrN0tpRHL0reHelNIdb3X2Y7Iae5xWmR3QvsCwrTVPP83Rdx2syEEKO43iehxCyP3S//iqM9vK817ppMmcYlmVZlq0v11v7uhijiRAiVVCWZY7jQCd/8PffKk5iaU6K9qIsy+Jv4jiJgf5wI6GjrKkP4lw/4JUicIODxs79L1ERaBLQXrx+64Zbyuhxmi4AVIhgJAQfxYsiWZpeX667ruu6Lnv25cpohZwbg0bAsqyu6wghz/MmagywL2pGPM/rug6dddNcN02WZSmKgss0TbMsy3EcXdfTNJXmpMpoxTCM1qOWbdsURfE8n2WZruthGNaX67AmQZwVAfRxmp6oMfE3cZqmPM9HzUhVVcuyhBlBmpOyLBNmhNUVpfWoZVnWOE0DrJ7nwQdQVVWcFZPdkGVZuIVFoB8rxq96mtIAQS8jDw+CoiAjGDzPO44jzorwoclMjTQvTdQY13XjJJYX5PpyHc4CWAihddPkeT74U8BxnK7rwjTvuq7jOCzLirOipmlpmmqaJswI8mJdXpCDRjBRY1RVdRzHcRyO4zRNA4eLOcMI00LUjODWjtN00AgMw1DWFNd1eZ63bbsyWrEsy7btqTEKvi/LsoB4lmUcx0nzkuu68C2keUmYFkpUxyBAm2YAvOsWMH6Lk2GX+SxM8/iWOI4zUWMcxxFmhDAM5UWZ47ioGYE6BmYBKOJFEWgIJWeapsEhMMiy7KkaLc6KaDuAU2A4QiW8MC3A/1VVdXVF0TQNcBEviqqqSnMSy7I8z8MncRwHkB2nac/zJifPOo4jTAuu6+q6XhmtMGeYymhl3TQ9z2NZFqymddOEex80Amle0jRt3TShbqtodfQC2rKIQwuZZiCK5dksXN/fJ0O4bpriRREhZNu2NCdRFGW+bzmOs7qiwLO/uqJYlqWqatAIeJ4HsHRdl+YkaV6yLGuqRsMpYVqAr+q6Ln+ekxflaC+Cx2Wixvi+r+s63AxpTkrTlGVZjuNYlgULXdO0iRrDcZxhGOAHALvFi6LneZZlURQlzUkAIjwKLMvC41UZrdi2LcwIEzQjzAjKmjJO0zzPCzOCpmnVKlNfro/TNLy5ruslQP/aRBhZEmKyryg3S4EmyxtLdUiSpMqagq8XpgX/rpckKUAjL8j1pcsURa2bpjQnjdM0fE9hRkiaEcdxqyuKvChXq4w4K9aX6yzLAkY8zxuGUa0yoLUdxwEraJymdV1PmpE4K0pzkrwoB40dVVWleUmakzzPY8++bP3WrC9dhue9MloRZgTLsoRpgeM4x3HgqY+TGJ4P0CegQEA5wM2ABwtsBHFWBJrzPA/fsWD2jFzXUQd5b/k5vrf8AtzGr/xSw0OYEfroaDi039flBdn5pU4q4h3fNwwj2ovAvo6T2Pf9m++awHQw4yzLFmdF8aK4uqKEYRg1I03TXNeVF+SgsZM0I2VNgdcmzUjXdV3XvS0f0jHwAAFqMEmge0HrUQveGW0H8TdxtBetm2aWZd6Wb9s2WXaD58yoGcFSSWFGgFCiqqoTNQbutK7r8oIM1ojjOM6GC4UuBbNvRDcQQAlCspg8BOhLU7TjNB31SBuCfP1V6F4QvDW19GZ0v6R/fCPZDbGp1+fdgsaOu+m5rjug/fukk+UjuoEwlP3FNANp7v+Xag9ce0eqiwdxDl9wy4qOV1CtvfCigBE5CEsKdV0H46/7y4NJi9+8o4ykK4g4+AKk7OGTTZbnQA8o2s+s/vNhiaZuRp/y/F+fq/z1ucqnK0p3thCL7/urKwpM7ljEi2K3++f7fq8FuYX77W354NoMgsUTTSoeDGjzlj9Bl1jT8qJMfkkyZRXcsv5y/P8B0H+k6fBzvxQa3/ch0oQ9e2VNgUnS87xuTZI9bHmeVzDhe8mAsdahVyUku3nUOwzDEd1Atp3j2N0hxf7X8Lbll0aXWJaNyiIeX38VfvIDDlAG+cM/FKN9IOKsCFM2RVHSfB4/QQhN1BjbtnulwINGMCDcA5anDjH2nSQp2KC2bWua1mZ0L7jJFrRHqe1BlkjjJ/e/b5l/qVAk0FvjYzt4Eca+bg0aO8K04DiOYRgURUG5TJzEtm2rb2gQNe31faDKH2JM3pYPugIyNdDxfd//3EcIDRJpggjBsLD2tnx5sQ5WTZvRA7bmrfJsy813zYKWTJrRJz/gHjxXefBc5a9E+8lSvfuWRHtRGIYsy4L5XNAq0V709Vft5BNEV4qIZxlYIxBBhScsyzL4F1EzQveCbsKmaZplWRiG0pwUNSOw8/Abwkj+T/fX2dl3LPtDF9/m7o9RuJ1ZlsVJnAMNQgLaB+tXXinRHuKs2GFINKP/vmV+QVEANCkkqclHe900K6MV8/2OeTVo7Nh3LGFamKAZx3HSNAV/TLwoFr4heM9hGD6II3A+wefGgErzEkVRWZYlu6G8IIdhCJEjKMQGrzLai3iehxsjXhTBP2w9almWPU7TFEUluyFFUeD1rZumMCMAjqsrCoRt60uXrd+aaZpCCKH1qKWqqqZpI78220APKP/4K6fUmg7DMElSoFvSjG7/gNs9Rv35WOXBcxWy3T1GOUtyznrCIOM4DvxsPIgQsiwLXEHw2TDK4zRdUNbjNC3MCEmSCjMCeBP4ZoRhKEwLMAfgGFCapvKCDCMQooq/iaU5CUIFwjRvGIYwLViW5XkedrXB/wwagaZp4JrHSSwv1jmOA89rosZAzI9l2TAMIV4WNIIORg8izr+Fv7HLi0sh2JbbVf/03hfHngeguyUn9TdtNe1t+aT1AlXocRLruj5RY4Rpvr5cD8OwWmX8u97qigLcxM8vUBhC/vANeZ4HEC3Lmqgxuq4DeSF0l6YppHiCRhA0AuYM4/s+YAf05DgOfPQ0TSEYEu1FwFPxomgYRn3pMqg1hBBzhoGkBEVRjuNEzWiixkDse5ym4ZnIGf0b+2BwKyt6N9DKmpLDtBsCnb849vyfj1W+OPZ8tziLdTLwBHoDZ7Zgas2yTJgWIIQGkElzUutRi+M4YVpYN03QhpZliRdFaV6CmBGUmozTdH3pMoSQIFEAJrm8KNu2DaCoqgrR1HGaVtZUOBUnsXhRxEEP+44Fri/oHwi8sCwL/zrLMsMwVFUNw3By8ixoEtu25QU52os4juM4DkZGfm2ij5zAtgNoSWmPbHTdhjsl4Wl4fIDOnx6nSvHFcpumSU2tLSvMGQbbiJCczR62IKYTJzFEhaC6YZymIY66uqJADE/TNMMwNE0TZ0XHcSDuw7KsZdlQ8S9eFCHCx3EcBEjHaVrTNGle0nVdWVOT3RDi43AW34P60uWJGpNlWbQXSfMShFVhAgCCg0qBtI68ICtrCjxMgLJ4UYR736GjS5AlIYb+/oi0oHST2tvygc5fHHsesMaIdx/ekdtujjQv1ZfradpRTANzS2W0Uq0yhmHAIzlRY9Q3NLAWIGDmbLjirAjxP8izTNQYy7KwbknTFFLvnufJizJEOyF4bVk2vmaqRlMU5W56kBMYp2n1DS1JUuYMA8Che4GqqmAXV0Yrk5NnIRtXGa1omgbTAFwAQU1pXqqMVuTFeq46PnKCj5wcwbxPgE4ekmetf/7P7oI8VVWdX+ofn6Q/e6ECmPbqfHqc+qBKB3e9aC9KkvTmuyZOIJAuBsww2CwrmGjoXgBhI8uycerI2/K77W6I6rWIFfq6rpMhpyzLLMv2P8+vUdYUHCcJGgHYQnA/WvuBPXg5LhGxbRvUMYxkWea6rmEYcL87VAeJY6kUTnXbeT9iWPMs+/HxExjNz16o4EPcx507spzz95/ec9aUpLMY7IgF0YNL9x4rw/VcWo9aI6aFesH6WLH++T8LXuLfjVZun6Q+Pn5iEPnshQqQOtkNPz3L/rFTa/fZPWzooR9vyy8EVLMsg+D10IDGquNwUiD11YFRBvmgSt+R5f/R3wK/0bskx0n8II4sy+4uZPY8T9M0YZqnKAoUH8gTWuA23Jq/NqPd3wcfOYGz2cYdRqDtPoS+eculKIqkc0E+Pn6ie+SDKg3jHx8/8VaV3hofw+G9yPO618xGe5Ew02G5i7O5M2Lb9jhND+sxJwughg30LZ8EF6R7pNcF9gbC2YDXqi++Vy0Cffsk9UGV7h4kTz0gok7eJbkQrYdqisp+2kxVVXCOWo9ajuNQFCVeFIdVAul5nrOR6xCwNYfMaJKtpW2fU/Ydf4Jm/m608naV+qBKv1elSuX2yeLIB1X65vHKx8dPYKAfPFf5gqJ2OqnkbLiV0Qokv6O9iGVZ9Q2ttV+2QlHUEIud0zTF0dThrtwfMS0E9OwG0dlEpD7phbW9gZRl9bXqi8ZYDh/GsQAr2fmgSgPQfz6WQ4zlD/9QJz9i0Ai8LR8eakjUZlmGEwVQhZTshng2w4mCNE1vvmviMjjc2raNC7fgJUmS4ipQnM+F//IgjiBWB9EouD783Id/ATVjrf0wHpQ7Fd68DTQQ9iiiL6lvV6m3q9RbVfq9/Q6MfFClyUPcAfn4+AkcAIGoE0RCorIgPURqoDwOPAgoCIr2IuYMIy/IUH0KjkkYhhzHjdP0VI2Ok9jZcHmeD8MQMgxBI4AigjRNk92Q4zhlTUnTtL50GdxoTdPkBRlCWswZJk5iaU4SZgS4keBAQclHshs6jsPzfNAIwG9CCEGIhtQ8QwD63z/0pEn2xthLb1XpG2MvXT2Zowkj0MEQkyNXT+bBkIJ8cez5T5bqBbXrbLjgtrmuC+U18JVaj1rgm9l3LM/zoHglTVNhWqgv170tH+pRweGGwB7Uh0BwJnvYEmdFQHl1RYFUEZRKGYYBVX3gZ1dGK8DWiRojzUuQ/RFnxTAMi2++dLkyWlHW1CKjPe/A4JIv0ZfUK2Onboy9dLVKX93H+srYKdxerdKFPrS3T/aMhzinGZLUaZoyZ/LyIo7jIE4vzUswZUE4QtM0iC2kaQqmCJh9ECcRpnlhWgAWT9QYaU7iOC7+JoZg3oM4gjnWv+sB6+UFmT/PqaoKMRNhWsA1aRzHeVs+rqxUVVWYFoRpHr+5OCtCUBtroSEw+neOJ02yV8ZOgQCgV8ZOXa3SuCVHcP/qSQpcRxz6+OyFChkS8S7JpJpux62aUZqmubvvOMqaCqhBoFm8KMqLsrKmsGdfjvYiz/PqS5elOel7FUrTNEDTMAx5QWZZVpqTVFWdoBmO48A8V1VVXpQnJ8+O0zQoBKiWZ84wUFAKaEJEe3VFwQENXdeVNYWiKMMwpHmJZVlpXiILSkd+YyOY9Dwv5ylmK3nY3ULnZ0vKpVP01Sp96RT9WvXFK2OnLp2iL52icee16ovQwYNXxk69Vn3x5vEKGWaC9uPjJzDot2k62i/xz7JMmpN+tqTE3+QBB4gcQTrOtm2e5yFdMjl5FnKDUKOlrKkQn1JVNcuy1RXl5rtm61ELSAepL2Fa0DTN/tClKKq+dDlNU6icAv1j37Hg38mL9TiJIZAdNAIIikbNKH/zh6360uV10wRdJEwLBYulrTow3AXl0N3B/X//0PsRw2IcL52if3w677x6kiLHSbhfq7746kkKAk8FR/HT4xT2zj8+fuKOnJM6aUbOkkx63pCdgX72sAV9yNrgwT6p2O7VR92rTlrEokTyrbIsg0RPr7R66dKmkd/YCLh8CAE6XzpF//g0U8CabKHz49M5+q+epN6rDuCpn6TfO0WDTY3eUMFpLP1iT3QlbME/hOeGoqjBi82OBPTGfwW/c7wfMSwgiHEkD7FMn25jDZdhXxE74oUWyx1ZTnZDVKP/+lzlDzN/X+oBQmUBJFuHhS9ehFEAGmrdsff4xIEGOp8/zQCO0OJDPFLogFztcsqx34i9R9zRTzPuBQFcx/89QYWbJd8Q8nWWZbmbHpSKHR1o+EUNvGLl6NIG+q7fBtG/G5Ij0MGH/t0Q6Hz+NDO9D/H0PqBwyFc7OvgavoebDo5iwYG8fZJ6u0p9cez5dqHTzN+3HrWCxo63/4d/H8D3/a+/Ch/EEdoOwDk8SjgbwvYIoWECXQLoll/At+OaLV9ZVgG486cZ6Lxc+z4eIcdxZ4Jm+Cp1dd8zNMZyNxI7k7gFZxIOCz76FxTl/FLHNWBJkiKE3E0vaARRM3I3vfY6pWYESXFw34H1nueh7UHLc13XtSwLXj40Rvt3Q9/vAe6WX6D87xwPLM2Xa9+foJmpGj1BM7gzVaPPn2amavTLte9P1WgY3Gd3bmWDZ3hl7BT4hzfGXsKOJe7Dqc9eaLvmf6lQfz5Wcc7zSTOKv+lc/rUbwnJP4CCUPrVrH4D7+1u8da+27EXqqBkNa1fZEXsD+b6PdQWGmOyQh77vK8sqxBAwshM1huyDgwRtfqrGjNO5oQ2u442xlzDoBU+y7e+cpKBmATx1qBL5jyp1/7aFGU3UNAUQxkuSNC+58/3C3uEwZ2YPD2CoQFXQ0FTH4AJ0JhFsk7rW2cGnasxEjeGrFPZWSM+F9G5w52qVfq36IvgvJQ76eT7uLLLGa/ZxjTPYJ6BYoNYLLjjoVDms5OGIvYHu+oF/N0TbOZS4Qx7iQXmxXoJyGaPb19SYqTEKDA/Si+kv4KNjvxynd8Gp8e5YhcW5UKcAVf4FrwyW32KsSR0NZQv9GT00oNsQ3+vAFw7RduDfDaEDXn+BqkVMyzpTY20Tu49Tg1twajCsGGKcSr99gYcarULpKWCN1QgWcmsK0CpgC+YzZO/S6WGZ5yP2BsKAkvi2R4izECfDCAJz+0MMl/FVbEczpU4NKQB0f7/x9knqk9/2XM8RJzG6F+yU5R6hgBrbLUEjsD90IbJRCtCwFhHlqqMN6L1OOuPD7cDZcCcnz7ZVBM3g+ZAcwe04netrvtphaINfU7AFwUCEC/gq/Xa1JLFbcB2NC3zYLNZZF9YdldYsQIELKBOoh+qjPYa1v3rOaBLZYn877yjLKsuy7NmXy1vo4JH9PvC6gCmMgGB88Vnw0XGeFzyXQibs9knqvVM0kDrpsb8vELbXL55Bpqqw30G3DM1hIYHu6JCyHaB7Qb5woUvcTQ9s7bzTKfKCnCsZOtc2pMLpMARpZqpG89XcR3+PcGHe7kw8frDv4/zsAl+6dobU1312cwO723GcPpUhQwPa2UQlyA5J2tqmlusZmEtJEwVuABa+M92Fc2PY+sZJMmOMujJ2CpO6F9yD/F7it8hoQiKECp0DSftVCMmL9Q5MCWq3hTAKx+ncmsa5MewrkgK+DHSA1N17nOJOGIZHqRoY1nZAAzE6aPQbjxAqvaBtC5LmYFcnn1FroDcocGEgZYMzBt0t2SHNj1J9fWhSD3EzsTbQvdA8kJBv0tbOZQZftwIZp/PI9UFFvsAXfnOVxL3/lNhf4iQe1hLPHOigkRPT2/JVVYWMp+u60py0uqLICzKEsiC9Vl+uw2oGTdMsy4Ylgve/bPM6aASO4zBnOv3Gspb0dyCg2u3O9PJxiAuYwg86lCwKP9QGp0P8naIRZzMHCLfrpmlZljDNo3uBMC0YhiEvyvWly1DtgBBC2wFkiGH/lcpoBW0HJMroXqAtK+xB/iZqzDSRkSm0pYNEy/DnOUzqpGxrZXSoXz4cYp1jCdCWZQF573+ZrwID8rquOzVGoX2NzHHcumnCBjsI5Y8FFvINS7U5foYQQve/ROKsiG1q0uKeLnNtChfAC4HUpaoDh+6ePtBY7n+JYJcmns8ZDVut2LYNKyYxoHiJDgBdgJiUaP9s6c0IGoFt21iBkDY1GRrsNZfiC3ie//qr4jZaR1lCEA91r1gM9E6uZLcD+45l2zZUJoDq0DSN5/kc6H1W8uc52DmHoqjwc78ALonvY0W8KLa9eSLWiqOAhQB3dwdA796usENxH3A/2eH+uNmIs4lIRGArAdDRQSMA1QGrGJ2NNtBBI4BljgA06OiBZafwH0vtkELoqh0IJKKyHZMqzUAZY6neOISdN+RCdFJ1wDZvYHWACq4vXVbWVFVVIc0M5gcYJ/KibBiGZdlQ+0SqAlJFlA5207nDhemiaoHjpSZjgdSFuAf0u8OnvSRpDnmT+jbQ979E9ocuQBY0AkC2FzrDElg/jI1r0NEFR4ZkdMn9oNuhElix3Wv7Drx88dunc6tgdez4Ponsju8XyBghFDR2+jO0vxReJS/IXN8/2AOQ4zi8HLXQkuPwB2sCe9nUg1QYRcOmc1F1HAJBCDPifuFNSk8VLoDEx47vFzq+70MQ3Nlw4ZvDXtIJIVFnG+33exke+6GPxzh7Q6dzOdCDI+77PqyxDhoBXhUNySHgo7wgwza/oPoPp17sD1130+sTDi0xMHrsjwp7l/XHcbilZR1A95+vus/iDiw2V1UV9kvwPA82nbIsC4rGYWWgNC/lKx62/AHfmfwkziZqPWpBTLwbVhLcPj9Y9CCOHsR59rYP0PE3QwtuDMToQbQHuhfs+L68IOMNRaH8W16QDcOA7SphK0pYIXrFMJgAAAF1SURBVAJ7WRyIy3nYZDO3Z6HaCKevuk2LEgpDanxf4iQOm3GvgFz2JH+stuCw7Bz0uZYXZVVV0b3Atu2b75qwHsRxHNgYeqLGwMLzddOcoBkoBDioAKMxFpB/OpDeiPaiaC8K7nrod3avLazylfJP7OeXOxjdy0Xu05EXZU3TgkYA2+aAAwkshr2IYUsY2ELmQO+MOyTQIFBmF/wpKKBZmjaMk9jZcJ0b6h9p+n9PUP+jv9WNQpqmaKgrvwdSHQezOrbbFgUUSMDLfd/HGhltB96Wf6C3JcX9fTkEQWPHdd1C0VepW+i67qcrygOiHrVw256cxigCDYGOZ1O6Gd0Jd+BueuRupd2Io3tBuOl+epZFNTq8Y3cQefsw4dNDAw2qeadTRxf0da9Tg/SP8vKd/kCDxPs//1T6m0VgaQDHW49a2cMW/MDRt0DkNtAfOcHGf+WrJaB91mQQoLHAZr0wFcOG8lBZav3W9O/mJaZH/3HmQ8j/AVhWmJ+e51MMAAAAAElFTkSuQmCC"/>
          <p:cNvSpPr>
            <a:spLocks noChangeAspect="1" noChangeArrowheads="1"/>
          </p:cNvSpPr>
          <p:nvPr/>
        </p:nvSpPr>
        <p:spPr bwMode="auto">
          <a:xfrm>
            <a:off x="323528" y="34290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4" descr="Схема расположения объектов геологической экскурс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87760"/>
            <a:ext cx="4392488" cy="388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conf2016.fegi.ru/images/images/pic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83" y="1187760"/>
            <a:ext cx="3678970" cy="245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conf2016.fegi.ru/images/images/pic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732" y="3953773"/>
            <a:ext cx="3832180" cy="248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90257" y="5275335"/>
            <a:ext cx="48536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685" indent="457200" algn="ctr">
              <a:spcAft>
                <a:spcPts val="0"/>
              </a:spcAft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Три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основных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направления дальнейшего сотрудничества: </a:t>
            </a:r>
          </a:p>
          <a:p>
            <a:pPr marL="342900" marR="19685" indent="-342900" algn="ctr">
              <a:spcAft>
                <a:spcPts val="0"/>
              </a:spcAft>
              <a:buAutoNum type="arabicParenR"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глубинные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геофизические, </a:t>
            </a:r>
            <a:endParaRPr lang="ru-RU" sz="1600" dirty="0" smtClean="0">
              <a:solidFill>
                <a:schemeClr val="accent2">
                  <a:lumMod val="5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19685" indent="-342900" algn="ctr">
              <a:spcAft>
                <a:spcPts val="0"/>
              </a:spcAft>
              <a:buAutoNum type="arabicParenR"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геохимические,</a:t>
            </a:r>
          </a:p>
          <a:p>
            <a:pPr marL="342900" marR="19685" indent="-342900" algn="ctr">
              <a:spcAft>
                <a:spcPts val="0"/>
              </a:spcAft>
              <a:buAutoNum type="arabicParenR"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металлогенические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исследования.</a:t>
            </a:r>
            <a:endParaRPr lang="en-US" sz="1600" dirty="0">
              <a:solidFill>
                <a:schemeClr val="accent2">
                  <a:lumMod val="5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9269" y="-20192"/>
            <a:ext cx="957711" cy="956955"/>
            <a:chOff x="2433832" y="5943600"/>
            <a:chExt cx="837831" cy="837170"/>
          </a:xfrm>
        </p:grpSpPr>
        <p:pic>
          <p:nvPicPr>
            <p:cNvPr id="12" name="Рисунок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2433832" y="5943600"/>
              <a:ext cx="837831" cy="837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2522708" y="6010174"/>
              <a:ext cx="583356" cy="63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flipH="1">
              <a:off x="2552646" y="6166469"/>
              <a:ext cx="549235" cy="388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5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" y="4195227"/>
            <a:ext cx="4542572" cy="258929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15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90311" y="125821"/>
            <a:ext cx="6641523" cy="540148"/>
          </a:xfrm>
          <a:prstGeom prst="rect">
            <a:avLst/>
          </a:prstGeom>
          <a:noFill/>
        </p:spPr>
        <p:txBody>
          <a:bodyPr vert="horz" wrap="square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3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Проведено </a:t>
            </a:r>
            <a:r>
              <a:rPr lang="ru-RU" altLang="ru-RU" sz="13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более </a:t>
            </a:r>
            <a:r>
              <a:rPr lang="ru-RU" altLang="ru-RU" sz="13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20 </a:t>
            </a:r>
            <a:r>
              <a:rPr lang="ru-RU" altLang="ru-RU" sz="13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полевых геологических экскурсий в Тибет, в различные районы Монголии </a:t>
            </a:r>
            <a:r>
              <a:rPr lang="ru-RU" altLang="ru-RU" sz="13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 </a:t>
            </a:r>
            <a:r>
              <a:rPr lang="ru-RU" altLang="ru-RU" sz="13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Республики Корея</a:t>
            </a:r>
            <a:r>
              <a:rPr lang="ru-RU" altLang="ru-RU" sz="13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altLang="ru-RU" sz="13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 Северо-Восточные и Юго-Восточные провинции Китая, </a:t>
            </a:r>
            <a:endParaRPr lang="ru-RU" altLang="ru-RU" sz="1300" dirty="0" smtClean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r>
              <a:rPr lang="ru-RU" altLang="ru-RU" sz="13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 </a:t>
            </a:r>
            <a:r>
              <a:rPr lang="ru-RU" altLang="ru-RU" sz="13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Норильский рудный район, </a:t>
            </a:r>
            <a:r>
              <a:rPr lang="ru-RU" altLang="ru-RU" sz="13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на </a:t>
            </a:r>
            <a:r>
              <a:rPr lang="ru-RU" altLang="ru-RU" sz="13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Южный Урал, </a:t>
            </a:r>
            <a:r>
              <a:rPr lang="ru-RU" altLang="ru-RU" sz="13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хребет </a:t>
            </a:r>
            <a:r>
              <a:rPr lang="ru-RU" altLang="ru-RU" sz="13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Каратау, озеро Байкал и Камчатку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668" y="4195227"/>
            <a:ext cx="4365497" cy="2199117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Изображение 6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44582" y="1306340"/>
            <a:ext cx="4396161" cy="2724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6" descr="D:\С внешнего диска\Фото\foto\Китайцы\DSC030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79" y="1111802"/>
            <a:ext cx="3720947" cy="279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Изображение 15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80293" y="4341796"/>
            <a:ext cx="3500462" cy="2333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MG_236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80293" y="1227796"/>
            <a:ext cx="3812613" cy="2541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5" y="1141867"/>
            <a:ext cx="4495030" cy="2641712"/>
          </a:xfrm>
          <a:prstGeom prst="rect">
            <a:avLst/>
          </a:prstGeom>
        </p:spPr>
      </p:pic>
      <p:pic>
        <p:nvPicPr>
          <p:cNvPr id="16" name="Рисунок 15" descr="Изображение 121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82" y="1229194"/>
            <a:ext cx="3768725" cy="25844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7" name="Рисунок 16" descr="IMG_214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58" y="4081961"/>
            <a:ext cx="3986213" cy="27305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" name="Рисунок 17" descr="IMG_253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08" y="1227796"/>
            <a:ext cx="3878263" cy="26574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grpSp>
        <p:nvGrpSpPr>
          <p:cNvPr id="20" name="Группа 19"/>
          <p:cNvGrpSpPr/>
          <p:nvPr/>
        </p:nvGrpSpPr>
        <p:grpSpPr>
          <a:xfrm>
            <a:off x="131007" y="0"/>
            <a:ext cx="957711" cy="956955"/>
            <a:chOff x="2433832" y="5943600"/>
            <a:chExt cx="837831" cy="837170"/>
          </a:xfrm>
        </p:grpSpPr>
        <p:pic>
          <p:nvPicPr>
            <p:cNvPr id="21" name="Рисунок 14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 flipH="1">
              <a:off x="2433832" y="5943600"/>
              <a:ext cx="837831" cy="837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 flipH="1">
              <a:off x="2522708" y="6010174"/>
              <a:ext cx="583356" cy="63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 flipH="1">
              <a:off x="2552646" y="6166469"/>
              <a:ext cx="549235" cy="388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3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" y="1016318"/>
            <a:ext cx="9128341" cy="47443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86703" y="58658"/>
            <a:ext cx="67157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Российский комитет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Международной программы ЮНЕСКО по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геонаукам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 и 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геопаркам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" y="4340962"/>
            <a:ext cx="9123500" cy="251703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bg1"/>
                </a:solidFill>
              </a:rPr>
              <a:t>16</a:t>
            </a:fld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33725" y="1380306"/>
            <a:ext cx="2539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683400"/>
                </a:solidFill>
              </a:rPr>
              <a:t>http://www.geomem.ru/</a:t>
            </a:r>
          </a:p>
        </p:txBody>
      </p:sp>
    </p:spTree>
    <p:extLst>
      <p:ext uri="{BB962C8B-B14F-4D97-AF65-F5344CB8AC3E}">
        <p14:creationId xmlns:p14="http://schemas.microsoft.com/office/powerpoint/2010/main" val="422625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17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 descr="sl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08063" cy="1007167"/>
          </a:xfrm>
          <a:prstGeom prst="ellipse">
            <a:avLst/>
          </a:prstGeom>
        </p:spPr>
      </p:pic>
      <p:pic>
        <p:nvPicPr>
          <p:cNvPr id="6" name="Рисунок 5" descr="IGMA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8"/>
          <a:stretch/>
        </p:blipFill>
        <p:spPr bwMode="auto">
          <a:xfrm>
            <a:off x="60068" y="1017617"/>
            <a:ext cx="6149539" cy="565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988" y="3907789"/>
            <a:ext cx="2694432" cy="6278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191" y="4721906"/>
            <a:ext cx="2596896" cy="20360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191" y="1046889"/>
            <a:ext cx="2251918" cy="280054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46840" y="204993"/>
            <a:ext cx="85515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Международная геологическая карта Азии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IGMA 5000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4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18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08210" y="77108"/>
            <a:ext cx="65982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libri"/>
              </a:rPr>
              <a:t>Расположение опубликованных тектонических  карт</a:t>
            </a: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Calibri"/>
            </a:endParaRPr>
          </a:p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libri"/>
              </a:rPr>
              <a:t>на международной геологической карте Азии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Calibri"/>
              </a:rPr>
              <a:t>– IGMA-5000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libri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638580" y="1022955"/>
            <a:ext cx="6320663" cy="5773058"/>
            <a:chOff x="2528041" y="349624"/>
            <a:chExt cx="7055223" cy="6443978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9" t="5098" r="17364" b="13595"/>
            <a:stretch/>
          </p:blipFill>
          <p:spPr>
            <a:xfrm>
              <a:off x="2528041" y="349624"/>
              <a:ext cx="7055223" cy="644397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944325" y="3146417"/>
              <a:ext cx="3019866" cy="58477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70C0"/>
                  </a:solidFill>
                  <a:latin typeface="Calibri"/>
                </a:rPr>
                <a:t>Tectonic Map of Central Asia and </a:t>
              </a:r>
            </a:p>
            <a:p>
              <a:pPr algn="ctr"/>
              <a:r>
                <a:rPr lang="en-US" sz="1600" b="1" dirty="0" smtClean="0">
                  <a:solidFill>
                    <a:srgbClr val="0070C0"/>
                  </a:solidFill>
                  <a:latin typeface="Calibri"/>
                </a:rPr>
                <a:t>Adjacent </a:t>
              </a:r>
              <a:r>
                <a:rPr lang="en-US" sz="1600" b="1" dirty="0">
                  <a:solidFill>
                    <a:srgbClr val="0070C0"/>
                  </a:solidFill>
                  <a:latin typeface="Calibri"/>
                </a:rPr>
                <a:t>Areas 1:2,5M</a:t>
              </a:r>
              <a:endParaRPr lang="ru-RU" sz="1600" b="1" dirty="0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99959" y="663761"/>
              <a:ext cx="3308598" cy="3385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31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n w="3175">
                    <a:noFill/>
                  </a:ln>
                  <a:solidFill>
                    <a:srgbClr val="FF0000"/>
                  </a:solidFill>
                  <a:latin typeface="Calibri"/>
                </a:rPr>
                <a:t>Tectonic Map of Arctic 1:5M (</a:t>
              </a:r>
              <a:r>
                <a:rPr lang="en-US" sz="1600" b="1" dirty="0" err="1">
                  <a:ln w="3175">
                    <a:noFill/>
                  </a:ln>
                  <a:solidFill>
                    <a:srgbClr val="FF0000"/>
                  </a:solidFill>
                  <a:latin typeface="Calibri"/>
                </a:rPr>
                <a:t>TeMAr</a:t>
              </a:r>
              <a:r>
                <a:rPr lang="en-US" sz="1600" b="1" dirty="0">
                  <a:ln w="3175">
                    <a:noFill/>
                  </a:ln>
                  <a:solidFill>
                    <a:srgbClr val="FF0000"/>
                  </a:solidFill>
                  <a:latin typeface="Calibri"/>
                </a:rPr>
                <a:t>)</a:t>
              </a:r>
              <a:endParaRPr lang="ru-RU" sz="1600" b="1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0947" y="2175208"/>
              <a:ext cx="3791423" cy="58477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329D00"/>
                  </a:solidFill>
                  <a:latin typeface="Calibri"/>
                </a:rPr>
                <a:t>Tectonic Map of Northern-Central-Eastern </a:t>
              </a:r>
            </a:p>
            <a:p>
              <a:pPr algn="ctr"/>
              <a:r>
                <a:rPr lang="en-US" sz="1600" b="1" dirty="0">
                  <a:solidFill>
                    <a:srgbClr val="329D00"/>
                  </a:solidFill>
                  <a:latin typeface="Calibri"/>
                </a:rPr>
                <a:t>Asia and Adjacent Areas 1:2,5M</a:t>
              </a:r>
              <a:endParaRPr lang="ru-RU" sz="1600" b="1" dirty="0">
                <a:solidFill>
                  <a:srgbClr val="329D00"/>
                </a:solidFill>
                <a:latin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9500000">
              <a:off x="2611852" y="1943874"/>
              <a:ext cx="3380156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7030A0"/>
                  </a:solidFill>
                  <a:latin typeface="Calibri"/>
                </a:rPr>
                <a:t>International Tectonic Map of Europe 1:5M</a:t>
              </a:r>
              <a:endParaRPr lang="ru-RU" sz="1400" b="1" dirty="0">
                <a:solidFill>
                  <a:srgbClr val="7030A0"/>
                </a:solidFill>
                <a:latin typeface="Calibri"/>
              </a:endParaRPr>
            </a:p>
          </p:txBody>
        </p:sp>
      </p:grpSp>
      <p:pic>
        <p:nvPicPr>
          <p:cNvPr id="26" name="Рисунок 25" descr="sl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008063" cy="1007167"/>
          </a:xfrm>
          <a:prstGeom prst="ellipse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9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138" y="1024915"/>
            <a:ext cx="1062508" cy="96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19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370842" y="284058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Атлас геологических карт Циркумполярной Арктики, масштаб 1:5М</a:t>
            </a:r>
          </a:p>
          <a:p>
            <a:r>
              <a:rPr lang="en-US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endParaRPr lang="en-US" altLang="ru-RU" sz="20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23"/>
          <p:cNvSpPr txBox="1">
            <a:spLocks noChangeArrowheads="1"/>
          </p:cNvSpPr>
          <p:nvPr/>
        </p:nvSpPr>
        <p:spPr bwMode="auto">
          <a:xfrm>
            <a:off x="4465156" y="1887427"/>
            <a:ext cx="4333783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  <a:buNone/>
            </a:pPr>
            <a:r>
              <a:rPr lang="ru-RU" alt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Проект является новым этапом картографического обобщения накопленных за последние десятилетия геолого-геофизических материалов по территории Арктики. Он был начат в 2003 г. Проект реализуется геологическими службами </a:t>
            </a:r>
            <a:r>
              <a:rPr lang="ru-RU" altLang="ru-RU" sz="18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приарктических</a:t>
            </a:r>
            <a:r>
              <a:rPr lang="ru-RU" alt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государств ‑ Россией, Норвегией, Данией, Канадой, США, при активной поддержке Комиссии по геологической карте Мира при ЮНЕСКО.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09" y="5157234"/>
            <a:ext cx="809612" cy="73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053" y="5365049"/>
            <a:ext cx="1440273" cy="45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595" y="5235164"/>
            <a:ext cx="590252" cy="63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732" y="5431434"/>
            <a:ext cx="916405" cy="33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3" y="6216512"/>
            <a:ext cx="851464" cy="40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27" y="6216512"/>
            <a:ext cx="981348" cy="40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702" y="6085184"/>
            <a:ext cx="461811" cy="5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511" y="6085184"/>
            <a:ext cx="523867" cy="57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705" y="6216512"/>
            <a:ext cx="2290294" cy="41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325" y="6085184"/>
            <a:ext cx="1047733" cy="5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86" y="6085184"/>
            <a:ext cx="588809" cy="59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33" y="5235164"/>
            <a:ext cx="671068" cy="64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28" descr="sl20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87867" y="1110593"/>
            <a:ext cx="3930705" cy="3927211"/>
          </a:xfrm>
          <a:prstGeom prst="ellipse">
            <a:avLst/>
          </a:prstGeom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304" y="1024915"/>
            <a:ext cx="8572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342" y="1030282"/>
            <a:ext cx="7239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5343525"/>
            <a:ext cx="12922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284" y="5225553"/>
            <a:ext cx="1252850" cy="6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5180013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75000"/>
                  </a:schemeClr>
                </a:solidFill>
              </a:rPr>
              <a:t>2</a:t>
            </a:fld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198217" y="177266"/>
            <a:ext cx="8810625" cy="4431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32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Международные проекты</a:t>
            </a:r>
            <a:endParaRPr lang="en-US" altLang="ru-RU" sz="3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90771" y="2661609"/>
            <a:ext cx="327009" cy="327008"/>
          </a:xfrm>
          <a:prstGeom prst="ellipse">
            <a:avLst/>
          </a:prstGeom>
          <a:solidFill>
            <a:srgbClr val="FF99CC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05177" y="3354521"/>
            <a:ext cx="327009" cy="327008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96533" y="4054635"/>
            <a:ext cx="327009" cy="327008"/>
          </a:xfrm>
          <a:prstGeom prst="ellipse">
            <a:avLst/>
          </a:prstGeom>
          <a:solidFill>
            <a:srgbClr val="FFFF0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90771" y="5521129"/>
            <a:ext cx="327009" cy="327008"/>
          </a:xfrm>
          <a:prstGeom prst="ellipse">
            <a:avLst/>
          </a:prstGeom>
          <a:solidFill>
            <a:srgbClr val="3BE53B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90771" y="4802287"/>
            <a:ext cx="327009" cy="32700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89566" y="2619833"/>
            <a:ext cx="283359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ГИС Атлас геологических карт России, стран СНГ и сопредельных государств, масштаб 1:2.5М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21258" y="3338674"/>
            <a:ext cx="283503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Атлас геологических карт </a:t>
            </a: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Северной, Центральной и Восточной Азии, </a:t>
            </a:r>
            <a:r>
              <a:rPr lang="ru-RU" sz="11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масштаб 1:2.5М,  </a:t>
            </a:r>
            <a:r>
              <a:rPr lang="ru-RU" sz="1100" i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Этап I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91029" y="3991250"/>
            <a:ext cx="2973325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Атлас геологических карт Северной, Центральной и Восточной </a:t>
            </a: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Азии, </a:t>
            </a:r>
            <a:endParaRPr lang="ru-RU" sz="11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масштаб 1:2.5М,  </a:t>
            </a:r>
            <a:r>
              <a:rPr lang="ru-RU" sz="1100" i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Этап II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47871" y="4756189"/>
            <a:ext cx="2833589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Атлас геологических карт Циркумполярной Арктики, масштаб 1:5М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96201" y="5521129"/>
            <a:ext cx="2833589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Международная тектоническая карта Азии, масштаб 1:5М – IТMA 5000</a:t>
            </a:r>
          </a:p>
        </p:txBody>
      </p:sp>
      <p:pic>
        <p:nvPicPr>
          <p:cNvPr id="28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62" y="1139253"/>
            <a:ext cx="5574793" cy="563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19" y="1149619"/>
            <a:ext cx="3263436" cy="219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350301" y="1562766"/>
            <a:ext cx="1882189" cy="3154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i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Circumpolar Arctic</a:t>
            </a:r>
            <a:endParaRPr lang="ru-RU" sz="1600" b="1" i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997" y="1922605"/>
            <a:ext cx="5048952" cy="452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4884514" y="5840841"/>
            <a:ext cx="2747849" cy="4886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i="1" dirty="0">
                <a:solidFill>
                  <a:srgbClr val="3BE5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International Geological </a:t>
            </a:r>
          </a:p>
          <a:p>
            <a:pPr algn="ctr">
              <a:defRPr/>
            </a:pPr>
            <a:r>
              <a:rPr lang="en-US" sz="1400" b="1" i="1" dirty="0">
                <a:solidFill>
                  <a:srgbClr val="3BE5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Map of Asia – IGMA 5000</a:t>
            </a:r>
            <a:endParaRPr lang="ru-RU" sz="1400" b="1" i="1" dirty="0">
              <a:solidFill>
                <a:srgbClr val="3BE5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4" y="1878180"/>
            <a:ext cx="4441086" cy="304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4349295" y="3543839"/>
            <a:ext cx="2220543" cy="487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Russia and other</a:t>
            </a:r>
          </a:p>
          <a:p>
            <a:pPr algn="ctr">
              <a:defRPr/>
            </a:pPr>
            <a:r>
              <a:rPr lang="en-US" sz="1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CIS countries</a:t>
            </a:r>
            <a:endParaRPr lang="ru-RU" sz="1400" b="1" i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071" y="1700482"/>
            <a:ext cx="3881556" cy="42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901" y="2751861"/>
            <a:ext cx="3654522" cy="261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5628601" y="4364468"/>
            <a:ext cx="1910018" cy="4871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Central Asia and</a:t>
            </a:r>
          </a:p>
          <a:p>
            <a:pPr algn="ctr">
              <a:defRPr/>
            </a:pPr>
            <a:r>
              <a:rPr lang="en-US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Adjacent Areas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309093" y="2245412"/>
            <a:ext cx="22571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Central, </a:t>
            </a:r>
          </a:p>
          <a:p>
            <a:pPr algn="ctr">
              <a:defRPr/>
            </a:pPr>
            <a:r>
              <a:rPr 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Northern and Eastern Asia</a:t>
            </a:r>
            <a:endParaRPr lang="ru-RU" sz="1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4018826" y="3622617"/>
            <a:ext cx="613059" cy="1012803"/>
          </a:xfrm>
          <a:custGeom>
            <a:avLst/>
            <a:gdLst>
              <a:gd name="connsiteX0" fmla="*/ 127000 w 626533"/>
              <a:gd name="connsiteY0" fmla="*/ 143934 h 1025112"/>
              <a:gd name="connsiteX1" fmla="*/ 152400 w 626533"/>
              <a:gd name="connsiteY1" fmla="*/ 101600 h 1025112"/>
              <a:gd name="connsiteX2" fmla="*/ 177800 w 626533"/>
              <a:gd name="connsiteY2" fmla="*/ 93134 h 1025112"/>
              <a:gd name="connsiteX3" fmla="*/ 220133 w 626533"/>
              <a:gd name="connsiteY3" fmla="*/ 67734 h 1025112"/>
              <a:gd name="connsiteX4" fmla="*/ 245533 w 626533"/>
              <a:gd name="connsiteY4" fmla="*/ 50800 h 1025112"/>
              <a:gd name="connsiteX5" fmla="*/ 304800 w 626533"/>
              <a:gd name="connsiteY5" fmla="*/ 33867 h 1025112"/>
              <a:gd name="connsiteX6" fmla="*/ 330200 w 626533"/>
              <a:gd name="connsiteY6" fmla="*/ 16934 h 1025112"/>
              <a:gd name="connsiteX7" fmla="*/ 431800 w 626533"/>
              <a:gd name="connsiteY7" fmla="*/ 0 h 1025112"/>
              <a:gd name="connsiteX8" fmla="*/ 491067 w 626533"/>
              <a:gd name="connsiteY8" fmla="*/ 8467 h 1025112"/>
              <a:gd name="connsiteX9" fmla="*/ 516467 w 626533"/>
              <a:gd name="connsiteY9" fmla="*/ 16934 h 1025112"/>
              <a:gd name="connsiteX10" fmla="*/ 567267 w 626533"/>
              <a:gd name="connsiteY10" fmla="*/ 59267 h 1025112"/>
              <a:gd name="connsiteX11" fmla="*/ 584200 w 626533"/>
              <a:gd name="connsiteY11" fmla="*/ 84667 h 1025112"/>
              <a:gd name="connsiteX12" fmla="*/ 601133 w 626533"/>
              <a:gd name="connsiteY12" fmla="*/ 160867 h 1025112"/>
              <a:gd name="connsiteX13" fmla="*/ 618067 w 626533"/>
              <a:gd name="connsiteY13" fmla="*/ 508000 h 1025112"/>
              <a:gd name="connsiteX14" fmla="*/ 626533 w 626533"/>
              <a:gd name="connsiteY14" fmla="*/ 533400 h 1025112"/>
              <a:gd name="connsiteX15" fmla="*/ 618067 w 626533"/>
              <a:gd name="connsiteY15" fmla="*/ 643467 h 1025112"/>
              <a:gd name="connsiteX16" fmla="*/ 609600 w 626533"/>
              <a:gd name="connsiteY16" fmla="*/ 668867 h 1025112"/>
              <a:gd name="connsiteX17" fmla="*/ 601133 w 626533"/>
              <a:gd name="connsiteY17" fmla="*/ 736600 h 1025112"/>
              <a:gd name="connsiteX18" fmla="*/ 592667 w 626533"/>
              <a:gd name="connsiteY18" fmla="*/ 770467 h 1025112"/>
              <a:gd name="connsiteX19" fmla="*/ 575733 w 626533"/>
              <a:gd name="connsiteY19" fmla="*/ 846667 h 1025112"/>
              <a:gd name="connsiteX20" fmla="*/ 550333 w 626533"/>
              <a:gd name="connsiteY20" fmla="*/ 897467 h 1025112"/>
              <a:gd name="connsiteX21" fmla="*/ 499533 w 626533"/>
              <a:gd name="connsiteY21" fmla="*/ 914400 h 1025112"/>
              <a:gd name="connsiteX22" fmla="*/ 482600 w 626533"/>
              <a:gd name="connsiteY22" fmla="*/ 931334 h 1025112"/>
              <a:gd name="connsiteX23" fmla="*/ 431800 w 626533"/>
              <a:gd name="connsiteY23" fmla="*/ 965200 h 1025112"/>
              <a:gd name="connsiteX24" fmla="*/ 397933 w 626533"/>
              <a:gd name="connsiteY24" fmla="*/ 999067 h 1025112"/>
              <a:gd name="connsiteX25" fmla="*/ 338667 w 626533"/>
              <a:gd name="connsiteY25" fmla="*/ 1007534 h 1025112"/>
              <a:gd name="connsiteX26" fmla="*/ 313267 w 626533"/>
              <a:gd name="connsiteY26" fmla="*/ 1016000 h 1025112"/>
              <a:gd name="connsiteX27" fmla="*/ 101600 w 626533"/>
              <a:gd name="connsiteY27" fmla="*/ 1016000 h 1025112"/>
              <a:gd name="connsiteX28" fmla="*/ 76200 w 626533"/>
              <a:gd name="connsiteY28" fmla="*/ 1007534 h 1025112"/>
              <a:gd name="connsiteX29" fmla="*/ 42333 w 626533"/>
              <a:gd name="connsiteY29" fmla="*/ 973667 h 1025112"/>
              <a:gd name="connsiteX30" fmla="*/ 16933 w 626533"/>
              <a:gd name="connsiteY30" fmla="*/ 931334 h 1025112"/>
              <a:gd name="connsiteX31" fmla="*/ 0 w 626533"/>
              <a:gd name="connsiteY31" fmla="*/ 872067 h 1025112"/>
              <a:gd name="connsiteX32" fmla="*/ 8467 w 626533"/>
              <a:gd name="connsiteY32" fmla="*/ 719667 h 1025112"/>
              <a:gd name="connsiteX33" fmla="*/ 16933 w 626533"/>
              <a:gd name="connsiteY33" fmla="*/ 685800 h 1025112"/>
              <a:gd name="connsiteX34" fmla="*/ 33867 w 626533"/>
              <a:gd name="connsiteY34" fmla="*/ 668867 h 1025112"/>
              <a:gd name="connsiteX35" fmla="*/ 59267 w 626533"/>
              <a:gd name="connsiteY35" fmla="*/ 558800 h 1025112"/>
              <a:gd name="connsiteX36" fmla="*/ 67733 w 626533"/>
              <a:gd name="connsiteY36" fmla="*/ 524934 h 1025112"/>
              <a:gd name="connsiteX37" fmla="*/ 76200 w 626533"/>
              <a:gd name="connsiteY37" fmla="*/ 491067 h 1025112"/>
              <a:gd name="connsiteX38" fmla="*/ 84667 w 626533"/>
              <a:gd name="connsiteY38" fmla="*/ 406400 h 1025112"/>
              <a:gd name="connsiteX39" fmla="*/ 93133 w 626533"/>
              <a:gd name="connsiteY39" fmla="*/ 381000 h 1025112"/>
              <a:gd name="connsiteX40" fmla="*/ 143933 w 626533"/>
              <a:gd name="connsiteY40" fmla="*/ 245534 h 1025112"/>
              <a:gd name="connsiteX41" fmla="*/ 160867 w 626533"/>
              <a:gd name="connsiteY41" fmla="*/ 228600 h 1025112"/>
              <a:gd name="connsiteX42" fmla="*/ 186267 w 626533"/>
              <a:gd name="connsiteY42" fmla="*/ 220134 h 1025112"/>
              <a:gd name="connsiteX43" fmla="*/ 220133 w 626533"/>
              <a:gd name="connsiteY43" fmla="*/ 177800 h 1025112"/>
              <a:gd name="connsiteX44" fmla="*/ 228600 w 626533"/>
              <a:gd name="connsiteY44" fmla="*/ 152400 h 1025112"/>
              <a:gd name="connsiteX45" fmla="*/ 245533 w 626533"/>
              <a:gd name="connsiteY45" fmla="*/ 127000 h 1025112"/>
              <a:gd name="connsiteX46" fmla="*/ 254000 w 626533"/>
              <a:gd name="connsiteY46" fmla="*/ 110067 h 1025112"/>
              <a:gd name="connsiteX0" fmla="*/ 127000 w 626533"/>
              <a:gd name="connsiteY0" fmla="*/ 143934 h 1025112"/>
              <a:gd name="connsiteX1" fmla="*/ 212505 w 626533"/>
              <a:gd name="connsiteY1" fmla="*/ 169727 h 1025112"/>
              <a:gd name="connsiteX2" fmla="*/ 177800 w 626533"/>
              <a:gd name="connsiteY2" fmla="*/ 93134 h 1025112"/>
              <a:gd name="connsiteX3" fmla="*/ 220133 w 626533"/>
              <a:gd name="connsiteY3" fmla="*/ 67734 h 1025112"/>
              <a:gd name="connsiteX4" fmla="*/ 245533 w 626533"/>
              <a:gd name="connsiteY4" fmla="*/ 50800 h 1025112"/>
              <a:gd name="connsiteX5" fmla="*/ 304800 w 626533"/>
              <a:gd name="connsiteY5" fmla="*/ 33867 h 1025112"/>
              <a:gd name="connsiteX6" fmla="*/ 330200 w 626533"/>
              <a:gd name="connsiteY6" fmla="*/ 16934 h 1025112"/>
              <a:gd name="connsiteX7" fmla="*/ 431800 w 626533"/>
              <a:gd name="connsiteY7" fmla="*/ 0 h 1025112"/>
              <a:gd name="connsiteX8" fmla="*/ 491067 w 626533"/>
              <a:gd name="connsiteY8" fmla="*/ 8467 h 1025112"/>
              <a:gd name="connsiteX9" fmla="*/ 516467 w 626533"/>
              <a:gd name="connsiteY9" fmla="*/ 16934 h 1025112"/>
              <a:gd name="connsiteX10" fmla="*/ 567267 w 626533"/>
              <a:gd name="connsiteY10" fmla="*/ 59267 h 1025112"/>
              <a:gd name="connsiteX11" fmla="*/ 584200 w 626533"/>
              <a:gd name="connsiteY11" fmla="*/ 84667 h 1025112"/>
              <a:gd name="connsiteX12" fmla="*/ 601133 w 626533"/>
              <a:gd name="connsiteY12" fmla="*/ 160867 h 1025112"/>
              <a:gd name="connsiteX13" fmla="*/ 618067 w 626533"/>
              <a:gd name="connsiteY13" fmla="*/ 508000 h 1025112"/>
              <a:gd name="connsiteX14" fmla="*/ 626533 w 626533"/>
              <a:gd name="connsiteY14" fmla="*/ 533400 h 1025112"/>
              <a:gd name="connsiteX15" fmla="*/ 618067 w 626533"/>
              <a:gd name="connsiteY15" fmla="*/ 643467 h 1025112"/>
              <a:gd name="connsiteX16" fmla="*/ 609600 w 626533"/>
              <a:gd name="connsiteY16" fmla="*/ 668867 h 1025112"/>
              <a:gd name="connsiteX17" fmla="*/ 601133 w 626533"/>
              <a:gd name="connsiteY17" fmla="*/ 736600 h 1025112"/>
              <a:gd name="connsiteX18" fmla="*/ 592667 w 626533"/>
              <a:gd name="connsiteY18" fmla="*/ 770467 h 1025112"/>
              <a:gd name="connsiteX19" fmla="*/ 575733 w 626533"/>
              <a:gd name="connsiteY19" fmla="*/ 846667 h 1025112"/>
              <a:gd name="connsiteX20" fmla="*/ 550333 w 626533"/>
              <a:gd name="connsiteY20" fmla="*/ 897467 h 1025112"/>
              <a:gd name="connsiteX21" fmla="*/ 499533 w 626533"/>
              <a:gd name="connsiteY21" fmla="*/ 914400 h 1025112"/>
              <a:gd name="connsiteX22" fmla="*/ 482600 w 626533"/>
              <a:gd name="connsiteY22" fmla="*/ 931334 h 1025112"/>
              <a:gd name="connsiteX23" fmla="*/ 431800 w 626533"/>
              <a:gd name="connsiteY23" fmla="*/ 965200 h 1025112"/>
              <a:gd name="connsiteX24" fmla="*/ 397933 w 626533"/>
              <a:gd name="connsiteY24" fmla="*/ 999067 h 1025112"/>
              <a:gd name="connsiteX25" fmla="*/ 338667 w 626533"/>
              <a:gd name="connsiteY25" fmla="*/ 1007534 h 1025112"/>
              <a:gd name="connsiteX26" fmla="*/ 313267 w 626533"/>
              <a:gd name="connsiteY26" fmla="*/ 1016000 h 1025112"/>
              <a:gd name="connsiteX27" fmla="*/ 101600 w 626533"/>
              <a:gd name="connsiteY27" fmla="*/ 1016000 h 1025112"/>
              <a:gd name="connsiteX28" fmla="*/ 76200 w 626533"/>
              <a:gd name="connsiteY28" fmla="*/ 1007534 h 1025112"/>
              <a:gd name="connsiteX29" fmla="*/ 42333 w 626533"/>
              <a:gd name="connsiteY29" fmla="*/ 973667 h 1025112"/>
              <a:gd name="connsiteX30" fmla="*/ 16933 w 626533"/>
              <a:gd name="connsiteY30" fmla="*/ 931334 h 1025112"/>
              <a:gd name="connsiteX31" fmla="*/ 0 w 626533"/>
              <a:gd name="connsiteY31" fmla="*/ 872067 h 1025112"/>
              <a:gd name="connsiteX32" fmla="*/ 8467 w 626533"/>
              <a:gd name="connsiteY32" fmla="*/ 719667 h 1025112"/>
              <a:gd name="connsiteX33" fmla="*/ 16933 w 626533"/>
              <a:gd name="connsiteY33" fmla="*/ 685800 h 1025112"/>
              <a:gd name="connsiteX34" fmla="*/ 33867 w 626533"/>
              <a:gd name="connsiteY34" fmla="*/ 668867 h 1025112"/>
              <a:gd name="connsiteX35" fmla="*/ 59267 w 626533"/>
              <a:gd name="connsiteY35" fmla="*/ 558800 h 1025112"/>
              <a:gd name="connsiteX36" fmla="*/ 67733 w 626533"/>
              <a:gd name="connsiteY36" fmla="*/ 524934 h 1025112"/>
              <a:gd name="connsiteX37" fmla="*/ 76200 w 626533"/>
              <a:gd name="connsiteY37" fmla="*/ 491067 h 1025112"/>
              <a:gd name="connsiteX38" fmla="*/ 84667 w 626533"/>
              <a:gd name="connsiteY38" fmla="*/ 406400 h 1025112"/>
              <a:gd name="connsiteX39" fmla="*/ 93133 w 626533"/>
              <a:gd name="connsiteY39" fmla="*/ 381000 h 1025112"/>
              <a:gd name="connsiteX40" fmla="*/ 143933 w 626533"/>
              <a:gd name="connsiteY40" fmla="*/ 245534 h 1025112"/>
              <a:gd name="connsiteX41" fmla="*/ 160867 w 626533"/>
              <a:gd name="connsiteY41" fmla="*/ 228600 h 1025112"/>
              <a:gd name="connsiteX42" fmla="*/ 186267 w 626533"/>
              <a:gd name="connsiteY42" fmla="*/ 220134 h 1025112"/>
              <a:gd name="connsiteX43" fmla="*/ 220133 w 626533"/>
              <a:gd name="connsiteY43" fmla="*/ 177800 h 1025112"/>
              <a:gd name="connsiteX44" fmla="*/ 228600 w 626533"/>
              <a:gd name="connsiteY44" fmla="*/ 152400 h 1025112"/>
              <a:gd name="connsiteX45" fmla="*/ 245533 w 626533"/>
              <a:gd name="connsiteY45" fmla="*/ 127000 h 1025112"/>
              <a:gd name="connsiteX46" fmla="*/ 254000 w 626533"/>
              <a:gd name="connsiteY46" fmla="*/ 110067 h 1025112"/>
              <a:gd name="connsiteX0" fmla="*/ 212505 w 626533"/>
              <a:gd name="connsiteY0" fmla="*/ 169727 h 1025112"/>
              <a:gd name="connsiteX1" fmla="*/ 177800 w 626533"/>
              <a:gd name="connsiteY1" fmla="*/ 93134 h 1025112"/>
              <a:gd name="connsiteX2" fmla="*/ 220133 w 626533"/>
              <a:gd name="connsiteY2" fmla="*/ 67734 h 1025112"/>
              <a:gd name="connsiteX3" fmla="*/ 245533 w 626533"/>
              <a:gd name="connsiteY3" fmla="*/ 50800 h 1025112"/>
              <a:gd name="connsiteX4" fmla="*/ 304800 w 626533"/>
              <a:gd name="connsiteY4" fmla="*/ 33867 h 1025112"/>
              <a:gd name="connsiteX5" fmla="*/ 330200 w 626533"/>
              <a:gd name="connsiteY5" fmla="*/ 16934 h 1025112"/>
              <a:gd name="connsiteX6" fmla="*/ 431800 w 626533"/>
              <a:gd name="connsiteY6" fmla="*/ 0 h 1025112"/>
              <a:gd name="connsiteX7" fmla="*/ 491067 w 626533"/>
              <a:gd name="connsiteY7" fmla="*/ 8467 h 1025112"/>
              <a:gd name="connsiteX8" fmla="*/ 516467 w 626533"/>
              <a:gd name="connsiteY8" fmla="*/ 16934 h 1025112"/>
              <a:gd name="connsiteX9" fmla="*/ 567267 w 626533"/>
              <a:gd name="connsiteY9" fmla="*/ 59267 h 1025112"/>
              <a:gd name="connsiteX10" fmla="*/ 584200 w 626533"/>
              <a:gd name="connsiteY10" fmla="*/ 84667 h 1025112"/>
              <a:gd name="connsiteX11" fmla="*/ 601133 w 626533"/>
              <a:gd name="connsiteY11" fmla="*/ 160867 h 1025112"/>
              <a:gd name="connsiteX12" fmla="*/ 618067 w 626533"/>
              <a:gd name="connsiteY12" fmla="*/ 508000 h 1025112"/>
              <a:gd name="connsiteX13" fmla="*/ 626533 w 626533"/>
              <a:gd name="connsiteY13" fmla="*/ 533400 h 1025112"/>
              <a:gd name="connsiteX14" fmla="*/ 618067 w 626533"/>
              <a:gd name="connsiteY14" fmla="*/ 643467 h 1025112"/>
              <a:gd name="connsiteX15" fmla="*/ 609600 w 626533"/>
              <a:gd name="connsiteY15" fmla="*/ 668867 h 1025112"/>
              <a:gd name="connsiteX16" fmla="*/ 601133 w 626533"/>
              <a:gd name="connsiteY16" fmla="*/ 736600 h 1025112"/>
              <a:gd name="connsiteX17" fmla="*/ 592667 w 626533"/>
              <a:gd name="connsiteY17" fmla="*/ 770467 h 1025112"/>
              <a:gd name="connsiteX18" fmla="*/ 575733 w 626533"/>
              <a:gd name="connsiteY18" fmla="*/ 846667 h 1025112"/>
              <a:gd name="connsiteX19" fmla="*/ 550333 w 626533"/>
              <a:gd name="connsiteY19" fmla="*/ 897467 h 1025112"/>
              <a:gd name="connsiteX20" fmla="*/ 499533 w 626533"/>
              <a:gd name="connsiteY20" fmla="*/ 914400 h 1025112"/>
              <a:gd name="connsiteX21" fmla="*/ 482600 w 626533"/>
              <a:gd name="connsiteY21" fmla="*/ 931334 h 1025112"/>
              <a:gd name="connsiteX22" fmla="*/ 431800 w 626533"/>
              <a:gd name="connsiteY22" fmla="*/ 965200 h 1025112"/>
              <a:gd name="connsiteX23" fmla="*/ 397933 w 626533"/>
              <a:gd name="connsiteY23" fmla="*/ 999067 h 1025112"/>
              <a:gd name="connsiteX24" fmla="*/ 338667 w 626533"/>
              <a:gd name="connsiteY24" fmla="*/ 1007534 h 1025112"/>
              <a:gd name="connsiteX25" fmla="*/ 313267 w 626533"/>
              <a:gd name="connsiteY25" fmla="*/ 1016000 h 1025112"/>
              <a:gd name="connsiteX26" fmla="*/ 101600 w 626533"/>
              <a:gd name="connsiteY26" fmla="*/ 1016000 h 1025112"/>
              <a:gd name="connsiteX27" fmla="*/ 76200 w 626533"/>
              <a:gd name="connsiteY27" fmla="*/ 1007534 h 1025112"/>
              <a:gd name="connsiteX28" fmla="*/ 42333 w 626533"/>
              <a:gd name="connsiteY28" fmla="*/ 973667 h 1025112"/>
              <a:gd name="connsiteX29" fmla="*/ 16933 w 626533"/>
              <a:gd name="connsiteY29" fmla="*/ 931334 h 1025112"/>
              <a:gd name="connsiteX30" fmla="*/ 0 w 626533"/>
              <a:gd name="connsiteY30" fmla="*/ 872067 h 1025112"/>
              <a:gd name="connsiteX31" fmla="*/ 8467 w 626533"/>
              <a:gd name="connsiteY31" fmla="*/ 719667 h 1025112"/>
              <a:gd name="connsiteX32" fmla="*/ 16933 w 626533"/>
              <a:gd name="connsiteY32" fmla="*/ 685800 h 1025112"/>
              <a:gd name="connsiteX33" fmla="*/ 33867 w 626533"/>
              <a:gd name="connsiteY33" fmla="*/ 668867 h 1025112"/>
              <a:gd name="connsiteX34" fmla="*/ 59267 w 626533"/>
              <a:gd name="connsiteY34" fmla="*/ 558800 h 1025112"/>
              <a:gd name="connsiteX35" fmla="*/ 67733 w 626533"/>
              <a:gd name="connsiteY35" fmla="*/ 524934 h 1025112"/>
              <a:gd name="connsiteX36" fmla="*/ 76200 w 626533"/>
              <a:gd name="connsiteY36" fmla="*/ 491067 h 1025112"/>
              <a:gd name="connsiteX37" fmla="*/ 84667 w 626533"/>
              <a:gd name="connsiteY37" fmla="*/ 406400 h 1025112"/>
              <a:gd name="connsiteX38" fmla="*/ 93133 w 626533"/>
              <a:gd name="connsiteY38" fmla="*/ 381000 h 1025112"/>
              <a:gd name="connsiteX39" fmla="*/ 143933 w 626533"/>
              <a:gd name="connsiteY39" fmla="*/ 245534 h 1025112"/>
              <a:gd name="connsiteX40" fmla="*/ 160867 w 626533"/>
              <a:gd name="connsiteY40" fmla="*/ 228600 h 1025112"/>
              <a:gd name="connsiteX41" fmla="*/ 186267 w 626533"/>
              <a:gd name="connsiteY41" fmla="*/ 220134 h 1025112"/>
              <a:gd name="connsiteX42" fmla="*/ 220133 w 626533"/>
              <a:gd name="connsiteY42" fmla="*/ 177800 h 1025112"/>
              <a:gd name="connsiteX43" fmla="*/ 228600 w 626533"/>
              <a:gd name="connsiteY43" fmla="*/ 152400 h 1025112"/>
              <a:gd name="connsiteX44" fmla="*/ 245533 w 626533"/>
              <a:gd name="connsiteY44" fmla="*/ 127000 h 1025112"/>
              <a:gd name="connsiteX45" fmla="*/ 254000 w 626533"/>
              <a:gd name="connsiteY45" fmla="*/ 110067 h 1025112"/>
              <a:gd name="connsiteX0" fmla="*/ 212505 w 626533"/>
              <a:gd name="connsiteY0" fmla="*/ 169727 h 1025112"/>
              <a:gd name="connsiteX1" fmla="*/ 177800 w 626533"/>
              <a:gd name="connsiteY1" fmla="*/ 93134 h 1025112"/>
              <a:gd name="connsiteX2" fmla="*/ 245533 w 626533"/>
              <a:gd name="connsiteY2" fmla="*/ 50800 h 1025112"/>
              <a:gd name="connsiteX3" fmla="*/ 304800 w 626533"/>
              <a:gd name="connsiteY3" fmla="*/ 33867 h 1025112"/>
              <a:gd name="connsiteX4" fmla="*/ 330200 w 626533"/>
              <a:gd name="connsiteY4" fmla="*/ 16934 h 1025112"/>
              <a:gd name="connsiteX5" fmla="*/ 431800 w 626533"/>
              <a:gd name="connsiteY5" fmla="*/ 0 h 1025112"/>
              <a:gd name="connsiteX6" fmla="*/ 491067 w 626533"/>
              <a:gd name="connsiteY6" fmla="*/ 8467 h 1025112"/>
              <a:gd name="connsiteX7" fmla="*/ 516467 w 626533"/>
              <a:gd name="connsiteY7" fmla="*/ 16934 h 1025112"/>
              <a:gd name="connsiteX8" fmla="*/ 567267 w 626533"/>
              <a:gd name="connsiteY8" fmla="*/ 59267 h 1025112"/>
              <a:gd name="connsiteX9" fmla="*/ 584200 w 626533"/>
              <a:gd name="connsiteY9" fmla="*/ 84667 h 1025112"/>
              <a:gd name="connsiteX10" fmla="*/ 601133 w 626533"/>
              <a:gd name="connsiteY10" fmla="*/ 160867 h 1025112"/>
              <a:gd name="connsiteX11" fmla="*/ 618067 w 626533"/>
              <a:gd name="connsiteY11" fmla="*/ 508000 h 1025112"/>
              <a:gd name="connsiteX12" fmla="*/ 626533 w 626533"/>
              <a:gd name="connsiteY12" fmla="*/ 533400 h 1025112"/>
              <a:gd name="connsiteX13" fmla="*/ 618067 w 626533"/>
              <a:gd name="connsiteY13" fmla="*/ 643467 h 1025112"/>
              <a:gd name="connsiteX14" fmla="*/ 609600 w 626533"/>
              <a:gd name="connsiteY14" fmla="*/ 668867 h 1025112"/>
              <a:gd name="connsiteX15" fmla="*/ 601133 w 626533"/>
              <a:gd name="connsiteY15" fmla="*/ 736600 h 1025112"/>
              <a:gd name="connsiteX16" fmla="*/ 592667 w 626533"/>
              <a:gd name="connsiteY16" fmla="*/ 770467 h 1025112"/>
              <a:gd name="connsiteX17" fmla="*/ 575733 w 626533"/>
              <a:gd name="connsiteY17" fmla="*/ 846667 h 1025112"/>
              <a:gd name="connsiteX18" fmla="*/ 550333 w 626533"/>
              <a:gd name="connsiteY18" fmla="*/ 897467 h 1025112"/>
              <a:gd name="connsiteX19" fmla="*/ 499533 w 626533"/>
              <a:gd name="connsiteY19" fmla="*/ 914400 h 1025112"/>
              <a:gd name="connsiteX20" fmla="*/ 482600 w 626533"/>
              <a:gd name="connsiteY20" fmla="*/ 931334 h 1025112"/>
              <a:gd name="connsiteX21" fmla="*/ 431800 w 626533"/>
              <a:gd name="connsiteY21" fmla="*/ 965200 h 1025112"/>
              <a:gd name="connsiteX22" fmla="*/ 397933 w 626533"/>
              <a:gd name="connsiteY22" fmla="*/ 999067 h 1025112"/>
              <a:gd name="connsiteX23" fmla="*/ 338667 w 626533"/>
              <a:gd name="connsiteY23" fmla="*/ 1007534 h 1025112"/>
              <a:gd name="connsiteX24" fmla="*/ 313267 w 626533"/>
              <a:gd name="connsiteY24" fmla="*/ 1016000 h 1025112"/>
              <a:gd name="connsiteX25" fmla="*/ 101600 w 626533"/>
              <a:gd name="connsiteY25" fmla="*/ 1016000 h 1025112"/>
              <a:gd name="connsiteX26" fmla="*/ 76200 w 626533"/>
              <a:gd name="connsiteY26" fmla="*/ 1007534 h 1025112"/>
              <a:gd name="connsiteX27" fmla="*/ 42333 w 626533"/>
              <a:gd name="connsiteY27" fmla="*/ 973667 h 1025112"/>
              <a:gd name="connsiteX28" fmla="*/ 16933 w 626533"/>
              <a:gd name="connsiteY28" fmla="*/ 931334 h 1025112"/>
              <a:gd name="connsiteX29" fmla="*/ 0 w 626533"/>
              <a:gd name="connsiteY29" fmla="*/ 872067 h 1025112"/>
              <a:gd name="connsiteX30" fmla="*/ 8467 w 626533"/>
              <a:gd name="connsiteY30" fmla="*/ 719667 h 1025112"/>
              <a:gd name="connsiteX31" fmla="*/ 16933 w 626533"/>
              <a:gd name="connsiteY31" fmla="*/ 685800 h 1025112"/>
              <a:gd name="connsiteX32" fmla="*/ 33867 w 626533"/>
              <a:gd name="connsiteY32" fmla="*/ 668867 h 1025112"/>
              <a:gd name="connsiteX33" fmla="*/ 59267 w 626533"/>
              <a:gd name="connsiteY33" fmla="*/ 558800 h 1025112"/>
              <a:gd name="connsiteX34" fmla="*/ 67733 w 626533"/>
              <a:gd name="connsiteY34" fmla="*/ 524934 h 1025112"/>
              <a:gd name="connsiteX35" fmla="*/ 76200 w 626533"/>
              <a:gd name="connsiteY35" fmla="*/ 491067 h 1025112"/>
              <a:gd name="connsiteX36" fmla="*/ 84667 w 626533"/>
              <a:gd name="connsiteY36" fmla="*/ 406400 h 1025112"/>
              <a:gd name="connsiteX37" fmla="*/ 93133 w 626533"/>
              <a:gd name="connsiteY37" fmla="*/ 381000 h 1025112"/>
              <a:gd name="connsiteX38" fmla="*/ 143933 w 626533"/>
              <a:gd name="connsiteY38" fmla="*/ 245534 h 1025112"/>
              <a:gd name="connsiteX39" fmla="*/ 160867 w 626533"/>
              <a:gd name="connsiteY39" fmla="*/ 228600 h 1025112"/>
              <a:gd name="connsiteX40" fmla="*/ 186267 w 626533"/>
              <a:gd name="connsiteY40" fmla="*/ 220134 h 1025112"/>
              <a:gd name="connsiteX41" fmla="*/ 220133 w 626533"/>
              <a:gd name="connsiteY41" fmla="*/ 177800 h 1025112"/>
              <a:gd name="connsiteX42" fmla="*/ 228600 w 626533"/>
              <a:gd name="connsiteY42" fmla="*/ 152400 h 1025112"/>
              <a:gd name="connsiteX43" fmla="*/ 245533 w 626533"/>
              <a:gd name="connsiteY43" fmla="*/ 127000 h 1025112"/>
              <a:gd name="connsiteX44" fmla="*/ 254000 w 626533"/>
              <a:gd name="connsiteY44" fmla="*/ 110067 h 1025112"/>
              <a:gd name="connsiteX0" fmla="*/ 212505 w 626533"/>
              <a:gd name="connsiteY0" fmla="*/ 169727 h 1025112"/>
              <a:gd name="connsiteX1" fmla="*/ 177800 w 626533"/>
              <a:gd name="connsiteY1" fmla="*/ 93134 h 1025112"/>
              <a:gd name="connsiteX2" fmla="*/ 245533 w 626533"/>
              <a:gd name="connsiteY2" fmla="*/ 50800 h 1025112"/>
              <a:gd name="connsiteX3" fmla="*/ 304800 w 626533"/>
              <a:gd name="connsiteY3" fmla="*/ 33867 h 1025112"/>
              <a:gd name="connsiteX4" fmla="*/ 330200 w 626533"/>
              <a:gd name="connsiteY4" fmla="*/ 16934 h 1025112"/>
              <a:gd name="connsiteX5" fmla="*/ 431800 w 626533"/>
              <a:gd name="connsiteY5" fmla="*/ 0 h 1025112"/>
              <a:gd name="connsiteX6" fmla="*/ 491067 w 626533"/>
              <a:gd name="connsiteY6" fmla="*/ 8467 h 1025112"/>
              <a:gd name="connsiteX7" fmla="*/ 516467 w 626533"/>
              <a:gd name="connsiteY7" fmla="*/ 16934 h 1025112"/>
              <a:gd name="connsiteX8" fmla="*/ 567267 w 626533"/>
              <a:gd name="connsiteY8" fmla="*/ 59267 h 1025112"/>
              <a:gd name="connsiteX9" fmla="*/ 584200 w 626533"/>
              <a:gd name="connsiteY9" fmla="*/ 84667 h 1025112"/>
              <a:gd name="connsiteX10" fmla="*/ 601133 w 626533"/>
              <a:gd name="connsiteY10" fmla="*/ 160867 h 1025112"/>
              <a:gd name="connsiteX11" fmla="*/ 618067 w 626533"/>
              <a:gd name="connsiteY11" fmla="*/ 508000 h 1025112"/>
              <a:gd name="connsiteX12" fmla="*/ 626533 w 626533"/>
              <a:gd name="connsiteY12" fmla="*/ 533400 h 1025112"/>
              <a:gd name="connsiteX13" fmla="*/ 618067 w 626533"/>
              <a:gd name="connsiteY13" fmla="*/ 643467 h 1025112"/>
              <a:gd name="connsiteX14" fmla="*/ 609600 w 626533"/>
              <a:gd name="connsiteY14" fmla="*/ 668867 h 1025112"/>
              <a:gd name="connsiteX15" fmla="*/ 601133 w 626533"/>
              <a:gd name="connsiteY15" fmla="*/ 736600 h 1025112"/>
              <a:gd name="connsiteX16" fmla="*/ 592667 w 626533"/>
              <a:gd name="connsiteY16" fmla="*/ 770467 h 1025112"/>
              <a:gd name="connsiteX17" fmla="*/ 575733 w 626533"/>
              <a:gd name="connsiteY17" fmla="*/ 846667 h 1025112"/>
              <a:gd name="connsiteX18" fmla="*/ 550333 w 626533"/>
              <a:gd name="connsiteY18" fmla="*/ 897467 h 1025112"/>
              <a:gd name="connsiteX19" fmla="*/ 499533 w 626533"/>
              <a:gd name="connsiteY19" fmla="*/ 914400 h 1025112"/>
              <a:gd name="connsiteX20" fmla="*/ 482600 w 626533"/>
              <a:gd name="connsiteY20" fmla="*/ 931334 h 1025112"/>
              <a:gd name="connsiteX21" fmla="*/ 431800 w 626533"/>
              <a:gd name="connsiteY21" fmla="*/ 965200 h 1025112"/>
              <a:gd name="connsiteX22" fmla="*/ 397933 w 626533"/>
              <a:gd name="connsiteY22" fmla="*/ 999067 h 1025112"/>
              <a:gd name="connsiteX23" fmla="*/ 338667 w 626533"/>
              <a:gd name="connsiteY23" fmla="*/ 1007534 h 1025112"/>
              <a:gd name="connsiteX24" fmla="*/ 313267 w 626533"/>
              <a:gd name="connsiteY24" fmla="*/ 1016000 h 1025112"/>
              <a:gd name="connsiteX25" fmla="*/ 101600 w 626533"/>
              <a:gd name="connsiteY25" fmla="*/ 1016000 h 1025112"/>
              <a:gd name="connsiteX26" fmla="*/ 76200 w 626533"/>
              <a:gd name="connsiteY26" fmla="*/ 1007534 h 1025112"/>
              <a:gd name="connsiteX27" fmla="*/ 42333 w 626533"/>
              <a:gd name="connsiteY27" fmla="*/ 973667 h 1025112"/>
              <a:gd name="connsiteX28" fmla="*/ 16933 w 626533"/>
              <a:gd name="connsiteY28" fmla="*/ 931334 h 1025112"/>
              <a:gd name="connsiteX29" fmla="*/ 0 w 626533"/>
              <a:gd name="connsiteY29" fmla="*/ 872067 h 1025112"/>
              <a:gd name="connsiteX30" fmla="*/ 8467 w 626533"/>
              <a:gd name="connsiteY30" fmla="*/ 719667 h 1025112"/>
              <a:gd name="connsiteX31" fmla="*/ 16933 w 626533"/>
              <a:gd name="connsiteY31" fmla="*/ 685800 h 1025112"/>
              <a:gd name="connsiteX32" fmla="*/ 33867 w 626533"/>
              <a:gd name="connsiteY32" fmla="*/ 668867 h 1025112"/>
              <a:gd name="connsiteX33" fmla="*/ 59267 w 626533"/>
              <a:gd name="connsiteY33" fmla="*/ 558800 h 1025112"/>
              <a:gd name="connsiteX34" fmla="*/ 67733 w 626533"/>
              <a:gd name="connsiteY34" fmla="*/ 524934 h 1025112"/>
              <a:gd name="connsiteX35" fmla="*/ 76200 w 626533"/>
              <a:gd name="connsiteY35" fmla="*/ 491067 h 1025112"/>
              <a:gd name="connsiteX36" fmla="*/ 84667 w 626533"/>
              <a:gd name="connsiteY36" fmla="*/ 406400 h 1025112"/>
              <a:gd name="connsiteX37" fmla="*/ 93133 w 626533"/>
              <a:gd name="connsiteY37" fmla="*/ 381000 h 1025112"/>
              <a:gd name="connsiteX38" fmla="*/ 143933 w 626533"/>
              <a:gd name="connsiteY38" fmla="*/ 245534 h 1025112"/>
              <a:gd name="connsiteX39" fmla="*/ 160867 w 626533"/>
              <a:gd name="connsiteY39" fmla="*/ 228600 h 1025112"/>
              <a:gd name="connsiteX40" fmla="*/ 186267 w 626533"/>
              <a:gd name="connsiteY40" fmla="*/ 220134 h 1025112"/>
              <a:gd name="connsiteX41" fmla="*/ 220133 w 626533"/>
              <a:gd name="connsiteY41" fmla="*/ 177800 h 1025112"/>
              <a:gd name="connsiteX42" fmla="*/ 228600 w 626533"/>
              <a:gd name="connsiteY42" fmla="*/ 152400 h 1025112"/>
              <a:gd name="connsiteX43" fmla="*/ 245533 w 626533"/>
              <a:gd name="connsiteY43" fmla="*/ 127000 h 1025112"/>
              <a:gd name="connsiteX44" fmla="*/ 254000 w 626533"/>
              <a:gd name="connsiteY44" fmla="*/ 110067 h 1025112"/>
              <a:gd name="connsiteX0" fmla="*/ 212505 w 626533"/>
              <a:gd name="connsiteY0" fmla="*/ 169727 h 1025112"/>
              <a:gd name="connsiteX1" fmla="*/ 245533 w 626533"/>
              <a:gd name="connsiteY1" fmla="*/ 50800 h 1025112"/>
              <a:gd name="connsiteX2" fmla="*/ 304800 w 626533"/>
              <a:gd name="connsiteY2" fmla="*/ 33867 h 1025112"/>
              <a:gd name="connsiteX3" fmla="*/ 330200 w 626533"/>
              <a:gd name="connsiteY3" fmla="*/ 16934 h 1025112"/>
              <a:gd name="connsiteX4" fmla="*/ 431800 w 626533"/>
              <a:gd name="connsiteY4" fmla="*/ 0 h 1025112"/>
              <a:gd name="connsiteX5" fmla="*/ 491067 w 626533"/>
              <a:gd name="connsiteY5" fmla="*/ 8467 h 1025112"/>
              <a:gd name="connsiteX6" fmla="*/ 516467 w 626533"/>
              <a:gd name="connsiteY6" fmla="*/ 16934 h 1025112"/>
              <a:gd name="connsiteX7" fmla="*/ 567267 w 626533"/>
              <a:gd name="connsiteY7" fmla="*/ 59267 h 1025112"/>
              <a:gd name="connsiteX8" fmla="*/ 584200 w 626533"/>
              <a:gd name="connsiteY8" fmla="*/ 84667 h 1025112"/>
              <a:gd name="connsiteX9" fmla="*/ 601133 w 626533"/>
              <a:gd name="connsiteY9" fmla="*/ 160867 h 1025112"/>
              <a:gd name="connsiteX10" fmla="*/ 618067 w 626533"/>
              <a:gd name="connsiteY10" fmla="*/ 508000 h 1025112"/>
              <a:gd name="connsiteX11" fmla="*/ 626533 w 626533"/>
              <a:gd name="connsiteY11" fmla="*/ 533400 h 1025112"/>
              <a:gd name="connsiteX12" fmla="*/ 618067 w 626533"/>
              <a:gd name="connsiteY12" fmla="*/ 643467 h 1025112"/>
              <a:gd name="connsiteX13" fmla="*/ 609600 w 626533"/>
              <a:gd name="connsiteY13" fmla="*/ 668867 h 1025112"/>
              <a:gd name="connsiteX14" fmla="*/ 601133 w 626533"/>
              <a:gd name="connsiteY14" fmla="*/ 736600 h 1025112"/>
              <a:gd name="connsiteX15" fmla="*/ 592667 w 626533"/>
              <a:gd name="connsiteY15" fmla="*/ 770467 h 1025112"/>
              <a:gd name="connsiteX16" fmla="*/ 575733 w 626533"/>
              <a:gd name="connsiteY16" fmla="*/ 846667 h 1025112"/>
              <a:gd name="connsiteX17" fmla="*/ 550333 w 626533"/>
              <a:gd name="connsiteY17" fmla="*/ 897467 h 1025112"/>
              <a:gd name="connsiteX18" fmla="*/ 499533 w 626533"/>
              <a:gd name="connsiteY18" fmla="*/ 914400 h 1025112"/>
              <a:gd name="connsiteX19" fmla="*/ 482600 w 626533"/>
              <a:gd name="connsiteY19" fmla="*/ 931334 h 1025112"/>
              <a:gd name="connsiteX20" fmla="*/ 431800 w 626533"/>
              <a:gd name="connsiteY20" fmla="*/ 965200 h 1025112"/>
              <a:gd name="connsiteX21" fmla="*/ 397933 w 626533"/>
              <a:gd name="connsiteY21" fmla="*/ 999067 h 1025112"/>
              <a:gd name="connsiteX22" fmla="*/ 338667 w 626533"/>
              <a:gd name="connsiteY22" fmla="*/ 1007534 h 1025112"/>
              <a:gd name="connsiteX23" fmla="*/ 313267 w 626533"/>
              <a:gd name="connsiteY23" fmla="*/ 1016000 h 1025112"/>
              <a:gd name="connsiteX24" fmla="*/ 101600 w 626533"/>
              <a:gd name="connsiteY24" fmla="*/ 1016000 h 1025112"/>
              <a:gd name="connsiteX25" fmla="*/ 76200 w 626533"/>
              <a:gd name="connsiteY25" fmla="*/ 1007534 h 1025112"/>
              <a:gd name="connsiteX26" fmla="*/ 42333 w 626533"/>
              <a:gd name="connsiteY26" fmla="*/ 973667 h 1025112"/>
              <a:gd name="connsiteX27" fmla="*/ 16933 w 626533"/>
              <a:gd name="connsiteY27" fmla="*/ 931334 h 1025112"/>
              <a:gd name="connsiteX28" fmla="*/ 0 w 626533"/>
              <a:gd name="connsiteY28" fmla="*/ 872067 h 1025112"/>
              <a:gd name="connsiteX29" fmla="*/ 8467 w 626533"/>
              <a:gd name="connsiteY29" fmla="*/ 719667 h 1025112"/>
              <a:gd name="connsiteX30" fmla="*/ 16933 w 626533"/>
              <a:gd name="connsiteY30" fmla="*/ 685800 h 1025112"/>
              <a:gd name="connsiteX31" fmla="*/ 33867 w 626533"/>
              <a:gd name="connsiteY31" fmla="*/ 668867 h 1025112"/>
              <a:gd name="connsiteX32" fmla="*/ 59267 w 626533"/>
              <a:gd name="connsiteY32" fmla="*/ 558800 h 1025112"/>
              <a:gd name="connsiteX33" fmla="*/ 67733 w 626533"/>
              <a:gd name="connsiteY33" fmla="*/ 524934 h 1025112"/>
              <a:gd name="connsiteX34" fmla="*/ 76200 w 626533"/>
              <a:gd name="connsiteY34" fmla="*/ 491067 h 1025112"/>
              <a:gd name="connsiteX35" fmla="*/ 84667 w 626533"/>
              <a:gd name="connsiteY35" fmla="*/ 406400 h 1025112"/>
              <a:gd name="connsiteX36" fmla="*/ 93133 w 626533"/>
              <a:gd name="connsiteY36" fmla="*/ 381000 h 1025112"/>
              <a:gd name="connsiteX37" fmla="*/ 143933 w 626533"/>
              <a:gd name="connsiteY37" fmla="*/ 245534 h 1025112"/>
              <a:gd name="connsiteX38" fmla="*/ 160867 w 626533"/>
              <a:gd name="connsiteY38" fmla="*/ 228600 h 1025112"/>
              <a:gd name="connsiteX39" fmla="*/ 186267 w 626533"/>
              <a:gd name="connsiteY39" fmla="*/ 220134 h 1025112"/>
              <a:gd name="connsiteX40" fmla="*/ 220133 w 626533"/>
              <a:gd name="connsiteY40" fmla="*/ 177800 h 1025112"/>
              <a:gd name="connsiteX41" fmla="*/ 228600 w 626533"/>
              <a:gd name="connsiteY41" fmla="*/ 152400 h 1025112"/>
              <a:gd name="connsiteX42" fmla="*/ 245533 w 626533"/>
              <a:gd name="connsiteY42" fmla="*/ 127000 h 1025112"/>
              <a:gd name="connsiteX43" fmla="*/ 254000 w 626533"/>
              <a:gd name="connsiteY43" fmla="*/ 110067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330200 w 626533"/>
              <a:gd name="connsiteY2" fmla="*/ 16934 h 1025112"/>
              <a:gd name="connsiteX3" fmla="*/ 431800 w 626533"/>
              <a:gd name="connsiteY3" fmla="*/ 0 h 1025112"/>
              <a:gd name="connsiteX4" fmla="*/ 491067 w 626533"/>
              <a:gd name="connsiteY4" fmla="*/ 8467 h 1025112"/>
              <a:gd name="connsiteX5" fmla="*/ 516467 w 626533"/>
              <a:gd name="connsiteY5" fmla="*/ 16934 h 1025112"/>
              <a:gd name="connsiteX6" fmla="*/ 567267 w 626533"/>
              <a:gd name="connsiteY6" fmla="*/ 59267 h 1025112"/>
              <a:gd name="connsiteX7" fmla="*/ 584200 w 626533"/>
              <a:gd name="connsiteY7" fmla="*/ 84667 h 1025112"/>
              <a:gd name="connsiteX8" fmla="*/ 601133 w 626533"/>
              <a:gd name="connsiteY8" fmla="*/ 160867 h 1025112"/>
              <a:gd name="connsiteX9" fmla="*/ 618067 w 626533"/>
              <a:gd name="connsiteY9" fmla="*/ 508000 h 1025112"/>
              <a:gd name="connsiteX10" fmla="*/ 626533 w 626533"/>
              <a:gd name="connsiteY10" fmla="*/ 533400 h 1025112"/>
              <a:gd name="connsiteX11" fmla="*/ 618067 w 626533"/>
              <a:gd name="connsiteY11" fmla="*/ 643467 h 1025112"/>
              <a:gd name="connsiteX12" fmla="*/ 609600 w 626533"/>
              <a:gd name="connsiteY12" fmla="*/ 668867 h 1025112"/>
              <a:gd name="connsiteX13" fmla="*/ 601133 w 626533"/>
              <a:gd name="connsiteY13" fmla="*/ 736600 h 1025112"/>
              <a:gd name="connsiteX14" fmla="*/ 592667 w 626533"/>
              <a:gd name="connsiteY14" fmla="*/ 770467 h 1025112"/>
              <a:gd name="connsiteX15" fmla="*/ 575733 w 626533"/>
              <a:gd name="connsiteY15" fmla="*/ 846667 h 1025112"/>
              <a:gd name="connsiteX16" fmla="*/ 550333 w 626533"/>
              <a:gd name="connsiteY16" fmla="*/ 897467 h 1025112"/>
              <a:gd name="connsiteX17" fmla="*/ 499533 w 626533"/>
              <a:gd name="connsiteY17" fmla="*/ 914400 h 1025112"/>
              <a:gd name="connsiteX18" fmla="*/ 482600 w 626533"/>
              <a:gd name="connsiteY18" fmla="*/ 931334 h 1025112"/>
              <a:gd name="connsiteX19" fmla="*/ 431800 w 626533"/>
              <a:gd name="connsiteY19" fmla="*/ 965200 h 1025112"/>
              <a:gd name="connsiteX20" fmla="*/ 397933 w 626533"/>
              <a:gd name="connsiteY20" fmla="*/ 999067 h 1025112"/>
              <a:gd name="connsiteX21" fmla="*/ 338667 w 626533"/>
              <a:gd name="connsiteY21" fmla="*/ 1007534 h 1025112"/>
              <a:gd name="connsiteX22" fmla="*/ 313267 w 626533"/>
              <a:gd name="connsiteY22" fmla="*/ 1016000 h 1025112"/>
              <a:gd name="connsiteX23" fmla="*/ 101600 w 626533"/>
              <a:gd name="connsiteY23" fmla="*/ 1016000 h 1025112"/>
              <a:gd name="connsiteX24" fmla="*/ 76200 w 626533"/>
              <a:gd name="connsiteY24" fmla="*/ 1007534 h 1025112"/>
              <a:gd name="connsiteX25" fmla="*/ 42333 w 626533"/>
              <a:gd name="connsiteY25" fmla="*/ 973667 h 1025112"/>
              <a:gd name="connsiteX26" fmla="*/ 16933 w 626533"/>
              <a:gd name="connsiteY26" fmla="*/ 931334 h 1025112"/>
              <a:gd name="connsiteX27" fmla="*/ 0 w 626533"/>
              <a:gd name="connsiteY27" fmla="*/ 872067 h 1025112"/>
              <a:gd name="connsiteX28" fmla="*/ 8467 w 626533"/>
              <a:gd name="connsiteY28" fmla="*/ 719667 h 1025112"/>
              <a:gd name="connsiteX29" fmla="*/ 16933 w 626533"/>
              <a:gd name="connsiteY29" fmla="*/ 685800 h 1025112"/>
              <a:gd name="connsiteX30" fmla="*/ 33867 w 626533"/>
              <a:gd name="connsiteY30" fmla="*/ 668867 h 1025112"/>
              <a:gd name="connsiteX31" fmla="*/ 59267 w 626533"/>
              <a:gd name="connsiteY31" fmla="*/ 558800 h 1025112"/>
              <a:gd name="connsiteX32" fmla="*/ 67733 w 626533"/>
              <a:gd name="connsiteY32" fmla="*/ 524934 h 1025112"/>
              <a:gd name="connsiteX33" fmla="*/ 76200 w 626533"/>
              <a:gd name="connsiteY33" fmla="*/ 491067 h 1025112"/>
              <a:gd name="connsiteX34" fmla="*/ 84667 w 626533"/>
              <a:gd name="connsiteY34" fmla="*/ 406400 h 1025112"/>
              <a:gd name="connsiteX35" fmla="*/ 93133 w 626533"/>
              <a:gd name="connsiteY35" fmla="*/ 381000 h 1025112"/>
              <a:gd name="connsiteX36" fmla="*/ 143933 w 626533"/>
              <a:gd name="connsiteY36" fmla="*/ 245534 h 1025112"/>
              <a:gd name="connsiteX37" fmla="*/ 160867 w 626533"/>
              <a:gd name="connsiteY37" fmla="*/ 228600 h 1025112"/>
              <a:gd name="connsiteX38" fmla="*/ 186267 w 626533"/>
              <a:gd name="connsiteY38" fmla="*/ 220134 h 1025112"/>
              <a:gd name="connsiteX39" fmla="*/ 220133 w 626533"/>
              <a:gd name="connsiteY39" fmla="*/ 177800 h 1025112"/>
              <a:gd name="connsiteX40" fmla="*/ 228600 w 626533"/>
              <a:gd name="connsiteY40" fmla="*/ 152400 h 1025112"/>
              <a:gd name="connsiteX41" fmla="*/ 245533 w 626533"/>
              <a:gd name="connsiteY41" fmla="*/ 127000 h 1025112"/>
              <a:gd name="connsiteX42" fmla="*/ 254000 w 626533"/>
              <a:gd name="connsiteY42" fmla="*/ 110067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330200 w 626533"/>
              <a:gd name="connsiteY2" fmla="*/ 16934 h 1025112"/>
              <a:gd name="connsiteX3" fmla="*/ 431800 w 626533"/>
              <a:gd name="connsiteY3" fmla="*/ 0 h 1025112"/>
              <a:gd name="connsiteX4" fmla="*/ 491067 w 626533"/>
              <a:gd name="connsiteY4" fmla="*/ 8467 h 1025112"/>
              <a:gd name="connsiteX5" fmla="*/ 516467 w 626533"/>
              <a:gd name="connsiteY5" fmla="*/ 16934 h 1025112"/>
              <a:gd name="connsiteX6" fmla="*/ 567267 w 626533"/>
              <a:gd name="connsiteY6" fmla="*/ 59267 h 1025112"/>
              <a:gd name="connsiteX7" fmla="*/ 584200 w 626533"/>
              <a:gd name="connsiteY7" fmla="*/ 84667 h 1025112"/>
              <a:gd name="connsiteX8" fmla="*/ 601133 w 626533"/>
              <a:gd name="connsiteY8" fmla="*/ 160867 h 1025112"/>
              <a:gd name="connsiteX9" fmla="*/ 618067 w 626533"/>
              <a:gd name="connsiteY9" fmla="*/ 508000 h 1025112"/>
              <a:gd name="connsiteX10" fmla="*/ 626533 w 626533"/>
              <a:gd name="connsiteY10" fmla="*/ 533400 h 1025112"/>
              <a:gd name="connsiteX11" fmla="*/ 618067 w 626533"/>
              <a:gd name="connsiteY11" fmla="*/ 643467 h 1025112"/>
              <a:gd name="connsiteX12" fmla="*/ 609600 w 626533"/>
              <a:gd name="connsiteY12" fmla="*/ 668867 h 1025112"/>
              <a:gd name="connsiteX13" fmla="*/ 601133 w 626533"/>
              <a:gd name="connsiteY13" fmla="*/ 736600 h 1025112"/>
              <a:gd name="connsiteX14" fmla="*/ 592667 w 626533"/>
              <a:gd name="connsiteY14" fmla="*/ 770467 h 1025112"/>
              <a:gd name="connsiteX15" fmla="*/ 575733 w 626533"/>
              <a:gd name="connsiteY15" fmla="*/ 846667 h 1025112"/>
              <a:gd name="connsiteX16" fmla="*/ 550333 w 626533"/>
              <a:gd name="connsiteY16" fmla="*/ 897467 h 1025112"/>
              <a:gd name="connsiteX17" fmla="*/ 499533 w 626533"/>
              <a:gd name="connsiteY17" fmla="*/ 914400 h 1025112"/>
              <a:gd name="connsiteX18" fmla="*/ 482600 w 626533"/>
              <a:gd name="connsiteY18" fmla="*/ 931334 h 1025112"/>
              <a:gd name="connsiteX19" fmla="*/ 431800 w 626533"/>
              <a:gd name="connsiteY19" fmla="*/ 965200 h 1025112"/>
              <a:gd name="connsiteX20" fmla="*/ 397933 w 626533"/>
              <a:gd name="connsiteY20" fmla="*/ 999067 h 1025112"/>
              <a:gd name="connsiteX21" fmla="*/ 338667 w 626533"/>
              <a:gd name="connsiteY21" fmla="*/ 1007534 h 1025112"/>
              <a:gd name="connsiteX22" fmla="*/ 313267 w 626533"/>
              <a:gd name="connsiteY22" fmla="*/ 1016000 h 1025112"/>
              <a:gd name="connsiteX23" fmla="*/ 101600 w 626533"/>
              <a:gd name="connsiteY23" fmla="*/ 1016000 h 1025112"/>
              <a:gd name="connsiteX24" fmla="*/ 76200 w 626533"/>
              <a:gd name="connsiteY24" fmla="*/ 1007534 h 1025112"/>
              <a:gd name="connsiteX25" fmla="*/ 42333 w 626533"/>
              <a:gd name="connsiteY25" fmla="*/ 973667 h 1025112"/>
              <a:gd name="connsiteX26" fmla="*/ 16933 w 626533"/>
              <a:gd name="connsiteY26" fmla="*/ 931334 h 1025112"/>
              <a:gd name="connsiteX27" fmla="*/ 0 w 626533"/>
              <a:gd name="connsiteY27" fmla="*/ 872067 h 1025112"/>
              <a:gd name="connsiteX28" fmla="*/ 8467 w 626533"/>
              <a:gd name="connsiteY28" fmla="*/ 719667 h 1025112"/>
              <a:gd name="connsiteX29" fmla="*/ 16933 w 626533"/>
              <a:gd name="connsiteY29" fmla="*/ 685800 h 1025112"/>
              <a:gd name="connsiteX30" fmla="*/ 33867 w 626533"/>
              <a:gd name="connsiteY30" fmla="*/ 668867 h 1025112"/>
              <a:gd name="connsiteX31" fmla="*/ 59267 w 626533"/>
              <a:gd name="connsiteY31" fmla="*/ 558800 h 1025112"/>
              <a:gd name="connsiteX32" fmla="*/ 67733 w 626533"/>
              <a:gd name="connsiteY32" fmla="*/ 524934 h 1025112"/>
              <a:gd name="connsiteX33" fmla="*/ 76200 w 626533"/>
              <a:gd name="connsiteY33" fmla="*/ 491067 h 1025112"/>
              <a:gd name="connsiteX34" fmla="*/ 84667 w 626533"/>
              <a:gd name="connsiteY34" fmla="*/ 406400 h 1025112"/>
              <a:gd name="connsiteX35" fmla="*/ 93133 w 626533"/>
              <a:gd name="connsiteY35" fmla="*/ 381000 h 1025112"/>
              <a:gd name="connsiteX36" fmla="*/ 143933 w 626533"/>
              <a:gd name="connsiteY36" fmla="*/ 245534 h 1025112"/>
              <a:gd name="connsiteX37" fmla="*/ 160867 w 626533"/>
              <a:gd name="connsiteY37" fmla="*/ 228600 h 1025112"/>
              <a:gd name="connsiteX38" fmla="*/ 186267 w 626533"/>
              <a:gd name="connsiteY38" fmla="*/ 220134 h 1025112"/>
              <a:gd name="connsiteX39" fmla="*/ 220133 w 626533"/>
              <a:gd name="connsiteY39" fmla="*/ 177800 h 1025112"/>
              <a:gd name="connsiteX40" fmla="*/ 228600 w 626533"/>
              <a:gd name="connsiteY40" fmla="*/ 152400 h 1025112"/>
              <a:gd name="connsiteX41" fmla="*/ 254000 w 626533"/>
              <a:gd name="connsiteY41" fmla="*/ 110067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330200 w 626533"/>
              <a:gd name="connsiteY2" fmla="*/ 16934 h 1025112"/>
              <a:gd name="connsiteX3" fmla="*/ 431800 w 626533"/>
              <a:gd name="connsiteY3" fmla="*/ 0 h 1025112"/>
              <a:gd name="connsiteX4" fmla="*/ 491067 w 626533"/>
              <a:gd name="connsiteY4" fmla="*/ 8467 h 1025112"/>
              <a:gd name="connsiteX5" fmla="*/ 516467 w 626533"/>
              <a:gd name="connsiteY5" fmla="*/ 16934 h 1025112"/>
              <a:gd name="connsiteX6" fmla="*/ 567267 w 626533"/>
              <a:gd name="connsiteY6" fmla="*/ 59267 h 1025112"/>
              <a:gd name="connsiteX7" fmla="*/ 584200 w 626533"/>
              <a:gd name="connsiteY7" fmla="*/ 84667 h 1025112"/>
              <a:gd name="connsiteX8" fmla="*/ 601133 w 626533"/>
              <a:gd name="connsiteY8" fmla="*/ 160867 h 1025112"/>
              <a:gd name="connsiteX9" fmla="*/ 618067 w 626533"/>
              <a:gd name="connsiteY9" fmla="*/ 508000 h 1025112"/>
              <a:gd name="connsiteX10" fmla="*/ 626533 w 626533"/>
              <a:gd name="connsiteY10" fmla="*/ 533400 h 1025112"/>
              <a:gd name="connsiteX11" fmla="*/ 618067 w 626533"/>
              <a:gd name="connsiteY11" fmla="*/ 643467 h 1025112"/>
              <a:gd name="connsiteX12" fmla="*/ 609600 w 626533"/>
              <a:gd name="connsiteY12" fmla="*/ 668867 h 1025112"/>
              <a:gd name="connsiteX13" fmla="*/ 601133 w 626533"/>
              <a:gd name="connsiteY13" fmla="*/ 736600 h 1025112"/>
              <a:gd name="connsiteX14" fmla="*/ 592667 w 626533"/>
              <a:gd name="connsiteY14" fmla="*/ 770467 h 1025112"/>
              <a:gd name="connsiteX15" fmla="*/ 575733 w 626533"/>
              <a:gd name="connsiteY15" fmla="*/ 846667 h 1025112"/>
              <a:gd name="connsiteX16" fmla="*/ 550333 w 626533"/>
              <a:gd name="connsiteY16" fmla="*/ 897467 h 1025112"/>
              <a:gd name="connsiteX17" fmla="*/ 499533 w 626533"/>
              <a:gd name="connsiteY17" fmla="*/ 914400 h 1025112"/>
              <a:gd name="connsiteX18" fmla="*/ 482600 w 626533"/>
              <a:gd name="connsiteY18" fmla="*/ 931334 h 1025112"/>
              <a:gd name="connsiteX19" fmla="*/ 431800 w 626533"/>
              <a:gd name="connsiteY19" fmla="*/ 965200 h 1025112"/>
              <a:gd name="connsiteX20" fmla="*/ 397933 w 626533"/>
              <a:gd name="connsiteY20" fmla="*/ 999067 h 1025112"/>
              <a:gd name="connsiteX21" fmla="*/ 338667 w 626533"/>
              <a:gd name="connsiteY21" fmla="*/ 1007534 h 1025112"/>
              <a:gd name="connsiteX22" fmla="*/ 313267 w 626533"/>
              <a:gd name="connsiteY22" fmla="*/ 1016000 h 1025112"/>
              <a:gd name="connsiteX23" fmla="*/ 101600 w 626533"/>
              <a:gd name="connsiteY23" fmla="*/ 1016000 h 1025112"/>
              <a:gd name="connsiteX24" fmla="*/ 76200 w 626533"/>
              <a:gd name="connsiteY24" fmla="*/ 1007534 h 1025112"/>
              <a:gd name="connsiteX25" fmla="*/ 42333 w 626533"/>
              <a:gd name="connsiteY25" fmla="*/ 973667 h 1025112"/>
              <a:gd name="connsiteX26" fmla="*/ 16933 w 626533"/>
              <a:gd name="connsiteY26" fmla="*/ 931334 h 1025112"/>
              <a:gd name="connsiteX27" fmla="*/ 0 w 626533"/>
              <a:gd name="connsiteY27" fmla="*/ 872067 h 1025112"/>
              <a:gd name="connsiteX28" fmla="*/ 8467 w 626533"/>
              <a:gd name="connsiteY28" fmla="*/ 719667 h 1025112"/>
              <a:gd name="connsiteX29" fmla="*/ 16933 w 626533"/>
              <a:gd name="connsiteY29" fmla="*/ 685800 h 1025112"/>
              <a:gd name="connsiteX30" fmla="*/ 33867 w 626533"/>
              <a:gd name="connsiteY30" fmla="*/ 668867 h 1025112"/>
              <a:gd name="connsiteX31" fmla="*/ 59267 w 626533"/>
              <a:gd name="connsiteY31" fmla="*/ 558800 h 1025112"/>
              <a:gd name="connsiteX32" fmla="*/ 67733 w 626533"/>
              <a:gd name="connsiteY32" fmla="*/ 524934 h 1025112"/>
              <a:gd name="connsiteX33" fmla="*/ 76200 w 626533"/>
              <a:gd name="connsiteY33" fmla="*/ 491067 h 1025112"/>
              <a:gd name="connsiteX34" fmla="*/ 84667 w 626533"/>
              <a:gd name="connsiteY34" fmla="*/ 406400 h 1025112"/>
              <a:gd name="connsiteX35" fmla="*/ 93133 w 626533"/>
              <a:gd name="connsiteY35" fmla="*/ 381000 h 1025112"/>
              <a:gd name="connsiteX36" fmla="*/ 143933 w 626533"/>
              <a:gd name="connsiteY36" fmla="*/ 245534 h 1025112"/>
              <a:gd name="connsiteX37" fmla="*/ 160867 w 626533"/>
              <a:gd name="connsiteY37" fmla="*/ 228600 h 1025112"/>
              <a:gd name="connsiteX38" fmla="*/ 186267 w 626533"/>
              <a:gd name="connsiteY38" fmla="*/ 220134 h 1025112"/>
              <a:gd name="connsiteX39" fmla="*/ 220133 w 626533"/>
              <a:gd name="connsiteY39" fmla="*/ 177800 h 1025112"/>
              <a:gd name="connsiteX40" fmla="*/ 254000 w 626533"/>
              <a:gd name="connsiteY40" fmla="*/ 110067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93133 w 626533"/>
              <a:gd name="connsiteY34" fmla="*/ 381000 h 1025112"/>
              <a:gd name="connsiteX35" fmla="*/ 143933 w 626533"/>
              <a:gd name="connsiteY35" fmla="*/ 245534 h 1025112"/>
              <a:gd name="connsiteX36" fmla="*/ 160867 w 626533"/>
              <a:gd name="connsiteY36" fmla="*/ 228600 h 1025112"/>
              <a:gd name="connsiteX37" fmla="*/ 186267 w 626533"/>
              <a:gd name="connsiteY37" fmla="*/ 220134 h 1025112"/>
              <a:gd name="connsiteX38" fmla="*/ 220133 w 626533"/>
              <a:gd name="connsiteY38" fmla="*/ 177800 h 1025112"/>
              <a:gd name="connsiteX39" fmla="*/ 254000 w 626533"/>
              <a:gd name="connsiteY39" fmla="*/ 110067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93133 w 626533"/>
              <a:gd name="connsiteY34" fmla="*/ 381000 h 1025112"/>
              <a:gd name="connsiteX35" fmla="*/ 143933 w 626533"/>
              <a:gd name="connsiteY35" fmla="*/ 245534 h 1025112"/>
              <a:gd name="connsiteX36" fmla="*/ 160867 w 626533"/>
              <a:gd name="connsiteY36" fmla="*/ 228600 h 1025112"/>
              <a:gd name="connsiteX37" fmla="*/ 186267 w 626533"/>
              <a:gd name="connsiteY37" fmla="*/ 220134 h 1025112"/>
              <a:gd name="connsiteX38" fmla="*/ 254000 w 626533"/>
              <a:gd name="connsiteY38" fmla="*/ 110067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93133 w 626533"/>
              <a:gd name="connsiteY34" fmla="*/ 381000 h 1025112"/>
              <a:gd name="connsiteX35" fmla="*/ 143933 w 626533"/>
              <a:gd name="connsiteY35" fmla="*/ 245534 h 1025112"/>
              <a:gd name="connsiteX36" fmla="*/ 160867 w 626533"/>
              <a:gd name="connsiteY36" fmla="*/ 228600 h 1025112"/>
              <a:gd name="connsiteX37" fmla="*/ 254000 w 626533"/>
              <a:gd name="connsiteY37" fmla="*/ 110067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93133 w 626533"/>
              <a:gd name="connsiteY34" fmla="*/ 381000 h 1025112"/>
              <a:gd name="connsiteX35" fmla="*/ 143933 w 626533"/>
              <a:gd name="connsiteY35" fmla="*/ 245534 h 1025112"/>
              <a:gd name="connsiteX36" fmla="*/ 254000 w 626533"/>
              <a:gd name="connsiteY36" fmla="*/ 110067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93133 w 626533"/>
              <a:gd name="connsiteY34" fmla="*/ 381000 h 1025112"/>
              <a:gd name="connsiteX35" fmla="*/ 143933 w 626533"/>
              <a:gd name="connsiteY35" fmla="*/ 245534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93133 w 626533"/>
              <a:gd name="connsiteY34" fmla="*/ 381000 h 1025112"/>
              <a:gd name="connsiteX35" fmla="*/ 246969 w 626533"/>
              <a:gd name="connsiteY35" fmla="*/ 126312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93133 w 626533"/>
              <a:gd name="connsiteY34" fmla="*/ 381000 h 1025112"/>
              <a:gd name="connsiteX35" fmla="*/ 272728 w 626533"/>
              <a:gd name="connsiteY35" fmla="*/ 75216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93133 w 626533"/>
              <a:gd name="connsiteY34" fmla="*/ 381000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230514 w 626533"/>
              <a:gd name="connsiteY34" fmla="*/ 117006 h 1025112"/>
              <a:gd name="connsiteX0" fmla="*/ 207696 w 621724"/>
              <a:gd name="connsiteY0" fmla="*/ 169727 h 1025112"/>
              <a:gd name="connsiteX1" fmla="*/ 299991 w 621724"/>
              <a:gd name="connsiteY1" fmla="*/ 33867 h 1025112"/>
              <a:gd name="connsiteX2" fmla="*/ 426991 w 621724"/>
              <a:gd name="connsiteY2" fmla="*/ 0 h 1025112"/>
              <a:gd name="connsiteX3" fmla="*/ 486258 w 621724"/>
              <a:gd name="connsiteY3" fmla="*/ 8467 h 1025112"/>
              <a:gd name="connsiteX4" fmla="*/ 511658 w 621724"/>
              <a:gd name="connsiteY4" fmla="*/ 16934 h 1025112"/>
              <a:gd name="connsiteX5" fmla="*/ 562458 w 621724"/>
              <a:gd name="connsiteY5" fmla="*/ 59267 h 1025112"/>
              <a:gd name="connsiteX6" fmla="*/ 579391 w 621724"/>
              <a:gd name="connsiteY6" fmla="*/ 84667 h 1025112"/>
              <a:gd name="connsiteX7" fmla="*/ 596324 w 621724"/>
              <a:gd name="connsiteY7" fmla="*/ 160867 h 1025112"/>
              <a:gd name="connsiteX8" fmla="*/ 613258 w 621724"/>
              <a:gd name="connsiteY8" fmla="*/ 508000 h 1025112"/>
              <a:gd name="connsiteX9" fmla="*/ 621724 w 621724"/>
              <a:gd name="connsiteY9" fmla="*/ 533400 h 1025112"/>
              <a:gd name="connsiteX10" fmla="*/ 613258 w 621724"/>
              <a:gd name="connsiteY10" fmla="*/ 643467 h 1025112"/>
              <a:gd name="connsiteX11" fmla="*/ 604791 w 621724"/>
              <a:gd name="connsiteY11" fmla="*/ 668867 h 1025112"/>
              <a:gd name="connsiteX12" fmla="*/ 596324 w 621724"/>
              <a:gd name="connsiteY12" fmla="*/ 736600 h 1025112"/>
              <a:gd name="connsiteX13" fmla="*/ 587858 w 621724"/>
              <a:gd name="connsiteY13" fmla="*/ 770467 h 1025112"/>
              <a:gd name="connsiteX14" fmla="*/ 570924 w 621724"/>
              <a:gd name="connsiteY14" fmla="*/ 846667 h 1025112"/>
              <a:gd name="connsiteX15" fmla="*/ 545524 w 621724"/>
              <a:gd name="connsiteY15" fmla="*/ 897467 h 1025112"/>
              <a:gd name="connsiteX16" fmla="*/ 494724 w 621724"/>
              <a:gd name="connsiteY16" fmla="*/ 914400 h 1025112"/>
              <a:gd name="connsiteX17" fmla="*/ 477791 w 621724"/>
              <a:gd name="connsiteY17" fmla="*/ 931334 h 1025112"/>
              <a:gd name="connsiteX18" fmla="*/ 426991 w 621724"/>
              <a:gd name="connsiteY18" fmla="*/ 965200 h 1025112"/>
              <a:gd name="connsiteX19" fmla="*/ 393124 w 621724"/>
              <a:gd name="connsiteY19" fmla="*/ 999067 h 1025112"/>
              <a:gd name="connsiteX20" fmla="*/ 333858 w 621724"/>
              <a:gd name="connsiteY20" fmla="*/ 1007534 h 1025112"/>
              <a:gd name="connsiteX21" fmla="*/ 308458 w 621724"/>
              <a:gd name="connsiteY21" fmla="*/ 1016000 h 1025112"/>
              <a:gd name="connsiteX22" fmla="*/ 96791 w 621724"/>
              <a:gd name="connsiteY22" fmla="*/ 1016000 h 1025112"/>
              <a:gd name="connsiteX23" fmla="*/ 71391 w 621724"/>
              <a:gd name="connsiteY23" fmla="*/ 1007534 h 1025112"/>
              <a:gd name="connsiteX24" fmla="*/ 37524 w 621724"/>
              <a:gd name="connsiteY24" fmla="*/ 973667 h 1025112"/>
              <a:gd name="connsiteX25" fmla="*/ 12124 w 621724"/>
              <a:gd name="connsiteY25" fmla="*/ 931334 h 1025112"/>
              <a:gd name="connsiteX26" fmla="*/ 72468 w 621724"/>
              <a:gd name="connsiteY26" fmla="*/ 812456 h 1025112"/>
              <a:gd name="connsiteX27" fmla="*/ 3658 w 621724"/>
              <a:gd name="connsiteY27" fmla="*/ 719667 h 1025112"/>
              <a:gd name="connsiteX28" fmla="*/ 12124 w 621724"/>
              <a:gd name="connsiteY28" fmla="*/ 685800 h 1025112"/>
              <a:gd name="connsiteX29" fmla="*/ 29058 w 621724"/>
              <a:gd name="connsiteY29" fmla="*/ 668867 h 1025112"/>
              <a:gd name="connsiteX30" fmla="*/ 54458 w 621724"/>
              <a:gd name="connsiteY30" fmla="*/ 558800 h 1025112"/>
              <a:gd name="connsiteX31" fmla="*/ 62924 w 621724"/>
              <a:gd name="connsiteY31" fmla="*/ 524934 h 1025112"/>
              <a:gd name="connsiteX32" fmla="*/ 71391 w 621724"/>
              <a:gd name="connsiteY32" fmla="*/ 491067 h 1025112"/>
              <a:gd name="connsiteX33" fmla="*/ 79858 w 621724"/>
              <a:gd name="connsiteY33" fmla="*/ 406400 h 1025112"/>
              <a:gd name="connsiteX34" fmla="*/ 225705 w 621724"/>
              <a:gd name="connsiteY34" fmla="*/ 117006 h 1025112"/>
              <a:gd name="connsiteX0" fmla="*/ 207696 w 621724"/>
              <a:gd name="connsiteY0" fmla="*/ 169727 h 1025112"/>
              <a:gd name="connsiteX1" fmla="*/ 299991 w 621724"/>
              <a:gd name="connsiteY1" fmla="*/ 33867 h 1025112"/>
              <a:gd name="connsiteX2" fmla="*/ 426991 w 621724"/>
              <a:gd name="connsiteY2" fmla="*/ 0 h 1025112"/>
              <a:gd name="connsiteX3" fmla="*/ 486258 w 621724"/>
              <a:gd name="connsiteY3" fmla="*/ 8467 h 1025112"/>
              <a:gd name="connsiteX4" fmla="*/ 511658 w 621724"/>
              <a:gd name="connsiteY4" fmla="*/ 16934 h 1025112"/>
              <a:gd name="connsiteX5" fmla="*/ 562458 w 621724"/>
              <a:gd name="connsiteY5" fmla="*/ 59267 h 1025112"/>
              <a:gd name="connsiteX6" fmla="*/ 579391 w 621724"/>
              <a:gd name="connsiteY6" fmla="*/ 84667 h 1025112"/>
              <a:gd name="connsiteX7" fmla="*/ 596324 w 621724"/>
              <a:gd name="connsiteY7" fmla="*/ 160867 h 1025112"/>
              <a:gd name="connsiteX8" fmla="*/ 613258 w 621724"/>
              <a:gd name="connsiteY8" fmla="*/ 508000 h 1025112"/>
              <a:gd name="connsiteX9" fmla="*/ 621724 w 621724"/>
              <a:gd name="connsiteY9" fmla="*/ 533400 h 1025112"/>
              <a:gd name="connsiteX10" fmla="*/ 613258 w 621724"/>
              <a:gd name="connsiteY10" fmla="*/ 643467 h 1025112"/>
              <a:gd name="connsiteX11" fmla="*/ 604791 w 621724"/>
              <a:gd name="connsiteY11" fmla="*/ 668867 h 1025112"/>
              <a:gd name="connsiteX12" fmla="*/ 596324 w 621724"/>
              <a:gd name="connsiteY12" fmla="*/ 736600 h 1025112"/>
              <a:gd name="connsiteX13" fmla="*/ 587858 w 621724"/>
              <a:gd name="connsiteY13" fmla="*/ 770467 h 1025112"/>
              <a:gd name="connsiteX14" fmla="*/ 570924 w 621724"/>
              <a:gd name="connsiteY14" fmla="*/ 846667 h 1025112"/>
              <a:gd name="connsiteX15" fmla="*/ 545524 w 621724"/>
              <a:gd name="connsiteY15" fmla="*/ 897467 h 1025112"/>
              <a:gd name="connsiteX16" fmla="*/ 494724 w 621724"/>
              <a:gd name="connsiteY16" fmla="*/ 914400 h 1025112"/>
              <a:gd name="connsiteX17" fmla="*/ 477791 w 621724"/>
              <a:gd name="connsiteY17" fmla="*/ 931334 h 1025112"/>
              <a:gd name="connsiteX18" fmla="*/ 426991 w 621724"/>
              <a:gd name="connsiteY18" fmla="*/ 965200 h 1025112"/>
              <a:gd name="connsiteX19" fmla="*/ 393124 w 621724"/>
              <a:gd name="connsiteY19" fmla="*/ 999067 h 1025112"/>
              <a:gd name="connsiteX20" fmla="*/ 333858 w 621724"/>
              <a:gd name="connsiteY20" fmla="*/ 1007534 h 1025112"/>
              <a:gd name="connsiteX21" fmla="*/ 308458 w 621724"/>
              <a:gd name="connsiteY21" fmla="*/ 1016000 h 1025112"/>
              <a:gd name="connsiteX22" fmla="*/ 96791 w 621724"/>
              <a:gd name="connsiteY22" fmla="*/ 1016000 h 1025112"/>
              <a:gd name="connsiteX23" fmla="*/ 71391 w 621724"/>
              <a:gd name="connsiteY23" fmla="*/ 1007534 h 1025112"/>
              <a:gd name="connsiteX24" fmla="*/ 37524 w 621724"/>
              <a:gd name="connsiteY24" fmla="*/ 973667 h 1025112"/>
              <a:gd name="connsiteX25" fmla="*/ 72468 w 621724"/>
              <a:gd name="connsiteY25" fmla="*/ 812456 h 1025112"/>
              <a:gd name="connsiteX26" fmla="*/ 3658 w 621724"/>
              <a:gd name="connsiteY26" fmla="*/ 719667 h 1025112"/>
              <a:gd name="connsiteX27" fmla="*/ 12124 w 621724"/>
              <a:gd name="connsiteY27" fmla="*/ 685800 h 1025112"/>
              <a:gd name="connsiteX28" fmla="*/ 29058 w 621724"/>
              <a:gd name="connsiteY28" fmla="*/ 668867 h 1025112"/>
              <a:gd name="connsiteX29" fmla="*/ 54458 w 621724"/>
              <a:gd name="connsiteY29" fmla="*/ 558800 h 1025112"/>
              <a:gd name="connsiteX30" fmla="*/ 62924 w 621724"/>
              <a:gd name="connsiteY30" fmla="*/ 524934 h 1025112"/>
              <a:gd name="connsiteX31" fmla="*/ 71391 w 621724"/>
              <a:gd name="connsiteY31" fmla="*/ 491067 h 1025112"/>
              <a:gd name="connsiteX32" fmla="*/ 79858 w 621724"/>
              <a:gd name="connsiteY32" fmla="*/ 406400 h 1025112"/>
              <a:gd name="connsiteX33" fmla="*/ 225705 w 621724"/>
              <a:gd name="connsiteY33" fmla="*/ 117006 h 1025112"/>
              <a:gd name="connsiteX0" fmla="*/ 207696 w 621724"/>
              <a:gd name="connsiteY0" fmla="*/ 169727 h 1025112"/>
              <a:gd name="connsiteX1" fmla="*/ 299991 w 621724"/>
              <a:gd name="connsiteY1" fmla="*/ 33867 h 1025112"/>
              <a:gd name="connsiteX2" fmla="*/ 426991 w 621724"/>
              <a:gd name="connsiteY2" fmla="*/ 0 h 1025112"/>
              <a:gd name="connsiteX3" fmla="*/ 486258 w 621724"/>
              <a:gd name="connsiteY3" fmla="*/ 8467 h 1025112"/>
              <a:gd name="connsiteX4" fmla="*/ 511658 w 621724"/>
              <a:gd name="connsiteY4" fmla="*/ 16934 h 1025112"/>
              <a:gd name="connsiteX5" fmla="*/ 562458 w 621724"/>
              <a:gd name="connsiteY5" fmla="*/ 59267 h 1025112"/>
              <a:gd name="connsiteX6" fmla="*/ 579391 w 621724"/>
              <a:gd name="connsiteY6" fmla="*/ 84667 h 1025112"/>
              <a:gd name="connsiteX7" fmla="*/ 596324 w 621724"/>
              <a:gd name="connsiteY7" fmla="*/ 160867 h 1025112"/>
              <a:gd name="connsiteX8" fmla="*/ 613258 w 621724"/>
              <a:gd name="connsiteY8" fmla="*/ 508000 h 1025112"/>
              <a:gd name="connsiteX9" fmla="*/ 621724 w 621724"/>
              <a:gd name="connsiteY9" fmla="*/ 533400 h 1025112"/>
              <a:gd name="connsiteX10" fmla="*/ 613258 w 621724"/>
              <a:gd name="connsiteY10" fmla="*/ 643467 h 1025112"/>
              <a:gd name="connsiteX11" fmla="*/ 604791 w 621724"/>
              <a:gd name="connsiteY11" fmla="*/ 668867 h 1025112"/>
              <a:gd name="connsiteX12" fmla="*/ 596324 w 621724"/>
              <a:gd name="connsiteY12" fmla="*/ 736600 h 1025112"/>
              <a:gd name="connsiteX13" fmla="*/ 587858 w 621724"/>
              <a:gd name="connsiteY13" fmla="*/ 770467 h 1025112"/>
              <a:gd name="connsiteX14" fmla="*/ 570924 w 621724"/>
              <a:gd name="connsiteY14" fmla="*/ 846667 h 1025112"/>
              <a:gd name="connsiteX15" fmla="*/ 545524 w 621724"/>
              <a:gd name="connsiteY15" fmla="*/ 897467 h 1025112"/>
              <a:gd name="connsiteX16" fmla="*/ 494724 w 621724"/>
              <a:gd name="connsiteY16" fmla="*/ 914400 h 1025112"/>
              <a:gd name="connsiteX17" fmla="*/ 477791 w 621724"/>
              <a:gd name="connsiteY17" fmla="*/ 931334 h 1025112"/>
              <a:gd name="connsiteX18" fmla="*/ 426991 w 621724"/>
              <a:gd name="connsiteY18" fmla="*/ 965200 h 1025112"/>
              <a:gd name="connsiteX19" fmla="*/ 393124 w 621724"/>
              <a:gd name="connsiteY19" fmla="*/ 999067 h 1025112"/>
              <a:gd name="connsiteX20" fmla="*/ 333858 w 621724"/>
              <a:gd name="connsiteY20" fmla="*/ 1007534 h 1025112"/>
              <a:gd name="connsiteX21" fmla="*/ 308458 w 621724"/>
              <a:gd name="connsiteY21" fmla="*/ 1016000 h 1025112"/>
              <a:gd name="connsiteX22" fmla="*/ 96791 w 621724"/>
              <a:gd name="connsiteY22" fmla="*/ 1016000 h 1025112"/>
              <a:gd name="connsiteX23" fmla="*/ 71391 w 621724"/>
              <a:gd name="connsiteY23" fmla="*/ 1007534 h 1025112"/>
              <a:gd name="connsiteX24" fmla="*/ 72468 w 621724"/>
              <a:gd name="connsiteY24" fmla="*/ 812456 h 1025112"/>
              <a:gd name="connsiteX25" fmla="*/ 3658 w 621724"/>
              <a:gd name="connsiteY25" fmla="*/ 719667 h 1025112"/>
              <a:gd name="connsiteX26" fmla="*/ 12124 w 621724"/>
              <a:gd name="connsiteY26" fmla="*/ 685800 h 1025112"/>
              <a:gd name="connsiteX27" fmla="*/ 29058 w 621724"/>
              <a:gd name="connsiteY27" fmla="*/ 668867 h 1025112"/>
              <a:gd name="connsiteX28" fmla="*/ 54458 w 621724"/>
              <a:gd name="connsiteY28" fmla="*/ 558800 h 1025112"/>
              <a:gd name="connsiteX29" fmla="*/ 62924 w 621724"/>
              <a:gd name="connsiteY29" fmla="*/ 524934 h 1025112"/>
              <a:gd name="connsiteX30" fmla="*/ 71391 w 621724"/>
              <a:gd name="connsiteY30" fmla="*/ 491067 h 1025112"/>
              <a:gd name="connsiteX31" fmla="*/ 79858 w 621724"/>
              <a:gd name="connsiteY31" fmla="*/ 406400 h 1025112"/>
              <a:gd name="connsiteX32" fmla="*/ 225705 w 621724"/>
              <a:gd name="connsiteY32" fmla="*/ 117006 h 1025112"/>
              <a:gd name="connsiteX0" fmla="*/ 207696 w 621724"/>
              <a:gd name="connsiteY0" fmla="*/ 169727 h 1025112"/>
              <a:gd name="connsiteX1" fmla="*/ 299991 w 621724"/>
              <a:gd name="connsiteY1" fmla="*/ 33867 h 1025112"/>
              <a:gd name="connsiteX2" fmla="*/ 426991 w 621724"/>
              <a:gd name="connsiteY2" fmla="*/ 0 h 1025112"/>
              <a:gd name="connsiteX3" fmla="*/ 486258 w 621724"/>
              <a:gd name="connsiteY3" fmla="*/ 8467 h 1025112"/>
              <a:gd name="connsiteX4" fmla="*/ 511658 w 621724"/>
              <a:gd name="connsiteY4" fmla="*/ 16934 h 1025112"/>
              <a:gd name="connsiteX5" fmla="*/ 562458 w 621724"/>
              <a:gd name="connsiteY5" fmla="*/ 59267 h 1025112"/>
              <a:gd name="connsiteX6" fmla="*/ 579391 w 621724"/>
              <a:gd name="connsiteY6" fmla="*/ 84667 h 1025112"/>
              <a:gd name="connsiteX7" fmla="*/ 596324 w 621724"/>
              <a:gd name="connsiteY7" fmla="*/ 160867 h 1025112"/>
              <a:gd name="connsiteX8" fmla="*/ 613258 w 621724"/>
              <a:gd name="connsiteY8" fmla="*/ 508000 h 1025112"/>
              <a:gd name="connsiteX9" fmla="*/ 621724 w 621724"/>
              <a:gd name="connsiteY9" fmla="*/ 533400 h 1025112"/>
              <a:gd name="connsiteX10" fmla="*/ 613258 w 621724"/>
              <a:gd name="connsiteY10" fmla="*/ 643467 h 1025112"/>
              <a:gd name="connsiteX11" fmla="*/ 604791 w 621724"/>
              <a:gd name="connsiteY11" fmla="*/ 668867 h 1025112"/>
              <a:gd name="connsiteX12" fmla="*/ 596324 w 621724"/>
              <a:gd name="connsiteY12" fmla="*/ 736600 h 1025112"/>
              <a:gd name="connsiteX13" fmla="*/ 587858 w 621724"/>
              <a:gd name="connsiteY13" fmla="*/ 770467 h 1025112"/>
              <a:gd name="connsiteX14" fmla="*/ 570924 w 621724"/>
              <a:gd name="connsiteY14" fmla="*/ 846667 h 1025112"/>
              <a:gd name="connsiteX15" fmla="*/ 545524 w 621724"/>
              <a:gd name="connsiteY15" fmla="*/ 897467 h 1025112"/>
              <a:gd name="connsiteX16" fmla="*/ 494724 w 621724"/>
              <a:gd name="connsiteY16" fmla="*/ 914400 h 1025112"/>
              <a:gd name="connsiteX17" fmla="*/ 477791 w 621724"/>
              <a:gd name="connsiteY17" fmla="*/ 931334 h 1025112"/>
              <a:gd name="connsiteX18" fmla="*/ 426991 w 621724"/>
              <a:gd name="connsiteY18" fmla="*/ 965200 h 1025112"/>
              <a:gd name="connsiteX19" fmla="*/ 393124 w 621724"/>
              <a:gd name="connsiteY19" fmla="*/ 999067 h 1025112"/>
              <a:gd name="connsiteX20" fmla="*/ 333858 w 621724"/>
              <a:gd name="connsiteY20" fmla="*/ 1007534 h 1025112"/>
              <a:gd name="connsiteX21" fmla="*/ 308458 w 621724"/>
              <a:gd name="connsiteY21" fmla="*/ 1016000 h 1025112"/>
              <a:gd name="connsiteX22" fmla="*/ 96791 w 621724"/>
              <a:gd name="connsiteY22" fmla="*/ 1016000 h 1025112"/>
              <a:gd name="connsiteX23" fmla="*/ 72468 w 621724"/>
              <a:gd name="connsiteY23" fmla="*/ 812456 h 1025112"/>
              <a:gd name="connsiteX24" fmla="*/ 3658 w 621724"/>
              <a:gd name="connsiteY24" fmla="*/ 719667 h 1025112"/>
              <a:gd name="connsiteX25" fmla="*/ 12124 w 621724"/>
              <a:gd name="connsiteY25" fmla="*/ 685800 h 1025112"/>
              <a:gd name="connsiteX26" fmla="*/ 29058 w 621724"/>
              <a:gd name="connsiteY26" fmla="*/ 668867 h 1025112"/>
              <a:gd name="connsiteX27" fmla="*/ 54458 w 621724"/>
              <a:gd name="connsiteY27" fmla="*/ 558800 h 1025112"/>
              <a:gd name="connsiteX28" fmla="*/ 62924 w 621724"/>
              <a:gd name="connsiteY28" fmla="*/ 524934 h 1025112"/>
              <a:gd name="connsiteX29" fmla="*/ 71391 w 621724"/>
              <a:gd name="connsiteY29" fmla="*/ 491067 h 1025112"/>
              <a:gd name="connsiteX30" fmla="*/ 79858 w 621724"/>
              <a:gd name="connsiteY30" fmla="*/ 406400 h 1025112"/>
              <a:gd name="connsiteX31" fmla="*/ 225705 w 621724"/>
              <a:gd name="connsiteY31" fmla="*/ 117006 h 1025112"/>
              <a:gd name="connsiteX0" fmla="*/ 207696 w 621724"/>
              <a:gd name="connsiteY0" fmla="*/ 169727 h 1018695"/>
              <a:gd name="connsiteX1" fmla="*/ 299991 w 621724"/>
              <a:gd name="connsiteY1" fmla="*/ 33867 h 1018695"/>
              <a:gd name="connsiteX2" fmla="*/ 426991 w 621724"/>
              <a:gd name="connsiteY2" fmla="*/ 0 h 1018695"/>
              <a:gd name="connsiteX3" fmla="*/ 486258 w 621724"/>
              <a:gd name="connsiteY3" fmla="*/ 8467 h 1018695"/>
              <a:gd name="connsiteX4" fmla="*/ 511658 w 621724"/>
              <a:gd name="connsiteY4" fmla="*/ 16934 h 1018695"/>
              <a:gd name="connsiteX5" fmla="*/ 562458 w 621724"/>
              <a:gd name="connsiteY5" fmla="*/ 59267 h 1018695"/>
              <a:gd name="connsiteX6" fmla="*/ 579391 w 621724"/>
              <a:gd name="connsiteY6" fmla="*/ 84667 h 1018695"/>
              <a:gd name="connsiteX7" fmla="*/ 596324 w 621724"/>
              <a:gd name="connsiteY7" fmla="*/ 160867 h 1018695"/>
              <a:gd name="connsiteX8" fmla="*/ 613258 w 621724"/>
              <a:gd name="connsiteY8" fmla="*/ 508000 h 1018695"/>
              <a:gd name="connsiteX9" fmla="*/ 621724 w 621724"/>
              <a:gd name="connsiteY9" fmla="*/ 533400 h 1018695"/>
              <a:gd name="connsiteX10" fmla="*/ 613258 w 621724"/>
              <a:gd name="connsiteY10" fmla="*/ 643467 h 1018695"/>
              <a:gd name="connsiteX11" fmla="*/ 604791 w 621724"/>
              <a:gd name="connsiteY11" fmla="*/ 668867 h 1018695"/>
              <a:gd name="connsiteX12" fmla="*/ 596324 w 621724"/>
              <a:gd name="connsiteY12" fmla="*/ 736600 h 1018695"/>
              <a:gd name="connsiteX13" fmla="*/ 587858 w 621724"/>
              <a:gd name="connsiteY13" fmla="*/ 770467 h 1018695"/>
              <a:gd name="connsiteX14" fmla="*/ 570924 w 621724"/>
              <a:gd name="connsiteY14" fmla="*/ 846667 h 1018695"/>
              <a:gd name="connsiteX15" fmla="*/ 545524 w 621724"/>
              <a:gd name="connsiteY15" fmla="*/ 897467 h 1018695"/>
              <a:gd name="connsiteX16" fmla="*/ 494724 w 621724"/>
              <a:gd name="connsiteY16" fmla="*/ 914400 h 1018695"/>
              <a:gd name="connsiteX17" fmla="*/ 477791 w 621724"/>
              <a:gd name="connsiteY17" fmla="*/ 931334 h 1018695"/>
              <a:gd name="connsiteX18" fmla="*/ 426991 w 621724"/>
              <a:gd name="connsiteY18" fmla="*/ 965200 h 1018695"/>
              <a:gd name="connsiteX19" fmla="*/ 393124 w 621724"/>
              <a:gd name="connsiteY19" fmla="*/ 999067 h 1018695"/>
              <a:gd name="connsiteX20" fmla="*/ 333858 w 621724"/>
              <a:gd name="connsiteY20" fmla="*/ 1007534 h 1018695"/>
              <a:gd name="connsiteX21" fmla="*/ 308458 w 621724"/>
              <a:gd name="connsiteY21" fmla="*/ 1016000 h 1018695"/>
              <a:gd name="connsiteX22" fmla="*/ 79619 w 621724"/>
              <a:gd name="connsiteY22" fmla="*/ 956389 h 1018695"/>
              <a:gd name="connsiteX23" fmla="*/ 72468 w 621724"/>
              <a:gd name="connsiteY23" fmla="*/ 812456 h 1018695"/>
              <a:gd name="connsiteX24" fmla="*/ 3658 w 621724"/>
              <a:gd name="connsiteY24" fmla="*/ 719667 h 1018695"/>
              <a:gd name="connsiteX25" fmla="*/ 12124 w 621724"/>
              <a:gd name="connsiteY25" fmla="*/ 685800 h 1018695"/>
              <a:gd name="connsiteX26" fmla="*/ 29058 w 621724"/>
              <a:gd name="connsiteY26" fmla="*/ 668867 h 1018695"/>
              <a:gd name="connsiteX27" fmla="*/ 54458 w 621724"/>
              <a:gd name="connsiteY27" fmla="*/ 558800 h 1018695"/>
              <a:gd name="connsiteX28" fmla="*/ 62924 w 621724"/>
              <a:gd name="connsiteY28" fmla="*/ 524934 h 1018695"/>
              <a:gd name="connsiteX29" fmla="*/ 71391 w 621724"/>
              <a:gd name="connsiteY29" fmla="*/ 491067 h 1018695"/>
              <a:gd name="connsiteX30" fmla="*/ 79858 w 621724"/>
              <a:gd name="connsiteY30" fmla="*/ 406400 h 1018695"/>
              <a:gd name="connsiteX31" fmla="*/ 225705 w 621724"/>
              <a:gd name="connsiteY31" fmla="*/ 117006 h 1018695"/>
              <a:gd name="connsiteX0" fmla="*/ 207696 w 621724"/>
              <a:gd name="connsiteY0" fmla="*/ 169727 h 1018695"/>
              <a:gd name="connsiteX1" fmla="*/ 299991 w 621724"/>
              <a:gd name="connsiteY1" fmla="*/ 33867 h 1018695"/>
              <a:gd name="connsiteX2" fmla="*/ 426991 w 621724"/>
              <a:gd name="connsiteY2" fmla="*/ 0 h 1018695"/>
              <a:gd name="connsiteX3" fmla="*/ 486258 w 621724"/>
              <a:gd name="connsiteY3" fmla="*/ 8467 h 1018695"/>
              <a:gd name="connsiteX4" fmla="*/ 511658 w 621724"/>
              <a:gd name="connsiteY4" fmla="*/ 16934 h 1018695"/>
              <a:gd name="connsiteX5" fmla="*/ 562458 w 621724"/>
              <a:gd name="connsiteY5" fmla="*/ 59267 h 1018695"/>
              <a:gd name="connsiteX6" fmla="*/ 579391 w 621724"/>
              <a:gd name="connsiteY6" fmla="*/ 84667 h 1018695"/>
              <a:gd name="connsiteX7" fmla="*/ 596324 w 621724"/>
              <a:gd name="connsiteY7" fmla="*/ 160867 h 1018695"/>
              <a:gd name="connsiteX8" fmla="*/ 613258 w 621724"/>
              <a:gd name="connsiteY8" fmla="*/ 508000 h 1018695"/>
              <a:gd name="connsiteX9" fmla="*/ 621724 w 621724"/>
              <a:gd name="connsiteY9" fmla="*/ 533400 h 1018695"/>
              <a:gd name="connsiteX10" fmla="*/ 613258 w 621724"/>
              <a:gd name="connsiteY10" fmla="*/ 643467 h 1018695"/>
              <a:gd name="connsiteX11" fmla="*/ 604791 w 621724"/>
              <a:gd name="connsiteY11" fmla="*/ 668867 h 1018695"/>
              <a:gd name="connsiteX12" fmla="*/ 596324 w 621724"/>
              <a:gd name="connsiteY12" fmla="*/ 736600 h 1018695"/>
              <a:gd name="connsiteX13" fmla="*/ 587858 w 621724"/>
              <a:gd name="connsiteY13" fmla="*/ 770467 h 1018695"/>
              <a:gd name="connsiteX14" fmla="*/ 570924 w 621724"/>
              <a:gd name="connsiteY14" fmla="*/ 846667 h 1018695"/>
              <a:gd name="connsiteX15" fmla="*/ 545524 w 621724"/>
              <a:gd name="connsiteY15" fmla="*/ 897467 h 1018695"/>
              <a:gd name="connsiteX16" fmla="*/ 494724 w 621724"/>
              <a:gd name="connsiteY16" fmla="*/ 914400 h 1018695"/>
              <a:gd name="connsiteX17" fmla="*/ 477791 w 621724"/>
              <a:gd name="connsiteY17" fmla="*/ 931334 h 1018695"/>
              <a:gd name="connsiteX18" fmla="*/ 426991 w 621724"/>
              <a:gd name="connsiteY18" fmla="*/ 965200 h 1018695"/>
              <a:gd name="connsiteX19" fmla="*/ 393124 w 621724"/>
              <a:gd name="connsiteY19" fmla="*/ 999067 h 1018695"/>
              <a:gd name="connsiteX20" fmla="*/ 333858 w 621724"/>
              <a:gd name="connsiteY20" fmla="*/ 1007534 h 1018695"/>
              <a:gd name="connsiteX21" fmla="*/ 308458 w 621724"/>
              <a:gd name="connsiteY21" fmla="*/ 1016000 h 1018695"/>
              <a:gd name="connsiteX22" fmla="*/ 79619 w 621724"/>
              <a:gd name="connsiteY22" fmla="*/ 956389 h 1018695"/>
              <a:gd name="connsiteX23" fmla="*/ 72468 w 621724"/>
              <a:gd name="connsiteY23" fmla="*/ 812456 h 1018695"/>
              <a:gd name="connsiteX24" fmla="*/ 3658 w 621724"/>
              <a:gd name="connsiteY24" fmla="*/ 719667 h 1018695"/>
              <a:gd name="connsiteX25" fmla="*/ 12124 w 621724"/>
              <a:gd name="connsiteY25" fmla="*/ 685800 h 1018695"/>
              <a:gd name="connsiteX26" fmla="*/ 29058 w 621724"/>
              <a:gd name="connsiteY26" fmla="*/ 668867 h 1018695"/>
              <a:gd name="connsiteX27" fmla="*/ 54458 w 621724"/>
              <a:gd name="connsiteY27" fmla="*/ 558800 h 1018695"/>
              <a:gd name="connsiteX28" fmla="*/ 62924 w 621724"/>
              <a:gd name="connsiteY28" fmla="*/ 524934 h 1018695"/>
              <a:gd name="connsiteX29" fmla="*/ 71391 w 621724"/>
              <a:gd name="connsiteY29" fmla="*/ 491067 h 1018695"/>
              <a:gd name="connsiteX30" fmla="*/ 79858 w 621724"/>
              <a:gd name="connsiteY30" fmla="*/ 406400 h 1018695"/>
              <a:gd name="connsiteX31" fmla="*/ 277223 w 621724"/>
              <a:gd name="connsiteY31" fmla="*/ 108490 h 1018695"/>
              <a:gd name="connsiteX0" fmla="*/ 147591 w 621724"/>
              <a:gd name="connsiteY0" fmla="*/ 263402 h 1018695"/>
              <a:gd name="connsiteX1" fmla="*/ 299991 w 621724"/>
              <a:gd name="connsiteY1" fmla="*/ 33867 h 1018695"/>
              <a:gd name="connsiteX2" fmla="*/ 426991 w 621724"/>
              <a:gd name="connsiteY2" fmla="*/ 0 h 1018695"/>
              <a:gd name="connsiteX3" fmla="*/ 486258 w 621724"/>
              <a:gd name="connsiteY3" fmla="*/ 8467 h 1018695"/>
              <a:gd name="connsiteX4" fmla="*/ 511658 w 621724"/>
              <a:gd name="connsiteY4" fmla="*/ 16934 h 1018695"/>
              <a:gd name="connsiteX5" fmla="*/ 562458 w 621724"/>
              <a:gd name="connsiteY5" fmla="*/ 59267 h 1018695"/>
              <a:gd name="connsiteX6" fmla="*/ 579391 w 621724"/>
              <a:gd name="connsiteY6" fmla="*/ 84667 h 1018695"/>
              <a:gd name="connsiteX7" fmla="*/ 596324 w 621724"/>
              <a:gd name="connsiteY7" fmla="*/ 160867 h 1018695"/>
              <a:gd name="connsiteX8" fmla="*/ 613258 w 621724"/>
              <a:gd name="connsiteY8" fmla="*/ 508000 h 1018695"/>
              <a:gd name="connsiteX9" fmla="*/ 621724 w 621724"/>
              <a:gd name="connsiteY9" fmla="*/ 533400 h 1018695"/>
              <a:gd name="connsiteX10" fmla="*/ 613258 w 621724"/>
              <a:gd name="connsiteY10" fmla="*/ 643467 h 1018695"/>
              <a:gd name="connsiteX11" fmla="*/ 604791 w 621724"/>
              <a:gd name="connsiteY11" fmla="*/ 668867 h 1018695"/>
              <a:gd name="connsiteX12" fmla="*/ 596324 w 621724"/>
              <a:gd name="connsiteY12" fmla="*/ 736600 h 1018695"/>
              <a:gd name="connsiteX13" fmla="*/ 587858 w 621724"/>
              <a:gd name="connsiteY13" fmla="*/ 770467 h 1018695"/>
              <a:gd name="connsiteX14" fmla="*/ 570924 w 621724"/>
              <a:gd name="connsiteY14" fmla="*/ 846667 h 1018695"/>
              <a:gd name="connsiteX15" fmla="*/ 545524 w 621724"/>
              <a:gd name="connsiteY15" fmla="*/ 897467 h 1018695"/>
              <a:gd name="connsiteX16" fmla="*/ 494724 w 621724"/>
              <a:gd name="connsiteY16" fmla="*/ 914400 h 1018695"/>
              <a:gd name="connsiteX17" fmla="*/ 477791 w 621724"/>
              <a:gd name="connsiteY17" fmla="*/ 931334 h 1018695"/>
              <a:gd name="connsiteX18" fmla="*/ 426991 w 621724"/>
              <a:gd name="connsiteY18" fmla="*/ 965200 h 1018695"/>
              <a:gd name="connsiteX19" fmla="*/ 393124 w 621724"/>
              <a:gd name="connsiteY19" fmla="*/ 999067 h 1018695"/>
              <a:gd name="connsiteX20" fmla="*/ 333858 w 621724"/>
              <a:gd name="connsiteY20" fmla="*/ 1007534 h 1018695"/>
              <a:gd name="connsiteX21" fmla="*/ 308458 w 621724"/>
              <a:gd name="connsiteY21" fmla="*/ 1016000 h 1018695"/>
              <a:gd name="connsiteX22" fmla="*/ 79619 w 621724"/>
              <a:gd name="connsiteY22" fmla="*/ 956389 h 1018695"/>
              <a:gd name="connsiteX23" fmla="*/ 72468 w 621724"/>
              <a:gd name="connsiteY23" fmla="*/ 812456 h 1018695"/>
              <a:gd name="connsiteX24" fmla="*/ 3658 w 621724"/>
              <a:gd name="connsiteY24" fmla="*/ 719667 h 1018695"/>
              <a:gd name="connsiteX25" fmla="*/ 12124 w 621724"/>
              <a:gd name="connsiteY25" fmla="*/ 685800 h 1018695"/>
              <a:gd name="connsiteX26" fmla="*/ 29058 w 621724"/>
              <a:gd name="connsiteY26" fmla="*/ 668867 h 1018695"/>
              <a:gd name="connsiteX27" fmla="*/ 54458 w 621724"/>
              <a:gd name="connsiteY27" fmla="*/ 558800 h 1018695"/>
              <a:gd name="connsiteX28" fmla="*/ 62924 w 621724"/>
              <a:gd name="connsiteY28" fmla="*/ 524934 h 1018695"/>
              <a:gd name="connsiteX29" fmla="*/ 71391 w 621724"/>
              <a:gd name="connsiteY29" fmla="*/ 491067 h 1018695"/>
              <a:gd name="connsiteX30" fmla="*/ 79858 w 621724"/>
              <a:gd name="connsiteY30" fmla="*/ 406400 h 1018695"/>
              <a:gd name="connsiteX31" fmla="*/ 277223 w 621724"/>
              <a:gd name="connsiteY31" fmla="*/ 108490 h 1018695"/>
              <a:gd name="connsiteX0" fmla="*/ 147591 w 621724"/>
              <a:gd name="connsiteY0" fmla="*/ 263402 h 1018695"/>
              <a:gd name="connsiteX1" fmla="*/ 299991 w 621724"/>
              <a:gd name="connsiteY1" fmla="*/ 33867 h 1018695"/>
              <a:gd name="connsiteX2" fmla="*/ 426991 w 621724"/>
              <a:gd name="connsiteY2" fmla="*/ 0 h 1018695"/>
              <a:gd name="connsiteX3" fmla="*/ 486258 w 621724"/>
              <a:gd name="connsiteY3" fmla="*/ 8467 h 1018695"/>
              <a:gd name="connsiteX4" fmla="*/ 511658 w 621724"/>
              <a:gd name="connsiteY4" fmla="*/ 16934 h 1018695"/>
              <a:gd name="connsiteX5" fmla="*/ 562458 w 621724"/>
              <a:gd name="connsiteY5" fmla="*/ 59267 h 1018695"/>
              <a:gd name="connsiteX6" fmla="*/ 579391 w 621724"/>
              <a:gd name="connsiteY6" fmla="*/ 84667 h 1018695"/>
              <a:gd name="connsiteX7" fmla="*/ 596324 w 621724"/>
              <a:gd name="connsiteY7" fmla="*/ 160867 h 1018695"/>
              <a:gd name="connsiteX8" fmla="*/ 613258 w 621724"/>
              <a:gd name="connsiteY8" fmla="*/ 508000 h 1018695"/>
              <a:gd name="connsiteX9" fmla="*/ 621724 w 621724"/>
              <a:gd name="connsiteY9" fmla="*/ 533400 h 1018695"/>
              <a:gd name="connsiteX10" fmla="*/ 613258 w 621724"/>
              <a:gd name="connsiteY10" fmla="*/ 643467 h 1018695"/>
              <a:gd name="connsiteX11" fmla="*/ 604791 w 621724"/>
              <a:gd name="connsiteY11" fmla="*/ 668867 h 1018695"/>
              <a:gd name="connsiteX12" fmla="*/ 596324 w 621724"/>
              <a:gd name="connsiteY12" fmla="*/ 736600 h 1018695"/>
              <a:gd name="connsiteX13" fmla="*/ 587858 w 621724"/>
              <a:gd name="connsiteY13" fmla="*/ 770467 h 1018695"/>
              <a:gd name="connsiteX14" fmla="*/ 570924 w 621724"/>
              <a:gd name="connsiteY14" fmla="*/ 846667 h 1018695"/>
              <a:gd name="connsiteX15" fmla="*/ 545524 w 621724"/>
              <a:gd name="connsiteY15" fmla="*/ 897467 h 1018695"/>
              <a:gd name="connsiteX16" fmla="*/ 494724 w 621724"/>
              <a:gd name="connsiteY16" fmla="*/ 914400 h 1018695"/>
              <a:gd name="connsiteX17" fmla="*/ 477791 w 621724"/>
              <a:gd name="connsiteY17" fmla="*/ 931334 h 1018695"/>
              <a:gd name="connsiteX18" fmla="*/ 426991 w 621724"/>
              <a:gd name="connsiteY18" fmla="*/ 965200 h 1018695"/>
              <a:gd name="connsiteX19" fmla="*/ 393124 w 621724"/>
              <a:gd name="connsiteY19" fmla="*/ 999067 h 1018695"/>
              <a:gd name="connsiteX20" fmla="*/ 333858 w 621724"/>
              <a:gd name="connsiteY20" fmla="*/ 1007534 h 1018695"/>
              <a:gd name="connsiteX21" fmla="*/ 308458 w 621724"/>
              <a:gd name="connsiteY21" fmla="*/ 1016000 h 1018695"/>
              <a:gd name="connsiteX22" fmla="*/ 79619 w 621724"/>
              <a:gd name="connsiteY22" fmla="*/ 956389 h 1018695"/>
              <a:gd name="connsiteX23" fmla="*/ 72468 w 621724"/>
              <a:gd name="connsiteY23" fmla="*/ 812456 h 1018695"/>
              <a:gd name="connsiteX24" fmla="*/ 3658 w 621724"/>
              <a:gd name="connsiteY24" fmla="*/ 719667 h 1018695"/>
              <a:gd name="connsiteX25" fmla="*/ 12124 w 621724"/>
              <a:gd name="connsiteY25" fmla="*/ 685800 h 1018695"/>
              <a:gd name="connsiteX26" fmla="*/ 29058 w 621724"/>
              <a:gd name="connsiteY26" fmla="*/ 668867 h 1018695"/>
              <a:gd name="connsiteX27" fmla="*/ 54458 w 621724"/>
              <a:gd name="connsiteY27" fmla="*/ 558800 h 1018695"/>
              <a:gd name="connsiteX28" fmla="*/ 62924 w 621724"/>
              <a:gd name="connsiteY28" fmla="*/ 524934 h 1018695"/>
              <a:gd name="connsiteX29" fmla="*/ 71391 w 621724"/>
              <a:gd name="connsiteY29" fmla="*/ 491067 h 1018695"/>
              <a:gd name="connsiteX30" fmla="*/ 79858 w 621724"/>
              <a:gd name="connsiteY30" fmla="*/ 406400 h 1018695"/>
              <a:gd name="connsiteX31" fmla="*/ 191359 w 621724"/>
              <a:gd name="connsiteY31" fmla="*/ 193649 h 101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21724" h="1018695">
                <a:moveTo>
                  <a:pt x="147591" y="263402"/>
                </a:moveTo>
                <a:cubicBezTo>
                  <a:pt x="166819" y="235098"/>
                  <a:pt x="280375" y="59332"/>
                  <a:pt x="299991" y="33867"/>
                </a:cubicBezTo>
                <a:cubicBezTo>
                  <a:pt x="336540" y="5579"/>
                  <a:pt x="395946" y="4233"/>
                  <a:pt x="426991" y="0"/>
                </a:cubicBezTo>
                <a:cubicBezTo>
                  <a:pt x="446747" y="2822"/>
                  <a:pt x="466689" y="4553"/>
                  <a:pt x="486258" y="8467"/>
                </a:cubicBezTo>
                <a:cubicBezTo>
                  <a:pt x="495009" y="10217"/>
                  <a:pt x="503676" y="12943"/>
                  <a:pt x="511658" y="16934"/>
                </a:cubicBezTo>
                <a:cubicBezTo>
                  <a:pt x="530687" y="26449"/>
                  <a:pt x="549083" y="43216"/>
                  <a:pt x="562458" y="59267"/>
                </a:cubicBezTo>
                <a:cubicBezTo>
                  <a:pt x="568972" y="67084"/>
                  <a:pt x="573747" y="76200"/>
                  <a:pt x="579391" y="84667"/>
                </a:cubicBezTo>
                <a:cubicBezTo>
                  <a:pt x="583169" y="99777"/>
                  <a:pt x="595691" y="147584"/>
                  <a:pt x="596324" y="160867"/>
                </a:cubicBezTo>
                <a:cubicBezTo>
                  <a:pt x="604467" y="331881"/>
                  <a:pt x="579525" y="389934"/>
                  <a:pt x="613258" y="508000"/>
                </a:cubicBezTo>
                <a:cubicBezTo>
                  <a:pt x="615710" y="516581"/>
                  <a:pt x="618902" y="524933"/>
                  <a:pt x="621724" y="533400"/>
                </a:cubicBezTo>
                <a:cubicBezTo>
                  <a:pt x="618902" y="570089"/>
                  <a:pt x="617822" y="606954"/>
                  <a:pt x="613258" y="643467"/>
                </a:cubicBezTo>
                <a:cubicBezTo>
                  <a:pt x="612151" y="652323"/>
                  <a:pt x="606388" y="660086"/>
                  <a:pt x="604791" y="668867"/>
                </a:cubicBezTo>
                <a:cubicBezTo>
                  <a:pt x="600721" y="691253"/>
                  <a:pt x="600065" y="714156"/>
                  <a:pt x="596324" y="736600"/>
                </a:cubicBezTo>
                <a:cubicBezTo>
                  <a:pt x="594411" y="748078"/>
                  <a:pt x="590382" y="759108"/>
                  <a:pt x="587858" y="770467"/>
                </a:cubicBezTo>
                <a:cubicBezTo>
                  <a:pt x="579128" y="809752"/>
                  <a:pt x="581248" y="810531"/>
                  <a:pt x="570924" y="846667"/>
                </a:cubicBezTo>
                <a:cubicBezTo>
                  <a:pt x="567113" y="860007"/>
                  <a:pt x="558433" y="889399"/>
                  <a:pt x="545524" y="897467"/>
                </a:cubicBezTo>
                <a:cubicBezTo>
                  <a:pt x="530388" y="906927"/>
                  <a:pt x="494724" y="914400"/>
                  <a:pt x="494724" y="914400"/>
                </a:cubicBezTo>
                <a:cubicBezTo>
                  <a:pt x="489080" y="920045"/>
                  <a:pt x="484177" y="926544"/>
                  <a:pt x="477791" y="931334"/>
                </a:cubicBezTo>
                <a:cubicBezTo>
                  <a:pt x="461510" y="943545"/>
                  <a:pt x="441381" y="950810"/>
                  <a:pt x="426991" y="965200"/>
                </a:cubicBezTo>
                <a:cubicBezTo>
                  <a:pt x="415702" y="976489"/>
                  <a:pt x="408929" y="996809"/>
                  <a:pt x="393124" y="999067"/>
                </a:cubicBezTo>
                <a:lnTo>
                  <a:pt x="333858" y="1007534"/>
                </a:lnTo>
                <a:cubicBezTo>
                  <a:pt x="325391" y="1010356"/>
                  <a:pt x="350831" y="1024524"/>
                  <a:pt x="308458" y="1016000"/>
                </a:cubicBezTo>
                <a:cubicBezTo>
                  <a:pt x="266085" y="1007476"/>
                  <a:pt x="189455" y="962491"/>
                  <a:pt x="79619" y="956389"/>
                </a:cubicBezTo>
                <a:cubicBezTo>
                  <a:pt x="40287" y="922465"/>
                  <a:pt x="87990" y="861845"/>
                  <a:pt x="72468" y="812456"/>
                </a:cubicBezTo>
                <a:cubicBezTo>
                  <a:pt x="56946" y="763067"/>
                  <a:pt x="13715" y="740776"/>
                  <a:pt x="3658" y="719667"/>
                </a:cubicBezTo>
                <a:cubicBezTo>
                  <a:pt x="-6399" y="698558"/>
                  <a:pt x="6920" y="696208"/>
                  <a:pt x="12124" y="685800"/>
                </a:cubicBezTo>
                <a:cubicBezTo>
                  <a:pt x="15694" y="678660"/>
                  <a:pt x="23413" y="674511"/>
                  <a:pt x="29058" y="668867"/>
                </a:cubicBezTo>
                <a:cubicBezTo>
                  <a:pt x="42089" y="603706"/>
                  <a:pt x="34031" y="640507"/>
                  <a:pt x="54458" y="558800"/>
                </a:cubicBezTo>
                <a:lnTo>
                  <a:pt x="62924" y="524934"/>
                </a:lnTo>
                <a:lnTo>
                  <a:pt x="71391" y="491067"/>
                </a:lnTo>
                <a:cubicBezTo>
                  <a:pt x="74213" y="462845"/>
                  <a:pt x="59863" y="455970"/>
                  <a:pt x="79858" y="406400"/>
                </a:cubicBezTo>
                <a:cubicBezTo>
                  <a:pt x="99853" y="356830"/>
                  <a:pt x="160016" y="248846"/>
                  <a:pt x="191359" y="193649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41542" y="6144916"/>
            <a:ext cx="360363" cy="360362"/>
          </a:xfrm>
          <a:prstGeom prst="ellipse">
            <a:avLst/>
          </a:prstGeom>
          <a:solidFill>
            <a:srgbClr val="FFC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31796" y="6231050"/>
            <a:ext cx="295275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ГИС Атлас геологических карт Каспийского</a:t>
            </a:r>
          </a:p>
          <a:p>
            <a:pPr algn="ctr">
              <a:defRPr/>
            </a:pPr>
            <a:r>
              <a:rPr lang="ru-RU" sz="1100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региона, масштаб 1:1М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4" y="1042345"/>
            <a:ext cx="1275917" cy="129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55" y="973976"/>
            <a:ext cx="1461710" cy="145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6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20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52467" y="140764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</a:rPr>
              <a:t>Атлас геологических карт Циркумполярной 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</a:rPr>
              <a:t>Арктики.</a:t>
            </a:r>
            <a:endParaRPr lang="en-US" altLang="ru-RU" sz="2000" dirty="0" smtClean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Геологическая карта.</a:t>
            </a:r>
            <a:endParaRPr lang="en-US" altLang="ru-RU" sz="20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648441"/>
              </p:ext>
            </p:extLst>
          </p:nvPr>
        </p:nvGraphicFramePr>
        <p:xfrm>
          <a:off x="777957" y="1039697"/>
          <a:ext cx="5703758" cy="5703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6" name="CorelDRAW" r:id="rId4" imgW="5604120" imgH="5604120" progId="">
                  <p:embed/>
                </p:oleObj>
              </mc:Choice>
              <mc:Fallback>
                <p:oleObj name="CorelDRAW" r:id="rId4" imgW="5604120" imgH="5604120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957" y="1039697"/>
                        <a:ext cx="5703758" cy="57037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6116703" y="5175398"/>
            <a:ext cx="30272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Геологическая служба Канады 2008-2010</a:t>
            </a:r>
          </a:p>
        </p:txBody>
      </p:sp>
      <p:pic>
        <p:nvPicPr>
          <p:cNvPr id="9" name="Рисунок 8" descr="sl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9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21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54034" y="170911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Атлас геологических карт Циркумполярной 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Арктики.</a:t>
            </a:r>
          </a:p>
          <a:p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Карты </a:t>
            </a:r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потенциальных полей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045699" y="5916759"/>
            <a:ext cx="30272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Геологическая служба Норвегии 2008</a:t>
            </a:r>
          </a:p>
        </p:txBody>
      </p:sp>
      <p:pic>
        <p:nvPicPr>
          <p:cNvPr id="8" name="Picture 16" descr="Районирование_полей_АГП-Фа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" t="2304" r="1740" b="1651"/>
          <a:stretch>
            <a:fillRect/>
          </a:stretch>
        </p:blipFill>
        <p:spPr bwMode="auto">
          <a:xfrm>
            <a:off x="321627" y="1310346"/>
            <a:ext cx="4099670" cy="413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Районирование_полей_АМ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" t="2304" r="1633" b="2742"/>
          <a:stretch>
            <a:fillRect/>
          </a:stretch>
        </p:blipFill>
        <p:spPr bwMode="auto">
          <a:xfrm>
            <a:off x="4656299" y="1310346"/>
            <a:ext cx="4101859" cy="407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sl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2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22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73188"/>
            <a:ext cx="8810625" cy="4985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Атлас геологических карт Циркумполярной </a:t>
            </a:r>
            <a:r>
              <a:rPr lang="ru-RU" altLang="ru-RU" sz="18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Арктики.</a:t>
            </a:r>
            <a:endParaRPr lang="ru-RU" altLang="ru-RU" sz="1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ru-RU" alt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Карта месторождений твердых полезных ископаемых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021842" y="6100459"/>
            <a:ext cx="30272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Геологическая служба Норвегии 2016</a:t>
            </a:r>
          </a:p>
        </p:txBody>
      </p:sp>
      <p:pic>
        <p:nvPicPr>
          <p:cNvPr id="10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1" y="1215013"/>
            <a:ext cx="5805522" cy="48375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0" y="1666890"/>
            <a:ext cx="2763152" cy="3820318"/>
          </a:xfrm>
          <a:prstGeom prst="rect">
            <a:avLst/>
          </a:prstGeom>
        </p:spPr>
      </p:pic>
      <p:pic>
        <p:nvPicPr>
          <p:cNvPr id="9" name="Рисунок 8" descr="sl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2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23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232666"/>
            <a:ext cx="8810625" cy="276999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Атлас геологических карт Циркумполярной Арктики.</a:t>
            </a:r>
          </a:p>
        </p:txBody>
      </p:sp>
      <p:pic>
        <p:nvPicPr>
          <p:cNvPr id="9" name="Рисунок 8" descr="sl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  <p:pic>
        <p:nvPicPr>
          <p:cNvPr id="12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49" y="1262286"/>
            <a:ext cx="2695575" cy="35941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554" y="3086461"/>
            <a:ext cx="2543175" cy="35353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295" y="2404009"/>
            <a:ext cx="3113087" cy="4151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722" y="1032427"/>
            <a:ext cx="2571750" cy="3427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24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52467" y="220683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Атлас геологических карт Циркумполярной Арктики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defRPr/>
            </a:pP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Тектоническая карта</a:t>
            </a:r>
            <a:endParaRPr lang="ru-RU" altLang="ru-RU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" y="1397115"/>
            <a:ext cx="4338638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7463"/>
            <a:ext cx="435292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sl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021842" y="6100459"/>
            <a:ext cx="30272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Россия, 2017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59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25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2" descr="pic_19_new_color"/>
          <p:cNvPicPr>
            <a:picLocks noChangeAspect="1" noChangeArrowheads="1"/>
          </p:cNvPicPr>
          <p:nvPr/>
        </p:nvPicPr>
        <p:blipFill>
          <a:blip r:embed="rId3" cstate="print"/>
          <a:srcRect r="69905"/>
          <a:stretch>
            <a:fillRect/>
          </a:stretch>
        </p:blipFill>
        <p:spPr bwMode="auto">
          <a:xfrm>
            <a:off x="30162" y="1327150"/>
            <a:ext cx="2384425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pic_19_new_color"/>
          <p:cNvPicPr>
            <a:picLocks noChangeAspect="1" noChangeArrowheads="1"/>
          </p:cNvPicPr>
          <p:nvPr/>
        </p:nvPicPr>
        <p:blipFill>
          <a:blip r:embed="rId3" cstate="print"/>
          <a:srcRect l="37872" r="32214" b="20631"/>
          <a:stretch>
            <a:fillRect/>
          </a:stretch>
        </p:blipFill>
        <p:spPr bwMode="auto">
          <a:xfrm>
            <a:off x="2508079" y="1800225"/>
            <a:ext cx="271154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0" y="973138"/>
            <a:ext cx="2784764" cy="34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i="1" dirty="0" err="1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Кратоны</a:t>
            </a:r>
            <a:r>
              <a:rPr lang="ru-RU" altLang="ru-RU" sz="1600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и подвижные пояса</a:t>
            </a:r>
            <a:endParaRPr lang="ru-RU" altLang="ru-RU" sz="1600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508079" y="1019304"/>
            <a:ext cx="27115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Осадочные бассейны и платформенные чехлы</a:t>
            </a:r>
            <a:endParaRPr lang="ru-RU" altLang="ru-RU" sz="1600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6176229" y="1144013"/>
            <a:ext cx="20161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Океанические плато</a:t>
            </a:r>
            <a:endParaRPr lang="ru-RU" altLang="ru-RU" sz="1600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260242" y="1800225"/>
            <a:ext cx="3848100" cy="2914650"/>
            <a:chOff x="5295597" y="1571625"/>
            <a:chExt cx="3848100" cy="291465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5295597" y="1571625"/>
              <a:ext cx="3848100" cy="287337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60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endParaRPr>
            </a:p>
          </p:txBody>
        </p:sp>
        <p:pic>
          <p:nvPicPr>
            <p:cNvPr id="15" name="Picture 5" descr="pic_19_new_color"/>
            <p:cNvPicPr>
              <a:picLocks noChangeAspect="1" noChangeArrowheads="1"/>
            </p:cNvPicPr>
            <p:nvPr/>
          </p:nvPicPr>
          <p:blipFill>
            <a:blip r:embed="rId3" cstate="print"/>
            <a:srcRect l="76891" t="50000"/>
            <a:stretch>
              <a:fillRect/>
            </a:stretch>
          </p:blipFill>
          <p:spPr bwMode="auto">
            <a:xfrm>
              <a:off x="5311472" y="1676401"/>
              <a:ext cx="1879903" cy="2809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Рисунок 14" descr="new_color.jpg"/>
            <p:cNvPicPr>
              <a:picLocks noChangeAspect="1"/>
            </p:cNvPicPr>
            <p:nvPr/>
          </p:nvPicPr>
          <p:blipFill>
            <a:blip r:embed="rId4" cstate="print"/>
            <a:srcRect l="76982" t="2286" b="50816"/>
            <a:stretch>
              <a:fillRect/>
            </a:stretch>
          </p:blipFill>
          <p:spPr bwMode="auto">
            <a:xfrm>
              <a:off x="7172325" y="1690397"/>
              <a:ext cx="1962150" cy="2776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" name="Рисунок 18" descr="sl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-52467" y="135341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Атлас геологических карт Циркумполярной Арктики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defRPr/>
            </a:pP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Тектоническая карта</a:t>
            </a:r>
            <a:endParaRPr lang="ru-RU" altLang="ru-RU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23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26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52467" y="117788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Атлас геологических карт Циркумполярной Арктики.</a:t>
            </a:r>
          </a:p>
          <a:p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Карта </a:t>
            </a:r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мощности земной коры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504" y="1102088"/>
            <a:ext cx="5579862" cy="57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005263"/>
            <a:ext cx="25209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910349" y="2589213"/>
            <a:ext cx="3125701" cy="12926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400" dirty="0" smtClean="0">
                <a:solidFill>
                  <a:schemeClr val="accent2">
                    <a:lumMod val="50000"/>
                  </a:schemeClr>
                </a:solidFill>
              </a:rPr>
              <a:t>Сейсмические данные</a:t>
            </a:r>
            <a:endParaRPr lang="ru-RU" altLang="ru-RU" sz="2400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endParaRPr lang="en-US" altLang="ru-RU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altLang="ru-RU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ru-RU" altLang="ru-RU" dirty="0">
                <a:solidFill>
                  <a:schemeClr val="accent2">
                    <a:lumMod val="50000"/>
                  </a:schemeClr>
                </a:solidFill>
              </a:rPr>
              <a:t>300</a:t>
            </a:r>
            <a:r>
              <a:rPr lang="en-US" altLang="ru-RU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altLang="ru-RU" dirty="0" smtClean="0">
                <a:solidFill>
                  <a:schemeClr val="accent2">
                    <a:lumMod val="50000"/>
                  </a:schemeClr>
                </a:solidFill>
              </a:rPr>
              <a:t>профилей</a:t>
            </a:r>
            <a:endParaRPr lang="en-US" altLang="ru-RU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altLang="ru-RU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ru-RU" altLang="ru-RU" dirty="0" smtClean="0">
                <a:solidFill>
                  <a:schemeClr val="accent2">
                    <a:lumMod val="50000"/>
                  </a:schemeClr>
                </a:solidFill>
              </a:rPr>
              <a:t>Длина </a:t>
            </a:r>
            <a:r>
              <a:rPr lang="en-US" altLang="ru-RU" dirty="0" smtClean="0">
                <a:solidFill>
                  <a:schemeClr val="accent2">
                    <a:lumMod val="50000"/>
                  </a:schemeClr>
                </a:solidFill>
              </a:rPr>
              <a:t>140 </a:t>
            </a:r>
            <a:r>
              <a:rPr lang="en-US" altLang="ru-RU" dirty="0">
                <a:solidFill>
                  <a:schemeClr val="accent2">
                    <a:lumMod val="50000"/>
                  </a:schemeClr>
                </a:solidFill>
              </a:rPr>
              <a:t>000 </a:t>
            </a:r>
            <a:r>
              <a:rPr lang="ru-RU" altLang="ru-RU" dirty="0" smtClean="0">
                <a:solidFill>
                  <a:schemeClr val="accent2">
                    <a:lumMod val="50000"/>
                  </a:schemeClr>
                </a:solidFill>
              </a:rPr>
              <a:t>км.</a:t>
            </a:r>
            <a:endParaRPr lang="ru-RU" alt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sl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3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27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52467" y="117788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Атлас геологических карт Циркумполярной Арктики.</a:t>
            </a:r>
          </a:p>
          <a:p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Карта типов земной коры</a:t>
            </a:r>
            <a:endParaRPr lang="en-US" altLang="ru-RU" sz="20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Рис_5_29а_Типы_кор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670" y="1086998"/>
            <a:ext cx="4318000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243893"/>
              </p:ext>
            </p:extLst>
          </p:nvPr>
        </p:nvGraphicFramePr>
        <p:xfrm>
          <a:off x="2168208" y="5489136"/>
          <a:ext cx="4354512" cy="129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name="CorelDRAW" r:id="rId5" imgW="12996360" imgH="3870360" progId="CorelDRAW.Graphic.13">
                  <p:embed/>
                </p:oleObj>
              </mc:Choice>
              <mc:Fallback>
                <p:oleObj name="CorelDRAW" r:id="rId5" imgW="12996360" imgH="3870360" progId="CorelDRAW.Graphic.13">
                  <p:embed/>
                  <p:pic>
                    <p:nvPicPr>
                      <p:cNvPr id="52247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8208" y="5489136"/>
                        <a:ext cx="4354512" cy="129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Рисунок 29" descr="sl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8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28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17788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Атлас геологических карт Циркумполярной Арктики.</a:t>
            </a:r>
          </a:p>
          <a:p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Карта мощности осадочного чехла</a:t>
            </a:r>
            <a:endParaRPr lang="en-US" altLang="ru-RU" sz="20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4023" y="1017531"/>
            <a:ext cx="4782577" cy="5657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sl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2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29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52467" y="117788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Атлас геологических карт Циркумполярной Арктики.</a:t>
            </a:r>
          </a:p>
          <a:p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Структурно-тектоническое районирование Арктики</a:t>
            </a:r>
            <a:endParaRPr lang="en-US" altLang="ru-RU" sz="20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867" y="1136854"/>
            <a:ext cx="5639286" cy="5639286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 descr="sl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0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3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52467" y="150024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ГИС Атлас геологических карт России, стран СНГ </a:t>
            </a:r>
            <a:endParaRPr lang="ru-RU" altLang="ru-RU" sz="2000" dirty="0" smtClean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 </a:t>
            </a:r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сопредельных государств, масштаб 1:2.5М</a:t>
            </a:r>
          </a:p>
        </p:txBody>
      </p:sp>
      <p:pic>
        <p:nvPicPr>
          <p:cNvPr id="39" name="Picture 9" descr="СНГ_Магнитка5мл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0" y="1187379"/>
            <a:ext cx="2664296" cy="170754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СНГ_Гравика5мл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0" y="3009597"/>
            <a:ext cx="2664296" cy="189703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9" descr="1_CIS_ge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218149"/>
            <a:ext cx="2808312" cy="167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10" descr="4_CIS_tect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30313"/>
            <a:ext cx="2808312" cy="185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6"/>
          <p:cNvSpPr>
            <a:spLocks noChangeArrowheads="1"/>
          </p:cNvSpPr>
          <p:nvPr/>
        </p:nvSpPr>
        <p:spPr bwMode="auto">
          <a:xfrm flipV="1">
            <a:off x="1414055" y="4752840"/>
            <a:ext cx="757531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4" name="Рисунок 11" descr="5_CIS_miner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1" y="5042471"/>
            <a:ext cx="2664296" cy="169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7" descr="Карта ТЭР России 5 000 000 А4 Без легенд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042471"/>
            <a:ext cx="2808312" cy="171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Рисунок 14" descr="7_CIS_space_image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31310"/>
            <a:ext cx="2670709" cy="168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6022777" y="3730686"/>
            <a:ext cx="312122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This projects lies at the heart of</a:t>
            </a:r>
          </a:p>
          <a:p>
            <a:pPr algn="just"/>
            <a:r>
              <a:rPr lang="en-US" sz="14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our cooperation and seeks to</a:t>
            </a:r>
          </a:p>
          <a:p>
            <a:pPr algn="just"/>
            <a:r>
              <a:rPr lang="en-US" sz="14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create a modern GIS-project that</a:t>
            </a:r>
          </a:p>
          <a:p>
            <a:pPr algn="just"/>
            <a:r>
              <a:rPr lang="en-US" sz="14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includes seven thematic “layers”</a:t>
            </a:r>
          </a:p>
          <a:p>
            <a:pPr algn="just"/>
            <a:r>
              <a:rPr lang="en-US" sz="14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– maps at 1:2,500,000 scale:</a:t>
            </a:r>
          </a:p>
          <a:p>
            <a:pPr algn="just"/>
            <a:r>
              <a:rPr lang="en-US" sz="14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geological, tectonic, forecast</a:t>
            </a:r>
          </a:p>
          <a:p>
            <a:pPr algn="just"/>
            <a:r>
              <a:rPr lang="en-US" sz="1400" dirty="0" err="1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mineragenic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 map for solid</a:t>
            </a:r>
          </a:p>
          <a:p>
            <a:pPr algn="just"/>
            <a:r>
              <a:rPr lang="en-US" sz="14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mineral resources, forecast</a:t>
            </a:r>
          </a:p>
          <a:p>
            <a:pPr algn="just"/>
            <a:r>
              <a:rPr lang="en-US" sz="1400" dirty="0" err="1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mineragenic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 map for</a:t>
            </a:r>
          </a:p>
          <a:p>
            <a:pPr algn="just"/>
            <a:r>
              <a:rPr lang="en-US" sz="14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hydrocarbons, maps of gravity</a:t>
            </a:r>
          </a:p>
          <a:p>
            <a:pPr algn="just"/>
            <a:r>
              <a:rPr lang="en-US" sz="14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and magnetic fields and a map of</a:t>
            </a:r>
          </a:p>
          <a:p>
            <a:pPr algn="just"/>
            <a:r>
              <a:rPr lang="en-US" sz="14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a space image of the </a:t>
            </a:r>
            <a:r>
              <a:rPr lang="en-US" sz="1400" dirty="0" err="1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CIScountries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’</a:t>
            </a:r>
          </a:p>
          <a:p>
            <a:pPr algn="just"/>
            <a:r>
              <a:rPr lang="en-US" sz="14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territory.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2975" y="2919269"/>
            <a:ext cx="917979" cy="923752"/>
          </a:xfrm>
          <a:prstGeom prst="rect">
            <a:avLst/>
          </a:prstGeom>
        </p:spPr>
      </p:pic>
      <p:pic>
        <p:nvPicPr>
          <p:cNvPr id="49" name="Рисунок 48" descr="sl1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297" y="29889"/>
            <a:ext cx="916627" cy="915812"/>
          </a:xfrm>
          <a:prstGeom prst="ellipse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30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52467" y="117788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Новые геофизические и аналитические 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данные, </a:t>
            </a:r>
          </a:p>
          <a:p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полученные в ходе международных экспедиций</a:t>
            </a:r>
            <a:endParaRPr lang="en-US" altLang="ru-RU" sz="20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2" name="TextBox 451"/>
          <p:cNvSpPr txBox="1"/>
          <p:nvPr/>
        </p:nvSpPr>
        <p:spPr>
          <a:xfrm>
            <a:off x="5176807" y="1222531"/>
            <a:ext cx="40679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i="1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ru-RU" i="1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 – </a:t>
            </a:r>
            <a:r>
              <a:rPr lang="ru-RU" i="1" dirty="0" smtClean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арх. Новая Земля</a:t>
            </a:r>
            <a:endParaRPr lang="en-US" i="1" dirty="0">
              <a:ln w="6350">
                <a:noFill/>
              </a:ln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i="1" dirty="0">
              <a:ln w="6350">
                <a:noFill/>
              </a:ln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i="1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ru-RU" i="1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 – </a:t>
            </a:r>
            <a:r>
              <a:rPr lang="ru-RU" i="1" dirty="0" smtClean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хребет Ломоносова</a:t>
            </a:r>
            <a:endParaRPr lang="en-US" i="1" dirty="0">
              <a:ln w="6350">
                <a:noFill/>
              </a:ln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i="1" dirty="0">
              <a:ln w="6350">
                <a:noFill/>
              </a:ln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i="1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ru-RU" i="1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 – </a:t>
            </a:r>
            <a:r>
              <a:rPr lang="ru-RU" i="1" dirty="0" smtClean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 арх. Северная Земля</a:t>
            </a:r>
            <a:endParaRPr lang="en-US" i="1" dirty="0">
              <a:ln w="6350">
                <a:noFill/>
              </a:ln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i="1" dirty="0">
              <a:ln w="6350">
                <a:noFill/>
              </a:ln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i="1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4</a:t>
            </a:r>
            <a:r>
              <a:rPr lang="ru-RU" i="1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 – </a:t>
            </a:r>
            <a:r>
              <a:rPr lang="ru-RU" i="1" dirty="0" smtClean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отрог Геофизиков</a:t>
            </a:r>
            <a:endParaRPr lang="en-US" i="1" dirty="0">
              <a:ln w="6350">
                <a:noFill/>
              </a:ln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i="1" dirty="0">
              <a:ln w="6350">
                <a:noFill/>
              </a:ln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i="1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5</a:t>
            </a:r>
            <a:r>
              <a:rPr lang="ru-RU" i="1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 –</a:t>
            </a:r>
            <a:r>
              <a:rPr lang="en-US" i="1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i="1" dirty="0" smtClean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поднятие Альфа-Менделеева</a:t>
            </a:r>
            <a:endParaRPr lang="en-US" i="1" dirty="0">
              <a:ln w="6350">
                <a:noFill/>
              </a:ln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i="1" dirty="0">
              <a:ln w="6350">
                <a:noFill/>
              </a:ln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i="1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ru-RU" i="1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 –</a:t>
            </a:r>
            <a:r>
              <a:rPr lang="en-US" i="1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i="1" dirty="0" smtClean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Сибирский </a:t>
            </a:r>
            <a:r>
              <a:rPr lang="ru-RU" i="1" dirty="0" err="1" smtClean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кратон</a:t>
            </a:r>
            <a:r>
              <a:rPr lang="ru-RU" i="1" dirty="0" smtClean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 (север)</a:t>
            </a:r>
            <a:endParaRPr lang="en-US" i="1" dirty="0">
              <a:ln w="6350">
                <a:noFill/>
              </a:ln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endParaRPr lang="en-US" i="1" dirty="0">
              <a:ln w="6350">
                <a:noFill/>
              </a:ln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i="1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7</a:t>
            </a:r>
            <a:r>
              <a:rPr lang="ru-RU" i="1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 – </a:t>
            </a:r>
            <a:r>
              <a:rPr lang="ru-RU" i="1" dirty="0" smtClean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Новосибирские о-ва</a:t>
            </a:r>
            <a:endParaRPr lang="en-US" i="1" dirty="0">
              <a:ln w="6350">
                <a:noFill/>
              </a:ln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i="1" dirty="0">
              <a:ln w="6350">
                <a:noFill/>
              </a:ln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i="1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ru-RU" i="1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 – </a:t>
            </a:r>
            <a:r>
              <a:rPr lang="ru-RU" i="1" dirty="0" smtClean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о-в Врангеля</a:t>
            </a:r>
            <a:endParaRPr lang="en-US" i="1" dirty="0">
              <a:ln w="6350">
                <a:noFill/>
              </a:ln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i="1" dirty="0">
              <a:ln w="6350">
                <a:noFill/>
              </a:ln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i="1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9</a:t>
            </a:r>
            <a:r>
              <a:rPr lang="ru-RU" i="1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i="1" dirty="0" smtClean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–Верхояно-Колымская складчатая область</a:t>
            </a:r>
            <a:endParaRPr lang="ru-RU" i="1" dirty="0">
              <a:ln w="6350">
                <a:noFill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53" name="Рисунок 4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9" y="1222531"/>
            <a:ext cx="4983978" cy="5270344"/>
          </a:xfrm>
          <a:prstGeom prst="rect">
            <a:avLst/>
          </a:prstGeom>
        </p:spPr>
      </p:pic>
      <p:pic>
        <p:nvPicPr>
          <p:cNvPr id="9" name="Рисунок 8" descr="sl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0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31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53" name="Рисунок 452" descr="sl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988" y="24368"/>
            <a:ext cx="967354" cy="966494"/>
          </a:xfrm>
          <a:prstGeom prst="ellipse">
            <a:avLst/>
          </a:prstGeom>
        </p:spPr>
      </p:pic>
      <p:pic>
        <p:nvPicPr>
          <p:cNvPr id="454" name="Рисунок 4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  <p:grpSp>
        <p:nvGrpSpPr>
          <p:cNvPr id="455" name="Group 25"/>
          <p:cNvGrpSpPr>
            <a:grpSpLocks/>
          </p:cNvGrpSpPr>
          <p:nvPr/>
        </p:nvGrpSpPr>
        <p:grpSpPr bwMode="auto">
          <a:xfrm>
            <a:off x="253581" y="1540586"/>
            <a:ext cx="2425700" cy="2681287"/>
            <a:chOff x="113" y="1570"/>
            <a:chExt cx="1587" cy="1755"/>
          </a:xfrm>
        </p:grpSpPr>
        <p:pic>
          <p:nvPicPr>
            <p:cNvPr id="456" name="Picture 26" descr="Осадки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570"/>
              <a:ext cx="1587" cy="1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7" name="Text Box 10"/>
            <p:cNvSpPr txBox="1">
              <a:spLocks noChangeArrowheads="1"/>
            </p:cNvSpPr>
            <p:nvPr/>
          </p:nvSpPr>
          <p:spPr bwMode="auto">
            <a:xfrm>
              <a:off x="174" y="1616"/>
              <a:ext cx="213" cy="18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200" smtClean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hs</a:t>
              </a:r>
              <a:endParaRPr lang="ru-RU" sz="120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58" name="Text Box 5"/>
          <p:cNvSpPr txBox="1">
            <a:spLocks noChangeArrowheads="1"/>
          </p:cNvSpPr>
          <p:nvPr/>
        </p:nvSpPr>
        <p:spPr bwMode="auto">
          <a:xfrm>
            <a:off x="253581" y="1124661"/>
            <a:ext cx="2359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Карта мощности осадочного чехла</a:t>
            </a:r>
            <a:endParaRPr lang="ru-RU" altLang="ru-RU" sz="1200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9" name="Text Box 8"/>
          <p:cNvSpPr txBox="1">
            <a:spLocks noChangeArrowheads="1"/>
          </p:cNvSpPr>
          <p:nvPr/>
        </p:nvSpPr>
        <p:spPr bwMode="auto">
          <a:xfrm>
            <a:off x="3996906" y="2237498"/>
            <a:ext cx="2303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Карта мощности консолидированной коры</a:t>
            </a:r>
            <a:endParaRPr lang="ru-RU" altLang="ru-RU" sz="1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60" name="Group 29"/>
          <p:cNvGrpSpPr>
            <a:grpSpLocks/>
          </p:cNvGrpSpPr>
          <p:nvPr/>
        </p:nvGrpSpPr>
        <p:grpSpPr bwMode="auto">
          <a:xfrm>
            <a:off x="1779169" y="2094623"/>
            <a:ext cx="2425700" cy="2416175"/>
            <a:chOff x="1429" y="1434"/>
            <a:chExt cx="1587" cy="1581"/>
          </a:xfrm>
        </p:grpSpPr>
        <p:pic>
          <p:nvPicPr>
            <p:cNvPr id="461" name="Рисунок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1434"/>
              <a:ext cx="1587" cy="1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2" name="Text Box 10"/>
            <p:cNvSpPr txBox="1">
              <a:spLocks noChangeArrowheads="1"/>
            </p:cNvSpPr>
            <p:nvPr/>
          </p:nvSpPr>
          <p:spPr bwMode="auto">
            <a:xfrm>
              <a:off x="1488" y="1480"/>
              <a:ext cx="250" cy="18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200" smtClean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ru-RU" sz="1200" smtClean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м</a:t>
              </a:r>
            </a:p>
          </p:txBody>
        </p:sp>
      </p:grpSp>
      <p:sp>
        <p:nvSpPr>
          <p:cNvPr id="463" name="Text Box 8"/>
          <p:cNvSpPr txBox="1">
            <a:spLocks noChangeArrowheads="1"/>
          </p:cNvSpPr>
          <p:nvPr/>
        </p:nvSpPr>
        <p:spPr bwMode="auto">
          <a:xfrm>
            <a:off x="2542756" y="1540586"/>
            <a:ext cx="17700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Карта мощности земной коры</a:t>
            </a:r>
            <a:endParaRPr lang="ru-RU" altLang="ru-RU" sz="1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64" name="Group 30"/>
          <p:cNvGrpSpPr>
            <a:grpSpLocks/>
          </p:cNvGrpSpPr>
          <p:nvPr/>
        </p:nvGrpSpPr>
        <p:grpSpPr bwMode="auto">
          <a:xfrm>
            <a:off x="3373019" y="2867736"/>
            <a:ext cx="2425700" cy="2416175"/>
            <a:chOff x="2744" y="1888"/>
            <a:chExt cx="1587" cy="1580"/>
          </a:xfrm>
        </p:grpSpPr>
        <p:pic>
          <p:nvPicPr>
            <p:cNvPr id="465" name="Рисунок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1888"/>
              <a:ext cx="1587" cy="1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6" name="Text Box 10"/>
            <p:cNvSpPr txBox="1">
              <a:spLocks noChangeArrowheads="1"/>
            </p:cNvSpPr>
            <p:nvPr/>
          </p:nvSpPr>
          <p:spPr bwMode="auto">
            <a:xfrm>
              <a:off x="2791" y="1917"/>
              <a:ext cx="263" cy="18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200" smtClean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hcc</a:t>
              </a:r>
              <a:endParaRPr lang="ru-RU" sz="120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67" name="Text Box 8"/>
          <p:cNvSpPr txBox="1">
            <a:spLocks noChangeArrowheads="1"/>
          </p:cNvSpPr>
          <p:nvPr/>
        </p:nvSpPr>
        <p:spPr bwMode="auto">
          <a:xfrm>
            <a:off x="7301403" y="3780750"/>
            <a:ext cx="15255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Карта типов коры</a:t>
            </a:r>
            <a:endParaRPr lang="ru-RU" altLang="ru-RU" sz="1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8" name="Picture 28" descr="Рис_4_12_Районирование_полей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606" y="3550361"/>
            <a:ext cx="24257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9" name="Text Box 8"/>
          <p:cNvSpPr txBox="1">
            <a:spLocks noChangeArrowheads="1"/>
          </p:cNvSpPr>
          <p:nvPr/>
        </p:nvSpPr>
        <p:spPr bwMode="auto">
          <a:xfrm>
            <a:off x="5640242" y="2903552"/>
            <a:ext cx="1774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Карта районирования потенциальных полей</a:t>
            </a:r>
            <a:endParaRPr lang="ru-RU" altLang="ru-RU" sz="1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0" name="Группа 19"/>
          <p:cNvGrpSpPr>
            <a:grpSpLocks noChangeAspect="1"/>
          </p:cNvGrpSpPr>
          <p:nvPr/>
        </p:nvGrpSpPr>
        <p:grpSpPr bwMode="auto">
          <a:xfrm>
            <a:off x="6424194" y="4105986"/>
            <a:ext cx="2425700" cy="2460625"/>
            <a:chOff x="3348038" y="981075"/>
            <a:chExt cx="2879725" cy="2921000"/>
          </a:xfrm>
        </p:grpSpPr>
        <p:pic>
          <p:nvPicPr>
            <p:cNvPr id="471" name="Picture 9" descr="Типы_коры+колонки_нов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038" y="981075"/>
              <a:ext cx="2879725" cy="292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72" name="Group 4"/>
            <p:cNvGrpSpPr>
              <a:grpSpLocks/>
            </p:cNvGrpSpPr>
            <p:nvPr/>
          </p:nvGrpSpPr>
          <p:grpSpPr bwMode="auto">
            <a:xfrm>
              <a:off x="4787900" y="3141663"/>
              <a:ext cx="57150" cy="87312"/>
              <a:chOff x="3376" y="1977"/>
              <a:chExt cx="36" cy="55"/>
            </a:xfrm>
          </p:grpSpPr>
          <p:sp>
            <p:nvSpPr>
              <p:cNvPr id="874" name="Rectangle 5"/>
              <p:cNvSpPr>
                <a:spLocks noChangeArrowheads="1"/>
              </p:cNvSpPr>
              <p:nvPr/>
            </p:nvSpPr>
            <p:spPr bwMode="auto">
              <a:xfrm>
                <a:off x="3376" y="2031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5" name="Rectangle 6"/>
              <p:cNvSpPr>
                <a:spLocks noChangeArrowheads="1"/>
              </p:cNvSpPr>
              <p:nvPr/>
            </p:nvSpPr>
            <p:spPr bwMode="auto">
              <a:xfrm>
                <a:off x="3376" y="2013"/>
                <a:ext cx="30" cy="18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6" name="Rectangle 7"/>
              <p:cNvSpPr>
                <a:spLocks noChangeArrowheads="1"/>
              </p:cNvSpPr>
              <p:nvPr/>
            </p:nvSpPr>
            <p:spPr bwMode="auto">
              <a:xfrm>
                <a:off x="3376" y="2013"/>
                <a:ext cx="30" cy="1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7" name="Rectangle 8"/>
              <p:cNvSpPr>
                <a:spLocks noChangeArrowheads="1"/>
              </p:cNvSpPr>
              <p:nvPr/>
            </p:nvSpPr>
            <p:spPr bwMode="auto">
              <a:xfrm>
                <a:off x="3376" y="2013"/>
                <a:ext cx="30" cy="1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8" name="Rectangle 9"/>
              <p:cNvSpPr>
                <a:spLocks noChangeArrowheads="1"/>
              </p:cNvSpPr>
              <p:nvPr/>
            </p:nvSpPr>
            <p:spPr bwMode="auto">
              <a:xfrm>
                <a:off x="3376" y="2007"/>
                <a:ext cx="30" cy="6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9" name="Rectangle 10"/>
              <p:cNvSpPr>
                <a:spLocks noChangeArrowheads="1"/>
              </p:cNvSpPr>
              <p:nvPr/>
            </p:nvSpPr>
            <p:spPr bwMode="auto">
              <a:xfrm>
                <a:off x="3376" y="2007"/>
                <a:ext cx="30" cy="1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0" name="Rectangle 11"/>
              <p:cNvSpPr>
                <a:spLocks noChangeArrowheads="1"/>
              </p:cNvSpPr>
              <p:nvPr/>
            </p:nvSpPr>
            <p:spPr bwMode="auto">
              <a:xfrm>
                <a:off x="3376" y="2007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1" name="Rectangle 12"/>
              <p:cNvSpPr>
                <a:spLocks noChangeArrowheads="1"/>
              </p:cNvSpPr>
              <p:nvPr/>
            </p:nvSpPr>
            <p:spPr bwMode="auto">
              <a:xfrm>
                <a:off x="3376" y="1989"/>
                <a:ext cx="30" cy="18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2" name="Freeform 13"/>
              <p:cNvSpPr>
                <a:spLocks/>
              </p:cNvSpPr>
              <p:nvPr/>
            </p:nvSpPr>
            <p:spPr bwMode="auto">
              <a:xfrm>
                <a:off x="3406" y="2025"/>
                <a:ext cx="6" cy="6"/>
              </a:xfrm>
              <a:custGeom>
                <a:avLst/>
                <a:gdLst>
                  <a:gd name="T0" fmla="*/ 0 w 1"/>
                  <a:gd name="T1" fmla="*/ 279936 h 1"/>
                  <a:gd name="T2" fmla="*/ 279936 w 1"/>
                  <a:gd name="T3" fmla="*/ 0 h 1"/>
                  <a:gd name="T4" fmla="*/ 279936 w 1"/>
                  <a:gd name="T5" fmla="*/ 0 h 1"/>
                  <a:gd name="T6" fmla="*/ 0 w 1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83" name="Freeform 14"/>
              <p:cNvSpPr>
                <a:spLocks/>
              </p:cNvSpPr>
              <p:nvPr/>
            </p:nvSpPr>
            <p:spPr bwMode="auto">
              <a:xfrm>
                <a:off x="3406" y="2007"/>
                <a:ext cx="6" cy="24"/>
              </a:xfrm>
              <a:custGeom>
                <a:avLst/>
                <a:gdLst>
                  <a:gd name="T0" fmla="*/ 0 w 1"/>
                  <a:gd name="T1" fmla="*/ 1119744 h 4"/>
                  <a:gd name="T2" fmla="*/ 279936 w 1"/>
                  <a:gd name="T3" fmla="*/ 839808 h 4"/>
                  <a:gd name="T4" fmla="*/ 279936 w 1"/>
                  <a:gd name="T5" fmla="*/ 0 h 4"/>
                  <a:gd name="T6" fmla="*/ 0 w 1"/>
                  <a:gd name="T7" fmla="*/ 279936 h 4"/>
                  <a:gd name="T8" fmla="*/ 0 w 1"/>
                  <a:gd name="T9" fmla="*/ 111974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84" name="Freeform 15"/>
              <p:cNvSpPr>
                <a:spLocks/>
              </p:cNvSpPr>
              <p:nvPr/>
            </p:nvSpPr>
            <p:spPr bwMode="auto">
              <a:xfrm>
                <a:off x="3406" y="2007"/>
                <a:ext cx="6" cy="6"/>
              </a:xfrm>
              <a:custGeom>
                <a:avLst/>
                <a:gdLst>
                  <a:gd name="T0" fmla="*/ 0 w 1"/>
                  <a:gd name="T1" fmla="*/ 279936 h 1"/>
                  <a:gd name="T2" fmla="*/ 279936 w 1"/>
                  <a:gd name="T3" fmla="*/ 0 h 1"/>
                  <a:gd name="T4" fmla="*/ 279936 w 1"/>
                  <a:gd name="T5" fmla="*/ 0 h 1"/>
                  <a:gd name="T6" fmla="*/ 0 w 1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85" name="Freeform 16"/>
              <p:cNvSpPr>
                <a:spLocks/>
              </p:cNvSpPr>
              <p:nvPr/>
            </p:nvSpPr>
            <p:spPr bwMode="auto">
              <a:xfrm>
                <a:off x="3406" y="2007"/>
                <a:ext cx="6" cy="6"/>
              </a:xfrm>
              <a:custGeom>
                <a:avLst/>
                <a:gdLst>
                  <a:gd name="T0" fmla="*/ 0 w 1"/>
                  <a:gd name="T1" fmla="*/ 279936 h 1"/>
                  <a:gd name="T2" fmla="*/ 279936 w 1"/>
                  <a:gd name="T3" fmla="*/ 0 h 1"/>
                  <a:gd name="T4" fmla="*/ 279936 w 1"/>
                  <a:gd name="T5" fmla="*/ 0 h 1"/>
                  <a:gd name="T6" fmla="*/ 0 w 1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86" name="Freeform 17"/>
              <p:cNvSpPr>
                <a:spLocks/>
              </p:cNvSpPr>
              <p:nvPr/>
            </p:nvSpPr>
            <p:spPr bwMode="auto">
              <a:xfrm>
                <a:off x="3406" y="1995"/>
                <a:ext cx="6" cy="18"/>
              </a:xfrm>
              <a:custGeom>
                <a:avLst/>
                <a:gdLst>
                  <a:gd name="T0" fmla="*/ 0 w 1"/>
                  <a:gd name="T1" fmla="*/ 839808 h 3"/>
                  <a:gd name="T2" fmla="*/ 279936 w 1"/>
                  <a:gd name="T3" fmla="*/ 559872 h 3"/>
                  <a:gd name="T4" fmla="*/ 279936 w 1"/>
                  <a:gd name="T5" fmla="*/ 0 h 3"/>
                  <a:gd name="T6" fmla="*/ 0 w 1"/>
                  <a:gd name="T7" fmla="*/ 559872 h 3"/>
                  <a:gd name="T8" fmla="*/ 0 w 1"/>
                  <a:gd name="T9" fmla="*/ 83980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87" name="Freeform 18"/>
              <p:cNvSpPr>
                <a:spLocks/>
              </p:cNvSpPr>
              <p:nvPr/>
            </p:nvSpPr>
            <p:spPr bwMode="auto">
              <a:xfrm>
                <a:off x="3406" y="1995"/>
                <a:ext cx="6" cy="12"/>
              </a:xfrm>
              <a:custGeom>
                <a:avLst/>
                <a:gdLst>
                  <a:gd name="T0" fmla="*/ 0 w 1"/>
                  <a:gd name="T1" fmla="*/ 559872 h 2"/>
                  <a:gd name="T2" fmla="*/ 279936 w 1"/>
                  <a:gd name="T3" fmla="*/ 0 h 2"/>
                  <a:gd name="T4" fmla="*/ 279936 w 1"/>
                  <a:gd name="T5" fmla="*/ 0 h 2"/>
                  <a:gd name="T6" fmla="*/ 0 w 1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88" name="Freeform 19"/>
              <p:cNvSpPr>
                <a:spLocks/>
              </p:cNvSpPr>
              <p:nvPr/>
            </p:nvSpPr>
            <p:spPr bwMode="auto">
              <a:xfrm>
                <a:off x="3406" y="1995"/>
                <a:ext cx="6" cy="12"/>
              </a:xfrm>
              <a:custGeom>
                <a:avLst/>
                <a:gdLst>
                  <a:gd name="T0" fmla="*/ 0 w 1"/>
                  <a:gd name="T1" fmla="*/ 559872 h 2"/>
                  <a:gd name="T2" fmla="*/ 279936 w 1"/>
                  <a:gd name="T3" fmla="*/ 0 h 2"/>
                  <a:gd name="T4" fmla="*/ 279936 w 1"/>
                  <a:gd name="T5" fmla="*/ 0 h 2"/>
                  <a:gd name="T6" fmla="*/ 0 w 1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89" name="Freeform 20"/>
              <p:cNvSpPr>
                <a:spLocks/>
              </p:cNvSpPr>
              <p:nvPr/>
            </p:nvSpPr>
            <p:spPr bwMode="auto">
              <a:xfrm>
                <a:off x="3406" y="1977"/>
                <a:ext cx="6" cy="30"/>
              </a:xfrm>
              <a:custGeom>
                <a:avLst/>
                <a:gdLst>
                  <a:gd name="T0" fmla="*/ 0 w 1"/>
                  <a:gd name="T1" fmla="*/ 1399680 h 5"/>
                  <a:gd name="T2" fmla="*/ 279936 w 1"/>
                  <a:gd name="T3" fmla="*/ 839808 h 5"/>
                  <a:gd name="T4" fmla="*/ 279936 w 1"/>
                  <a:gd name="T5" fmla="*/ 0 h 5"/>
                  <a:gd name="T6" fmla="*/ 0 w 1"/>
                  <a:gd name="T7" fmla="*/ 559872 h 5"/>
                  <a:gd name="T8" fmla="*/ 0 w 1"/>
                  <a:gd name="T9" fmla="*/ 139968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90" name="Freeform 21"/>
              <p:cNvSpPr>
                <a:spLocks/>
              </p:cNvSpPr>
              <p:nvPr/>
            </p:nvSpPr>
            <p:spPr bwMode="auto">
              <a:xfrm>
                <a:off x="3376" y="1977"/>
                <a:ext cx="36" cy="12"/>
              </a:xfrm>
              <a:custGeom>
                <a:avLst/>
                <a:gdLst>
                  <a:gd name="T0" fmla="*/ 0 w 6"/>
                  <a:gd name="T1" fmla="*/ 559872 h 2"/>
                  <a:gd name="T2" fmla="*/ 1399680 w 6"/>
                  <a:gd name="T3" fmla="*/ 559872 h 2"/>
                  <a:gd name="T4" fmla="*/ 1679616 w 6"/>
                  <a:gd name="T5" fmla="*/ 0 h 2"/>
                  <a:gd name="T6" fmla="*/ 559872 w 6"/>
                  <a:gd name="T7" fmla="*/ 0 h 2"/>
                  <a:gd name="T8" fmla="*/ 0 w 6"/>
                  <a:gd name="T9" fmla="*/ 55987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5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73" name="Group 22"/>
            <p:cNvGrpSpPr>
              <a:grpSpLocks/>
            </p:cNvGrpSpPr>
            <p:nvPr/>
          </p:nvGrpSpPr>
          <p:grpSpPr bwMode="auto">
            <a:xfrm>
              <a:off x="3708400" y="3051175"/>
              <a:ext cx="66675" cy="161925"/>
              <a:chOff x="2608" y="1959"/>
              <a:chExt cx="42" cy="102"/>
            </a:xfrm>
          </p:grpSpPr>
          <p:sp>
            <p:nvSpPr>
              <p:cNvPr id="857" name="Rectangle 23"/>
              <p:cNvSpPr>
                <a:spLocks noChangeArrowheads="1"/>
              </p:cNvSpPr>
              <p:nvPr/>
            </p:nvSpPr>
            <p:spPr bwMode="auto">
              <a:xfrm>
                <a:off x="2608" y="2031"/>
                <a:ext cx="30" cy="30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8" name="Rectangle 24"/>
              <p:cNvSpPr>
                <a:spLocks noChangeArrowheads="1"/>
              </p:cNvSpPr>
              <p:nvPr/>
            </p:nvSpPr>
            <p:spPr bwMode="auto">
              <a:xfrm>
                <a:off x="2608" y="2013"/>
                <a:ext cx="30" cy="18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9" name="Rectangle 25"/>
              <p:cNvSpPr>
                <a:spLocks noChangeArrowheads="1"/>
              </p:cNvSpPr>
              <p:nvPr/>
            </p:nvSpPr>
            <p:spPr bwMode="auto">
              <a:xfrm>
                <a:off x="2608" y="2013"/>
                <a:ext cx="30" cy="1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0" name="Rectangle 26"/>
              <p:cNvSpPr>
                <a:spLocks noChangeArrowheads="1"/>
              </p:cNvSpPr>
              <p:nvPr/>
            </p:nvSpPr>
            <p:spPr bwMode="auto">
              <a:xfrm>
                <a:off x="2608" y="2013"/>
                <a:ext cx="30" cy="1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1" name="Rectangle 27"/>
              <p:cNvSpPr>
                <a:spLocks noChangeArrowheads="1"/>
              </p:cNvSpPr>
              <p:nvPr/>
            </p:nvSpPr>
            <p:spPr bwMode="auto">
              <a:xfrm>
                <a:off x="2608" y="1995"/>
                <a:ext cx="30" cy="18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2" name="Rectangle 28"/>
              <p:cNvSpPr>
                <a:spLocks noChangeArrowheads="1"/>
              </p:cNvSpPr>
              <p:nvPr/>
            </p:nvSpPr>
            <p:spPr bwMode="auto">
              <a:xfrm>
                <a:off x="2608" y="1983"/>
                <a:ext cx="30" cy="12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3" name="Rectangle 29"/>
              <p:cNvSpPr>
                <a:spLocks noChangeArrowheads="1"/>
              </p:cNvSpPr>
              <p:nvPr/>
            </p:nvSpPr>
            <p:spPr bwMode="auto">
              <a:xfrm>
                <a:off x="2608" y="1983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4" name="Rectangle 30"/>
              <p:cNvSpPr>
                <a:spLocks noChangeArrowheads="1"/>
              </p:cNvSpPr>
              <p:nvPr/>
            </p:nvSpPr>
            <p:spPr bwMode="auto">
              <a:xfrm>
                <a:off x="2608" y="1971"/>
                <a:ext cx="30" cy="12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5" name="Freeform 31"/>
              <p:cNvSpPr>
                <a:spLocks/>
              </p:cNvSpPr>
              <p:nvPr/>
            </p:nvSpPr>
            <p:spPr bwMode="auto">
              <a:xfrm>
                <a:off x="2638" y="2025"/>
                <a:ext cx="12" cy="36"/>
              </a:xfrm>
              <a:custGeom>
                <a:avLst/>
                <a:gdLst>
                  <a:gd name="T0" fmla="*/ 0 w 2"/>
                  <a:gd name="T1" fmla="*/ 1679616 h 6"/>
                  <a:gd name="T2" fmla="*/ 559872 w 2"/>
                  <a:gd name="T3" fmla="*/ 1399680 h 6"/>
                  <a:gd name="T4" fmla="*/ 559872 w 2"/>
                  <a:gd name="T5" fmla="*/ 0 h 6"/>
                  <a:gd name="T6" fmla="*/ 0 w 2"/>
                  <a:gd name="T7" fmla="*/ 279936 h 6"/>
                  <a:gd name="T8" fmla="*/ 0 w 2"/>
                  <a:gd name="T9" fmla="*/ 167961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lnTo>
                      <a:pt x="2" y="5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6" name="Freeform 32"/>
              <p:cNvSpPr>
                <a:spLocks/>
              </p:cNvSpPr>
              <p:nvPr/>
            </p:nvSpPr>
            <p:spPr bwMode="auto">
              <a:xfrm>
                <a:off x="2638" y="2001"/>
                <a:ext cx="12" cy="30"/>
              </a:xfrm>
              <a:custGeom>
                <a:avLst/>
                <a:gdLst>
                  <a:gd name="T0" fmla="*/ 0 w 2"/>
                  <a:gd name="T1" fmla="*/ 1399680 h 5"/>
                  <a:gd name="T2" fmla="*/ 559872 w 2"/>
                  <a:gd name="T3" fmla="*/ 1119744 h 5"/>
                  <a:gd name="T4" fmla="*/ 559872 w 2"/>
                  <a:gd name="T5" fmla="*/ 0 h 5"/>
                  <a:gd name="T6" fmla="*/ 0 w 2"/>
                  <a:gd name="T7" fmla="*/ 559872 h 5"/>
                  <a:gd name="T8" fmla="*/ 0 w 2"/>
                  <a:gd name="T9" fmla="*/ 139968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lnTo>
                      <a:pt x="2" y="4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7" name="Freeform 33"/>
              <p:cNvSpPr>
                <a:spLocks/>
              </p:cNvSpPr>
              <p:nvPr/>
            </p:nvSpPr>
            <p:spPr bwMode="auto">
              <a:xfrm>
                <a:off x="2638" y="2001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8" name="Freeform 34"/>
              <p:cNvSpPr>
                <a:spLocks/>
              </p:cNvSpPr>
              <p:nvPr/>
            </p:nvSpPr>
            <p:spPr bwMode="auto">
              <a:xfrm>
                <a:off x="2638" y="2001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9" name="Freeform 35"/>
              <p:cNvSpPr>
                <a:spLocks/>
              </p:cNvSpPr>
              <p:nvPr/>
            </p:nvSpPr>
            <p:spPr bwMode="auto">
              <a:xfrm>
                <a:off x="2638" y="1983"/>
                <a:ext cx="12" cy="30"/>
              </a:xfrm>
              <a:custGeom>
                <a:avLst/>
                <a:gdLst>
                  <a:gd name="T0" fmla="*/ 0 w 2"/>
                  <a:gd name="T1" fmla="*/ 1399680 h 5"/>
                  <a:gd name="T2" fmla="*/ 559872 w 2"/>
                  <a:gd name="T3" fmla="*/ 839808 h 5"/>
                  <a:gd name="T4" fmla="*/ 559872 w 2"/>
                  <a:gd name="T5" fmla="*/ 0 h 5"/>
                  <a:gd name="T6" fmla="*/ 0 w 2"/>
                  <a:gd name="T7" fmla="*/ 559872 h 5"/>
                  <a:gd name="T8" fmla="*/ 0 w 2"/>
                  <a:gd name="T9" fmla="*/ 139968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0" name="Freeform 36"/>
              <p:cNvSpPr>
                <a:spLocks/>
              </p:cNvSpPr>
              <p:nvPr/>
            </p:nvSpPr>
            <p:spPr bwMode="auto">
              <a:xfrm>
                <a:off x="2638" y="1971"/>
                <a:ext cx="12" cy="24"/>
              </a:xfrm>
              <a:custGeom>
                <a:avLst/>
                <a:gdLst>
                  <a:gd name="T0" fmla="*/ 0 w 2"/>
                  <a:gd name="T1" fmla="*/ 1119744 h 4"/>
                  <a:gd name="T2" fmla="*/ 559872 w 2"/>
                  <a:gd name="T3" fmla="*/ 559872 h 4"/>
                  <a:gd name="T4" fmla="*/ 559872 w 2"/>
                  <a:gd name="T5" fmla="*/ 0 h 4"/>
                  <a:gd name="T6" fmla="*/ 0 w 2"/>
                  <a:gd name="T7" fmla="*/ 559872 h 4"/>
                  <a:gd name="T8" fmla="*/ 0 w 2"/>
                  <a:gd name="T9" fmla="*/ 111974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1" name="Freeform 37"/>
              <p:cNvSpPr>
                <a:spLocks/>
              </p:cNvSpPr>
              <p:nvPr/>
            </p:nvSpPr>
            <p:spPr bwMode="auto">
              <a:xfrm>
                <a:off x="2638" y="1971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2" name="Freeform 38"/>
              <p:cNvSpPr>
                <a:spLocks/>
              </p:cNvSpPr>
              <p:nvPr/>
            </p:nvSpPr>
            <p:spPr bwMode="auto">
              <a:xfrm>
                <a:off x="2638" y="1959"/>
                <a:ext cx="12" cy="24"/>
              </a:xfrm>
              <a:custGeom>
                <a:avLst/>
                <a:gdLst>
                  <a:gd name="T0" fmla="*/ 0 w 2"/>
                  <a:gd name="T1" fmla="*/ 1119744 h 4"/>
                  <a:gd name="T2" fmla="*/ 559872 w 2"/>
                  <a:gd name="T3" fmla="*/ 559872 h 4"/>
                  <a:gd name="T4" fmla="*/ 559872 w 2"/>
                  <a:gd name="T5" fmla="*/ 0 h 4"/>
                  <a:gd name="T6" fmla="*/ 0 w 2"/>
                  <a:gd name="T7" fmla="*/ 559872 h 4"/>
                  <a:gd name="T8" fmla="*/ 0 w 2"/>
                  <a:gd name="T9" fmla="*/ 111974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3" name="Freeform 39"/>
              <p:cNvSpPr>
                <a:spLocks/>
              </p:cNvSpPr>
              <p:nvPr/>
            </p:nvSpPr>
            <p:spPr bwMode="auto">
              <a:xfrm>
                <a:off x="2608" y="1959"/>
                <a:ext cx="42" cy="12"/>
              </a:xfrm>
              <a:custGeom>
                <a:avLst/>
                <a:gdLst>
                  <a:gd name="T0" fmla="*/ 0 w 7"/>
                  <a:gd name="T1" fmla="*/ 559872 h 2"/>
                  <a:gd name="T2" fmla="*/ 1399680 w 7"/>
                  <a:gd name="T3" fmla="*/ 559872 h 2"/>
                  <a:gd name="T4" fmla="*/ 1959552 w 7"/>
                  <a:gd name="T5" fmla="*/ 0 h 2"/>
                  <a:gd name="T6" fmla="*/ 559872 w 7"/>
                  <a:gd name="T7" fmla="*/ 0 h 2"/>
                  <a:gd name="T8" fmla="*/ 0 w 7"/>
                  <a:gd name="T9" fmla="*/ 55987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lnTo>
                      <a:pt x="5" y="2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74" name="Group 40"/>
            <p:cNvGrpSpPr>
              <a:grpSpLocks/>
            </p:cNvGrpSpPr>
            <p:nvPr/>
          </p:nvGrpSpPr>
          <p:grpSpPr bwMode="auto">
            <a:xfrm>
              <a:off x="4356100" y="3284538"/>
              <a:ext cx="66675" cy="220662"/>
              <a:chOff x="3190" y="2295"/>
              <a:chExt cx="42" cy="139"/>
            </a:xfrm>
          </p:grpSpPr>
          <p:sp>
            <p:nvSpPr>
              <p:cNvPr id="840" name="Rectangle 41"/>
              <p:cNvSpPr>
                <a:spLocks noChangeArrowheads="1"/>
              </p:cNvSpPr>
              <p:nvPr/>
            </p:nvSpPr>
            <p:spPr bwMode="auto">
              <a:xfrm>
                <a:off x="3190" y="2433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1" name="Rectangle 42"/>
              <p:cNvSpPr>
                <a:spLocks noChangeArrowheads="1"/>
              </p:cNvSpPr>
              <p:nvPr/>
            </p:nvSpPr>
            <p:spPr bwMode="auto">
              <a:xfrm>
                <a:off x="3190" y="2331"/>
                <a:ext cx="30" cy="102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2" name="Rectangle 43"/>
              <p:cNvSpPr>
                <a:spLocks noChangeArrowheads="1"/>
              </p:cNvSpPr>
              <p:nvPr/>
            </p:nvSpPr>
            <p:spPr bwMode="auto">
              <a:xfrm>
                <a:off x="3190" y="2331"/>
                <a:ext cx="30" cy="1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3" name="Rectangle 44"/>
              <p:cNvSpPr>
                <a:spLocks noChangeArrowheads="1"/>
              </p:cNvSpPr>
              <p:nvPr/>
            </p:nvSpPr>
            <p:spPr bwMode="auto">
              <a:xfrm>
                <a:off x="3190" y="2331"/>
                <a:ext cx="30" cy="1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4" name="Rectangle 45"/>
              <p:cNvSpPr>
                <a:spLocks noChangeArrowheads="1"/>
              </p:cNvSpPr>
              <p:nvPr/>
            </p:nvSpPr>
            <p:spPr bwMode="auto">
              <a:xfrm>
                <a:off x="3190" y="2307"/>
                <a:ext cx="30" cy="24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5" name="Rectangle 46"/>
              <p:cNvSpPr>
                <a:spLocks noChangeArrowheads="1"/>
              </p:cNvSpPr>
              <p:nvPr/>
            </p:nvSpPr>
            <p:spPr bwMode="auto">
              <a:xfrm>
                <a:off x="3190" y="2307"/>
                <a:ext cx="30" cy="1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6" name="Rectangle 47"/>
              <p:cNvSpPr>
                <a:spLocks noChangeArrowheads="1"/>
              </p:cNvSpPr>
              <p:nvPr/>
            </p:nvSpPr>
            <p:spPr bwMode="auto">
              <a:xfrm>
                <a:off x="3190" y="2307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7" name="Rectangle 48"/>
              <p:cNvSpPr>
                <a:spLocks noChangeArrowheads="1"/>
              </p:cNvSpPr>
              <p:nvPr/>
            </p:nvSpPr>
            <p:spPr bwMode="auto">
              <a:xfrm>
                <a:off x="3190" y="2301"/>
                <a:ext cx="30" cy="6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8" name="Freeform 49"/>
              <p:cNvSpPr>
                <a:spLocks/>
              </p:cNvSpPr>
              <p:nvPr/>
            </p:nvSpPr>
            <p:spPr bwMode="auto">
              <a:xfrm>
                <a:off x="3220" y="2421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9" name="Freeform 50"/>
              <p:cNvSpPr>
                <a:spLocks/>
              </p:cNvSpPr>
              <p:nvPr/>
            </p:nvSpPr>
            <p:spPr bwMode="auto">
              <a:xfrm>
                <a:off x="3220" y="2319"/>
                <a:ext cx="12" cy="114"/>
              </a:xfrm>
              <a:custGeom>
                <a:avLst/>
                <a:gdLst>
                  <a:gd name="T0" fmla="*/ 0 w 2"/>
                  <a:gd name="T1" fmla="*/ 5318784 h 19"/>
                  <a:gd name="T2" fmla="*/ 559872 w 2"/>
                  <a:gd name="T3" fmla="*/ 4758912 h 19"/>
                  <a:gd name="T4" fmla="*/ 559872 w 2"/>
                  <a:gd name="T5" fmla="*/ 0 h 19"/>
                  <a:gd name="T6" fmla="*/ 0 w 2"/>
                  <a:gd name="T7" fmla="*/ 559872 h 19"/>
                  <a:gd name="T8" fmla="*/ 0 w 2"/>
                  <a:gd name="T9" fmla="*/ 5318784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9">
                    <a:moveTo>
                      <a:pt x="0" y="19"/>
                    </a:moveTo>
                    <a:lnTo>
                      <a:pt x="2" y="17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0" name="Freeform 51"/>
              <p:cNvSpPr>
                <a:spLocks/>
              </p:cNvSpPr>
              <p:nvPr/>
            </p:nvSpPr>
            <p:spPr bwMode="auto">
              <a:xfrm>
                <a:off x="3220" y="2319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1" name="Freeform 52"/>
              <p:cNvSpPr>
                <a:spLocks/>
              </p:cNvSpPr>
              <p:nvPr/>
            </p:nvSpPr>
            <p:spPr bwMode="auto">
              <a:xfrm>
                <a:off x="3220" y="2319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2" name="Freeform 53"/>
              <p:cNvSpPr>
                <a:spLocks/>
              </p:cNvSpPr>
              <p:nvPr/>
            </p:nvSpPr>
            <p:spPr bwMode="auto">
              <a:xfrm>
                <a:off x="3220" y="2295"/>
                <a:ext cx="12" cy="36"/>
              </a:xfrm>
              <a:custGeom>
                <a:avLst/>
                <a:gdLst>
                  <a:gd name="T0" fmla="*/ 0 w 2"/>
                  <a:gd name="T1" fmla="*/ 1679616 h 6"/>
                  <a:gd name="T2" fmla="*/ 559872 w 2"/>
                  <a:gd name="T3" fmla="*/ 1119744 h 6"/>
                  <a:gd name="T4" fmla="*/ 559872 w 2"/>
                  <a:gd name="T5" fmla="*/ 0 h 6"/>
                  <a:gd name="T6" fmla="*/ 0 w 2"/>
                  <a:gd name="T7" fmla="*/ 559872 h 6"/>
                  <a:gd name="T8" fmla="*/ 0 w 2"/>
                  <a:gd name="T9" fmla="*/ 167961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lnTo>
                      <a:pt x="2" y="4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3" name="Freeform 54"/>
              <p:cNvSpPr>
                <a:spLocks/>
              </p:cNvSpPr>
              <p:nvPr/>
            </p:nvSpPr>
            <p:spPr bwMode="auto">
              <a:xfrm>
                <a:off x="3220" y="2295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4" name="Freeform 55"/>
              <p:cNvSpPr>
                <a:spLocks/>
              </p:cNvSpPr>
              <p:nvPr/>
            </p:nvSpPr>
            <p:spPr bwMode="auto">
              <a:xfrm>
                <a:off x="3220" y="2295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5" name="Freeform 56"/>
              <p:cNvSpPr>
                <a:spLocks/>
              </p:cNvSpPr>
              <p:nvPr/>
            </p:nvSpPr>
            <p:spPr bwMode="auto">
              <a:xfrm>
                <a:off x="3220" y="2295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279936 h 2"/>
                  <a:gd name="T8" fmla="*/ 0 w 2"/>
                  <a:gd name="T9" fmla="*/ 55987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6" name="Freeform 57"/>
              <p:cNvSpPr>
                <a:spLocks/>
              </p:cNvSpPr>
              <p:nvPr/>
            </p:nvSpPr>
            <p:spPr bwMode="auto">
              <a:xfrm>
                <a:off x="3190" y="2295"/>
                <a:ext cx="42" cy="6"/>
              </a:xfrm>
              <a:custGeom>
                <a:avLst/>
                <a:gdLst>
                  <a:gd name="T0" fmla="*/ 0 w 7"/>
                  <a:gd name="T1" fmla="*/ 279936 h 1"/>
                  <a:gd name="T2" fmla="*/ 1399680 w 7"/>
                  <a:gd name="T3" fmla="*/ 279936 h 1"/>
                  <a:gd name="T4" fmla="*/ 1959552 w 7"/>
                  <a:gd name="T5" fmla="*/ 0 h 1"/>
                  <a:gd name="T6" fmla="*/ 559872 w 7"/>
                  <a:gd name="T7" fmla="*/ 0 h 1"/>
                  <a:gd name="T8" fmla="*/ 0 w 7"/>
                  <a:gd name="T9" fmla="*/ 279936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lnTo>
                      <a:pt x="5" y="1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75" name="Group 58"/>
            <p:cNvGrpSpPr>
              <a:grpSpLocks/>
            </p:cNvGrpSpPr>
            <p:nvPr/>
          </p:nvGrpSpPr>
          <p:grpSpPr bwMode="auto">
            <a:xfrm>
              <a:off x="4859338" y="1989138"/>
              <a:ext cx="57150" cy="182562"/>
              <a:chOff x="3334" y="1377"/>
              <a:chExt cx="36" cy="115"/>
            </a:xfrm>
          </p:grpSpPr>
          <p:sp>
            <p:nvSpPr>
              <p:cNvPr id="824" name="Rectangle 59"/>
              <p:cNvSpPr>
                <a:spLocks noChangeArrowheads="1"/>
              </p:cNvSpPr>
              <p:nvPr/>
            </p:nvSpPr>
            <p:spPr bwMode="auto">
              <a:xfrm>
                <a:off x="3334" y="1491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5" name="Rectangle 60"/>
              <p:cNvSpPr>
                <a:spLocks noChangeArrowheads="1"/>
              </p:cNvSpPr>
              <p:nvPr/>
            </p:nvSpPr>
            <p:spPr bwMode="auto">
              <a:xfrm>
                <a:off x="3334" y="1431"/>
                <a:ext cx="30" cy="60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6" name="Rectangle 61"/>
              <p:cNvSpPr>
                <a:spLocks noChangeArrowheads="1"/>
              </p:cNvSpPr>
              <p:nvPr/>
            </p:nvSpPr>
            <p:spPr bwMode="auto">
              <a:xfrm>
                <a:off x="3334" y="1431"/>
                <a:ext cx="30" cy="1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7" name="Rectangle 62"/>
              <p:cNvSpPr>
                <a:spLocks noChangeArrowheads="1"/>
              </p:cNvSpPr>
              <p:nvPr/>
            </p:nvSpPr>
            <p:spPr bwMode="auto">
              <a:xfrm>
                <a:off x="3334" y="1419"/>
                <a:ext cx="30" cy="12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8" name="Rectangle 63"/>
              <p:cNvSpPr>
                <a:spLocks noChangeArrowheads="1"/>
              </p:cNvSpPr>
              <p:nvPr/>
            </p:nvSpPr>
            <p:spPr bwMode="auto">
              <a:xfrm>
                <a:off x="3334" y="1407"/>
                <a:ext cx="30" cy="12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9" name="Rectangle 64"/>
              <p:cNvSpPr>
                <a:spLocks noChangeArrowheads="1"/>
              </p:cNvSpPr>
              <p:nvPr/>
            </p:nvSpPr>
            <p:spPr bwMode="auto">
              <a:xfrm>
                <a:off x="3334" y="1395"/>
                <a:ext cx="30" cy="12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0" name="Rectangle 65"/>
              <p:cNvSpPr>
                <a:spLocks noChangeArrowheads="1"/>
              </p:cNvSpPr>
              <p:nvPr/>
            </p:nvSpPr>
            <p:spPr bwMode="auto">
              <a:xfrm>
                <a:off x="3334" y="1395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1" name="Rectangle 66"/>
              <p:cNvSpPr>
                <a:spLocks noChangeArrowheads="1"/>
              </p:cNvSpPr>
              <p:nvPr/>
            </p:nvSpPr>
            <p:spPr bwMode="auto">
              <a:xfrm>
                <a:off x="3334" y="1389"/>
                <a:ext cx="30" cy="6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2" name="Freeform 67"/>
              <p:cNvSpPr>
                <a:spLocks/>
              </p:cNvSpPr>
              <p:nvPr/>
            </p:nvSpPr>
            <p:spPr bwMode="auto">
              <a:xfrm>
                <a:off x="3364" y="1479"/>
                <a:ext cx="6" cy="12"/>
              </a:xfrm>
              <a:custGeom>
                <a:avLst/>
                <a:gdLst>
                  <a:gd name="T0" fmla="*/ 0 w 1"/>
                  <a:gd name="T1" fmla="*/ 559872 h 2"/>
                  <a:gd name="T2" fmla="*/ 279936 w 1"/>
                  <a:gd name="T3" fmla="*/ 0 h 2"/>
                  <a:gd name="T4" fmla="*/ 279936 w 1"/>
                  <a:gd name="T5" fmla="*/ 0 h 2"/>
                  <a:gd name="T6" fmla="*/ 0 w 1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3" name="Freeform 68"/>
              <p:cNvSpPr>
                <a:spLocks/>
              </p:cNvSpPr>
              <p:nvPr/>
            </p:nvSpPr>
            <p:spPr bwMode="auto">
              <a:xfrm>
                <a:off x="3364" y="1419"/>
                <a:ext cx="6" cy="72"/>
              </a:xfrm>
              <a:custGeom>
                <a:avLst/>
                <a:gdLst>
                  <a:gd name="T0" fmla="*/ 0 w 1"/>
                  <a:gd name="T1" fmla="*/ 3359232 h 12"/>
                  <a:gd name="T2" fmla="*/ 279936 w 1"/>
                  <a:gd name="T3" fmla="*/ 2799360 h 12"/>
                  <a:gd name="T4" fmla="*/ 279936 w 1"/>
                  <a:gd name="T5" fmla="*/ 0 h 12"/>
                  <a:gd name="T6" fmla="*/ 0 w 1"/>
                  <a:gd name="T7" fmla="*/ 559872 h 12"/>
                  <a:gd name="T8" fmla="*/ 0 w 1"/>
                  <a:gd name="T9" fmla="*/ 3359232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12">
                    <a:moveTo>
                      <a:pt x="0" y="12"/>
                    </a:moveTo>
                    <a:lnTo>
                      <a:pt x="1" y="1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4" name="Freeform 69"/>
              <p:cNvSpPr>
                <a:spLocks/>
              </p:cNvSpPr>
              <p:nvPr/>
            </p:nvSpPr>
            <p:spPr bwMode="auto">
              <a:xfrm>
                <a:off x="3364" y="1419"/>
                <a:ext cx="6" cy="12"/>
              </a:xfrm>
              <a:custGeom>
                <a:avLst/>
                <a:gdLst>
                  <a:gd name="T0" fmla="*/ 0 w 1"/>
                  <a:gd name="T1" fmla="*/ 559872 h 2"/>
                  <a:gd name="T2" fmla="*/ 279936 w 1"/>
                  <a:gd name="T3" fmla="*/ 0 h 2"/>
                  <a:gd name="T4" fmla="*/ 279936 w 1"/>
                  <a:gd name="T5" fmla="*/ 0 h 2"/>
                  <a:gd name="T6" fmla="*/ 0 w 1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5" name="Freeform 70"/>
              <p:cNvSpPr>
                <a:spLocks/>
              </p:cNvSpPr>
              <p:nvPr/>
            </p:nvSpPr>
            <p:spPr bwMode="auto">
              <a:xfrm>
                <a:off x="3364" y="1407"/>
                <a:ext cx="6" cy="24"/>
              </a:xfrm>
              <a:custGeom>
                <a:avLst/>
                <a:gdLst>
                  <a:gd name="T0" fmla="*/ 0 w 1"/>
                  <a:gd name="T1" fmla="*/ 1119744 h 4"/>
                  <a:gd name="T2" fmla="*/ 279936 w 1"/>
                  <a:gd name="T3" fmla="*/ 559872 h 4"/>
                  <a:gd name="T4" fmla="*/ 279936 w 1"/>
                  <a:gd name="T5" fmla="*/ 0 h 4"/>
                  <a:gd name="T6" fmla="*/ 0 w 1"/>
                  <a:gd name="T7" fmla="*/ 559872 h 4"/>
                  <a:gd name="T8" fmla="*/ 0 w 1"/>
                  <a:gd name="T9" fmla="*/ 111974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6" name="Freeform 71"/>
              <p:cNvSpPr>
                <a:spLocks/>
              </p:cNvSpPr>
              <p:nvPr/>
            </p:nvSpPr>
            <p:spPr bwMode="auto">
              <a:xfrm>
                <a:off x="3364" y="1395"/>
                <a:ext cx="6" cy="24"/>
              </a:xfrm>
              <a:custGeom>
                <a:avLst/>
                <a:gdLst>
                  <a:gd name="T0" fmla="*/ 0 w 1"/>
                  <a:gd name="T1" fmla="*/ 1119744 h 4"/>
                  <a:gd name="T2" fmla="*/ 279936 w 1"/>
                  <a:gd name="T3" fmla="*/ 559872 h 4"/>
                  <a:gd name="T4" fmla="*/ 279936 w 1"/>
                  <a:gd name="T5" fmla="*/ 0 h 4"/>
                  <a:gd name="T6" fmla="*/ 0 w 1"/>
                  <a:gd name="T7" fmla="*/ 559872 h 4"/>
                  <a:gd name="T8" fmla="*/ 0 w 1"/>
                  <a:gd name="T9" fmla="*/ 111974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7" name="Freeform 72"/>
              <p:cNvSpPr>
                <a:spLocks/>
              </p:cNvSpPr>
              <p:nvPr/>
            </p:nvSpPr>
            <p:spPr bwMode="auto">
              <a:xfrm>
                <a:off x="3364" y="1383"/>
                <a:ext cx="6" cy="24"/>
              </a:xfrm>
              <a:custGeom>
                <a:avLst/>
                <a:gdLst>
                  <a:gd name="T0" fmla="*/ 0 w 1"/>
                  <a:gd name="T1" fmla="*/ 1119744 h 4"/>
                  <a:gd name="T2" fmla="*/ 279936 w 1"/>
                  <a:gd name="T3" fmla="*/ 559872 h 4"/>
                  <a:gd name="T4" fmla="*/ 279936 w 1"/>
                  <a:gd name="T5" fmla="*/ 0 h 4"/>
                  <a:gd name="T6" fmla="*/ 0 w 1"/>
                  <a:gd name="T7" fmla="*/ 559872 h 4"/>
                  <a:gd name="T8" fmla="*/ 0 w 1"/>
                  <a:gd name="T9" fmla="*/ 111974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8" name="Freeform 73"/>
              <p:cNvSpPr>
                <a:spLocks/>
              </p:cNvSpPr>
              <p:nvPr/>
            </p:nvSpPr>
            <p:spPr bwMode="auto">
              <a:xfrm>
                <a:off x="3364" y="1383"/>
                <a:ext cx="6" cy="12"/>
              </a:xfrm>
              <a:custGeom>
                <a:avLst/>
                <a:gdLst>
                  <a:gd name="T0" fmla="*/ 0 w 1"/>
                  <a:gd name="T1" fmla="*/ 559872 h 2"/>
                  <a:gd name="T2" fmla="*/ 279936 w 1"/>
                  <a:gd name="T3" fmla="*/ 0 h 2"/>
                  <a:gd name="T4" fmla="*/ 279936 w 1"/>
                  <a:gd name="T5" fmla="*/ 0 h 2"/>
                  <a:gd name="T6" fmla="*/ 0 w 1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39" name="Freeform 74"/>
              <p:cNvSpPr>
                <a:spLocks/>
              </p:cNvSpPr>
              <p:nvPr/>
            </p:nvSpPr>
            <p:spPr bwMode="auto">
              <a:xfrm>
                <a:off x="3334" y="1377"/>
                <a:ext cx="36" cy="12"/>
              </a:xfrm>
              <a:custGeom>
                <a:avLst/>
                <a:gdLst>
                  <a:gd name="T0" fmla="*/ 0 w 6"/>
                  <a:gd name="T1" fmla="*/ 559872 h 2"/>
                  <a:gd name="T2" fmla="*/ 1399680 w 6"/>
                  <a:gd name="T3" fmla="*/ 559872 h 2"/>
                  <a:gd name="T4" fmla="*/ 1679616 w 6"/>
                  <a:gd name="T5" fmla="*/ 0 h 2"/>
                  <a:gd name="T6" fmla="*/ 559872 w 6"/>
                  <a:gd name="T7" fmla="*/ 0 h 2"/>
                  <a:gd name="T8" fmla="*/ 0 w 6"/>
                  <a:gd name="T9" fmla="*/ 55987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5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76" name="Group 75"/>
            <p:cNvGrpSpPr>
              <a:grpSpLocks/>
            </p:cNvGrpSpPr>
            <p:nvPr/>
          </p:nvGrpSpPr>
          <p:grpSpPr bwMode="auto">
            <a:xfrm>
              <a:off x="5003800" y="1916113"/>
              <a:ext cx="57150" cy="220662"/>
              <a:chOff x="3436" y="1287"/>
              <a:chExt cx="36" cy="139"/>
            </a:xfrm>
          </p:grpSpPr>
          <p:sp>
            <p:nvSpPr>
              <p:cNvPr id="807" name="Rectangle 76"/>
              <p:cNvSpPr>
                <a:spLocks noChangeArrowheads="1"/>
              </p:cNvSpPr>
              <p:nvPr/>
            </p:nvSpPr>
            <p:spPr bwMode="auto">
              <a:xfrm>
                <a:off x="3436" y="1425"/>
                <a:ext cx="24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8" name="Rectangle 77"/>
              <p:cNvSpPr>
                <a:spLocks noChangeArrowheads="1"/>
              </p:cNvSpPr>
              <p:nvPr/>
            </p:nvSpPr>
            <p:spPr bwMode="auto">
              <a:xfrm>
                <a:off x="3436" y="1383"/>
                <a:ext cx="24" cy="42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9" name="Rectangle 78"/>
              <p:cNvSpPr>
                <a:spLocks noChangeArrowheads="1"/>
              </p:cNvSpPr>
              <p:nvPr/>
            </p:nvSpPr>
            <p:spPr bwMode="auto">
              <a:xfrm>
                <a:off x="3436" y="1383"/>
                <a:ext cx="24" cy="1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0" name="Rectangle 79"/>
              <p:cNvSpPr>
                <a:spLocks noChangeArrowheads="1"/>
              </p:cNvSpPr>
              <p:nvPr/>
            </p:nvSpPr>
            <p:spPr bwMode="auto">
              <a:xfrm>
                <a:off x="3436" y="1347"/>
                <a:ext cx="24" cy="36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1" name="Rectangle 80"/>
              <p:cNvSpPr>
                <a:spLocks noChangeArrowheads="1"/>
              </p:cNvSpPr>
              <p:nvPr/>
            </p:nvSpPr>
            <p:spPr bwMode="auto">
              <a:xfrm>
                <a:off x="3436" y="1323"/>
                <a:ext cx="24" cy="24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2" name="Rectangle 81"/>
              <p:cNvSpPr>
                <a:spLocks noChangeArrowheads="1"/>
              </p:cNvSpPr>
              <p:nvPr/>
            </p:nvSpPr>
            <p:spPr bwMode="auto">
              <a:xfrm>
                <a:off x="3436" y="1305"/>
                <a:ext cx="24" cy="18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3" name="Rectangle 82"/>
              <p:cNvSpPr>
                <a:spLocks noChangeArrowheads="1"/>
              </p:cNvSpPr>
              <p:nvPr/>
            </p:nvSpPr>
            <p:spPr bwMode="auto">
              <a:xfrm>
                <a:off x="3436" y="1305"/>
                <a:ext cx="24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4" name="Rectangle 83"/>
              <p:cNvSpPr>
                <a:spLocks noChangeArrowheads="1"/>
              </p:cNvSpPr>
              <p:nvPr/>
            </p:nvSpPr>
            <p:spPr bwMode="auto">
              <a:xfrm>
                <a:off x="3436" y="1299"/>
                <a:ext cx="24" cy="6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5" name="Freeform 84"/>
              <p:cNvSpPr>
                <a:spLocks/>
              </p:cNvSpPr>
              <p:nvPr/>
            </p:nvSpPr>
            <p:spPr bwMode="auto">
              <a:xfrm>
                <a:off x="3460" y="1413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6" name="Freeform 85"/>
              <p:cNvSpPr>
                <a:spLocks/>
              </p:cNvSpPr>
              <p:nvPr/>
            </p:nvSpPr>
            <p:spPr bwMode="auto">
              <a:xfrm>
                <a:off x="3460" y="1371"/>
                <a:ext cx="12" cy="54"/>
              </a:xfrm>
              <a:custGeom>
                <a:avLst/>
                <a:gdLst>
                  <a:gd name="T0" fmla="*/ 0 w 2"/>
                  <a:gd name="T1" fmla="*/ 2519424 h 9"/>
                  <a:gd name="T2" fmla="*/ 559872 w 2"/>
                  <a:gd name="T3" fmla="*/ 1959552 h 9"/>
                  <a:gd name="T4" fmla="*/ 559872 w 2"/>
                  <a:gd name="T5" fmla="*/ 0 h 9"/>
                  <a:gd name="T6" fmla="*/ 0 w 2"/>
                  <a:gd name="T7" fmla="*/ 559872 h 9"/>
                  <a:gd name="T8" fmla="*/ 0 w 2"/>
                  <a:gd name="T9" fmla="*/ 2519424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9">
                    <a:moveTo>
                      <a:pt x="0" y="9"/>
                    </a:moveTo>
                    <a:lnTo>
                      <a:pt x="2" y="7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7" name="Freeform 86"/>
              <p:cNvSpPr>
                <a:spLocks/>
              </p:cNvSpPr>
              <p:nvPr/>
            </p:nvSpPr>
            <p:spPr bwMode="auto">
              <a:xfrm>
                <a:off x="3460" y="1371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8" name="Freeform 87"/>
              <p:cNvSpPr>
                <a:spLocks/>
              </p:cNvSpPr>
              <p:nvPr/>
            </p:nvSpPr>
            <p:spPr bwMode="auto">
              <a:xfrm>
                <a:off x="3460" y="1335"/>
                <a:ext cx="12" cy="48"/>
              </a:xfrm>
              <a:custGeom>
                <a:avLst/>
                <a:gdLst>
                  <a:gd name="T0" fmla="*/ 0 w 2"/>
                  <a:gd name="T1" fmla="*/ 2239488 h 8"/>
                  <a:gd name="T2" fmla="*/ 559872 w 2"/>
                  <a:gd name="T3" fmla="*/ 1679616 h 8"/>
                  <a:gd name="T4" fmla="*/ 559872 w 2"/>
                  <a:gd name="T5" fmla="*/ 0 h 8"/>
                  <a:gd name="T6" fmla="*/ 0 w 2"/>
                  <a:gd name="T7" fmla="*/ 559872 h 8"/>
                  <a:gd name="T8" fmla="*/ 0 w 2"/>
                  <a:gd name="T9" fmla="*/ 223948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lnTo>
                      <a:pt x="2" y="6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9" name="Freeform 88"/>
              <p:cNvSpPr>
                <a:spLocks/>
              </p:cNvSpPr>
              <p:nvPr/>
            </p:nvSpPr>
            <p:spPr bwMode="auto">
              <a:xfrm>
                <a:off x="3460" y="1317"/>
                <a:ext cx="12" cy="30"/>
              </a:xfrm>
              <a:custGeom>
                <a:avLst/>
                <a:gdLst>
                  <a:gd name="T0" fmla="*/ 0 w 2"/>
                  <a:gd name="T1" fmla="*/ 1399680 h 5"/>
                  <a:gd name="T2" fmla="*/ 559872 w 2"/>
                  <a:gd name="T3" fmla="*/ 839808 h 5"/>
                  <a:gd name="T4" fmla="*/ 559872 w 2"/>
                  <a:gd name="T5" fmla="*/ 0 h 5"/>
                  <a:gd name="T6" fmla="*/ 0 w 2"/>
                  <a:gd name="T7" fmla="*/ 279936 h 5"/>
                  <a:gd name="T8" fmla="*/ 0 w 2"/>
                  <a:gd name="T9" fmla="*/ 139968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0" name="Freeform 89"/>
              <p:cNvSpPr>
                <a:spLocks/>
              </p:cNvSpPr>
              <p:nvPr/>
            </p:nvSpPr>
            <p:spPr bwMode="auto">
              <a:xfrm>
                <a:off x="3460" y="1293"/>
                <a:ext cx="12" cy="30"/>
              </a:xfrm>
              <a:custGeom>
                <a:avLst/>
                <a:gdLst>
                  <a:gd name="T0" fmla="*/ 0 w 2"/>
                  <a:gd name="T1" fmla="*/ 1399680 h 5"/>
                  <a:gd name="T2" fmla="*/ 559872 w 2"/>
                  <a:gd name="T3" fmla="*/ 1119744 h 5"/>
                  <a:gd name="T4" fmla="*/ 559872 w 2"/>
                  <a:gd name="T5" fmla="*/ 0 h 5"/>
                  <a:gd name="T6" fmla="*/ 0 w 2"/>
                  <a:gd name="T7" fmla="*/ 559872 h 5"/>
                  <a:gd name="T8" fmla="*/ 0 w 2"/>
                  <a:gd name="T9" fmla="*/ 139968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lnTo>
                      <a:pt x="2" y="4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1" name="Freeform 90"/>
              <p:cNvSpPr>
                <a:spLocks/>
              </p:cNvSpPr>
              <p:nvPr/>
            </p:nvSpPr>
            <p:spPr bwMode="auto">
              <a:xfrm>
                <a:off x="3460" y="1293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2" name="Freeform 91"/>
              <p:cNvSpPr>
                <a:spLocks/>
              </p:cNvSpPr>
              <p:nvPr/>
            </p:nvSpPr>
            <p:spPr bwMode="auto">
              <a:xfrm>
                <a:off x="3460" y="1287"/>
                <a:ext cx="12" cy="18"/>
              </a:xfrm>
              <a:custGeom>
                <a:avLst/>
                <a:gdLst>
                  <a:gd name="T0" fmla="*/ 0 w 2"/>
                  <a:gd name="T1" fmla="*/ 839808 h 3"/>
                  <a:gd name="T2" fmla="*/ 559872 w 2"/>
                  <a:gd name="T3" fmla="*/ 279936 h 3"/>
                  <a:gd name="T4" fmla="*/ 559872 w 2"/>
                  <a:gd name="T5" fmla="*/ 0 h 3"/>
                  <a:gd name="T6" fmla="*/ 0 w 2"/>
                  <a:gd name="T7" fmla="*/ 559872 h 3"/>
                  <a:gd name="T8" fmla="*/ 0 w 2"/>
                  <a:gd name="T9" fmla="*/ 83980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23" name="Freeform 92"/>
              <p:cNvSpPr>
                <a:spLocks/>
              </p:cNvSpPr>
              <p:nvPr/>
            </p:nvSpPr>
            <p:spPr bwMode="auto">
              <a:xfrm>
                <a:off x="3436" y="1287"/>
                <a:ext cx="36" cy="12"/>
              </a:xfrm>
              <a:custGeom>
                <a:avLst/>
                <a:gdLst>
                  <a:gd name="T0" fmla="*/ 0 w 6"/>
                  <a:gd name="T1" fmla="*/ 559872 h 2"/>
                  <a:gd name="T2" fmla="*/ 1119744 w 6"/>
                  <a:gd name="T3" fmla="*/ 559872 h 2"/>
                  <a:gd name="T4" fmla="*/ 1679616 w 6"/>
                  <a:gd name="T5" fmla="*/ 0 h 2"/>
                  <a:gd name="T6" fmla="*/ 279936 w 6"/>
                  <a:gd name="T7" fmla="*/ 0 h 2"/>
                  <a:gd name="T8" fmla="*/ 0 w 6"/>
                  <a:gd name="T9" fmla="*/ 55987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4" y="2"/>
                    </a:lnTo>
                    <a:lnTo>
                      <a:pt x="6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77" name="Group 93"/>
            <p:cNvGrpSpPr>
              <a:grpSpLocks/>
            </p:cNvGrpSpPr>
            <p:nvPr/>
          </p:nvGrpSpPr>
          <p:grpSpPr bwMode="auto">
            <a:xfrm>
              <a:off x="4716463" y="1700213"/>
              <a:ext cx="57150" cy="287337"/>
              <a:chOff x="3288" y="1162"/>
              <a:chExt cx="36" cy="181"/>
            </a:xfrm>
          </p:grpSpPr>
          <p:sp>
            <p:nvSpPr>
              <p:cNvPr id="790" name="Rectangle 94"/>
              <p:cNvSpPr>
                <a:spLocks noChangeArrowheads="1"/>
              </p:cNvSpPr>
              <p:nvPr/>
            </p:nvSpPr>
            <p:spPr bwMode="auto">
              <a:xfrm>
                <a:off x="3288" y="1342"/>
                <a:ext cx="24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1" name="Rectangle 95"/>
              <p:cNvSpPr>
                <a:spLocks noChangeArrowheads="1"/>
              </p:cNvSpPr>
              <p:nvPr/>
            </p:nvSpPr>
            <p:spPr bwMode="auto">
              <a:xfrm>
                <a:off x="3288" y="1228"/>
                <a:ext cx="24" cy="114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2" name="Rectangle 96"/>
              <p:cNvSpPr>
                <a:spLocks noChangeArrowheads="1"/>
              </p:cNvSpPr>
              <p:nvPr/>
            </p:nvSpPr>
            <p:spPr bwMode="auto">
              <a:xfrm>
                <a:off x="3288" y="1228"/>
                <a:ext cx="24" cy="1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3" name="Rectangle 97"/>
              <p:cNvSpPr>
                <a:spLocks noChangeArrowheads="1"/>
              </p:cNvSpPr>
              <p:nvPr/>
            </p:nvSpPr>
            <p:spPr bwMode="auto">
              <a:xfrm>
                <a:off x="3288" y="1198"/>
                <a:ext cx="24" cy="30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4" name="Rectangle 98"/>
              <p:cNvSpPr>
                <a:spLocks noChangeArrowheads="1"/>
              </p:cNvSpPr>
              <p:nvPr/>
            </p:nvSpPr>
            <p:spPr bwMode="auto">
              <a:xfrm>
                <a:off x="3288" y="1192"/>
                <a:ext cx="24" cy="6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5" name="Rectangle 99"/>
              <p:cNvSpPr>
                <a:spLocks noChangeArrowheads="1"/>
              </p:cNvSpPr>
              <p:nvPr/>
            </p:nvSpPr>
            <p:spPr bwMode="auto">
              <a:xfrm>
                <a:off x="3288" y="1180"/>
                <a:ext cx="24" cy="12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6" name="Rectangle 100"/>
              <p:cNvSpPr>
                <a:spLocks noChangeArrowheads="1"/>
              </p:cNvSpPr>
              <p:nvPr/>
            </p:nvSpPr>
            <p:spPr bwMode="auto">
              <a:xfrm>
                <a:off x="3288" y="1180"/>
                <a:ext cx="24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7" name="Rectangle 101"/>
              <p:cNvSpPr>
                <a:spLocks noChangeArrowheads="1"/>
              </p:cNvSpPr>
              <p:nvPr/>
            </p:nvSpPr>
            <p:spPr bwMode="auto">
              <a:xfrm>
                <a:off x="3288" y="1168"/>
                <a:ext cx="24" cy="12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8" name="Freeform 102"/>
              <p:cNvSpPr>
                <a:spLocks/>
              </p:cNvSpPr>
              <p:nvPr/>
            </p:nvSpPr>
            <p:spPr bwMode="auto">
              <a:xfrm>
                <a:off x="3312" y="1330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9" name="Freeform 103"/>
              <p:cNvSpPr>
                <a:spLocks/>
              </p:cNvSpPr>
              <p:nvPr/>
            </p:nvSpPr>
            <p:spPr bwMode="auto">
              <a:xfrm>
                <a:off x="3312" y="1216"/>
                <a:ext cx="12" cy="126"/>
              </a:xfrm>
              <a:custGeom>
                <a:avLst/>
                <a:gdLst>
                  <a:gd name="T0" fmla="*/ 0 w 2"/>
                  <a:gd name="T1" fmla="*/ 5878656 h 21"/>
                  <a:gd name="T2" fmla="*/ 559872 w 2"/>
                  <a:gd name="T3" fmla="*/ 5318784 h 21"/>
                  <a:gd name="T4" fmla="*/ 559872 w 2"/>
                  <a:gd name="T5" fmla="*/ 0 h 21"/>
                  <a:gd name="T6" fmla="*/ 0 w 2"/>
                  <a:gd name="T7" fmla="*/ 559872 h 21"/>
                  <a:gd name="T8" fmla="*/ 0 w 2"/>
                  <a:gd name="T9" fmla="*/ 5878656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21">
                    <a:moveTo>
                      <a:pt x="0" y="21"/>
                    </a:moveTo>
                    <a:lnTo>
                      <a:pt x="2" y="19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00" name="Freeform 104"/>
              <p:cNvSpPr>
                <a:spLocks/>
              </p:cNvSpPr>
              <p:nvPr/>
            </p:nvSpPr>
            <p:spPr bwMode="auto">
              <a:xfrm>
                <a:off x="3312" y="1216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01" name="Freeform 105"/>
              <p:cNvSpPr>
                <a:spLocks/>
              </p:cNvSpPr>
              <p:nvPr/>
            </p:nvSpPr>
            <p:spPr bwMode="auto">
              <a:xfrm>
                <a:off x="3312" y="1192"/>
                <a:ext cx="12" cy="36"/>
              </a:xfrm>
              <a:custGeom>
                <a:avLst/>
                <a:gdLst>
                  <a:gd name="T0" fmla="*/ 0 w 2"/>
                  <a:gd name="T1" fmla="*/ 1679616 h 6"/>
                  <a:gd name="T2" fmla="*/ 559872 w 2"/>
                  <a:gd name="T3" fmla="*/ 1119744 h 6"/>
                  <a:gd name="T4" fmla="*/ 559872 w 2"/>
                  <a:gd name="T5" fmla="*/ 0 h 6"/>
                  <a:gd name="T6" fmla="*/ 0 w 2"/>
                  <a:gd name="T7" fmla="*/ 279936 h 6"/>
                  <a:gd name="T8" fmla="*/ 0 w 2"/>
                  <a:gd name="T9" fmla="*/ 167961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lnTo>
                      <a:pt x="2" y="4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02" name="Freeform 106"/>
              <p:cNvSpPr>
                <a:spLocks/>
              </p:cNvSpPr>
              <p:nvPr/>
            </p:nvSpPr>
            <p:spPr bwMode="auto">
              <a:xfrm>
                <a:off x="3312" y="1180"/>
                <a:ext cx="12" cy="18"/>
              </a:xfrm>
              <a:custGeom>
                <a:avLst/>
                <a:gdLst>
                  <a:gd name="T0" fmla="*/ 0 w 2"/>
                  <a:gd name="T1" fmla="*/ 839808 h 3"/>
                  <a:gd name="T2" fmla="*/ 559872 w 2"/>
                  <a:gd name="T3" fmla="*/ 559872 h 3"/>
                  <a:gd name="T4" fmla="*/ 559872 w 2"/>
                  <a:gd name="T5" fmla="*/ 0 h 3"/>
                  <a:gd name="T6" fmla="*/ 0 w 2"/>
                  <a:gd name="T7" fmla="*/ 559872 h 3"/>
                  <a:gd name="T8" fmla="*/ 0 w 2"/>
                  <a:gd name="T9" fmla="*/ 83980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03" name="Freeform 107"/>
              <p:cNvSpPr>
                <a:spLocks/>
              </p:cNvSpPr>
              <p:nvPr/>
            </p:nvSpPr>
            <p:spPr bwMode="auto">
              <a:xfrm>
                <a:off x="3312" y="1168"/>
                <a:ext cx="12" cy="24"/>
              </a:xfrm>
              <a:custGeom>
                <a:avLst/>
                <a:gdLst>
                  <a:gd name="T0" fmla="*/ 0 w 2"/>
                  <a:gd name="T1" fmla="*/ 1119744 h 4"/>
                  <a:gd name="T2" fmla="*/ 559872 w 2"/>
                  <a:gd name="T3" fmla="*/ 559872 h 4"/>
                  <a:gd name="T4" fmla="*/ 559872 w 2"/>
                  <a:gd name="T5" fmla="*/ 0 h 4"/>
                  <a:gd name="T6" fmla="*/ 0 w 2"/>
                  <a:gd name="T7" fmla="*/ 559872 h 4"/>
                  <a:gd name="T8" fmla="*/ 0 w 2"/>
                  <a:gd name="T9" fmla="*/ 111974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04" name="Freeform 108"/>
              <p:cNvSpPr>
                <a:spLocks/>
              </p:cNvSpPr>
              <p:nvPr/>
            </p:nvSpPr>
            <p:spPr bwMode="auto">
              <a:xfrm>
                <a:off x="3312" y="1168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05" name="Freeform 109"/>
              <p:cNvSpPr>
                <a:spLocks/>
              </p:cNvSpPr>
              <p:nvPr/>
            </p:nvSpPr>
            <p:spPr bwMode="auto">
              <a:xfrm>
                <a:off x="3312" y="1162"/>
                <a:ext cx="12" cy="18"/>
              </a:xfrm>
              <a:custGeom>
                <a:avLst/>
                <a:gdLst>
                  <a:gd name="T0" fmla="*/ 0 w 2"/>
                  <a:gd name="T1" fmla="*/ 839808 h 3"/>
                  <a:gd name="T2" fmla="*/ 559872 w 2"/>
                  <a:gd name="T3" fmla="*/ 279936 h 3"/>
                  <a:gd name="T4" fmla="*/ 559872 w 2"/>
                  <a:gd name="T5" fmla="*/ 0 h 3"/>
                  <a:gd name="T6" fmla="*/ 0 w 2"/>
                  <a:gd name="T7" fmla="*/ 279936 h 3"/>
                  <a:gd name="T8" fmla="*/ 0 w 2"/>
                  <a:gd name="T9" fmla="*/ 83980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06" name="Freeform 110"/>
              <p:cNvSpPr>
                <a:spLocks/>
              </p:cNvSpPr>
              <p:nvPr/>
            </p:nvSpPr>
            <p:spPr bwMode="auto">
              <a:xfrm>
                <a:off x="3288" y="1162"/>
                <a:ext cx="36" cy="6"/>
              </a:xfrm>
              <a:custGeom>
                <a:avLst/>
                <a:gdLst>
                  <a:gd name="T0" fmla="*/ 0 w 6"/>
                  <a:gd name="T1" fmla="*/ 279936 h 1"/>
                  <a:gd name="T2" fmla="*/ 1119744 w 6"/>
                  <a:gd name="T3" fmla="*/ 279936 h 1"/>
                  <a:gd name="T4" fmla="*/ 1679616 w 6"/>
                  <a:gd name="T5" fmla="*/ 0 h 1"/>
                  <a:gd name="T6" fmla="*/ 279936 w 6"/>
                  <a:gd name="T7" fmla="*/ 0 h 1"/>
                  <a:gd name="T8" fmla="*/ 0 w 6"/>
                  <a:gd name="T9" fmla="*/ 279936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lnTo>
                      <a:pt x="4" y="1"/>
                    </a:lnTo>
                    <a:lnTo>
                      <a:pt x="6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78" name="Group 111"/>
            <p:cNvGrpSpPr>
              <a:grpSpLocks/>
            </p:cNvGrpSpPr>
            <p:nvPr/>
          </p:nvGrpSpPr>
          <p:grpSpPr bwMode="auto">
            <a:xfrm>
              <a:off x="4500563" y="2133600"/>
              <a:ext cx="57150" cy="285750"/>
              <a:chOff x="3118" y="1383"/>
              <a:chExt cx="36" cy="180"/>
            </a:xfrm>
          </p:grpSpPr>
          <p:sp>
            <p:nvSpPr>
              <p:cNvPr id="773" name="Rectangle 112"/>
              <p:cNvSpPr>
                <a:spLocks noChangeArrowheads="1"/>
              </p:cNvSpPr>
              <p:nvPr/>
            </p:nvSpPr>
            <p:spPr bwMode="auto">
              <a:xfrm>
                <a:off x="3118" y="1521"/>
                <a:ext cx="30" cy="42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4" name="Rectangle 113"/>
              <p:cNvSpPr>
                <a:spLocks noChangeArrowheads="1"/>
              </p:cNvSpPr>
              <p:nvPr/>
            </p:nvSpPr>
            <p:spPr bwMode="auto">
              <a:xfrm>
                <a:off x="3118" y="1521"/>
                <a:ext cx="30" cy="1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5" name="Rectangle 114"/>
              <p:cNvSpPr>
                <a:spLocks noChangeArrowheads="1"/>
              </p:cNvSpPr>
              <p:nvPr/>
            </p:nvSpPr>
            <p:spPr bwMode="auto">
              <a:xfrm>
                <a:off x="3118" y="1449"/>
                <a:ext cx="30" cy="72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6" name="Rectangle 115"/>
              <p:cNvSpPr>
                <a:spLocks noChangeArrowheads="1"/>
              </p:cNvSpPr>
              <p:nvPr/>
            </p:nvSpPr>
            <p:spPr bwMode="auto">
              <a:xfrm>
                <a:off x="3118" y="1425"/>
                <a:ext cx="30" cy="24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7" name="Rectangle 116"/>
              <p:cNvSpPr>
                <a:spLocks noChangeArrowheads="1"/>
              </p:cNvSpPr>
              <p:nvPr/>
            </p:nvSpPr>
            <p:spPr bwMode="auto">
              <a:xfrm>
                <a:off x="3118" y="1413"/>
                <a:ext cx="30" cy="12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8" name="Rectangle 117"/>
              <p:cNvSpPr>
                <a:spLocks noChangeArrowheads="1"/>
              </p:cNvSpPr>
              <p:nvPr/>
            </p:nvSpPr>
            <p:spPr bwMode="auto">
              <a:xfrm>
                <a:off x="3118" y="1401"/>
                <a:ext cx="30" cy="12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9" name="Rectangle 118"/>
              <p:cNvSpPr>
                <a:spLocks noChangeArrowheads="1"/>
              </p:cNvSpPr>
              <p:nvPr/>
            </p:nvSpPr>
            <p:spPr bwMode="auto">
              <a:xfrm>
                <a:off x="3118" y="1401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0" name="Rectangle 119"/>
              <p:cNvSpPr>
                <a:spLocks noChangeArrowheads="1"/>
              </p:cNvSpPr>
              <p:nvPr/>
            </p:nvSpPr>
            <p:spPr bwMode="auto">
              <a:xfrm>
                <a:off x="3118" y="1395"/>
                <a:ext cx="30" cy="6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1" name="Freeform 120"/>
              <p:cNvSpPr>
                <a:spLocks/>
              </p:cNvSpPr>
              <p:nvPr/>
            </p:nvSpPr>
            <p:spPr bwMode="auto">
              <a:xfrm>
                <a:off x="3148" y="1515"/>
                <a:ext cx="6" cy="48"/>
              </a:xfrm>
              <a:custGeom>
                <a:avLst/>
                <a:gdLst>
                  <a:gd name="T0" fmla="*/ 0 w 1"/>
                  <a:gd name="T1" fmla="*/ 2239488 h 8"/>
                  <a:gd name="T2" fmla="*/ 279936 w 1"/>
                  <a:gd name="T3" fmla="*/ 1959552 h 8"/>
                  <a:gd name="T4" fmla="*/ 279936 w 1"/>
                  <a:gd name="T5" fmla="*/ 0 h 8"/>
                  <a:gd name="T6" fmla="*/ 0 w 1"/>
                  <a:gd name="T7" fmla="*/ 279936 h 8"/>
                  <a:gd name="T8" fmla="*/ 0 w 1"/>
                  <a:gd name="T9" fmla="*/ 223948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0" y="8"/>
                    </a:moveTo>
                    <a:lnTo>
                      <a:pt x="1" y="7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2" name="Freeform 121"/>
              <p:cNvSpPr>
                <a:spLocks/>
              </p:cNvSpPr>
              <p:nvPr/>
            </p:nvSpPr>
            <p:spPr bwMode="auto">
              <a:xfrm>
                <a:off x="3148" y="1515"/>
                <a:ext cx="6" cy="6"/>
              </a:xfrm>
              <a:custGeom>
                <a:avLst/>
                <a:gdLst>
                  <a:gd name="T0" fmla="*/ 0 w 1"/>
                  <a:gd name="T1" fmla="*/ 279936 h 1"/>
                  <a:gd name="T2" fmla="*/ 279936 w 1"/>
                  <a:gd name="T3" fmla="*/ 0 h 1"/>
                  <a:gd name="T4" fmla="*/ 279936 w 1"/>
                  <a:gd name="T5" fmla="*/ 0 h 1"/>
                  <a:gd name="T6" fmla="*/ 0 w 1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3" name="Freeform 122"/>
              <p:cNvSpPr>
                <a:spLocks/>
              </p:cNvSpPr>
              <p:nvPr/>
            </p:nvSpPr>
            <p:spPr bwMode="auto">
              <a:xfrm>
                <a:off x="3148" y="1443"/>
                <a:ext cx="6" cy="78"/>
              </a:xfrm>
              <a:custGeom>
                <a:avLst/>
                <a:gdLst>
                  <a:gd name="T0" fmla="*/ 0 w 1"/>
                  <a:gd name="T1" fmla="*/ 3639168 h 13"/>
                  <a:gd name="T2" fmla="*/ 279936 w 1"/>
                  <a:gd name="T3" fmla="*/ 3359232 h 13"/>
                  <a:gd name="T4" fmla="*/ 279936 w 1"/>
                  <a:gd name="T5" fmla="*/ 0 h 13"/>
                  <a:gd name="T6" fmla="*/ 0 w 1"/>
                  <a:gd name="T7" fmla="*/ 279936 h 13"/>
                  <a:gd name="T8" fmla="*/ 0 w 1"/>
                  <a:gd name="T9" fmla="*/ 3639168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13"/>
                    </a:moveTo>
                    <a:lnTo>
                      <a:pt x="1" y="12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4" name="Freeform 123"/>
              <p:cNvSpPr>
                <a:spLocks/>
              </p:cNvSpPr>
              <p:nvPr/>
            </p:nvSpPr>
            <p:spPr bwMode="auto">
              <a:xfrm>
                <a:off x="3148" y="1419"/>
                <a:ext cx="6" cy="30"/>
              </a:xfrm>
              <a:custGeom>
                <a:avLst/>
                <a:gdLst>
                  <a:gd name="T0" fmla="*/ 0 w 1"/>
                  <a:gd name="T1" fmla="*/ 1399680 h 5"/>
                  <a:gd name="T2" fmla="*/ 279936 w 1"/>
                  <a:gd name="T3" fmla="*/ 1119744 h 5"/>
                  <a:gd name="T4" fmla="*/ 279936 w 1"/>
                  <a:gd name="T5" fmla="*/ 0 h 5"/>
                  <a:gd name="T6" fmla="*/ 0 w 1"/>
                  <a:gd name="T7" fmla="*/ 279936 h 5"/>
                  <a:gd name="T8" fmla="*/ 0 w 1"/>
                  <a:gd name="T9" fmla="*/ 139968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lnTo>
                      <a:pt x="1" y="4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5" name="Freeform 124"/>
              <p:cNvSpPr>
                <a:spLocks/>
              </p:cNvSpPr>
              <p:nvPr/>
            </p:nvSpPr>
            <p:spPr bwMode="auto">
              <a:xfrm>
                <a:off x="3148" y="1407"/>
                <a:ext cx="6" cy="18"/>
              </a:xfrm>
              <a:custGeom>
                <a:avLst/>
                <a:gdLst>
                  <a:gd name="T0" fmla="*/ 0 w 1"/>
                  <a:gd name="T1" fmla="*/ 839808 h 3"/>
                  <a:gd name="T2" fmla="*/ 279936 w 1"/>
                  <a:gd name="T3" fmla="*/ 559872 h 3"/>
                  <a:gd name="T4" fmla="*/ 279936 w 1"/>
                  <a:gd name="T5" fmla="*/ 0 h 3"/>
                  <a:gd name="T6" fmla="*/ 0 w 1"/>
                  <a:gd name="T7" fmla="*/ 279936 h 3"/>
                  <a:gd name="T8" fmla="*/ 0 w 1"/>
                  <a:gd name="T9" fmla="*/ 83980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6" name="Freeform 125"/>
              <p:cNvSpPr>
                <a:spLocks/>
              </p:cNvSpPr>
              <p:nvPr/>
            </p:nvSpPr>
            <p:spPr bwMode="auto">
              <a:xfrm>
                <a:off x="3148" y="1395"/>
                <a:ext cx="6" cy="18"/>
              </a:xfrm>
              <a:custGeom>
                <a:avLst/>
                <a:gdLst>
                  <a:gd name="T0" fmla="*/ 0 w 1"/>
                  <a:gd name="T1" fmla="*/ 839808 h 3"/>
                  <a:gd name="T2" fmla="*/ 279936 w 1"/>
                  <a:gd name="T3" fmla="*/ 559872 h 3"/>
                  <a:gd name="T4" fmla="*/ 279936 w 1"/>
                  <a:gd name="T5" fmla="*/ 0 h 3"/>
                  <a:gd name="T6" fmla="*/ 0 w 1"/>
                  <a:gd name="T7" fmla="*/ 279936 h 3"/>
                  <a:gd name="T8" fmla="*/ 0 w 1"/>
                  <a:gd name="T9" fmla="*/ 83980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7" name="Freeform 126"/>
              <p:cNvSpPr>
                <a:spLocks/>
              </p:cNvSpPr>
              <p:nvPr/>
            </p:nvSpPr>
            <p:spPr bwMode="auto">
              <a:xfrm>
                <a:off x="3148" y="1395"/>
                <a:ext cx="6" cy="6"/>
              </a:xfrm>
              <a:custGeom>
                <a:avLst/>
                <a:gdLst>
                  <a:gd name="T0" fmla="*/ 0 w 1"/>
                  <a:gd name="T1" fmla="*/ 279936 h 1"/>
                  <a:gd name="T2" fmla="*/ 279936 w 1"/>
                  <a:gd name="T3" fmla="*/ 0 h 1"/>
                  <a:gd name="T4" fmla="*/ 279936 w 1"/>
                  <a:gd name="T5" fmla="*/ 0 h 1"/>
                  <a:gd name="T6" fmla="*/ 0 w 1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8" name="Freeform 127"/>
              <p:cNvSpPr>
                <a:spLocks/>
              </p:cNvSpPr>
              <p:nvPr/>
            </p:nvSpPr>
            <p:spPr bwMode="auto">
              <a:xfrm>
                <a:off x="3148" y="1383"/>
                <a:ext cx="6" cy="18"/>
              </a:xfrm>
              <a:custGeom>
                <a:avLst/>
                <a:gdLst>
                  <a:gd name="T0" fmla="*/ 0 w 1"/>
                  <a:gd name="T1" fmla="*/ 839808 h 3"/>
                  <a:gd name="T2" fmla="*/ 279936 w 1"/>
                  <a:gd name="T3" fmla="*/ 559872 h 3"/>
                  <a:gd name="T4" fmla="*/ 279936 w 1"/>
                  <a:gd name="T5" fmla="*/ 0 h 3"/>
                  <a:gd name="T6" fmla="*/ 0 w 1"/>
                  <a:gd name="T7" fmla="*/ 559872 h 3"/>
                  <a:gd name="T8" fmla="*/ 0 w 1"/>
                  <a:gd name="T9" fmla="*/ 83980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89" name="Freeform 128"/>
              <p:cNvSpPr>
                <a:spLocks/>
              </p:cNvSpPr>
              <p:nvPr/>
            </p:nvSpPr>
            <p:spPr bwMode="auto">
              <a:xfrm>
                <a:off x="3118" y="1383"/>
                <a:ext cx="36" cy="12"/>
              </a:xfrm>
              <a:custGeom>
                <a:avLst/>
                <a:gdLst>
                  <a:gd name="T0" fmla="*/ 0 w 6"/>
                  <a:gd name="T1" fmla="*/ 559872 h 2"/>
                  <a:gd name="T2" fmla="*/ 1399680 w 6"/>
                  <a:gd name="T3" fmla="*/ 559872 h 2"/>
                  <a:gd name="T4" fmla="*/ 1679616 w 6"/>
                  <a:gd name="T5" fmla="*/ 0 h 2"/>
                  <a:gd name="T6" fmla="*/ 559872 w 6"/>
                  <a:gd name="T7" fmla="*/ 0 h 2"/>
                  <a:gd name="T8" fmla="*/ 0 w 6"/>
                  <a:gd name="T9" fmla="*/ 55987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5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79" name="Group 129"/>
            <p:cNvGrpSpPr>
              <a:grpSpLocks/>
            </p:cNvGrpSpPr>
            <p:nvPr/>
          </p:nvGrpSpPr>
          <p:grpSpPr bwMode="auto">
            <a:xfrm>
              <a:off x="5219700" y="2133600"/>
              <a:ext cx="57150" cy="325438"/>
              <a:chOff x="3700" y="1449"/>
              <a:chExt cx="36" cy="205"/>
            </a:xfrm>
          </p:grpSpPr>
          <p:sp>
            <p:nvSpPr>
              <p:cNvPr id="756" name="Rectangle 130"/>
              <p:cNvSpPr>
                <a:spLocks noChangeArrowheads="1"/>
              </p:cNvSpPr>
              <p:nvPr/>
            </p:nvSpPr>
            <p:spPr bwMode="auto">
              <a:xfrm>
                <a:off x="3700" y="1653"/>
                <a:ext cx="24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7" name="Rectangle 131"/>
              <p:cNvSpPr>
                <a:spLocks noChangeArrowheads="1"/>
              </p:cNvSpPr>
              <p:nvPr/>
            </p:nvSpPr>
            <p:spPr bwMode="auto">
              <a:xfrm>
                <a:off x="3700" y="1599"/>
                <a:ext cx="24" cy="54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8" name="Rectangle 132"/>
              <p:cNvSpPr>
                <a:spLocks noChangeArrowheads="1"/>
              </p:cNvSpPr>
              <p:nvPr/>
            </p:nvSpPr>
            <p:spPr bwMode="auto">
              <a:xfrm>
                <a:off x="3700" y="1539"/>
                <a:ext cx="24" cy="60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9" name="Rectangle 133"/>
              <p:cNvSpPr>
                <a:spLocks noChangeArrowheads="1"/>
              </p:cNvSpPr>
              <p:nvPr/>
            </p:nvSpPr>
            <p:spPr bwMode="auto">
              <a:xfrm>
                <a:off x="3700" y="1485"/>
                <a:ext cx="24" cy="54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0" name="Rectangle 134"/>
              <p:cNvSpPr>
                <a:spLocks noChangeArrowheads="1"/>
              </p:cNvSpPr>
              <p:nvPr/>
            </p:nvSpPr>
            <p:spPr bwMode="auto">
              <a:xfrm>
                <a:off x="3700" y="1485"/>
                <a:ext cx="24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1" name="Rectangle 135"/>
              <p:cNvSpPr>
                <a:spLocks noChangeArrowheads="1"/>
              </p:cNvSpPr>
              <p:nvPr/>
            </p:nvSpPr>
            <p:spPr bwMode="auto">
              <a:xfrm>
                <a:off x="3700" y="1461"/>
                <a:ext cx="24" cy="24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2" name="Rectangle 136"/>
              <p:cNvSpPr>
                <a:spLocks noChangeArrowheads="1"/>
              </p:cNvSpPr>
              <p:nvPr/>
            </p:nvSpPr>
            <p:spPr bwMode="auto">
              <a:xfrm>
                <a:off x="3700" y="1461"/>
                <a:ext cx="24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3" name="Rectangle 137"/>
              <p:cNvSpPr>
                <a:spLocks noChangeArrowheads="1"/>
              </p:cNvSpPr>
              <p:nvPr/>
            </p:nvSpPr>
            <p:spPr bwMode="auto">
              <a:xfrm>
                <a:off x="3700" y="1455"/>
                <a:ext cx="24" cy="6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4" name="Freeform 138"/>
              <p:cNvSpPr>
                <a:spLocks/>
              </p:cNvSpPr>
              <p:nvPr/>
            </p:nvSpPr>
            <p:spPr bwMode="auto">
              <a:xfrm>
                <a:off x="3724" y="1647"/>
                <a:ext cx="12" cy="6"/>
              </a:xfrm>
              <a:custGeom>
                <a:avLst/>
                <a:gdLst>
                  <a:gd name="T0" fmla="*/ 0 w 2"/>
                  <a:gd name="T1" fmla="*/ 279936 h 1"/>
                  <a:gd name="T2" fmla="*/ 559872 w 2"/>
                  <a:gd name="T3" fmla="*/ 0 h 1"/>
                  <a:gd name="T4" fmla="*/ 559872 w 2"/>
                  <a:gd name="T5" fmla="*/ 0 h 1"/>
                  <a:gd name="T6" fmla="*/ 0 w 2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5" name="Freeform 139"/>
              <p:cNvSpPr>
                <a:spLocks/>
              </p:cNvSpPr>
              <p:nvPr/>
            </p:nvSpPr>
            <p:spPr bwMode="auto">
              <a:xfrm>
                <a:off x="3724" y="1587"/>
                <a:ext cx="12" cy="66"/>
              </a:xfrm>
              <a:custGeom>
                <a:avLst/>
                <a:gdLst>
                  <a:gd name="T0" fmla="*/ 0 w 2"/>
                  <a:gd name="T1" fmla="*/ 3079296 h 11"/>
                  <a:gd name="T2" fmla="*/ 559872 w 2"/>
                  <a:gd name="T3" fmla="*/ 2799360 h 11"/>
                  <a:gd name="T4" fmla="*/ 559872 w 2"/>
                  <a:gd name="T5" fmla="*/ 0 h 11"/>
                  <a:gd name="T6" fmla="*/ 0 w 2"/>
                  <a:gd name="T7" fmla="*/ 559872 h 11"/>
                  <a:gd name="T8" fmla="*/ 0 w 2"/>
                  <a:gd name="T9" fmla="*/ 307929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lnTo>
                      <a:pt x="2" y="1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6" name="Freeform 140"/>
              <p:cNvSpPr>
                <a:spLocks/>
              </p:cNvSpPr>
              <p:nvPr/>
            </p:nvSpPr>
            <p:spPr bwMode="auto">
              <a:xfrm>
                <a:off x="3724" y="1533"/>
                <a:ext cx="12" cy="66"/>
              </a:xfrm>
              <a:custGeom>
                <a:avLst/>
                <a:gdLst>
                  <a:gd name="T0" fmla="*/ 0 w 2"/>
                  <a:gd name="T1" fmla="*/ 3079296 h 11"/>
                  <a:gd name="T2" fmla="*/ 559872 w 2"/>
                  <a:gd name="T3" fmla="*/ 2519424 h 11"/>
                  <a:gd name="T4" fmla="*/ 559872 w 2"/>
                  <a:gd name="T5" fmla="*/ 0 h 11"/>
                  <a:gd name="T6" fmla="*/ 0 w 2"/>
                  <a:gd name="T7" fmla="*/ 279936 h 11"/>
                  <a:gd name="T8" fmla="*/ 0 w 2"/>
                  <a:gd name="T9" fmla="*/ 307929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lnTo>
                      <a:pt x="2" y="9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7" name="Freeform 141"/>
              <p:cNvSpPr>
                <a:spLocks/>
              </p:cNvSpPr>
              <p:nvPr/>
            </p:nvSpPr>
            <p:spPr bwMode="auto">
              <a:xfrm>
                <a:off x="3724" y="1473"/>
                <a:ext cx="12" cy="66"/>
              </a:xfrm>
              <a:custGeom>
                <a:avLst/>
                <a:gdLst>
                  <a:gd name="T0" fmla="*/ 0 w 2"/>
                  <a:gd name="T1" fmla="*/ 3079296 h 11"/>
                  <a:gd name="T2" fmla="*/ 559872 w 2"/>
                  <a:gd name="T3" fmla="*/ 2799360 h 11"/>
                  <a:gd name="T4" fmla="*/ 559872 w 2"/>
                  <a:gd name="T5" fmla="*/ 0 h 11"/>
                  <a:gd name="T6" fmla="*/ 0 w 2"/>
                  <a:gd name="T7" fmla="*/ 559872 h 11"/>
                  <a:gd name="T8" fmla="*/ 0 w 2"/>
                  <a:gd name="T9" fmla="*/ 307929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lnTo>
                      <a:pt x="2" y="1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8" name="Freeform 142"/>
              <p:cNvSpPr>
                <a:spLocks/>
              </p:cNvSpPr>
              <p:nvPr/>
            </p:nvSpPr>
            <p:spPr bwMode="auto">
              <a:xfrm>
                <a:off x="3724" y="1473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9" name="Freeform 143"/>
              <p:cNvSpPr>
                <a:spLocks/>
              </p:cNvSpPr>
              <p:nvPr/>
            </p:nvSpPr>
            <p:spPr bwMode="auto">
              <a:xfrm>
                <a:off x="3724" y="1449"/>
                <a:ext cx="12" cy="36"/>
              </a:xfrm>
              <a:custGeom>
                <a:avLst/>
                <a:gdLst>
                  <a:gd name="T0" fmla="*/ 0 w 2"/>
                  <a:gd name="T1" fmla="*/ 1679616 h 6"/>
                  <a:gd name="T2" fmla="*/ 559872 w 2"/>
                  <a:gd name="T3" fmla="*/ 1119744 h 6"/>
                  <a:gd name="T4" fmla="*/ 559872 w 2"/>
                  <a:gd name="T5" fmla="*/ 0 h 6"/>
                  <a:gd name="T6" fmla="*/ 0 w 2"/>
                  <a:gd name="T7" fmla="*/ 559872 h 6"/>
                  <a:gd name="T8" fmla="*/ 0 w 2"/>
                  <a:gd name="T9" fmla="*/ 167961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lnTo>
                      <a:pt x="2" y="4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70" name="Freeform 144"/>
              <p:cNvSpPr>
                <a:spLocks/>
              </p:cNvSpPr>
              <p:nvPr/>
            </p:nvSpPr>
            <p:spPr bwMode="auto">
              <a:xfrm>
                <a:off x="3724" y="1449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71" name="Freeform 145"/>
              <p:cNvSpPr>
                <a:spLocks/>
              </p:cNvSpPr>
              <p:nvPr/>
            </p:nvSpPr>
            <p:spPr bwMode="auto">
              <a:xfrm>
                <a:off x="3724" y="1449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279936 h 2"/>
                  <a:gd name="T8" fmla="*/ 0 w 2"/>
                  <a:gd name="T9" fmla="*/ 55987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72" name="Freeform 146"/>
              <p:cNvSpPr>
                <a:spLocks/>
              </p:cNvSpPr>
              <p:nvPr/>
            </p:nvSpPr>
            <p:spPr bwMode="auto">
              <a:xfrm>
                <a:off x="3700" y="1449"/>
                <a:ext cx="36" cy="6"/>
              </a:xfrm>
              <a:custGeom>
                <a:avLst/>
                <a:gdLst>
                  <a:gd name="T0" fmla="*/ 0 w 6"/>
                  <a:gd name="T1" fmla="*/ 279936 h 1"/>
                  <a:gd name="T2" fmla="*/ 1119744 w 6"/>
                  <a:gd name="T3" fmla="*/ 279936 h 1"/>
                  <a:gd name="T4" fmla="*/ 1679616 w 6"/>
                  <a:gd name="T5" fmla="*/ 0 h 1"/>
                  <a:gd name="T6" fmla="*/ 279936 w 6"/>
                  <a:gd name="T7" fmla="*/ 0 h 1"/>
                  <a:gd name="T8" fmla="*/ 0 w 6"/>
                  <a:gd name="T9" fmla="*/ 279936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lnTo>
                      <a:pt x="4" y="1"/>
                    </a:lnTo>
                    <a:lnTo>
                      <a:pt x="6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80" name="Group 147"/>
            <p:cNvGrpSpPr>
              <a:grpSpLocks/>
            </p:cNvGrpSpPr>
            <p:nvPr/>
          </p:nvGrpSpPr>
          <p:grpSpPr bwMode="auto">
            <a:xfrm>
              <a:off x="5219700" y="2565400"/>
              <a:ext cx="66675" cy="334963"/>
              <a:chOff x="3682" y="1737"/>
              <a:chExt cx="42" cy="211"/>
            </a:xfrm>
          </p:grpSpPr>
          <p:sp>
            <p:nvSpPr>
              <p:cNvPr id="739" name="Rectangle 148"/>
              <p:cNvSpPr>
                <a:spLocks noChangeArrowheads="1"/>
              </p:cNvSpPr>
              <p:nvPr/>
            </p:nvSpPr>
            <p:spPr bwMode="auto">
              <a:xfrm>
                <a:off x="3682" y="1947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0" name="Rectangle 149"/>
              <p:cNvSpPr>
                <a:spLocks noChangeArrowheads="1"/>
              </p:cNvSpPr>
              <p:nvPr/>
            </p:nvSpPr>
            <p:spPr bwMode="auto">
              <a:xfrm>
                <a:off x="3682" y="1893"/>
                <a:ext cx="30" cy="54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1" name="Rectangle 150"/>
              <p:cNvSpPr>
                <a:spLocks noChangeArrowheads="1"/>
              </p:cNvSpPr>
              <p:nvPr/>
            </p:nvSpPr>
            <p:spPr bwMode="auto">
              <a:xfrm>
                <a:off x="3682" y="1833"/>
                <a:ext cx="30" cy="60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2" name="Rectangle 151"/>
              <p:cNvSpPr>
                <a:spLocks noChangeArrowheads="1"/>
              </p:cNvSpPr>
              <p:nvPr/>
            </p:nvSpPr>
            <p:spPr bwMode="auto">
              <a:xfrm>
                <a:off x="3682" y="1833"/>
                <a:ext cx="30" cy="1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3" name="Rectangle 152"/>
              <p:cNvSpPr>
                <a:spLocks noChangeArrowheads="1"/>
              </p:cNvSpPr>
              <p:nvPr/>
            </p:nvSpPr>
            <p:spPr bwMode="auto">
              <a:xfrm>
                <a:off x="3682" y="1833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4" name="Rectangle 153"/>
              <p:cNvSpPr>
                <a:spLocks noChangeArrowheads="1"/>
              </p:cNvSpPr>
              <p:nvPr/>
            </p:nvSpPr>
            <p:spPr bwMode="auto">
              <a:xfrm>
                <a:off x="3682" y="1749"/>
                <a:ext cx="30" cy="84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5" name="Rectangle 154"/>
              <p:cNvSpPr>
                <a:spLocks noChangeArrowheads="1"/>
              </p:cNvSpPr>
              <p:nvPr/>
            </p:nvSpPr>
            <p:spPr bwMode="auto">
              <a:xfrm>
                <a:off x="3682" y="1749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6" name="Rectangle 155"/>
              <p:cNvSpPr>
                <a:spLocks noChangeArrowheads="1"/>
              </p:cNvSpPr>
              <p:nvPr/>
            </p:nvSpPr>
            <p:spPr bwMode="auto">
              <a:xfrm>
                <a:off x="3682" y="1749"/>
                <a:ext cx="30" cy="1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7" name="Freeform 156"/>
              <p:cNvSpPr>
                <a:spLocks/>
              </p:cNvSpPr>
              <p:nvPr/>
            </p:nvSpPr>
            <p:spPr bwMode="auto">
              <a:xfrm>
                <a:off x="3712" y="1935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48" name="Freeform 157"/>
              <p:cNvSpPr>
                <a:spLocks/>
              </p:cNvSpPr>
              <p:nvPr/>
            </p:nvSpPr>
            <p:spPr bwMode="auto">
              <a:xfrm>
                <a:off x="3712" y="1881"/>
                <a:ext cx="12" cy="66"/>
              </a:xfrm>
              <a:custGeom>
                <a:avLst/>
                <a:gdLst>
                  <a:gd name="T0" fmla="*/ 0 w 2"/>
                  <a:gd name="T1" fmla="*/ 3079296 h 11"/>
                  <a:gd name="T2" fmla="*/ 559872 w 2"/>
                  <a:gd name="T3" fmla="*/ 2519424 h 11"/>
                  <a:gd name="T4" fmla="*/ 559872 w 2"/>
                  <a:gd name="T5" fmla="*/ 0 h 11"/>
                  <a:gd name="T6" fmla="*/ 0 w 2"/>
                  <a:gd name="T7" fmla="*/ 559872 h 11"/>
                  <a:gd name="T8" fmla="*/ 0 w 2"/>
                  <a:gd name="T9" fmla="*/ 307929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lnTo>
                      <a:pt x="2" y="9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49" name="Freeform 158"/>
              <p:cNvSpPr>
                <a:spLocks/>
              </p:cNvSpPr>
              <p:nvPr/>
            </p:nvSpPr>
            <p:spPr bwMode="auto">
              <a:xfrm>
                <a:off x="3712" y="1821"/>
                <a:ext cx="12" cy="72"/>
              </a:xfrm>
              <a:custGeom>
                <a:avLst/>
                <a:gdLst>
                  <a:gd name="T0" fmla="*/ 0 w 2"/>
                  <a:gd name="T1" fmla="*/ 3359232 h 12"/>
                  <a:gd name="T2" fmla="*/ 559872 w 2"/>
                  <a:gd name="T3" fmla="*/ 2799360 h 12"/>
                  <a:gd name="T4" fmla="*/ 559872 w 2"/>
                  <a:gd name="T5" fmla="*/ 0 h 12"/>
                  <a:gd name="T6" fmla="*/ 0 w 2"/>
                  <a:gd name="T7" fmla="*/ 559872 h 12"/>
                  <a:gd name="T8" fmla="*/ 0 w 2"/>
                  <a:gd name="T9" fmla="*/ 3359232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50" name="Freeform 159"/>
              <p:cNvSpPr>
                <a:spLocks/>
              </p:cNvSpPr>
              <p:nvPr/>
            </p:nvSpPr>
            <p:spPr bwMode="auto">
              <a:xfrm>
                <a:off x="3712" y="1821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51" name="Freeform 160"/>
              <p:cNvSpPr>
                <a:spLocks/>
              </p:cNvSpPr>
              <p:nvPr/>
            </p:nvSpPr>
            <p:spPr bwMode="auto">
              <a:xfrm>
                <a:off x="3712" y="1821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52" name="Freeform 161"/>
              <p:cNvSpPr>
                <a:spLocks/>
              </p:cNvSpPr>
              <p:nvPr/>
            </p:nvSpPr>
            <p:spPr bwMode="auto">
              <a:xfrm>
                <a:off x="3712" y="1743"/>
                <a:ext cx="12" cy="90"/>
              </a:xfrm>
              <a:custGeom>
                <a:avLst/>
                <a:gdLst>
                  <a:gd name="T0" fmla="*/ 0 w 2"/>
                  <a:gd name="T1" fmla="*/ 4199040 h 15"/>
                  <a:gd name="T2" fmla="*/ 559872 w 2"/>
                  <a:gd name="T3" fmla="*/ 3639168 h 15"/>
                  <a:gd name="T4" fmla="*/ 559872 w 2"/>
                  <a:gd name="T5" fmla="*/ 0 h 15"/>
                  <a:gd name="T6" fmla="*/ 0 w 2"/>
                  <a:gd name="T7" fmla="*/ 279936 h 15"/>
                  <a:gd name="T8" fmla="*/ 0 w 2"/>
                  <a:gd name="T9" fmla="*/ 419904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2" y="13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53" name="Freeform 162"/>
              <p:cNvSpPr>
                <a:spLocks/>
              </p:cNvSpPr>
              <p:nvPr/>
            </p:nvSpPr>
            <p:spPr bwMode="auto">
              <a:xfrm>
                <a:off x="3712" y="1743"/>
                <a:ext cx="12" cy="6"/>
              </a:xfrm>
              <a:custGeom>
                <a:avLst/>
                <a:gdLst>
                  <a:gd name="T0" fmla="*/ 0 w 2"/>
                  <a:gd name="T1" fmla="*/ 279936 h 1"/>
                  <a:gd name="T2" fmla="*/ 559872 w 2"/>
                  <a:gd name="T3" fmla="*/ 0 h 1"/>
                  <a:gd name="T4" fmla="*/ 559872 w 2"/>
                  <a:gd name="T5" fmla="*/ 0 h 1"/>
                  <a:gd name="T6" fmla="*/ 0 w 2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54" name="Freeform 163"/>
              <p:cNvSpPr>
                <a:spLocks/>
              </p:cNvSpPr>
              <p:nvPr/>
            </p:nvSpPr>
            <p:spPr bwMode="auto">
              <a:xfrm>
                <a:off x="3712" y="1737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279936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55" name="Freeform 164"/>
              <p:cNvSpPr>
                <a:spLocks/>
              </p:cNvSpPr>
              <p:nvPr/>
            </p:nvSpPr>
            <p:spPr bwMode="auto">
              <a:xfrm>
                <a:off x="3682" y="1737"/>
                <a:ext cx="42" cy="12"/>
              </a:xfrm>
              <a:custGeom>
                <a:avLst/>
                <a:gdLst>
                  <a:gd name="T0" fmla="*/ 0 w 7"/>
                  <a:gd name="T1" fmla="*/ 559872 h 2"/>
                  <a:gd name="T2" fmla="*/ 1399680 w 7"/>
                  <a:gd name="T3" fmla="*/ 559872 h 2"/>
                  <a:gd name="T4" fmla="*/ 1959552 w 7"/>
                  <a:gd name="T5" fmla="*/ 0 h 2"/>
                  <a:gd name="T6" fmla="*/ 559872 w 7"/>
                  <a:gd name="T7" fmla="*/ 0 h 2"/>
                  <a:gd name="T8" fmla="*/ 0 w 7"/>
                  <a:gd name="T9" fmla="*/ 55987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lnTo>
                      <a:pt x="5" y="2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81" name="Group 165"/>
            <p:cNvGrpSpPr>
              <a:grpSpLocks/>
            </p:cNvGrpSpPr>
            <p:nvPr/>
          </p:nvGrpSpPr>
          <p:grpSpPr bwMode="auto">
            <a:xfrm>
              <a:off x="5148263" y="1700213"/>
              <a:ext cx="57150" cy="334962"/>
              <a:chOff x="3496" y="1011"/>
              <a:chExt cx="36" cy="211"/>
            </a:xfrm>
          </p:grpSpPr>
          <p:sp>
            <p:nvSpPr>
              <p:cNvPr id="722" name="Rectangle 166"/>
              <p:cNvSpPr>
                <a:spLocks noChangeArrowheads="1"/>
              </p:cNvSpPr>
              <p:nvPr/>
            </p:nvSpPr>
            <p:spPr bwMode="auto">
              <a:xfrm>
                <a:off x="3496" y="1221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3" name="Rectangle 167"/>
              <p:cNvSpPr>
                <a:spLocks noChangeArrowheads="1"/>
              </p:cNvSpPr>
              <p:nvPr/>
            </p:nvSpPr>
            <p:spPr bwMode="auto">
              <a:xfrm>
                <a:off x="3496" y="1107"/>
                <a:ext cx="30" cy="114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4" name="Rectangle 168"/>
              <p:cNvSpPr>
                <a:spLocks noChangeArrowheads="1"/>
              </p:cNvSpPr>
              <p:nvPr/>
            </p:nvSpPr>
            <p:spPr bwMode="auto">
              <a:xfrm>
                <a:off x="3496" y="1107"/>
                <a:ext cx="30" cy="1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5" name="Rectangle 169"/>
              <p:cNvSpPr>
                <a:spLocks noChangeArrowheads="1"/>
              </p:cNvSpPr>
              <p:nvPr/>
            </p:nvSpPr>
            <p:spPr bwMode="auto">
              <a:xfrm>
                <a:off x="3496" y="1035"/>
                <a:ext cx="30" cy="72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6" name="Rectangle 170"/>
              <p:cNvSpPr>
                <a:spLocks noChangeArrowheads="1"/>
              </p:cNvSpPr>
              <p:nvPr/>
            </p:nvSpPr>
            <p:spPr bwMode="auto">
              <a:xfrm>
                <a:off x="3496" y="1029"/>
                <a:ext cx="30" cy="6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7" name="Rectangle 171"/>
              <p:cNvSpPr>
                <a:spLocks noChangeArrowheads="1"/>
              </p:cNvSpPr>
              <p:nvPr/>
            </p:nvSpPr>
            <p:spPr bwMode="auto">
              <a:xfrm>
                <a:off x="3496" y="1029"/>
                <a:ext cx="30" cy="1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8" name="Rectangle 172"/>
              <p:cNvSpPr>
                <a:spLocks noChangeArrowheads="1"/>
              </p:cNvSpPr>
              <p:nvPr/>
            </p:nvSpPr>
            <p:spPr bwMode="auto">
              <a:xfrm>
                <a:off x="3496" y="1029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9" name="Rectangle 173"/>
              <p:cNvSpPr>
                <a:spLocks noChangeArrowheads="1"/>
              </p:cNvSpPr>
              <p:nvPr/>
            </p:nvSpPr>
            <p:spPr bwMode="auto">
              <a:xfrm>
                <a:off x="3496" y="1023"/>
                <a:ext cx="30" cy="6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0" name="Freeform 174"/>
              <p:cNvSpPr>
                <a:spLocks/>
              </p:cNvSpPr>
              <p:nvPr/>
            </p:nvSpPr>
            <p:spPr bwMode="auto">
              <a:xfrm>
                <a:off x="3526" y="1209"/>
                <a:ext cx="6" cy="12"/>
              </a:xfrm>
              <a:custGeom>
                <a:avLst/>
                <a:gdLst>
                  <a:gd name="T0" fmla="*/ 0 w 1"/>
                  <a:gd name="T1" fmla="*/ 559872 h 2"/>
                  <a:gd name="T2" fmla="*/ 279936 w 1"/>
                  <a:gd name="T3" fmla="*/ 0 h 2"/>
                  <a:gd name="T4" fmla="*/ 279936 w 1"/>
                  <a:gd name="T5" fmla="*/ 0 h 2"/>
                  <a:gd name="T6" fmla="*/ 0 w 1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31" name="Freeform 175"/>
              <p:cNvSpPr>
                <a:spLocks/>
              </p:cNvSpPr>
              <p:nvPr/>
            </p:nvSpPr>
            <p:spPr bwMode="auto">
              <a:xfrm>
                <a:off x="3526" y="1101"/>
                <a:ext cx="6" cy="120"/>
              </a:xfrm>
              <a:custGeom>
                <a:avLst/>
                <a:gdLst>
                  <a:gd name="T0" fmla="*/ 0 w 1"/>
                  <a:gd name="T1" fmla="*/ 5598720 h 20"/>
                  <a:gd name="T2" fmla="*/ 279936 w 1"/>
                  <a:gd name="T3" fmla="*/ 5038848 h 20"/>
                  <a:gd name="T4" fmla="*/ 279936 w 1"/>
                  <a:gd name="T5" fmla="*/ 0 h 20"/>
                  <a:gd name="T6" fmla="*/ 0 w 1"/>
                  <a:gd name="T7" fmla="*/ 279936 h 20"/>
                  <a:gd name="T8" fmla="*/ 0 w 1"/>
                  <a:gd name="T9" fmla="*/ 559872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20"/>
                    </a:moveTo>
                    <a:lnTo>
                      <a:pt x="1" y="18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32" name="Freeform 176"/>
              <p:cNvSpPr>
                <a:spLocks/>
              </p:cNvSpPr>
              <p:nvPr/>
            </p:nvSpPr>
            <p:spPr bwMode="auto">
              <a:xfrm>
                <a:off x="3526" y="1101"/>
                <a:ext cx="6" cy="6"/>
              </a:xfrm>
              <a:custGeom>
                <a:avLst/>
                <a:gdLst>
                  <a:gd name="T0" fmla="*/ 0 w 1"/>
                  <a:gd name="T1" fmla="*/ 279936 h 1"/>
                  <a:gd name="T2" fmla="*/ 279936 w 1"/>
                  <a:gd name="T3" fmla="*/ 0 h 1"/>
                  <a:gd name="T4" fmla="*/ 279936 w 1"/>
                  <a:gd name="T5" fmla="*/ 0 h 1"/>
                  <a:gd name="T6" fmla="*/ 0 w 1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33" name="Freeform 177"/>
              <p:cNvSpPr>
                <a:spLocks/>
              </p:cNvSpPr>
              <p:nvPr/>
            </p:nvSpPr>
            <p:spPr bwMode="auto">
              <a:xfrm>
                <a:off x="3526" y="1029"/>
                <a:ext cx="6" cy="78"/>
              </a:xfrm>
              <a:custGeom>
                <a:avLst/>
                <a:gdLst>
                  <a:gd name="T0" fmla="*/ 0 w 1"/>
                  <a:gd name="T1" fmla="*/ 3639168 h 13"/>
                  <a:gd name="T2" fmla="*/ 279936 w 1"/>
                  <a:gd name="T3" fmla="*/ 3359232 h 13"/>
                  <a:gd name="T4" fmla="*/ 279936 w 1"/>
                  <a:gd name="T5" fmla="*/ 0 h 13"/>
                  <a:gd name="T6" fmla="*/ 0 w 1"/>
                  <a:gd name="T7" fmla="*/ 279936 h 13"/>
                  <a:gd name="T8" fmla="*/ 0 w 1"/>
                  <a:gd name="T9" fmla="*/ 3639168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13"/>
                    </a:moveTo>
                    <a:lnTo>
                      <a:pt x="1" y="12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34" name="Freeform 178"/>
              <p:cNvSpPr>
                <a:spLocks/>
              </p:cNvSpPr>
              <p:nvPr/>
            </p:nvSpPr>
            <p:spPr bwMode="auto">
              <a:xfrm>
                <a:off x="3526" y="1023"/>
                <a:ext cx="6" cy="12"/>
              </a:xfrm>
              <a:custGeom>
                <a:avLst/>
                <a:gdLst>
                  <a:gd name="T0" fmla="*/ 0 w 1"/>
                  <a:gd name="T1" fmla="*/ 559872 h 2"/>
                  <a:gd name="T2" fmla="*/ 279936 w 1"/>
                  <a:gd name="T3" fmla="*/ 279936 h 2"/>
                  <a:gd name="T4" fmla="*/ 279936 w 1"/>
                  <a:gd name="T5" fmla="*/ 0 h 2"/>
                  <a:gd name="T6" fmla="*/ 0 w 1"/>
                  <a:gd name="T7" fmla="*/ 279936 h 2"/>
                  <a:gd name="T8" fmla="*/ 0 w 1"/>
                  <a:gd name="T9" fmla="*/ 55987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35" name="Freeform 179"/>
              <p:cNvSpPr>
                <a:spLocks/>
              </p:cNvSpPr>
              <p:nvPr/>
            </p:nvSpPr>
            <p:spPr bwMode="auto">
              <a:xfrm>
                <a:off x="3526" y="1017"/>
                <a:ext cx="6" cy="12"/>
              </a:xfrm>
              <a:custGeom>
                <a:avLst/>
                <a:gdLst>
                  <a:gd name="T0" fmla="*/ 0 w 1"/>
                  <a:gd name="T1" fmla="*/ 559872 h 2"/>
                  <a:gd name="T2" fmla="*/ 279936 w 1"/>
                  <a:gd name="T3" fmla="*/ 279936 h 2"/>
                  <a:gd name="T4" fmla="*/ 279936 w 1"/>
                  <a:gd name="T5" fmla="*/ 0 h 2"/>
                  <a:gd name="T6" fmla="*/ 0 w 1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36" name="Freeform 180"/>
              <p:cNvSpPr>
                <a:spLocks/>
              </p:cNvSpPr>
              <p:nvPr/>
            </p:nvSpPr>
            <p:spPr bwMode="auto">
              <a:xfrm>
                <a:off x="3526" y="1017"/>
                <a:ext cx="6" cy="12"/>
              </a:xfrm>
              <a:custGeom>
                <a:avLst/>
                <a:gdLst>
                  <a:gd name="T0" fmla="*/ 0 w 1"/>
                  <a:gd name="T1" fmla="*/ 559872 h 2"/>
                  <a:gd name="T2" fmla="*/ 279936 w 1"/>
                  <a:gd name="T3" fmla="*/ 0 h 2"/>
                  <a:gd name="T4" fmla="*/ 279936 w 1"/>
                  <a:gd name="T5" fmla="*/ 0 h 2"/>
                  <a:gd name="T6" fmla="*/ 0 w 1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37" name="Freeform 181"/>
              <p:cNvSpPr>
                <a:spLocks/>
              </p:cNvSpPr>
              <p:nvPr/>
            </p:nvSpPr>
            <p:spPr bwMode="auto">
              <a:xfrm>
                <a:off x="3526" y="1011"/>
                <a:ext cx="6" cy="18"/>
              </a:xfrm>
              <a:custGeom>
                <a:avLst/>
                <a:gdLst>
                  <a:gd name="T0" fmla="*/ 0 w 1"/>
                  <a:gd name="T1" fmla="*/ 839808 h 3"/>
                  <a:gd name="T2" fmla="*/ 279936 w 1"/>
                  <a:gd name="T3" fmla="*/ 279936 h 3"/>
                  <a:gd name="T4" fmla="*/ 279936 w 1"/>
                  <a:gd name="T5" fmla="*/ 0 h 3"/>
                  <a:gd name="T6" fmla="*/ 0 w 1"/>
                  <a:gd name="T7" fmla="*/ 559872 h 3"/>
                  <a:gd name="T8" fmla="*/ 0 w 1"/>
                  <a:gd name="T9" fmla="*/ 83980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38" name="Freeform 182"/>
              <p:cNvSpPr>
                <a:spLocks/>
              </p:cNvSpPr>
              <p:nvPr/>
            </p:nvSpPr>
            <p:spPr bwMode="auto">
              <a:xfrm>
                <a:off x="3496" y="1011"/>
                <a:ext cx="36" cy="12"/>
              </a:xfrm>
              <a:custGeom>
                <a:avLst/>
                <a:gdLst>
                  <a:gd name="T0" fmla="*/ 0 w 6"/>
                  <a:gd name="T1" fmla="*/ 559872 h 2"/>
                  <a:gd name="T2" fmla="*/ 1399680 w 6"/>
                  <a:gd name="T3" fmla="*/ 559872 h 2"/>
                  <a:gd name="T4" fmla="*/ 1679616 w 6"/>
                  <a:gd name="T5" fmla="*/ 0 h 2"/>
                  <a:gd name="T6" fmla="*/ 559872 w 6"/>
                  <a:gd name="T7" fmla="*/ 0 h 2"/>
                  <a:gd name="T8" fmla="*/ 0 w 6"/>
                  <a:gd name="T9" fmla="*/ 55987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5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82" name="Group 183"/>
            <p:cNvGrpSpPr>
              <a:grpSpLocks/>
            </p:cNvGrpSpPr>
            <p:nvPr/>
          </p:nvGrpSpPr>
          <p:grpSpPr bwMode="auto">
            <a:xfrm>
              <a:off x="5003800" y="1052513"/>
              <a:ext cx="76200" cy="382587"/>
              <a:chOff x="3496" y="663"/>
              <a:chExt cx="48" cy="241"/>
            </a:xfrm>
          </p:grpSpPr>
          <p:sp>
            <p:nvSpPr>
              <p:cNvPr id="705" name="Rectangle 184"/>
              <p:cNvSpPr>
                <a:spLocks noChangeArrowheads="1"/>
              </p:cNvSpPr>
              <p:nvPr/>
            </p:nvSpPr>
            <p:spPr bwMode="auto">
              <a:xfrm>
                <a:off x="3496" y="903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6" name="Rectangle 185"/>
              <p:cNvSpPr>
                <a:spLocks noChangeArrowheads="1"/>
              </p:cNvSpPr>
              <p:nvPr/>
            </p:nvSpPr>
            <p:spPr bwMode="auto">
              <a:xfrm>
                <a:off x="3496" y="831"/>
                <a:ext cx="30" cy="72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7" name="Rectangle 186"/>
              <p:cNvSpPr>
                <a:spLocks noChangeArrowheads="1"/>
              </p:cNvSpPr>
              <p:nvPr/>
            </p:nvSpPr>
            <p:spPr bwMode="auto">
              <a:xfrm>
                <a:off x="3496" y="747"/>
                <a:ext cx="30" cy="84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8" name="Rectangle 187"/>
              <p:cNvSpPr>
                <a:spLocks noChangeArrowheads="1"/>
              </p:cNvSpPr>
              <p:nvPr/>
            </p:nvSpPr>
            <p:spPr bwMode="auto">
              <a:xfrm>
                <a:off x="3496" y="675"/>
                <a:ext cx="30" cy="72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9" name="Rectangle 188"/>
              <p:cNvSpPr>
                <a:spLocks noChangeArrowheads="1"/>
              </p:cNvSpPr>
              <p:nvPr/>
            </p:nvSpPr>
            <p:spPr bwMode="auto">
              <a:xfrm>
                <a:off x="3496" y="675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0" name="Rectangle 189"/>
              <p:cNvSpPr>
                <a:spLocks noChangeArrowheads="1"/>
              </p:cNvSpPr>
              <p:nvPr/>
            </p:nvSpPr>
            <p:spPr bwMode="auto">
              <a:xfrm>
                <a:off x="3496" y="675"/>
                <a:ext cx="30" cy="1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1" name="Rectangle 190"/>
              <p:cNvSpPr>
                <a:spLocks noChangeArrowheads="1"/>
              </p:cNvSpPr>
              <p:nvPr/>
            </p:nvSpPr>
            <p:spPr bwMode="auto">
              <a:xfrm>
                <a:off x="3496" y="675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2" name="Rectangle 191"/>
              <p:cNvSpPr>
                <a:spLocks noChangeArrowheads="1"/>
              </p:cNvSpPr>
              <p:nvPr/>
            </p:nvSpPr>
            <p:spPr bwMode="auto">
              <a:xfrm>
                <a:off x="3496" y="675"/>
                <a:ext cx="30" cy="1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3" name="Freeform 192"/>
              <p:cNvSpPr>
                <a:spLocks/>
              </p:cNvSpPr>
              <p:nvPr/>
            </p:nvSpPr>
            <p:spPr bwMode="auto">
              <a:xfrm>
                <a:off x="3526" y="891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14" name="Freeform 193"/>
              <p:cNvSpPr>
                <a:spLocks/>
              </p:cNvSpPr>
              <p:nvPr/>
            </p:nvSpPr>
            <p:spPr bwMode="auto">
              <a:xfrm>
                <a:off x="3526" y="819"/>
                <a:ext cx="12" cy="84"/>
              </a:xfrm>
              <a:custGeom>
                <a:avLst/>
                <a:gdLst>
                  <a:gd name="T0" fmla="*/ 0 w 2"/>
                  <a:gd name="T1" fmla="*/ 3919104 h 14"/>
                  <a:gd name="T2" fmla="*/ 559872 w 2"/>
                  <a:gd name="T3" fmla="*/ 3359232 h 14"/>
                  <a:gd name="T4" fmla="*/ 559872 w 2"/>
                  <a:gd name="T5" fmla="*/ 0 h 14"/>
                  <a:gd name="T6" fmla="*/ 0 w 2"/>
                  <a:gd name="T7" fmla="*/ 559872 h 14"/>
                  <a:gd name="T8" fmla="*/ 0 w 2"/>
                  <a:gd name="T9" fmla="*/ 3919104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4">
                    <a:moveTo>
                      <a:pt x="0" y="14"/>
                    </a:moveTo>
                    <a:lnTo>
                      <a:pt x="2" y="1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15" name="Freeform 194"/>
              <p:cNvSpPr>
                <a:spLocks/>
              </p:cNvSpPr>
              <p:nvPr/>
            </p:nvSpPr>
            <p:spPr bwMode="auto">
              <a:xfrm>
                <a:off x="3526" y="741"/>
                <a:ext cx="12" cy="90"/>
              </a:xfrm>
              <a:custGeom>
                <a:avLst/>
                <a:gdLst>
                  <a:gd name="T0" fmla="*/ 0 w 2"/>
                  <a:gd name="T1" fmla="*/ 4199040 h 15"/>
                  <a:gd name="T2" fmla="*/ 559872 w 2"/>
                  <a:gd name="T3" fmla="*/ 3639168 h 15"/>
                  <a:gd name="T4" fmla="*/ 559872 w 2"/>
                  <a:gd name="T5" fmla="*/ 0 h 15"/>
                  <a:gd name="T6" fmla="*/ 0 w 2"/>
                  <a:gd name="T7" fmla="*/ 279936 h 15"/>
                  <a:gd name="T8" fmla="*/ 0 w 2"/>
                  <a:gd name="T9" fmla="*/ 419904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2" y="13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16" name="Freeform 195"/>
              <p:cNvSpPr>
                <a:spLocks/>
              </p:cNvSpPr>
              <p:nvPr/>
            </p:nvSpPr>
            <p:spPr bwMode="auto">
              <a:xfrm>
                <a:off x="3526" y="663"/>
                <a:ext cx="12" cy="84"/>
              </a:xfrm>
              <a:custGeom>
                <a:avLst/>
                <a:gdLst>
                  <a:gd name="T0" fmla="*/ 0 w 2"/>
                  <a:gd name="T1" fmla="*/ 3919104 h 14"/>
                  <a:gd name="T2" fmla="*/ 559872 w 2"/>
                  <a:gd name="T3" fmla="*/ 3639168 h 14"/>
                  <a:gd name="T4" fmla="*/ 559872 w 2"/>
                  <a:gd name="T5" fmla="*/ 0 h 14"/>
                  <a:gd name="T6" fmla="*/ 0 w 2"/>
                  <a:gd name="T7" fmla="*/ 559872 h 14"/>
                  <a:gd name="T8" fmla="*/ 0 w 2"/>
                  <a:gd name="T9" fmla="*/ 3919104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4">
                    <a:moveTo>
                      <a:pt x="0" y="14"/>
                    </a:moveTo>
                    <a:lnTo>
                      <a:pt x="2" y="1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17" name="Freeform 196"/>
              <p:cNvSpPr>
                <a:spLocks/>
              </p:cNvSpPr>
              <p:nvPr/>
            </p:nvSpPr>
            <p:spPr bwMode="auto">
              <a:xfrm>
                <a:off x="3526" y="663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18" name="Freeform 197"/>
              <p:cNvSpPr>
                <a:spLocks/>
              </p:cNvSpPr>
              <p:nvPr/>
            </p:nvSpPr>
            <p:spPr bwMode="auto">
              <a:xfrm>
                <a:off x="3532" y="669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19" name="Freeform 198"/>
              <p:cNvSpPr>
                <a:spLocks/>
              </p:cNvSpPr>
              <p:nvPr/>
            </p:nvSpPr>
            <p:spPr bwMode="auto">
              <a:xfrm>
                <a:off x="3532" y="669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20" name="Freeform 199"/>
              <p:cNvSpPr>
                <a:spLocks/>
              </p:cNvSpPr>
              <p:nvPr/>
            </p:nvSpPr>
            <p:spPr bwMode="auto">
              <a:xfrm>
                <a:off x="3532" y="669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21" name="Freeform 200"/>
              <p:cNvSpPr>
                <a:spLocks/>
              </p:cNvSpPr>
              <p:nvPr/>
            </p:nvSpPr>
            <p:spPr bwMode="auto">
              <a:xfrm>
                <a:off x="3502" y="669"/>
                <a:ext cx="42" cy="12"/>
              </a:xfrm>
              <a:custGeom>
                <a:avLst/>
                <a:gdLst>
                  <a:gd name="T0" fmla="*/ 0 w 7"/>
                  <a:gd name="T1" fmla="*/ 559872 h 2"/>
                  <a:gd name="T2" fmla="*/ 1399680 w 7"/>
                  <a:gd name="T3" fmla="*/ 559872 h 2"/>
                  <a:gd name="T4" fmla="*/ 1959552 w 7"/>
                  <a:gd name="T5" fmla="*/ 0 h 2"/>
                  <a:gd name="T6" fmla="*/ 559872 w 7"/>
                  <a:gd name="T7" fmla="*/ 0 h 2"/>
                  <a:gd name="T8" fmla="*/ 0 w 7"/>
                  <a:gd name="T9" fmla="*/ 55987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lnTo>
                      <a:pt x="5" y="2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83" name="Group 201"/>
            <p:cNvGrpSpPr>
              <a:grpSpLocks/>
            </p:cNvGrpSpPr>
            <p:nvPr/>
          </p:nvGrpSpPr>
          <p:grpSpPr bwMode="auto">
            <a:xfrm>
              <a:off x="6011863" y="2420938"/>
              <a:ext cx="66675" cy="382587"/>
              <a:chOff x="4174" y="1623"/>
              <a:chExt cx="42" cy="241"/>
            </a:xfrm>
          </p:grpSpPr>
          <p:sp>
            <p:nvSpPr>
              <p:cNvPr id="688" name="Rectangle 202"/>
              <p:cNvSpPr>
                <a:spLocks noChangeArrowheads="1"/>
              </p:cNvSpPr>
              <p:nvPr/>
            </p:nvSpPr>
            <p:spPr bwMode="auto">
              <a:xfrm>
                <a:off x="4174" y="1863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89" name="Rectangle 203"/>
              <p:cNvSpPr>
                <a:spLocks noChangeArrowheads="1"/>
              </p:cNvSpPr>
              <p:nvPr/>
            </p:nvSpPr>
            <p:spPr bwMode="auto">
              <a:xfrm>
                <a:off x="4174" y="1797"/>
                <a:ext cx="30" cy="66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0" name="Rectangle 204"/>
              <p:cNvSpPr>
                <a:spLocks noChangeArrowheads="1"/>
              </p:cNvSpPr>
              <p:nvPr/>
            </p:nvSpPr>
            <p:spPr bwMode="auto">
              <a:xfrm>
                <a:off x="4174" y="1731"/>
                <a:ext cx="30" cy="66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1" name="Rectangle 205"/>
              <p:cNvSpPr>
                <a:spLocks noChangeArrowheads="1"/>
              </p:cNvSpPr>
              <p:nvPr/>
            </p:nvSpPr>
            <p:spPr bwMode="auto">
              <a:xfrm>
                <a:off x="4174" y="1665"/>
                <a:ext cx="30" cy="66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2" name="Rectangle 206"/>
              <p:cNvSpPr>
                <a:spLocks noChangeArrowheads="1"/>
              </p:cNvSpPr>
              <p:nvPr/>
            </p:nvSpPr>
            <p:spPr bwMode="auto">
              <a:xfrm>
                <a:off x="4174" y="1665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3" name="Rectangle 207"/>
              <p:cNvSpPr>
                <a:spLocks noChangeArrowheads="1"/>
              </p:cNvSpPr>
              <p:nvPr/>
            </p:nvSpPr>
            <p:spPr bwMode="auto">
              <a:xfrm>
                <a:off x="4174" y="1635"/>
                <a:ext cx="30" cy="30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4" name="Rectangle 208"/>
              <p:cNvSpPr>
                <a:spLocks noChangeArrowheads="1"/>
              </p:cNvSpPr>
              <p:nvPr/>
            </p:nvSpPr>
            <p:spPr bwMode="auto">
              <a:xfrm>
                <a:off x="4174" y="1635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5" name="Rectangle 209"/>
              <p:cNvSpPr>
                <a:spLocks noChangeArrowheads="1"/>
              </p:cNvSpPr>
              <p:nvPr/>
            </p:nvSpPr>
            <p:spPr bwMode="auto">
              <a:xfrm>
                <a:off x="4174" y="1635"/>
                <a:ext cx="30" cy="1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6" name="Freeform 210"/>
              <p:cNvSpPr>
                <a:spLocks/>
              </p:cNvSpPr>
              <p:nvPr/>
            </p:nvSpPr>
            <p:spPr bwMode="auto">
              <a:xfrm>
                <a:off x="4204" y="1851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97" name="Freeform 211"/>
              <p:cNvSpPr>
                <a:spLocks/>
              </p:cNvSpPr>
              <p:nvPr/>
            </p:nvSpPr>
            <p:spPr bwMode="auto">
              <a:xfrm>
                <a:off x="4204" y="1785"/>
                <a:ext cx="12" cy="78"/>
              </a:xfrm>
              <a:custGeom>
                <a:avLst/>
                <a:gdLst>
                  <a:gd name="T0" fmla="*/ 0 w 2"/>
                  <a:gd name="T1" fmla="*/ 3639168 h 13"/>
                  <a:gd name="T2" fmla="*/ 559872 w 2"/>
                  <a:gd name="T3" fmla="*/ 3079296 h 13"/>
                  <a:gd name="T4" fmla="*/ 559872 w 2"/>
                  <a:gd name="T5" fmla="*/ 0 h 13"/>
                  <a:gd name="T6" fmla="*/ 0 w 2"/>
                  <a:gd name="T7" fmla="*/ 559872 h 13"/>
                  <a:gd name="T8" fmla="*/ 0 w 2"/>
                  <a:gd name="T9" fmla="*/ 3639168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3">
                    <a:moveTo>
                      <a:pt x="0" y="13"/>
                    </a:moveTo>
                    <a:lnTo>
                      <a:pt x="2" y="11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98" name="Freeform 212"/>
              <p:cNvSpPr>
                <a:spLocks/>
              </p:cNvSpPr>
              <p:nvPr/>
            </p:nvSpPr>
            <p:spPr bwMode="auto">
              <a:xfrm>
                <a:off x="4204" y="1719"/>
                <a:ext cx="12" cy="78"/>
              </a:xfrm>
              <a:custGeom>
                <a:avLst/>
                <a:gdLst>
                  <a:gd name="T0" fmla="*/ 0 w 2"/>
                  <a:gd name="T1" fmla="*/ 3639168 h 13"/>
                  <a:gd name="T2" fmla="*/ 559872 w 2"/>
                  <a:gd name="T3" fmla="*/ 3079296 h 13"/>
                  <a:gd name="T4" fmla="*/ 559872 w 2"/>
                  <a:gd name="T5" fmla="*/ 0 h 13"/>
                  <a:gd name="T6" fmla="*/ 0 w 2"/>
                  <a:gd name="T7" fmla="*/ 559872 h 13"/>
                  <a:gd name="T8" fmla="*/ 0 w 2"/>
                  <a:gd name="T9" fmla="*/ 3639168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3">
                    <a:moveTo>
                      <a:pt x="0" y="13"/>
                    </a:moveTo>
                    <a:lnTo>
                      <a:pt x="2" y="11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99" name="Freeform 213"/>
              <p:cNvSpPr>
                <a:spLocks/>
              </p:cNvSpPr>
              <p:nvPr/>
            </p:nvSpPr>
            <p:spPr bwMode="auto">
              <a:xfrm>
                <a:off x="4204" y="1653"/>
                <a:ext cx="12" cy="78"/>
              </a:xfrm>
              <a:custGeom>
                <a:avLst/>
                <a:gdLst>
                  <a:gd name="T0" fmla="*/ 0 w 2"/>
                  <a:gd name="T1" fmla="*/ 3639168 h 13"/>
                  <a:gd name="T2" fmla="*/ 559872 w 2"/>
                  <a:gd name="T3" fmla="*/ 3079296 h 13"/>
                  <a:gd name="T4" fmla="*/ 559872 w 2"/>
                  <a:gd name="T5" fmla="*/ 0 h 13"/>
                  <a:gd name="T6" fmla="*/ 0 w 2"/>
                  <a:gd name="T7" fmla="*/ 559872 h 13"/>
                  <a:gd name="T8" fmla="*/ 0 w 2"/>
                  <a:gd name="T9" fmla="*/ 3639168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3">
                    <a:moveTo>
                      <a:pt x="0" y="13"/>
                    </a:moveTo>
                    <a:lnTo>
                      <a:pt x="2" y="11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00" name="Freeform 214"/>
              <p:cNvSpPr>
                <a:spLocks/>
              </p:cNvSpPr>
              <p:nvPr/>
            </p:nvSpPr>
            <p:spPr bwMode="auto">
              <a:xfrm>
                <a:off x="4204" y="1653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01" name="Freeform 215"/>
              <p:cNvSpPr>
                <a:spLocks/>
              </p:cNvSpPr>
              <p:nvPr/>
            </p:nvSpPr>
            <p:spPr bwMode="auto">
              <a:xfrm>
                <a:off x="4204" y="1623"/>
                <a:ext cx="12" cy="42"/>
              </a:xfrm>
              <a:custGeom>
                <a:avLst/>
                <a:gdLst>
                  <a:gd name="T0" fmla="*/ 0 w 2"/>
                  <a:gd name="T1" fmla="*/ 1959552 h 7"/>
                  <a:gd name="T2" fmla="*/ 559872 w 2"/>
                  <a:gd name="T3" fmla="*/ 1399680 h 7"/>
                  <a:gd name="T4" fmla="*/ 559872 w 2"/>
                  <a:gd name="T5" fmla="*/ 0 h 7"/>
                  <a:gd name="T6" fmla="*/ 0 w 2"/>
                  <a:gd name="T7" fmla="*/ 559872 h 7"/>
                  <a:gd name="T8" fmla="*/ 0 w 2"/>
                  <a:gd name="T9" fmla="*/ 1959552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lnTo>
                      <a:pt x="2" y="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02" name="Freeform 216"/>
              <p:cNvSpPr>
                <a:spLocks/>
              </p:cNvSpPr>
              <p:nvPr/>
            </p:nvSpPr>
            <p:spPr bwMode="auto">
              <a:xfrm>
                <a:off x="4204" y="1623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03" name="Freeform 217"/>
              <p:cNvSpPr>
                <a:spLocks/>
              </p:cNvSpPr>
              <p:nvPr/>
            </p:nvSpPr>
            <p:spPr bwMode="auto">
              <a:xfrm>
                <a:off x="4204" y="1623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04" name="Freeform 218"/>
              <p:cNvSpPr>
                <a:spLocks/>
              </p:cNvSpPr>
              <p:nvPr/>
            </p:nvSpPr>
            <p:spPr bwMode="auto">
              <a:xfrm>
                <a:off x="4174" y="1623"/>
                <a:ext cx="42" cy="12"/>
              </a:xfrm>
              <a:custGeom>
                <a:avLst/>
                <a:gdLst>
                  <a:gd name="T0" fmla="*/ 0 w 7"/>
                  <a:gd name="T1" fmla="*/ 559872 h 2"/>
                  <a:gd name="T2" fmla="*/ 1399680 w 7"/>
                  <a:gd name="T3" fmla="*/ 559872 h 2"/>
                  <a:gd name="T4" fmla="*/ 1959552 w 7"/>
                  <a:gd name="T5" fmla="*/ 0 h 2"/>
                  <a:gd name="T6" fmla="*/ 559872 w 7"/>
                  <a:gd name="T7" fmla="*/ 0 h 2"/>
                  <a:gd name="T8" fmla="*/ 0 w 7"/>
                  <a:gd name="T9" fmla="*/ 55987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lnTo>
                      <a:pt x="5" y="2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84" name="Group 219"/>
            <p:cNvGrpSpPr>
              <a:grpSpLocks/>
            </p:cNvGrpSpPr>
            <p:nvPr/>
          </p:nvGrpSpPr>
          <p:grpSpPr bwMode="auto">
            <a:xfrm>
              <a:off x="5435600" y="2997200"/>
              <a:ext cx="57150" cy="344488"/>
              <a:chOff x="3892" y="1875"/>
              <a:chExt cx="36" cy="217"/>
            </a:xfrm>
          </p:grpSpPr>
          <p:sp>
            <p:nvSpPr>
              <p:cNvPr id="671" name="Rectangle 220"/>
              <p:cNvSpPr>
                <a:spLocks noChangeArrowheads="1"/>
              </p:cNvSpPr>
              <p:nvPr/>
            </p:nvSpPr>
            <p:spPr bwMode="auto">
              <a:xfrm>
                <a:off x="3892" y="2091"/>
                <a:ext cx="24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2" name="Rectangle 221"/>
              <p:cNvSpPr>
                <a:spLocks noChangeArrowheads="1"/>
              </p:cNvSpPr>
              <p:nvPr/>
            </p:nvSpPr>
            <p:spPr bwMode="auto">
              <a:xfrm>
                <a:off x="3892" y="2091"/>
                <a:ext cx="24" cy="1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3" name="Rectangle 222"/>
              <p:cNvSpPr>
                <a:spLocks noChangeArrowheads="1"/>
              </p:cNvSpPr>
              <p:nvPr/>
            </p:nvSpPr>
            <p:spPr bwMode="auto">
              <a:xfrm>
                <a:off x="3892" y="1977"/>
                <a:ext cx="24" cy="114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4" name="Rectangle 223"/>
              <p:cNvSpPr>
                <a:spLocks noChangeArrowheads="1"/>
              </p:cNvSpPr>
              <p:nvPr/>
            </p:nvSpPr>
            <p:spPr bwMode="auto">
              <a:xfrm>
                <a:off x="3892" y="1887"/>
                <a:ext cx="24" cy="90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5" name="Rectangle 224"/>
              <p:cNvSpPr>
                <a:spLocks noChangeArrowheads="1"/>
              </p:cNvSpPr>
              <p:nvPr/>
            </p:nvSpPr>
            <p:spPr bwMode="auto">
              <a:xfrm>
                <a:off x="3892" y="1887"/>
                <a:ext cx="24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6" name="Rectangle 225"/>
              <p:cNvSpPr>
                <a:spLocks noChangeArrowheads="1"/>
              </p:cNvSpPr>
              <p:nvPr/>
            </p:nvSpPr>
            <p:spPr bwMode="auto">
              <a:xfrm>
                <a:off x="3892" y="1881"/>
                <a:ext cx="24" cy="6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7" name="Rectangle 226"/>
              <p:cNvSpPr>
                <a:spLocks noChangeArrowheads="1"/>
              </p:cNvSpPr>
              <p:nvPr/>
            </p:nvSpPr>
            <p:spPr bwMode="auto">
              <a:xfrm>
                <a:off x="3892" y="1881"/>
                <a:ext cx="24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8" name="Rectangle 227"/>
              <p:cNvSpPr>
                <a:spLocks noChangeArrowheads="1"/>
              </p:cNvSpPr>
              <p:nvPr/>
            </p:nvSpPr>
            <p:spPr bwMode="auto">
              <a:xfrm>
                <a:off x="3892" y="1881"/>
                <a:ext cx="24" cy="1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9" name="Freeform 228"/>
              <p:cNvSpPr>
                <a:spLocks/>
              </p:cNvSpPr>
              <p:nvPr/>
            </p:nvSpPr>
            <p:spPr bwMode="auto">
              <a:xfrm>
                <a:off x="3916" y="2085"/>
                <a:ext cx="12" cy="6"/>
              </a:xfrm>
              <a:custGeom>
                <a:avLst/>
                <a:gdLst>
                  <a:gd name="T0" fmla="*/ 0 w 2"/>
                  <a:gd name="T1" fmla="*/ 279936 h 1"/>
                  <a:gd name="T2" fmla="*/ 559872 w 2"/>
                  <a:gd name="T3" fmla="*/ 0 h 1"/>
                  <a:gd name="T4" fmla="*/ 559872 w 2"/>
                  <a:gd name="T5" fmla="*/ 0 h 1"/>
                  <a:gd name="T6" fmla="*/ 0 w 2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80" name="Freeform 229"/>
              <p:cNvSpPr>
                <a:spLocks/>
              </p:cNvSpPr>
              <p:nvPr/>
            </p:nvSpPr>
            <p:spPr bwMode="auto">
              <a:xfrm>
                <a:off x="3916" y="2085"/>
                <a:ext cx="12" cy="6"/>
              </a:xfrm>
              <a:custGeom>
                <a:avLst/>
                <a:gdLst>
                  <a:gd name="T0" fmla="*/ 0 w 2"/>
                  <a:gd name="T1" fmla="*/ 279936 h 1"/>
                  <a:gd name="T2" fmla="*/ 559872 w 2"/>
                  <a:gd name="T3" fmla="*/ 0 h 1"/>
                  <a:gd name="T4" fmla="*/ 559872 w 2"/>
                  <a:gd name="T5" fmla="*/ 0 h 1"/>
                  <a:gd name="T6" fmla="*/ 0 w 2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81" name="Freeform 230"/>
              <p:cNvSpPr>
                <a:spLocks/>
              </p:cNvSpPr>
              <p:nvPr/>
            </p:nvSpPr>
            <p:spPr bwMode="auto">
              <a:xfrm>
                <a:off x="3916" y="1971"/>
                <a:ext cx="12" cy="120"/>
              </a:xfrm>
              <a:custGeom>
                <a:avLst/>
                <a:gdLst>
                  <a:gd name="T0" fmla="*/ 0 w 2"/>
                  <a:gd name="T1" fmla="*/ 5598720 h 20"/>
                  <a:gd name="T2" fmla="*/ 559872 w 2"/>
                  <a:gd name="T3" fmla="*/ 5318784 h 20"/>
                  <a:gd name="T4" fmla="*/ 559872 w 2"/>
                  <a:gd name="T5" fmla="*/ 0 h 20"/>
                  <a:gd name="T6" fmla="*/ 0 w 2"/>
                  <a:gd name="T7" fmla="*/ 279936 h 20"/>
                  <a:gd name="T8" fmla="*/ 0 w 2"/>
                  <a:gd name="T9" fmla="*/ 559872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2" y="19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82" name="Freeform 231"/>
              <p:cNvSpPr>
                <a:spLocks/>
              </p:cNvSpPr>
              <p:nvPr/>
            </p:nvSpPr>
            <p:spPr bwMode="auto">
              <a:xfrm>
                <a:off x="3916" y="1881"/>
                <a:ext cx="12" cy="96"/>
              </a:xfrm>
              <a:custGeom>
                <a:avLst/>
                <a:gdLst>
                  <a:gd name="T0" fmla="*/ 0 w 2"/>
                  <a:gd name="T1" fmla="*/ 4478976 h 16"/>
                  <a:gd name="T2" fmla="*/ 559872 w 2"/>
                  <a:gd name="T3" fmla="*/ 4199040 h 16"/>
                  <a:gd name="T4" fmla="*/ 559872 w 2"/>
                  <a:gd name="T5" fmla="*/ 0 h 16"/>
                  <a:gd name="T6" fmla="*/ 0 w 2"/>
                  <a:gd name="T7" fmla="*/ 279936 h 16"/>
                  <a:gd name="T8" fmla="*/ 0 w 2"/>
                  <a:gd name="T9" fmla="*/ 447897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6">
                    <a:moveTo>
                      <a:pt x="0" y="16"/>
                    </a:moveTo>
                    <a:lnTo>
                      <a:pt x="2" y="15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83" name="Freeform 232"/>
              <p:cNvSpPr>
                <a:spLocks/>
              </p:cNvSpPr>
              <p:nvPr/>
            </p:nvSpPr>
            <p:spPr bwMode="auto">
              <a:xfrm>
                <a:off x="3916" y="1881"/>
                <a:ext cx="12" cy="6"/>
              </a:xfrm>
              <a:custGeom>
                <a:avLst/>
                <a:gdLst>
                  <a:gd name="T0" fmla="*/ 0 w 2"/>
                  <a:gd name="T1" fmla="*/ 279936 h 1"/>
                  <a:gd name="T2" fmla="*/ 559872 w 2"/>
                  <a:gd name="T3" fmla="*/ 0 h 1"/>
                  <a:gd name="T4" fmla="*/ 559872 w 2"/>
                  <a:gd name="T5" fmla="*/ 0 h 1"/>
                  <a:gd name="T6" fmla="*/ 0 w 2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84" name="Freeform 233"/>
              <p:cNvSpPr>
                <a:spLocks/>
              </p:cNvSpPr>
              <p:nvPr/>
            </p:nvSpPr>
            <p:spPr bwMode="auto">
              <a:xfrm>
                <a:off x="3916" y="1875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279936 h 2"/>
                  <a:gd name="T4" fmla="*/ 559872 w 2"/>
                  <a:gd name="T5" fmla="*/ 0 h 2"/>
                  <a:gd name="T6" fmla="*/ 0 w 2"/>
                  <a:gd name="T7" fmla="*/ 279936 h 2"/>
                  <a:gd name="T8" fmla="*/ 0 w 2"/>
                  <a:gd name="T9" fmla="*/ 55987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85" name="Freeform 234"/>
              <p:cNvSpPr>
                <a:spLocks/>
              </p:cNvSpPr>
              <p:nvPr/>
            </p:nvSpPr>
            <p:spPr bwMode="auto">
              <a:xfrm>
                <a:off x="3916" y="1875"/>
                <a:ext cx="12" cy="6"/>
              </a:xfrm>
              <a:custGeom>
                <a:avLst/>
                <a:gdLst>
                  <a:gd name="T0" fmla="*/ 0 w 2"/>
                  <a:gd name="T1" fmla="*/ 279936 h 1"/>
                  <a:gd name="T2" fmla="*/ 559872 w 2"/>
                  <a:gd name="T3" fmla="*/ 0 h 1"/>
                  <a:gd name="T4" fmla="*/ 559872 w 2"/>
                  <a:gd name="T5" fmla="*/ 0 h 1"/>
                  <a:gd name="T6" fmla="*/ 0 w 2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86" name="Freeform 235"/>
              <p:cNvSpPr>
                <a:spLocks/>
              </p:cNvSpPr>
              <p:nvPr/>
            </p:nvSpPr>
            <p:spPr bwMode="auto">
              <a:xfrm>
                <a:off x="3916" y="1875"/>
                <a:ext cx="12" cy="6"/>
              </a:xfrm>
              <a:custGeom>
                <a:avLst/>
                <a:gdLst>
                  <a:gd name="T0" fmla="*/ 0 w 2"/>
                  <a:gd name="T1" fmla="*/ 279936 h 1"/>
                  <a:gd name="T2" fmla="*/ 559872 w 2"/>
                  <a:gd name="T3" fmla="*/ 0 h 1"/>
                  <a:gd name="T4" fmla="*/ 559872 w 2"/>
                  <a:gd name="T5" fmla="*/ 0 h 1"/>
                  <a:gd name="T6" fmla="*/ 0 w 2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87" name="Freeform 236"/>
              <p:cNvSpPr>
                <a:spLocks/>
              </p:cNvSpPr>
              <p:nvPr/>
            </p:nvSpPr>
            <p:spPr bwMode="auto">
              <a:xfrm>
                <a:off x="3892" y="1875"/>
                <a:ext cx="36" cy="6"/>
              </a:xfrm>
              <a:custGeom>
                <a:avLst/>
                <a:gdLst>
                  <a:gd name="T0" fmla="*/ 0 w 6"/>
                  <a:gd name="T1" fmla="*/ 279936 h 1"/>
                  <a:gd name="T2" fmla="*/ 1119744 w 6"/>
                  <a:gd name="T3" fmla="*/ 279936 h 1"/>
                  <a:gd name="T4" fmla="*/ 1679616 w 6"/>
                  <a:gd name="T5" fmla="*/ 0 h 1"/>
                  <a:gd name="T6" fmla="*/ 279936 w 6"/>
                  <a:gd name="T7" fmla="*/ 0 h 1"/>
                  <a:gd name="T8" fmla="*/ 0 w 6"/>
                  <a:gd name="T9" fmla="*/ 279936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lnTo>
                      <a:pt x="4" y="1"/>
                    </a:lnTo>
                    <a:lnTo>
                      <a:pt x="6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85" name="Group 237"/>
            <p:cNvGrpSpPr>
              <a:grpSpLocks/>
            </p:cNvGrpSpPr>
            <p:nvPr/>
          </p:nvGrpSpPr>
          <p:grpSpPr bwMode="auto">
            <a:xfrm>
              <a:off x="5722938" y="2205038"/>
              <a:ext cx="95250" cy="392112"/>
              <a:chOff x="4018" y="1455"/>
              <a:chExt cx="60" cy="247"/>
            </a:xfrm>
          </p:grpSpPr>
          <p:sp>
            <p:nvSpPr>
              <p:cNvPr id="652" name="Rectangle 238"/>
              <p:cNvSpPr>
                <a:spLocks noChangeArrowheads="1"/>
              </p:cNvSpPr>
              <p:nvPr/>
            </p:nvSpPr>
            <p:spPr bwMode="auto">
              <a:xfrm>
                <a:off x="4018" y="1701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3" name="Rectangle 239"/>
              <p:cNvSpPr>
                <a:spLocks noChangeArrowheads="1"/>
              </p:cNvSpPr>
              <p:nvPr/>
            </p:nvSpPr>
            <p:spPr bwMode="auto">
              <a:xfrm>
                <a:off x="4018" y="1647"/>
                <a:ext cx="30" cy="54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4" name="Rectangle 240"/>
              <p:cNvSpPr>
                <a:spLocks noChangeArrowheads="1"/>
              </p:cNvSpPr>
              <p:nvPr/>
            </p:nvSpPr>
            <p:spPr bwMode="auto">
              <a:xfrm>
                <a:off x="4018" y="1587"/>
                <a:ext cx="30" cy="60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5" name="Rectangle 241"/>
              <p:cNvSpPr>
                <a:spLocks noChangeArrowheads="1"/>
              </p:cNvSpPr>
              <p:nvPr/>
            </p:nvSpPr>
            <p:spPr bwMode="auto">
              <a:xfrm>
                <a:off x="4018" y="1533"/>
                <a:ext cx="30" cy="54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6" name="Rectangle 242"/>
              <p:cNvSpPr>
                <a:spLocks noChangeArrowheads="1"/>
              </p:cNvSpPr>
              <p:nvPr/>
            </p:nvSpPr>
            <p:spPr bwMode="auto">
              <a:xfrm>
                <a:off x="4018" y="1533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7" name="Rectangle 243"/>
              <p:cNvSpPr>
                <a:spLocks noChangeArrowheads="1"/>
              </p:cNvSpPr>
              <p:nvPr/>
            </p:nvSpPr>
            <p:spPr bwMode="auto">
              <a:xfrm>
                <a:off x="4018" y="1479"/>
                <a:ext cx="30" cy="54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8" name="Rectangle 244"/>
              <p:cNvSpPr>
                <a:spLocks noChangeArrowheads="1"/>
              </p:cNvSpPr>
              <p:nvPr/>
            </p:nvSpPr>
            <p:spPr bwMode="auto">
              <a:xfrm>
                <a:off x="4018" y="1479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9" name="Rectangle 245"/>
              <p:cNvSpPr>
                <a:spLocks noChangeArrowheads="1"/>
              </p:cNvSpPr>
              <p:nvPr/>
            </p:nvSpPr>
            <p:spPr bwMode="auto">
              <a:xfrm>
                <a:off x="4018" y="1479"/>
                <a:ext cx="30" cy="1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0" name="Freeform 246"/>
              <p:cNvSpPr>
                <a:spLocks/>
              </p:cNvSpPr>
              <p:nvPr/>
            </p:nvSpPr>
            <p:spPr bwMode="auto">
              <a:xfrm>
                <a:off x="4048" y="1695"/>
                <a:ext cx="12" cy="6"/>
              </a:xfrm>
              <a:custGeom>
                <a:avLst/>
                <a:gdLst>
                  <a:gd name="T0" fmla="*/ 0 w 2"/>
                  <a:gd name="T1" fmla="*/ 279936 h 1"/>
                  <a:gd name="T2" fmla="*/ 559872 w 2"/>
                  <a:gd name="T3" fmla="*/ 0 h 1"/>
                  <a:gd name="T4" fmla="*/ 559872 w 2"/>
                  <a:gd name="T5" fmla="*/ 0 h 1"/>
                  <a:gd name="T6" fmla="*/ 0 w 2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61" name="Freeform 247"/>
              <p:cNvSpPr>
                <a:spLocks/>
              </p:cNvSpPr>
              <p:nvPr/>
            </p:nvSpPr>
            <p:spPr bwMode="auto">
              <a:xfrm>
                <a:off x="4048" y="1635"/>
                <a:ext cx="12" cy="66"/>
              </a:xfrm>
              <a:custGeom>
                <a:avLst/>
                <a:gdLst>
                  <a:gd name="T0" fmla="*/ 0 w 2"/>
                  <a:gd name="T1" fmla="*/ 3079296 h 11"/>
                  <a:gd name="T2" fmla="*/ 559872 w 2"/>
                  <a:gd name="T3" fmla="*/ 2799360 h 11"/>
                  <a:gd name="T4" fmla="*/ 559872 w 2"/>
                  <a:gd name="T5" fmla="*/ 0 h 11"/>
                  <a:gd name="T6" fmla="*/ 0 w 2"/>
                  <a:gd name="T7" fmla="*/ 559872 h 11"/>
                  <a:gd name="T8" fmla="*/ 0 w 2"/>
                  <a:gd name="T9" fmla="*/ 307929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lnTo>
                      <a:pt x="2" y="1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62" name="Freeform 248"/>
              <p:cNvSpPr>
                <a:spLocks/>
              </p:cNvSpPr>
              <p:nvPr/>
            </p:nvSpPr>
            <p:spPr bwMode="auto">
              <a:xfrm>
                <a:off x="4048" y="1581"/>
                <a:ext cx="12" cy="66"/>
              </a:xfrm>
              <a:custGeom>
                <a:avLst/>
                <a:gdLst>
                  <a:gd name="T0" fmla="*/ 0 w 2"/>
                  <a:gd name="T1" fmla="*/ 3079296 h 11"/>
                  <a:gd name="T2" fmla="*/ 559872 w 2"/>
                  <a:gd name="T3" fmla="*/ 2519424 h 11"/>
                  <a:gd name="T4" fmla="*/ 559872 w 2"/>
                  <a:gd name="T5" fmla="*/ 0 h 11"/>
                  <a:gd name="T6" fmla="*/ 0 w 2"/>
                  <a:gd name="T7" fmla="*/ 279936 h 11"/>
                  <a:gd name="T8" fmla="*/ 0 w 2"/>
                  <a:gd name="T9" fmla="*/ 307929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lnTo>
                      <a:pt x="2" y="9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63" name="Freeform 249"/>
              <p:cNvSpPr>
                <a:spLocks/>
              </p:cNvSpPr>
              <p:nvPr/>
            </p:nvSpPr>
            <p:spPr bwMode="auto">
              <a:xfrm>
                <a:off x="4048" y="1521"/>
                <a:ext cx="12" cy="66"/>
              </a:xfrm>
              <a:custGeom>
                <a:avLst/>
                <a:gdLst>
                  <a:gd name="T0" fmla="*/ 0 w 2"/>
                  <a:gd name="T1" fmla="*/ 3079296 h 11"/>
                  <a:gd name="T2" fmla="*/ 559872 w 2"/>
                  <a:gd name="T3" fmla="*/ 2799360 h 11"/>
                  <a:gd name="T4" fmla="*/ 559872 w 2"/>
                  <a:gd name="T5" fmla="*/ 0 h 11"/>
                  <a:gd name="T6" fmla="*/ 0 w 2"/>
                  <a:gd name="T7" fmla="*/ 559872 h 11"/>
                  <a:gd name="T8" fmla="*/ 0 w 2"/>
                  <a:gd name="T9" fmla="*/ 307929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lnTo>
                      <a:pt x="2" y="1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64" name="Freeform 250"/>
              <p:cNvSpPr>
                <a:spLocks/>
              </p:cNvSpPr>
              <p:nvPr/>
            </p:nvSpPr>
            <p:spPr bwMode="auto">
              <a:xfrm>
                <a:off x="4048" y="1521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65" name="Freeform 251"/>
              <p:cNvSpPr>
                <a:spLocks/>
              </p:cNvSpPr>
              <p:nvPr/>
            </p:nvSpPr>
            <p:spPr bwMode="auto">
              <a:xfrm>
                <a:off x="4048" y="1467"/>
                <a:ext cx="12" cy="66"/>
              </a:xfrm>
              <a:custGeom>
                <a:avLst/>
                <a:gdLst>
                  <a:gd name="T0" fmla="*/ 0 w 2"/>
                  <a:gd name="T1" fmla="*/ 3079296 h 11"/>
                  <a:gd name="T2" fmla="*/ 559872 w 2"/>
                  <a:gd name="T3" fmla="*/ 2519424 h 11"/>
                  <a:gd name="T4" fmla="*/ 559872 w 2"/>
                  <a:gd name="T5" fmla="*/ 0 h 11"/>
                  <a:gd name="T6" fmla="*/ 0 w 2"/>
                  <a:gd name="T7" fmla="*/ 559872 h 11"/>
                  <a:gd name="T8" fmla="*/ 0 w 2"/>
                  <a:gd name="T9" fmla="*/ 307929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lnTo>
                      <a:pt x="2" y="9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66" name="Freeform 252"/>
              <p:cNvSpPr>
                <a:spLocks/>
              </p:cNvSpPr>
              <p:nvPr/>
            </p:nvSpPr>
            <p:spPr bwMode="auto">
              <a:xfrm>
                <a:off x="4048" y="1467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67" name="Freeform 253"/>
              <p:cNvSpPr>
                <a:spLocks/>
              </p:cNvSpPr>
              <p:nvPr/>
            </p:nvSpPr>
            <p:spPr bwMode="auto">
              <a:xfrm>
                <a:off x="4048" y="1467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68" name="Freeform 254"/>
              <p:cNvSpPr>
                <a:spLocks/>
              </p:cNvSpPr>
              <p:nvPr/>
            </p:nvSpPr>
            <p:spPr bwMode="auto">
              <a:xfrm>
                <a:off x="4018" y="1467"/>
                <a:ext cx="42" cy="12"/>
              </a:xfrm>
              <a:custGeom>
                <a:avLst/>
                <a:gdLst>
                  <a:gd name="T0" fmla="*/ 0 w 7"/>
                  <a:gd name="T1" fmla="*/ 559872 h 2"/>
                  <a:gd name="T2" fmla="*/ 1399680 w 7"/>
                  <a:gd name="T3" fmla="*/ 559872 h 2"/>
                  <a:gd name="T4" fmla="*/ 1959552 w 7"/>
                  <a:gd name="T5" fmla="*/ 0 h 2"/>
                  <a:gd name="T6" fmla="*/ 559872 w 7"/>
                  <a:gd name="T7" fmla="*/ 0 h 2"/>
                  <a:gd name="T8" fmla="*/ 0 w 7"/>
                  <a:gd name="T9" fmla="*/ 55987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lnTo>
                      <a:pt x="5" y="2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69" name="Rectangle 255"/>
              <p:cNvSpPr>
                <a:spLocks noChangeArrowheads="1"/>
              </p:cNvSpPr>
              <p:nvPr/>
            </p:nvSpPr>
            <p:spPr bwMode="auto">
              <a:xfrm>
                <a:off x="4042" y="1467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0" name="Freeform 256"/>
              <p:cNvSpPr>
                <a:spLocks/>
              </p:cNvSpPr>
              <p:nvPr/>
            </p:nvSpPr>
            <p:spPr bwMode="auto">
              <a:xfrm>
                <a:off x="4072" y="1455"/>
                <a:ext cx="6" cy="12"/>
              </a:xfrm>
              <a:custGeom>
                <a:avLst/>
                <a:gdLst>
                  <a:gd name="T0" fmla="*/ 0 w 1"/>
                  <a:gd name="T1" fmla="*/ 559872 h 2"/>
                  <a:gd name="T2" fmla="*/ 279936 w 1"/>
                  <a:gd name="T3" fmla="*/ 0 h 2"/>
                  <a:gd name="T4" fmla="*/ 279936 w 1"/>
                  <a:gd name="T5" fmla="*/ 0 h 2"/>
                  <a:gd name="T6" fmla="*/ 0 w 1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86" name="Group 257"/>
            <p:cNvGrpSpPr>
              <a:grpSpLocks/>
            </p:cNvGrpSpPr>
            <p:nvPr/>
          </p:nvGrpSpPr>
          <p:grpSpPr bwMode="auto">
            <a:xfrm>
              <a:off x="5867400" y="1844675"/>
              <a:ext cx="57150" cy="428625"/>
              <a:chOff x="4042" y="1197"/>
              <a:chExt cx="36" cy="270"/>
            </a:xfrm>
          </p:grpSpPr>
          <p:sp>
            <p:nvSpPr>
              <p:cNvPr id="637" name="Rectangle 258"/>
              <p:cNvSpPr>
                <a:spLocks noChangeArrowheads="1"/>
              </p:cNvSpPr>
              <p:nvPr/>
            </p:nvSpPr>
            <p:spPr bwMode="auto">
              <a:xfrm>
                <a:off x="4042" y="1353"/>
                <a:ext cx="30" cy="114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8" name="Rectangle 259"/>
              <p:cNvSpPr>
                <a:spLocks noChangeArrowheads="1"/>
              </p:cNvSpPr>
              <p:nvPr/>
            </p:nvSpPr>
            <p:spPr bwMode="auto">
              <a:xfrm>
                <a:off x="4042" y="1353"/>
                <a:ext cx="30" cy="1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9" name="Rectangle 260"/>
              <p:cNvSpPr>
                <a:spLocks noChangeArrowheads="1"/>
              </p:cNvSpPr>
              <p:nvPr/>
            </p:nvSpPr>
            <p:spPr bwMode="auto">
              <a:xfrm>
                <a:off x="4042" y="1269"/>
                <a:ext cx="30" cy="84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0" name="Rectangle 261"/>
              <p:cNvSpPr>
                <a:spLocks noChangeArrowheads="1"/>
              </p:cNvSpPr>
              <p:nvPr/>
            </p:nvSpPr>
            <p:spPr bwMode="auto">
              <a:xfrm>
                <a:off x="4042" y="1269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1" name="Rectangle 262"/>
              <p:cNvSpPr>
                <a:spLocks noChangeArrowheads="1"/>
              </p:cNvSpPr>
              <p:nvPr/>
            </p:nvSpPr>
            <p:spPr bwMode="auto">
              <a:xfrm>
                <a:off x="4042" y="1227"/>
                <a:ext cx="30" cy="42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2" name="Rectangle 263"/>
              <p:cNvSpPr>
                <a:spLocks noChangeArrowheads="1"/>
              </p:cNvSpPr>
              <p:nvPr/>
            </p:nvSpPr>
            <p:spPr bwMode="auto">
              <a:xfrm>
                <a:off x="4042" y="1209"/>
                <a:ext cx="30" cy="18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3" name="Rectangle 264"/>
              <p:cNvSpPr>
                <a:spLocks noChangeArrowheads="1"/>
              </p:cNvSpPr>
              <p:nvPr/>
            </p:nvSpPr>
            <p:spPr bwMode="auto">
              <a:xfrm>
                <a:off x="4042" y="1209"/>
                <a:ext cx="30" cy="1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4" name="Freeform 265"/>
              <p:cNvSpPr>
                <a:spLocks/>
              </p:cNvSpPr>
              <p:nvPr/>
            </p:nvSpPr>
            <p:spPr bwMode="auto">
              <a:xfrm>
                <a:off x="4072" y="1341"/>
                <a:ext cx="6" cy="126"/>
              </a:xfrm>
              <a:custGeom>
                <a:avLst/>
                <a:gdLst>
                  <a:gd name="T0" fmla="*/ 0 w 1"/>
                  <a:gd name="T1" fmla="*/ 5878656 h 21"/>
                  <a:gd name="T2" fmla="*/ 279936 w 1"/>
                  <a:gd name="T3" fmla="*/ 5318784 h 21"/>
                  <a:gd name="T4" fmla="*/ 279936 w 1"/>
                  <a:gd name="T5" fmla="*/ 0 h 21"/>
                  <a:gd name="T6" fmla="*/ 0 w 1"/>
                  <a:gd name="T7" fmla="*/ 559872 h 21"/>
                  <a:gd name="T8" fmla="*/ 0 w 1"/>
                  <a:gd name="T9" fmla="*/ 5878656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21">
                    <a:moveTo>
                      <a:pt x="0" y="21"/>
                    </a:moveTo>
                    <a:lnTo>
                      <a:pt x="1" y="19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45" name="Freeform 266"/>
              <p:cNvSpPr>
                <a:spLocks/>
              </p:cNvSpPr>
              <p:nvPr/>
            </p:nvSpPr>
            <p:spPr bwMode="auto">
              <a:xfrm>
                <a:off x="4072" y="1341"/>
                <a:ext cx="6" cy="12"/>
              </a:xfrm>
              <a:custGeom>
                <a:avLst/>
                <a:gdLst>
                  <a:gd name="T0" fmla="*/ 0 w 1"/>
                  <a:gd name="T1" fmla="*/ 559872 h 2"/>
                  <a:gd name="T2" fmla="*/ 279936 w 1"/>
                  <a:gd name="T3" fmla="*/ 0 h 2"/>
                  <a:gd name="T4" fmla="*/ 279936 w 1"/>
                  <a:gd name="T5" fmla="*/ 0 h 2"/>
                  <a:gd name="T6" fmla="*/ 0 w 1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46" name="Freeform 267"/>
              <p:cNvSpPr>
                <a:spLocks/>
              </p:cNvSpPr>
              <p:nvPr/>
            </p:nvSpPr>
            <p:spPr bwMode="auto">
              <a:xfrm>
                <a:off x="4059" y="1253"/>
                <a:ext cx="6" cy="96"/>
              </a:xfrm>
              <a:custGeom>
                <a:avLst/>
                <a:gdLst>
                  <a:gd name="T0" fmla="*/ 0 w 1"/>
                  <a:gd name="T1" fmla="*/ 4478976 h 16"/>
                  <a:gd name="T2" fmla="*/ 279936 w 1"/>
                  <a:gd name="T3" fmla="*/ 3919104 h 16"/>
                  <a:gd name="T4" fmla="*/ 279936 w 1"/>
                  <a:gd name="T5" fmla="*/ 0 h 16"/>
                  <a:gd name="T6" fmla="*/ 0 w 1"/>
                  <a:gd name="T7" fmla="*/ 559872 h 16"/>
                  <a:gd name="T8" fmla="*/ 0 w 1"/>
                  <a:gd name="T9" fmla="*/ 447897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16">
                    <a:moveTo>
                      <a:pt x="0" y="16"/>
                    </a:moveTo>
                    <a:lnTo>
                      <a:pt x="1" y="14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47" name="Freeform 268"/>
              <p:cNvSpPr>
                <a:spLocks/>
              </p:cNvSpPr>
              <p:nvPr/>
            </p:nvSpPr>
            <p:spPr bwMode="auto">
              <a:xfrm>
                <a:off x="4072" y="1257"/>
                <a:ext cx="6" cy="12"/>
              </a:xfrm>
              <a:custGeom>
                <a:avLst/>
                <a:gdLst>
                  <a:gd name="T0" fmla="*/ 0 w 1"/>
                  <a:gd name="T1" fmla="*/ 559872 h 2"/>
                  <a:gd name="T2" fmla="*/ 279936 w 1"/>
                  <a:gd name="T3" fmla="*/ 0 h 2"/>
                  <a:gd name="T4" fmla="*/ 279936 w 1"/>
                  <a:gd name="T5" fmla="*/ 0 h 2"/>
                  <a:gd name="T6" fmla="*/ 0 w 1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48" name="Freeform 269"/>
              <p:cNvSpPr>
                <a:spLocks/>
              </p:cNvSpPr>
              <p:nvPr/>
            </p:nvSpPr>
            <p:spPr bwMode="auto">
              <a:xfrm>
                <a:off x="4072" y="1215"/>
                <a:ext cx="6" cy="54"/>
              </a:xfrm>
              <a:custGeom>
                <a:avLst/>
                <a:gdLst>
                  <a:gd name="T0" fmla="*/ 0 w 1"/>
                  <a:gd name="T1" fmla="*/ 2519424 h 9"/>
                  <a:gd name="T2" fmla="*/ 279936 w 1"/>
                  <a:gd name="T3" fmla="*/ 1959552 h 9"/>
                  <a:gd name="T4" fmla="*/ 279936 w 1"/>
                  <a:gd name="T5" fmla="*/ 0 h 9"/>
                  <a:gd name="T6" fmla="*/ 0 w 1"/>
                  <a:gd name="T7" fmla="*/ 559872 h 9"/>
                  <a:gd name="T8" fmla="*/ 0 w 1"/>
                  <a:gd name="T9" fmla="*/ 2519424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9"/>
                    </a:moveTo>
                    <a:lnTo>
                      <a:pt x="1" y="7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49" name="Freeform 270"/>
              <p:cNvSpPr>
                <a:spLocks/>
              </p:cNvSpPr>
              <p:nvPr/>
            </p:nvSpPr>
            <p:spPr bwMode="auto">
              <a:xfrm>
                <a:off x="4072" y="1197"/>
                <a:ext cx="6" cy="30"/>
              </a:xfrm>
              <a:custGeom>
                <a:avLst/>
                <a:gdLst>
                  <a:gd name="T0" fmla="*/ 0 w 1"/>
                  <a:gd name="T1" fmla="*/ 1399680 h 5"/>
                  <a:gd name="T2" fmla="*/ 279936 w 1"/>
                  <a:gd name="T3" fmla="*/ 839808 h 5"/>
                  <a:gd name="T4" fmla="*/ 279936 w 1"/>
                  <a:gd name="T5" fmla="*/ 0 h 5"/>
                  <a:gd name="T6" fmla="*/ 0 w 1"/>
                  <a:gd name="T7" fmla="*/ 559872 h 5"/>
                  <a:gd name="T8" fmla="*/ 0 w 1"/>
                  <a:gd name="T9" fmla="*/ 139968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50" name="Freeform 271"/>
              <p:cNvSpPr>
                <a:spLocks/>
              </p:cNvSpPr>
              <p:nvPr/>
            </p:nvSpPr>
            <p:spPr bwMode="auto">
              <a:xfrm>
                <a:off x="4072" y="1197"/>
                <a:ext cx="6" cy="12"/>
              </a:xfrm>
              <a:custGeom>
                <a:avLst/>
                <a:gdLst>
                  <a:gd name="T0" fmla="*/ 0 w 1"/>
                  <a:gd name="T1" fmla="*/ 559872 h 2"/>
                  <a:gd name="T2" fmla="*/ 279936 w 1"/>
                  <a:gd name="T3" fmla="*/ 0 h 2"/>
                  <a:gd name="T4" fmla="*/ 279936 w 1"/>
                  <a:gd name="T5" fmla="*/ 0 h 2"/>
                  <a:gd name="T6" fmla="*/ 0 w 1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51" name="Freeform 272"/>
              <p:cNvSpPr>
                <a:spLocks/>
              </p:cNvSpPr>
              <p:nvPr/>
            </p:nvSpPr>
            <p:spPr bwMode="auto">
              <a:xfrm>
                <a:off x="4042" y="1197"/>
                <a:ext cx="36" cy="12"/>
              </a:xfrm>
              <a:custGeom>
                <a:avLst/>
                <a:gdLst>
                  <a:gd name="T0" fmla="*/ 0 w 6"/>
                  <a:gd name="T1" fmla="*/ 559872 h 2"/>
                  <a:gd name="T2" fmla="*/ 1399680 w 6"/>
                  <a:gd name="T3" fmla="*/ 559872 h 2"/>
                  <a:gd name="T4" fmla="*/ 1679616 w 6"/>
                  <a:gd name="T5" fmla="*/ 0 h 2"/>
                  <a:gd name="T6" fmla="*/ 559872 w 6"/>
                  <a:gd name="T7" fmla="*/ 0 h 2"/>
                  <a:gd name="T8" fmla="*/ 0 w 6"/>
                  <a:gd name="T9" fmla="*/ 55987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5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87" name="Group 326"/>
            <p:cNvGrpSpPr>
              <a:grpSpLocks/>
            </p:cNvGrpSpPr>
            <p:nvPr/>
          </p:nvGrpSpPr>
          <p:grpSpPr bwMode="auto">
            <a:xfrm>
              <a:off x="5580063" y="1557338"/>
              <a:ext cx="66675" cy="373062"/>
              <a:chOff x="3904" y="795"/>
              <a:chExt cx="42" cy="235"/>
            </a:xfrm>
          </p:grpSpPr>
          <p:sp>
            <p:nvSpPr>
              <p:cNvPr id="620" name="Rectangle 327"/>
              <p:cNvSpPr>
                <a:spLocks noChangeArrowheads="1"/>
              </p:cNvSpPr>
              <p:nvPr/>
            </p:nvSpPr>
            <p:spPr bwMode="auto">
              <a:xfrm>
                <a:off x="3904" y="1029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1" name="Rectangle 328"/>
              <p:cNvSpPr>
                <a:spLocks noChangeArrowheads="1"/>
              </p:cNvSpPr>
              <p:nvPr/>
            </p:nvSpPr>
            <p:spPr bwMode="auto">
              <a:xfrm>
                <a:off x="3904" y="957"/>
                <a:ext cx="30" cy="72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2" name="Rectangle 329"/>
              <p:cNvSpPr>
                <a:spLocks noChangeArrowheads="1"/>
              </p:cNvSpPr>
              <p:nvPr/>
            </p:nvSpPr>
            <p:spPr bwMode="auto">
              <a:xfrm>
                <a:off x="3904" y="879"/>
                <a:ext cx="30" cy="78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3" name="Rectangle 330"/>
              <p:cNvSpPr>
                <a:spLocks noChangeArrowheads="1"/>
              </p:cNvSpPr>
              <p:nvPr/>
            </p:nvSpPr>
            <p:spPr bwMode="auto">
              <a:xfrm>
                <a:off x="3904" y="801"/>
                <a:ext cx="30" cy="78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4" name="Rectangle 331"/>
              <p:cNvSpPr>
                <a:spLocks noChangeArrowheads="1"/>
              </p:cNvSpPr>
              <p:nvPr/>
            </p:nvSpPr>
            <p:spPr bwMode="auto">
              <a:xfrm>
                <a:off x="3904" y="801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5" name="Rectangle 332"/>
              <p:cNvSpPr>
                <a:spLocks noChangeArrowheads="1"/>
              </p:cNvSpPr>
              <p:nvPr/>
            </p:nvSpPr>
            <p:spPr bwMode="auto">
              <a:xfrm>
                <a:off x="3904" y="801"/>
                <a:ext cx="30" cy="1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6" name="Rectangle 333"/>
              <p:cNvSpPr>
                <a:spLocks noChangeArrowheads="1"/>
              </p:cNvSpPr>
              <p:nvPr/>
            </p:nvSpPr>
            <p:spPr bwMode="auto">
              <a:xfrm>
                <a:off x="3904" y="801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7" name="Rectangle 334"/>
              <p:cNvSpPr>
                <a:spLocks noChangeArrowheads="1"/>
              </p:cNvSpPr>
              <p:nvPr/>
            </p:nvSpPr>
            <p:spPr bwMode="auto">
              <a:xfrm>
                <a:off x="3904" y="801"/>
                <a:ext cx="30" cy="1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8" name="Freeform 335"/>
              <p:cNvSpPr>
                <a:spLocks/>
              </p:cNvSpPr>
              <p:nvPr/>
            </p:nvSpPr>
            <p:spPr bwMode="auto">
              <a:xfrm>
                <a:off x="3934" y="1023"/>
                <a:ext cx="12" cy="6"/>
              </a:xfrm>
              <a:custGeom>
                <a:avLst/>
                <a:gdLst>
                  <a:gd name="T0" fmla="*/ 0 w 2"/>
                  <a:gd name="T1" fmla="*/ 279936 h 1"/>
                  <a:gd name="T2" fmla="*/ 559872 w 2"/>
                  <a:gd name="T3" fmla="*/ 0 h 1"/>
                  <a:gd name="T4" fmla="*/ 559872 w 2"/>
                  <a:gd name="T5" fmla="*/ 0 h 1"/>
                  <a:gd name="T6" fmla="*/ 0 w 2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9" name="Freeform 336"/>
              <p:cNvSpPr>
                <a:spLocks/>
              </p:cNvSpPr>
              <p:nvPr/>
            </p:nvSpPr>
            <p:spPr bwMode="auto">
              <a:xfrm>
                <a:off x="3934" y="945"/>
                <a:ext cx="12" cy="84"/>
              </a:xfrm>
              <a:custGeom>
                <a:avLst/>
                <a:gdLst>
                  <a:gd name="T0" fmla="*/ 0 w 2"/>
                  <a:gd name="T1" fmla="*/ 3919104 h 14"/>
                  <a:gd name="T2" fmla="*/ 559872 w 2"/>
                  <a:gd name="T3" fmla="*/ 3639168 h 14"/>
                  <a:gd name="T4" fmla="*/ 559872 w 2"/>
                  <a:gd name="T5" fmla="*/ 0 h 14"/>
                  <a:gd name="T6" fmla="*/ 0 w 2"/>
                  <a:gd name="T7" fmla="*/ 559872 h 14"/>
                  <a:gd name="T8" fmla="*/ 0 w 2"/>
                  <a:gd name="T9" fmla="*/ 3919104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4">
                    <a:moveTo>
                      <a:pt x="0" y="14"/>
                    </a:moveTo>
                    <a:lnTo>
                      <a:pt x="2" y="1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30" name="Freeform 337"/>
              <p:cNvSpPr>
                <a:spLocks/>
              </p:cNvSpPr>
              <p:nvPr/>
            </p:nvSpPr>
            <p:spPr bwMode="auto">
              <a:xfrm>
                <a:off x="3934" y="867"/>
                <a:ext cx="12" cy="90"/>
              </a:xfrm>
              <a:custGeom>
                <a:avLst/>
                <a:gdLst>
                  <a:gd name="T0" fmla="*/ 0 w 2"/>
                  <a:gd name="T1" fmla="*/ 4199040 h 15"/>
                  <a:gd name="T2" fmla="*/ 559872 w 2"/>
                  <a:gd name="T3" fmla="*/ 3639168 h 15"/>
                  <a:gd name="T4" fmla="*/ 559872 w 2"/>
                  <a:gd name="T5" fmla="*/ 0 h 15"/>
                  <a:gd name="T6" fmla="*/ 0 w 2"/>
                  <a:gd name="T7" fmla="*/ 559872 h 15"/>
                  <a:gd name="T8" fmla="*/ 0 w 2"/>
                  <a:gd name="T9" fmla="*/ 419904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15"/>
                    </a:moveTo>
                    <a:lnTo>
                      <a:pt x="2" y="1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31" name="Freeform 338"/>
              <p:cNvSpPr>
                <a:spLocks/>
              </p:cNvSpPr>
              <p:nvPr/>
            </p:nvSpPr>
            <p:spPr bwMode="auto">
              <a:xfrm>
                <a:off x="3934" y="795"/>
                <a:ext cx="12" cy="84"/>
              </a:xfrm>
              <a:custGeom>
                <a:avLst/>
                <a:gdLst>
                  <a:gd name="T0" fmla="*/ 0 w 2"/>
                  <a:gd name="T1" fmla="*/ 3919104 h 14"/>
                  <a:gd name="T2" fmla="*/ 559872 w 2"/>
                  <a:gd name="T3" fmla="*/ 3359232 h 14"/>
                  <a:gd name="T4" fmla="*/ 559872 w 2"/>
                  <a:gd name="T5" fmla="*/ 0 h 14"/>
                  <a:gd name="T6" fmla="*/ 0 w 2"/>
                  <a:gd name="T7" fmla="*/ 279936 h 14"/>
                  <a:gd name="T8" fmla="*/ 0 w 2"/>
                  <a:gd name="T9" fmla="*/ 3919104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4">
                    <a:moveTo>
                      <a:pt x="0" y="14"/>
                    </a:moveTo>
                    <a:lnTo>
                      <a:pt x="2" y="12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32" name="Freeform 339"/>
              <p:cNvSpPr>
                <a:spLocks/>
              </p:cNvSpPr>
              <p:nvPr/>
            </p:nvSpPr>
            <p:spPr bwMode="auto">
              <a:xfrm>
                <a:off x="3934" y="795"/>
                <a:ext cx="12" cy="6"/>
              </a:xfrm>
              <a:custGeom>
                <a:avLst/>
                <a:gdLst>
                  <a:gd name="T0" fmla="*/ 0 w 2"/>
                  <a:gd name="T1" fmla="*/ 279936 h 1"/>
                  <a:gd name="T2" fmla="*/ 559872 w 2"/>
                  <a:gd name="T3" fmla="*/ 0 h 1"/>
                  <a:gd name="T4" fmla="*/ 559872 w 2"/>
                  <a:gd name="T5" fmla="*/ 0 h 1"/>
                  <a:gd name="T6" fmla="*/ 0 w 2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33" name="Freeform 340"/>
              <p:cNvSpPr>
                <a:spLocks/>
              </p:cNvSpPr>
              <p:nvPr/>
            </p:nvSpPr>
            <p:spPr bwMode="auto">
              <a:xfrm>
                <a:off x="3934" y="795"/>
                <a:ext cx="12" cy="6"/>
              </a:xfrm>
              <a:custGeom>
                <a:avLst/>
                <a:gdLst>
                  <a:gd name="T0" fmla="*/ 0 w 2"/>
                  <a:gd name="T1" fmla="*/ 279936 h 1"/>
                  <a:gd name="T2" fmla="*/ 559872 w 2"/>
                  <a:gd name="T3" fmla="*/ 0 h 1"/>
                  <a:gd name="T4" fmla="*/ 559872 w 2"/>
                  <a:gd name="T5" fmla="*/ 0 h 1"/>
                  <a:gd name="T6" fmla="*/ 0 w 2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34" name="Freeform 341"/>
              <p:cNvSpPr>
                <a:spLocks/>
              </p:cNvSpPr>
              <p:nvPr/>
            </p:nvSpPr>
            <p:spPr bwMode="auto">
              <a:xfrm>
                <a:off x="3934" y="795"/>
                <a:ext cx="12" cy="6"/>
              </a:xfrm>
              <a:custGeom>
                <a:avLst/>
                <a:gdLst>
                  <a:gd name="T0" fmla="*/ 0 w 2"/>
                  <a:gd name="T1" fmla="*/ 279936 h 1"/>
                  <a:gd name="T2" fmla="*/ 559872 w 2"/>
                  <a:gd name="T3" fmla="*/ 0 h 1"/>
                  <a:gd name="T4" fmla="*/ 559872 w 2"/>
                  <a:gd name="T5" fmla="*/ 0 h 1"/>
                  <a:gd name="T6" fmla="*/ 0 w 2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35" name="Freeform 342"/>
              <p:cNvSpPr>
                <a:spLocks/>
              </p:cNvSpPr>
              <p:nvPr/>
            </p:nvSpPr>
            <p:spPr bwMode="auto">
              <a:xfrm>
                <a:off x="3934" y="795"/>
                <a:ext cx="12" cy="6"/>
              </a:xfrm>
              <a:custGeom>
                <a:avLst/>
                <a:gdLst>
                  <a:gd name="T0" fmla="*/ 0 w 2"/>
                  <a:gd name="T1" fmla="*/ 279936 h 1"/>
                  <a:gd name="T2" fmla="*/ 559872 w 2"/>
                  <a:gd name="T3" fmla="*/ 0 h 1"/>
                  <a:gd name="T4" fmla="*/ 559872 w 2"/>
                  <a:gd name="T5" fmla="*/ 0 h 1"/>
                  <a:gd name="T6" fmla="*/ 0 w 2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36" name="Freeform 343"/>
              <p:cNvSpPr>
                <a:spLocks/>
              </p:cNvSpPr>
              <p:nvPr/>
            </p:nvSpPr>
            <p:spPr bwMode="auto">
              <a:xfrm>
                <a:off x="3904" y="795"/>
                <a:ext cx="42" cy="6"/>
              </a:xfrm>
              <a:custGeom>
                <a:avLst/>
                <a:gdLst>
                  <a:gd name="T0" fmla="*/ 0 w 7"/>
                  <a:gd name="T1" fmla="*/ 279936 h 1"/>
                  <a:gd name="T2" fmla="*/ 1399680 w 7"/>
                  <a:gd name="T3" fmla="*/ 279936 h 1"/>
                  <a:gd name="T4" fmla="*/ 1959552 w 7"/>
                  <a:gd name="T5" fmla="*/ 0 h 1"/>
                  <a:gd name="T6" fmla="*/ 559872 w 7"/>
                  <a:gd name="T7" fmla="*/ 0 h 1"/>
                  <a:gd name="T8" fmla="*/ 0 w 7"/>
                  <a:gd name="T9" fmla="*/ 279936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lnTo>
                      <a:pt x="5" y="1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88" name="Group 344"/>
            <p:cNvGrpSpPr>
              <a:grpSpLocks/>
            </p:cNvGrpSpPr>
            <p:nvPr/>
          </p:nvGrpSpPr>
          <p:grpSpPr bwMode="auto">
            <a:xfrm>
              <a:off x="4643438" y="2276475"/>
              <a:ext cx="57150" cy="220663"/>
              <a:chOff x="3202" y="1533"/>
              <a:chExt cx="36" cy="139"/>
            </a:xfrm>
          </p:grpSpPr>
          <p:sp>
            <p:nvSpPr>
              <p:cNvPr id="603" name="Rectangle 345"/>
              <p:cNvSpPr>
                <a:spLocks noChangeArrowheads="1"/>
              </p:cNvSpPr>
              <p:nvPr/>
            </p:nvSpPr>
            <p:spPr bwMode="auto">
              <a:xfrm>
                <a:off x="3202" y="1671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4" name="Rectangle 346"/>
              <p:cNvSpPr>
                <a:spLocks noChangeArrowheads="1"/>
              </p:cNvSpPr>
              <p:nvPr/>
            </p:nvSpPr>
            <p:spPr bwMode="auto">
              <a:xfrm>
                <a:off x="3202" y="1629"/>
                <a:ext cx="30" cy="42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5" name="Rectangle 347"/>
              <p:cNvSpPr>
                <a:spLocks noChangeArrowheads="1"/>
              </p:cNvSpPr>
              <p:nvPr/>
            </p:nvSpPr>
            <p:spPr bwMode="auto">
              <a:xfrm>
                <a:off x="3202" y="1629"/>
                <a:ext cx="30" cy="1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6" name="Rectangle 348"/>
              <p:cNvSpPr>
                <a:spLocks noChangeArrowheads="1"/>
              </p:cNvSpPr>
              <p:nvPr/>
            </p:nvSpPr>
            <p:spPr bwMode="auto">
              <a:xfrm>
                <a:off x="3202" y="1593"/>
                <a:ext cx="30" cy="36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7" name="Rectangle 349"/>
              <p:cNvSpPr>
                <a:spLocks noChangeArrowheads="1"/>
              </p:cNvSpPr>
              <p:nvPr/>
            </p:nvSpPr>
            <p:spPr bwMode="auto">
              <a:xfrm>
                <a:off x="3202" y="1569"/>
                <a:ext cx="30" cy="24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8" name="Rectangle 350"/>
              <p:cNvSpPr>
                <a:spLocks noChangeArrowheads="1"/>
              </p:cNvSpPr>
              <p:nvPr/>
            </p:nvSpPr>
            <p:spPr bwMode="auto">
              <a:xfrm>
                <a:off x="3202" y="1551"/>
                <a:ext cx="30" cy="18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9" name="Rectangle 351"/>
              <p:cNvSpPr>
                <a:spLocks noChangeArrowheads="1"/>
              </p:cNvSpPr>
              <p:nvPr/>
            </p:nvSpPr>
            <p:spPr bwMode="auto">
              <a:xfrm>
                <a:off x="3202" y="1551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0" name="Rectangle 352"/>
              <p:cNvSpPr>
                <a:spLocks noChangeArrowheads="1"/>
              </p:cNvSpPr>
              <p:nvPr/>
            </p:nvSpPr>
            <p:spPr bwMode="auto">
              <a:xfrm>
                <a:off x="3202" y="1545"/>
                <a:ext cx="30" cy="6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1" name="Freeform 353"/>
              <p:cNvSpPr>
                <a:spLocks/>
              </p:cNvSpPr>
              <p:nvPr/>
            </p:nvSpPr>
            <p:spPr bwMode="auto">
              <a:xfrm>
                <a:off x="3232" y="1659"/>
                <a:ext cx="6" cy="12"/>
              </a:xfrm>
              <a:custGeom>
                <a:avLst/>
                <a:gdLst>
                  <a:gd name="T0" fmla="*/ 0 w 1"/>
                  <a:gd name="T1" fmla="*/ 559872 h 2"/>
                  <a:gd name="T2" fmla="*/ 279936 w 1"/>
                  <a:gd name="T3" fmla="*/ 0 h 2"/>
                  <a:gd name="T4" fmla="*/ 279936 w 1"/>
                  <a:gd name="T5" fmla="*/ 0 h 2"/>
                  <a:gd name="T6" fmla="*/ 0 w 1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2" name="Freeform 354"/>
              <p:cNvSpPr>
                <a:spLocks/>
              </p:cNvSpPr>
              <p:nvPr/>
            </p:nvSpPr>
            <p:spPr bwMode="auto">
              <a:xfrm>
                <a:off x="3232" y="1617"/>
                <a:ext cx="6" cy="54"/>
              </a:xfrm>
              <a:custGeom>
                <a:avLst/>
                <a:gdLst>
                  <a:gd name="T0" fmla="*/ 0 w 1"/>
                  <a:gd name="T1" fmla="*/ 2519424 h 9"/>
                  <a:gd name="T2" fmla="*/ 279936 w 1"/>
                  <a:gd name="T3" fmla="*/ 1959552 h 9"/>
                  <a:gd name="T4" fmla="*/ 279936 w 1"/>
                  <a:gd name="T5" fmla="*/ 0 h 9"/>
                  <a:gd name="T6" fmla="*/ 0 w 1"/>
                  <a:gd name="T7" fmla="*/ 559872 h 9"/>
                  <a:gd name="T8" fmla="*/ 0 w 1"/>
                  <a:gd name="T9" fmla="*/ 2519424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9"/>
                    </a:moveTo>
                    <a:lnTo>
                      <a:pt x="1" y="7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3" name="Freeform 355"/>
              <p:cNvSpPr>
                <a:spLocks/>
              </p:cNvSpPr>
              <p:nvPr/>
            </p:nvSpPr>
            <p:spPr bwMode="auto">
              <a:xfrm>
                <a:off x="3232" y="1617"/>
                <a:ext cx="6" cy="12"/>
              </a:xfrm>
              <a:custGeom>
                <a:avLst/>
                <a:gdLst>
                  <a:gd name="T0" fmla="*/ 0 w 1"/>
                  <a:gd name="T1" fmla="*/ 559872 h 2"/>
                  <a:gd name="T2" fmla="*/ 279936 w 1"/>
                  <a:gd name="T3" fmla="*/ 0 h 2"/>
                  <a:gd name="T4" fmla="*/ 279936 w 1"/>
                  <a:gd name="T5" fmla="*/ 0 h 2"/>
                  <a:gd name="T6" fmla="*/ 0 w 1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4" name="Freeform 356"/>
              <p:cNvSpPr>
                <a:spLocks/>
              </p:cNvSpPr>
              <p:nvPr/>
            </p:nvSpPr>
            <p:spPr bwMode="auto">
              <a:xfrm>
                <a:off x="3232" y="1581"/>
                <a:ext cx="6" cy="48"/>
              </a:xfrm>
              <a:custGeom>
                <a:avLst/>
                <a:gdLst>
                  <a:gd name="T0" fmla="*/ 0 w 1"/>
                  <a:gd name="T1" fmla="*/ 2239488 h 8"/>
                  <a:gd name="T2" fmla="*/ 279936 w 1"/>
                  <a:gd name="T3" fmla="*/ 1679616 h 8"/>
                  <a:gd name="T4" fmla="*/ 279936 w 1"/>
                  <a:gd name="T5" fmla="*/ 0 h 8"/>
                  <a:gd name="T6" fmla="*/ 0 w 1"/>
                  <a:gd name="T7" fmla="*/ 559872 h 8"/>
                  <a:gd name="T8" fmla="*/ 0 w 1"/>
                  <a:gd name="T9" fmla="*/ 223948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0" y="8"/>
                    </a:moveTo>
                    <a:lnTo>
                      <a:pt x="1" y="6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5" name="Freeform 357"/>
              <p:cNvSpPr>
                <a:spLocks/>
              </p:cNvSpPr>
              <p:nvPr/>
            </p:nvSpPr>
            <p:spPr bwMode="auto">
              <a:xfrm>
                <a:off x="3232" y="1563"/>
                <a:ext cx="6" cy="30"/>
              </a:xfrm>
              <a:custGeom>
                <a:avLst/>
                <a:gdLst>
                  <a:gd name="T0" fmla="*/ 0 w 1"/>
                  <a:gd name="T1" fmla="*/ 1399680 h 5"/>
                  <a:gd name="T2" fmla="*/ 279936 w 1"/>
                  <a:gd name="T3" fmla="*/ 839808 h 5"/>
                  <a:gd name="T4" fmla="*/ 279936 w 1"/>
                  <a:gd name="T5" fmla="*/ 0 h 5"/>
                  <a:gd name="T6" fmla="*/ 0 w 1"/>
                  <a:gd name="T7" fmla="*/ 279936 h 5"/>
                  <a:gd name="T8" fmla="*/ 0 w 1"/>
                  <a:gd name="T9" fmla="*/ 139968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6" name="Freeform 358"/>
              <p:cNvSpPr>
                <a:spLocks/>
              </p:cNvSpPr>
              <p:nvPr/>
            </p:nvSpPr>
            <p:spPr bwMode="auto">
              <a:xfrm>
                <a:off x="3232" y="1539"/>
                <a:ext cx="6" cy="30"/>
              </a:xfrm>
              <a:custGeom>
                <a:avLst/>
                <a:gdLst>
                  <a:gd name="T0" fmla="*/ 0 w 1"/>
                  <a:gd name="T1" fmla="*/ 1399680 h 5"/>
                  <a:gd name="T2" fmla="*/ 279936 w 1"/>
                  <a:gd name="T3" fmla="*/ 1119744 h 5"/>
                  <a:gd name="T4" fmla="*/ 279936 w 1"/>
                  <a:gd name="T5" fmla="*/ 0 h 5"/>
                  <a:gd name="T6" fmla="*/ 0 w 1"/>
                  <a:gd name="T7" fmla="*/ 559872 h 5"/>
                  <a:gd name="T8" fmla="*/ 0 w 1"/>
                  <a:gd name="T9" fmla="*/ 139968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lnTo>
                      <a:pt x="1" y="4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7" name="Freeform 359"/>
              <p:cNvSpPr>
                <a:spLocks/>
              </p:cNvSpPr>
              <p:nvPr/>
            </p:nvSpPr>
            <p:spPr bwMode="auto">
              <a:xfrm>
                <a:off x="3232" y="1539"/>
                <a:ext cx="6" cy="12"/>
              </a:xfrm>
              <a:custGeom>
                <a:avLst/>
                <a:gdLst>
                  <a:gd name="T0" fmla="*/ 0 w 1"/>
                  <a:gd name="T1" fmla="*/ 559872 h 2"/>
                  <a:gd name="T2" fmla="*/ 279936 w 1"/>
                  <a:gd name="T3" fmla="*/ 0 h 2"/>
                  <a:gd name="T4" fmla="*/ 279936 w 1"/>
                  <a:gd name="T5" fmla="*/ 0 h 2"/>
                  <a:gd name="T6" fmla="*/ 0 w 1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8" name="Freeform 360"/>
              <p:cNvSpPr>
                <a:spLocks/>
              </p:cNvSpPr>
              <p:nvPr/>
            </p:nvSpPr>
            <p:spPr bwMode="auto">
              <a:xfrm>
                <a:off x="3232" y="1533"/>
                <a:ext cx="6" cy="18"/>
              </a:xfrm>
              <a:custGeom>
                <a:avLst/>
                <a:gdLst>
                  <a:gd name="T0" fmla="*/ 0 w 1"/>
                  <a:gd name="T1" fmla="*/ 839808 h 3"/>
                  <a:gd name="T2" fmla="*/ 279936 w 1"/>
                  <a:gd name="T3" fmla="*/ 279936 h 3"/>
                  <a:gd name="T4" fmla="*/ 279936 w 1"/>
                  <a:gd name="T5" fmla="*/ 0 h 3"/>
                  <a:gd name="T6" fmla="*/ 0 w 1"/>
                  <a:gd name="T7" fmla="*/ 559872 h 3"/>
                  <a:gd name="T8" fmla="*/ 0 w 1"/>
                  <a:gd name="T9" fmla="*/ 83980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9" name="Freeform 361"/>
              <p:cNvSpPr>
                <a:spLocks/>
              </p:cNvSpPr>
              <p:nvPr/>
            </p:nvSpPr>
            <p:spPr bwMode="auto">
              <a:xfrm>
                <a:off x="3202" y="1533"/>
                <a:ext cx="36" cy="12"/>
              </a:xfrm>
              <a:custGeom>
                <a:avLst/>
                <a:gdLst>
                  <a:gd name="T0" fmla="*/ 0 w 6"/>
                  <a:gd name="T1" fmla="*/ 559872 h 2"/>
                  <a:gd name="T2" fmla="*/ 1399680 w 6"/>
                  <a:gd name="T3" fmla="*/ 559872 h 2"/>
                  <a:gd name="T4" fmla="*/ 1679616 w 6"/>
                  <a:gd name="T5" fmla="*/ 0 h 2"/>
                  <a:gd name="T6" fmla="*/ 279936 w 6"/>
                  <a:gd name="T7" fmla="*/ 0 h 2"/>
                  <a:gd name="T8" fmla="*/ 0 w 6"/>
                  <a:gd name="T9" fmla="*/ 55987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5" y="2"/>
                    </a:lnTo>
                    <a:lnTo>
                      <a:pt x="6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89" name="Group 362"/>
            <p:cNvGrpSpPr>
              <a:grpSpLocks/>
            </p:cNvGrpSpPr>
            <p:nvPr/>
          </p:nvGrpSpPr>
          <p:grpSpPr bwMode="auto">
            <a:xfrm>
              <a:off x="4932363" y="2565400"/>
              <a:ext cx="57150" cy="334963"/>
              <a:chOff x="3526" y="1617"/>
              <a:chExt cx="36" cy="211"/>
            </a:xfrm>
          </p:grpSpPr>
          <p:sp>
            <p:nvSpPr>
              <p:cNvPr id="586" name="Rectangle 363"/>
              <p:cNvSpPr>
                <a:spLocks noChangeArrowheads="1"/>
              </p:cNvSpPr>
              <p:nvPr/>
            </p:nvSpPr>
            <p:spPr bwMode="auto">
              <a:xfrm>
                <a:off x="3526" y="1827"/>
                <a:ext cx="24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7" name="Rectangle 364"/>
              <p:cNvSpPr>
                <a:spLocks noChangeArrowheads="1"/>
              </p:cNvSpPr>
              <p:nvPr/>
            </p:nvSpPr>
            <p:spPr bwMode="auto">
              <a:xfrm>
                <a:off x="3526" y="1773"/>
                <a:ext cx="24" cy="54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8" name="Rectangle 365"/>
              <p:cNvSpPr>
                <a:spLocks noChangeArrowheads="1"/>
              </p:cNvSpPr>
              <p:nvPr/>
            </p:nvSpPr>
            <p:spPr bwMode="auto">
              <a:xfrm>
                <a:off x="3526" y="1713"/>
                <a:ext cx="24" cy="60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9" name="Rectangle 366"/>
              <p:cNvSpPr>
                <a:spLocks noChangeArrowheads="1"/>
              </p:cNvSpPr>
              <p:nvPr/>
            </p:nvSpPr>
            <p:spPr bwMode="auto">
              <a:xfrm>
                <a:off x="3526" y="1659"/>
                <a:ext cx="24" cy="54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0" name="Rectangle 367"/>
              <p:cNvSpPr>
                <a:spLocks noChangeArrowheads="1"/>
              </p:cNvSpPr>
              <p:nvPr/>
            </p:nvSpPr>
            <p:spPr bwMode="auto">
              <a:xfrm>
                <a:off x="3526" y="1659"/>
                <a:ext cx="24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1" name="Rectangle 368"/>
              <p:cNvSpPr>
                <a:spLocks noChangeArrowheads="1"/>
              </p:cNvSpPr>
              <p:nvPr/>
            </p:nvSpPr>
            <p:spPr bwMode="auto">
              <a:xfrm>
                <a:off x="3526" y="1635"/>
                <a:ext cx="24" cy="24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2" name="Rectangle 369"/>
              <p:cNvSpPr>
                <a:spLocks noChangeArrowheads="1"/>
              </p:cNvSpPr>
              <p:nvPr/>
            </p:nvSpPr>
            <p:spPr bwMode="auto">
              <a:xfrm>
                <a:off x="3526" y="1635"/>
                <a:ext cx="24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3" name="Rectangle 370"/>
              <p:cNvSpPr>
                <a:spLocks noChangeArrowheads="1"/>
              </p:cNvSpPr>
              <p:nvPr/>
            </p:nvSpPr>
            <p:spPr bwMode="auto">
              <a:xfrm>
                <a:off x="3526" y="1629"/>
                <a:ext cx="24" cy="6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4" name="Freeform 371"/>
              <p:cNvSpPr>
                <a:spLocks/>
              </p:cNvSpPr>
              <p:nvPr/>
            </p:nvSpPr>
            <p:spPr bwMode="auto">
              <a:xfrm>
                <a:off x="3550" y="1821"/>
                <a:ext cx="12" cy="6"/>
              </a:xfrm>
              <a:custGeom>
                <a:avLst/>
                <a:gdLst>
                  <a:gd name="T0" fmla="*/ 0 w 2"/>
                  <a:gd name="T1" fmla="*/ 279936 h 1"/>
                  <a:gd name="T2" fmla="*/ 559872 w 2"/>
                  <a:gd name="T3" fmla="*/ 0 h 1"/>
                  <a:gd name="T4" fmla="*/ 559872 w 2"/>
                  <a:gd name="T5" fmla="*/ 0 h 1"/>
                  <a:gd name="T6" fmla="*/ 0 w 2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5" name="Freeform 372"/>
              <p:cNvSpPr>
                <a:spLocks/>
              </p:cNvSpPr>
              <p:nvPr/>
            </p:nvSpPr>
            <p:spPr bwMode="auto">
              <a:xfrm>
                <a:off x="3550" y="1761"/>
                <a:ext cx="12" cy="66"/>
              </a:xfrm>
              <a:custGeom>
                <a:avLst/>
                <a:gdLst>
                  <a:gd name="T0" fmla="*/ 0 w 2"/>
                  <a:gd name="T1" fmla="*/ 3079296 h 11"/>
                  <a:gd name="T2" fmla="*/ 559872 w 2"/>
                  <a:gd name="T3" fmla="*/ 2799360 h 11"/>
                  <a:gd name="T4" fmla="*/ 559872 w 2"/>
                  <a:gd name="T5" fmla="*/ 0 h 11"/>
                  <a:gd name="T6" fmla="*/ 0 w 2"/>
                  <a:gd name="T7" fmla="*/ 559872 h 11"/>
                  <a:gd name="T8" fmla="*/ 0 w 2"/>
                  <a:gd name="T9" fmla="*/ 307929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lnTo>
                      <a:pt x="2" y="1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6" name="Freeform 373"/>
              <p:cNvSpPr>
                <a:spLocks/>
              </p:cNvSpPr>
              <p:nvPr/>
            </p:nvSpPr>
            <p:spPr bwMode="auto">
              <a:xfrm>
                <a:off x="3550" y="1707"/>
                <a:ext cx="12" cy="66"/>
              </a:xfrm>
              <a:custGeom>
                <a:avLst/>
                <a:gdLst>
                  <a:gd name="T0" fmla="*/ 0 w 2"/>
                  <a:gd name="T1" fmla="*/ 3079296 h 11"/>
                  <a:gd name="T2" fmla="*/ 559872 w 2"/>
                  <a:gd name="T3" fmla="*/ 2519424 h 11"/>
                  <a:gd name="T4" fmla="*/ 559872 w 2"/>
                  <a:gd name="T5" fmla="*/ 0 h 11"/>
                  <a:gd name="T6" fmla="*/ 0 w 2"/>
                  <a:gd name="T7" fmla="*/ 279936 h 11"/>
                  <a:gd name="T8" fmla="*/ 0 w 2"/>
                  <a:gd name="T9" fmla="*/ 307929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lnTo>
                      <a:pt x="2" y="9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7" name="Freeform 374"/>
              <p:cNvSpPr>
                <a:spLocks/>
              </p:cNvSpPr>
              <p:nvPr/>
            </p:nvSpPr>
            <p:spPr bwMode="auto">
              <a:xfrm>
                <a:off x="3550" y="1647"/>
                <a:ext cx="12" cy="66"/>
              </a:xfrm>
              <a:custGeom>
                <a:avLst/>
                <a:gdLst>
                  <a:gd name="T0" fmla="*/ 0 w 2"/>
                  <a:gd name="T1" fmla="*/ 3079296 h 11"/>
                  <a:gd name="T2" fmla="*/ 559872 w 2"/>
                  <a:gd name="T3" fmla="*/ 2799360 h 11"/>
                  <a:gd name="T4" fmla="*/ 559872 w 2"/>
                  <a:gd name="T5" fmla="*/ 0 h 11"/>
                  <a:gd name="T6" fmla="*/ 0 w 2"/>
                  <a:gd name="T7" fmla="*/ 559872 h 11"/>
                  <a:gd name="T8" fmla="*/ 0 w 2"/>
                  <a:gd name="T9" fmla="*/ 307929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lnTo>
                      <a:pt x="2" y="1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8" name="Freeform 375"/>
              <p:cNvSpPr>
                <a:spLocks/>
              </p:cNvSpPr>
              <p:nvPr/>
            </p:nvSpPr>
            <p:spPr bwMode="auto">
              <a:xfrm>
                <a:off x="3550" y="1647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9" name="Freeform 376"/>
              <p:cNvSpPr>
                <a:spLocks/>
              </p:cNvSpPr>
              <p:nvPr/>
            </p:nvSpPr>
            <p:spPr bwMode="auto">
              <a:xfrm>
                <a:off x="3550" y="1623"/>
                <a:ext cx="12" cy="36"/>
              </a:xfrm>
              <a:custGeom>
                <a:avLst/>
                <a:gdLst>
                  <a:gd name="T0" fmla="*/ 0 w 2"/>
                  <a:gd name="T1" fmla="*/ 1679616 h 6"/>
                  <a:gd name="T2" fmla="*/ 559872 w 2"/>
                  <a:gd name="T3" fmla="*/ 1119744 h 6"/>
                  <a:gd name="T4" fmla="*/ 559872 w 2"/>
                  <a:gd name="T5" fmla="*/ 0 h 6"/>
                  <a:gd name="T6" fmla="*/ 0 w 2"/>
                  <a:gd name="T7" fmla="*/ 559872 h 6"/>
                  <a:gd name="T8" fmla="*/ 0 w 2"/>
                  <a:gd name="T9" fmla="*/ 167961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lnTo>
                      <a:pt x="2" y="4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0" name="Freeform 377"/>
              <p:cNvSpPr>
                <a:spLocks/>
              </p:cNvSpPr>
              <p:nvPr/>
            </p:nvSpPr>
            <p:spPr bwMode="auto">
              <a:xfrm>
                <a:off x="3550" y="1623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1" name="Freeform 378"/>
              <p:cNvSpPr>
                <a:spLocks/>
              </p:cNvSpPr>
              <p:nvPr/>
            </p:nvSpPr>
            <p:spPr bwMode="auto">
              <a:xfrm>
                <a:off x="3550" y="1617"/>
                <a:ext cx="12" cy="18"/>
              </a:xfrm>
              <a:custGeom>
                <a:avLst/>
                <a:gdLst>
                  <a:gd name="T0" fmla="*/ 0 w 2"/>
                  <a:gd name="T1" fmla="*/ 839808 h 3"/>
                  <a:gd name="T2" fmla="*/ 559872 w 2"/>
                  <a:gd name="T3" fmla="*/ 279936 h 3"/>
                  <a:gd name="T4" fmla="*/ 559872 w 2"/>
                  <a:gd name="T5" fmla="*/ 0 h 3"/>
                  <a:gd name="T6" fmla="*/ 0 w 2"/>
                  <a:gd name="T7" fmla="*/ 559872 h 3"/>
                  <a:gd name="T8" fmla="*/ 0 w 2"/>
                  <a:gd name="T9" fmla="*/ 83980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2" name="Freeform 379"/>
              <p:cNvSpPr>
                <a:spLocks/>
              </p:cNvSpPr>
              <p:nvPr/>
            </p:nvSpPr>
            <p:spPr bwMode="auto">
              <a:xfrm>
                <a:off x="3526" y="1617"/>
                <a:ext cx="36" cy="12"/>
              </a:xfrm>
              <a:custGeom>
                <a:avLst/>
                <a:gdLst>
                  <a:gd name="T0" fmla="*/ 0 w 6"/>
                  <a:gd name="T1" fmla="*/ 559872 h 2"/>
                  <a:gd name="T2" fmla="*/ 1119744 w 6"/>
                  <a:gd name="T3" fmla="*/ 559872 h 2"/>
                  <a:gd name="T4" fmla="*/ 1679616 w 6"/>
                  <a:gd name="T5" fmla="*/ 0 h 2"/>
                  <a:gd name="T6" fmla="*/ 279936 w 6"/>
                  <a:gd name="T7" fmla="*/ 0 h 2"/>
                  <a:gd name="T8" fmla="*/ 0 w 6"/>
                  <a:gd name="T9" fmla="*/ 55987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4" y="2"/>
                    </a:lnTo>
                    <a:lnTo>
                      <a:pt x="6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90" name="Group 381"/>
            <p:cNvGrpSpPr>
              <a:grpSpLocks/>
            </p:cNvGrpSpPr>
            <p:nvPr/>
          </p:nvGrpSpPr>
          <p:grpSpPr bwMode="auto">
            <a:xfrm>
              <a:off x="5003800" y="2276475"/>
              <a:ext cx="57150" cy="87313"/>
              <a:chOff x="3376" y="1977"/>
              <a:chExt cx="36" cy="55"/>
            </a:xfrm>
          </p:grpSpPr>
          <p:sp>
            <p:nvSpPr>
              <p:cNvPr id="569" name="Rectangle 382"/>
              <p:cNvSpPr>
                <a:spLocks noChangeArrowheads="1"/>
              </p:cNvSpPr>
              <p:nvPr/>
            </p:nvSpPr>
            <p:spPr bwMode="auto">
              <a:xfrm>
                <a:off x="3376" y="2031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0" name="Rectangle 383"/>
              <p:cNvSpPr>
                <a:spLocks noChangeArrowheads="1"/>
              </p:cNvSpPr>
              <p:nvPr/>
            </p:nvSpPr>
            <p:spPr bwMode="auto">
              <a:xfrm>
                <a:off x="3376" y="2013"/>
                <a:ext cx="30" cy="18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1" name="Rectangle 384"/>
              <p:cNvSpPr>
                <a:spLocks noChangeArrowheads="1"/>
              </p:cNvSpPr>
              <p:nvPr/>
            </p:nvSpPr>
            <p:spPr bwMode="auto">
              <a:xfrm>
                <a:off x="3376" y="2013"/>
                <a:ext cx="30" cy="1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2" name="Rectangle 385"/>
              <p:cNvSpPr>
                <a:spLocks noChangeArrowheads="1"/>
              </p:cNvSpPr>
              <p:nvPr/>
            </p:nvSpPr>
            <p:spPr bwMode="auto">
              <a:xfrm>
                <a:off x="3376" y="2013"/>
                <a:ext cx="30" cy="1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3" name="Rectangle 386"/>
              <p:cNvSpPr>
                <a:spLocks noChangeArrowheads="1"/>
              </p:cNvSpPr>
              <p:nvPr/>
            </p:nvSpPr>
            <p:spPr bwMode="auto">
              <a:xfrm>
                <a:off x="3376" y="2007"/>
                <a:ext cx="30" cy="6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4" name="Rectangle 387"/>
              <p:cNvSpPr>
                <a:spLocks noChangeArrowheads="1"/>
              </p:cNvSpPr>
              <p:nvPr/>
            </p:nvSpPr>
            <p:spPr bwMode="auto">
              <a:xfrm>
                <a:off x="3376" y="2007"/>
                <a:ext cx="30" cy="1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5" name="Rectangle 388"/>
              <p:cNvSpPr>
                <a:spLocks noChangeArrowheads="1"/>
              </p:cNvSpPr>
              <p:nvPr/>
            </p:nvSpPr>
            <p:spPr bwMode="auto">
              <a:xfrm>
                <a:off x="3376" y="2007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6" name="Rectangle 389"/>
              <p:cNvSpPr>
                <a:spLocks noChangeArrowheads="1"/>
              </p:cNvSpPr>
              <p:nvPr/>
            </p:nvSpPr>
            <p:spPr bwMode="auto">
              <a:xfrm>
                <a:off x="3376" y="1989"/>
                <a:ext cx="30" cy="18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7" name="Freeform 390"/>
              <p:cNvSpPr>
                <a:spLocks/>
              </p:cNvSpPr>
              <p:nvPr/>
            </p:nvSpPr>
            <p:spPr bwMode="auto">
              <a:xfrm>
                <a:off x="3406" y="2025"/>
                <a:ext cx="6" cy="6"/>
              </a:xfrm>
              <a:custGeom>
                <a:avLst/>
                <a:gdLst>
                  <a:gd name="T0" fmla="*/ 0 w 1"/>
                  <a:gd name="T1" fmla="*/ 279936 h 1"/>
                  <a:gd name="T2" fmla="*/ 279936 w 1"/>
                  <a:gd name="T3" fmla="*/ 0 h 1"/>
                  <a:gd name="T4" fmla="*/ 279936 w 1"/>
                  <a:gd name="T5" fmla="*/ 0 h 1"/>
                  <a:gd name="T6" fmla="*/ 0 w 1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8" name="Freeform 391"/>
              <p:cNvSpPr>
                <a:spLocks/>
              </p:cNvSpPr>
              <p:nvPr/>
            </p:nvSpPr>
            <p:spPr bwMode="auto">
              <a:xfrm>
                <a:off x="3406" y="2007"/>
                <a:ext cx="6" cy="24"/>
              </a:xfrm>
              <a:custGeom>
                <a:avLst/>
                <a:gdLst>
                  <a:gd name="T0" fmla="*/ 0 w 1"/>
                  <a:gd name="T1" fmla="*/ 1119744 h 4"/>
                  <a:gd name="T2" fmla="*/ 279936 w 1"/>
                  <a:gd name="T3" fmla="*/ 839808 h 4"/>
                  <a:gd name="T4" fmla="*/ 279936 w 1"/>
                  <a:gd name="T5" fmla="*/ 0 h 4"/>
                  <a:gd name="T6" fmla="*/ 0 w 1"/>
                  <a:gd name="T7" fmla="*/ 279936 h 4"/>
                  <a:gd name="T8" fmla="*/ 0 w 1"/>
                  <a:gd name="T9" fmla="*/ 111974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9" name="Freeform 392"/>
              <p:cNvSpPr>
                <a:spLocks/>
              </p:cNvSpPr>
              <p:nvPr/>
            </p:nvSpPr>
            <p:spPr bwMode="auto">
              <a:xfrm>
                <a:off x="3406" y="2007"/>
                <a:ext cx="6" cy="6"/>
              </a:xfrm>
              <a:custGeom>
                <a:avLst/>
                <a:gdLst>
                  <a:gd name="T0" fmla="*/ 0 w 1"/>
                  <a:gd name="T1" fmla="*/ 279936 h 1"/>
                  <a:gd name="T2" fmla="*/ 279936 w 1"/>
                  <a:gd name="T3" fmla="*/ 0 h 1"/>
                  <a:gd name="T4" fmla="*/ 279936 w 1"/>
                  <a:gd name="T5" fmla="*/ 0 h 1"/>
                  <a:gd name="T6" fmla="*/ 0 w 1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0" name="Freeform 393"/>
              <p:cNvSpPr>
                <a:spLocks/>
              </p:cNvSpPr>
              <p:nvPr/>
            </p:nvSpPr>
            <p:spPr bwMode="auto">
              <a:xfrm>
                <a:off x="3406" y="2007"/>
                <a:ext cx="6" cy="6"/>
              </a:xfrm>
              <a:custGeom>
                <a:avLst/>
                <a:gdLst>
                  <a:gd name="T0" fmla="*/ 0 w 1"/>
                  <a:gd name="T1" fmla="*/ 279936 h 1"/>
                  <a:gd name="T2" fmla="*/ 279936 w 1"/>
                  <a:gd name="T3" fmla="*/ 0 h 1"/>
                  <a:gd name="T4" fmla="*/ 279936 w 1"/>
                  <a:gd name="T5" fmla="*/ 0 h 1"/>
                  <a:gd name="T6" fmla="*/ 0 w 1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1" name="Freeform 394"/>
              <p:cNvSpPr>
                <a:spLocks/>
              </p:cNvSpPr>
              <p:nvPr/>
            </p:nvSpPr>
            <p:spPr bwMode="auto">
              <a:xfrm>
                <a:off x="3406" y="1995"/>
                <a:ext cx="6" cy="18"/>
              </a:xfrm>
              <a:custGeom>
                <a:avLst/>
                <a:gdLst>
                  <a:gd name="T0" fmla="*/ 0 w 1"/>
                  <a:gd name="T1" fmla="*/ 839808 h 3"/>
                  <a:gd name="T2" fmla="*/ 279936 w 1"/>
                  <a:gd name="T3" fmla="*/ 559872 h 3"/>
                  <a:gd name="T4" fmla="*/ 279936 w 1"/>
                  <a:gd name="T5" fmla="*/ 0 h 3"/>
                  <a:gd name="T6" fmla="*/ 0 w 1"/>
                  <a:gd name="T7" fmla="*/ 559872 h 3"/>
                  <a:gd name="T8" fmla="*/ 0 w 1"/>
                  <a:gd name="T9" fmla="*/ 83980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2" name="Freeform 395"/>
              <p:cNvSpPr>
                <a:spLocks/>
              </p:cNvSpPr>
              <p:nvPr/>
            </p:nvSpPr>
            <p:spPr bwMode="auto">
              <a:xfrm>
                <a:off x="3406" y="1995"/>
                <a:ext cx="6" cy="12"/>
              </a:xfrm>
              <a:custGeom>
                <a:avLst/>
                <a:gdLst>
                  <a:gd name="T0" fmla="*/ 0 w 1"/>
                  <a:gd name="T1" fmla="*/ 559872 h 2"/>
                  <a:gd name="T2" fmla="*/ 279936 w 1"/>
                  <a:gd name="T3" fmla="*/ 0 h 2"/>
                  <a:gd name="T4" fmla="*/ 279936 w 1"/>
                  <a:gd name="T5" fmla="*/ 0 h 2"/>
                  <a:gd name="T6" fmla="*/ 0 w 1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3" name="Freeform 396"/>
              <p:cNvSpPr>
                <a:spLocks/>
              </p:cNvSpPr>
              <p:nvPr/>
            </p:nvSpPr>
            <p:spPr bwMode="auto">
              <a:xfrm>
                <a:off x="3406" y="1995"/>
                <a:ext cx="6" cy="12"/>
              </a:xfrm>
              <a:custGeom>
                <a:avLst/>
                <a:gdLst>
                  <a:gd name="T0" fmla="*/ 0 w 1"/>
                  <a:gd name="T1" fmla="*/ 559872 h 2"/>
                  <a:gd name="T2" fmla="*/ 279936 w 1"/>
                  <a:gd name="T3" fmla="*/ 0 h 2"/>
                  <a:gd name="T4" fmla="*/ 279936 w 1"/>
                  <a:gd name="T5" fmla="*/ 0 h 2"/>
                  <a:gd name="T6" fmla="*/ 0 w 1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4" name="Freeform 397"/>
              <p:cNvSpPr>
                <a:spLocks/>
              </p:cNvSpPr>
              <p:nvPr/>
            </p:nvSpPr>
            <p:spPr bwMode="auto">
              <a:xfrm>
                <a:off x="3406" y="1977"/>
                <a:ext cx="6" cy="30"/>
              </a:xfrm>
              <a:custGeom>
                <a:avLst/>
                <a:gdLst>
                  <a:gd name="T0" fmla="*/ 0 w 1"/>
                  <a:gd name="T1" fmla="*/ 1399680 h 5"/>
                  <a:gd name="T2" fmla="*/ 279936 w 1"/>
                  <a:gd name="T3" fmla="*/ 839808 h 5"/>
                  <a:gd name="T4" fmla="*/ 279936 w 1"/>
                  <a:gd name="T5" fmla="*/ 0 h 5"/>
                  <a:gd name="T6" fmla="*/ 0 w 1"/>
                  <a:gd name="T7" fmla="*/ 559872 h 5"/>
                  <a:gd name="T8" fmla="*/ 0 w 1"/>
                  <a:gd name="T9" fmla="*/ 139968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5" name="Freeform 398"/>
              <p:cNvSpPr>
                <a:spLocks/>
              </p:cNvSpPr>
              <p:nvPr/>
            </p:nvSpPr>
            <p:spPr bwMode="auto">
              <a:xfrm>
                <a:off x="3376" y="1977"/>
                <a:ext cx="36" cy="12"/>
              </a:xfrm>
              <a:custGeom>
                <a:avLst/>
                <a:gdLst>
                  <a:gd name="T0" fmla="*/ 0 w 6"/>
                  <a:gd name="T1" fmla="*/ 559872 h 2"/>
                  <a:gd name="T2" fmla="*/ 1399680 w 6"/>
                  <a:gd name="T3" fmla="*/ 559872 h 2"/>
                  <a:gd name="T4" fmla="*/ 1679616 w 6"/>
                  <a:gd name="T5" fmla="*/ 0 h 2"/>
                  <a:gd name="T6" fmla="*/ 559872 w 6"/>
                  <a:gd name="T7" fmla="*/ 0 h 2"/>
                  <a:gd name="T8" fmla="*/ 0 w 6"/>
                  <a:gd name="T9" fmla="*/ 55987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5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aphicFrame>
          <p:nvGraphicFramePr>
            <p:cNvPr id="491" name="Object 417"/>
            <p:cNvGraphicFramePr>
              <a:graphicFrameLocks noChangeAspect="1"/>
            </p:cNvGraphicFramePr>
            <p:nvPr/>
          </p:nvGraphicFramePr>
          <p:xfrm>
            <a:off x="4643438" y="1268413"/>
            <a:ext cx="87312" cy="357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0" name="CorelDRAW" r:id="rId11" imgW="115920" imgH="476640" progId="CorelDRAW.Graphic.13">
                    <p:embed/>
                  </p:oleObj>
                </mc:Choice>
                <mc:Fallback>
                  <p:oleObj name="CorelDRAW" r:id="rId11" imgW="115920" imgH="476640" progId="CorelDRAW.Graphic.13">
                    <p:embed/>
                    <p:pic>
                      <p:nvPicPr>
                        <p:cNvPr id="44" name="Object 4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3438" y="1268413"/>
                          <a:ext cx="87312" cy="357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2" name="Object 1721"/>
            <p:cNvGraphicFramePr>
              <a:graphicFrameLocks/>
            </p:cNvGraphicFramePr>
            <p:nvPr/>
          </p:nvGraphicFramePr>
          <p:xfrm>
            <a:off x="4284663" y="1616075"/>
            <a:ext cx="107950" cy="261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1" name="CorelDRAW" r:id="rId13" imgW="115920" imgH="321840" progId="CorelDRAW.Graphic.13">
                    <p:embed/>
                  </p:oleObj>
                </mc:Choice>
                <mc:Fallback>
                  <p:oleObj name="CorelDRAW" r:id="rId13" imgW="115920" imgH="321840" progId="CorelDRAW.Graphic.13">
                    <p:embed/>
                    <p:pic>
                      <p:nvPicPr>
                        <p:cNvPr id="45" name="Object 1721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84663" y="1616075"/>
                          <a:ext cx="107950" cy="2619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3" name="Freeform 968"/>
            <p:cNvSpPr>
              <a:spLocks/>
            </p:cNvSpPr>
            <p:nvPr/>
          </p:nvSpPr>
          <p:spPr bwMode="auto">
            <a:xfrm>
              <a:off x="5475288" y="2913063"/>
              <a:ext cx="481012" cy="254000"/>
            </a:xfrm>
            <a:custGeom>
              <a:avLst/>
              <a:gdLst>
                <a:gd name="T0" fmla="*/ 0 w 57"/>
                <a:gd name="T1" fmla="*/ 2147483646 h 30"/>
                <a:gd name="T2" fmla="*/ 2147483646 w 57"/>
                <a:gd name="T3" fmla="*/ 2147483646 h 30"/>
                <a:gd name="T4" fmla="*/ 2147483646 w 57"/>
                <a:gd name="T5" fmla="*/ 2147483646 h 30"/>
                <a:gd name="T6" fmla="*/ 2147483646 w 57"/>
                <a:gd name="T7" fmla="*/ 2147483646 h 30"/>
                <a:gd name="T8" fmla="*/ 2147483646 w 57"/>
                <a:gd name="T9" fmla="*/ 2147483646 h 30"/>
                <a:gd name="T10" fmla="*/ 2147483646 w 57"/>
                <a:gd name="T11" fmla="*/ 2147483646 h 30"/>
                <a:gd name="T12" fmla="*/ 2147483646 w 57"/>
                <a:gd name="T13" fmla="*/ 2147483646 h 30"/>
                <a:gd name="T14" fmla="*/ 2147483646 w 57"/>
                <a:gd name="T15" fmla="*/ 2147483646 h 30"/>
                <a:gd name="T16" fmla="*/ 2147483646 w 57"/>
                <a:gd name="T17" fmla="*/ 0 h 30"/>
                <a:gd name="T18" fmla="*/ 2147483646 w 57"/>
                <a:gd name="T19" fmla="*/ 0 h 30"/>
                <a:gd name="T20" fmla="*/ 2147483646 w 57"/>
                <a:gd name="T21" fmla="*/ 0 h 30"/>
                <a:gd name="T22" fmla="*/ 2147483646 w 57"/>
                <a:gd name="T23" fmla="*/ 2147483646 h 30"/>
                <a:gd name="T24" fmla="*/ 2147483646 w 57"/>
                <a:gd name="T25" fmla="*/ 2147483646 h 30"/>
                <a:gd name="T26" fmla="*/ 2147483646 w 57"/>
                <a:gd name="T27" fmla="*/ 2147483646 h 30"/>
                <a:gd name="T28" fmla="*/ 2147483646 w 57"/>
                <a:gd name="T29" fmla="*/ 2147483646 h 30"/>
                <a:gd name="T30" fmla="*/ 2147483646 w 57"/>
                <a:gd name="T31" fmla="*/ 2147483646 h 30"/>
                <a:gd name="T32" fmla="*/ 2147483646 w 57"/>
                <a:gd name="T33" fmla="*/ 2147483646 h 30"/>
                <a:gd name="T34" fmla="*/ 2147483646 w 57"/>
                <a:gd name="T35" fmla="*/ 2147483646 h 30"/>
                <a:gd name="T36" fmla="*/ 2147483646 w 57"/>
                <a:gd name="T37" fmla="*/ 2147483646 h 30"/>
                <a:gd name="T38" fmla="*/ 2147483646 w 57"/>
                <a:gd name="T39" fmla="*/ 2147483646 h 30"/>
                <a:gd name="T40" fmla="*/ 2147483646 w 57"/>
                <a:gd name="T41" fmla="*/ 2147483646 h 30"/>
                <a:gd name="T42" fmla="*/ 2147483646 w 57"/>
                <a:gd name="T43" fmla="*/ 2147483646 h 30"/>
                <a:gd name="T44" fmla="*/ 2147483646 w 57"/>
                <a:gd name="T45" fmla="*/ 2147483646 h 30"/>
                <a:gd name="T46" fmla="*/ 2147483646 w 57"/>
                <a:gd name="T47" fmla="*/ 2147483646 h 30"/>
                <a:gd name="T48" fmla="*/ 2147483646 w 57"/>
                <a:gd name="T49" fmla="*/ 2147483646 h 30"/>
                <a:gd name="T50" fmla="*/ 2147483646 w 57"/>
                <a:gd name="T51" fmla="*/ 2147483646 h 30"/>
                <a:gd name="T52" fmla="*/ 2147483646 w 57"/>
                <a:gd name="T53" fmla="*/ 2147483646 h 30"/>
                <a:gd name="T54" fmla="*/ 2147483646 w 57"/>
                <a:gd name="T55" fmla="*/ 214748364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7" h="30">
                  <a:moveTo>
                    <a:pt x="0" y="7"/>
                  </a:moveTo>
                  <a:lnTo>
                    <a:pt x="1" y="7"/>
                  </a:lnTo>
                  <a:lnTo>
                    <a:pt x="3" y="6"/>
                  </a:lnTo>
                  <a:lnTo>
                    <a:pt x="9" y="3"/>
                  </a:lnTo>
                  <a:lnTo>
                    <a:pt x="11" y="3"/>
                  </a:lnTo>
                  <a:lnTo>
                    <a:pt x="12" y="2"/>
                  </a:lnTo>
                  <a:lnTo>
                    <a:pt x="15" y="1"/>
                  </a:lnTo>
                  <a:lnTo>
                    <a:pt x="19" y="1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1"/>
                  </a:lnTo>
                  <a:lnTo>
                    <a:pt x="25" y="2"/>
                  </a:lnTo>
                  <a:lnTo>
                    <a:pt x="27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30" y="12"/>
                  </a:lnTo>
                  <a:lnTo>
                    <a:pt x="31" y="13"/>
                  </a:lnTo>
                  <a:lnTo>
                    <a:pt x="34" y="15"/>
                  </a:lnTo>
                  <a:lnTo>
                    <a:pt x="40" y="19"/>
                  </a:lnTo>
                  <a:lnTo>
                    <a:pt x="42" y="21"/>
                  </a:lnTo>
                  <a:lnTo>
                    <a:pt x="44" y="22"/>
                  </a:lnTo>
                  <a:lnTo>
                    <a:pt x="50" y="25"/>
                  </a:lnTo>
                  <a:lnTo>
                    <a:pt x="52" y="26"/>
                  </a:lnTo>
                  <a:lnTo>
                    <a:pt x="54" y="28"/>
                  </a:lnTo>
                  <a:lnTo>
                    <a:pt x="57" y="30"/>
                  </a:lnTo>
                </a:path>
              </a:pathLst>
            </a:custGeom>
            <a:noFill/>
            <a:ln w="33338" cap="flat">
              <a:solidFill>
                <a:srgbClr val="EB3D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494" name="Freeform 969"/>
            <p:cNvSpPr>
              <a:spLocks/>
            </p:cNvSpPr>
            <p:nvPr/>
          </p:nvSpPr>
          <p:spPr bwMode="auto">
            <a:xfrm>
              <a:off x="4908550" y="3208338"/>
              <a:ext cx="355600" cy="600075"/>
            </a:xfrm>
            <a:custGeom>
              <a:avLst/>
              <a:gdLst>
                <a:gd name="T0" fmla="*/ 2147483646 w 42"/>
                <a:gd name="T1" fmla="*/ 0 h 71"/>
                <a:gd name="T2" fmla="*/ 2147483646 w 42"/>
                <a:gd name="T3" fmla="*/ 2147483646 h 71"/>
                <a:gd name="T4" fmla="*/ 2147483646 w 42"/>
                <a:gd name="T5" fmla="*/ 2147483646 h 71"/>
                <a:gd name="T6" fmla="*/ 2147483646 w 42"/>
                <a:gd name="T7" fmla="*/ 2147483646 h 71"/>
                <a:gd name="T8" fmla="*/ 2147483646 w 42"/>
                <a:gd name="T9" fmla="*/ 2147483646 h 71"/>
                <a:gd name="T10" fmla="*/ 2147483646 w 42"/>
                <a:gd name="T11" fmla="*/ 2147483646 h 71"/>
                <a:gd name="T12" fmla="*/ 2147483646 w 42"/>
                <a:gd name="T13" fmla="*/ 2147483646 h 71"/>
                <a:gd name="T14" fmla="*/ 2147483646 w 42"/>
                <a:gd name="T15" fmla="*/ 2147483646 h 71"/>
                <a:gd name="T16" fmla="*/ 2147483646 w 42"/>
                <a:gd name="T17" fmla="*/ 2147483646 h 71"/>
                <a:gd name="T18" fmla="*/ 2147483646 w 42"/>
                <a:gd name="T19" fmla="*/ 2147483646 h 71"/>
                <a:gd name="T20" fmla="*/ 2147483646 w 42"/>
                <a:gd name="T21" fmla="*/ 2147483646 h 71"/>
                <a:gd name="T22" fmla="*/ 2147483646 w 42"/>
                <a:gd name="T23" fmla="*/ 2147483646 h 71"/>
                <a:gd name="T24" fmla="*/ 2147483646 w 42"/>
                <a:gd name="T25" fmla="*/ 2147483646 h 71"/>
                <a:gd name="T26" fmla="*/ 2147483646 w 42"/>
                <a:gd name="T27" fmla="*/ 2147483646 h 71"/>
                <a:gd name="T28" fmla="*/ 2147483646 w 42"/>
                <a:gd name="T29" fmla="*/ 2147483646 h 71"/>
                <a:gd name="T30" fmla="*/ 2147483646 w 42"/>
                <a:gd name="T31" fmla="*/ 2147483646 h 71"/>
                <a:gd name="T32" fmla="*/ 2147483646 w 42"/>
                <a:gd name="T33" fmla="*/ 2147483646 h 71"/>
                <a:gd name="T34" fmla="*/ 2147483646 w 42"/>
                <a:gd name="T35" fmla="*/ 2147483646 h 71"/>
                <a:gd name="T36" fmla="*/ 2147483646 w 42"/>
                <a:gd name="T37" fmla="*/ 2147483646 h 71"/>
                <a:gd name="T38" fmla="*/ 2147483646 w 42"/>
                <a:gd name="T39" fmla="*/ 2147483646 h 71"/>
                <a:gd name="T40" fmla="*/ 2147483646 w 42"/>
                <a:gd name="T41" fmla="*/ 2147483646 h 71"/>
                <a:gd name="T42" fmla="*/ 2147483646 w 42"/>
                <a:gd name="T43" fmla="*/ 2147483646 h 71"/>
                <a:gd name="T44" fmla="*/ 2147483646 w 42"/>
                <a:gd name="T45" fmla="*/ 2147483646 h 71"/>
                <a:gd name="T46" fmla="*/ 2147483646 w 42"/>
                <a:gd name="T47" fmla="*/ 2147483646 h 71"/>
                <a:gd name="T48" fmla="*/ 2147483646 w 42"/>
                <a:gd name="T49" fmla="*/ 2147483646 h 71"/>
                <a:gd name="T50" fmla="*/ 2147483646 w 42"/>
                <a:gd name="T51" fmla="*/ 2147483646 h 71"/>
                <a:gd name="T52" fmla="*/ 2147483646 w 42"/>
                <a:gd name="T53" fmla="*/ 2147483646 h 71"/>
                <a:gd name="T54" fmla="*/ 2147483646 w 42"/>
                <a:gd name="T55" fmla="*/ 2147483646 h 71"/>
                <a:gd name="T56" fmla="*/ 2147483646 w 42"/>
                <a:gd name="T57" fmla="*/ 2147483646 h 71"/>
                <a:gd name="T58" fmla="*/ 2147483646 w 42"/>
                <a:gd name="T59" fmla="*/ 2147483646 h 71"/>
                <a:gd name="T60" fmla="*/ 2147483646 w 42"/>
                <a:gd name="T61" fmla="*/ 2147483646 h 71"/>
                <a:gd name="T62" fmla="*/ 2147483646 w 42"/>
                <a:gd name="T63" fmla="*/ 2147483646 h 71"/>
                <a:gd name="T64" fmla="*/ 2147483646 w 42"/>
                <a:gd name="T65" fmla="*/ 2147483646 h 71"/>
                <a:gd name="T66" fmla="*/ 2147483646 w 42"/>
                <a:gd name="T67" fmla="*/ 2147483646 h 71"/>
                <a:gd name="T68" fmla="*/ 2147483646 w 42"/>
                <a:gd name="T69" fmla="*/ 2147483646 h 71"/>
                <a:gd name="T70" fmla="*/ 2147483646 w 42"/>
                <a:gd name="T71" fmla="*/ 2147483646 h 71"/>
                <a:gd name="T72" fmla="*/ 2147483646 w 42"/>
                <a:gd name="T73" fmla="*/ 2147483646 h 71"/>
                <a:gd name="T74" fmla="*/ 2147483646 w 42"/>
                <a:gd name="T75" fmla="*/ 2147483646 h 71"/>
                <a:gd name="T76" fmla="*/ 2147483646 w 42"/>
                <a:gd name="T77" fmla="*/ 2147483646 h 71"/>
                <a:gd name="T78" fmla="*/ 2147483646 w 42"/>
                <a:gd name="T79" fmla="*/ 2147483646 h 71"/>
                <a:gd name="T80" fmla="*/ 0 w 42"/>
                <a:gd name="T81" fmla="*/ 2147483646 h 71"/>
                <a:gd name="T82" fmla="*/ 0 w 42"/>
                <a:gd name="T83" fmla="*/ 2147483646 h 71"/>
                <a:gd name="T84" fmla="*/ 0 w 42"/>
                <a:gd name="T85" fmla="*/ 2147483646 h 71"/>
                <a:gd name="T86" fmla="*/ 0 w 42"/>
                <a:gd name="T87" fmla="*/ 2147483646 h 71"/>
                <a:gd name="T88" fmla="*/ 0 w 42"/>
                <a:gd name="T89" fmla="*/ 2147483646 h 71"/>
                <a:gd name="T90" fmla="*/ 0 w 42"/>
                <a:gd name="T91" fmla="*/ 2147483646 h 71"/>
                <a:gd name="T92" fmla="*/ 0 w 42"/>
                <a:gd name="T93" fmla="*/ 2147483646 h 7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2" h="71">
                  <a:moveTo>
                    <a:pt x="42" y="0"/>
                  </a:moveTo>
                  <a:lnTo>
                    <a:pt x="40" y="1"/>
                  </a:lnTo>
                  <a:lnTo>
                    <a:pt x="39" y="1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4" y="1"/>
                  </a:lnTo>
                  <a:lnTo>
                    <a:pt x="32" y="1"/>
                  </a:lnTo>
                  <a:lnTo>
                    <a:pt x="30" y="2"/>
                  </a:lnTo>
                  <a:lnTo>
                    <a:pt x="29" y="2"/>
                  </a:lnTo>
                  <a:lnTo>
                    <a:pt x="28" y="3"/>
                  </a:lnTo>
                  <a:lnTo>
                    <a:pt x="27" y="3"/>
                  </a:lnTo>
                  <a:lnTo>
                    <a:pt x="26" y="6"/>
                  </a:lnTo>
                  <a:lnTo>
                    <a:pt x="25" y="9"/>
                  </a:lnTo>
                  <a:lnTo>
                    <a:pt x="24" y="10"/>
                  </a:lnTo>
                  <a:lnTo>
                    <a:pt x="21" y="14"/>
                  </a:lnTo>
                  <a:lnTo>
                    <a:pt x="18" y="19"/>
                  </a:lnTo>
                  <a:lnTo>
                    <a:pt x="16" y="22"/>
                  </a:lnTo>
                  <a:lnTo>
                    <a:pt x="16" y="23"/>
                  </a:lnTo>
                  <a:lnTo>
                    <a:pt x="15" y="24"/>
                  </a:lnTo>
                  <a:lnTo>
                    <a:pt x="15" y="27"/>
                  </a:lnTo>
                  <a:lnTo>
                    <a:pt x="14" y="29"/>
                  </a:lnTo>
                  <a:lnTo>
                    <a:pt x="14" y="36"/>
                  </a:lnTo>
                  <a:lnTo>
                    <a:pt x="14" y="38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4" y="44"/>
                  </a:lnTo>
                  <a:lnTo>
                    <a:pt x="14" y="45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2" y="48"/>
                  </a:lnTo>
                  <a:lnTo>
                    <a:pt x="9" y="50"/>
                  </a:lnTo>
                  <a:lnTo>
                    <a:pt x="6" y="53"/>
                  </a:lnTo>
                  <a:lnTo>
                    <a:pt x="4" y="54"/>
                  </a:lnTo>
                  <a:lnTo>
                    <a:pt x="2" y="57"/>
                  </a:lnTo>
                  <a:lnTo>
                    <a:pt x="1" y="58"/>
                  </a:lnTo>
                  <a:lnTo>
                    <a:pt x="1" y="59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1"/>
                  </a:lnTo>
                </a:path>
              </a:pathLst>
            </a:custGeom>
            <a:noFill/>
            <a:ln w="33338" cap="flat">
              <a:solidFill>
                <a:srgbClr val="EB3D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495" name="Freeform 970"/>
            <p:cNvSpPr>
              <a:spLocks/>
            </p:cNvSpPr>
            <p:nvPr/>
          </p:nvSpPr>
          <p:spPr bwMode="auto">
            <a:xfrm>
              <a:off x="5264150" y="3208338"/>
              <a:ext cx="430213" cy="261937"/>
            </a:xfrm>
            <a:custGeom>
              <a:avLst/>
              <a:gdLst>
                <a:gd name="T0" fmla="*/ 2147483646 w 51"/>
                <a:gd name="T1" fmla="*/ 2147483646 h 31"/>
                <a:gd name="T2" fmla="*/ 2147483646 w 51"/>
                <a:gd name="T3" fmla="*/ 2147483646 h 31"/>
                <a:gd name="T4" fmla="*/ 2147483646 w 51"/>
                <a:gd name="T5" fmla="*/ 2147483646 h 31"/>
                <a:gd name="T6" fmla="*/ 2147483646 w 51"/>
                <a:gd name="T7" fmla="*/ 2147483646 h 31"/>
                <a:gd name="T8" fmla="*/ 2147483646 w 51"/>
                <a:gd name="T9" fmla="*/ 2147483646 h 31"/>
                <a:gd name="T10" fmla="*/ 2147483646 w 51"/>
                <a:gd name="T11" fmla="*/ 2147483646 h 31"/>
                <a:gd name="T12" fmla="*/ 2147483646 w 51"/>
                <a:gd name="T13" fmla="*/ 2147483646 h 31"/>
                <a:gd name="T14" fmla="*/ 2147483646 w 51"/>
                <a:gd name="T15" fmla="*/ 2147483646 h 31"/>
                <a:gd name="T16" fmla="*/ 2147483646 w 51"/>
                <a:gd name="T17" fmla="*/ 2147483646 h 31"/>
                <a:gd name="T18" fmla="*/ 2147483646 w 51"/>
                <a:gd name="T19" fmla="*/ 2147483646 h 31"/>
                <a:gd name="T20" fmla="*/ 2147483646 w 51"/>
                <a:gd name="T21" fmla="*/ 2147483646 h 31"/>
                <a:gd name="T22" fmla="*/ 2147483646 w 51"/>
                <a:gd name="T23" fmla="*/ 2147483646 h 31"/>
                <a:gd name="T24" fmla="*/ 2147483646 w 51"/>
                <a:gd name="T25" fmla="*/ 2147483646 h 31"/>
                <a:gd name="T26" fmla="*/ 2147483646 w 51"/>
                <a:gd name="T27" fmla="*/ 2147483646 h 31"/>
                <a:gd name="T28" fmla="*/ 2147483646 w 51"/>
                <a:gd name="T29" fmla="*/ 2147483646 h 31"/>
                <a:gd name="T30" fmla="*/ 2147483646 w 51"/>
                <a:gd name="T31" fmla="*/ 2147483646 h 31"/>
                <a:gd name="T32" fmla="*/ 2147483646 w 51"/>
                <a:gd name="T33" fmla="*/ 2147483646 h 31"/>
                <a:gd name="T34" fmla="*/ 2147483646 w 51"/>
                <a:gd name="T35" fmla="*/ 2147483646 h 31"/>
                <a:gd name="T36" fmla="*/ 2147483646 w 51"/>
                <a:gd name="T37" fmla="*/ 2147483646 h 31"/>
                <a:gd name="T38" fmla="*/ 2147483646 w 51"/>
                <a:gd name="T39" fmla="*/ 2147483646 h 31"/>
                <a:gd name="T40" fmla="*/ 2147483646 w 51"/>
                <a:gd name="T41" fmla="*/ 2147483646 h 31"/>
                <a:gd name="T42" fmla="*/ 2147483646 w 51"/>
                <a:gd name="T43" fmla="*/ 2147483646 h 31"/>
                <a:gd name="T44" fmla="*/ 2147483646 w 51"/>
                <a:gd name="T45" fmla="*/ 2147483646 h 31"/>
                <a:gd name="T46" fmla="*/ 2147483646 w 51"/>
                <a:gd name="T47" fmla="*/ 2147483646 h 31"/>
                <a:gd name="T48" fmla="*/ 2147483646 w 51"/>
                <a:gd name="T49" fmla="*/ 2147483646 h 31"/>
                <a:gd name="T50" fmla="*/ 2147483646 w 51"/>
                <a:gd name="T51" fmla="*/ 2147483646 h 31"/>
                <a:gd name="T52" fmla="*/ 2147483646 w 51"/>
                <a:gd name="T53" fmla="*/ 2147483646 h 31"/>
                <a:gd name="T54" fmla="*/ 2147483646 w 51"/>
                <a:gd name="T55" fmla="*/ 2147483646 h 31"/>
                <a:gd name="T56" fmla="*/ 2147483646 w 51"/>
                <a:gd name="T57" fmla="*/ 2147483646 h 31"/>
                <a:gd name="T58" fmla="*/ 2147483646 w 51"/>
                <a:gd name="T59" fmla="*/ 2147483646 h 31"/>
                <a:gd name="T60" fmla="*/ 2147483646 w 51"/>
                <a:gd name="T61" fmla="*/ 2147483646 h 31"/>
                <a:gd name="T62" fmla="*/ 2147483646 w 51"/>
                <a:gd name="T63" fmla="*/ 2147483646 h 31"/>
                <a:gd name="T64" fmla="*/ 2147483646 w 51"/>
                <a:gd name="T65" fmla="*/ 2147483646 h 31"/>
                <a:gd name="T66" fmla="*/ 2147483646 w 51"/>
                <a:gd name="T67" fmla="*/ 2147483646 h 31"/>
                <a:gd name="T68" fmla="*/ 2147483646 w 51"/>
                <a:gd name="T69" fmla="*/ 2147483646 h 31"/>
                <a:gd name="T70" fmla="*/ 2147483646 w 51"/>
                <a:gd name="T71" fmla="*/ 2147483646 h 31"/>
                <a:gd name="T72" fmla="*/ 2147483646 w 51"/>
                <a:gd name="T73" fmla="*/ 2147483646 h 31"/>
                <a:gd name="T74" fmla="*/ 0 w 51"/>
                <a:gd name="T75" fmla="*/ 0 h 31"/>
                <a:gd name="T76" fmla="*/ 0 w 51"/>
                <a:gd name="T77" fmla="*/ 0 h 3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51" h="31">
                  <a:moveTo>
                    <a:pt x="51" y="31"/>
                  </a:moveTo>
                  <a:lnTo>
                    <a:pt x="51" y="30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0" y="25"/>
                  </a:lnTo>
                  <a:lnTo>
                    <a:pt x="49" y="23"/>
                  </a:lnTo>
                  <a:lnTo>
                    <a:pt x="48" y="22"/>
                  </a:lnTo>
                  <a:lnTo>
                    <a:pt x="46" y="21"/>
                  </a:lnTo>
                  <a:lnTo>
                    <a:pt x="44" y="20"/>
                  </a:lnTo>
                  <a:lnTo>
                    <a:pt x="42" y="19"/>
                  </a:lnTo>
                  <a:lnTo>
                    <a:pt x="41" y="19"/>
                  </a:lnTo>
                  <a:lnTo>
                    <a:pt x="40" y="19"/>
                  </a:lnTo>
                  <a:lnTo>
                    <a:pt x="39" y="19"/>
                  </a:lnTo>
                  <a:lnTo>
                    <a:pt x="38" y="19"/>
                  </a:lnTo>
                  <a:lnTo>
                    <a:pt x="35" y="20"/>
                  </a:lnTo>
                  <a:lnTo>
                    <a:pt x="32" y="21"/>
                  </a:lnTo>
                  <a:lnTo>
                    <a:pt x="29" y="22"/>
                  </a:lnTo>
                  <a:lnTo>
                    <a:pt x="27" y="22"/>
                  </a:lnTo>
                  <a:lnTo>
                    <a:pt x="26" y="22"/>
                  </a:lnTo>
                  <a:lnTo>
                    <a:pt x="24" y="22"/>
                  </a:lnTo>
                  <a:lnTo>
                    <a:pt x="23" y="22"/>
                  </a:lnTo>
                  <a:lnTo>
                    <a:pt x="21" y="21"/>
                  </a:lnTo>
                  <a:lnTo>
                    <a:pt x="19" y="20"/>
                  </a:lnTo>
                  <a:lnTo>
                    <a:pt x="14" y="17"/>
                  </a:lnTo>
                  <a:lnTo>
                    <a:pt x="12" y="16"/>
                  </a:lnTo>
                  <a:lnTo>
                    <a:pt x="10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8" y="12"/>
                  </a:lnTo>
                  <a:lnTo>
                    <a:pt x="7" y="10"/>
                  </a:lnTo>
                  <a:lnTo>
                    <a:pt x="7" y="8"/>
                  </a:lnTo>
                  <a:lnTo>
                    <a:pt x="6" y="7"/>
                  </a:lnTo>
                  <a:lnTo>
                    <a:pt x="5" y="7"/>
                  </a:lnTo>
                  <a:lnTo>
                    <a:pt x="4" y="5"/>
                  </a:ln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</a:path>
              </a:pathLst>
            </a:custGeom>
            <a:noFill/>
            <a:ln w="33338" cap="flat">
              <a:solidFill>
                <a:srgbClr val="EB3D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496" name="Freeform 971"/>
            <p:cNvSpPr>
              <a:spLocks/>
            </p:cNvSpPr>
            <p:nvPr/>
          </p:nvSpPr>
          <p:spPr bwMode="auto">
            <a:xfrm>
              <a:off x="5322888" y="2660650"/>
              <a:ext cx="303212" cy="312738"/>
            </a:xfrm>
            <a:custGeom>
              <a:avLst/>
              <a:gdLst>
                <a:gd name="T0" fmla="*/ 2147483646 w 36"/>
                <a:gd name="T1" fmla="*/ 2147483646 h 37"/>
                <a:gd name="T2" fmla="*/ 2147483646 w 36"/>
                <a:gd name="T3" fmla="*/ 2147483646 h 37"/>
                <a:gd name="T4" fmla="*/ 2147483646 w 36"/>
                <a:gd name="T5" fmla="*/ 2147483646 h 37"/>
                <a:gd name="T6" fmla="*/ 2147483646 w 36"/>
                <a:gd name="T7" fmla="*/ 2147483646 h 37"/>
                <a:gd name="T8" fmla="*/ 2147483646 w 36"/>
                <a:gd name="T9" fmla="*/ 2147483646 h 37"/>
                <a:gd name="T10" fmla="*/ 2147483646 w 36"/>
                <a:gd name="T11" fmla="*/ 2147483646 h 37"/>
                <a:gd name="T12" fmla="*/ 2147483646 w 36"/>
                <a:gd name="T13" fmla="*/ 2147483646 h 37"/>
                <a:gd name="T14" fmla="*/ 2147483646 w 36"/>
                <a:gd name="T15" fmla="*/ 2147483646 h 37"/>
                <a:gd name="T16" fmla="*/ 2147483646 w 36"/>
                <a:gd name="T17" fmla="*/ 2147483646 h 37"/>
                <a:gd name="T18" fmla="*/ 2147483646 w 36"/>
                <a:gd name="T19" fmla="*/ 2147483646 h 37"/>
                <a:gd name="T20" fmla="*/ 2147483646 w 36"/>
                <a:gd name="T21" fmla="*/ 2147483646 h 37"/>
                <a:gd name="T22" fmla="*/ 2147483646 w 36"/>
                <a:gd name="T23" fmla="*/ 2147483646 h 37"/>
                <a:gd name="T24" fmla="*/ 2147483646 w 36"/>
                <a:gd name="T25" fmla="*/ 2147483646 h 37"/>
                <a:gd name="T26" fmla="*/ 2147483646 w 36"/>
                <a:gd name="T27" fmla="*/ 2147483646 h 37"/>
                <a:gd name="T28" fmla="*/ 2147483646 w 36"/>
                <a:gd name="T29" fmla="*/ 2147483646 h 37"/>
                <a:gd name="T30" fmla="*/ 2147483646 w 36"/>
                <a:gd name="T31" fmla="*/ 2147483646 h 37"/>
                <a:gd name="T32" fmla="*/ 2147483646 w 36"/>
                <a:gd name="T33" fmla="*/ 2147483646 h 37"/>
                <a:gd name="T34" fmla="*/ 0 w 36"/>
                <a:gd name="T35" fmla="*/ 2147483646 h 37"/>
                <a:gd name="T36" fmla="*/ 0 w 36"/>
                <a:gd name="T37" fmla="*/ 2147483646 h 37"/>
                <a:gd name="T38" fmla="*/ 0 w 36"/>
                <a:gd name="T39" fmla="*/ 2147483646 h 37"/>
                <a:gd name="T40" fmla="*/ 0 w 36"/>
                <a:gd name="T41" fmla="*/ 2147483646 h 37"/>
                <a:gd name="T42" fmla="*/ 0 w 36"/>
                <a:gd name="T43" fmla="*/ 2147483646 h 37"/>
                <a:gd name="T44" fmla="*/ 0 w 36"/>
                <a:gd name="T45" fmla="*/ 2147483646 h 37"/>
                <a:gd name="T46" fmla="*/ 0 w 36"/>
                <a:gd name="T47" fmla="*/ 2147483646 h 37"/>
                <a:gd name="T48" fmla="*/ 0 w 36"/>
                <a:gd name="T49" fmla="*/ 2147483646 h 37"/>
                <a:gd name="T50" fmla="*/ 2147483646 w 36"/>
                <a:gd name="T51" fmla="*/ 2147483646 h 37"/>
                <a:gd name="T52" fmla="*/ 2147483646 w 36"/>
                <a:gd name="T53" fmla="*/ 2147483646 h 37"/>
                <a:gd name="T54" fmla="*/ 2147483646 w 36"/>
                <a:gd name="T55" fmla="*/ 2147483646 h 37"/>
                <a:gd name="T56" fmla="*/ 2147483646 w 36"/>
                <a:gd name="T57" fmla="*/ 2147483646 h 37"/>
                <a:gd name="T58" fmla="*/ 2147483646 w 36"/>
                <a:gd name="T59" fmla="*/ 2147483646 h 37"/>
                <a:gd name="T60" fmla="*/ 2147483646 w 36"/>
                <a:gd name="T61" fmla="*/ 0 h 37"/>
                <a:gd name="T62" fmla="*/ 2147483646 w 36"/>
                <a:gd name="T63" fmla="*/ 0 h 37"/>
                <a:gd name="T64" fmla="*/ 2147483646 w 36"/>
                <a:gd name="T65" fmla="*/ 0 h 37"/>
                <a:gd name="T66" fmla="*/ 2147483646 w 36"/>
                <a:gd name="T67" fmla="*/ 2147483646 h 37"/>
                <a:gd name="T68" fmla="*/ 2147483646 w 36"/>
                <a:gd name="T69" fmla="*/ 2147483646 h 37"/>
                <a:gd name="T70" fmla="*/ 2147483646 w 36"/>
                <a:gd name="T71" fmla="*/ 2147483646 h 37"/>
                <a:gd name="T72" fmla="*/ 2147483646 w 36"/>
                <a:gd name="T73" fmla="*/ 2147483646 h 37"/>
                <a:gd name="T74" fmla="*/ 2147483646 w 36"/>
                <a:gd name="T75" fmla="*/ 2147483646 h 37"/>
                <a:gd name="T76" fmla="*/ 2147483646 w 36"/>
                <a:gd name="T77" fmla="*/ 2147483646 h 37"/>
                <a:gd name="T78" fmla="*/ 2147483646 w 36"/>
                <a:gd name="T79" fmla="*/ 2147483646 h 37"/>
                <a:gd name="T80" fmla="*/ 2147483646 w 36"/>
                <a:gd name="T81" fmla="*/ 2147483646 h 37"/>
                <a:gd name="T82" fmla="*/ 2147483646 w 36"/>
                <a:gd name="T83" fmla="*/ 2147483646 h 37"/>
                <a:gd name="T84" fmla="*/ 2147483646 w 36"/>
                <a:gd name="T85" fmla="*/ 2147483646 h 37"/>
                <a:gd name="T86" fmla="*/ 2147483646 w 36"/>
                <a:gd name="T87" fmla="*/ 2147483646 h 37"/>
                <a:gd name="T88" fmla="*/ 2147483646 w 36"/>
                <a:gd name="T89" fmla="*/ 2147483646 h 37"/>
                <a:gd name="T90" fmla="*/ 2147483646 w 36"/>
                <a:gd name="T91" fmla="*/ 2147483646 h 37"/>
                <a:gd name="T92" fmla="*/ 2147483646 w 36"/>
                <a:gd name="T93" fmla="*/ 2147483646 h 37"/>
                <a:gd name="T94" fmla="*/ 2147483646 w 36"/>
                <a:gd name="T95" fmla="*/ 2147483646 h 37"/>
                <a:gd name="T96" fmla="*/ 2147483646 w 36"/>
                <a:gd name="T97" fmla="*/ 2147483646 h 37"/>
                <a:gd name="T98" fmla="*/ 2147483646 w 36"/>
                <a:gd name="T99" fmla="*/ 2147483646 h 37"/>
                <a:gd name="T100" fmla="*/ 2147483646 w 36"/>
                <a:gd name="T101" fmla="*/ 2147483646 h 37"/>
                <a:gd name="T102" fmla="*/ 2147483646 w 36"/>
                <a:gd name="T103" fmla="*/ 2147483646 h 37"/>
                <a:gd name="T104" fmla="*/ 2147483646 w 36"/>
                <a:gd name="T105" fmla="*/ 2147483646 h 37"/>
                <a:gd name="T106" fmla="*/ 2147483646 w 36"/>
                <a:gd name="T107" fmla="*/ 2147483646 h 37"/>
                <a:gd name="T108" fmla="*/ 2147483646 w 36"/>
                <a:gd name="T109" fmla="*/ 2147483646 h 37"/>
                <a:gd name="T110" fmla="*/ 2147483646 w 36"/>
                <a:gd name="T111" fmla="*/ 2147483646 h 37"/>
                <a:gd name="T112" fmla="*/ 2147483646 w 36"/>
                <a:gd name="T113" fmla="*/ 2147483646 h 37"/>
                <a:gd name="T114" fmla="*/ 2147483646 w 36"/>
                <a:gd name="T115" fmla="*/ 2147483646 h 37"/>
                <a:gd name="T116" fmla="*/ 2147483646 w 36"/>
                <a:gd name="T117" fmla="*/ 2147483646 h 3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6" h="37">
                  <a:moveTo>
                    <a:pt x="18" y="37"/>
                  </a:moveTo>
                  <a:lnTo>
                    <a:pt x="18" y="37"/>
                  </a:lnTo>
                  <a:lnTo>
                    <a:pt x="17" y="37"/>
                  </a:lnTo>
                  <a:lnTo>
                    <a:pt x="15" y="37"/>
                  </a:lnTo>
                  <a:lnTo>
                    <a:pt x="14" y="36"/>
                  </a:lnTo>
                  <a:lnTo>
                    <a:pt x="12" y="36"/>
                  </a:lnTo>
                  <a:lnTo>
                    <a:pt x="11" y="35"/>
                  </a:lnTo>
                  <a:lnTo>
                    <a:pt x="11" y="34"/>
                  </a:lnTo>
                  <a:lnTo>
                    <a:pt x="10" y="33"/>
                  </a:lnTo>
                  <a:lnTo>
                    <a:pt x="9" y="33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2" y="20"/>
                  </a:lnTo>
                  <a:lnTo>
                    <a:pt x="1" y="18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7" y="3"/>
                  </a:lnTo>
                  <a:lnTo>
                    <a:pt x="7" y="5"/>
                  </a:lnTo>
                  <a:lnTo>
                    <a:pt x="8" y="9"/>
                  </a:lnTo>
                  <a:lnTo>
                    <a:pt x="8" y="12"/>
                  </a:lnTo>
                  <a:lnTo>
                    <a:pt x="10" y="18"/>
                  </a:lnTo>
                  <a:lnTo>
                    <a:pt x="12" y="23"/>
                  </a:lnTo>
                  <a:lnTo>
                    <a:pt x="13" y="25"/>
                  </a:lnTo>
                  <a:lnTo>
                    <a:pt x="14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8" y="28"/>
                  </a:lnTo>
                  <a:lnTo>
                    <a:pt x="19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8"/>
                  </a:lnTo>
                  <a:lnTo>
                    <a:pt x="25" y="26"/>
                  </a:lnTo>
                  <a:lnTo>
                    <a:pt x="27" y="25"/>
                  </a:lnTo>
                  <a:lnTo>
                    <a:pt x="28" y="25"/>
                  </a:lnTo>
                  <a:lnTo>
                    <a:pt x="33" y="24"/>
                  </a:lnTo>
                  <a:lnTo>
                    <a:pt x="35" y="23"/>
                  </a:lnTo>
                  <a:lnTo>
                    <a:pt x="36" y="22"/>
                  </a:lnTo>
                </a:path>
              </a:pathLst>
            </a:custGeom>
            <a:noFill/>
            <a:ln w="33338" cap="flat">
              <a:solidFill>
                <a:srgbClr val="EB3D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497" name="Freeform 972"/>
            <p:cNvSpPr>
              <a:spLocks/>
            </p:cNvSpPr>
            <p:nvPr/>
          </p:nvSpPr>
          <p:spPr bwMode="auto">
            <a:xfrm>
              <a:off x="5626100" y="2803525"/>
              <a:ext cx="371475" cy="287338"/>
            </a:xfrm>
            <a:custGeom>
              <a:avLst/>
              <a:gdLst>
                <a:gd name="T0" fmla="*/ 2147483646 w 44"/>
                <a:gd name="T1" fmla="*/ 2147483646 h 34"/>
                <a:gd name="T2" fmla="*/ 2147483646 w 44"/>
                <a:gd name="T3" fmla="*/ 2147483646 h 34"/>
                <a:gd name="T4" fmla="*/ 2147483646 w 44"/>
                <a:gd name="T5" fmla="*/ 2147483646 h 34"/>
                <a:gd name="T6" fmla="*/ 2147483646 w 44"/>
                <a:gd name="T7" fmla="*/ 2147483646 h 34"/>
                <a:gd name="T8" fmla="*/ 2147483646 w 44"/>
                <a:gd name="T9" fmla="*/ 2147483646 h 34"/>
                <a:gd name="T10" fmla="*/ 2147483646 w 44"/>
                <a:gd name="T11" fmla="*/ 2147483646 h 34"/>
                <a:gd name="T12" fmla="*/ 2147483646 w 44"/>
                <a:gd name="T13" fmla="*/ 2147483646 h 34"/>
                <a:gd name="T14" fmla="*/ 2147483646 w 44"/>
                <a:gd name="T15" fmla="*/ 2147483646 h 34"/>
                <a:gd name="T16" fmla="*/ 2147483646 w 44"/>
                <a:gd name="T17" fmla="*/ 2147483646 h 34"/>
                <a:gd name="T18" fmla="*/ 2147483646 w 44"/>
                <a:gd name="T19" fmla="*/ 2147483646 h 34"/>
                <a:gd name="T20" fmla="*/ 2147483646 w 44"/>
                <a:gd name="T21" fmla="*/ 2147483646 h 34"/>
                <a:gd name="T22" fmla="*/ 2147483646 w 44"/>
                <a:gd name="T23" fmla="*/ 2147483646 h 34"/>
                <a:gd name="T24" fmla="*/ 2147483646 w 44"/>
                <a:gd name="T25" fmla="*/ 2147483646 h 34"/>
                <a:gd name="T26" fmla="*/ 2147483646 w 44"/>
                <a:gd name="T27" fmla="*/ 2147483646 h 34"/>
                <a:gd name="T28" fmla="*/ 2147483646 w 44"/>
                <a:gd name="T29" fmla="*/ 2147483646 h 34"/>
                <a:gd name="T30" fmla="*/ 2147483646 w 44"/>
                <a:gd name="T31" fmla="*/ 2147483646 h 34"/>
                <a:gd name="T32" fmla="*/ 2147483646 w 44"/>
                <a:gd name="T33" fmla="*/ 2147483646 h 34"/>
                <a:gd name="T34" fmla="*/ 2147483646 w 44"/>
                <a:gd name="T35" fmla="*/ 2147483646 h 34"/>
                <a:gd name="T36" fmla="*/ 2147483646 w 44"/>
                <a:gd name="T37" fmla="*/ 2147483646 h 34"/>
                <a:gd name="T38" fmla="*/ 2147483646 w 44"/>
                <a:gd name="T39" fmla="*/ 2147483646 h 34"/>
                <a:gd name="T40" fmla="*/ 2147483646 w 44"/>
                <a:gd name="T41" fmla="*/ 2147483646 h 34"/>
                <a:gd name="T42" fmla="*/ 2147483646 w 44"/>
                <a:gd name="T43" fmla="*/ 2147483646 h 34"/>
                <a:gd name="T44" fmla="*/ 2147483646 w 44"/>
                <a:gd name="T45" fmla="*/ 2147483646 h 34"/>
                <a:gd name="T46" fmla="*/ 2147483646 w 44"/>
                <a:gd name="T47" fmla="*/ 2147483646 h 34"/>
                <a:gd name="T48" fmla="*/ 2147483646 w 44"/>
                <a:gd name="T49" fmla="*/ 2147483646 h 34"/>
                <a:gd name="T50" fmla="*/ 2147483646 w 44"/>
                <a:gd name="T51" fmla="*/ 2147483646 h 34"/>
                <a:gd name="T52" fmla="*/ 2147483646 w 44"/>
                <a:gd name="T53" fmla="*/ 2147483646 h 34"/>
                <a:gd name="T54" fmla="*/ 2147483646 w 44"/>
                <a:gd name="T55" fmla="*/ 2147483646 h 34"/>
                <a:gd name="T56" fmla="*/ 2147483646 w 44"/>
                <a:gd name="T57" fmla="*/ 2147483646 h 34"/>
                <a:gd name="T58" fmla="*/ 2147483646 w 44"/>
                <a:gd name="T59" fmla="*/ 2147483646 h 34"/>
                <a:gd name="T60" fmla="*/ 2147483646 w 44"/>
                <a:gd name="T61" fmla="*/ 2147483646 h 34"/>
                <a:gd name="T62" fmla="*/ 2147483646 w 44"/>
                <a:gd name="T63" fmla="*/ 2147483646 h 34"/>
                <a:gd name="T64" fmla="*/ 2147483646 w 44"/>
                <a:gd name="T65" fmla="*/ 2147483646 h 34"/>
                <a:gd name="T66" fmla="*/ 2147483646 w 44"/>
                <a:gd name="T67" fmla="*/ 0 h 34"/>
                <a:gd name="T68" fmla="*/ 2147483646 w 44"/>
                <a:gd name="T69" fmla="*/ 0 h 34"/>
                <a:gd name="T70" fmla="*/ 2147483646 w 44"/>
                <a:gd name="T71" fmla="*/ 0 h 34"/>
                <a:gd name="T72" fmla="*/ 2147483646 w 44"/>
                <a:gd name="T73" fmla="*/ 0 h 34"/>
                <a:gd name="T74" fmla="*/ 2147483646 w 44"/>
                <a:gd name="T75" fmla="*/ 2147483646 h 34"/>
                <a:gd name="T76" fmla="*/ 2147483646 w 44"/>
                <a:gd name="T77" fmla="*/ 2147483646 h 34"/>
                <a:gd name="T78" fmla="*/ 0 w 44"/>
                <a:gd name="T79" fmla="*/ 2147483646 h 34"/>
                <a:gd name="T80" fmla="*/ 0 w 44"/>
                <a:gd name="T81" fmla="*/ 2147483646 h 3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4" h="34">
                  <a:moveTo>
                    <a:pt x="44" y="34"/>
                  </a:moveTo>
                  <a:lnTo>
                    <a:pt x="43" y="32"/>
                  </a:lnTo>
                  <a:lnTo>
                    <a:pt x="41" y="31"/>
                  </a:lnTo>
                  <a:lnTo>
                    <a:pt x="40" y="30"/>
                  </a:lnTo>
                  <a:lnTo>
                    <a:pt x="38" y="30"/>
                  </a:lnTo>
                  <a:lnTo>
                    <a:pt x="36" y="29"/>
                  </a:lnTo>
                  <a:lnTo>
                    <a:pt x="34" y="28"/>
                  </a:lnTo>
                  <a:lnTo>
                    <a:pt x="33" y="28"/>
                  </a:lnTo>
                  <a:lnTo>
                    <a:pt x="32" y="27"/>
                  </a:lnTo>
                  <a:lnTo>
                    <a:pt x="31" y="27"/>
                  </a:lnTo>
                  <a:lnTo>
                    <a:pt x="29" y="26"/>
                  </a:lnTo>
                  <a:lnTo>
                    <a:pt x="29" y="25"/>
                  </a:lnTo>
                  <a:lnTo>
                    <a:pt x="28" y="25"/>
                  </a:lnTo>
                  <a:lnTo>
                    <a:pt x="27" y="24"/>
                  </a:lnTo>
                  <a:lnTo>
                    <a:pt x="26" y="22"/>
                  </a:lnTo>
                  <a:lnTo>
                    <a:pt x="25" y="20"/>
                  </a:lnTo>
                  <a:lnTo>
                    <a:pt x="24" y="17"/>
                  </a:lnTo>
                  <a:lnTo>
                    <a:pt x="24" y="15"/>
                  </a:lnTo>
                  <a:lnTo>
                    <a:pt x="23" y="12"/>
                  </a:lnTo>
                  <a:lnTo>
                    <a:pt x="23" y="11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2" y="5"/>
                  </a:lnTo>
                  <a:lnTo>
                    <a:pt x="0" y="5"/>
                  </a:lnTo>
                </a:path>
              </a:pathLst>
            </a:custGeom>
            <a:noFill/>
            <a:ln w="33338" cap="flat">
              <a:solidFill>
                <a:srgbClr val="EB3D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grpSp>
          <p:nvGrpSpPr>
            <p:cNvPr id="498" name="Group 309"/>
            <p:cNvGrpSpPr>
              <a:grpSpLocks/>
            </p:cNvGrpSpPr>
            <p:nvPr/>
          </p:nvGrpSpPr>
          <p:grpSpPr bwMode="auto">
            <a:xfrm>
              <a:off x="5651500" y="2781300"/>
              <a:ext cx="66675" cy="373063"/>
              <a:chOff x="4018" y="1959"/>
              <a:chExt cx="42" cy="235"/>
            </a:xfrm>
          </p:grpSpPr>
          <p:sp>
            <p:nvSpPr>
              <p:cNvPr id="553" name="Rectangle 310"/>
              <p:cNvSpPr>
                <a:spLocks noChangeArrowheads="1"/>
              </p:cNvSpPr>
              <p:nvPr/>
            </p:nvSpPr>
            <p:spPr bwMode="auto">
              <a:xfrm>
                <a:off x="4018" y="2193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4" name="Rectangle 311"/>
              <p:cNvSpPr>
                <a:spLocks noChangeArrowheads="1"/>
              </p:cNvSpPr>
              <p:nvPr/>
            </p:nvSpPr>
            <p:spPr bwMode="auto">
              <a:xfrm>
                <a:off x="4018" y="2127"/>
                <a:ext cx="30" cy="66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5" name="Rectangle 312"/>
              <p:cNvSpPr>
                <a:spLocks noChangeArrowheads="1"/>
              </p:cNvSpPr>
              <p:nvPr/>
            </p:nvSpPr>
            <p:spPr bwMode="auto">
              <a:xfrm>
                <a:off x="4018" y="2061"/>
                <a:ext cx="30" cy="66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6" name="Rectangle 313"/>
              <p:cNvSpPr>
                <a:spLocks noChangeArrowheads="1"/>
              </p:cNvSpPr>
              <p:nvPr/>
            </p:nvSpPr>
            <p:spPr bwMode="auto">
              <a:xfrm>
                <a:off x="4018" y="1995"/>
                <a:ext cx="30" cy="66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7" name="Rectangle 314"/>
              <p:cNvSpPr>
                <a:spLocks noChangeArrowheads="1"/>
              </p:cNvSpPr>
              <p:nvPr/>
            </p:nvSpPr>
            <p:spPr bwMode="auto">
              <a:xfrm>
                <a:off x="4018" y="1995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8" name="Rectangle 315"/>
              <p:cNvSpPr>
                <a:spLocks noChangeArrowheads="1"/>
              </p:cNvSpPr>
              <p:nvPr/>
            </p:nvSpPr>
            <p:spPr bwMode="auto">
              <a:xfrm>
                <a:off x="4018" y="1965"/>
                <a:ext cx="30" cy="30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9" name="Rectangle 316"/>
              <p:cNvSpPr>
                <a:spLocks noChangeArrowheads="1"/>
              </p:cNvSpPr>
              <p:nvPr/>
            </p:nvSpPr>
            <p:spPr bwMode="auto">
              <a:xfrm>
                <a:off x="4018" y="1965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0" name="Rectangle 317"/>
              <p:cNvSpPr>
                <a:spLocks noChangeArrowheads="1"/>
              </p:cNvSpPr>
              <p:nvPr/>
            </p:nvSpPr>
            <p:spPr bwMode="auto">
              <a:xfrm>
                <a:off x="4018" y="1965"/>
                <a:ext cx="30" cy="1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1" name="Freeform 318"/>
              <p:cNvSpPr>
                <a:spLocks/>
              </p:cNvSpPr>
              <p:nvPr/>
            </p:nvSpPr>
            <p:spPr bwMode="auto">
              <a:xfrm>
                <a:off x="4048" y="2187"/>
                <a:ext cx="12" cy="6"/>
              </a:xfrm>
              <a:custGeom>
                <a:avLst/>
                <a:gdLst>
                  <a:gd name="T0" fmla="*/ 0 w 2"/>
                  <a:gd name="T1" fmla="*/ 279936 h 1"/>
                  <a:gd name="T2" fmla="*/ 559872 w 2"/>
                  <a:gd name="T3" fmla="*/ 0 h 1"/>
                  <a:gd name="T4" fmla="*/ 559872 w 2"/>
                  <a:gd name="T5" fmla="*/ 0 h 1"/>
                  <a:gd name="T6" fmla="*/ 0 w 2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2" name="Freeform 319"/>
              <p:cNvSpPr>
                <a:spLocks/>
              </p:cNvSpPr>
              <p:nvPr/>
            </p:nvSpPr>
            <p:spPr bwMode="auto">
              <a:xfrm>
                <a:off x="4048" y="2115"/>
                <a:ext cx="12" cy="78"/>
              </a:xfrm>
              <a:custGeom>
                <a:avLst/>
                <a:gdLst>
                  <a:gd name="T0" fmla="*/ 0 w 2"/>
                  <a:gd name="T1" fmla="*/ 3639168 h 13"/>
                  <a:gd name="T2" fmla="*/ 559872 w 2"/>
                  <a:gd name="T3" fmla="*/ 3359232 h 13"/>
                  <a:gd name="T4" fmla="*/ 559872 w 2"/>
                  <a:gd name="T5" fmla="*/ 0 h 13"/>
                  <a:gd name="T6" fmla="*/ 0 w 2"/>
                  <a:gd name="T7" fmla="*/ 559872 h 13"/>
                  <a:gd name="T8" fmla="*/ 0 w 2"/>
                  <a:gd name="T9" fmla="*/ 3639168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3">
                    <a:moveTo>
                      <a:pt x="0" y="13"/>
                    </a:moveTo>
                    <a:lnTo>
                      <a:pt x="2" y="1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3" name="Freeform 320"/>
              <p:cNvSpPr>
                <a:spLocks/>
              </p:cNvSpPr>
              <p:nvPr/>
            </p:nvSpPr>
            <p:spPr bwMode="auto">
              <a:xfrm>
                <a:off x="4048" y="2049"/>
                <a:ext cx="12" cy="78"/>
              </a:xfrm>
              <a:custGeom>
                <a:avLst/>
                <a:gdLst>
                  <a:gd name="T0" fmla="*/ 0 w 2"/>
                  <a:gd name="T1" fmla="*/ 3639168 h 13"/>
                  <a:gd name="T2" fmla="*/ 559872 w 2"/>
                  <a:gd name="T3" fmla="*/ 3079296 h 13"/>
                  <a:gd name="T4" fmla="*/ 559872 w 2"/>
                  <a:gd name="T5" fmla="*/ 0 h 13"/>
                  <a:gd name="T6" fmla="*/ 0 w 2"/>
                  <a:gd name="T7" fmla="*/ 559872 h 13"/>
                  <a:gd name="T8" fmla="*/ 0 w 2"/>
                  <a:gd name="T9" fmla="*/ 3639168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3">
                    <a:moveTo>
                      <a:pt x="0" y="13"/>
                    </a:moveTo>
                    <a:lnTo>
                      <a:pt x="2" y="11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4" name="Freeform 321"/>
              <p:cNvSpPr>
                <a:spLocks/>
              </p:cNvSpPr>
              <p:nvPr/>
            </p:nvSpPr>
            <p:spPr bwMode="auto">
              <a:xfrm>
                <a:off x="4048" y="1989"/>
                <a:ext cx="12" cy="72"/>
              </a:xfrm>
              <a:custGeom>
                <a:avLst/>
                <a:gdLst>
                  <a:gd name="T0" fmla="*/ 0 w 2"/>
                  <a:gd name="T1" fmla="*/ 3359232 h 12"/>
                  <a:gd name="T2" fmla="*/ 559872 w 2"/>
                  <a:gd name="T3" fmla="*/ 2799360 h 12"/>
                  <a:gd name="T4" fmla="*/ 559872 w 2"/>
                  <a:gd name="T5" fmla="*/ 0 h 12"/>
                  <a:gd name="T6" fmla="*/ 0 w 2"/>
                  <a:gd name="T7" fmla="*/ 279936 h 12"/>
                  <a:gd name="T8" fmla="*/ 0 w 2"/>
                  <a:gd name="T9" fmla="*/ 3359232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5" name="Freeform 322"/>
              <p:cNvSpPr>
                <a:spLocks/>
              </p:cNvSpPr>
              <p:nvPr/>
            </p:nvSpPr>
            <p:spPr bwMode="auto">
              <a:xfrm>
                <a:off x="4048" y="1989"/>
                <a:ext cx="12" cy="6"/>
              </a:xfrm>
              <a:custGeom>
                <a:avLst/>
                <a:gdLst>
                  <a:gd name="T0" fmla="*/ 0 w 2"/>
                  <a:gd name="T1" fmla="*/ 279936 h 1"/>
                  <a:gd name="T2" fmla="*/ 559872 w 2"/>
                  <a:gd name="T3" fmla="*/ 0 h 1"/>
                  <a:gd name="T4" fmla="*/ 559872 w 2"/>
                  <a:gd name="T5" fmla="*/ 0 h 1"/>
                  <a:gd name="T6" fmla="*/ 0 w 2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6" name="Freeform 323"/>
              <p:cNvSpPr>
                <a:spLocks/>
              </p:cNvSpPr>
              <p:nvPr/>
            </p:nvSpPr>
            <p:spPr bwMode="auto">
              <a:xfrm>
                <a:off x="4048" y="1959"/>
                <a:ext cx="12" cy="36"/>
              </a:xfrm>
              <a:custGeom>
                <a:avLst/>
                <a:gdLst>
                  <a:gd name="T0" fmla="*/ 0 w 2"/>
                  <a:gd name="T1" fmla="*/ 1679616 h 6"/>
                  <a:gd name="T2" fmla="*/ 559872 w 2"/>
                  <a:gd name="T3" fmla="*/ 1399680 h 6"/>
                  <a:gd name="T4" fmla="*/ 559872 w 2"/>
                  <a:gd name="T5" fmla="*/ 0 h 6"/>
                  <a:gd name="T6" fmla="*/ 0 w 2"/>
                  <a:gd name="T7" fmla="*/ 279936 h 6"/>
                  <a:gd name="T8" fmla="*/ 0 w 2"/>
                  <a:gd name="T9" fmla="*/ 167961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lnTo>
                      <a:pt x="2" y="5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7" name="Freeform 324"/>
              <p:cNvSpPr>
                <a:spLocks/>
              </p:cNvSpPr>
              <p:nvPr/>
            </p:nvSpPr>
            <p:spPr bwMode="auto">
              <a:xfrm>
                <a:off x="4048" y="1959"/>
                <a:ext cx="12" cy="6"/>
              </a:xfrm>
              <a:custGeom>
                <a:avLst/>
                <a:gdLst>
                  <a:gd name="T0" fmla="*/ 0 w 2"/>
                  <a:gd name="T1" fmla="*/ 279936 h 1"/>
                  <a:gd name="T2" fmla="*/ 559872 w 2"/>
                  <a:gd name="T3" fmla="*/ 0 h 1"/>
                  <a:gd name="T4" fmla="*/ 559872 w 2"/>
                  <a:gd name="T5" fmla="*/ 0 h 1"/>
                  <a:gd name="T6" fmla="*/ 0 w 2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8" name="Freeform 325"/>
              <p:cNvSpPr>
                <a:spLocks/>
              </p:cNvSpPr>
              <p:nvPr/>
            </p:nvSpPr>
            <p:spPr bwMode="auto">
              <a:xfrm>
                <a:off x="4048" y="1959"/>
                <a:ext cx="12" cy="6"/>
              </a:xfrm>
              <a:custGeom>
                <a:avLst/>
                <a:gdLst>
                  <a:gd name="T0" fmla="*/ 0 w 2"/>
                  <a:gd name="T1" fmla="*/ 279936 h 1"/>
                  <a:gd name="T2" fmla="*/ 559872 w 2"/>
                  <a:gd name="T3" fmla="*/ 0 h 1"/>
                  <a:gd name="T4" fmla="*/ 559872 w 2"/>
                  <a:gd name="T5" fmla="*/ 0 h 1"/>
                  <a:gd name="T6" fmla="*/ 0 w 2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99" name="Group 291"/>
            <p:cNvGrpSpPr>
              <a:grpSpLocks/>
            </p:cNvGrpSpPr>
            <p:nvPr/>
          </p:nvGrpSpPr>
          <p:grpSpPr bwMode="auto">
            <a:xfrm>
              <a:off x="5867400" y="2636838"/>
              <a:ext cx="66675" cy="466725"/>
              <a:chOff x="4060" y="1743"/>
              <a:chExt cx="42" cy="294"/>
            </a:xfrm>
          </p:grpSpPr>
          <p:sp>
            <p:nvSpPr>
              <p:cNvPr id="536" name="Rectangle 292"/>
              <p:cNvSpPr>
                <a:spLocks noChangeArrowheads="1"/>
              </p:cNvSpPr>
              <p:nvPr/>
            </p:nvSpPr>
            <p:spPr bwMode="auto">
              <a:xfrm>
                <a:off x="4060" y="1977"/>
                <a:ext cx="30" cy="60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7" name="Rectangle 293"/>
              <p:cNvSpPr>
                <a:spLocks noChangeArrowheads="1"/>
              </p:cNvSpPr>
              <p:nvPr/>
            </p:nvSpPr>
            <p:spPr bwMode="auto">
              <a:xfrm>
                <a:off x="4060" y="1893"/>
                <a:ext cx="30" cy="84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8" name="Rectangle 294"/>
              <p:cNvSpPr>
                <a:spLocks noChangeArrowheads="1"/>
              </p:cNvSpPr>
              <p:nvPr/>
            </p:nvSpPr>
            <p:spPr bwMode="auto">
              <a:xfrm>
                <a:off x="4060" y="1779"/>
                <a:ext cx="30" cy="114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9" name="Rectangle 295"/>
              <p:cNvSpPr>
                <a:spLocks noChangeArrowheads="1"/>
              </p:cNvSpPr>
              <p:nvPr/>
            </p:nvSpPr>
            <p:spPr bwMode="auto">
              <a:xfrm>
                <a:off x="4060" y="1749"/>
                <a:ext cx="30" cy="30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0" name="Rectangle 296"/>
              <p:cNvSpPr>
                <a:spLocks noChangeArrowheads="1"/>
              </p:cNvSpPr>
              <p:nvPr/>
            </p:nvSpPr>
            <p:spPr bwMode="auto">
              <a:xfrm>
                <a:off x="4060" y="1749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1" name="Rectangle 297"/>
              <p:cNvSpPr>
                <a:spLocks noChangeArrowheads="1"/>
              </p:cNvSpPr>
              <p:nvPr/>
            </p:nvSpPr>
            <p:spPr bwMode="auto">
              <a:xfrm>
                <a:off x="4060" y="1749"/>
                <a:ext cx="30" cy="1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2" name="Rectangle 298"/>
              <p:cNvSpPr>
                <a:spLocks noChangeArrowheads="1"/>
              </p:cNvSpPr>
              <p:nvPr/>
            </p:nvSpPr>
            <p:spPr bwMode="auto">
              <a:xfrm>
                <a:off x="4060" y="1749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3" name="Rectangle 299"/>
              <p:cNvSpPr>
                <a:spLocks noChangeArrowheads="1"/>
              </p:cNvSpPr>
              <p:nvPr/>
            </p:nvSpPr>
            <p:spPr bwMode="auto">
              <a:xfrm>
                <a:off x="4060" y="1749"/>
                <a:ext cx="30" cy="1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4" name="Freeform 300"/>
              <p:cNvSpPr>
                <a:spLocks/>
              </p:cNvSpPr>
              <p:nvPr/>
            </p:nvSpPr>
            <p:spPr bwMode="auto">
              <a:xfrm>
                <a:off x="4090" y="1971"/>
                <a:ext cx="12" cy="66"/>
              </a:xfrm>
              <a:custGeom>
                <a:avLst/>
                <a:gdLst>
                  <a:gd name="T0" fmla="*/ 0 w 2"/>
                  <a:gd name="T1" fmla="*/ 3079296 h 11"/>
                  <a:gd name="T2" fmla="*/ 559872 w 2"/>
                  <a:gd name="T3" fmla="*/ 2519424 h 11"/>
                  <a:gd name="T4" fmla="*/ 559872 w 2"/>
                  <a:gd name="T5" fmla="*/ 0 h 11"/>
                  <a:gd name="T6" fmla="*/ 0 w 2"/>
                  <a:gd name="T7" fmla="*/ 279936 h 11"/>
                  <a:gd name="T8" fmla="*/ 0 w 2"/>
                  <a:gd name="T9" fmla="*/ 307929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1">
                    <a:moveTo>
                      <a:pt x="0" y="11"/>
                    </a:moveTo>
                    <a:lnTo>
                      <a:pt x="2" y="9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5" name="Freeform 301"/>
              <p:cNvSpPr>
                <a:spLocks/>
              </p:cNvSpPr>
              <p:nvPr/>
            </p:nvSpPr>
            <p:spPr bwMode="auto">
              <a:xfrm>
                <a:off x="4090" y="1881"/>
                <a:ext cx="12" cy="96"/>
              </a:xfrm>
              <a:custGeom>
                <a:avLst/>
                <a:gdLst>
                  <a:gd name="T0" fmla="*/ 0 w 2"/>
                  <a:gd name="T1" fmla="*/ 4478976 h 16"/>
                  <a:gd name="T2" fmla="*/ 559872 w 2"/>
                  <a:gd name="T3" fmla="*/ 4199040 h 16"/>
                  <a:gd name="T4" fmla="*/ 559872 w 2"/>
                  <a:gd name="T5" fmla="*/ 0 h 16"/>
                  <a:gd name="T6" fmla="*/ 0 w 2"/>
                  <a:gd name="T7" fmla="*/ 559872 h 16"/>
                  <a:gd name="T8" fmla="*/ 0 w 2"/>
                  <a:gd name="T9" fmla="*/ 447897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6">
                    <a:moveTo>
                      <a:pt x="0" y="16"/>
                    </a:moveTo>
                    <a:lnTo>
                      <a:pt x="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6" name="Freeform 302"/>
              <p:cNvSpPr>
                <a:spLocks/>
              </p:cNvSpPr>
              <p:nvPr/>
            </p:nvSpPr>
            <p:spPr bwMode="auto">
              <a:xfrm>
                <a:off x="4090" y="1767"/>
                <a:ext cx="12" cy="126"/>
              </a:xfrm>
              <a:custGeom>
                <a:avLst/>
                <a:gdLst>
                  <a:gd name="T0" fmla="*/ 0 w 2"/>
                  <a:gd name="T1" fmla="*/ 5878656 h 21"/>
                  <a:gd name="T2" fmla="*/ 559872 w 2"/>
                  <a:gd name="T3" fmla="*/ 5318784 h 21"/>
                  <a:gd name="T4" fmla="*/ 559872 w 2"/>
                  <a:gd name="T5" fmla="*/ 0 h 21"/>
                  <a:gd name="T6" fmla="*/ 0 w 2"/>
                  <a:gd name="T7" fmla="*/ 559872 h 21"/>
                  <a:gd name="T8" fmla="*/ 0 w 2"/>
                  <a:gd name="T9" fmla="*/ 5878656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21">
                    <a:moveTo>
                      <a:pt x="0" y="21"/>
                    </a:moveTo>
                    <a:lnTo>
                      <a:pt x="2" y="19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7" name="Freeform 303"/>
              <p:cNvSpPr>
                <a:spLocks/>
              </p:cNvSpPr>
              <p:nvPr/>
            </p:nvSpPr>
            <p:spPr bwMode="auto">
              <a:xfrm>
                <a:off x="4090" y="1743"/>
                <a:ext cx="12" cy="36"/>
              </a:xfrm>
              <a:custGeom>
                <a:avLst/>
                <a:gdLst>
                  <a:gd name="T0" fmla="*/ 0 w 2"/>
                  <a:gd name="T1" fmla="*/ 1679616 h 6"/>
                  <a:gd name="T2" fmla="*/ 559872 w 2"/>
                  <a:gd name="T3" fmla="*/ 1119744 h 6"/>
                  <a:gd name="T4" fmla="*/ 559872 w 2"/>
                  <a:gd name="T5" fmla="*/ 0 h 6"/>
                  <a:gd name="T6" fmla="*/ 0 w 2"/>
                  <a:gd name="T7" fmla="*/ 279936 h 6"/>
                  <a:gd name="T8" fmla="*/ 0 w 2"/>
                  <a:gd name="T9" fmla="*/ 167961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lnTo>
                      <a:pt x="2" y="4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8" name="Freeform 304"/>
              <p:cNvSpPr>
                <a:spLocks/>
              </p:cNvSpPr>
              <p:nvPr/>
            </p:nvSpPr>
            <p:spPr bwMode="auto">
              <a:xfrm>
                <a:off x="4090" y="1743"/>
                <a:ext cx="12" cy="6"/>
              </a:xfrm>
              <a:custGeom>
                <a:avLst/>
                <a:gdLst>
                  <a:gd name="T0" fmla="*/ 0 w 2"/>
                  <a:gd name="T1" fmla="*/ 279936 h 1"/>
                  <a:gd name="T2" fmla="*/ 559872 w 2"/>
                  <a:gd name="T3" fmla="*/ 0 h 1"/>
                  <a:gd name="T4" fmla="*/ 559872 w 2"/>
                  <a:gd name="T5" fmla="*/ 0 h 1"/>
                  <a:gd name="T6" fmla="*/ 0 w 2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9" name="Freeform 305"/>
              <p:cNvSpPr>
                <a:spLocks/>
              </p:cNvSpPr>
              <p:nvPr/>
            </p:nvSpPr>
            <p:spPr bwMode="auto">
              <a:xfrm>
                <a:off x="4090" y="1743"/>
                <a:ext cx="12" cy="6"/>
              </a:xfrm>
              <a:custGeom>
                <a:avLst/>
                <a:gdLst>
                  <a:gd name="T0" fmla="*/ 0 w 2"/>
                  <a:gd name="T1" fmla="*/ 279936 h 1"/>
                  <a:gd name="T2" fmla="*/ 559872 w 2"/>
                  <a:gd name="T3" fmla="*/ 0 h 1"/>
                  <a:gd name="T4" fmla="*/ 559872 w 2"/>
                  <a:gd name="T5" fmla="*/ 0 h 1"/>
                  <a:gd name="T6" fmla="*/ 0 w 2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0" name="Freeform 306"/>
              <p:cNvSpPr>
                <a:spLocks/>
              </p:cNvSpPr>
              <p:nvPr/>
            </p:nvSpPr>
            <p:spPr bwMode="auto">
              <a:xfrm>
                <a:off x="4090" y="1743"/>
                <a:ext cx="12" cy="6"/>
              </a:xfrm>
              <a:custGeom>
                <a:avLst/>
                <a:gdLst>
                  <a:gd name="T0" fmla="*/ 0 w 2"/>
                  <a:gd name="T1" fmla="*/ 279936 h 1"/>
                  <a:gd name="T2" fmla="*/ 559872 w 2"/>
                  <a:gd name="T3" fmla="*/ 0 h 1"/>
                  <a:gd name="T4" fmla="*/ 559872 w 2"/>
                  <a:gd name="T5" fmla="*/ 0 h 1"/>
                  <a:gd name="T6" fmla="*/ 0 w 2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1" name="Freeform 307"/>
              <p:cNvSpPr>
                <a:spLocks/>
              </p:cNvSpPr>
              <p:nvPr/>
            </p:nvSpPr>
            <p:spPr bwMode="auto">
              <a:xfrm>
                <a:off x="4090" y="1743"/>
                <a:ext cx="12" cy="6"/>
              </a:xfrm>
              <a:custGeom>
                <a:avLst/>
                <a:gdLst>
                  <a:gd name="T0" fmla="*/ 0 w 2"/>
                  <a:gd name="T1" fmla="*/ 279936 h 1"/>
                  <a:gd name="T2" fmla="*/ 559872 w 2"/>
                  <a:gd name="T3" fmla="*/ 0 h 1"/>
                  <a:gd name="T4" fmla="*/ 559872 w 2"/>
                  <a:gd name="T5" fmla="*/ 0 h 1"/>
                  <a:gd name="T6" fmla="*/ 0 w 2"/>
                  <a:gd name="T7" fmla="*/ 279936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2" name="Freeform 308"/>
              <p:cNvSpPr>
                <a:spLocks/>
              </p:cNvSpPr>
              <p:nvPr/>
            </p:nvSpPr>
            <p:spPr bwMode="auto">
              <a:xfrm>
                <a:off x="4060" y="1743"/>
                <a:ext cx="42" cy="6"/>
              </a:xfrm>
              <a:custGeom>
                <a:avLst/>
                <a:gdLst>
                  <a:gd name="T0" fmla="*/ 0 w 7"/>
                  <a:gd name="T1" fmla="*/ 279936 h 1"/>
                  <a:gd name="T2" fmla="*/ 1399680 w 7"/>
                  <a:gd name="T3" fmla="*/ 279936 h 1"/>
                  <a:gd name="T4" fmla="*/ 1959552 w 7"/>
                  <a:gd name="T5" fmla="*/ 0 h 1"/>
                  <a:gd name="T6" fmla="*/ 559872 w 7"/>
                  <a:gd name="T7" fmla="*/ 0 h 1"/>
                  <a:gd name="T8" fmla="*/ 0 w 7"/>
                  <a:gd name="T9" fmla="*/ 279936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lnTo>
                      <a:pt x="5" y="1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500" name="Group 399"/>
            <p:cNvGrpSpPr>
              <a:grpSpLocks/>
            </p:cNvGrpSpPr>
            <p:nvPr/>
          </p:nvGrpSpPr>
          <p:grpSpPr bwMode="auto">
            <a:xfrm>
              <a:off x="5364163" y="2420938"/>
              <a:ext cx="66675" cy="468312"/>
              <a:chOff x="3580" y="2043"/>
              <a:chExt cx="42" cy="295"/>
            </a:xfrm>
          </p:grpSpPr>
          <p:sp>
            <p:nvSpPr>
              <p:cNvPr id="519" name="Rectangle 400"/>
              <p:cNvSpPr>
                <a:spLocks noChangeArrowheads="1"/>
              </p:cNvSpPr>
              <p:nvPr/>
            </p:nvSpPr>
            <p:spPr bwMode="auto">
              <a:xfrm>
                <a:off x="3580" y="2337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0" name="Rectangle 401"/>
              <p:cNvSpPr>
                <a:spLocks noChangeArrowheads="1"/>
              </p:cNvSpPr>
              <p:nvPr/>
            </p:nvSpPr>
            <p:spPr bwMode="auto">
              <a:xfrm>
                <a:off x="3580" y="2253"/>
                <a:ext cx="30" cy="84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1" name="Rectangle 402"/>
              <p:cNvSpPr>
                <a:spLocks noChangeArrowheads="1"/>
              </p:cNvSpPr>
              <p:nvPr/>
            </p:nvSpPr>
            <p:spPr bwMode="auto">
              <a:xfrm>
                <a:off x="3580" y="2151"/>
                <a:ext cx="30" cy="102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2" name="Rectangle 403"/>
              <p:cNvSpPr>
                <a:spLocks noChangeArrowheads="1"/>
              </p:cNvSpPr>
              <p:nvPr/>
            </p:nvSpPr>
            <p:spPr bwMode="auto">
              <a:xfrm>
                <a:off x="3580" y="2055"/>
                <a:ext cx="30" cy="96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3" name="Rectangle 404"/>
              <p:cNvSpPr>
                <a:spLocks noChangeArrowheads="1"/>
              </p:cNvSpPr>
              <p:nvPr/>
            </p:nvSpPr>
            <p:spPr bwMode="auto">
              <a:xfrm>
                <a:off x="3580" y="2055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4" name="Rectangle 405"/>
              <p:cNvSpPr>
                <a:spLocks noChangeArrowheads="1"/>
              </p:cNvSpPr>
              <p:nvPr/>
            </p:nvSpPr>
            <p:spPr bwMode="auto">
              <a:xfrm>
                <a:off x="3580" y="2055"/>
                <a:ext cx="30" cy="1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5" name="Rectangle 406"/>
              <p:cNvSpPr>
                <a:spLocks noChangeArrowheads="1"/>
              </p:cNvSpPr>
              <p:nvPr/>
            </p:nvSpPr>
            <p:spPr bwMode="auto">
              <a:xfrm>
                <a:off x="3580" y="2055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6" name="Rectangle 407"/>
              <p:cNvSpPr>
                <a:spLocks noChangeArrowheads="1"/>
              </p:cNvSpPr>
              <p:nvPr/>
            </p:nvSpPr>
            <p:spPr bwMode="auto">
              <a:xfrm>
                <a:off x="3580" y="2055"/>
                <a:ext cx="30" cy="1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7" name="Freeform 408"/>
              <p:cNvSpPr>
                <a:spLocks/>
              </p:cNvSpPr>
              <p:nvPr/>
            </p:nvSpPr>
            <p:spPr bwMode="auto">
              <a:xfrm>
                <a:off x="3610" y="2325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28" name="Freeform 409"/>
              <p:cNvSpPr>
                <a:spLocks/>
              </p:cNvSpPr>
              <p:nvPr/>
            </p:nvSpPr>
            <p:spPr bwMode="auto">
              <a:xfrm>
                <a:off x="3610" y="2241"/>
                <a:ext cx="12" cy="96"/>
              </a:xfrm>
              <a:custGeom>
                <a:avLst/>
                <a:gdLst>
                  <a:gd name="T0" fmla="*/ 0 w 2"/>
                  <a:gd name="T1" fmla="*/ 4478976 h 16"/>
                  <a:gd name="T2" fmla="*/ 559872 w 2"/>
                  <a:gd name="T3" fmla="*/ 3919104 h 16"/>
                  <a:gd name="T4" fmla="*/ 559872 w 2"/>
                  <a:gd name="T5" fmla="*/ 0 h 16"/>
                  <a:gd name="T6" fmla="*/ 0 w 2"/>
                  <a:gd name="T7" fmla="*/ 559872 h 16"/>
                  <a:gd name="T8" fmla="*/ 0 w 2"/>
                  <a:gd name="T9" fmla="*/ 447897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6">
                    <a:moveTo>
                      <a:pt x="0" y="16"/>
                    </a:moveTo>
                    <a:lnTo>
                      <a:pt x="2" y="14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29" name="Freeform 410"/>
              <p:cNvSpPr>
                <a:spLocks/>
              </p:cNvSpPr>
              <p:nvPr/>
            </p:nvSpPr>
            <p:spPr bwMode="auto">
              <a:xfrm>
                <a:off x="3610" y="2145"/>
                <a:ext cx="12" cy="108"/>
              </a:xfrm>
              <a:custGeom>
                <a:avLst/>
                <a:gdLst>
                  <a:gd name="T0" fmla="*/ 0 w 2"/>
                  <a:gd name="T1" fmla="*/ 5038848 h 18"/>
                  <a:gd name="T2" fmla="*/ 559872 w 2"/>
                  <a:gd name="T3" fmla="*/ 4478976 h 18"/>
                  <a:gd name="T4" fmla="*/ 559872 w 2"/>
                  <a:gd name="T5" fmla="*/ 0 h 18"/>
                  <a:gd name="T6" fmla="*/ 0 w 2"/>
                  <a:gd name="T7" fmla="*/ 279936 h 18"/>
                  <a:gd name="T8" fmla="*/ 0 w 2"/>
                  <a:gd name="T9" fmla="*/ 503884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8">
                    <a:moveTo>
                      <a:pt x="0" y="18"/>
                    </a:moveTo>
                    <a:lnTo>
                      <a:pt x="2" y="16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0" name="Freeform 411"/>
              <p:cNvSpPr>
                <a:spLocks/>
              </p:cNvSpPr>
              <p:nvPr/>
            </p:nvSpPr>
            <p:spPr bwMode="auto">
              <a:xfrm>
                <a:off x="3610" y="2043"/>
                <a:ext cx="12" cy="108"/>
              </a:xfrm>
              <a:custGeom>
                <a:avLst/>
                <a:gdLst>
                  <a:gd name="T0" fmla="*/ 0 w 2"/>
                  <a:gd name="T1" fmla="*/ 5038848 h 18"/>
                  <a:gd name="T2" fmla="*/ 559872 w 2"/>
                  <a:gd name="T3" fmla="*/ 4758912 h 18"/>
                  <a:gd name="T4" fmla="*/ 559872 w 2"/>
                  <a:gd name="T5" fmla="*/ 0 h 18"/>
                  <a:gd name="T6" fmla="*/ 0 w 2"/>
                  <a:gd name="T7" fmla="*/ 559872 h 18"/>
                  <a:gd name="T8" fmla="*/ 0 w 2"/>
                  <a:gd name="T9" fmla="*/ 503884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8">
                    <a:moveTo>
                      <a:pt x="0" y="18"/>
                    </a:moveTo>
                    <a:lnTo>
                      <a:pt x="2" y="17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1" name="Freeform 412"/>
              <p:cNvSpPr>
                <a:spLocks/>
              </p:cNvSpPr>
              <p:nvPr/>
            </p:nvSpPr>
            <p:spPr bwMode="auto">
              <a:xfrm>
                <a:off x="3610" y="2043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2" name="Freeform 413"/>
              <p:cNvSpPr>
                <a:spLocks/>
              </p:cNvSpPr>
              <p:nvPr/>
            </p:nvSpPr>
            <p:spPr bwMode="auto">
              <a:xfrm>
                <a:off x="3610" y="2043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3" name="Freeform 414"/>
              <p:cNvSpPr>
                <a:spLocks/>
              </p:cNvSpPr>
              <p:nvPr/>
            </p:nvSpPr>
            <p:spPr bwMode="auto">
              <a:xfrm>
                <a:off x="3610" y="2043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4" name="Freeform 415"/>
              <p:cNvSpPr>
                <a:spLocks/>
              </p:cNvSpPr>
              <p:nvPr/>
            </p:nvSpPr>
            <p:spPr bwMode="auto">
              <a:xfrm>
                <a:off x="3610" y="2043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5" name="Freeform 416"/>
              <p:cNvSpPr>
                <a:spLocks/>
              </p:cNvSpPr>
              <p:nvPr/>
            </p:nvSpPr>
            <p:spPr bwMode="auto">
              <a:xfrm>
                <a:off x="3580" y="2043"/>
                <a:ext cx="42" cy="12"/>
              </a:xfrm>
              <a:custGeom>
                <a:avLst/>
                <a:gdLst>
                  <a:gd name="T0" fmla="*/ 0 w 7"/>
                  <a:gd name="T1" fmla="*/ 559872 h 2"/>
                  <a:gd name="T2" fmla="*/ 1399680 w 7"/>
                  <a:gd name="T3" fmla="*/ 559872 h 2"/>
                  <a:gd name="T4" fmla="*/ 1959552 w 7"/>
                  <a:gd name="T5" fmla="*/ 0 h 2"/>
                  <a:gd name="T6" fmla="*/ 559872 w 7"/>
                  <a:gd name="T7" fmla="*/ 0 h 2"/>
                  <a:gd name="T8" fmla="*/ 0 w 7"/>
                  <a:gd name="T9" fmla="*/ 55987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lnTo>
                      <a:pt x="5" y="2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501" name="Group 273"/>
            <p:cNvGrpSpPr>
              <a:grpSpLocks/>
            </p:cNvGrpSpPr>
            <p:nvPr/>
          </p:nvGrpSpPr>
          <p:grpSpPr bwMode="auto">
            <a:xfrm>
              <a:off x="5148263" y="3068638"/>
              <a:ext cx="66675" cy="468312"/>
              <a:chOff x="3580" y="2043"/>
              <a:chExt cx="42" cy="295"/>
            </a:xfrm>
          </p:grpSpPr>
          <p:sp>
            <p:nvSpPr>
              <p:cNvPr id="502" name="Rectangle 274"/>
              <p:cNvSpPr>
                <a:spLocks noChangeArrowheads="1"/>
              </p:cNvSpPr>
              <p:nvPr/>
            </p:nvSpPr>
            <p:spPr bwMode="auto">
              <a:xfrm>
                <a:off x="3580" y="2337"/>
                <a:ext cx="30" cy="1"/>
              </a:xfrm>
              <a:prstGeom prst="rect">
                <a:avLst/>
              </a:prstGeom>
              <a:solidFill>
                <a:srgbClr val="008CC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3" name="Rectangle 275"/>
              <p:cNvSpPr>
                <a:spLocks noChangeArrowheads="1"/>
              </p:cNvSpPr>
              <p:nvPr/>
            </p:nvSpPr>
            <p:spPr bwMode="auto">
              <a:xfrm>
                <a:off x="3580" y="2253"/>
                <a:ext cx="30" cy="84"/>
              </a:xfrm>
              <a:prstGeom prst="rect">
                <a:avLst/>
              </a:prstGeom>
              <a:solidFill>
                <a:srgbClr val="00964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4" name="Rectangle 276"/>
              <p:cNvSpPr>
                <a:spLocks noChangeArrowheads="1"/>
              </p:cNvSpPr>
              <p:nvPr/>
            </p:nvSpPr>
            <p:spPr bwMode="auto">
              <a:xfrm>
                <a:off x="3580" y="2151"/>
                <a:ext cx="30" cy="102"/>
              </a:xfrm>
              <a:prstGeom prst="rect">
                <a:avLst/>
              </a:prstGeom>
              <a:solidFill>
                <a:srgbClr val="9A846B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5" name="Rectangle 277"/>
              <p:cNvSpPr>
                <a:spLocks noChangeArrowheads="1"/>
              </p:cNvSpPr>
              <p:nvPr/>
            </p:nvSpPr>
            <p:spPr bwMode="auto">
              <a:xfrm>
                <a:off x="3580" y="2055"/>
                <a:ext cx="30" cy="96"/>
              </a:xfrm>
              <a:prstGeom prst="rect">
                <a:avLst/>
              </a:prstGeom>
              <a:solidFill>
                <a:srgbClr val="EC958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6" name="Rectangle 278"/>
              <p:cNvSpPr>
                <a:spLocks noChangeArrowheads="1"/>
              </p:cNvSpPr>
              <p:nvPr/>
            </p:nvSpPr>
            <p:spPr bwMode="auto">
              <a:xfrm>
                <a:off x="3580" y="2055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7" name="Rectangle 279"/>
              <p:cNvSpPr>
                <a:spLocks noChangeArrowheads="1"/>
              </p:cNvSpPr>
              <p:nvPr/>
            </p:nvSpPr>
            <p:spPr bwMode="auto">
              <a:xfrm>
                <a:off x="3580" y="2055"/>
                <a:ext cx="30" cy="1"/>
              </a:xfrm>
              <a:prstGeom prst="rect">
                <a:avLst/>
              </a:prstGeom>
              <a:solidFill>
                <a:srgbClr val="EEE300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8" name="Rectangle 280"/>
              <p:cNvSpPr>
                <a:spLocks noChangeArrowheads="1"/>
              </p:cNvSpPr>
              <p:nvPr/>
            </p:nvSpPr>
            <p:spPr bwMode="auto">
              <a:xfrm>
                <a:off x="3580" y="2055"/>
                <a:ext cx="30" cy="1"/>
              </a:xfrm>
              <a:prstGeom prst="rect">
                <a:avLst/>
              </a:prstGeom>
              <a:solidFill>
                <a:srgbClr val="9FD16E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9" name="Rectangle 281"/>
              <p:cNvSpPr>
                <a:spLocks noChangeArrowheads="1"/>
              </p:cNvSpPr>
              <p:nvPr/>
            </p:nvSpPr>
            <p:spPr bwMode="auto">
              <a:xfrm>
                <a:off x="3580" y="2055"/>
                <a:ext cx="30" cy="1"/>
              </a:xfrm>
              <a:prstGeom prst="rect">
                <a:avLst/>
              </a:prstGeom>
              <a:solidFill>
                <a:srgbClr val="91989D"/>
              </a:solidFill>
              <a:ln w="9525" cap="rnd">
                <a:solidFill>
                  <a:srgbClr val="69757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9F9F9"/>
                  </a:buClr>
                  <a:buSzPct val="65000"/>
                  <a:buFont typeface="Wingdings 2" panose="05020102010507070707" pitchFamily="18" charset="2"/>
                  <a:buChar char="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 2" panose="05020102010507070707" pitchFamily="18" charset="2"/>
                  <a:buChar char="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95000"/>
                  <a:buFont typeface="Wingdings" panose="05000000000000000000" pitchFamily="2" charset="2"/>
                  <a:buChar char=""/>
                  <a:defRPr sz="2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 2" panose="05020102010507070707" pitchFamily="18" charset="2"/>
                  <a:buChar char="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20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0" name="Freeform 282"/>
              <p:cNvSpPr>
                <a:spLocks/>
              </p:cNvSpPr>
              <p:nvPr/>
            </p:nvSpPr>
            <p:spPr bwMode="auto">
              <a:xfrm>
                <a:off x="3610" y="2325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4B74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11" name="Freeform 283"/>
              <p:cNvSpPr>
                <a:spLocks/>
              </p:cNvSpPr>
              <p:nvPr/>
            </p:nvSpPr>
            <p:spPr bwMode="auto">
              <a:xfrm>
                <a:off x="3610" y="2241"/>
                <a:ext cx="12" cy="96"/>
              </a:xfrm>
              <a:custGeom>
                <a:avLst/>
                <a:gdLst>
                  <a:gd name="T0" fmla="*/ 0 w 2"/>
                  <a:gd name="T1" fmla="*/ 4478976 h 16"/>
                  <a:gd name="T2" fmla="*/ 559872 w 2"/>
                  <a:gd name="T3" fmla="*/ 3919104 h 16"/>
                  <a:gd name="T4" fmla="*/ 559872 w 2"/>
                  <a:gd name="T5" fmla="*/ 0 h 16"/>
                  <a:gd name="T6" fmla="*/ 0 w 2"/>
                  <a:gd name="T7" fmla="*/ 559872 h 16"/>
                  <a:gd name="T8" fmla="*/ 0 w 2"/>
                  <a:gd name="T9" fmla="*/ 447897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6">
                    <a:moveTo>
                      <a:pt x="0" y="16"/>
                    </a:moveTo>
                    <a:lnTo>
                      <a:pt x="2" y="14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2532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12" name="Freeform 284"/>
              <p:cNvSpPr>
                <a:spLocks/>
              </p:cNvSpPr>
              <p:nvPr/>
            </p:nvSpPr>
            <p:spPr bwMode="auto">
              <a:xfrm>
                <a:off x="3610" y="2145"/>
                <a:ext cx="12" cy="108"/>
              </a:xfrm>
              <a:custGeom>
                <a:avLst/>
                <a:gdLst>
                  <a:gd name="T0" fmla="*/ 0 w 2"/>
                  <a:gd name="T1" fmla="*/ 5038848 h 18"/>
                  <a:gd name="T2" fmla="*/ 559872 w 2"/>
                  <a:gd name="T3" fmla="*/ 4478976 h 18"/>
                  <a:gd name="T4" fmla="*/ 559872 w 2"/>
                  <a:gd name="T5" fmla="*/ 0 h 18"/>
                  <a:gd name="T6" fmla="*/ 0 w 2"/>
                  <a:gd name="T7" fmla="*/ 279936 h 18"/>
                  <a:gd name="T8" fmla="*/ 0 w 2"/>
                  <a:gd name="T9" fmla="*/ 503884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8">
                    <a:moveTo>
                      <a:pt x="0" y="18"/>
                    </a:moveTo>
                    <a:lnTo>
                      <a:pt x="2" y="16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2B3033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13" name="Freeform 285"/>
              <p:cNvSpPr>
                <a:spLocks/>
              </p:cNvSpPr>
              <p:nvPr/>
            </p:nvSpPr>
            <p:spPr bwMode="auto">
              <a:xfrm>
                <a:off x="3610" y="2043"/>
                <a:ext cx="12" cy="108"/>
              </a:xfrm>
              <a:custGeom>
                <a:avLst/>
                <a:gdLst>
                  <a:gd name="T0" fmla="*/ 0 w 2"/>
                  <a:gd name="T1" fmla="*/ 5038848 h 18"/>
                  <a:gd name="T2" fmla="*/ 559872 w 2"/>
                  <a:gd name="T3" fmla="*/ 4758912 h 18"/>
                  <a:gd name="T4" fmla="*/ 559872 w 2"/>
                  <a:gd name="T5" fmla="*/ 0 h 18"/>
                  <a:gd name="T6" fmla="*/ 0 w 2"/>
                  <a:gd name="T7" fmla="*/ 559872 h 18"/>
                  <a:gd name="T8" fmla="*/ 0 w 2"/>
                  <a:gd name="T9" fmla="*/ 503884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18">
                    <a:moveTo>
                      <a:pt x="0" y="18"/>
                    </a:moveTo>
                    <a:lnTo>
                      <a:pt x="2" y="17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805556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14" name="Freeform 286"/>
              <p:cNvSpPr>
                <a:spLocks/>
              </p:cNvSpPr>
              <p:nvPr/>
            </p:nvSpPr>
            <p:spPr bwMode="auto">
              <a:xfrm>
                <a:off x="3610" y="2043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15" name="Freeform 287"/>
              <p:cNvSpPr>
                <a:spLocks/>
              </p:cNvSpPr>
              <p:nvPr/>
            </p:nvSpPr>
            <p:spPr bwMode="auto">
              <a:xfrm>
                <a:off x="3610" y="2043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863A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16" name="Freeform 288"/>
              <p:cNvSpPr>
                <a:spLocks/>
              </p:cNvSpPr>
              <p:nvPr/>
            </p:nvSpPr>
            <p:spPr bwMode="auto">
              <a:xfrm>
                <a:off x="3610" y="2043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E6741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17" name="Freeform 289"/>
              <p:cNvSpPr>
                <a:spLocks/>
              </p:cNvSpPr>
              <p:nvPr/>
            </p:nvSpPr>
            <p:spPr bwMode="auto">
              <a:xfrm>
                <a:off x="3610" y="2043"/>
                <a:ext cx="12" cy="12"/>
              </a:xfrm>
              <a:custGeom>
                <a:avLst/>
                <a:gdLst>
                  <a:gd name="T0" fmla="*/ 0 w 2"/>
                  <a:gd name="T1" fmla="*/ 559872 h 2"/>
                  <a:gd name="T2" fmla="*/ 559872 w 2"/>
                  <a:gd name="T3" fmla="*/ 0 h 2"/>
                  <a:gd name="T4" fmla="*/ 559872 w 2"/>
                  <a:gd name="T5" fmla="*/ 0 h 2"/>
                  <a:gd name="T6" fmla="*/ 0 w 2"/>
                  <a:gd name="T7" fmla="*/ 55987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18" name="Freeform 290"/>
              <p:cNvSpPr>
                <a:spLocks/>
              </p:cNvSpPr>
              <p:nvPr/>
            </p:nvSpPr>
            <p:spPr bwMode="auto">
              <a:xfrm>
                <a:off x="3580" y="2043"/>
                <a:ext cx="42" cy="12"/>
              </a:xfrm>
              <a:custGeom>
                <a:avLst/>
                <a:gdLst>
                  <a:gd name="T0" fmla="*/ 0 w 7"/>
                  <a:gd name="T1" fmla="*/ 559872 h 2"/>
                  <a:gd name="T2" fmla="*/ 1399680 w 7"/>
                  <a:gd name="T3" fmla="*/ 559872 h 2"/>
                  <a:gd name="T4" fmla="*/ 1959552 w 7"/>
                  <a:gd name="T5" fmla="*/ 0 h 2"/>
                  <a:gd name="T6" fmla="*/ 559872 w 7"/>
                  <a:gd name="T7" fmla="*/ 0 h 2"/>
                  <a:gd name="T8" fmla="*/ 0 w 7"/>
                  <a:gd name="T9" fmla="*/ 55987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lnTo>
                      <a:pt x="5" y="2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C3337"/>
              </a:solidFill>
              <a:ln w="9525" cap="rnd">
                <a:solidFill>
                  <a:srgbClr val="6975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891" name="Group 2"/>
          <p:cNvGrpSpPr>
            <a:grpSpLocks noChangeAspect="1"/>
          </p:cNvGrpSpPr>
          <p:nvPr/>
        </p:nvGrpSpPr>
        <p:grpSpPr bwMode="auto">
          <a:xfrm>
            <a:off x="1847431" y="4831473"/>
            <a:ext cx="1871663" cy="1900238"/>
            <a:chOff x="113" y="730"/>
            <a:chExt cx="1587" cy="1611"/>
          </a:xfrm>
        </p:grpSpPr>
        <p:pic>
          <p:nvPicPr>
            <p:cNvPr id="892" name="Picture 3" descr="Районирование_полей_Районы_АГП-Фая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730"/>
              <a:ext cx="1587" cy="1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3" name="Text Box 4"/>
            <p:cNvSpPr txBox="1">
              <a:spLocks noChangeAspect="1" noChangeArrowheads="1"/>
            </p:cNvSpPr>
            <p:nvPr/>
          </p:nvSpPr>
          <p:spPr bwMode="auto">
            <a:xfrm>
              <a:off x="113" y="754"/>
              <a:ext cx="374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AGF</a:t>
              </a:r>
              <a:endParaRPr lang="ru-RU" sz="1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94" name="Group 5"/>
          <p:cNvGrpSpPr>
            <a:grpSpLocks noChangeAspect="1"/>
          </p:cNvGrpSpPr>
          <p:nvPr/>
        </p:nvGrpSpPr>
        <p:grpSpPr bwMode="auto">
          <a:xfrm>
            <a:off x="6846469" y="1075448"/>
            <a:ext cx="1871662" cy="1900238"/>
            <a:chOff x="113" y="2478"/>
            <a:chExt cx="1587" cy="1611"/>
          </a:xfrm>
        </p:grpSpPr>
        <p:pic>
          <p:nvPicPr>
            <p:cNvPr id="895" name="Picture 6" descr="Районирование_полей_Районы_АМП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2478"/>
              <a:ext cx="1587" cy="1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6" name="Text Box 7"/>
            <p:cNvSpPr txBox="1">
              <a:spLocks noChangeAspect="1" noChangeArrowheads="1"/>
            </p:cNvSpPr>
            <p:nvPr/>
          </p:nvSpPr>
          <p:spPr bwMode="auto">
            <a:xfrm>
              <a:off x="113" y="2512"/>
              <a:ext cx="404" cy="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AMF</a:t>
              </a:r>
              <a:endParaRPr lang="ru-RU" sz="1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897" name="Прямая со стрелкой 896"/>
          <p:cNvCxnSpPr/>
          <p:nvPr/>
        </p:nvCxnSpPr>
        <p:spPr>
          <a:xfrm flipH="1">
            <a:off x="6846469" y="2912186"/>
            <a:ext cx="715962" cy="9604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98" name="Прямая со стрелкой 897"/>
          <p:cNvCxnSpPr/>
          <p:nvPr/>
        </p:nvCxnSpPr>
        <p:spPr>
          <a:xfrm flipV="1">
            <a:off x="3642894" y="5447423"/>
            <a:ext cx="1601787" cy="5984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51" name="Rectangle 2"/>
          <p:cNvSpPr txBox="1">
            <a:spLocks noChangeArrowheads="1"/>
          </p:cNvSpPr>
          <p:nvPr/>
        </p:nvSpPr>
        <p:spPr>
          <a:xfrm>
            <a:off x="-52467" y="117788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Атлас геологических карт Циркумполярной Арктики.</a:t>
            </a:r>
          </a:p>
          <a:p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Глубинное строение.</a:t>
            </a:r>
            <a:endParaRPr lang="en-US" altLang="ru-RU" sz="20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40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32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04" y="5350289"/>
            <a:ext cx="4502056" cy="1460911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46" name="Группа 45"/>
          <p:cNvGrpSpPr/>
          <p:nvPr/>
        </p:nvGrpSpPr>
        <p:grpSpPr>
          <a:xfrm>
            <a:off x="356548" y="927644"/>
            <a:ext cx="4321968" cy="4392000"/>
            <a:chOff x="396000" y="836712"/>
            <a:chExt cx="4321968" cy="4392000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396000" y="1052736"/>
              <a:ext cx="4248000" cy="41734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000" y="836712"/>
              <a:ext cx="4321968" cy="4392000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438" y="2041178"/>
              <a:ext cx="237600" cy="784800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864" y="1635856"/>
              <a:ext cx="237600" cy="784800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100" y="1885326"/>
              <a:ext cx="237600" cy="784800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7696" y="2413512"/>
              <a:ext cx="216000" cy="619200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564" y="3346374"/>
              <a:ext cx="216000" cy="622800"/>
            </a:xfrm>
            <a:prstGeom prst="rect">
              <a:avLst/>
            </a:prstGeom>
          </p:spPr>
        </p:pic>
        <p:pic>
          <p:nvPicPr>
            <p:cNvPr id="54" name="Рисунок 53"/>
            <p:cNvPicPr preferRelativeResize="0"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2285771"/>
              <a:ext cx="216000" cy="522000"/>
            </a:xfrm>
            <a:prstGeom prst="rect">
              <a:avLst/>
            </a:prstGeom>
          </p:spPr>
        </p:pic>
        <p:pic>
          <p:nvPicPr>
            <p:cNvPr id="55" name="Рисунок 54"/>
            <p:cNvPicPr preferRelativeResize="0"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6452" y="1000034"/>
              <a:ext cx="216000" cy="522000"/>
            </a:xfrm>
            <a:prstGeom prst="rect">
              <a:avLst/>
            </a:prstGeom>
          </p:spPr>
        </p:pic>
      </p:grpSp>
      <p:sp>
        <p:nvSpPr>
          <p:cNvPr id="57" name="TextBox 56"/>
          <p:cNvSpPr txBox="1"/>
          <p:nvPr/>
        </p:nvSpPr>
        <p:spPr>
          <a:xfrm>
            <a:off x="-460138" y="187782"/>
            <a:ext cx="9088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</a:rPr>
              <a:t>Карта типов коры Северной, Центральной и Восточной Азии</a:t>
            </a:r>
            <a:endParaRPr lang="ru-RU" sz="2000" i="1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8" name="Овал 57"/>
          <p:cNvSpPr>
            <a:spLocks noChangeAspect="1"/>
          </p:cNvSpPr>
          <p:nvPr/>
        </p:nvSpPr>
        <p:spPr>
          <a:xfrm>
            <a:off x="3820821" y="1256772"/>
            <a:ext cx="936024" cy="11173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9" name="Овал 58"/>
          <p:cNvSpPr>
            <a:spLocks noChangeAspect="1"/>
          </p:cNvSpPr>
          <p:nvPr/>
        </p:nvSpPr>
        <p:spPr>
          <a:xfrm>
            <a:off x="3546012" y="3006106"/>
            <a:ext cx="626977" cy="7702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0" name="Овал 59"/>
          <p:cNvSpPr>
            <a:spLocks noChangeAspect="1"/>
          </p:cNvSpPr>
          <p:nvPr/>
        </p:nvSpPr>
        <p:spPr>
          <a:xfrm>
            <a:off x="3254068" y="4374026"/>
            <a:ext cx="936024" cy="9737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  <p:pic>
        <p:nvPicPr>
          <p:cNvPr id="61" name="Picture 103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576" y="5170486"/>
            <a:ext cx="4318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103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576" y="4744777"/>
            <a:ext cx="4318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02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576" y="4300277"/>
            <a:ext cx="431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Rectangle 1014"/>
          <p:cNvSpPr>
            <a:spLocks noChangeArrowheads="1"/>
          </p:cNvSpPr>
          <p:nvPr/>
        </p:nvSpPr>
        <p:spPr bwMode="auto">
          <a:xfrm>
            <a:off x="5184555" y="1016318"/>
            <a:ext cx="17250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1600" u="sng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Океаническая кора</a:t>
            </a:r>
            <a:endParaRPr lang="ru-RU" sz="1600" u="sng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65" name="Rectangle 1019"/>
          <p:cNvSpPr>
            <a:spLocks noChangeArrowheads="1"/>
          </p:cNvSpPr>
          <p:nvPr/>
        </p:nvSpPr>
        <p:spPr bwMode="auto">
          <a:xfrm>
            <a:off x="5431812" y="1427468"/>
            <a:ext cx="3419597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300" dirty="0">
                <a:solidFill>
                  <a:schemeClr val="accent2">
                    <a:lumMod val="50000"/>
                  </a:schemeClr>
                </a:solidFill>
              </a:rPr>
              <a:t>Г</a:t>
            </a:r>
            <a:r>
              <a:rPr lang="ru-RU" altLang="ru-RU" sz="1300" dirty="0" smtClean="0">
                <a:solidFill>
                  <a:schemeClr val="accent2">
                    <a:lumMod val="50000"/>
                  </a:schemeClr>
                </a:solidFill>
              </a:rPr>
              <a:t>лубоководные бассейны</a:t>
            </a:r>
            <a:endParaRPr lang="en-US" sz="1300" dirty="0">
              <a:solidFill>
                <a:schemeClr val="accent2">
                  <a:lumMod val="50000"/>
                </a:schemeClr>
              </a:solidFill>
              <a:cs typeface="Courier New" pitchFamily="49" charset="0"/>
            </a:endParaRPr>
          </a:p>
        </p:txBody>
      </p:sp>
      <p:sp>
        <p:nvSpPr>
          <p:cNvPr id="66" name="Rectangle 1021"/>
          <p:cNvSpPr>
            <a:spLocks noChangeArrowheads="1"/>
          </p:cNvSpPr>
          <p:nvPr/>
        </p:nvSpPr>
        <p:spPr bwMode="auto">
          <a:xfrm>
            <a:off x="5236551" y="3116538"/>
            <a:ext cx="202779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1600" u="sng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Континентальная кора</a:t>
            </a:r>
            <a:endParaRPr lang="ru-RU" sz="1600" u="sng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67" name="Rectangle 1028"/>
          <p:cNvSpPr>
            <a:spLocks noChangeArrowheads="1"/>
          </p:cNvSpPr>
          <p:nvPr/>
        </p:nvSpPr>
        <p:spPr bwMode="auto">
          <a:xfrm>
            <a:off x="5443956" y="1834732"/>
            <a:ext cx="3312367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1300" dirty="0" smtClean="0">
                <a:solidFill>
                  <a:schemeClr val="accent2">
                    <a:lumMod val="50000"/>
                  </a:schemeClr>
                </a:solidFill>
              </a:rPr>
              <a:t>Океанические плато и горячие точки</a:t>
            </a:r>
            <a:endParaRPr lang="ru-RU" altLang="ru-RU" sz="13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8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576" y="1377640"/>
            <a:ext cx="4318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102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576" y="1779277"/>
            <a:ext cx="431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Rectangle 1014"/>
          <p:cNvSpPr>
            <a:spLocks noChangeArrowheads="1"/>
          </p:cNvSpPr>
          <p:nvPr/>
        </p:nvSpPr>
        <p:spPr bwMode="auto">
          <a:xfrm>
            <a:off x="5215913" y="2108426"/>
            <a:ext cx="193129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1600" u="sng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Кора переходных зон</a:t>
            </a:r>
            <a:endParaRPr lang="ru-RU" sz="1600" u="sng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71" name="Rectangle 1019"/>
          <p:cNvSpPr>
            <a:spLocks noChangeArrowheads="1"/>
          </p:cNvSpPr>
          <p:nvPr/>
        </p:nvSpPr>
        <p:spPr bwMode="auto">
          <a:xfrm>
            <a:off x="5431812" y="2476458"/>
            <a:ext cx="3419597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1300" dirty="0" err="1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Субдукционные</a:t>
            </a:r>
            <a:r>
              <a:rPr lang="ru-RU" sz="13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зоны</a:t>
            </a:r>
            <a:endParaRPr lang="ru-RU" sz="13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72" name="Rectangle 1028"/>
          <p:cNvSpPr>
            <a:spLocks noChangeArrowheads="1"/>
          </p:cNvSpPr>
          <p:nvPr/>
        </p:nvSpPr>
        <p:spPr bwMode="auto">
          <a:xfrm>
            <a:off x="5431812" y="2817552"/>
            <a:ext cx="2724460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1300" dirty="0" err="1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Задуговые</a:t>
            </a:r>
            <a:r>
              <a:rPr lang="ru-RU" sz="13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бассейны</a:t>
            </a:r>
            <a:endParaRPr lang="ru-RU" sz="13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73" name="Rectangle 1019"/>
          <p:cNvSpPr>
            <a:spLocks noChangeArrowheads="1"/>
          </p:cNvSpPr>
          <p:nvPr/>
        </p:nvSpPr>
        <p:spPr bwMode="auto">
          <a:xfrm>
            <a:off x="5400096" y="3538261"/>
            <a:ext cx="3419597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13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Сверхглубокие бассейны</a:t>
            </a:r>
            <a:endParaRPr lang="ru-RU" sz="13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74" name="Rectangle 1019"/>
          <p:cNvSpPr>
            <a:spLocks noChangeArrowheads="1"/>
          </p:cNvSpPr>
          <p:nvPr/>
        </p:nvSpPr>
        <p:spPr bwMode="auto">
          <a:xfrm>
            <a:off x="5406219" y="4359726"/>
            <a:ext cx="3419597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13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Подводные поднятия</a:t>
            </a:r>
            <a:endParaRPr lang="ru-RU" altLang="ru-RU" sz="13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5" name="Rectangle 1028"/>
          <p:cNvSpPr>
            <a:spLocks noChangeArrowheads="1"/>
          </p:cNvSpPr>
          <p:nvPr/>
        </p:nvSpPr>
        <p:spPr bwMode="auto">
          <a:xfrm>
            <a:off x="5443956" y="4692811"/>
            <a:ext cx="324028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3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Окраинные </a:t>
            </a:r>
            <a:r>
              <a:rPr lang="ru-RU" sz="1300" dirty="0" err="1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орогены</a:t>
            </a:r>
            <a:r>
              <a:rPr lang="ru-RU" sz="13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и континентальные шельфы</a:t>
            </a:r>
            <a:endParaRPr lang="en-US" sz="13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76" name="Rectangle 1019"/>
          <p:cNvSpPr>
            <a:spLocks noChangeArrowheads="1"/>
          </p:cNvSpPr>
          <p:nvPr/>
        </p:nvSpPr>
        <p:spPr bwMode="auto">
          <a:xfrm>
            <a:off x="5429714" y="3867596"/>
            <a:ext cx="295225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3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Глубокие бассейны </a:t>
            </a:r>
            <a:r>
              <a:rPr lang="ru-RU" sz="1300" dirty="0" err="1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рифтогенного</a:t>
            </a:r>
            <a:r>
              <a:rPr lang="ru-RU" sz="13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характера</a:t>
            </a:r>
            <a:endParaRPr lang="ru-RU" sz="13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77" name="Rectangle 1028"/>
          <p:cNvSpPr>
            <a:spLocks noChangeArrowheads="1"/>
          </p:cNvSpPr>
          <p:nvPr/>
        </p:nvSpPr>
        <p:spPr bwMode="auto">
          <a:xfrm>
            <a:off x="5431811" y="5125356"/>
            <a:ext cx="352787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1300" dirty="0" err="1" smtClean="0">
                <a:solidFill>
                  <a:schemeClr val="accent2">
                    <a:lumMod val="50000"/>
                  </a:schemeClr>
                </a:solidFill>
              </a:rPr>
              <a:t>Кратоны</a:t>
            </a:r>
            <a:r>
              <a:rPr lang="ru-RU" sz="1300" dirty="0" smtClean="0">
                <a:solidFill>
                  <a:schemeClr val="accent2">
                    <a:lumMod val="50000"/>
                  </a:schemeClr>
                </a:solidFill>
              </a:rPr>
              <a:t>, срединные массивы</a:t>
            </a:r>
            <a:r>
              <a:rPr lang="en-US" sz="13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</a:p>
          <a:p>
            <a:pPr eaLnBrk="1" hangingPunct="1">
              <a:defRPr/>
            </a:pPr>
            <a:r>
              <a:rPr lang="ru-RU" sz="1300" dirty="0" smtClean="0">
                <a:solidFill>
                  <a:schemeClr val="accent2">
                    <a:lumMod val="50000"/>
                  </a:schemeClr>
                </a:solidFill>
              </a:rPr>
              <a:t>молодые платформы</a:t>
            </a:r>
            <a:endParaRPr lang="ru-RU" sz="13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8" name="Rectangle 1028"/>
          <p:cNvSpPr>
            <a:spLocks noChangeArrowheads="1"/>
          </p:cNvSpPr>
          <p:nvPr/>
        </p:nvSpPr>
        <p:spPr bwMode="auto">
          <a:xfrm>
            <a:off x="5431812" y="6085901"/>
            <a:ext cx="3158493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13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Коллизионные </a:t>
            </a:r>
            <a:r>
              <a:rPr lang="ru-RU" sz="1300" dirty="0" err="1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орогены</a:t>
            </a:r>
            <a:r>
              <a:rPr lang="ru-RU" sz="13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Гималайского типа</a:t>
            </a:r>
            <a:endParaRPr lang="en-US" sz="13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79" name="Rectangle 1028"/>
          <p:cNvSpPr>
            <a:spLocks noChangeArrowheads="1"/>
          </p:cNvSpPr>
          <p:nvPr/>
        </p:nvSpPr>
        <p:spPr bwMode="auto">
          <a:xfrm>
            <a:off x="5443956" y="6332512"/>
            <a:ext cx="211775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13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Внутриконтинентальные </a:t>
            </a:r>
          </a:p>
          <a:p>
            <a:pPr eaLnBrk="1" hangingPunct="1">
              <a:defRPr/>
            </a:pPr>
            <a:r>
              <a:rPr lang="ru-RU" sz="13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складчато-надвиговые пояса</a:t>
            </a:r>
            <a:endParaRPr lang="en-US" sz="13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80" name="Rectangle 1028"/>
          <p:cNvSpPr>
            <a:spLocks noChangeArrowheads="1"/>
          </p:cNvSpPr>
          <p:nvPr/>
        </p:nvSpPr>
        <p:spPr bwMode="auto">
          <a:xfrm>
            <a:off x="5430919" y="5654746"/>
            <a:ext cx="3089757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13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Складчатые области Алтае-Саянского типа</a:t>
            </a:r>
            <a:endParaRPr lang="en-US" sz="13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81" name="Рисунок 80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35" y="2428567"/>
            <a:ext cx="432000" cy="288000"/>
          </a:xfrm>
          <a:prstGeom prst="rect">
            <a:avLst/>
          </a:prstGeom>
          <a:ln w="9525">
            <a:noFill/>
          </a:ln>
        </p:spPr>
      </p:pic>
      <p:pic>
        <p:nvPicPr>
          <p:cNvPr id="82" name="Рисунок 81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35" y="2788567"/>
            <a:ext cx="432000" cy="288000"/>
          </a:xfrm>
          <a:prstGeom prst="rect">
            <a:avLst/>
          </a:prstGeom>
        </p:spPr>
      </p:pic>
      <p:pic>
        <p:nvPicPr>
          <p:cNvPr id="83" name="Рисунок 82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35" y="3494167"/>
            <a:ext cx="432000" cy="288000"/>
          </a:xfrm>
          <a:prstGeom prst="rect">
            <a:avLst/>
          </a:prstGeom>
        </p:spPr>
      </p:pic>
      <p:pic>
        <p:nvPicPr>
          <p:cNvPr id="84" name="Рисунок 83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35" y="3926167"/>
            <a:ext cx="432000" cy="288000"/>
          </a:xfrm>
          <a:prstGeom prst="rect">
            <a:avLst/>
          </a:prstGeom>
        </p:spPr>
      </p:pic>
      <p:pic>
        <p:nvPicPr>
          <p:cNvPr id="85" name="Рисунок 84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35" y="6388567"/>
            <a:ext cx="432000" cy="288000"/>
          </a:xfrm>
          <a:prstGeom prst="rect">
            <a:avLst/>
          </a:prstGeom>
        </p:spPr>
      </p:pic>
      <p:pic>
        <p:nvPicPr>
          <p:cNvPr id="86" name="Рисунок 85"/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35" y="5596567"/>
            <a:ext cx="432000" cy="288000"/>
          </a:xfrm>
          <a:prstGeom prst="rect">
            <a:avLst/>
          </a:prstGeom>
        </p:spPr>
      </p:pic>
      <p:pic>
        <p:nvPicPr>
          <p:cNvPr id="87" name="Рисунок 86"/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35" y="6028567"/>
            <a:ext cx="432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7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33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5" y="908720"/>
            <a:ext cx="3075875" cy="1800000"/>
          </a:xfrm>
          <a:prstGeom prst="rect">
            <a:avLst/>
          </a:prstGeom>
        </p:spPr>
      </p:pic>
      <p:sp>
        <p:nvSpPr>
          <p:cNvPr id="20" name="Овал 19"/>
          <p:cNvSpPr>
            <a:spLocks noChangeAspect="1"/>
          </p:cNvSpPr>
          <p:nvPr/>
        </p:nvSpPr>
        <p:spPr>
          <a:xfrm>
            <a:off x="2339832" y="1556792"/>
            <a:ext cx="936024" cy="9360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1" name="Picture 4" descr="2-ДВ_М+1-О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5" y="2770852"/>
            <a:ext cx="3075875" cy="4042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140" y="2079752"/>
            <a:ext cx="5566348" cy="4445592"/>
          </a:xfrm>
          <a:prstGeom prst="rect">
            <a:avLst/>
          </a:prstGeom>
        </p:spPr>
      </p:pic>
      <p:sp>
        <p:nvSpPr>
          <p:cNvPr id="23" name="Овал 22"/>
          <p:cNvSpPr>
            <a:spLocks noChangeAspect="1"/>
          </p:cNvSpPr>
          <p:nvPr/>
        </p:nvSpPr>
        <p:spPr>
          <a:xfrm>
            <a:off x="1547823" y="5229200"/>
            <a:ext cx="791929" cy="129662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398140" y="1321604"/>
            <a:ext cx="5566348" cy="584775"/>
          </a:xfrm>
          <a:prstGeom prst="rect">
            <a:avLst/>
          </a:prstGeom>
          <a:solidFill>
            <a:srgbClr val="B5BECF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Модель глубинного строения земной коры и верхней мантии по фрагменту профиля 2-ДВ-М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1481" y="-20533"/>
            <a:ext cx="9088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</a:rPr>
              <a:t>Создание современных геолого-геофизических</a:t>
            </a:r>
          </a:p>
          <a:p>
            <a:pPr algn="ctr">
              <a:defRPr/>
            </a:pPr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</a:rPr>
              <a:t>моделей земной коры и верхней мантии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34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-52468" y="104305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Палеоазиатский океан на международной геологической </a:t>
            </a:r>
          </a:p>
          <a:p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карте Азии</a:t>
            </a:r>
            <a:r>
              <a:rPr lang="en-US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IGMA-5000</a:t>
            </a:r>
            <a:endParaRPr lang="en-US" altLang="ru-RU" sz="20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1389" y="1102644"/>
            <a:ext cx="5142912" cy="5755356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029" y="4393072"/>
            <a:ext cx="2842349" cy="213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244" y="3419512"/>
            <a:ext cx="1177265" cy="119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" y="3329086"/>
            <a:ext cx="1632300" cy="147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35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13216" y="251967"/>
            <a:ext cx="8810625" cy="332399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Международное сотрудничество</a:t>
            </a:r>
            <a:endParaRPr lang="en-US" altLang="ru-RU" sz="2400" b="1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" y="1040941"/>
            <a:ext cx="3441469" cy="2288145"/>
          </a:xfrm>
          <a:prstGeom prst="rect">
            <a:avLst/>
          </a:prstGeom>
        </p:spPr>
      </p:pic>
      <p:pic>
        <p:nvPicPr>
          <p:cNvPr id="11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" y="4655126"/>
            <a:ext cx="3049187" cy="203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6" b="17751"/>
          <a:stretch>
            <a:fillRect/>
          </a:stretch>
        </p:blipFill>
        <p:spPr bwMode="auto">
          <a:xfrm>
            <a:off x="3908916" y="1146915"/>
            <a:ext cx="51149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993" y="5458277"/>
            <a:ext cx="2022197" cy="127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953" y="2880465"/>
            <a:ext cx="2292429" cy="135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4" descr="DSC_2863.JPG"/>
          <p:cNvPicPr>
            <a:picLocks noChangeAspect="1"/>
          </p:cNvPicPr>
          <p:nvPr/>
        </p:nvPicPr>
        <p:blipFill>
          <a:blip r:embed="rId11"/>
          <a:srcRect t="20285" r="8591"/>
          <a:stretch>
            <a:fillRect/>
          </a:stretch>
        </p:blipFill>
        <p:spPr bwMode="auto">
          <a:xfrm>
            <a:off x="3889839" y="3147522"/>
            <a:ext cx="2794277" cy="162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7987" y="5035878"/>
            <a:ext cx="917979" cy="9237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5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636" y="-650702"/>
            <a:ext cx="85677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60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6000" b="1" dirty="0" smtClean="0">
                <a:solidFill>
                  <a:schemeClr val="accent2">
                    <a:lumMod val="50000"/>
                  </a:schemeClr>
                </a:solidFill>
              </a:rPr>
              <a:t>Спасибо за внимание!</a:t>
            </a:r>
            <a:endParaRPr lang="ru-RU" sz="6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7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4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52467" y="247181"/>
            <a:ext cx="8810625" cy="664797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Международный проект </a:t>
            </a:r>
            <a:r>
              <a:rPr lang="en-US" altLang="ru-RU" sz="2400" dirty="0" err="1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OneGeology</a:t>
            </a:r>
            <a:endParaRPr lang="en-US" altLang="ru-RU" sz="24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en-US" altLang="ru-RU" sz="24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091775"/>
            <a:ext cx="84248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4429663"/>
            <a:ext cx="360363" cy="180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4865104"/>
            <a:ext cx="360363" cy="179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827088" y="4396325"/>
            <a:ext cx="325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ru-RU" altLang="ru-RU" sz="1400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Страна-участница проекта </a:t>
            </a:r>
            <a:r>
              <a:rPr lang="en-US" altLang="ru-RU" sz="1400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OneGeology</a:t>
            </a:r>
            <a:endParaRPr lang="en-US" altLang="ru-RU" sz="1400" dirty="0">
              <a:solidFill>
                <a:schemeClr val="accent2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817563" y="4693188"/>
            <a:ext cx="36629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ru-RU" altLang="ru-RU" sz="1400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Страна-участница проекта предоставляющая данные по своей территории</a:t>
            </a:r>
          </a:p>
        </p:txBody>
      </p:sp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4750594" y="1856599"/>
            <a:ext cx="3959225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ru-RU" altLang="ru-RU" sz="1400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Проект направлен на удовлетворение потребностей общества в геологической информации на основе размещения в Интернете геологических карт всех стран участниц. </a:t>
            </a:r>
          </a:p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ru-RU" altLang="ru-RU" sz="1400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Доступ </a:t>
            </a:r>
            <a:r>
              <a:rPr lang="ru-RU" altLang="ru-RU" sz="1400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к цифровым материалам и их визуализация осуществляется с помощью единого картографического сервиса – портала </a:t>
            </a:r>
            <a:r>
              <a:rPr lang="ru-RU" altLang="ru-RU" sz="1400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OneGeology</a:t>
            </a:r>
            <a:endParaRPr lang="ru-RU" altLang="ru-RU" sz="1400" dirty="0">
              <a:solidFill>
                <a:schemeClr val="accent2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ru-RU" altLang="ru-RU" sz="1400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Национальная </a:t>
            </a:r>
            <a:r>
              <a:rPr lang="ru-RU" altLang="ru-RU" sz="1400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геологическая цифровая карта  – остается собственностью страны-участницы проекта.</a:t>
            </a:r>
          </a:p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ru-RU" altLang="ru-RU" sz="1400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Для </a:t>
            </a:r>
            <a:r>
              <a:rPr lang="ru-RU" altLang="ru-RU" sz="1400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обеспечения совместимости цифровых материалов всех стран-участниц используются единые международные стандарты описания и взаимодействия цифровых данных. </a:t>
            </a:r>
          </a:p>
        </p:txBody>
      </p:sp>
      <p:sp>
        <p:nvSpPr>
          <p:cNvPr id="22" name="TextBox 16"/>
          <p:cNvSpPr txBox="1">
            <a:spLocks noChangeArrowheads="1"/>
          </p:cNvSpPr>
          <p:nvPr/>
        </p:nvSpPr>
        <p:spPr bwMode="auto">
          <a:xfrm>
            <a:off x="184150" y="1051571"/>
            <a:ext cx="87868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altLang="ru-RU" sz="1400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Проект по созданию цифровой  динамической  геологической карты мира масштаба 1:1 000 000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altLang="ru-RU" sz="1400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на основе  глобального геолого-картографического Интернет-сервиса</a:t>
            </a:r>
          </a:p>
        </p:txBody>
      </p:sp>
      <p:sp>
        <p:nvSpPr>
          <p:cNvPr id="23" name="TextBox 17"/>
          <p:cNvSpPr txBox="1">
            <a:spLocks noChangeArrowheads="1"/>
          </p:cNvSpPr>
          <p:nvPr/>
        </p:nvSpPr>
        <p:spPr bwMode="auto">
          <a:xfrm>
            <a:off x="184150" y="5251202"/>
            <a:ext cx="88836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altLang="ru-RU" sz="1400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Проект поддержан ЮНЕСКО, Международным Союзом Геологических Наук (IUGS),  Международным Объединением Геологических Служб (ICOGS), Ассоциацией Европейских Геологических Служб (</a:t>
            </a:r>
            <a:r>
              <a:rPr lang="ru-RU" altLang="ru-RU" sz="1400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EuroGeoSurveys</a:t>
            </a:r>
            <a:r>
              <a:rPr lang="ru-RU" altLang="ru-RU" sz="1400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), Комиссией по Геологической Карте Мира (CGMW), Международным Руководящим Комитет по Глобальному Картированию (ISCGM) и др.</a:t>
            </a:r>
          </a:p>
        </p:txBody>
      </p:sp>
      <p:sp>
        <p:nvSpPr>
          <p:cNvPr id="24" name="Прямоугольник 1"/>
          <p:cNvSpPr>
            <a:spLocks noChangeArrowheads="1"/>
          </p:cNvSpPr>
          <p:nvPr/>
        </p:nvSpPr>
        <p:spPr bwMode="auto">
          <a:xfrm>
            <a:off x="0" y="1621758"/>
            <a:ext cx="47943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altLang="ru-RU" sz="1400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На сегодняшний день в проекте участвуют </a:t>
            </a:r>
            <a:r>
              <a:rPr lang="ru-RU" altLang="ru-RU" sz="1400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117 стран, </a:t>
            </a:r>
            <a:r>
              <a:rPr lang="ru-RU" altLang="ru-RU" sz="1400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из </a:t>
            </a:r>
            <a:r>
              <a:rPr lang="ru-RU" altLang="ru-RU" sz="1400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них более 70 стран </a:t>
            </a:r>
            <a:r>
              <a:rPr lang="ru-RU" altLang="ru-RU" sz="1400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предоставляют различные уровни данных</a:t>
            </a:r>
          </a:p>
        </p:txBody>
      </p:sp>
      <p:pic>
        <p:nvPicPr>
          <p:cNvPr id="25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2309749"/>
            <a:ext cx="3970337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5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5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271806" y="88125"/>
            <a:ext cx="8810625" cy="553998"/>
          </a:xfrm>
          <a:prstGeom prst="rect">
            <a:avLst/>
          </a:prstGeom>
          <a:noFill/>
          <a:ln>
            <a:noFill/>
          </a:ln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Геологические карты России и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стран СНГ 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масштаба</a:t>
            </a:r>
            <a:r>
              <a:rPr lang="en-US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:1 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000</a:t>
            </a:r>
            <a:r>
              <a:rPr lang="en-US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000</a:t>
            </a:r>
            <a:r>
              <a:rPr lang="en-US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и</a:t>
            </a:r>
            <a:r>
              <a:rPr lang="en-US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en-US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:2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00</a:t>
            </a:r>
            <a:r>
              <a:rPr lang="en-US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000</a:t>
            </a:r>
            <a:r>
              <a:rPr lang="en-US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scale 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на портале</a:t>
            </a:r>
            <a:r>
              <a:rPr lang="en-US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«</a:t>
            </a:r>
            <a:r>
              <a:rPr lang="en-US" altLang="ru-RU" sz="2000" dirty="0" err="1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OneGeology</a:t>
            </a:r>
            <a:r>
              <a:rPr lang="en-US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»</a:t>
            </a:r>
            <a:endParaRPr lang="en-US" altLang="ru-RU" sz="20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Двойная стрелка влево/вправо 25"/>
          <p:cNvSpPr/>
          <p:nvPr/>
        </p:nvSpPr>
        <p:spPr>
          <a:xfrm>
            <a:off x="4133507" y="3240554"/>
            <a:ext cx="876985" cy="376891"/>
          </a:xfrm>
          <a:prstGeom prst="leftRightArrow">
            <a:avLst/>
          </a:prstGeom>
          <a:solidFill>
            <a:srgbClr val="5FA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25" y="2752098"/>
            <a:ext cx="3812349" cy="1353803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09" y="4031870"/>
            <a:ext cx="3670861" cy="2643567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3" y="1072504"/>
            <a:ext cx="3613357" cy="290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6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424" y="1241713"/>
            <a:ext cx="2176414" cy="25814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263" y="3875244"/>
            <a:ext cx="2210460" cy="29052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425" y="3950195"/>
            <a:ext cx="2176413" cy="28303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263" y="1241713"/>
            <a:ext cx="2210460" cy="263353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142612" y="33711"/>
            <a:ext cx="9174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ГИС Атлас геологических карт 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Каспийского региона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, масштаб 1:1М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41855" y="996935"/>
            <a:ext cx="15872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Геологические карты</a:t>
            </a:r>
            <a:endParaRPr lang="ru-RU" altLang="ru-RU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05234" y="1000124"/>
            <a:ext cx="4667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ДДЗ</a:t>
            </a:r>
            <a:endParaRPr lang="ru-RU" altLang="ru-RU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5" y="1164213"/>
            <a:ext cx="3730529" cy="5571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5" y="15282"/>
            <a:ext cx="1057159" cy="104150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0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7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5" y="15282"/>
            <a:ext cx="1057159" cy="10415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34" y="1056790"/>
            <a:ext cx="3294407" cy="56786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582" y="1081290"/>
            <a:ext cx="3992836" cy="56420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142612" y="33711"/>
            <a:ext cx="9174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ГИС Атлас геологических карт 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Каспийского региона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, масштаб 1:1М</a:t>
            </a:r>
          </a:p>
        </p:txBody>
      </p:sp>
    </p:spTree>
    <p:extLst>
      <p:ext uri="{BB962C8B-B14F-4D97-AF65-F5344CB8AC3E}">
        <p14:creationId xmlns:p14="http://schemas.microsoft.com/office/powerpoint/2010/main" val="258174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8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5" y="15282"/>
            <a:ext cx="1057159" cy="10415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6" y="1185973"/>
            <a:ext cx="5315352" cy="50070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20" y="1314107"/>
            <a:ext cx="3520148" cy="49377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142612" y="33711"/>
            <a:ext cx="9174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ГИС Атлас геологических карт 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Каспийского региона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, масштаб 1:1М</a:t>
            </a:r>
          </a:p>
        </p:txBody>
      </p:sp>
    </p:spTree>
    <p:extLst>
      <p:ext uri="{BB962C8B-B14F-4D97-AF65-F5344CB8AC3E}">
        <p14:creationId xmlns:p14="http://schemas.microsoft.com/office/powerpoint/2010/main" val="128663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8B5188C8-EC69-4C32-869A-8D1EB999AF12}" type="slidenum">
              <a:rPr lang="ru-RU" b="1" smtClean="0">
                <a:solidFill>
                  <a:schemeClr val="accent2">
                    <a:lumMod val="50000"/>
                  </a:schemeClr>
                </a:solidFill>
              </a:rPr>
              <a:t>9</a:t>
            </a:fld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52467" y="117788"/>
            <a:ext cx="8994099" cy="39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115822" y="165761"/>
            <a:ext cx="8810625" cy="553998"/>
          </a:xfrm>
          <a:prstGeom prst="rect">
            <a:avLst/>
          </a:prstGeom>
          <a:noFill/>
        </p:spPr>
        <p:txBody>
          <a:bodyPr vert="horz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Атлас геологических карт Северной, Центральной </a:t>
            </a:r>
            <a:endParaRPr lang="ru-RU" altLang="ru-RU" sz="2000" dirty="0" smtClean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 </a:t>
            </a:r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Восточной </a:t>
            </a:r>
            <a:r>
              <a:rPr lang="ru-RU" altLang="ru-RU" sz="200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Азии, масштаб 1:2.5 М </a:t>
            </a:r>
            <a:endParaRPr lang="en-US" altLang="ru-RU" sz="20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97921" y="3042885"/>
            <a:ext cx="333239" cy="333239"/>
          </a:xfrm>
          <a:prstGeom prst="ellipse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30342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2606" y="2590091"/>
            <a:ext cx="288905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Атлас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геологических карт Северной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Центральной и Восточной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Азии,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масштаб 1:2.5М,  Этап I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3878" y="3605119"/>
            <a:ext cx="3029979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Атлас геологических карт Северной, Центральной и Восточной Азии, масштаб 1:2.5М,  Этап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I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I</a:t>
            </a:r>
            <a:endParaRPr lang="ru-RU" sz="14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466326" y="1136150"/>
            <a:ext cx="5587258" cy="5582854"/>
            <a:chOff x="3354374" y="1197917"/>
            <a:chExt cx="5587258" cy="5582854"/>
          </a:xfrm>
        </p:grpSpPr>
        <p:pic>
          <p:nvPicPr>
            <p:cNvPr id="8" name="Рисунок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54374" y="1197917"/>
              <a:ext cx="5587258" cy="5582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58710" y="1641881"/>
              <a:ext cx="3890235" cy="4238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86602" y="2684171"/>
              <a:ext cx="3662693" cy="2592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Прямоугольник 10"/>
            <p:cNvSpPr/>
            <p:nvPr/>
          </p:nvSpPr>
          <p:spPr>
            <a:xfrm>
              <a:off x="5551783" y="3405699"/>
              <a:ext cx="1914289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Times New Roman" pitchFamily="18" charset="0"/>
                </a:rPr>
                <a:t>Central Asia and</a:t>
              </a:r>
            </a:p>
            <a:p>
              <a:pPr algn="ctr">
                <a:defRPr/>
              </a:pPr>
              <a:r>
                <a:rPr lang="en-US" sz="1400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Times New Roman" pitchFamily="18" charset="0"/>
                </a:rPr>
                <a:t>Adjacent Areas</a:t>
              </a:r>
              <a:endParaRPr lang="ru-RU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5818135" y="2084716"/>
              <a:ext cx="1914289" cy="73866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Times New Roman" pitchFamily="18" charset="0"/>
                </a:rPr>
                <a:t>Central-Northern-</a:t>
              </a:r>
            </a:p>
            <a:p>
              <a:pPr algn="ctr">
                <a:defRPr/>
              </a:pPr>
              <a:r>
                <a:rPr lang="en-US" sz="14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Times New Roman" pitchFamily="18" charset="0"/>
                </a:rPr>
                <a:t>Eastern Asia and</a:t>
              </a:r>
            </a:p>
            <a:p>
              <a:pPr algn="ctr">
                <a:defRPr/>
              </a:pPr>
              <a:r>
                <a:rPr lang="en-US" sz="1400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Times New Roman" pitchFamily="18" charset="0"/>
                </a:rPr>
                <a:t>Adjacent </a:t>
              </a:r>
              <a:r>
                <a:rPr lang="en-US" sz="14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Times New Roman" pitchFamily="18" charset="0"/>
                </a:rPr>
                <a:t>Areas</a:t>
              </a:r>
              <a:endParaRPr lang="ru-RU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Овал 16"/>
          <p:cNvSpPr/>
          <p:nvPr/>
        </p:nvSpPr>
        <p:spPr>
          <a:xfrm>
            <a:off x="90639" y="3760958"/>
            <a:ext cx="333239" cy="333239"/>
          </a:xfrm>
          <a:prstGeom prst="ellips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30342F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91" y="58658"/>
            <a:ext cx="1266584" cy="9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5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атовое стекло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1413</TotalTime>
  <Words>1147</Words>
  <Application>Microsoft Office PowerPoint</Application>
  <PresentationFormat>Экран (4:3)</PresentationFormat>
  <Paragraphs>265</Paragraphs>
  <Slides>36</Slides>
  <Notes>36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Arial</vt:lpstr>
      <vt:lpstr>Bookman Old Style</vt:lpstr>
      <vt:lpstr>Calibri</vt:lpstr>
      <vt:lpstr>Calibri Light</vt:lpstr>
      <vt:lpstr>Courier New</vt:lpstr>
      <vt:lpstr>Times New Roman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Шнейдер Ольга Геннадьевна</dc:creator>
  <cp:lastModifiedBy>Шнейдер Ольга Геннадьевна</cp:lastModifiedBy>
  <cp:revision>129</cp:revision>
  <dcterms:created xsi:type="dcterms:W3CDTF">2017-01-25T12:41:41Z</dcterms:created>
  <dcterms:modified xsi:type="dcterms:W3CDTF">2017-09-21T12:01:34Z</dcterms:modified>
</cp:coreProperties>
</file>