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4" r:id="rId3"/>
    <p:sldId id="333" r:id="rId4"/>
    <p:sldId id="337" r:id="rId5"/>
    <p:sldId id="334" r:id="rId6"/>
    <p:sldId id="335" r:id="rId7"/>
    <p:sldId id="325" r:id="rId8"/>
    <p:sldId id="326" r:id="rId9"/>
    <p:sldId id="336" r:id="rId10"/>
    <p:sldId id="329" r:id="rId11"/>
    <p:sldId id="322" r:id="rId12"/>
    <p:sldId id="330" r:id="rId13"/>
    <p:sldId id="332" r:id="rId14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651B0"/>
    <a:srgbClr val="9900CC"/>
    <a:srgbClr val="660066"/>
    <a:srgbClr val="FFFFCC"/>
    <a:srgbClr val="2A2B3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9873" autoAdjust="0"/>
  </p:normalViewPr>
  <p:slideViewPr>
    <p:cSldViewPr>
      <p:cViewPr>
        <p:scale>
          <a:sx n="100" d="100"/>
          <a:sy n="100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5AB9B-7CCA-4051-9FF2-900379CBD5E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EE59-1182-450B-A3B7-64FCA6064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3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1E7CA-024D-40A3-A4E4-A868AB2C4376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3" y="4416312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130F3-D071-4D40-9C54-5AEA9D225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3580-683D-41F7-89AF-6902ABC08D23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E9FB-B1F7-403C-B516-F644575CB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8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5274-D5B1-472A-B0E4-29C43295F42B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469B-1C99-4300-AA92-71192762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BFAF-48B2-47F3-B53B-EF5BA1B19950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A7E9-3239-4CC0-A557-A950B073F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C226-3022-4962-8082-34F794A2EDFB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6851-AEEB-4081-8701-485E67F6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139B-4DBA-4E0D-9C48-F12B9C13217A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8020-2A53-4CEA-B5C3-ACBAD296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4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6B2B-FD0B-4242-9008-2699DEFF0B4F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C403-9D52-4F67-8076-3AFE491C9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7EBC-E973-4143-B244-2CEF58B98BF3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2284-A1BA-49A0-8570-09A95784D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DAE7-14DC-4C87-933C-2EE8D97E16DE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961E-08F6-44C7-8590-6A547ACBA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A01A-1BDC-4CD9-A668-A4A0D5A84A4C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DC25-D297-4D12-A5D5-29E3F155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B6AB-BF36-4BF7-A593-FF0F4F39B4F3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FC4F-EEE3-4504-BD46-D45986153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C16D-8548-4C76-95E2-395D9DE75E91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EF1-BE41-4887-98E0-45C8D690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B342F-1C57-4CDD-849F-E4CCCF0F340D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0C4DA-363F-4B76-B189-F2560280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2.jpeg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4.jpeg"/><Relationship Id="rId10" Type="http://schemas.openxmlformats.org/officeDocument/2006/relationships/image" Target="../media/image15.emf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emf"/><Relationship Id="rId3" Type="http://schemas.openxmlformats.org/officeDocument/2006/relationships/image" Target="../media/image2.jpe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4.jpeg"/><Relationship Id="rId10" Type="http://schemas.openxmlformats.org/officeDocument/2006/relationships/image" Target="../media/image16.emf"/><Relationship Id="rId4" Type="http://schemas.openxmlformats.org/officeDocument/2006/relationships/image" Target="../media/image3.jpeg"/><Relationship Id="rId9" Type="http://schemas.openxmlformats.org/officeDocument/2006/relationships/image" Target="../media/image15.emf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792088"/>
          </a:xfrm>
          <a:effectLst>
            <a:outerShdw blurRad="50800" dist="38100" dir="5400000" algn="t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Исследование глубокозалегающих горизонтов Прикаспийской впадины – новая эра в геологоразведке на нефть и газ </a:t>
            </a:r>
            <a:b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(Проект 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Евразия)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28860" y="2016134"/>
            <a:ext cx="4231372" cy="3717122"/>
            <a:chOff x="2600491" y="2422690"/>
            <a:chExt cx="3843718" cy="384371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491" y="2422690"/>
              <a:ext cx="3843718" cy="38437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chemeClr val="bg1"/>
              </a:outerShdw>
            </a:effectLst>
          </p:spPr>
        </p:pic>
        <p:sp>
          <p:nvSpPr>
            <p:cNvPr id="3" name="Полилиния 2"/>
            <p:cNvSpPr/>
            <p:nvPr/>
          </p:nvSpPr>
          <p:spPr>
            <a:xfrm>
              <a:off x="3923928" y="3399743"/>
              <a:ext cx="1296144" cy="749337"/>
            </a:xfrm>
            <a:custGeom>
              <a:avLst/>
              <a:gdLst>
                <a:gd name="connsiteX0" fmla="*/ 1045065 w 1530112"/>
                <a:gd name="connsiteY0" fmla="*/ 697657 h 778470"/>
                <a:gd name="connsiteX1" fmla="*/ 1257100 w 1530112"/>
                <a:gd name="connsiteY1" fmla="*/ 684405 h 778470"/>
                <a:gd name="connsiteX2" fmla="*/ 1449257 w 1530112"/>
                <a:gd name="connsiteY2" fmla="*/ 571762 h 778470"/>
                <a:gd name="connsiteX3" fmla="*/ 1495639 w 1530112"/>
                <a:gd name="connsiteY3" fmla="*/ 472371 h 778470"/>
                <a:gd name="connsiteX4" fmla="*/ 1528770 w 1530112"/>
                <a:gd name="connsiteY4" fmla="*/ 333223 h 778470"/>
                <a:gd name="connsiteX5" fmla="*/ 1449257 w 1530112"/>
                <a:gd name="connsiteY5" fmla="*/ 220579 h 778470"/>
                <a:gd name="connsiteX6" fmla="*/ 1316735 w 1530112"/>
                <a:gd name="connsiteY6" fmla="*/ 114562 h 778470"/>
                <a:gd name="connsiteX7" fmla="*/ 1190839 w 1530112"/>
                <a:gd name="connsiteY7" fmla="*/ 74805 h 778470"/>
                <a:gd name="connsiteX8" fmla="*/ 1071570 w 1530112"/>
                <a:gd name="connsiteY8" fmla="*/ 1918 h 778470"/>
                <a:gd name="connsiteX9" fmla="*/ 925796 w 1530112"/>
                <a:gd name="connsiteY9" fmla="*/ 21797 h 778470"/>
                <a:gd name="connsiteX10" fmla="*/ 773396 w 1530112"/>
                <a:gd name="connsiteY10" fmla="*/ 28423 h 778470"/>
                <a:gd name="connsiteX11" fmla="*/ 667378 w 1530112"/>
                <a:gd name="connsiteY11" fmla="*/ 35049 h 778470"/>
                <a:gd name="connsiteX12" fmla="*/ 501726 w 1530112"/>
                <a:gd name="connsiteY12" fmla="*/ 15171 h 778470"/>
                <a:gd name="connsiteX13" fmla="*/ 316196 w 1530112"/>
                <a:gd name="connsiteY13" fmla="*/ 74805 h 778470"/>
                <a:gd name="connsiteX14" fmla="*/ 177048 w 1530112"/>
                <a:gd name="connsiteY14" fmla="*/ 167571 h 778470"/>
                <a:gd name="connsiteX15" fmla="*/ 77657 w 1530112"/>
                <a:gd name="connsiteY15" fmla="*/ 247084 h 778470"/>
                <a:gd name="connsiteX16" fmla="*/ 71031 w 1530112"/>
                <a:gd name="connsiteY16" fmla="*/ 346475 h 778470"/>
                <a:gd name="connsiteX17" fmla="*/ 24648 w 1530112"/>
                <a:gd name="connsiteY17" fmla="*/ 406110 h 778470"/>
                <a:gd name="connsiteX18" fmla="*/ 4770 w 1530112"/>
                <a:gd name="connsiteY18" fmla="*/ 485623 h 778470"/>
                <a:gd name="connsiteX19" fmla="*/ 4770 w 1530112"/>
                <a:gd name="connsiteY19" fmla="*/ 545257 h 778470"/>
                <a:gd name="connsiteX20" fmla="*/ 57778 w 1530112"/>
                <a:gd name="connsiteY20" fmla="*/ 664527 h 778470"/>
                <a:gd name="connsiteX21" fmla="*/ 150544 w 1530112"/>
                <a:gd name="connsiteY21" fmla="*/ 717536 h 778470"/>
                <a:gd name="connsiteX22" fmla="*/ 289691 w 1530112"/>
                <a:gd name="connsiteY22" fmla="*/ 737414 h 778470"/>
                <a:gd name="connsiteX23" fmla="*/ 389083 w 1530112"/>
                <a:gd name="connsiteY23" fmla="*/ 770544 h 778470"/>
                <a:gd name="connsiteX24" fmla="*/ 614370 w 1530112"/>
                <a:gd name="connsiteY24" fmla="*/ 777171 h 778470"/>
                <a:gd name="connsiteX25" fmla="*/ 826405 w 1530112"/>
                <a:gd name="connsiteY25" fmla="*/ 750666 h 778470"/>
                <a:gd name="connsiteX26" fmla="*/ 972178 w 1530112"/>
                <a:gd name="connsiteY26" fmla="*/ 730788 h 778470"/>
                <a:gd name="connsiteX27" fmla="*/ 1045065 w 1530112"/>
                <a:gd name="connsiteY27" fmla="*/ 697657 h 7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30112" h="778470">
                  <a:moveTo>
                    <a:pt x="1045065" y="697657"/>
                  </a:moveTo>
                  <a:cubicBezTo>
                    <a:pt x="1092552" y="689927"/>
                    <a:pt x="1189735" y="705387"/>
                    <a:pt x="1257100" y="684405"/>
                  </a:cubicBezTo>
                  <a:cubicBezTo>
                    <a:pt x="1324465" y="663423"/>
                    <a:pt x="1409501" y="607101"/>
                    <a:pt x="1449257" y="571762"/>
                  </a:cubicBezTo>
                  <a:cubicBezTo>
                    <a:pt x="1489013" y="536423"/>
                    <a:pt x="1482387" y="512127"/>
                    <a:pt x="1495639" y="472371"/>
                  </a:cubicBezTo>
                  <a:cubicBezTo>
                    <a:pt x="1508891" y="432615"/>
                    <a:pt x="1536500" y="375188"/>
                    <a:pt x="1528770" y="333223"/>
                  </a:cubicBezTo>
                  <a:cubicBezTo>
                    <a:pt x="1521040" y="291258"/>
                    <a:pt x="1484596" y="257022"/>
                    <a:pt x="1449257" y="220579"/>
                  </a:cubicBezTo>
                  <a:cubicBezTo>
                    <a:pt x="1413918" y="184135"/>
                    <a:pt x="1359805" y="138858"/>
                    <a:pt x="1316735" y="114562"/>
                  </a:cubicBezTo>
                  <a:cubicBezTo>
                    <a:pt x="1273665" y="90266"/>
                    <a:pt x="1231700" y="93579"/>
                    <a:pt x="1190839" y="74805"/>
                  </a:cubicBezTo>
                  <a:cubicBezTo>
                    <a:pt x="1149978" y="56031"/>
                    <a:pt x="1115744" y="10753"/>
                    <a:pt x="1071570" y="1918"/>
                  </a:cubicBezTo>
                  <a:cubicBezTo>
                    <a:pt x="1027396" y="-6917"/>
                    <a:pt x="975492" y="17380"/>
                    <a:pt x="925796" y="21797"/>
                  </a:cubicBezTo>
                  <a:cubicBezTo>
                    <a:pt x="876100" y="26214"/>
                    <a:pt x="816466" y="26214"/>
                    <a:pt x="773396" y="28423"/>
                  </a:cubicBezTo>
                  <a:cubicBezTo>
                    <a:pt x="730326" y="30632"/>
                    <a:pt x="712656" y="37258"/>
                    <a:pt x="667378" y="35049"/>
                  </a:cubicBezTo>
                  <a:cubicBezTo>
                    <a:pt x="622100" y="32840"/>
                    <a:pt x="560256" y="8545"/>
                    <a:pt x="501726" y="15171"/>
                  </a:cubicBezTo>
                  <a:cubicBezTo>
                    <a:pt x="443196" y="21797"/>
                    <a:pt x="370309" y="49405"/>
                    <a:pt x="316196" y="74805"/>
                  </a:cubicBezTo>
                  <a:cubicBezTo>
                    <a:pt x="262083" y="100205"/>
                    <a:pt x="216804" y="138858"/>
                    <a:pt x="177048" y="167571"/>
                  </a:cubicBezTo>
                  <a:cubicBezTo>
                    <a:pt x="137292" y="196284"/>
                    <a:pt x="95327" y="217267"/>
                    <a:pt x="77657" y="247084"/>
                  </a:cubicBezTo>
                  <a:cubicBezTo>
                    <a:pt x="59987" y="276901"/>
                    <a:pt x="79866" y="319971"/>
                    <a:pt x="71031" y="346475"/>
                  </a:cubicBezTo>
                  <a:cubicBezTo>
                    <a:pt x="62196" y="372979"/>
                    <a:pt x="35692" y="382919"/>
                    <a:pt x="24648" y="406110"/>
                  </a:cubicBezTo>
                  <a:cubicBezTo>
                    <a:pt x="13604" y="429301"/>
                    <a:pt x="8083" y="462432"/>
                    <a:pt x="4770" y="485623"/>
                  </a:cubicBezTo>
                  <a:cubicBezTo>
                    <a:pt x="1457" y="508814"/>
                    <a:pt x="-4065" y="515440"/>
                    <a:pt x="4770" y="545257"/>
                  </a:cubicBezTo>
                  <a:cubicBezTo>
                    <a:pt x="13605" y="575074"/>
                    <a:pt x="33482" y="635814"/>
                    <a:pt x="57778" y="664527"/>
                  </a:cubicBezTo>
                  <a:cubicBezTo>
                    <a:pt x="82074" y="693240"/>
                    <a:pt x="111892" y="705388"/>
                    <a:pt x="150544" y="717536"/>
                  </a:cubicBezTo>
                  <a:cubicBezTo>
                    <a:pt x="189196" y="729684"/>
                    <a:pt x="249934" y="728579"/>
                    <a:pt x="289691" y="737414"/>
                  </a:cubicBezTo>
                  <a:cubicBezTo>
                    <a:pt x="329447" y="746249"/>
                    <a:pt x="334970" y="763918"/>
                    <a:pt x="389083" y="770544"/>
                  </a:cubicBezTo>
                  <a:cubicBezTo>
                    <a:pt x="443196" y="777170"/>
                    <a:pt x="541483" y="780484"/>
                    <a:pt x="614370" y="777171"/>
                  </a:cubicBezTo>
                  <a:cubicBezTo>
                    <a:pt x="687257" y="773858"/>
                    <a:pt x="826405" y="750666"/>
                    <a:pt x="826405" y="750666"/>
                  </a:cubicBezTo>
                  <a:cubicBezTo>
                    <a:pt x="886040" y="742936"/>
                    <a:pt x="928004" y="741831"/>
                    <a:pt x="972178" y="730788"/>
                  </a:cubicBezTo>
                  <a:cubicBezTo>
                    <a:pt x="1016352" y="719745"/>
                    <a:pt x="997578" y="705387"/>
                    <a:pt x="1045065" y="697657"/>
                  </a:cubicBezTo>
                  <a:close/>
                </a:path>
              </a:pathLst>
            </a:cu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5805264"/>
            <a:ext cx="9108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  <a:cs typeface="Arial" pitchFamily="34" charset="0"/>
              </a:rPr>
              <a:t>Б. </a:t>
            </a:r>
            <a:r>
              <a:rPr lang="ru-RU" sz="1600" b="1" dirty="0" smtClean="0">
                <a:latin typeface="Georgia" panose="02040502050405020303" pitchFamily="18" charset="0"/>
                <a:cs typeface="Arial" pitchFamily="34" charset="0"/>
              </a:rPr>
              <a:t>М. </a:t>
            </a:r>
            <a:r>
              <a:rPr lang="ru-RU" sz="1600" b="1" dirty="0" err="1" smtClean="0">
                <a:latin typeface="Georgia" panose="02040502050405020303" pitchFamily="18" charset="0"/>
                <a:cs typeface="Arial" pitchFamily="34" charset="0"/>
              </a:rPr>
              <a:t>Куандыков</a:t>
            </a:r>
            <a:r>
              <a:rPr lang="ru-RU" sz="1600" b="1" dirty="0" smtClean="0"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1600" b="1" dirty="0">
                <a:latin typeface="Georgia" panose="02040502050405020303" pitchFamily="18" charset="0"/>
                <a:cs typeface="Arial" pitchFamily="34" charset="0"/>
              </a:rPr>
              <a:t>– Президент Казахстанского Общества Нефтяников </a:t>
            </a:r>
            <a:r>
              <a:rPr lang="ru-RU" sz="1600" b="1" dirty="0" smtClean="0">
                <a:latin typeface="Georgia" panose="02040502050405020303" pitchFamily="18" charset="0"/>
                <a:cs typeface="Arial" pitchFamily="34" charset="0"/>
              </a:rPr>
              <a:t>Геологов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63813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II </a:t>
            </a:r>
            <a:r>
              <a:rPr lang="ru-RU" sz="1400" b="1" i="1" dirty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Евразийский горно-геологический форум 	</a:t>
            </a:r>
            <a:r>
              <a:rPr lang="ru-RU" sz="1400" b="1" i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lang="ru-RU" sz="1400" b="1" i="1" dirty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  </a:t>
            </a:r>
            <a:r>
              <a:rPr lang="ru-RU" sz="1400" b="1" i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Сочи – сентябрь, </a:t>
            </a:r>
            <a:r>
              <a:rPr lang="ru-RU" sz="1400" b="1" i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2017 г.</a:t>
            </a:r>
            <a:endParaRPr lang="ru-RU" sz="24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817548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Примеры сверхглубокого бурения в мире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47931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Исторические достижения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Georgia" panose="02040502050405020303" pitchFamily="18" charset="0"/>
              </a:rPr>
              <a:t>Скважина Кольская, Россия 	</a:t>
            </a:r>
            <a:r>
              <a:rPr lang="ru-RU" sz="1600" b="1" dirty="0" smtClean="0">
                <a:latin typeface="Georgia" panose="02040502050405020303" pitchFamily="18" charset="0"/>
              </a:rPr>
              <a:t>                   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12,262 </a:t>
            </a:r>
            <a:r>
              <a:rPr lang="ru-RU" sz="1600" dirty="0" smtClean="0">
                <a:latin typeface="Georgia" panose="02040502050405020303" pitchFamily="18" charset="0"/>
              </a:rPr>
              <a:t>км                           1970-1994 гг. </a:t>
            </a:r>
            <a:endParaRPr lang="ru-RU" sz="16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Georgia" panose="02040502050405020303" pitchFamily="18" charset="0"/>
              </a:rPr>
              <a:t>Скважина Берта </a:t>
            </a:r>
            <a:r>
              <a:rPr lang="ru-RU" sz="1600" b="1" dirty="0" err="1">
                <a:latin typeface="Georgia" panose="02040502050405020303" pitchFamily="18" charset="0"/>
              </a:rPr>
              <a:t>Роджерс</a:t>
            </a:r>
            <a:r>
              <a:rPr lang="ru-RU" sz="1600" b="1" dirty="0">
                <a:latin typeface="Georgia" panose="02040502050405020303" pitchFamily="18" charset="0"/>
              </a:rPr>
              <a:t>, Оклахома, США 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9,6 </a:t>
            </a:r>
            <a:r>
              <a:rPr lang="ru-RU" sz="1600" dirty="0" smtClean="0">
                <a:latin typeface="Georgia" panose="02040502050405020303" pitchFamily="18" charset="0"/>
              </a:rPr>
              <a:t>км                                 1973-1974 гг.</a:t>
            </a:r>
            <a:endParaRPr lang="ru-RU" sz="16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Georgia" panose="02040502050405020303" pitchFamily="18" charset="0"/>
              </a:rPr>
              <a:t>Скважина КТБ, Бавария, Германия</a:t>
            </a:r>
            <a:r>
              <a:rPr lang="ru-RU" sz="1600" dirty="0">
                <a:latin typeface="Georgia" panose="02040502050405020303" pitchFamily="18" charset="0"/>
              </a:rPr>
              <a:t>	</a:t>
            </a:r>
            <a:r>
              <a:rPr lang="ru-RU" sz="1600" dirty="0" smtClean="0">
                <a:latin typeface="Georgia" panose="02040502050405020303" pitchFamily="18" charset="0"/>
              </a:rPr>
              <a:t>     - </a:t>
            </a:r>
            <a:r>
              <a:rPr lang="ru-RU" sz="1600" dirty="0">
                <a:latin typeface="Georgia" panose="02040502050405020303" pitchFamily="18" charset="0"/>
              </a:rPr>
              <a:t>9,1 </a:t>
            </a:r>
            <a:r>
              <a:rPr lang="ru-RU" sz="1600" dirty="0" smtClean="0">
                <a:latin typeface="Georgia" panose="02040502050405020303" pitchFamily="18" charset="0"/>
              </a:rPr>
              <a:t>км                                1990-1994 гг.  </a:t>
            </a:r>
            <a:endParaRPr lang="ru-RU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Скважины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нового поколения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Georgia" panose="02040502050405020303" pitchFamily="18" charset="0"/>
              </a:rPr>
              <a:t>BHP </a:t>
            </a:r>
            <a:r>
              <a:rPr lang="en-US" sz="1600" b="1" dirty="0">
                <a:latin typeface="Georgia" panose="02040502050405020303" pitchFamily="18" charset="0"/>
              </a:rPr>
              <a:t>– Green Canyon 817 </a:t>
            </a:r>
            <a:r>
              <a:rPr lang="en-US" sz="1600" dirty="0">
                <a:latin typeface="Georgia" panose="02040502050405020303" pitchFamily="18" charset="0"/>
              </a:rPr>
              <a:t>–	</a:t>
            </a:r>
            <a:r>
              <a:rPr lang="ru-RU" sz="1600" dirty="0" smtClean="0">
                <a:latin typeface="Georgia" panose="02040502050405020303" pitchFamily="18" charset="0"/>
              </a:rPr>
              <a:t>                </a:t>
            </a:r>
            <a:r>
              <a:rPr lang="en-US" sz="1600" dirty="0" smtClean="0">
                <a:latin typeface="Georgia" panose="02040502050405020303" pitchFamily="18" charset="0"/>
              </a:rPr>
              <a:t>10,353</a:t>
            </a:r>
            <a:r>
              <a:rPr lang="ru-RU" sz="1600" dirty="0">
                <a:latin typeface="Georgia" panose="02040502050405020303" pitchFamily="18" charset="0"/>
              </a:rPr>
              <a:t>м (вертикальная) </a:t>
            </a:r>
            <a:r>
              <a:rPr lang="ru-RU" sz="1600" dirty="0" smtClean="0">
                <a:latin typeface="Georgia" panose="02040502050405020303" pitchFamily="18" charset="0"/>
              </a:rPr>
              <a:t>	     - 2010 </a:t>
            </a:r>
            <a:r>
              <a:rPr lang="ru-RU" sz="1600" dirty="0">
                <a:latin typeface="Georgia" panose="02040502050405020303" pitchFamily="18" charset="0"/>
              </a:rPr>
              <a:t>г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Georgia" panose="02040502050405020303" pitchFamily="18" charset="0"/>
              </a:rPr>
              <a:t>Noble </a:t>
            </a:r>
            <a:r>
              <a:rPr lang="en-US" sz="1600" b="1" dirty="0">
                <a:latin typeface="Georgia" panose="02040502050405020303" pitchFamily="18" charset="0"/>
              </a:rPr>
              <a:t>Energy – Mississippi Canyon 992 </a:t>
            </a:r>
            <a:r>
              <a:rPr lang="en-US" sz="1600" dirty="0"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latin typeface="Georgia" panose="02040502050405020303" pitchFamily="18" charset="0"/>
              </a:rPr>
              <a:t>10,005</a:t>
            </a:r>
            <a:r>
              <a:rPr lang="ru-RU" sz="1600" dirty="0">
                <a:latin typeface="Georgia" panose="02040502050405020303" pitchFamily="18" charset="0"/>
              </a:rPr>
              <a:t>м (вертикальная)	 </a:t>
            </a:r>
            <a:r>
              <a:rPr lang="ru-RU" sz="1600" dirty="0" smtClean="0">
                <a:latin typeface="Georgia" panose="02040502050405020303" pitchFamily="18" charset="0"/>
              </a:rPr>
              <a:t>    - </a:t>
            </a:r>
            <a:r>
              <a:rPr lang="ru-RU" sz="1600" dirty="0">
                <a:latin typeface="Georgia" panose="02040502050405020303" pitchFamily="18" charset="0"/>
              </a:rPr>
              <a:t>2013 г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Georgia" panose="02040502050405020303" pitchFamily="18" charset="0"/>
              </a:rPr>
              <a:t>Anadarko Corp – Walker Ridge 51 </a:t>
            </a:r>
            <a:r>
              <a:rPr lang="en-US" sz="1600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             </a:t>
            </a:r>
            <a:r>
              <a:rPr lang="en-US" sz="1600" dirty="0" smtClean="0">
                <a:latin typeface="Georgia" panose="02040502050405020303" pitchFamily="18" charset="0"/>
              </a:rPr>
              <a:t>9,788</a:t>
            </a:r>
            <a:r>
              <a:rPr lang="ru-RU" sz="1600" dirty="0">
                <a:latin typeface="Georgia" panose="02040502050405020303" pitchFamily="18" charset="0"/>
              </a:rPr>
              <a:t>м (вертикальная) </a:t>
            </a:r>
            <a:r>
              <a:rPr lang="ru-RU" sz="1600" dirty="0" smtClean="0">
                <a:latin typeface="Georgia" panose="02040502050405020303" pitchFamily="18" charset="0"/>
              </a:rPr>
              <a:t>	     - </a:t>
            </a:r>
            <a:r>
              <a:rPr lang="ru-RU" sz="1600" dirty="0">
                <a:latin typeface="Georgia" panose="02040502050405020303" pitchFamily="18" charset="0"/>
              </a:rPr>
              <a:t>2015 г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Georgia" panose="02040502050405020303" pitchFamily="18" charset="0"/>
              </a:rPr>
              <a:t>BP TIBER – </a:t>
            </a:r>
            <a:r>
              <a:rPr lang="en-US" sz="1600" b="1" dirty="0" err="1">
                <a:latin typeface="Georgia" panose="02040502050405020303" pitchFamily="18" charset="0"/>
              </a:rPr>
              <a:t>Keathley</a:t>
            </a:r>
            <a:r>
              <a:rPr lang="en-US" sz="1600" b="1" dirty="0">
                <a:latin typeface="Georgia" panose="02040502050405020303" pitchFamily="18" charset="0"/>
              </a:rPr>
              <a:t> Canyon 102 </a:t>
            </a:r>
            <a:r>
              <a:rPr lang="en-US" sz="1600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              </a:t>
            </a:r>
            <a:r>
              <a:rPr lang="en-US" sz="1600" dirty="0" smtClean="0">
                <a:latin typeface="Georgia" panose="02040502050405020303" pitchFamily="18" charset="0"/>
              </a:rPr>
              <a:t>10,685</a:t>
            </a:r>
            <a:r>
              <a:rPr lang="ru-RU" sz="1600" dirty="0">
                <a:latin typeface="Georgia" panose="02040502050405020303" pitchFamily="18" charset="0"/>
              </a:rPr>
              <a:t>м (вертикальная)	 </a:t>
            </a:r>
            <a:r>
              <a:rPr lang="ru-RU" sz="1600" dirty="0" smtClean="0">
                <a:latin typeface="Georgia" panose="02040502050405020303" pitchFamily="18" charset="0"/>
              </a:rPr>
              <a:t>   - </a:t>
            </a:r>
            <a:r>
              <a:rPr lang="ru-RU" sz="1600" dirty="0">
                <a:latin typeface="Georgia" panose="02040502050405020303" pitchFamily="18" charset="0"/>
              </a:rPr>
              <a:t>2009 </a:t>
            </a:r>
            <a:r>
              <a:rPr lang="ru-RU" sz="1600" dirty="0" smtClean="0">
                <a:latin typeface="Georgia" panose="02040502050405020303" pitchFamily="18" charset="0"/>
              </a:rPr>
              <a:t>г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Georgia" panose="02040502050405020303" pitchFamily="18" charset="0"/>
              </a:rPr>
              <a:t>Maersk – BD-04 A, Al-</a:t>
            </a:r>
            <a:r>
              <a:rPr lang="en-US" sz="1600" b="1" dirty="0" err="1" smtClean="0">
                <a:latin typeface="Georgia" panose="02040502050405020303" pitchFamily="18" charset="0"/>
              </a:rPr>
              <a:t>Shaheen</a:t>
            </a:r>
            <a:r>
              <a:rPr lang="en-US" sz="1600" b="1" dirty="0" smtClean="0">
                <a:latin typeface="Georgia" panose="02040502050405020303" pitchFamily="18" charset="0"/>
              </a:rPr>
              <a:t> – </a:t>
            </a:r>
            <a:r>
              <a:rPr lang="ru-RU" sz="1600" b="1" dirty="0" smtClean="0">
                <a:latin typeface="Georgia" panose="02040502050405020303" pitchFamily="18" charset="0"/>
              </a:rPr>
              <a:t>	            </a:t>
            </a:r>
            <a:r>
              <a:rPr lang="en-US" sz="1600" dirty="0" smtClean="0">
                <a:latin typeface="Georgia" panose="02040502050405020303" pitchFamily="18" charset="0"/>
              </a:rPr>
              <a:t>12,289 (</a:t>
            </a:r>
            <a:r>
              <a:rPr lang="ru-RU" sz="1600" dirty="0" smtClean="0">
                <a:latin typeface="Georgia" panose="02040502050405020303" pitchFamily="18" charset="0"/>
              </a:rPr>
              <a:t>наклонно направленная</a:t>
            </a:r>
            <a:r>
              <a:rPr lang="en-US" sz="1600" dirty="0" smtClean="0">
                <a:latin typeface="Georgia" panose="02040502050405020303" pitchFamily="18" charset="0"/>
              </a:rPr>
              <a:t>)</a:t>
            </a:r>
            <a:r>
              <a:rPr lang="ru-RU" sz="1600" dirty="0" smtClean="0">
                <a:latin typeface="Georgia" panose="02040502050405020303" pitchFamily="18" charset="0"/>
              </a:rPr>
              <a:t> – 2008 г</a:t>
            </a:r>
            <a:endParaRPr lang="en-US" sz="16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Georgia" panose="02040502050405020303" pitchFamily="18" charset="0"/>
              </a:rPr>
              <a:t>Exxon – OP – 11, </a:t>
            </a:r>
            <a:r>
              <a:rPr lang="ru-RU" sz="1600" b="1" dirty="0" smtClean="0">
                <a:latin typeface="Georgia" panose="02040502050405020303" pitchFamily="18" charset="0"/>
              </a:rPr>
              <a:t>Сахалин – 	             </a:t>
            </a:r>
            <a:r>
              <a:rPr lang="ru-RU" sz="1600" dirty="0" smtClean="0">
                <a:latin typeface="Georgia" panose="02040502050405020303" pitchFamily="18" charset="0"/>
              </a:rPr>
              <a:t>12,345 (</a:t>
            </a:r>
            <a:r>
              <a:rPr lang="ru-RU" sz="1600" dirty="0">
                <a:latin typeface="Georgia" panose="02040502050405020303" pitchFamily="18" charset="0"/>
              </a:rPr>
              <a:t>наклонно направленная</a:t>
            </a:r>
            <a:r>
              <a:rPr lang="ru-RU" sz="1600" dirty="0" smtClean="0">
                <a:latin typeface="Georgia" panose="02040502050405020303" pitchFamily="18" charset="0"/>
              </a:rPr>
              <a:t>) – 2011 г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Почему Проект Евразия необходимо разрабатывать совместно с Россией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988840"/>
            <a:ext cx="849694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just"/>
            <a:endParaRPr lang="ru-RU" altLang="ru-RU" sz="14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2651B0"/>
                </a:solidFill>
                <a:latin typeface="Georgia" panose="02040502050405020303" pitchFamily="18" charset="0"/>
              </a:rPr>
              <a:t>25-30% Прикаспийской впадины находится на территории России</a:t>
            </a: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rgbClr val="2651B0"/>
              </a:solidFill>
              <a:latin typeface="Georgia" panose="02040502050405020303" pitchFamily="18" charset="0"/>
            </a:endParaRP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2651B0"/>
                </a:solidFill>
                <a:latin typeface="Georgia" panose="02040502050405020303" pitchFamily="18" charset="0"/>
              </a:rPr>
              <a:t>Все работы должны проводиться по единой технологии</a:t>
            </a: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rgbClr val="2651B0"/>
              </a:solidFill>
              <a:latin typeface="Georgia" panose="02040502050405020303" pitchFamily="18" charset="0"/>
            </a:endParaRP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2651B0"/>
                </a:solidFill>
                <a:latin typeface="Georgia" panose="02040502050405020303" pitchFamily="18" charset="0"/>
              </a:rPr>
              <a:t>Необходимо использовать научный потенциал как казахстанских, так и российских ученых</a:t>
            </a: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rgbClr val="2651B0"/>
              </a:solidFill>
              <a:latin typeface="Georgia" panose="02040502050405020303" pitchFamily="18" charset="0"/>
            </a:endParaRP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2651B0"/>
                </a:solidFill>
                <a:latin typeface="Georgia" panose="02040502050405020303" pitchFamily="18" charset="0"/>
              </a:rPr>
              <a:t>При бурении глубокой скважины будут </a:t>
            </a:r>
            <a:r>
              <a:rPr lang="ru-RU" altLang="ru-RU" sz="1600" b="1" dirty="0">
                <a:solidFill>
                  <a:srgbClr val="2651B0"/>
                </a:solidFill>
                <a:latin typeface="Georgia" panose="02040502050405020303" pitchFamily="18" charset="0"/>
              </a:rPr>
              <a:t>применены элементы космических технологий, а также возможности военно-промышленного </a:t>
            </a:r>
            <a:r>
              <a:rPr lang="ru-RU" altLang="ru-RU" sz="1600" b="1" dirty="0" smtClean="0">
                <a:solidFill>
                  <a:srgbClr val="2651B0"/>
                </a:solidFill>
                <a:latin typeface="Georgia" panose="02040502050405020303" pitchFamily="18" charset="0"/>
              </a:rPr>
              <a:t>комплекса России</a:t>
            </a:r>
            <a:endParaRPr lang="ru-RU" altLang="ru-RU" sz="1600" b="1" dirty="0">
              <a:solidFill>
                <a:srgbClr val="2651B0"/>
              </a:solidFill>
              <a:latin typeface="Georgia" panose="02040502050405020303" pitchFamily="18" charset="0"/>
            </a:endParaRP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rgbClr val="2651B0"/>
              </a:solidFill>
              <a:latin typeface="Georgia" panose="02040502050405020303" pitchFamily="18" charset="0"/>
            </a:endParaRP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2651B0"/>
                </a:solidFill>
                <a:latin typeface="Georgia" panose="02040502050405020303" pitchFamily="18" charset="0"/>
              </a:rPr>
              <a:t>Идея изучения глубокозалегающих горизонтов Прикаспийской впадины принадлежит совместно казахстанским и российским геологам</a:t>
            </a:r>
          </a:p>
          <a:p>
            <a:pPr marL="252000" lvl="1" indent="-252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81754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Основные стратегические выгоды при реализации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Проекта Евразия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91975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defRPr/>
            </a:pPr>
            <a:r>
              <a:rPr lang="ru-RU" altLang="ru-RU" sz="1600" b="1" u="sng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Казахстану </a:t>
            </a:r>
            <a:r>
              <a:rPr lang="ru-RU" altLang="ru-RU" sz="1600" b="1" u="sng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совместно с </a:t>
            </a:r>
            <a:r>
              <a:rPr lang="ru-RU" altLang="ru-RU" sz="1600" b="1" u="sng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Россией:</a:t>
            </a:r>
            <a:endParaRPr lang="ru-RU" altLang="ru-RU" sz="1600" b="1" u="sng" dirty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anose="02020300000000000000" pitchFamily="18" charset="-128"/>
              <a:cs typeface="ZWAdobeF" pitchFamily="2" charset="0"/>
            </a:endParaRPr>
          </a:p>
          <a:p>
            <a:pPr lvl="0" indent="269875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Наращивание ресурсной базы и обеспечения устойчивого энергетического баланса на дальнейшую перспективу</a:t>
            </a:r>
          </a:p>
          <a:p>
            <a:pPr lvl="0" indent="269875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Возможность в короткие сроки приобрести информацию на уровне мировых стандартов </a:t>
            </a:r>
            <a:r>
              <a:rPr lang="ru-RU" altLang="ru-RU" sz="16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о потенциале </a:t>
            </a: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углеводородных ресурсов Прикаспийской впадины</a:t>
            </a:r>
          </a:p>
          <a:p>
            <a:pPr lvl="0" indent="269875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Создание </a:t>
            </a: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новой когорты высококвалифицированных специалистов (геологов, геофизиков буровиков и </a:t>
            </a:r>
            <a:r>
              <a:rPr lang="ru-RU" altLang="ru-RU" sz="1600" dirty="0" err="1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т.д</a:t>
            </a: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) в изучении глубокозалегающих горизонтов нефтегазоносных провинций</a:t>
            </a:r>
            <a:r>
              <a:rPr lang="ru-RU" altLang="ru-RU" sz="16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.</a:t>
            </a:r>
          </a:p>
          <a:p>
            <a:pPr lvl="0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defRPr/>
            </a:pPr>
            <a:endParaRPr lang="ru-RU" altLang="ru-RU" sz="1600" dirty="0" smtClean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anose="02020300000000000000" pitchFamily="18" charset="-128"/>
              <a:cs typeface="ZWAdobeF" pitchFamily="2" charset="0"/>
            </a:endParaRPr>
          </a:p>
          <a:p>
            <a:pPr lvl="0" algn="ctr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defRPr/>
            </a:pPr>
            <a:r>
              <a:rPr lang="ru-RU" altLang="ru-RU" sz="1600" b="1" u="sng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Инвестору:</a:t>
            </a:r>
          </a:p>
          <a:p>
            <a:pPr lvl="0" indent="269875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Значительные финансовые выгоды за счет обнаружения гигантских месторождений</a:t>
            </a:r>
          </a:p>
          <a:p>
            <a:pPr lvl="0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defRPr/>
            </a:pPr>
            <a:endParaRPr lang="en-US" altLang="ru-RU" sz="1600" dirty="0" smtClean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anose="02020300000000000000" pitchFamily="18" charset="-128"/>
              <a:cs typeface="ZWAdobeF" pitchFamily="2" charset="0"/>
            </a:endParaRPr>
          </a:p>
          <a:p>
            <a:pPr lvl="0" algn="ctr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defRPr/>
            </a:pPr>
            <a:r>
              <a:rPr lang="ru-RU" altLang="ru-RU" sz="1600" b="1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Фундаментальной </a:t>
            </a: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науке: </a:t>
            </a:r>
          </a:p>
          <a:p>
            <a:pPr lvl="0" indent="269875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Прорывы в области технологий прогнозирования и поисков залежей углеводородов на больших (6-10км) глубинах</a:t>
            </a:r>
          </a:p>
          <a:p>
            <a:pPr lvl="0" indent="269875" algn="just" defTabSz="1793875" eaLnBrk="0" hangingPunct="0">
              <a:spcBef>
                <a:spcPts val="0"/>
              </a:spcBef>
              <a:spcAft>
                <a:spcPts val="0"/>
              </a:spcAft>
              <a:buClr>
                <a:srgbClr val="E93B05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Получение абсолютно новой информации об истории образования Земли, что будет значительным вкладом в решение фундаментальной научной задачи мирового значения в сфере </a:t>
            </a:r>
            <a:r>
              <a:rPr lang="ru-RU" altLang="ru-RU" sz="16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anose="02020300000000000000" pitchFamily="18" charset="-128"/>
                <a:cs typeface="ZWAdobeF" pitchFamily="2" charset="0"/>
              </a:rPr>
              <a:t>геологии</a:t>
            </a:r>
            <a:endParaRPr lang="ru-RU" altLang="ru-RU" sz="1600" dirty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anose="02020300000000000000" pitchFamily="18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1409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Спасибо за внимание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8070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Нефтяная отрасль Казахстана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678" y="4863351"/>
            <a:ext cx="47263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</a:t>
            </a:r>
            <a:r>
              <a:rPr lang="ru-RU" sz="1600" dirty="0">
                <a:latin typeface="Georgia" panose="02040502050405020303" pitchFamily="18" charset="0"/>
              </a:rPr>
              <a:t>2016 г. в Республике </a:t>
            </a:r>
            <a:r>
              <a:rPr lang="ru-RU" sz="1600" dirty="0" smtClean="0">
                <a:latin typeface="Georgia" panose="02040502050405020303" pitchFamily="18" charset="0"/>
              </a:rPr>
              <a:t>Казахстан добыто 77,1 </a:t>
            </a:r>
            <a:r>
              <a:rPr lang="ru-RU" sz="1600" dirty="0">
                <a:latin typeface="Georgia" panose="02040502050405020303" pitchFamily="18" charset="0"/>
              </a:rPr>
              <a:t>миллионов тонн </a:t>
            </a:r>
            <a:r>
              <a:rPr lang="ru-RU" sz="1600" dirty="0" smtClean="0">
                <a:latin typeface="Georgia" panose="02040502050405020303" pitchFamily="18" charset="0"/>
              </a:rPr>
              <a:t>нефти</a:t>
            </a:r>
          </a:p>
          <a:p>
            <a:pPr lvl="0" algn="just"/>
            <a:endParaRPr lang="ru-RU" sz="1400" i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Источник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: Национальный энергетический доклад 2017г. – </a:t>
            </a:r>
            <a:r>
              <a:rPr lang="en-US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IHS </a:t>
            </a:r>
            <a:r>
              <a:rPr lang="en-US" sz="14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ENERGY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>
          <a:xfrm>
            <a:off x="493679" y="1817511"/>
            <a:ext cx="4726393" cy="2835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7511"/>
            <a:ext cx="3590925" cy="28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292080" y="1383159"/>
            <a:ext cx="3590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Georgia" panose="02040502050405020303" pitchFamily="18" charset="0"/>
              </a:rPr>
              <a:t>Мировые запасы нефти по странам </a:t>
            </a:r>
            <a:endParaRPr lang="ru-RU" sz="12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(</a:t>
            </a:r>
            <a:r>
              <a:rPr lang="ru-RU" sz="1200" b="1" dirty="0">
                <a:latin typeface="Georgia" panose="02040502050405020303" pitchFamily="18" charset="0"/>
              </a:rPr>
              <a:t>на 01.01.2017), млрд. </a:t>
            </a:r>
            <a:r>
              <a:rPr lang="ru-RU" sz="1200" b="1" dirty="0" smtClean="0">
                <a:latin typeface="Georgia" panose="02040502050405020303" pitchFamily="18" charset="0"/>
              </a:rPr>
              <a:t>баррелей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4780309"/>
            <a:ext cx="3590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eorgia" panose="02040502050405020303" pitchFamily="18" charset="0"/>
              </a:rPr>
              <a:t>* в том числе 222,3 млрд. </a:t>
            </a:r>
            <a:r>
              <a:rPr lang="ru-RU" sz="1200" dirty="0" err="1">
                <a:latin typeface="Georgia" panose="02040502050405020303" pitchFamily="18" charset="0"/>
              </a:rPr>
              <a:t>барр</a:t>
            </a:r>
            <a:r>
              <a:rPr lang="ru-RU" sz="1200" dirty="0">
                <a:latin typeface="Georgia" panose="02040502050405020303" pitchFamily="18" charset="0"/>
              </a:rPr>
              <a:t>. тяжелой нефти пояса реки Ориноко</a:t>
            </a: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** в том числе 165,3 млрд. </a:t>
            </a:r>
            <a:r>
              <a:rPr lang="ru-RU" sz="1200" dirty="0" err="1">
                <a:latin typeface="Georgia" panose="02040502050405020303" pitchFamily="18" charset="0"/>
              </a:rPr>
              <a:t>барр</a:t>
            </a:r>
            <a:r>
              <a:rPr lang="ru-RU" sz="1200" dirty="0">
                <a:latin typeface="Georgia" panose="02040502050405020303" pitchFamily="18" charset="0"/>
              </a:rPr>
              <a:t>. нефти канадских нефтяных песков</a:t>
            </a:r>
          </a:p>
          <a:p>
            <a:pPr algn="just"/>
            <a:endParaRPr lang="ru-RU" sz="12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200" i="1" dirty="0" smtClean="0">
                <a:latin typeface="Georgia" panose="02040502050405020303" pitchFamily="18" charset="0"/>
              </a:rPr>
              <a:t>Источник</a:t>
            </a:r>
            <a:r>
              <a:rPr lang="ru-RU" sz="1200" i="1" dirty="0">
                <a:latin typeface="Georgia" panose="02040502050405020303" pitchFamily="18" charset="0"/>
              </a:rPr>
              <a:t>: BP </a:t>
            </a:r>
            <a:r>
              <a:rPr lang="ru-RU" sz="1200" i="1" dirty="0" err="1">
                <a:latin typeface="Georgia" panose="02040502050405020303" pitchFamily="18" charset="0"/>
              </a:rPr>
              <a:t>Statistical</a:t>
            </a:r>
            <a:r>
              <a:rPr lang="ru-RU" sz="1200" i="1" dirty="0">
                <a:latin typeface="Georgia" panose="02040502050405020303" pitchFamily="18" charset="0"/>
              </a:rPr>
              <a:t> </a:t>
            </a:r>
            <a:r>
              <a:rPr lang="ru-RU" sz="1200" i="1" dirty="0" err="1">
                <a:latin typeface="Georgia" panose="02040502050405020303" pitchFamily="18" charset="0"/>
              </a:rPr>
              <a:t>Review</a:t>
            </a:r>
            <a:r>
              <a:rPr lang="ru-RU" sz="1200" i="1" dirty="0">
                <a:latin typeface="Georgia" panose="02040502050405020303" pitchFamily="18" charset="0"/>
              </a:rPr>
              <a:t> </a:t>
            </a:r>
            <a:r>
              <a:rPr lang="ru-RU" sz="1200" i="1" dirty="0" err="1">
                <a:latin typeface="Georgia" panose="02040502050405020303" pitchFamily="18" charset="0"/>
              </a:rPr>
              <a:t>of</a:t>
            </a:r>
            <a:r>
              <a:rPr lang="ru-RU" sz="1200" i="1" dirty="0">
                <a:latin typeface="Georgia" panose="02040502050405020303" pitchFamily="18" charset="0"/>
              </a:rPr>
              <a:t> </a:t>
            </a:r>
            <a:r>
              <a:rPr lang="ru-RU" sz="1200" i="1" dirty="0" err="1">
                <a:latin typeface="Georgia" panose="02040502050405020303" pitchFamily="18" charset="0"/>
              </a:rPr>
              <a:t>World</a:t>
            </a:r>
            <a:r>
              <a:rPr lang="ru-RU" sz="1200" i="1" dirty="0">
                <a:latin typeface="Georgia" panose="02040502050405020303" pitchFamily="18" charset="0"/>
              </a:rPr>
              <a:t> </a:t>
            </a:r>
            <a:r>
              <a:rPr lang="ru-RU" sz="1200" i="1" dirty="0" err="1">
                <a:latin typeface="Georgia" panose="02040502050405020303" pitchFamily="18" charset="0"/>
              </a:rPr>
              <a:t>Energy</a:t>
            </a:r>
            <a:r>
              <a:rPr lang="ru-RU" sz="1200" i="1" dirty="0">
                <a:latin typeface="Georgia" panose="02040502050405020303" pitchFamily="18" charset="0"/>
              </a:rPr>
              <a:t> 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899" y="150627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Динамика добычи нефти Казахстана</a:t>
            </a:r>
            <a:endParaRPr lang="ru-RU" sz="1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25549" y="8070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Стратегия развития нефтегазовой отрасли в мире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4283453"/>
            <a:ext cx="8712968" cy="271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Основная </a:t>
            </a: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часть мирового потребления энергоресурсов будет еще много лет  обеспечиваться за счет традиционных источников </a:t>
            </a:r>
            <a:r>
              <a:rPr lang="ru-RU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углеводородов</a:t>
            </a: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К 2040 г. на ВИЭ будет приходиться лишь 5% от общемирового объема потребления первичных </a:t>
            </a:r>
            <a:r>
              <a:rPr lang="ru-RU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энергоресурсов</a:t>
            </a: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На долю транспорта по-прежнему приходится более 60 % мирового спроса на </a:t>
            </a:r>
            <a:r>
              <a:rPr lang="ru-RU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нефтепродукты</a:t>
            </a: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К </a:t>
            </a: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2025 г. мировой спрос на жидкие углеводороды достигнет уровня порядка 108 млн. </a:t>
            </a:r>
            <a:r>
              <a:rPr lang="ru-RU" altLang="ru-RU" sz="1300" dirty="0" err="1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барр</a:t>
            </a: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./сутки, а к 2040 году вырастет до 115 млн. </a:t>
            </a:r>
            <a:r>
              <a:rPr lang="ru-RU" altLang="ru-RU" sz="1300" dirty="0" err="1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барр</a:t>
            </a: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./сутки.</a:t>
            </a: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В </a:t>
            </a: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обозримом будущем роль и место нефти и газа остается основным в мировом энергетическом балансе. </a:t>
            </a:r>
            <a:endParaRPr lang="ru-RU" altLang="ru-RU" sz="1300" dirty="0" smtClean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itchFamily="18" charset="-128"/>
              <a:cs typeface="ZWAdobeF" pitchFamily="2" charset="0"/>
            </a:endParaRP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endParaRPr lang="ru-RU" altLang="ru-RU" sz="1300" dirty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itchFamily="18" charset="-128"/>
              <a:cs typeface="ZWAdobeF" pitchFamily="2" charset="0"/>
            </a:endParaRPr>
          </a:p>
          <a:p>
            <a:pPr lvl="0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defRPr/>
            </a:pPr>
            <a:r>
              <a:rPr lang="ru-RU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(Источник </a:t>
            </a:r>
            <a:r>
              <a:rPr lang="en-US" altLang="ru-RU" sz="1300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IHS </a:t>
            </a:r>
            <a:r>
              <a:rPr lang="en-US" altLang="ru-RU" sz="1300" dirty="0" err="1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Markit</a:t>
            </a:r>
            <a:r>
              <a:rPr lang="en-US" altLang="ru-RU" sz="1300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 2017)</a:t>
            </a:r>
            <a:endParaRPr lang="ru-RU" altLang="ru-RU" sz="1300" dirty="0" smtClean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itchFamily="18" charset="-128"/>
              <a:cs typeface="ZWAdobeF" pitchFamily="2" charset="0"/>
            </a:endParaRPr>
          </a:p>
          <a:p>
            <a:pPr lvl="0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defRPr/>
            </a:pPr>
            <a:endParaRPr lang="ru-RU" altLang="ru-RU" sz="1300" dirty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itchFamily="18" charset="-128"/>
              <a:cs typeface="ZWAdobeF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67" y="1268759"/>
            <a:ext cx="6614009" cy="30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25549" y="8175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Этапы развития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нефтегазовой </a:t>
            </a:r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отрасли в РК </a:t>
            </a:r>
            <a:r>
              <a:rPr lang="ru-RU" altLang="ru-RU" sz="2400" i="1" dirty="0" smtClean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Завершение </a:t>
            </a:r>
            <a:r>
              <a:rPr lang="ru-RU" altLang="ru-RU" sz="2400" i="1" dirty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эпохи «</a:t>
            </a:r>
            <a:r>
              <a:rPr lang="ru-RU" altLang="ru-RU" sz="2400" i="1" dirty="0" err="1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легкоизвлекаемой</a:t>
            </a:r>
            <a:r>
              <a:rPr lang="ru-RU" altLang="ru-RU" sz="2400" i="1" dirty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» нефти</a:t>
            </a:r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826" y="1844824"/>
            <a:ext cx="8712968" cy="39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До 60-х годов прошлого столетия в основном изучались и открывались в массовом порядке, неглубокозалегающие </a:t>
            </a:r>
            <a:r>
              <a:rPr lang="ru-RU" altLang="ru-RU" sz="1600" b="1" dirty="0" err="1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надсолевые</a:t>
            </a: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 месторождения в Прикаспийской впадине, расположенные на глубинах 1-2 </a:t>
            </a:r>
            <a:r>
              <a:rPr lang="ru-RU" altLang="ru-RU" sz="1600" b="1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км</a:t>
            </a: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С начала 70-х годов, благодаря развитию технического прогресса в глубоком бурении, сейсморазведке, технологии проведения геологоразведки </a:t>
            </a:r>
            <a:r>
              <a:rPr lang="ru-RU" altLang="ru-RU" sz="1600" b="1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были </a:t>
            </a: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открыты крупные и уникальные месторождения на глубинах до 5 км</a:t>
            </a:r>
            <a:endParaRPr lang="ru-RU" altLang="ru-RU" sz="1600" b="1" dirty="0" smtClean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itchFamily="18" charset="-128"/>
              <a:cs typeface="ZWAdobeF" pitchFamily="2" charset="0"/>
            </a:endParaRP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Дальнейшие перспективы </a:t>
            </a:r>
            <a:r>
              <a:rPr lang="ru-RU" altLang="ru-RU" sz="1600" b="1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открытия </a:t>
            </a: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и поддержания высокого уровня добычи нефти в стране и доведения его до уровня свыше 100 млн. тонн в долгосрочной перспективе связаны в первую очередь с глубокозалегающими отложениями Прикаспийской впадины. </a:t>
            </a:r>
            <a:endParaRPr lang="ru-RU" altLang="ru-RU" sz="1600" b="1" dirty="0" smtClean="0">
              <a:solidFill>
                <a:srgbClr val="04617B">
                  <a:lumMod val="75000"/>
                </a:srgbClr>
              </a:solidFill>
              <a:latin typeface="Georgia" panose="02040502050405020303" pitchFamily="18" charset="0"/>
              <a:ea typeface="Yu Mincho Light" pitchFamily="18" charset="-128"/>
              <a:cs typeface="ZWAdobeF" pitchFamily="2" charset="0"/>
            </a:endParaRPr>
          </a:p>
          <a:p>
            <a:pPr lvl="0" indent="269875" algn="just" eaLnBrk="0" hangingPunct="0">
              <a:lnSpc>
                <a:spcPct val="120000"/>
              </a:lnSpc>
              <a:buClr>
                <a:srgbClr val="E93B05"/>
              </a:buClr>
              <a:buSzPct val="95000"/>
              <a:buFont typeface="Wingdings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По </a:t>
            </a:r>
            <a:r>
              <a:rPr lang="ru-RU" altLang="ru-RU" sz="1600" b="1" dirty="0">
                <a:solidFill>
                  <a:srgbClr val="04617B">
                    <a:lumMod val="75000"/>
                  </a:srgbClr>
                </a:solidFill>
                <a:latin typeface="Georgia" panose="02040502050405020303" pitchFamily="18" charset="0"/>
                <a:ea typeface="Yu Mincho Light" pitchFamily="18" charset="-128"/>
                <a:cs typeface="ZWAdobeF" pitchFamily="2" charset="0"/>
              </a:rPr>
              <a:t>прогнозам ученых Казахстана углеводородные ресурсы в этих толщах в несколько раз превышают все существующие запасы нефти и газа на сегодняшний день по всей территории республики. </a:t>
            </a:r>
          </a:p>
        </p:txBody>
      </p:sp>
    </p:spTree>
    <p:extLst>
      <p:ext uri="{BB962C8B-B14F-4D97-AF65-F5344CB8AC3E}">
        <p14:creationId xmlns:p14="http://schemas.microsoft.com/office/powerpoint/2010/main" val="1042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-18256" y="818456"/>
            <a:ext cx="9108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Georgia" panose="02040502050405020303" pitchFamily="18" charset="0"/>
              </a:rPr>
              <a:t>Углеводородный </a:t>
            </a:r>
            <a:r>
              <a:rPr lang="ru-RU" sz="2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потенциал Каспийского </a:t>
            </a:r>
            <a:r>
              <a:rPr lang="ru-RU" sz="2500" b="1" dirty="0">
                <a:solidFill>
                  <a:srgbClr val="FF0000"/>
                </a:solidFill>
                <a:latin typeface="Georgia" panose="02040502050405020303" pitchFamily="18" charset="0"/>
              </a:rPr>
              <a:t>региона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372300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700808"/>
            <a:ext cx="478037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86783" y="5661248"/>
            <a:ext cx="5049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ctr">
              <a:spcAft>
                <a:spcPts val="600"/>
              </a:spcAft>
            </a:pPr>
            <a:r>
              <a:rPr lang="ru-RU" altLang="ru-RU" sz="1400" i="1" dirty="0">
                <a:latin typeface="Georgia" panose="02040502050405020303" pitchFamily="18" charset="0"/>
              </a:rPr>
              <a:t>В регионе открыто 5 гигантских месторождений УВ </a:t>
            </a:r>
          </a:p>
          <a:p>
            <a:pPr marL="171450" lvl="1" algn="ctr">
              <a:spcAft>
                <a:spcPts val="600"/>
              </a:spcAft>
            </a:pPr>
            <a:r>
              <a:rPr lang="ru-RU" altLang="ru-RU" sz="1400" i="1" dirty="0">
                <a:latin typeface="Georgia" panose="02040502050405020303" pitchFamily="18" charset="0"/>
              </a:rPr>
              <a:t>(</a:t>
            </a:r>
            <a:r>
              <a:rPr lang="ru-RU" altLang="ru-RU" sz="1400" b="1" i="1" dirty="0">
                <a:latin typeface="Georgia" panose="02040502050405020303" pitchFamily="18" charset="0"/>
              </a:rPr>
              <a:t>Тенгиз, </a:t>
            </a:r>
            <a:r>
              <a:rPr lang="ru-RU" altLang="ru-RU" sz="1400" b="1" i="1" dirty="0" err="1">
                <a:latin typeface="Georgia" panose="02040502050405020303" pitchFamily="18" charset="0"/>
              </a:rPr>
              <a:t>Карачаганак</a:t>
            </a:r>
            <a:r>
              <a:rPr lang="ru-RU" altLang="ru-RU" sz="1400" b="1" i="1" dirty="0">
                <a:latin typeface="Georgia" panose="02040502050405020303" pitchFamily="18" charset="0"/>
              </a:rPr>
              <a:t>, </a:t>
            </a:r>
            <a:r>
              <a:rPr lang="ru-RU" altLang="ru-RU" sz="1400" b="1" i="1" dirty="0" err="1">
                <a:latin typeface="Georgia" panose="02040502050405020303" pitchFamily="18" charset="0"/>
              </a:rPr>
              <a:t>Кашаган</a:t>
            </a:r>
            <a:r>
              <a:rPr lang="ru-RU" altLang="ru-RU" sz="1400" b="1" i="1" dirty="0">
                <a:latin typeface="Georgia" panose="02040502050405020303" pitchFamily="18" charset="0"/>
              </a:rPr>
              <a:t>, Астраханское, Оренбургское</a:t>
            </a:r>
            <a:r>
              <a:rPr lang="ru-RU" altLang="ru-RU" sz="1400" i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39183" y="1412776"/>
            <a:ext cx="5049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ctr">
              <a:spcAft>
                <a:spcPts val="600"/>
              </a:spcAft>
            </a:pPr>
            <a:r>
              <a:rPr lang="ru-RU" altLang="ru-RU" sz="14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Золотое кольцо Прикаспийского бассейна</a:t>
            </a:r>
            <a:endParaRPr lang="ru-RU" altLang="ru-RU" sz="14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836712"/>
            <a:ext cx="91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Результаты комплексного изучения осадочных бассейнов</a:t>
            </a:r>
            <a:endParaRPr lang="ru-RU" sz="2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752" y="5229200"/>
            <a:ext cx="90364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just"/>
            <a:endParaRPr lang="ru-RU" altLang="ru-RU" sz="1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2010-2013гг. было проведено </a:t>
            </a:r>
            <a:r>
              <a:rPr lang="ru-RU" altLang="ru-RU" sz="1500" dirty="0">
                <a:solidFill>
                  <a:schemeClr val="tx2"/>
                </a:solidFill>
                <a:latin typeface="Georgia" panose="02040502050405020303" pitchFamily="18" charset="0"/>
              </a:rPr>
              <a:t>комплексное изучение осадочных бассейнов </a:t>
            </a:r>
            <a:r>
              <a:rPr lang="ru-RU" altLang="ru-RU" sz="1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Казахстана.</a:t>
            </a: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 применением самых передовых технологий были разработаны абсолютно новые геодинамические модели по всем 15 осадочным бассейнам </a:t>
            </a:r>
            <a:r>
              <a:rPr lang="ru-RU" altLang="ru-RU" sz="1500" dirty="0">
                <a:solidFill>
                  <a:schemeClr val="tx2"/>
                </a:solidFill>
                <a:latin typeface="Georgia" panose="02040502050405020303" pitchFamily="18" charset="0"/>
              </a:rPr>
              <a:t>включая Прикаспийскую </a:t>
            </a:r>
            <a:r>
              <a:rPr lang="ru-RU" altLang="ru-RU" sz="1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впадину. </a:t>
            </a: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chemeClr val="tx2"/>
                </a:solidFill>
                <a:latin typeface="Georgia" panose="02040502050405020303" pitchFamily="18" charset="0"/>
              </a:rPr>
              <a:t>Были переоценены прогнозные ресурсы </a:t>
            </a:r>
            <a:r>
              <a:rPr lang="ru-RU" altLang="ru-RU" sz="1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Республики Казахстан. </a:t>
            </a:r>
            <a:endParaRPr lang="ru-RU" altLang="ru-RU" sz="15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544" b="6947"/>
          <a:stretch/>
        </p:blipFill>
        <p:spPr>
          <a:xfrm>
            <a:off x="4774368" y="1409183"/>
            <a:ext cx="4190120" cy="39893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179512" y="1844675"/>
            <a:ext cx="4320480" cy="2376413"/>
            <a:chOff x="447675" y="1268760"/>
            <a:chExt cx="5637213" cy="4238275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1538187"/>
              <a:ext cx="176213" cy="2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914" y="1556792"/>
              <a:ext cx="122238" cy="20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Группа 7"/>
            <p:cNvGrpSpPr>
              <a:grpSpLocks/>
            </p:cNvGrpSpPr>
            <p:nvPr/>
          </p:nvGrpSpPr>
          <p:grpSpPr bwMode="auto">
            <a:xfrm>
              <a:off x="447675" y="1268760"/>
              <a:ext cx="5637213" cy="4238275"/>
              <a:chOff x="447675" y="1268760"/>
              <a:chExt cx="5637213" cy="4238275"/>
            </a:xfrm>
          </p:grpSpPr>
          <p:pic>
            <p:nvPicPr>
              <p:cNvPr id="24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5"/>
              <a:stretch>
                <a:fillRect/>
              </a:stretch>
            </p:blipFill>
            <p:spPr bwMode="auto">
              <a:xfrm>
                <a:off x="447675" y="1731963"/>
                <a:ext cx="5637213" cy="37750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749343" y="1268760"/>
                <a:ext cx="5261326" cy="344697"/>
                <a:chOff x="940538" y="1862209"/>
                <a:chExt cx="5359230" cy="301706"/>
              </a:xfrm>
              <a:solidFill>
                <a:schemeClr val="bg1"/>
              </a:solidFill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0538" y="1862209"/>
                  <a:ext cx="723382" cy="2998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592" y="1883851"/>
                  <a:ext cx="743115" cy="2800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8847" y="1883850"/>
                  <a:ext cx="990822" cy="26553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4539" y="1883851"/>
                  <a:ext cx="1592625" cy="25652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7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8233" y="1883849"/>
                  <a:ext cx="811535" cy="21802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375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20869" r="31667" b="10596"/>
          <a:stretch>
            <a:fillRect/>
          </a:stretch>
        </p:blipFill>
        <p:spPr bwMode="auto">
          <a:xfrm>
            <a:off x="251520" y="2204864"/>
            <a:ext cx="543337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0" y="797803"/>
            <a:ext cx="9144000" cy="83099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alt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Извлекаемые </a:t>
            </a:r>
            <a:r>
              <a:rPr lang="ru-RU" alt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ресурсы по осадочным бассейнам Республики Казахстан </a:t>
            </a: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 bwMode="auto">
          <a:xfrm>
            <a:off x="5750727" y="2105818"/>
            <a:ext cx="3213761" cy="355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600"/>
              </a:lnSpc>
              <a:buClr>
                <a:srgbClr val="E93B05"/>
              </a:buClr>
            </a:pPr>
            <a:r>
              <a:rPr lang="ru-RU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75-80</a:t>
            </a:r>
            <a:r>
              <a:rPr lang="en-US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 </a:t>
            </a:r>
            <a:r>
              <a:rPr lang="ru-RU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% ресурсной базы</a:t>
            </a:r>
            <a:r>
              <a:rPr lang="en-US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 </a:t>
            </a:r>
            <a:r>
              <a:rPr lang="ru-RU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Казахстана находится в пределах Прикаспийского бассейна, основной </a:t>
            </a:r>
            <a:r>
              <a:rPr lang="ru-RU" altLang="ru-RU" sz="1600" b="1" dirty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прирост ресурсов, </a:t>
            </a:r>
            <a:r>
              <a:rPr lang="ru-RU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которых </a:t>
            </a:r>
            <a:r>
              <a:rPr lang="ru-RU" altLang="ru-RU" sz="1600" b="1" dirty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связан с учетом перспективности глубокозалегающих </a:t>
            </a:r>
            <a:r>
              <a:rPr lang="ru-RU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отложений.</a:t>
            </a:r>
          </a:p>
          <a:p>
            <a:pPr algn="just">
              <a:lnSpc>
                <a:spcPts val="1600"/>
              </a:lnSpc>
              <a:buClr>
                <a:srgbClr val="E93B05"/>
              </a:buClr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ea typeface="ZWAdobeF" pitchFamily="2" charset="0"/>
              <a:cs typeface="ZWAdobeF" pitchFamily="2" charset="0"/>
            </a:endParaRPr>
          </a:p>
          <a:p>
            <a:pPr algn="just">
              <a:lnSpc>
                <a:spcPts val="1600"/>
              </a:lnSpc>
              <a:buClr>
                <a:srgbClr val="E93B05"/>
              </a:buClr>
            </a:pPr>
            <a:r>
              <a:rPr lang="ru-RU" altLang="ru-RU" sz="1600" b="1" dirty="0" smtClean="0">
                <a:solidFill>
                  <a:srgbClr val="03495C"/>
                </a:solidFill>
                <a:latin typeface="Georgia" panose="02040502050405020303" pitchFamily="18" charset="0"/>
                <a:ea typeface="ZWAdobeF" pitchFamily="2" charset="0"/>
                <a:cs typeface="ZWAdobeF" pitchFamily="2" charset="0"/>
              </a:rPr>
              <a:t>Освоение ресурсов глубоких недр (глубины 6-10 км.) Прикаспийской впадины это одно из наиболее эффективных направлений в ближайшей перспективе поисково-разведочных работ.</a:t>
            </a:r>
          </a:p>
          <a:p>
            <a:pPr algn="just">
              <a:lnSpc>
                <a:spcPts val="1600"/>
              </a:lnSpc>
              <a:buClr>
                <a:srgbClr val="E93B05"/>
              </a:buClr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ea typeface="ZWAdobeF" pitchFamily="2" charset="0"/>
              <a:cs typeface="ZWAdobeF" pitchFamily="2" charset="0"/>
            </a:endParaRPr>
          </a:p>
          <a:p>
            <a:pPr algn="just">
              <a:lnSpc>
                <a:spcPts val="1600"/>
              </a:lnSpc>
              <a:buClr>
                <a:srgbClr val="E93B05"/>
              </a:buClr>
              <a:buFont typeface="Wingdings 2" pitchFamily="18" charset="2"/>
              <a:buNone/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algn="just">
              <a:lnSpc>
                <a:spcPts val="1600"/>
              </a:lnSpc>
              <a:buClr>
                <a:srgbClr val="E93B05"/>
              </a:buClr>
              <a:buFont typeface="Wingdings 2" pitchFamily="18" charset="2"/>
              <a:buNone/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algn="just">
              <a:lnSpc>
                <a:spcPts val="1600"/>
              </a:lnSpc>
              <a:buClr>
                <a:srgbClr val="E93B05"/>
              </a:buClr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algn="just">
              <a:lnSpc>
                <a:spcPts val="1600"/>
              </a:lnSpc>
              <a:buClr>
                <a:srgbClr val="E93B05"/>
              </a:buClr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algn="just">
              <a:lnSpc>
                <a:spcPts val="1600"/>
              </a:lnSpc>
              <a:buClr>
                <a:srgbClr val="E93B05"/>
              </a:buClr>
            </a:pPr>
            <a:endParaRPr lang="ru-RU" altLang="ru-RU" sz="1600" b="1" dirty="0" smtClean="0">
              <a:solidFill>
                <a:srgbClr val="03495C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1556792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(млрд. тонн условного топлива)</a:t>
            </a:r>
            <a:endParaRPr lang="ru-RU" altLang="ru-RU" sz="1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4788024" y="1412776"/>
            <a:ext cx="414320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Georgia" panose="02040502050405020303" pitchFamily="18" charset="0"/>
              </a:rPr>
              <a:t>Проект осуществляется в 3 этапа</a:t>
            </a:r>
          </a:p>
          <a:p>
            <a:pPr lvl="1" indent="-285750" algn="just">
              <a:lnSpc>
                <a:spcPct val="150000"/>
              </a:lnSpc>
              <a:buFont typeface="+mj-lt"/>
              <a:buAutoNum type="romanUcPeriod"/>
            </a:pPr>
            <a:r>
              <a:rPr lang="ru-RU" sz="1600" dirty="0" smtClean="0">
                <a:latin typeface="Georgia" panose="02040502050405020303" pitchFamily="18" charset="0"/>
              </a:rPr>
              <a:t>Сбор, переобработка  и переинтерпретация геолого-геофизических </a:t>
            </a:r>
            <a:r>
              <a:rPr lang="ru-RU" sz="1600" dirty="0">
                <a:latin typeface="Georgia" panose="02040502050405020303" pitchFamily="18" charset="0"/>
              </a:rPr>
              <a:t>материалов прошлых </a:t>
            </a:r>
            <a:r>
              <a:rPr lang="ru-RU" sz="1600" dirty="0" smtClean="0">
                <a:latin typeface="Georgia" panose="02040502050405020303" pitchFamily="18" charset="0"/>
              </a:rPr>
              <a:t>лет</a:t>
            </a:r>
          </a:p>
          <a:p>
            <a:pPr lvl="1" indent="-285750" algn="just">
              <a:lnSpc>
                <a:spcPct val="150000"/>
              </a:lnSpc>
              <a:buFont typeface="+mj-lt"/>
              <a:buAutoNum type="romanUcPeriod"/>
            </a:pPr>
            <a:r>
              <a:rPr lang="ru-RU" sz="1600" dirty="0" smtClean="0">
                <a:latin typeface="Georgia" panose="02040502050405020303" pitchFamily="18" charset="0"/>
              </a:rPr>
              <a:t> Проведение </a:t>
            </a:r>
            <a:r>
              <a:rPr lang="ru-RU" sz="1600" dirty="0">
                <a:latin typeface="Georgia" panose="02040502050405020303" pitchFamily="18" charset="0"/>
              </a:rPr>
              <a:t>масштабных </a:t>
            </a:r>
            <a:r>
              <a:rPr lang="ru-RU" sz="1600" dirty="0" smtClean="0">
                <a:latin typeface="Georgia" panose="02040502050405020303" pitchFamily="18" charset="0"/>
              </a:rPr>
              <a:t> комплексных геофизических </a:t>
            </a:r>
            <a:r>
              <a:rPr lang="ru-RU" sz="1600" dirty="0">
                <a:latin typeface="Georgia" panose="02040502050405020303" pitchFamily="18" charset="0"/>
              </a:rPr>
              <a:t>исследований </a:t>
            </a:r>
            <a:r>
              <a:rPr lang="ru-RU" sz="1600" dirty="0" smtClean="0">
                <a:latin typeface="Georgia" panose="02040502050405020303" pitchFamily="18" charset="0"/>
              </a:rPr>
              <a:t>по </a:t>
            </a:r>
            <a:r>
              <a:rPr lang="ru-RU" sz="1600" dirty="0" err="1" smtClean="0">
                <a:latin typeface="Georgia" panose="02040502050405020303" pitchFamily="18" charset="0"/>
              </a:rPr>
              <a:t>геотраверсам</a:t>
            </a:r>
            <a:r>
              <a:rPr lang="ru-RU" sz="1600" dirty="0" smtClean="0">
                <a:latin typeface="Georgia" panose="02040502050405020303" pitchFamily="18" charset="0"/>
              </a:rPr>
              <a:t> (до </a:t>
            </a:r>
            <a:r>
              <a:rPr lang="ru-RU" sz="1600" dirty="0">
                <a:latin typeface="Georgia" panose="02040502050405020303" pitchFamily="18" charset="0"/>
              </a:rPr>
              <a:t>глубины 25-30 км</a:t>
            </a:r>
            <a:r>
              <a:rPr lang="ru-RU" sz="1600" dirty="0" smtClean="0">
                <a:latin typeface="Georgia" panose="02040502050405020303" pitchFamily="18" charset="0"/>
              </a:rPr>
              <a:t>.)</a:t>
            </a:r>
          </a:p>
          <a:p>
            <a:pPr lvl="1" indent="-285750" algn="just">
              <a:lnSpc>
                <a:spcPct val="150000"/>
              </a:lnSpc>
              <a:buFont typeface="+mj-lt"/>
              <a:buAutoNum type="romanUcPeriod"/>
            </a:pPr>
            <a:r>
              <a:rPr lang="ru-RU" sz="1600" dirty="0" smtClean="0">
                <a:latin typeface="Georgia" panose="02040502050405020303" pitchFamily="18" charset="0"/>
              </a:rPr>
              <a:t>Бурение </a:t>
            </a:r>
            <a:r>
              <a:rPr lang="ru-RU" sz="1600" dirty="0">
                <a:latin typeface="Georgia" panose="02040502050405020303" pitchFamily="18" charset="0"/>
              </a:rPr>
              <a:t>сверхглубокой (до 15 км) параметрической скважины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8070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Программа работ для реализации </a:t>
            </a:r>
            <a:r>
              <a:rPr lang="ru-RU" sz="2400" b="1" i="1" u="sng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</a:t>
            </a:r>
            <a:r>
              <a:rPr lang="ru-RU" sz="2400" b="1" i="1" u="sng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роекта Евразия</a:t>
            </a:r>
            <a:endParaRPr lang="ru-RU" sz="2400" b="1" i="1" u="sng" dirty="0">
              <a:solidFill>
                <a:srgbClr val="FF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45214"/>
            <a:ext cx="4258666" cy="42160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5592" y="5949280"/>
            <a:ext cx="8788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>
                <a:solidFill>
                  <a:srgbClr val="0070C0"/>
                </a:solidFill>
                <a:latin typeface="Georgia" panose="02040502050405020303" pitchFamily="18" charset="0"/>
              </a:rPr>
              <a:t>Прогнозируемый объем инвестиций на все три этапа – 523 млн. долларов в течение 6 лет</a:t>
            </a:r>
          </a:p>
        </p:txBody>
      </p:sp>
    </p:spTree>
    <p:extLst>
      <p:ext uri="{BB962C8B-B14F-4D97-AF65-F5344CB8AC3E}">
        <p14:creationId xmlns:p14="http://schemas.microsoft.com/office/powerpoint/2010/main" val="22050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8070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Обоснование проектной глубины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ОП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- «Каспий-1»</a:t>
            </a:r>
          </a:p>
        </p:txBody>
      </p:sp>
      <p:grpSp>
        <p:nvGrpSpPr>
          <p:cNvPr id="12" name="Группа 16"/>
          <p:cNvGrpSpPr>
            <a:grpSpLocks/>
          </p:cNvGrpSpPr>
          <p:nvPr/>
        </p:nvGrpSpPr>
        <p:grpSpPr bwMode="auto">
          <a:xfrm>
            <a:off x="179512" y="1844675"/>
            <a:ext cx="5753100" cy="3775075"/>
            <a:chOff x="447675" y="1268760"/>
            <a:chExt cx="5637213" cy="4238278"/>
          </a:xfrm>
        </p:grpSpPr>
        <p:grpSp>
          <p:nvGrpSpPr>
            <p:cNvPr id="13" name="Группа 8"/>
            <p:cNvGrpSpPr>
              <a:grpSpLocks/>
            </p:cNvGrpSpPr>
            <p:nvPr/>
          </p:nvGrpSpPr>
          <p:grpSpPr bwMode="auto">
            <a:xfrm>
              <a:off x="447675" y="1268760"/>
              <a:ext cx="5637213" cy="4238278"/>
              <a:chOff x="447675" y="1268760"/>
              <a:chExt cx="5637213" cy="4238278"/>
            </a:xfrm>
          </p:grpSpPr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5" y="1538187"/>
                <a:ext cx="176213" cy="217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914" y="1556792"/>
                <a:ext cx="122238" cy="204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" name="Группа 7"/>
              <p:cNvGrpSpPr>
                <a:grpSpLocks/>
              </p:cNvGrpSpPr>
              <p:nvPr/>
            </p:nvGrpSpPr>
            <p:grpSpPr bwMode="auto">
              <a:xfrm>
                <a:off x="447675" y="1268760"/>
                <a:ext cx="5637213" cy="4238278"/>
                <a:chOff x="447675" y="1268760"/>
                <a:chExt cx="5637213" cy="4238278"/>
              </a:xfrm>
            </p:grpSpPr>
            <p:pic>
              <p:nvPicPr>
                <p:cNvPr id="23" name="Рисунок 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595"/>
                <a:stretch>
                  <a:fillRect/>
                </a:stretch>
              </p:blipFill>
              <p:spPr bwMode="auto">
                <a:xfrm>
                  <a:off x="447675" y="1731963"/>
                  <a:ext cx="5637213" cy="37750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24" name="Группа 23"/>
                <p:cNvGrpSpPr/>
                <p:nvPr/>
              </p:nvGrpSpPr>
              <p:grpSpPr>
                <a:xfrm>
                  <a:off x="749343" y="1268760"/>
                  <a:ext cx="5261326" cy="344697"/>
                  <a:chOff x="940538" y="1862209"/>
                  <a:chExt cx="5359230" cy="301706"/>
                </a:xfrm>
                <a:solidFill>
                  <a:schemeClr val="bg1"/>
                </a:solidFill>
              </p:grpSpPr>
              <p:pic>
                <p:nvPicPr>
                  <p:cNvPr id="2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0538" y="1862209"/>
                    <a:ext cx="723382" cy="2998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17592" y="1883851"/>
                    <a:ext cx="743115" cy="280064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8847" y="1883850"/>
                    <a:ext cx="990822" cy="265532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64539" y="1883851"/>
                    <a:ext cx="1592625" cy="25652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88233" y="1883849"/>
                    <a:ext cx="811535" cy="218024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16" name="Группа 9"/>
            <p:cNvGrpSpPr>
              <a:grpSpLocks/>
            </p:cNvGrpSpPr>
            <p:nvPr/>
          </p:nvGrpSpPr>
          <p:grpSpPr bwMode="auto">
            <a:xfrm>
              <a:off x="4495800" y="1439863"/>
              <a:ext cx="512763" cy="2427471"/>
              <a:chOff x="4495800" y="1439863"/>
              <a:chExt cx="512763" cy="2427471"/>
            </a:xfrm>
          </p:grpSpPr>
          <p:pic>
            <p:nvPicPr>
              <p:cNvPr id="18" name="Picture 3" descr="C:\11111\Month\13-12\Картинки нефть\i.php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1439863"/>
                <a:ext cx="5127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734695" y="1851568"/>
                <a:ext cx="34221" cy="2015766"/>
              </a:xfrm>
              <a:prstGeom prst="line">
                <a:avLst/>
              </a:prstGeom>
              <a:ln w="28575" cmpd="thickThin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Прямоугольник 29"/>
          <p:cNvSpPr/>
          <p:nvPr/>
        </p:nvSpPr>
        <p:spPr>
          <a:xfrm>
            <a:off x="6156176" y="1670605"/>
            <a:ext cx="269195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just"/>
            <a:endParaRPr lang="ru-RU" altLang="ru-RU" sz="1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Мощный разрез осадочной толщи</a:t>
            </a: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Основная </a:t>
            </a: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«кухня» УВ находится в центральной части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Прикаспийской </a:t>
            </a: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впадины</a:t>
            </a: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Подошва соленосной пачки находиться на </a:t>
            </a: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глубине  </a:t>
            </a: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8,5 – 9км</a:t>
            </a:r>
          </a:p>
        </p:txBody>
      </p:sp>
    </p:spTree>
    <p:extLst>
      <p:ext uri="{BB962C8B-B14F-4D97-AF65-F5344CB8AC3E}">
        <p14:creationId xmlns:p14="http://schemas.microsoft.com/office/powerpoint/2010/main" val="37052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7222</TotalTime>
  <Words>757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Исследование глубокозалегающих горизонтов Прикаспийской впадины – новая эра в геологоразведке на нефть и газ  (Проект Евразия)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нефти и газа</dc:title>
  <dc:creator>tukaev_a</dc:creator>
  <cp:lastModifiedBy>Kanatzhan Esbulatov</cp:lastModifiedBy>
  <cp:revision>398</cp:revision>
  <cp:lastPrinted>2017-09-11T10:04:11Z</cp:lastPrinted>
  <dcterms:created xsi:type="dcterms:W3CDTF">2013-12-05T12:13:20Z</dcterms:created>
  <dcterms:modified xsi:type="dcterms:W3CDTF">2017-09-20T05:47:49Z</dcterms:modified>
</cp:coreProperties>
</file>