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  <p:sldMasterId id="2147483709" r:id="rId5"/>
    <p:sldMasterId id="2147483724" r:id="rId6"/>
  </p:sldMasterIdLst>
  <p:notesMasterIdLst>
    <p:notesMasterId r:id="rId33"/>
  </p:notesMasterIdLst>
  <p:handoutMasterIdLst>
    <p:handoutMasterId r:id="rId34"/>
  </p:handoutMasterIdLst>
  <p:sldIdLst>
    <p:sldId id="304" r:id="rId7"/>
    <p:sldId id="348" r:id="rId8"/>
    <p:sldId id="340" r:id="rId9"/>
    <p:sldId id="357" r:id="rId10"/>
    <p:sldId id="329" r:id="rId11"/>
    <p:sldId id="349" r:id="rId12"/>
    <p:sldId id="350" r:id="rId13"/>
    <p:sldId id="354" r:id="rId14"/>
    <p:sldId id="351" r:id="rId15"/>
    <p:sldId id="355" r:id="rId16"/>
    <p:sldId id="356" r:id="rId17"/>
    <p:sldId id="287" r:id="rId18"/>
    <p:sldId id="336" r:id="rId19"/>
    <p:sldId id="341" r:id="rId20"/>
    <p:sldId id="361" r:id="rId21"/>
    <p:sldId id="342" r:id="rId22"/>
    <p:sldId id="358" r:id="rId23"/>
    <p:sldId id="362" r:id="rId24"/>
    <p:sldId id="359" r:id="rId25"/>
    <p:sldId id="364" r:id="rId26"/>
    <p:sldId id="338" r:id="rId27"/>
    <p:sldId id="347" r:id="rId28"/>
    <p:sldId id="365" r:id="rId29"/>
    <p:sldId id="363" r:id="rId30"/>
    <p:sldId id="367" r:id="rId31"/>
    <p:sldId id="366" r:id="rId32"/>
  </p:sldIdLst>
  <p:sldSz cx="9906000" cy="6858000" type="A4"/>
  <p:notesSz cx="6797675" cy="9928225"/>
  <p:defaultTextStyle>
    <a:defPPr>
      <a:defRPr lang="ru-RU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06A1884-5730-4E50-B58C-42E787BDB976}">
          <p14:sldIdLst>
            <p14:sldId id="304"/>
            <p14:sldId id="348"/>
            <p14:sldId id="340"/>
            <p14:sldId id="357"/>
            <p14:sldId id="329"/>
            <p14:sldId id="349"/>
            <p14:sldId id="350"/>
            <p14:sldId id="354"/>
            <p14:sldId id="351"/>
            <p14:sldId id="355"/>
            <p14:sldId id="356"/>
            <p14:sldId id="287"/>
            <p14:sldId id="336"/>
            <p14:sldId id="341"/>
            <p14:sldId id="361"/>
            <p14:sldId id="342"/>
            <p14:sldId id="358"/>
            <p14:sldId id="362"/>
            <p14:sldId id="359"/>
            <p14:sldId id="364"/>
            <p14:sldId id="338"/>
            <p14:sldId id="347"/>
            <p14:sldId id="365"/>
            <p14:sldId id="363"/>
            <p14:sldId id="367"/>
            <p14:sldId id="36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6600"/>
    <a:srgbClr val="DF2121"/>
    <a:srgbClr val="339933"/>
    <a:srgbClr val="D2233C"/>
    <a:srgbClr val="FF3300"/>
    <a:srgbClr val="FF0000"/>
    <a:srgbClr val="CC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693" autoAdjust="0"/>
    <p:restoredTop sz="87700" autoAdjust="0"/>
  </p:normalViewPr>
  <p:slideViewPr>
    <p:cSldViewPr>
      <p:cViewPr>
        <p:scale>
          <a:sx n="75" d="100"/>
          <a:sy n="75" d="100"/>
        </p:scale>
        <p:origin x="-706" y="-91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317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3054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12940350213499"/>
          <c:y val="0.13618881381381384"/>
          <c:w val="0.83117624341904761"/>
          <c:h val="0.59441216216216208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Фонд скважин, шт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Лист1!$A$2:$A$14</c:f>
              <c:numCache>
                <c:formatCode>mmm\-yy</c:formatCode>
                <c:ptCount val="13"/>
                <c:pt idx="0">
                  <c:v>42583</c:v>
                </c:pt>
                <c:pt idx="1">
                  <c:v>42614</c:v>
                </c:pt>
                <c:pt idx="2">
                  <c:v>42644</c:v>
                </c:pt>
                <c:pt idx="3">
                  <c:v>42675</c:v>
                </c:pt>
                <c:pt idx="4">
                  <c:v>42705</c:v>
                </c:pt>
                <c:pt idx="5">
                  <c:v>42736</c:v>
                </c:pt>
                <c:pt idx="6">
                  <c:v>42767</c:v>
                </c:pt>
                <c:pt idx="7">
                  <c:v>42795</c:v>
                </c:pt>
                <c:pt idx="8">
                  <c:v>42826</c:v>
                </c:pt>
                <c:pt idx="9">
                  <c:v>42856</c:v>
                </c:pt>
                <c:pt idx="10">
                  <c:v>42887</c:v>
                </c:pt>
                <c:pt idx="11">
                  <c:v>42917</c:v>
                </c:pt>
                <c:pt idx="12">
                  <c:v>42948</c:v>
                </c:pt>
              </c:numCache>
            </c:numRef>
          </c:cat>
          <c:val>
            <c:numRef>
              <c:f>Лист1!$D$2:$D$14</c:f>
              <c:numCache>
                <c:formatCode>#,##0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F6F-4F6C-B82C-304695E2F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5372800"/>
        <c:axId val="95371264"/>
      </c:barChar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нефти, тыс.т</c:v>
                </c:pt>
              </c:strCache>
            </c:strRef>
          </c:tx>
          <c:spPr>
            <a:ln w="25400" cap="flat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marker>
          <c:cat>
            <c:numRef>
              <c:f>Лист1!$A$2:$A$14</c:f>
              <c:numCache>
                <c:formatCode>mmm\-yy</c:formatCode>
                <c:ptCount val="13"/>
                <c:pt idx="0">
                  <c:v>42583</c:v>
                </c:pt>
                <c:pt idx="1">
                  <c:v>42614</c:v>
                </c:pt>
                <c:pt idx="2">
                  <c:v>42644</c:v>
                </c:pt>
                <c:pt idx="3">
                  <c:v>42675</c:v>
                </c:pt>
                <c:pt idx="4">
                  <c:v>42705</c:v>
                </c:pt>
                <c:pt idx="5">
                  <c:v>42736</c:v>
                </c:pt>
                <c:pt idx="6">
                  <c:v>42767</c:v>
                </c:pt>
                <c:pt idx="7">
                  <c:v>42795</c:v>
                </c:pt>
                <c:pt idx="8">
                  <c:v>42826</c:v>
                </c:pt>
                <c:pt idx="9">
                  <c:v>42856</c:v>
                </c:pt>
                <c:pt idx="10">
                  <c:v>42887</c:v>
                </c:pt>
                <c:pt idx="11">
                  <c:v>42917</c:v>
                </c:pt>
                <c:pt idx="12">
                  <c:v>42948</c:v>
                </c:pt>
              </c:numCache>
            </c:numRef>
          </c:cat>
          <c:val>
            <c:numRef>
              <c:f>Лист1!$B$2:$B$14</c:f>
              <c:numCache>
                <c:formatCode>#,##0</c:formatCode>
                <c:ptCount val="13"/>
                <c:pt idx="0">
                  <c:v>57.657634000000002</c:v>
                </c:pt>
                <c:pt idx="1">
                  <c:v>108.648731</c:v>
                </c:pt>
                <c:pt idx="2">
                  <c:v>184.12158299999999</c:v>
                </c:pt>
                <c:pt idx="3">
                  <c:v>240.64173199999999</c:v>
                </c:pt>
                <c:pt idx="4">
                  <c:v>291.509074</c:v>
                </c:pt>
                <c:pt idx="5">
                  <c:v>292.90082200000001</c:v>
                </c:pt>
                <c:pt idx="6">
                  <c:v>251.838123</c:v>
                </c:pt>
                <c:pt idx="7">
                  <c:v>342.93643400000002</c:v>
                </c:pt>
                <c:pt idx="8">
                  <c:v>315.79701699999998</c:v>
                </c:pt>
                <c:pt idx="9">
                  <c:v>363.26916</c:v>
                </c:pt>
                <c:pt idx="10">
                  <c:v>437.50639999999999</c:v>
                </c:pt>
                <c:pt idx="11">
                  <c:v>403.44225799999998</c:v>
                </c:pt>
                <c:pt idx="12" formatCode="General">
                  <c:v>424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F6F-4F6C-B82C-304695E2F7A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Добыча газа, млн.м³</c:v>
                </c:pt>
              </c:strCache>
            </c:strRef>
          </c:tx>
          <c:spPr>
            <a:ln w="25400" cap="flat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lt1"/>
              </a:solidFill>
              <a:ln w="25400" cap="flat" cmpd="sng" algn="ctr">
                <a:solidFill>
                  <a:schemeClr val="accent5"/>
                </a:solidFill>
                <a:prstDash val="solid"/>
              </a:ln>
              <a:effectLst/>
            </c:spPr>
          </c:marker>
          <c:cat>
            <c:numRef>
              <c:f>Лист1!$A$2:$A$14</c:f>
              <c:numCache>
                <c:formatCode>mmm\-yy</c:formatCode>
                <c:ptCount val="13"/>
                <c:pt idx="0">
                  <c:v>42583</c:v>
                </c:pt>
                <c:pt idx="1">
                  <c:v>42614</c:v>
                </c:pt>
                <c:pt idx="2">
                  <c:v>42644</c:v>
                </c:pt>
                <c:pt idx="3">
                  <c:v>42675</c:v>
                </c:pt>
                <c:pt idx="4">
                  <c:v>42705</c:v>
                </c:pt>
                <c:pt idx="5">
                  <c:v>42736</c:v>
                </c:pt>
                <c:pt idx="6">
                  <c:v>42767</c:v>
                </c:pt>
                <c:pt idx="7">
                  <c:v>42795</c:v>
                </c:pt>
                <c:pt idx="8">
                  <c:v>42826</c:v>
                </c:pt>
                <c:pt idx="9">
                  <c:v>42856</c:v>
                </c:pt>
                <c:pt idx="10">
                  <c:v>42887</c:v>
                </c:pt>
                <c:pt idx="11">
                  <c:v>42917</c:v>
                </c:pt>
                <c:pt idx="12">
                  <c:v>42948</c:v>
                </c:pt>
              </c:numCache>
            </c:numRef>
          </c:cat>
          <c:val>
            <c:numRef>
              <c:f>Лист1!$C$2:$C$14</c:f>
              <c:numCache>
                <c:formatCode>#,##0</c:formatCode>
                <c:ptCount val="13"/>
                <c:pt idx="0">
                  <c:v>7.8102749999999999</c:v>
                </c:pt>
                <c:pt idx="1">
                  <c:v>15.542260000000001</c:v>
                </c:pt>
                <c:pt idx="2">
                  <c:v>27.026619</c:v>
                </c:pt>
                <c:pt idx="3">
                  <c:v>30.464583000000001</c:v>
                </c:pt>
                <c:pt idx="4">
                  <c:v>39.955275</c:v>
                </c:pt>
                <c:pt idx="5">
                  <c:v>44.811157000000001</c:v>
                </c:pt>
                <c:pt idx="6">
                  <c:v>35.140970000000003</c:v>
                </c:pt>
                <c:pt idx="7">
                  <c:v>48.739333000000002</c:v>
                </c:pt>
                <c:pt idx="8">
                  <c:v>51.922237000000003</c:v>
                </c:pt>
                <c:pt idx="9">
                  <c:v>62.443454000000003</c:v>
                </c:pt>
                <c:pt idx="10">
                  <c:v>90.548191000000003</c:v>
                </c:pt>
                <c:pt idx="11">
                  <c:v>84.625707000000006</c:v>
                </c:pt>
                <c:pt idx="12" formatCode="General">
                  <c:v>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F6F-4F6C-B82C-304695E2F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354880"/>
        <c:axId val="95356800"/>
      </c:lineChart>
      <c:dateAx>
        <c:axId val="9535488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356800"/>
        <c:crosses val="autoZero"/>
        <c:auto val="1"/>
        <c:lblOffset val="100"/>
        <c:baseTimeUnit val="months"/>
      </c:dateAx>
      <c:valAx>
        <c:axId val="95356800"/>
        <c:scaling>
          <c:orientation val="minMax"/>
          <c:max val="45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Добыча нефти и </a:t>
                </a:r>
                <a:r>
                  <a:rPr lang="ru-RU" dirty="0" smtClean="0"/>
                  <a:t>газа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2.8449820788530467E-3"/>
              <c:y val="0.1504906156156156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354880"/>
        <c:crosses val="autoZero"/>
        <c:crossBetween val="between"/>
        <c:majorUnit val="100"/>
      </c:valAx>
      <c:valAx>
        <c:axId val="9537126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372800"/>
        <c:crosses val="max"/>
        <c:crossBetween val="between"/>
        <c:majorUnit val="2"/>
      </c:valAx>
      <c:dateAx>
        <c:axId val="95372800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95371264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7434139784946236E-2"/>
          <c:y val="0.89798648648648649"/>
          <c:w val="0.93944175627240145"/>
          <c:h val="0.10201351351351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24829925427327E-2"/>
          <c:y val="4.0734600521151139E-2"/>
          <c:w val="0.45878190613237768"/>
          <c:h val="0.9263562210018535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Нулевой сброс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116-44AD-8A15-1D8E4A4586F3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116-44AD-8A15-1D8E4A4586F3}"/>
              </c:ext>
            </c:extLst>
          </c:dPt>
          <c:dPt>
            <c:idx val="2"/>
            <c:bubble3D val="0"/>
            <c:spPr>
              <a:solidFill>
                <a:srgbClr val="FF33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3116-44AD-8A15-1D8E4A4586F3}"/>
              </c:ext>
            </c:extLst>
          </c:dPt>
          <c:cat>
            <c:strRef>
              <c:f>Лист1!$A$2:$A$4</c:f>
              <c:strCache>
                <c:ptCount val="3"/>
                <c:pt idx="0">
                  <c:v>Нулевой сброс</c:v>
                </c:pt>
                <c:pt idx="1">
                  <c:v>Предупреждение и ликвидация разливов</c:v>
                </c:pt>
                <c:pt idx="2">
                  <c:v>Экологческий мониторинг и сохранение биоразнообразия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838.74</c:v>
                </c:pt>
                <c:pt idx="1">
                  <c:v>907.99999999999989</c:v>
                </c:pt>
                <c:pt idx="2">
                  <c:v>536.64199999999994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16-44AD-8A15-1D8E4A458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720021676415591"/>
          <c:y val="0.24885686380609187"/>
          <c:w val="0.40237856135026678"/>
          <c:h val="0.55608802772309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0.21376</cdr:x>
      <cdr:y>0.39153</cdr:y>
    </cdr:from>
    <cdr:to>
      <cdr:x>0.44111</cdr:x>
      <cdr:y>0.87673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99775" y="816189"/>
          <a:ext cx="956957" cy="10114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 smtClean="0"/>
            <a:t>2,3</a:t>
          </a:r>
          <a:endParaRPr lang="ru-RU" sz="1800" b="1" dirty="0" smtClean="0"/>
        </a:p>
        <a:p xmlns:a="http://schemas.openxmlformats.org/drawingml/2006/main">
          <a:pPr algn="ctr"/>
          <a:r>
            <a:rPr lang="ru-RU" sz="1200" dirty="0" smtClean="0"/>
            <a:t>млрд руб.</a:t>
          </a:r>
          <a:endParaRPr lang="ru-RU" sz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97BA6-2827-41F6-8F17-2AE400D99549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829A0-1E3F-412F-B938-C4B003012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795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6000A-C007-47A6-8052-20BC353FD599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8DA8F-D50D-4365-A467-28E09F6EA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24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96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427038"/>
            <a:ext cx="6242050" cy="4321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62533" y="5108130"/>
            <a:ext cx="5760640" cy="4467939"/>
          </a:xfrm>
        </p:spPr>
        <p:txBody>
          <a:bodyPr/>
          <a:lstStyle/>
          <a:p>
            <a:pPr marL="0" indent="0">
              <a:buNone/>
            </a:pP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2-я очередь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               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ru-RU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скв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= 6 добыча + 2 нагнетательных  (или 7+1  ?)</a:t>
            </a:r>
          </a:p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(ЛСП-2, ПЖМ-2 и переходной мост): завершены морские операции по транспортировке и установке в море верхних строений (ВС) ЛСП-2 и ПЖМ-2, переходного моста продолжаются строительно-монтажные работы ВС платформ.</a:t>
            </a:r>
          </a:p>
          <a:p>
            <a:pPr>
              <a:spcBef>
                <a:spcPts val="600"/>
              </a:spcBef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Макс уровень добычи нефти               –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3.3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млн.т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/год</a:t>
            </a:r>
          </a:p>
          <a:p>
            <a:endPara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Стоимость строительства объектов    –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40,3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млрд.руб</a:t>
            </a:r>
            <a:r>
              <a:rPr lang="ru-RU" sz="1200" dirty="0" smtClean="0">
                <a:cs typeface="Arial" panose="020B0604020202020204" pitchFamily="34" charset="0"/>
              </a:rPr>
              <a:t>.;</a:t>
            </a:r>
          </a:p>
          <a:p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Освоено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2-я очередь: (август 2017) –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млрд.руб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ru-RU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3-я очередь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Максимальный уровень добычи нефти        –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1.2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млн.т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/год</a:t>
            </a:r>
          </a:p>
          <a:p>
            <a:pPr marL="0" indent="0">
              <a:buNone/>
            </a:pPr>
            <a:endPara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Стоимость строительства объектов    –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млрд.руб</a:t>
            </a:r>
            <a:r>
              <a:rPr lang="ru-RU" sz="1200" dirty="0" smtClean="0">
                <a:cs typeface="Arial" panose="020B0604020202020204" pitchFamily="34" charset="0"/>
              </a:rPr>
              <a:t>.;</a:t>
            </a:r>
          </a:p>
          <a:p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Освоено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3-я очередь: (август 2017) –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0,5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млрд.руб</a:t>
            </a:r>
            <a:endPara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на II полугодие 2017 год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-завершить строительство и ПНР  на ЛСП-2 и ПЖМ-2 в море;</a:t>
            </a:r>
          </a:p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-завершить строительство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внутрипромысловых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трубопроводов  и прокладку подводных силовых кабелей от РБ до ЛСП-2. </a:t>
            </a:r>
          </a:p>
          <a:p>
            <a:pPr algn="just"/>
            <a:endParaRPr lang="ru-RU" dirty="0"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541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71475" y="571500"/>
            <a:ext cx="6302375" cy="4362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06550" y="5252145"/>
            <a:ext cx="5438775" cy="3672408"/>
          </a:xfrm>
        </p:spPr>
        <p:txBody>
          <a:bodyPr/>
          <a:lstStyle/>
          <a:p>
            <a:pPr algn="just" defTabSz="914306">
              <a:defRPr/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завершающей стадии разработка проектной документации на объекты обустройства месторождения Ракушечное (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очередь освоения). </a:t>
            </a:r>
          </a:p>
          <a:p>
            <a:pPr algn="just" defTabSz="914306">
              <a:defRPr/>
            </a:pPr>
            <a:endPara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914306">
              <a:defRPr/>
            </a:pP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на </a:t>
            </a:r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полугодие 2017 год:</a:t>
            </a:r>
            <a:endPara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914306">
              <a:defRPr/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-представить документацию на экспертизу «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Главгосэкспертиза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России»;</a:t>
            </a:r>
          </a:p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-начало проведения тендеров по выбору производителей оборудования </a:t>
            </a:r>
          </a:p>
          <a:p>
            <a:endPara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Планируемый уровень добычи нефти –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млн.т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.;</a:t>
            </a:r>
          </a:p>
          <a:p>
            <a:endPara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Освоено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(август 2017) –около 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sz="1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млрд.руб</a:t>
            </a:r>
            <a:endParaRPr lang="ru-RU" sz="12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93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Работы по освоению месторождения ведут отечественные производственные и научно-исследовательские предприятия, сервисные организации с использованием, в основном, отечественного оборудования. </a:t>
            </a:r>
          </a:p>
          <a:p>
            <a:r>
              <a:rPr lang="ru-RU" dirty="0" smtClean="0"/>
              <a:t>В строительстве основных сооружений месторождения им. В. </a:t>
            </a:r>
            <a:r>
              <a:rPr lang="ru-RU" dirty="0" err="1" smtClean="0"/>
              <a:t>Филановского</a:t>
            </a:r>
            <a:r>
              <a:rPr lang="ru-RU" dirty="0" smtClean="0"/>
              <a:t> построенных на российских верфях принимали участие российские компании:</a:t>
            </a:r>
          </a:p>
          <a:p>
            <a:r>
              <a:rPr lang="ru-RU" dirty="0" smtClean="0"/>
              <a:t>АО «Объединенная судостроительная корпорация»: </a:t>
            </a:r>
            <a:r>
              <a:rPr lang="ru-RU" dirty="0" err="1" smtClean="0"/>
              <a:t>Ледостойкая</a:t>
            </a:r>
            <a:r>
              <a:rPr lang="ru-RU" dirty="0" smtClean="0"/>
              <a:t> стационарная платформа (ЛСП 2) </a:t>
            </a:r>
          </a:p>
          <a:p>
            <a:r>
              <a:rPr lang="ru-RU" dirty="0" smtClean="0"/>
              <a:t>АО «</a:t>
            </a:r>
            <a:r>
              <a:rPr lang="ru-RU" dirty="0" err="1" smtClean="0"/>
              <a:t>Глобалстрой</a:t>
            </a:r>
            <a:r>
              <a:rPr lang="ru-RU" dirty="0" smtClean="0"/>
              <a:t>-Инжиниринг»: Центральная технологическая платформа (ЦТП)</a:t>
            </a:r>
          </a:p>
          <a:p>
            <a:r>
              <a:rPr lang="ru-RU" dirty="0" smtClean="0"/>
              <a:t>ОАО «ССЗ «Красные Баррикады»: Платформа жилого модуля (ПЖМ_1), </a:t>
            </a:r>
            <a:r>
              <a:rPr lang="ru-RU" dirty="0" err="1" smtClean="0"/>
              <a:t>Райзерный</a:t>
            </a:r>
            <a:r>
              <a:rPr lang="ru-RU" dirty="0" smtClean="0"/>
              <a:t> блок (РБ)</a:t>
            </a:r>
          </a:p>
          <a:p>
            <a:r>
              <a:rPr lang="ru-RU" dirty="0" smtClean="0"/>
              <a:t>АО «</a:t>
            </a:r>
            <a:r>
              <a:rPr lang="ru-RU" dirty="0" err="1" smtClean="0"/>
              <a:t>НефтеГазМонтаж</a:t>
            </a:r>
            <a:r>
              <a:rPr lang="ru-RU" dirty="0" smtClean="0"/>
              <a:t>»: Головные береговые сооружения для приема нефти (ГБС)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26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Всего в обустройстве месторождений Северного Каспия задействовано более 3000 человек </a:t>
            </a:r>
          </a:p>
          <a:p>
            <a:r>
              <a:rPr lang="ru-RU" dirty="0" smtClean="0"/>
              <a:t>и свыше 100 российских предприятий производителей оборудования, материалов и услуг.</a:t>
            </a:r>
          </a:p>
          <a:p>
            <a:r>
              <a:rPr lang="ru-RU" dirty="0" smtClean="0"/>
              <a:t>В числе которых:  «</a:t>
            </a:r>
            <a:r>
              <a:rPr lang="ru-RU" dirty="0" err="1" smtClean="0"/>
              <a:t>СовКомФлот</a:t>
            </a:r>
            <a:r>
              <a:rPr lang="ru-RU" dirty="0" smtClean="0"/>
              <a:t>», «Объединенная судостроительная корпорация», «</a:t>
            </a:r>
            <a:r>
              <a:rPr lang="ru-RU" dirty="0" err="1" smtClean="0"/>
              <a:t>Глобалстрой</a:t>
            </a:r>
            <a:r>
              <a:rPr lang="ru-RU" dirty="0" smtClean="0"/>
              <a:t>-Инжиниринг», «Каспийская гидротехническая компания», Судостроительный завод  «Красные Баррикады», «</a:t>
            </a:r>
            <a:r>
              <a:rPr lang="ru-RU" dirty="0" err="1" smtClean="0"/>
              <a:t>НефтеГазМонтаж</a:t>
            </a:r>
            <a:r>
              <a:rPr lang="ru-RU" dirty="0" smtClean="0"/>
              <a:t>», «</a:t>
            </a:r>
            <a:r>
              <a:rPr lang="ru-RU" dirty="0" err="1" smtClean="0"/>
              <a:t>Моринжгеология</a:t>
            </a:r>
            <a:r>
              <a:rPr lang="ru-RU" dirty="0" smtClean="0"/>
              <a:t>», </a:t>
            </a:r>
          </a:p>
          <a:p>
            <a:r>
              <a:rPr lang="ru-RU" dirty="0" smtClean="0"/>
              <a:t>«Крыловский государственный научный </a:t>
            </a:r>
            <a:r>
              <a:rPr lang="ru-RU" dirty="0" err="1" smtClean="0"/>
              <a:t>центр»,«ГЕОТЕК</a:t>
            </a:r>
            <a:r>
              <a:rPr lang="ru-RU" dirty="0" smtClean="0"/>
              <a:t> Холдинг», «ВолгоградНИПИморнефть», «</a:t>
            </a:r>
            <a:r>
              <a:rPr lang="ru-RU" dirty="0" err="1" smtClean="0"/>
              <a:t>Энергомаш</a:t>
            </a:r>
            <a:r>
              <a:rPr lang="ru-RU" dirty="0" smtClean="0"/>
              <a:t> – </a:t>
            </a:r>
            <a:r>
              <a:rPr lang="ru-RU" dirty="0" err="1" smtClean="0"/>
              <a:t>Атоммаш</a:t>
            </a:r>
            <a:r>
              <a:rPr lang="ru-RU" dirty="0" smtClean="0"/>
              <a:t>» и др.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016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суше в рамках реализации проекта освоения месторождений УВ Северного Каспия построено:</a:t>
            </a:r>
          </a:p>
          <a:p>
            <a:r>
              <a:rPr lang="ru-RU" dirty="0" smtClean="0"/>
              <a:t>Более 550 км сухопутных трубопроводов.</a:t>
            </a:r>
          </a:p>
          <a:p>
            <a:r>
              <a:rPr lang="ru-RU" dirty="0" smtClean="0"/>
              <a:t>Головные береговые сооружения по приему нефти. </a:t>
            </a:r>
          </a:p>
          <a:p>
            <a:r>
              <a:rPr lang="ru-RU" dirty="0" smtClean="0"/>
              <a:t>Строительство и модернизация объектов на ООО «</a:t>
            </a:r>
            <a:r>
              <a:rPr lang="ru-RU" dirty="0" err="1" smtClean="0"/>
              <a:t>Ставролен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Строительство объектов </a:t>
            </a:r>
            <a:r>
              <a:rPr lang="ru-RU" dirty="0" err="1" smtClean="0"/>
              <a:t>энергогенерации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Новые </a:t>
            </a:r>
            <a:r>
              <a:rPr lang="ru-RU" dirty="0" smtClean="0"/>
              <a:t>рабочие места – до 8 тыс. специалистов.</a:t>
            </a:r>
          </a:p>
          <a:p>
            <a:endParaRPr lang="ru-RU" dirty="0" smtClean="0"/>
          </a:p>
          <a:p>
            <a:r>
              <a:rPr lang="ru-RU" dirty="0" smtClean="0"/>
              <a:t>Ожидаемый вклад в экономику Северо-Кавказского федерального округа составит до 20% от текущего ВРП, а в экономику Ставропольского края – до 50%.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425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Каспийское море – это уникальная экосистема, поэтому работе на Каспии вопросам промышленной безопасности и экологии уделяется первостепенное внимание.  </a:t>
            </a:r>
          </a:p>
          <a:p>
            <a:r>
              <a:rPr lang="ru-RU" dirty="0" smtClean="0"/>
              <a:t>На морских объектах внедрен комплекс наиболее современных охранных технических средств промышленной и экологической безопасности. Минимизация негативного воздействия достигается, в первую очередь, за счет применения принципа «нулевого» сброса. С 2009 г. Компания проводит комплексный спутниковый мониторинг для выявления нефтяных загрязнений в районах производственной деятельности Компании. Реализована система геодинамического мониторинга, позволяющая проводить непрерывные наблюдения за изменениями земной коры.  Общие затраты на экологию и промышленную безопасность на Каспии за последние пять лет составили более 2 млрд </a:t>
            </a:r>
            <a:r>
              <a:rPr lang="ru-RU" dirty="0" err="1" smtClean="0"/>
              <a:t>руб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83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соответствии с утвержденной Политикой ПАО «ЛУКОЙЛ» в части экологии используется система обращения с отходами по принципу нулевого сброса. Все производственные отходы, образующиеся на буровой платформе, собираются и отправляются на берег, для дальнейших обезвреживания и утилизации. Обработке (нейтрализации) отходов на КТПБ подлежат:</a:t>
            </a:r>
          </a:p>
          <a:p>
            <a:r>
              <a:rPr lang="ru-RU" dirty="0" smtClean="0"/>
              <a:t>Буровые шламы.</a:t>
            </a:r>
          </a:p>
          <a:p>
            <a:r>
              <a:rPr lang="ru-RU" dirty="0" smtClean="0"/>
              <a:t>Буровые сточные воды.</a:t>
            </a:r>
          </a:p>
          <a:p>
            <a:r>
              <a:rPr lang="ru-RU" dirty="0" smtClean="0"/>
              <a:t>Отработанные буровые растворы.</a:t>
            </a:r>
          </a:p>
          <a:p>
            <a:r>
              <a:rPr lang="ru-RU" dirty="0" smtClean="0"/>
              <a:t>Нефтесодержащие воды.</a:t>
            </a:r>
          </a:p>
          <a:p>
            <a:r>
              <a:rPr lang="ru-RU" dirty="0" err="1" smtClean="0"/>
              <a:t>Хозбытовые</a:t>
            </a:r>
            <a:r>
              <a:rPr lang="ru-RU" dirty="0" smtClean="0"/>
              <a:t> сточные воды.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486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Трехуровневый экологический мониторинг дает достоверное и наиболее полное </a:t>
            </a:r>
            <a:r>
              <a:rPr lang="ru-RU" dirty="0" err="1" smtClean="0"/>
              <a:t>представле-ние</a:t>
            </a:r>
            <a:r>
              <a:rPr lang="ru-RU" dirty="0" smtClean="0"/>
              <a:t>      о состоянии окружающей среды на морских объектах и в прилегающей акватории. </a:t>
            </a:r>
          </a:p>
          <a:p>
            <a:r>
              <a:rPr lang="ru-RU" dirty="0" smtClean="0"/>
              <a:t>1-ый уровень </a:t>
            </a:r>
            <a:r>
              <a:rPr lang="ru-RU" dirty="0" err="1" smtClean="0"/>
              <a:t>экомониторинга</a:t>
            </a:r>
            <a:r>
              <a:rPr lang="ru-RU" dirty="0" smtClean="0"/>
              <a:t>: источники данных на МЛСП</a:t>
            </a:r>
          </a:p>
          <a:p>
            <a:r>
              <a:rPr lang="ru-RU" dirty="0" smtClean="0"/>
              <a:t> Метеостанция </a:t>
            </a:r>
          </a:p>
          <a:p>
            <a:r>
              <a:rPr lang="ru-RU" dirty="0" smtClean="0"/>
              <a:t> Система контроля выбросов</a:t>
            </a:r>
          </a:p>
          <a:p>
            <a:r>
              <a:rPr lang="ru-RU" dirty="0" smtClean="0"/>
              <a:t>  Система геодинамического мониторинга</a:t>
            </a:r>
          </a:p>
          <a:p>
            <a:r>
              <a:rPr lang="ru-RU" dirty="0" smtClean="0"/>
              <a:t>  Датчики автоматической системы оперативного управления</a:t>
            </a:r>
          </a:p>
          <a:p>
            <a:r>
              <a:rPr lang="ru-RU" dirty="0" smtClean="0"/>
              <a:t>  Гидроакустические станции</a:t>
            </a:r>
          </a:p>
          <a:p>
            <a:r>
              <a:rPr lang="ru-RU" dirty="0" smtClean="0"/>
              <a:t>  Система измерения гидрологических и гидрохимических параметров</a:t>
            </a:r>
          </a:p>
          <a:p>
            <a:r>
              <a:rPr lang="ru-RU" dirty="0" smtClean="0"/>
              <a:t>2-ой уровень </a:t>
            </a:r>
            <a:r>
              <a:rPr lang="ru-RU" dirty="0" err="1" smtClean="0"/>
              <a:t>экомониторинга</a:t>
            </a:r>
            <a:r>
              <a:rPr lang="ru-RU" dirty="0" smtClean="0"/>
              <a:t>: производственный</a:t>
            </a:r>
          </a:p>
          <a:p>
            <a:r>
              <a:rPr lang="ru-RU" dirty="0" smtClean="0"/>
              <a:t>Сбор характеристик окружающей среды вне зоны действия оперативных средств мониторинга</a:t>
            </a:r>
          </a:p>
          <a:p>
            <a:r>
              <a:rPr lang="ru-RU" dirty="0" smtClean="0"/>
              <a:t>3-ий уровень </a:t>
            </a:r>
            <a:r>
              <a:rPr lang="ru-RU" dirty="0" err="1" smtClean="0"/>
              <a:t>экомониторинга</a:t>
            </a:r>
            <a:r>
              <a:rPr lang="ru-RU" dirty="0" smtClean="0"/>
              <a:t>: дистанционный</a:t>
            </a:r>
          </a:p>
          <a:p>
            <a:r>
              <a:rPr lang="ru-RU" dirty="0" smtClean="0"/>
              <a:t>Автоматизированное обнаружение нефтяных загрязнений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61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Каспии обитает </a:t>
            </a:r>
            <a:r>
              <a:rPr lang="ru-RU" dirty="0" err="1" smtClean="0"/>
              <a:t>бóльшая</a:t>
            </a:r>
            <a:r>
              <a:rPr lang="ru-RU" dirty="0" smtClean="0"/>
              <a:t> часть общемировой популяции осетровых. Поэтому с целью восполнения возможного ущерба, наносимого рыбному хозяйству, с 2012 года на программы по сохранению биоразнообразия Компания потратила более 170 млн рублей. За это время вырастили и выпустили в естественную среду более 380 тыс. шт. молодняка осетровых рыб.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002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2011 году в Астрахани открылся Корпоративный учебный центр (КУЦ) ОАО «ЛУКОЙЛ» по обучению персонала для безопасной работы на морских нефтегазовых объектах. </a:t>
            </a:r>
          </a:p>
          <a:p>
            <a:r>
              <a:rPr lang="ru-RU" dirty="0" smtClean="0"/>
              <a:t>   В 2012 году построен 2-ой модуль – комплекс для практических занятий, оснащенный разнообразными тренажерными полигонами и классами. </a:t>
            </a:r>
          </a:p>
          <a:p>
            <a:r>
              <a:rPr lang="ru-RU" dirty="0" smtClean="0"/>
              <a:t>   КУЦ имеет сертификат ISO 9001-2008 и международную аккредитацию (ОПИТО, Великобритания).</a:t>
            </a:r>
          </a:p>
          <a:p>
            <a:r>
              <a:rPr lang="ru-RU" dirty="0" smtClean="0"/>
              <a:t>Обучение в Центре проводится по направлениям:</a:t>
            </a:r>
          </a:p>
          <a:p>
            <a:r>
              <a:rPr lang="ru-RU" dirty="0" smtClean="0"/>
              <a:t>выживание на море;</a:t>
            </a:r>
          </a:p>
          <a:p>
            <a:r>
              <a:rPr lang="ru-RU" dirty="0" smtClean="0"/>
              <a:t>борьба с пожаром и специальная подготовка;</a:t>
            </a:r>
          </a:p>
          <a:p>
            <a:r>
              <a:rPr lang="ru-RU" dirty="0" smtClean="0"/>
              <a:t>подготовка в области промышленной безопасности;</a:t>
            </a:r>
          </a:p>
          <a:p>
            <a:r>
              <a:rPr lang="ru-RU" dirty="0" smtClean="0"/>
              <a:t>оказание первой медицинской помощи;</a:t>
            </a:r>
          </a:p>
          <a:p>
            <a:r>
              <a:rPr lang="ru-RU" dirty="0" smtClean="0"/>
              <a:t>пожарно-технический минимум;</a:t>
            </a:r>
          </a:p>
          <a:p>
            <a:r>
              <a:rPr lang="ru-RU" dirty="0" smtClean="0"/>
              <a:t>подготовка спасателей аварийно-нештатных формирований</a:t>
            </a:r>
          </a:p>
          <a:p>
            <a:r>
              <a:rPr lang="ru-RU" dirty="0" smtClean="0"/>
              <a:t>За время функционирования КУЦ прошло подготовку </a:t>
            </a:r>
          </a:p>
          <a:p>
            <a:r>
              <a:rPr lang="ru-RU" dirty="0" smtClean="0"/>
              <a:t>более 8 тыс. человек.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81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Интересы Компании «ЛУКОЙЛ» в Каспийском регионе сегодня представлены  дочерним предприятием ООО «ЛУКОЙЛ-</a:t>
            </a:r>
            <a:r>
              <a:rPr lang="ru-RU" dirty="0" err="1" smtClean="0"/>
              <a:t>Нижневолжскнефть</a:t>
            </a:r>
            <a:r>
              <a:rPr lang="ru-RU" dirty="0" smtClean="0"/>
              <a:t>», а так же тремя совместными предприятиями: ООО «Каспийская нефтяная компания», ООО «Каспийская нефтегазовая компания» и ООО «Нефтегазовая Компания Центральная».</a:t>
            </a:r>
          </a:p>
          <a:p>
            <a:r>
              <a:rPr lang="ru-RU" dirty="0" smtClean="0"/>
              <a:t>Компании и совместным предприятиям принадлежат лицензии на 5 участков, покрывающих основную часть акватории Северного и Среднего Каспия. </a:t>
            </a:r>
          </a:p>
          <a:p>
            <a:r>
              <a:rPr lang="ru-RU" dirty="0" smtClean="0"/>
              <a:t>Общество «ЛУКОЙЛ-</a:t>
            </a:r>
            <a:r>
              <a:rPr lang="ru-RU" dirty="0" err="1" smtClean="0"/>
              <a:t>Нижневолжскнефть</a:t>
            </a:r>
            <a:r>
              <a:rPr lang="ru-RU" dirty="0" smtClean="0"/>
              <a:t>» в рамках Северного и Центрально-Каспийского лицензионных участков реализует проекты освоения месторождений им. Ю. Корчагина, им. В. </a:t>
            </a:r>
            <a:r>
              <a:rPr lang="ru-RU" dirty="0" err="1" smtClean="0"/>
              <a:t>Филановского</a:t>
            </a:r>
            <a:r>
              <a:rPr lang="ru-RU" dirty="0" smtClean="0"/>
              <a:t>, Ракушечное, им. Ю. Кувыкина и 170 км, а так же структур </a:t>
            </a:r>
            <a:r>
              <a:rPr lang="ru-RU" dirty="0" err="1" smtClean="0"/>
              <a:t>Хазри</a:t>
            </a:r>
            <a:r>
              <a:rPr lang="ru-RU" dirty="0" smtClean="0"/>
              <a:t>, </a:t>
            </a:r>
            <a:r>
              <a:rPr lang="ru-RU" dirty="0" err="1" smtClean="0"/>
              <a:t>Титонская</a:t>
            </a:r>
            <a:r>
              <a:rPr lang="ru-RU" dirty="0" smtClean="0"/>
              <a:t> и Южная. На Северном участке, где расположены основные месторождения, была получена лицензия с уникальным сроком действия – до 2199 года.</a:t>
            </a:r>
          </a:p>
          <a:p>
            <a:r>
              <a:rPr lang="ru-RU" dirty="0" smtClean="0"/>
              <a:t>По результатам ГРР Обществом «Каспийская нефтяная компания» открыты  месторождения Западно-Ракушечное и Рыбачье.</a:t>
            </a:r>
          </a:p>
          <a:p>
            <a:r>
              <a:rPr lang="ru-RU" dirty="0" smtClean="0"/>
              <a:t>ООО «Каспийская Нефтегазовая компания» и ООО «Нефтегазовая Компания Центральная» занимаются освоением соответственно месторождений </a:t>
            </a:r>
            <a:r>
              <a:rPr lang="ru-RU" dirty="0" err="1" smtClean="0"/>
              <a:t>Хвалынского</a:t>
            </a:r>
            <a:r>
              <a:rPr lang="ru-RU" dirty="0" smtClean="0"/>
              <a:t> и Центрального.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901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Северном участке «ЛУКОЙЛ» работает совместно НК «</a:t>
            </a:r>
            <a:r>
              <a:rPr lang="ru-RU" dirty="0" err="1" smtClean="0"/>
              <a:t>КазМунайГаз</a:t>
            </a:r>
            <a:r>
              <a:rPr lang="ru-RU" dirty="0" smtClean="0"/>
              <a:t>» на месторождении </a:t>
            </a:r>
            <a:r>
              <a:rPr lang="ru-RU" dirty="0" err="1" smtClean="0"/>
              <a:t>Хвалынское</a:t>
            </a:r>
            <a:r>
              <a:rPr lang="ru-RU" dirty="0" smtClean="0"/>
              <a:t> . </a:t>
            </a:r>
          </a:p>
          <a:p>
            <a:r>
              <a:rPr lang="ru-RU" dirty="0" smtClean="0"/>
              <a:t>На Центральном участке деятельность ведется совместно с ПАО «Газпромом» и НК «</a:t>
            </a:r>
            <a:r>
              <a:rPr lang="ru-RU" dirty="0" err="1" smtClean="0"/>
              <a:t>Казмунайгаз</a:t>
            </a:r>
            <a:r>
              <a:rPr lang="ru-RU" dirty="0" smtClean="0"/>
              <a:t>», на Северо-Каспийском и Западно-Ракушечном – совместно с ПАО «Роснефть» и ПАО «Газпром». </a:t>
            </a:r>
          </a:p>
          <a:p>
            <a:r>
              <a:rPr lang="ru-RU" dirty="0" smtClean="0"/>
              <a:t>Помимо российского сектора Компания также работает на проекте Шах-</a:t>
            </a:r>
            <a:r>
              <a:rPr lang="ru-RU" dirty="0" err="1" smtClean="0"/>
              <a:t>Дениз</a:t>
            </a:r>
            <a:r>
              <a:rPr lang="ru-RU" dirty="0" smtClean="0"/>
              <a:t> в Азербайджанском секторе Каспийского моря.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902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Текущее состояние дел по заключению Соглашения о разделе продукции</a:t>
            </a:r>
          </a:p>
          <a:p>
            <a:r>
              <a:rPr lang="ru-RU" dirty="0" smtClean="0"/>
              <a:t>- Протоколом Межправительственной комиссии по сотрудничеству между РФ и РК (далее – МПК) от 11-12.02.2016 поручено Минэнерго России, Минприроды России совместно с Министерством энергетики РК, ПАО «ЛУКОЙЛ», АО НК «</a:t>
            </a:r>
            <a:r>
              <a:rPr lang="ru-RU" dirty="0" err="1" smtClean="0"/>
              <a:t>КазМунайГаз</a:t>
            </a:r>
            <a:r>
              <a:rPr lang="ru-RU" dirty="0" smtClean="0"/>
              <a:t>», ПАО «Газпром» продолжить совместные консультации, связанные с подготовкой СРП, включая рассмотрение совместно с ПАО «Газпром» вопроса об экспорте газа в КНР через существующую газотранспортную систему РК.</a:t>
            </a:r>
          </a:p>
          <a:p>
            <a:r>
              <a:rPr lang="ru-RU" dirty="0" smtClean="0"/>
              <a:t>- Для реализации предложений Инвестора при заключении СРП, ведется работа по внесению изменений в Протокол к Соглашению между РФ и РК о разграничении дна северной части Каспийского моря в целях осуществления суверенных прав на недропользование от 06.07.1998 (далее - МГС). </a:t>
            </a:r>
          </a:p>
          <a:p>
            <a:r>
              <a:rPr lang="ru-RU" dirty="0" smtClean="0"/>
              <a:t>- 06.02.2017 состоялось совещания в Минэнерго РФ (под председательством зам. министра Яновского А.Б.) по обсуждению Плана совместных действий РФ и РК на 2016-2018 гг. в части подготовки к подписанию СРП по проекту «</a:t>
            </a:r>
            <a:r>
              <a:rPr lang="ru-RU" dirty="0" err="1" smtClean="0"/>
              <a:t>Хвалынское</a:t>
            </a:r>
            <a:r>
              <a:rPr lang="ru-RU" dirty="0" smtClean="0"/>
              <a:t>», по результатам которого принято решение: Минэнерго РФ и Минэнерго РК продолжить работу по согласованию Протокола о внесении изменений в МГС; продолжить работу по подготовке текста СРП в рамках заседаний РГ.</a:t>
            </a:r>
          </a:p>
          <a:p>
            <a:r>
              <a:rPr lang="ru-RU" dirty="0" smtClean="0"/>
              <a:t>- 16.02.2017 состоялось заседание РГ по подготовке текста СРП. Поручено представителям госорганов РФ рассмотреть предложения участников проекта. Минэнерго РФ актуализирует текст СРП с учетом изменений в законодательстве РФ и направит его членам рабочей группы и межведомственной комиссии, после чего планируется очередное заседание РГ.</a:t>
            </a:r>
          </a:p>
          <a:p>
            <a:r>
              <a:rPr lang="ru-RU" dirty="0" smtClean="0"/>
              <a:t>- 23.02.2017 Минэнерго РК направило в Минэнерго РФ проект Протокола о внесении изменений в МГС.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285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соответствии с Протоколом от 15 октября 2015 г. о внесении изменения в Протокол к Соглашению между Российской Федерацией и Республикой Казахстан о разграничении дна северной части Каспийского моря в целях осуществления суверенных прав на недропользование от 6 июля 1998 года, 05 сентября 2016 года ООО «НГКЦ» (СП ООО «</a:t>
            </a:r>
            <a:r>
              <a:rPr lang="ru-RU" dirty="0" err="1" smtClean="0"/>
              <a:t>ЦентрКаспнефтегаз</a:t>
            </a:r>
            <a:r>
              <a:rPr lang="ru-RU" dirty="0" smtClean="0"/>
              <a:t>» и АО «НК «</a:t>
            </a:r>
            <a:r>
              <a:rPr lang="ru-RU" dirty="0" err="1" smtClean="0"/>
              <a:t>КазМунайГаз</a:t>
            </a:r>
            <a:r>
              <a:rPr lang="ru-RU" dirty="0" smtClean="0"/>
              <a:t>») получена Лицензия на пользование недрами ШКС 16150 НР с целью геологического изучения, разведки и добычи углеводородного сырья участка Центральный.</a:t>
            </a:r>
          </a:p>
          <a:p>
            <a:endParaRPr lang="ru-RU" dirty="0" smtClean="0"/>
          </a:p>
          <a:p>
            <a:r>
              <a:rPr lang="ru-RU" dirty="0" smtClean="0"/>
              <a:t>Условиями пользования недрами предусмотрен этап геологического изучения на Участке недр, ограниченного семилетним сроком с даты государственной регистрации лицензии, в течение которого необходимо:</a:t>
            </a:r>
          </a:p>
          <a:p>
            <a:r>
              <a:rPr lang="ru-RU" dirty="0" smtClean="0"/>
              <a:t>За первый год разработать и согласовать Проект поисково-разведочных работ на месторождении Центральное;</a:t>
            </a:r>
          </a:p>
          <a:p>
            <a:r>
              <a:rPr lang="ru-RU" dirty="0" smtClean="0"/>
              <a:t>Не позднее третьего года выполнить комплексные инженерные изыскания на площадке строительства скважины;</a:t>
            </a:r>
          </a:p>
          <a:p>
            <a:r>
              <a:rPr lang="ru-RU" dirty="0" smtClean="0"/>
              <a:t>Не позднее шестого года  пробурить не менее одной разведочной скважины;</a:t>
            </a:r>
          </a:p>
          <a:p>
            <a:r>
              <a:rPr lang="ru-RU" dirty="0" smtClean="0"/>
              <a:t>Не позднее седьмого года выполнить подсчет запасов и поставить их на баланс.</a:t>
            </a:r>
          </a:p>
          <a:p>
            <a:r>
              <a:rPr lang="ru-RU" dirty="0" smtClean="0"/>
              <a:t>После этапа геологического изучения на восьмой год утвердить Проектный документ (</a:t>
            </a:r>
            <a:r>
              <a:rPr lang="ru-RU" dirty="0" err="1" smtClean="0"/>
              <a:t>Техсхему</a:t>
            </a:r>
            <a:r>
              <a:rPr lang="ru-RU" dirty="0" smtClean="0"/>
              <a:t>) на разработку месторождения «Центральное».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673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Лицензия ШКС 10967 НП, площадью 8748,1 км2 , была получена 18.12.2000г. с целью геологического изучения участка недр.</a:t>
            </a:r>
          </a:p>
          <a:p>
            <a:r>
              <a:rPr lang="ru-RU" dirty="0" smtClean="0"/>
              <a:t>     В пределах лицензионного участка открыто месторождение нефти Западно-Ракушечное.       (Свидетельство об установлении факта открытия месторождения полезных ископаемых № ШКС 08 УВС 10190 от 12.11.2008г.). 08.11.2013 г.      	ООО «Каспийская нефтяная компания»  была получена лицензия ШКС 15628 НЭ на право пользования недрами с целью разведки и добычи нефти Западно-Ракушечного месторождения, площадь участка 73,49 км2. </a:t>
            </a:r>
          </a:p>
          <a:p>
            <a:r>
              <a:rPr lang="ru-RU" dirty="0" smtClean="0"/>
              <a:t>     В 2010 г. на </a:t>
            </a:r>
            <a:r>
              <a:rPr lang="ru-RU" dirty="0" err="1" smtClean="0"/>
              <a:t>Укатной</a:t>
            </a:r>
            <a:r>
              <a:rPr lang="ru-RU" dirty="0" smtClean="0"/>
              <a:t> структуре пробурена поисково-оценочная скважина 1. Выявлена непромышленная газонефтяная залежь. </a:t>
            </a:r>
          </a:p>
          <a:p>
            <a:r>
              <a:rPr lang="ru-RU" dirty="0" smtClean="0"/>
              <a:t>     В 2014 г. на Рыбачьей структуре пробурена поисково-оценочная скважина. Выявлены газонефтяные залежи. </a:t>
            </a:r>
          </a:p>
          <a:p>
            <a:r>
              <a:rPr lang="ru-RU" dirty="0" smtClean="0"/>
              <a:t>    По результатам сейсмических исследований выявлено 8 локальных структур. Наиболее крупными являются: Жесткая, Северо-</a:t>
            </a:r>
            <a:r>
              <a:rPr lang="ru-RU" dirty="0" err="1" smtClean="0"/>
              <a:t>Укатная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800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Глубина моря в районе участков деятельности Компании варьируется от 2 до 500 м. По ключевым месторождениям в основном это небольшие глубины до 15-20 м, что позволяет осуществлять разведочное бурение при помощи СПБУ, а разработку запасов вести с применением платформ свайно-гравитационного типа. </a:t>
            </a:r>
          </a:p>
          <a:p>
            <a:endParaRPr lang="ru-RU" dirty="0" smtClean="0"/>
          </a:p>
          <a:p>
            <a:r>
              <a:rPr lang="ru-RU" dirty="0" smtClean="0"/>
              <a:t>Многими Каспийский регион воспринимается как зона с курортным климатом и благоприятными условиями работы. На самом деле условия очень сложные, требующие применения особых технических решений. Во-первых, это предельное мелководье, затрудняющее доставку и установку тяжелых конструкций на месторождении, во-вторых это сложнейшая ледовая обстановка в зимний период, в-третьих – это высокая сейсмическая активность до 6-7 баллов, в-четвертых – колебания уровня моря. Наконец, экологический аспект, наиболее важный, требующий комплекса мероприятий на всем протяжении проекта. </a:t>
            </a:r>
          </a:p>
          <a:p>
            <a:r>
              <a:rPr lang="ru-RU" dirty="0" smtClean="0"/>
              <a:t>Плюсом является ровная поверхность дна, практически не требующая подготовки для установки гравитационных конструкций.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712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1498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Компания «ЛУКОЙЛ», начиная с 1995 года ведет планомерные геологоразведочные работы в Российском секторе Каспийского моря и, в результате, к настоящему времени открыто 9 нефтегазовых месторождений с запасами по категориям B1\С1+B2\С2 –</a:t>
            </a:r>
            <a:r>
              <a:rPr lang="ru-RU" baseline="0" dirty="0" smtClean="0"/>
              <a:t> более </a:t>
            </a:r>
            <a:r>
              <a:rPr lang="ru-RU" dirty="0" smtClean="0"/>
              <a:t>1,1 млрд. ТУТ. Из открытых месторождений первоочередными являются месторождения им. </a:t>
            </a:r>
            <a:r>
              <a:rPr lang="ru-RU" dirty="0" err="1" smtClean="0"/>
              <a:t>Ю.Корчагина</a:t>
            </a:r>
            <a:r>
              <a:rPr lang="ru-RU" dirty="0" smtClean="0"/>
              <a:t> и им. </a:t>
            </a:r>
            <a:r>
              <a:rPr lang="ru-RU" dirty="0" err="1" smtClean="0"/>
              <a:t>В.Филановского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На данном слайде приведены ключевые показатели проведенных геолого-разведочных работ и программа на ближайшие три года. Как видно, Компания не снижает темпов и планирует инвестировать более 21,5 млрд. руб. в ГРР.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799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1200" y="746125"/>
            <a:ext cx="537527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Структура </a:t>
            </a:r>
            <a:r>
              <a:rPr lang="ru-RU" b="1" dirty="0" err="1" smtClean="0"/>
              <a:t>Хазри</a:t>
            </a:r>
            <a:endParaRPr lang="ru-RU" b="1" dirty="0" smtClean="0"/>
          </a:p>
          <a:p>
            <a:r>
              <a:rPr lang="ru-RU" dirty="0" smtClean="0"/>
              <a:t>В 2016-2017гг. пробурена скважина №1-Хазри. Забой 4780м. По результатам бурения основные геологические задачи поисково-оценочная скважина выполнила. На текущий момент с учетом имеющихся неопределенностей в геологическом строении предварительная оценка геологических запасов выполнена в 2-х вариантах. Геологические запасы УВС оцениваются по максимальной </a:t>
            </a:r>
            <a:r>
              <a:rPr lang="ru-RU" dirty="0" err="1" smtClean="0"/>
              <a:t>оцекнке</a:t>
            </a:r>
            <a:r>
              <a:rPr lang="ru-RU" dirty="0" smtClean="0"/>
              <a:t> в 126,3 млн ТУТ, по минимальной – 80 млн. ТУТ.  Глубина моря в районе обустройства составляет 45 м.</a:t>
            </a:r>
          </a:p>
          <a:p>
            <a:r>
              <a:rPr lang="ru-RU" dirty="0" smtClean="0"/>
              <a:t>В 2017 год выполняются сейсморазведочные работы 3Д на площади </a:t>
            </a:r>
            <a:r>
              <a:rPr lang="ru-RU" dirty="0" err="1" smtClean="0"/>
              <a:t>Хазри-Титонская</a:t>
            </a:r>
            <a:r>
              <a:rPr lang="ru-RU" dirty="0" smtClean="0"/>
              <a:t>  в объеме 900 кв. км. по результатам которых будет уточнено местоположение проектной скважины №3-Хазри. Бурение скважины №3-Хазри запланировано  на  2019 год. Проектный забой - 5200м. </a:t>
            </a:r>
          </a:p>
          <a:p>
            <a:endParaRPr lang="ru-RU" dirty="0" smtClean="0"/>
          </a:p>
          <a:p>
            <a:r>
              <a:rPr lang="ru-RU" b="1" dirty="0" smtClean="0"/>
              <a:t>Структура Южная.</a:t>
            </a:r>
          </a:p>
          <a:p>
            <a:r>
              <a:rPr lang="ru-RU" dirty="0" smtClean="0"/>
              <a:t>Извлекаемые ресурсы нефти Д0 оцениваются в 64,6 млн. тонн.  Глубина моря в районе обустройства составляет около 12 м. Ввод в эксплуатацию запланирован в 2030 год.</a:t>
            </a:r>
          </a:p>
          <a:p>
            <a:r>
              <a:rPr lang="ru-RU" dirty="0" smtClean="0"/>
              <a:t>В 2016 году в пределах площади Южная  проведены сейсморазведочные работы 3Д объемом 550 кв. км. </a:t>
            </a:r>
          </a:p>
          <a:p>
            <a:r>
              <a:rPr lang="ru-RU" dirty="0" smtClean="0"/>
              <a:t>В 2017 году начато бурение скважины №1-Южная проектной глубиной  3750 м. Цель бурения: поиск залежей природного газа и нефти, выявление газоносности пластов I, II и III </a:t>
            </a:r>
            <a:r>
              <a:rPr lang="ru-RU" dirty="0" err="1" smtClean="0"/>
              <a:t>титонского</a:t>
            </a:r>
            <a:r>
              <a:rPr lang="ru-RU" dirty="0" smtClean="0"/>
              <a:t> яруса, нефтеносности пластов I и II оксфордского, </a:t>
            </a:r>
            <a:r>
              <a:rPr lang="ru-RU" dirty="0" err="1" smtClean="0"/>
              <a:t>келловейского</a:t>
            </a:r>
            <a:r>
              <a:rPr lang="ru-RU" dirty="0" smtClean="0"/>
              <a:t> и </a:t>
            </a:r>
            <a:r>
              <a:rPr lang="ru-RU" dirty="0" err="1" smtClean="0"/>
              <a:t>ааленского</a:t>
            </a:r>
            <a:r>
              <a:rPr lang="ru-RU" dirty="0" smtClean="0"/>
              <a:t> ярусов. Текущий забой 2660 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1F00A-5289-4E30-8DF5-9E10A14F00D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35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6">
              <a:spcBef>
                <a:spcPts val="600"/>
              </a:spcBef>
            </a:pPr>
            <a:r>
              <a:rPr lang="ru-RU" sz="1200" dirty="0" smtClean="0"/>
              <a:t>На месторождениях ЛУКОЙЛ в Каспийском море </a:t>
            </a:r>
            <a:r>
              <a:rPr lang="ru-RU" sz="1200" b="1" dirty="0" smtClean="0"/>
              <a:t>добыто</a:t>
            </a:r>
            <a:r>
              <a:rPr lang="ru-RU" sz="1200" dirty="0" smtClean="0"/>
              <a:t> &gt;</a:t>
            </a:r>
            <a:r>
              <a:rPr lang="ru-RU" sz="1200" b="1" dirty="0" smtClean="0"/>
              <a:t>11</a:t>
            </a:r>
            <a:r>
              <a:rPr lang="ru-RU" sz="1200" dirty="0" smtClean="0"/>
              <a:t> </a:t>
            </a:r>
            <a:r>
              <a:rPr lang="ru-RU" sz="1200" dirty="0" err="1" smtClean="0"/>
              <a:t>млн.тонн</a:t>
            </a:r>
            <a:r>
              <a:rPr lang="ru-RU" sz="1200" dirty="0" smtClean="0"/>
              <a:t> ЖУВ.</a:t>
            </a:r>
          </a:p>
          <a:p>
            <a:pPr defTabSz="914306">
              <a:spcBef>
                <a:spcPts val="600"/>
              </a:spcBef>
            </a:pPr>
            <a:r>
              <a:rPr lang="ru-RU" sz="1200" dirty="0" smtClean="0"/>
              <a:t>Накопленные </a:t>
            </a:r>
            <a:r>
              <a:rPr lang="ru-RU" sz="1200" b="1" dirty="0" smtClean="0"/>
              <a:t>инвестиции</a:t>
            </a:r>
            <a:r>
              <a:rPr lang="ru-RU" sz="1200" dirty="0" smtClean="0"/>
              <a:t> на Каспии </a:t>
            </a:r>
            <a:r>
              <a:rPr lang="en-US" sz="1200" dirty="0" smtClean="0"/>
              <a:t>&gt; </a:t>
            </a:r>
            <a:r>
              <a:rPr lang="en-US" sz="1200" b="1" dirty="0" smtClean="0"/>
              <a:t>2</a:t>
            </a:r>
            <a:r>
              <a:rPr lang="ru-RU" sz="1200" b="1" dirty="0" smtClean="0"/>
              <a:t>5</a:t>
            </a:r>
            <a:r>
              <a:rPr lang="en-US" sz="1200" b="1" dirty="0" smtClean="0"/>
              <a:t>0</a:t>
            </a:r>
            <a:r>
              <a:rPr lang="en-US" sz="1200" dirty="0" smtClean="0"/>
              <a:t> </a:t>
            </a:r>
            <a:r>
              <a:rPr lang="ru-RU" sz="1200" dirty="0" smtClean="0"/>
              <a:t>млрд. </a:t>
            </a:r>
            <a:r>
              <a:rPr lang="ru-RU" sz="1200" dirty="0" err="1" smtClean="0"/>
              <a:t>руб</a:t>
            </a:r>
            <a:r>
              <a:rPr lang="ru-RU" sz="1200" dirty="0" smtClean="0"/>
              <a:t> (вкл. затраты на ГРР)</a:t>
            </a:r>
          </a:p>
          <a:p>
            <a:pPr>
              <a:spcBef>
                <a:spcPts val="600"/>
              </a:spcBef>
            </a:pPr>
            <a:r>
              <a:rPr lang="ru-RU" sz="1200" dirty="0" smtClean="0"/>
              <a:t>Оценка добычи до  2045 года :  </a:t>
            </a:r>
            <a:r>
              <a:rPr lang="en-US" sz="1200" dirty="0" smtClean="0"/>
              <a:t>&gt; 35</a:t>
            </a:r>
            <a:r>
              <a:rPr lang="ru-RU" sz="1200" dirty="0" smtClean="0"/>
              <a:t>0 млн. ТУТ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C81B-CA49-4AE5-8C9D-7B5442F8557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06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Стоимость </a:t>
            </a:r>
            <a:r>
              <a:rPr lang="ru-RU" b="1" dirty="0" smtClean="0"/>
              <a:t>сооружений</a:t>
            </a:r>
            <a:r>
              <a:rPr lang="ru-RU" dirty="0" smtClean="0"/>
              <a:t>:                            </a:t>
            </a:r>
            <a:r>
              <a:rPr lang="ru-RU" b="1" dirty="0" smtClean="0"/>
              <a:t>1 очередь </a:t>
            </a:r>
            <a:r>
              <a:rPr lang="ru-RU" dirty="0" smtClean="0"/>
              <a:t>30 </a:t>
            </a:r>
            <a:r>
              <a:rPr lang="ru-RU" dirty="0" err="1" smtClean="0"/>
              <a:t>скв</a:t>
            </a:r>
            <a:r>
              <a:rPr lang="ru-RU" dirty="0" smtClean="0"/>
              <a:t>. = 25 добыча + 5 нагнетательных</a:t>
            </a:r>
          </a:p>
          <a:p>
            <a:r>
              <a:rPr lang="ru-RU" dirty="0" smtClean="0"/>
              <a:t>- МЛСП-1 - 26 </a:t>
            </a:r>
            <a:r>
              <a:rPr lang="ru-RU" dirty="0" err="1" smtClean="0"/>
              <a:t>млрд.руб</a:t>
            </a:r>
            <a:r>
              <a:rPr lang="ru-RU" dirty="0" smtClean="0"/>
              <a:t>.                           Мах</a:t>
            </a:r>
            <a:r>
              <a:rPr lang="ru-RU" baseline="0" dirty="0" smtClean="0"/>
              <a:t>. Длина ствола  8 005 м  </a:t>
            </a:r>
            <a:endParaRPr lang="ru-RU" dirty="0" smtClean="0"/>
          </a:p>
          <a:p>
            <a:r>
              <a:rPr lang="ru-RU" dirty="0" smtClean="0"/>
              <a:t>- БК - 9 </a:t>
            </a:r>
            <a:r>
              <a:rPr lang="ru-RU" dirty="0" err="1" smtClean="0"/>
              <a:t>млрд.руб</a:t>
            </a:r>
            <a:r>
              <a:rPr lang="ru-RU" dirty="0" smtClean="0"/>
              <a:t>.</a:t>
            </a:r>
          </a:p>
          <a:p>
            <a:r>
              <a:rPr lang="ru-RU" dirty="0" smtClean="0"/>
              <a:t>- трубопроводы - 7 </a:t>
            </a:r>
            <a:r>
              <a:rPr lang="ru-RU" dirty="0" err="1" smtClean="0"/>
              <a:t>млрд.руб</a:t>
            </a:r>
            <a:r>
              <a:rPr lang="ru-RU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морские операции - 2 </a:t>
            </a:r>
            <a:r>
              <a:rPr lang="ru-RU" dirty="0" err="1" smtClean="0"/>
              <a:t>млрд.руб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 marL="0" marR="0" indent="0" algn="l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cs typeface="Arial" panose="020B0604020202020204" pitchFamily="34" charset="0"/>
              </a:rPr>
              <a:t>Стоимость строительства объектов обустройства </a:t>
            </a:r>
            <a:r>
              <a:rPr lang="ru-RU" b="1" dirty="0" smtClean="0"/>
              <a:t>2 очереди</a:t>
            </a:r>
            <a:r>
              <a:rPr lang="ru-RU" sz="1200" dirty="0" smtClean="0">
                <a:cs typeface="Arial" panose="020B0604020202020204" pitchFamily="34" charset="0"/>
              </a:rPr>
              <a:t>  – </a:t>
            </a:r>
            <a:r>
              <a:rPr lang="ru-RU" sz="1200" b="1" dirty="0" smtClean="0">
                <a:cs typeface="Arial" panose="020B0604020202020204" pitchFamily="34" charset="0"/>
              </a:rPr>
              <a:t>19 </a:t>
            </a:r>
            <a:r>
              <a:rPr lang="ru-RU" sz="1200" dirty="0" err="1" smtClean="0">
                <a:cs typeface="Arial" panose="020B0604020202020204" pitchFamily="34" charset="0"/>
              </a:rPr>
              <a:t>млрд.руб</a:t>
            </a:r>
            <a:endParaRPr lang="ru-RU" dirty="0" smtClean="0"/>
          </a:p>
          <a:p>
            <a:pPr defTabSz="915772">
              <a:defRPr/>
            </a:pPr>
            <a:r>
              <a:rPr lang="ru-RU" sz="1200" dirty="0" smtClean="0">
                <a:cs typeface="Arial" panose="020B0604020202020204" pitchFamily="34" charset="0"/>
              </a:rPr>
              <a:t>Максимальный уровень добычи нефти                                    – </a:t>
            </a:r>
            <a:r>
              <a:rPr lang="ru-RU" sz="1200" b="1" dirty="0" smtClean="0">
                <a:cs typeface="Arial" panose="020B0604020202020204" pitchFamily="34" charset="0"/>
              </a:rPr>
              <a:t>0.6</a:t>
            </a:r>
            <a:r>
              <a:rPr lang="ru-RU" sz="1200" dirty="0" smtClean="0"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cs typeface="Arial" panose="020B0604020202020204" pitchFamily="34" charset="0"/>
              </a:rPr>
              <a:t>млн.т</a:t>
            </a:r>
            <a:r>
              <a:rPr lang="ru-RU" sz="1200" dirty="0" smtClean="0">
                <a:cs typeface="Arial" panose="020B0604020202020204" pitchFamily="34" charset="0"/>
              </a:rPr>
              <a:t>/год</a:t>
            </a:r>
          </a:p>
          <a:p>
            <a:pPr defTabSz="915772">
              <a:defRPr/>
            </a:pPr>
            <a:endParaRPr lang="ru-RU" dirty="0" smtClean="0"/>
          </a:p>
          <a:p>
            <a:pPr defTabSz="915772">
              <a:defRPr/>
            </a:pPr>
            <a:r>
              <a:rPr lang="ru-RU" dirty="0" smtClean="0"/>
              <a:t>Стоимость бурения </a:t>
            </a:r>
            <a:r>
              <a:rPr lang="ru-RU" b="1" dirty="0" smtClean="0"/>
              <a:t>скважин</a:t>
            </a:r>
            <a:r>
              <a:rPr lang="ru-RU" dirty="0" smtClean="0"/>
              <a:t>:                  7 </a:t>
            </a:r>
            <a:r>
              <a:rPr lang="ru-RU" dirty="0" err="1" smtClean="0"/>
              <a:t>скв</a:t>
            </a:r>
            <a:r>
              <a:rPr lang="ru-RU" dirty="0" smtClean="0"/>
              <a:t>. = 6 добыча + 1 нагнетательная</a:t>
            </a:r>
          </a:p>
          <a:p>
            <a:r>
              <a:rPr lang="ru-RU" dirty="0" smtClean="0"/>
              <a:t>- на МЛСП 49 </a:t>
            </a:r>
            <a:r>
              <a:rPr lang="ru-RU" dirty="0" err="1" smtClean="0"/>
              <a:t>млрд.руб</a:t>
            </a:r>
            <a:r>
              <a:rPr lang="ru-RU" dirty="0" smtClean="0"/>
              <a:t>.</a:t>
            </a:r>
          </a:p>
          <a:p>
            <a:r>
              <a:rPr lang="ru-RU" dirty="0" smtClean="0"/>
              <a:t>- на БК 18 </a:t>
            </a:r>
            <a:r>
              <a:rPr lang="ru-RU" dirty="0" err="1" smtClean="0"/>
              <a:t>млрд.руб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b="0" dirty="0" smtClean="0"/>
              <a:t>Всего инвестиций на м-и им. Ю. Корчагина </a:t>
            </a:r>
            <a:r>
              <a:rPr lang="ru-RU" b="1" dirty="0" smtClean="0"/>
              <a:t>148 </a:t>
            </a:r>
            <a:r>
              <a:rPr lang="ru-RU" b="1" dirty="0" err="1" smtClean="0"/>
              <a:t>млрд.руб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179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1-я очередь.</a:t>
            </a:r>
          </a:p>
          <a:p>
            <a:pPr algn="just" defTabSz="914306">
              <a:defRPr/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Обеспечена подача пластовой продукции на ЦТП и сдача нефти в Каспийский Трубопроводный Консорциум (КТК).</a:t>
            </a:r>
          </a:p>
          <a:p>
            <a:pPr algn="just" defTabSz="914306">
              <a:defRPr/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Фонд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скважин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01.09: 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5 добыча +1 в освоении</a:t>
            </a:r>
          </a:p>
          <a:p>
            <a:pPr marL="0" indent="0" algn="just" defTabSz="914306">
              <a:spcBef>
                <a:spcPts val="600"/>
              </a:spcBef>
              <a:buNone/>
              <a:defRPr/>
            </a:pPr>
            <a:endParaRPr lang="ru-RU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 defTabSz="914306">
              <a:spcBef>
                <a:spcPts val="600"/>
              </a:spcBef>
              <a:buNone/>
              <a:defRPr/>
            </a:pP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Добыто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нефти                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3,8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млн.тонн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 defTabSz="914306">
              <a:buNone/>
              <a:defRPr/>
            </a:pP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Макс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уровень добычи   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4,3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млн.т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/год</a:t>
            </a:r>
            <a:endParaRPr lang="ru-RU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 defTabSz="914306">
              <a:buNone/>
              <a:defRPr/>
            </a:pPr>
            <a:endParaRPr lang="ru-RU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 defTabSz="914306">
              <a:buNone/>
              <a:defRPr/>
            </a:pPr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на 2017 год: </a:t>
            </a:r>
            <a:endParaRPr lang="ru-RU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914306">
              <a:defRPr/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-завершить эксплуатационное бурение на ЛСП-1.</a:t>
            </a:r>
          </a:p>
          <a:p>
            <a:pPr algn="just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41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642938"/>
            <a:ext cx="6199187" cy="42926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2" y="5612186"/>
            <a:ext cx="5438775" cy="3571385"/>
          </a:xfrm>
        </p:spPr>
        <p:txBody>
          <a:bodyPr/>
          <a:lstStyle/>
          <a:p>
            <a:pPr algn="just"/>
            <a:r>
              <a:rPr lang="ru-RU" dirty="0" smtClean="0"/>
              <a:t>Проект высокой технологической сложности, самостоятельно реализуемый ПАО «ЛУКОЙЛ» с привлечением в основном российских поставщиков и подрядчиков.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Количество эксплуатационных скважин – 12 (6 </a:t>
            </a:r>
            <a:r>
              <a:rPr lang="ru-RU" dirty="0" err="1" smtClean="0"/>
              <a:t>дв</a:t>
            </a:r>
            <a:r>
              <a:rPr lang="ru-RU" dirty="0" smtClean="0"/>
              <a:t>.);</a:t>
            </a:r>
          </a:p>
          <a:p>
            <a:pPr algn="just"/>
            <a:r>
              <a:rPr lang="ru-RU" dirty="0" smtClean="0"/>
              <a:t>Дебиты скважин одноствольных         &gt; 2 </a:t>
            </a:r>
            <a:r>
              <a:rPr lang="ru-RU" dirty="0" err="1" smtClean="0"/>
              <a:t>тыс.тонн</a:t>
            </a:r>
            <a:r>
              <a:rPr lang="ru-RU" dirty="0" smtClean="0"/>
              <a:t>/сутки;</a:t>
            </a:r>
          </a:p>
          <a:p>
            <a:pPr algn="just"/>
            <a:r>
              <a:rPr lang="ru-RU" dirty="0" smtClean="0"/>
              <a:t>Дебиты скважин двуствольных           &gt; 3 </a:t>
            </a:r>
            <a:r>
              <a:rPr lang="ru-RU" dirty="0" err="1" smtClean="0"/>
              <a:t>тыс.тонн</a:t>
            </a:r>
            <a:r>
              <a:rPr lang="ru-RU" dirty="0" smtClean="0"/>
              <a:t>/сутки;</a:t>
            </a:r>
          </a:p>
          <a:p>
            <a:pPr algn="just"/>
            <a:r>
              <a:rPr lang="ru-RU" dirty="0" smtClean="0"/>
              <a:t>Конструкция </a:t>
            </a:r>
            <a:r>
              <a:rPr lang="ru-RU" dirty="0" err="1" smtClean="0"/>
              <a:t>заканчивания</a:t>
            </a:r>
            <a:r>
              <a:rPr lang="ru-RU" dirty="0" smtClean="0"/>
              <a:t> многоствольных скважин позволяет добывать флюид одновременно из обоих стволов с контролем притока из основного и бокового ствола. 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541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0" fontAlgn="base" latinLnBrk="0" hangingPunct="0"/>
            <a:r>
              <a:rPr lang="ru-RU" b="0" dirty="0" smtClean="0"/>
              <a:t>Текущая</a:t>
            </a:r>
            <a:r>
              <a:rPr lang="ru-RU" b="0" baseline="0" dirty="0" smtClean="0"/>
              <a:t>  </a:t>
            </a:r>
            <a:r>
              <a:rPr lang="ru-RU" b="0" dirty="0" smtClean="0"/>
              <a:t>добыча  </a:t>
            </a:r>
            <a:r>
              <a:rPr lang="en-US" b="0" dirty="0" smtClean="0"/>
              <a:t>&gt;</a:t>
            </a:r>
            <a:r>
              <a:rPr lang="ru-RU" b="0" dirty="0" smtClean="0"/>
              <a:t> 15 тыс.</a:t>
            </a:r>
            <a:r>
              <a:rPr lang="ru-RU" b="0" baseline="0" dirty="0" smtClean="0"/>
              <a:t> тонн/сутки</a:t>
            </a:r>
            <a:endParaRPr lang="ru-RU" b="0" dirty="0" smtClean="0"/>
          </a:p>
          <a:p>
            <a:pPr algn="just">
              <a:spcBef>
                <a:spcPts val="1803"/>
              </a:spcBef>
            </a:pP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плановый</a:t>
            </a:r>
            <a:r>
              <a:rPr lang="ru-RU" sz="1200" b="1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уровень добычи:  6 </a:t>
            </a:r>
            <a:r>
              <a:rPr lang="ru-RU" sz="12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тонн </a:t>
            </a:r>
            <a:r>
              <a:rPr lang="ru-RU" sz="1200" b="1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нефти/год (</a:t>
            </a:r>
            <a:r>
              <a:rPr lang="ru-RU" sz="12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2019-2020</a:t>
            </a:r>
            <a:r>
              <a:rPr lang="ru-RU" sz="1200" b="1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и</a:t>
            </a:r>
            <a:r>
              <a:rPr lang="ru-RU" sz="1200" b="1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0,75 млрд м3 </a:t>
            </a:r>
            <a:r>
              <a:rPr lang="ru-RU" sz="12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нефтяного </a:t>
            </a:r>
            <a:r>
              <a:rPr lang="ru-RU" sz="1200" b="1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газа</a:t>
            </a:r>
            <a:r>
              <a:rPr lang="ru-RU" sz="12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(2020)</a:t>
            </a:r>
          </a:p>
          <a:p>
            <a:pPr marL="0" indent="0" algn="just">
              <a:spcBef>
                <a:spcPts val="1803"/>
              </a:spcBef>
              <a:buNone/>
            </a:pPr>
            <a:r>
              <a:rPr lang="ru-RU" sz="1200" b="1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полка: 6-7 лет</a:t>
            </a:r>
          </a:p>
          <a:p>
            <a:pPr algn="just">
              <a:spcBef>
                <a:spcPts val="1803"/>
              </a:spcBef>
            </a:pPr>
            <a:endParaRPr lang="ru-RU" sz="1200" spc="-1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ts val="1803"/>
              </a:spcBef>
            </a:pPr>
            <a:r>
              <a:rPr lang="ru-RU" sz="1200" spc="-1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Инвест.расходы</a:t>
            </a:r>
            <a:r>
              <a:rPr lang="ru-RU" sz="12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проект: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ru-RU" sz="12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262</a:t>
            </a:r>
            <a:r>
              <a:rPr lang="ru-RU" sz="12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spc="-1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млрд.руб</a:t>
            </a:r>
            <a:r>
              <a:rPr lang="ru-RU" sz="12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(в </a:t>
            </a:r>
            <a:r>
              <a:rPr lang="ru-RU" sz="1200" spc="-1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2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на строительство: 172 </a:t>
            </a:r>
            <a:r>
              <a:rPr lang="ru-RU" sz="1200" spc="-1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млрд.руб</a:t>
            </a:r>
            <a:r>
              <a:rPr lang="ru-RU" sz="12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</a:p>
          <a:p>
            <a:pPr algn="just">
              <a:spcBef>
                <a:spcPts val="1803"/>
              </a:spcBef>
            </a:pP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Накопленные инвестиции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вкл. ГРР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156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млрд.руб</a:t>
            </a:r>
            <a:endParaRPr lang="ru-RU" sz="12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4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48544" y="2348884"/>
            <a:ext cx="8420100" cy="1470025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ТЕМА</a:t>
            </a:r>
            <a:br>
              <a:rPr lang="ru-RU" dirty="0" smtClean="0"/>
            </a:br>
            <a:r>
              <a:rPr lang="ru-RU" dirty="0" smtClean="0"/>
              <a:t>ПРЕЗЕНТАЦИИ</a:t>
            </a:r>
            <a:endParaRPr lang="ru-RU" dirty="0"/>
          </a:p>
        </p:txBody>
      </p:sp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6105130" y="270990"/>
            <a:ext cx="3499619" cy="5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altLang="ru-RU" sz="2800" b="0" i="0" dirty="0">
                <a:solidFill>
                  <a:schemeClr val="bg1"/>
                </a:solidFill>
                <a:latin typeface="Tahoma" pitchFamily="34" charset="0"/>
              </a:rPr>
              <a:t>Всегда в движении!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3440832" cy="108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712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582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7F344A7B-CD61-4EF9-9959-CC098ADA4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06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89B4F550-90EE-4F0D-AB0B-447D55B5C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85865"/>
      </p:ext>
    </p:extLst>
  </p:cSld>
  <p:clrMapOvr>
    <a:masterClrMapping/>
  </p:clrMapOvr>
  <p:transition>
    <p:pull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05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BB9EE5B2-302E-41F6-BF48-D0B0BD7370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149159"/>
      </p:ext>
    </p:extLst>
  </p:cSld>
  <p:clrMapOvr>
    <a:masterClrMapping/>
  </p:clrMapOvr>
  <p:transition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3825" y="1206500"/>
            <a:ext cx="4760383" cy="5391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9315" y="1206500"/>
            <a:ext cx="4760383" cy="5391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73D5C0EC-7384-4276-AF48-A783C27E9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89884"/>
      </p:ext>
    </p:extLst>
  </p:cSld>
  <p:clrMapOvr>
    <a:masterClrMapping/>
  </p:clrMapOvr>
  <p:transition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7895CB7D-7E27-4FC7-BD56-94C9CB1316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59655"/>
      </p:ext>
    </p:extLst>
  </p:cSld>
  <p:clrMapOvr>
    <a:masterClrMapping/>
  </p:clrMapOvr>
  <p:transition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0C0C9D20-FD07-4169-B45A-7DA99214AB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711219"/>
      </p:ext>
    </p:extLst>
  </p:cSld>
  <p:clrMapOvr>
    <a:masterClrMapping/>
  </p:clrMapOvr>
  <p:transition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68FDC567-9B28-4E95-8556-C9A59F7C4E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439066"/>
      </p:ext>
    </p:extLst>
  </p:cSld>
  <p:clrMapOvr>
    <a:masterClrMapping/>
  </p:clrMapOvr>
  <p:transition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7CF49C52-B395-486B-A7D9-CB41AEFD2A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237691"/>
      </p:ext>
    </p:extLst>
  </p:cSld>
  <p:clrMapOvr>
    <a:masterClrMapping/>
  </p:clrMapOvr>
  <p:transition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821CD020-76B3-4ED8-9599-33EB19A43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264827"/>
      </p:ext>
    </p:extLst>
  </p:cSld>
  <p:clrMapOvr>
    <a:masterClrMapping/>
  </p:clrMapOvr>
  <p:transition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80194748-3BE0-40C8-988A-C07656949A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367884"/>
      </p:ext>
    </p:extLst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чало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3" y="404664"/>
            <a:ext cx="8814979" cy="410448"/>
          </a:xfrm>
        </p:spPr>
        <p:txBody>
          <a:bodyPr anchor="b"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НАИМЕНОВАНИЕ РАЗДЕЛА</a:t>
            </a:r>
            <a:endParaRPr lang="ru-RU" dirty="0"/>
          </a:p>
        </p:txBody>
      </p:sp>
      <p:cxnSp>
        <p:nvCxnSpPr>
          <p:cNvPr id="34" name="Прямая соединительная линия 33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2872" y="3717032"/>
            <a:ext cx="9280648" cy="1800200"/>
          </a:xfrm>
        </p:spPr>
        <p:txBody>
          <a:bodyPr>
            <a:noAutofit/>
          </a:bodyPr>
          <a:lstStyle>
            <a:lvl1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 smtClean="0"/>
              <a:t>Блок текста (рекомендуемый размер шрифта 16)</a:t>
            </a: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H="1">
            <a:off x="488504" y="836712"/>
            <a:ext cx="87849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9649"/>
            <a:ext cx="1691679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873B82E-5C3E-495E-9BC0-1866D7331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699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88227" y="287338"/>
            <a:ext cx="2421467" cy="63103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3825" y="287338"/>
            <a:ext cx="7099300" cy="63103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86AD06EA-DDB6-4B51-AB81-7D2735EFC9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0180"/>
      </p:ext>
    </p:extLst>
  </p:cSld>
  <p:clrMapOvr>
    <a:masterClrMapping/>
  </p:clrMapOvr>
  <p:transition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9023" y="287338"/>
            <a:ext cx="7644473" cy="7191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23827" y="1206500"/>
            <a:ext cx="9685867" cy="5391150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B2EB0702-D52F-4717-AEF0-8160460932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737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6"/>
            <a:ext cx="89154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499"/>
            <a:ext cx="23114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ahoma" pitchFamily="34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AFC7A3E-023F-4499-94EF-0F8F69F82FD9}" type="datetime1">
              <a:rPr lang="ru-RU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499"/>
            <a:ext cx="31369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ahoma" pitchFamily="34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AF6A8D01-C0F3-4413-9BFD-D4DF3BDBA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445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95303" y="1600200"/>
            <a:ext cx="4381501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029199" y="1600200"/>
            <a:ext cx="4381501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95303" y="3938589"/>
            <a:ext cx="4381501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29199" y="3938589"/>
            <a:ext cx="4381501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499"/>
            <a:ext cx="23114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ahoma" pitchFamily="34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2AFF7F7-85D6-4A30-8B03-447E2F575B20}" type="datetime1">
              <a:rPr lang="ru-RU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24.09.2017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499"/>
            <a:ext cx="31369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ahoma" pitchFamily="34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3EF44766-102C-49D8-9FA8-EDAA41FAB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901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48544" y="2348880"/>
            <a:ext cx="8420100" cy="1470025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ТЕМА</a:t>
            </a:r>
            <a:br>
              <a:rPr lang="ru-RU" dirty="0" smtClean="0"/>
            </a:br>
            <a:r>
              <a:rPr lang="ru-RU" dirty="0" smtClean="0"/>
              <a:t>ПРЕЗЕНТАЦИИ</a:t>
            </a:r>
            <a:endParaRPr lang="ru-RU" dirty="0"/>
          </a:p>
        </p:txBody>
      </p:sp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6105128" y="270986"/>
            <a:ext cx="3499619" cy="5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altLang="ru-RU" sz="2800" dirty="0">
                <a:solidFill>
                  <a:prstClr val="white"/>
                </a:solidFill>
                <a:latin typeface="Tahoma" pitchFamily="34" charset="0"/>
              </a:rPr>
              <a:t>Всегда в движении!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40832" cy="108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756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чало раздела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1" y="404664"/>
            <a:ext cx="8814979" cy="410448"/>
          </a:xfrm>
        </p:spPr>
        <p:txBody>
          <a:bodyPr anchor="b"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НАИМЕНОВАНИЕ РАЗДЕЛА</a:t>
            </a:r>
            <a:endParaRPr lang="ru-RU" dirty="0"/>
          </a:p>
        </p:txBody>
      </p:sp>
      <p:cxnSp>
        <p:nvCxnSpPr>
          <p:cNvPr id="34" name="Прямая соединительная линия 33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2872" y="3717032"/>
            <a:ext cx="9280648" cy="1800200"/>
          </a:xfrm>
        </p:spPr>
        <p:txBody>
          <a:bodyPr>
            <a:noAutofit/>
          </a:bodyPr>
          <a:lstStyle>
            <a:lvl1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 smtClean="0"/>
              <a:t>Блок текста (рекомендуемый размер шрифта 16)</a:t>
            </a: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H="1">
            <a:off x="488504" y="836712"/>
            <a:ext cx="87849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9645"/>
            <a:ext cx="1691679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873B82E-5C3E-495E-9BC0-1866D7331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27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1" y="404664"/>
            <a:ext cx="8814979" cy="410448"/>
          </a:xfrm>
        </p:spPr>
        <p:txBody>
          <a:bodyPr anchor="b"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13"/>
          </p:nvPr>
        </p:nvSpPr>
        <p:spPr>
          <a:xfrm>
            <a:off x="542925" y="1484313"/>
            <a:ext cx="2085975" cy="13001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ru-RU" dirty="0"/>
          </a:p>
        </p:txBody>
      </p:sp>
      <p:sp>
        <p:nvSpPr>
          <p:cNvPr id="36" name="Рисунок 27"/>
          <p:cNvSpPr>
            <a:spLocks noGrp="1"/>
          </p:cNvSpPr>
          <p:nvPr>
            <p:ph type="pic" sz="quarter" idx="14"/>
          </p:nvPr>
        </p:nvSpPr>
        <p:spPr>
          <a:xfrm>
            <a:off x="2771775" y="1484313"/>
            <a:ext cx="2085975" cy="13001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ru-RU" dirty="0"/>
          </a:p>
        </p:txBody>
      </p:sp>
      <p:sp>
        <p:nvSpPr>
          <p:cNvPr id="39" name="Рисунок 27"/>
          <p:cNvSpPr>
            <a:spLocks noGrp="1"/>
          </p:cNvSpPr>
          <p:nvPr>
            <p:ph type="pic" sz="quarter" idx="15"/>
          </p:nvPr>
        </p:nvSpPr>
        <p:spPr>
          <a:xfrm>
            <a:off x="5010150" y="1484313"/>
            <a:ext cx="2085975" cy="13001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ru-RU" dirty="0"/>
          </a:p>
        </p:txBody>
      </p:sp>
      <p:sp>
        <p:nvSpPr>
          <p:cNvPr id="40" name="Рисунок 27"/>
          <p:cNvSpPr>
            <a:spLocks noGrp="1"/>
          </p:cNvSpPr>
          <p:nvPr>
            <p:ph type="pic" sz="quarter" idx="16"/>
          </p:nvPr>
        </p:nvSpPr>
        <p:spPr>
          <a:xfrm>
            <a:off x="7248525" y="1484313"/>
            <a:ext cx="2085975" cy="13001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ru-RU" dirty="0"/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 userDrawn="1"/>
        </p:nvCxnSpPr>
        <p:spPr>
          <a:xfrm flipH="1">
            <a:off x="488504" y="836712"/>
            <a:ext cx="8784976" cy="0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9645"/>
            <a:ext cx="1691679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873B82E-5C3E-495E-9BC0-1866D7331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16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62080" y="1196752"/>
            <a:ext cx="6551159" cy="306265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828592" indent="0">
              <a:buNone/>
              <a:defRPr sz="1600" baseline="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4"/>
            <a:r>
              <a:rPr lang="ru-RU" dirty="0" smtClean="0"/>
              <a:t>Рисунок, карта, фото, диаграмма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1" y="404664"/>
            <a:ext cx="8814979" cy="410448"/>
          </a:xfrm>
        </p:spPr>
        <p:txBody>
          <a:bodyPr anchor="b"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60512" y="4436517"/>
            <a:ext cx="8877807" cy="1512763"/>
          </a:xfrm>
        </p:spPr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Блок текста (рекомендуемый размер шрифта 16)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 userDrawn="1"/>
        </p:nvCxnSpPr>
        <p:spPr>
          <a:xfrm flipH="1">
            <a:off x="488504" y="836712"/>
            <a:ext cx="8784976" cy="0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9645"/>
            <a:ext cx="1691679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73B82E-5C3E-495E-9BC0-1866D7331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84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1" y="404664"/>
            <a:ext cx="8814979" cy="410448"/>
          </a:xfrm>
        </p:spPr>
        <p:txBody>
          <a:bodyPr anchor="b"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488504" y="836712"/>
            <a:ext cx="8784976" cy="0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9645"/>
            <a:ext cx="1691679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3B82E-5C3E-495E-9BC0-1866D7331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81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 userDrawn="1"/>
        </p:nvSpPr>
        <p:spPr bwMode="auto">
          <a:xfrm>
            <a:off x="-1" y="5733256"/>
            <a:ext cx="9906001" cy="66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7287" tIns="53643" rIns="107287" bIns="5364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prstClr val="white"/>
                </a:solidFill>
              </a:rPr>
              <a:t>Всегда в движении!</a:t>
            </a:r>
            <a:endParaRPr lang="ru-RU" altLang="ru-RU" sz="3600" b="1" dirty="0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40832" cy="108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Мои документы\!Презентации\!Шаблоны, рекомендации\Фон финального слайда.png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000"/>
            <a:ext cx="9907200" cy="44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49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3" y="404664"/>
            <a:ext cx="8814979" cy="410448"/>
          </a:xfrm>
        </p:spPr>
        <p:txBody>
          <a:bodyPr anchor="b"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13"/>
          </p:nvPr>
        </p:nvSpPr>
        <p:spPr>
          <a:xfrm>
            <a:off x="542926" y="1484313"/>
            <a:ext cx="2085975" cy="13001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ru-RU" dirty="0"/>
          </a:p>
        </p:txBody>
      </p:sp>
      <p:sp>
        <p:nvSpPr>
          <p:cNvPr id="36" name="Рисунок 27"/>
          <p:cNvSpPr>
            <a:spLocks noGrp="1"/>
          </p:cNvSpPr>
          <p:nvPr>
            <p:ph type="pic" sz="quarter" idx="14"/>
          </p:nvPr>
        </p:nvSpPr>
        <p:spPr>
          <a:xfrm>
            <a:off x="2771776" y="1484313"/>
            <a:ext cx="2085975" cy="13001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ru-RU" dirty="0"/>
          </a:p>
        </p:txBody>
      </p:sp>
      <p:sp>
        <p:nvSpPr>
          <p:cNvPr id="39" name="Рисунок 27"/>
          <p:cNvSpPr>
            <a:spLocks noGrp="1"/>
          </p:cNvSpPr>
          <p:nvPr>
            <p:ph type="pic" sz="quarter" idx="15"/>
          </p:nvPr>
        </p:nvSpPr>
        <p:spPr>
          <a:xfrm>
            <a:off x="5010151" y="1484313"/>
            <a:ext cx="2085975" cy="13001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ru-RU" dirty="0"/>
          </a:p>
        </p:txBody>
      </p:sp>
      <p:sp>
        <p:nvSpPr>
          <p:cNvPr id="40" name="Рисунок 27"/>
          <p:cNvSpPr>
            <a:spLocks noGrp="1"/>
          </p:cNvSpPr>
          <p:nvPr>
            <p:ph type="pic" sz="quarter" idx="16"/>
          </p:nvPr>
        </p:nvSpPr>
        <p:spPr>
          <a:xfrm>
            <a:off x="7248525" y="1484313"/>
            <a:ext cx="2085975" cy="13001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ru-RU" dirty="0"/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 userDrawn="1"/>
        </p:nvCxnSpPr>
        <p:spPr>
          <a:xfrm flipH="1">
            <a:off x="488504" y="836712"/>
            <a:ext cx="8784976" cy="0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9649"/>
            <a:ext cx="1691679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873B82E-5C3E-495E-9BC0-1866D7331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8762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62080" y="1196752"/>
            <a:ext cx="8783408" cy="480399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828592" indent="0">
              <a:buNone/>
              <a:defRPr sz="1600" baseline="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4"/>
            <a:r>
              <a:rPr lang="ru-RU" dirty="0" smtClean="0"/>
              <a:t>Рисунок, карта, фото, диаграмма, видео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8" y="404664"/>
            <a:ext cx="8814979" cy="410448"/>
          </a:xfrm>
        </p:spPr>
        <p:txBody>
          <a:bodyPr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1538" y="6552728"/>
            <a:ext cx="432047" cy="260648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1200" b="1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488506" y="836712"/>
            <a:ext cx="8784976" cy="0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3" y="6190702"/>
            <a:ext cx="1336572" cy="55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0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62082" y="1196752"/>
            <a:ext cx="6551159" cy="306265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828592" indent="0">
              <a:buNone/>
              <a:defRPr sz="1600" baseline="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4"/>
            <a:r>
              <a:rPr lang="ru-RU" dirty="0" smtClean="0"/>
              <a:t>Рисунок, карта, фото, диаграмма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3" y="404664"/>
            <a:ext cx="8814979" cy="410448"/>
          </a:xfrm>
        </p:spPr>
        <p:txBody>
          <a:bodyPr anchor="b"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60512" y="4436521"/>
            <a:ext cx="8877807" cy="1512763"/>
          </a:xfrm>
        </p:spPr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Блок текста (рекомендуемый размер шрифта 16)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 userDrawn="1"/>
        </p:nvCxnSpPr>
        <p:spPr>
          <a:xfrm flipH="1">
            <a:off x="488504" y="836712"/>
            <a:ext cx="8784976" cy="0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9649"/>
            <a:ext cx="1691679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73B82E-5C3E-495E-9BC0-1866D7331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8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3" y="404664"/>
            <a:ext cx="8814979" cy="410448"/>
          </a:xfrm>
        </p:spPr>
        <p:txBody>
          <a:bodyPr anchor="b"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488504" y="836712"/>
            <a:ext cx="8784976" cy="0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9649"/>
            <a:ext cx="1691679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3B82E-5C3E-495E-9BC0-1866D7331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3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 userDrawn="1"/>
        </p:nvSpPr>
        <p:spPr bwMode="auto">
          <a:xfrm>
            <a:off x="-1" y="5733256"/>
            <a:ext cx="9906001" cy="66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7287" tIns="53643" rIns="107287" bIns="5364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bg1"/>
                </a:solidFill>
              </a:rPr>
              <a:t>Всегда в движении!</a:t>
            </a:r>
            <a:endParaRPr lang="ru-RU" altLang="ru-RU" sz="3600" b="1" i="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3440832" cy="108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Мои документы\!Презентации\!Шаблоны, рекомендации\Фон финального слайда.png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000"/>
            <a:ext cx="9907200" cy="44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79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62080" y="1196752"/>
            <a:ext cx="8783408" cy="480399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828592" indent="0">
              <a:buNone/>
              <a:defRPr sz="1600" baseline="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4"/>
            <a:r>
              <a:rPr lang="ru-RU" dirty="0" smtClean="0"/>
              <a:t>Рисунок, карта, фото, диаграмма, видео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1" y="404664"/>
            <a:ext cx="8814979" cy="410448"/>
          </a:xfrm>
        </p:spPr>
        <p:txBody>
          <a:bodyPr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1473" y="6552728"/>
            <a:ext cx="432047" cy="260648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1200" b="1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1</a:t>
            </a:r>
            <a:endParaRPr lang="ru-RU" dirty="0"/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488504" y="836712"/>
            <a:ext cx="8784976" cy="0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9645"/>
            <a:ext cx="1691679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853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 userDrawn="1"/>
        </p:nvSpPr>
        <p:spPr bwMode="auto">
          <a:xfrm>
            <a:off x="-1" y="5733256"/>
            <a:ext cx="9906001" cy="66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7287" tIns="53643" rIns="107287" bIns="5364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bg1"/>
                </a:solidFill>
              </a:rPr>
              <a:t>Всегда в движении!</a:t>
            </a:r>
            <a:endParaRPr lang="ru-RU" altLang="ru-RU" sz="3600" b="1" i="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40832" cy="108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Мои документы\!Презентации\!Шаблоны, рекомендации\Фон финального слайда.png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000"/>
            <a:ext cx="9907200" cy="44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67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олько заголовок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1" y="404664"/>
            <a:ext cx="8814979" cy="410448"/>
          </a:xfrm>
        </p:spPr>
        <p:txBody>
          <a:bodyPr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НАИМЕНОВАНИЕ РАЗДЕЛА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1473" y="6552728"/>
            <a:ext cx="432047" cy="260648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1200" b="1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1</a:t>
            </a:r>
            <a:endParaRPr lang="ru-RU" dirty="0"/>
          </a:p>
        </p:txBody>
      </p:sp>
      <p:cxnSp>
        <p:nvCxnSpPr>
          <p:cNvPr id="34" name="Прямая соединительная линия 33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2872" y="3717032"/>
            <a:ext cx="9280648" cy="1800200"/>
          </a:xfrm>
        </p:spPr>
        <p:txBody>
          <a:bodyPr>
            <a:noAutofit/>
          </a:bodyPr>
          <a:lstStyle>
            <a:lvl1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 smtClean="0"/>
              <a:t>Блок текста (рекомендуемый размер шрифта 16)</a:t>
            </a: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H="1">
            <a:off x="488504" y="836712"/>
            <a:ext cx="87849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9645"/>
            <a:ext cx="1691679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787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9234712" y="6551223"/>
            <a:ext cx="470816" cy="262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3B82E-5C3E-495E-9BC0-1866D7331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4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8" r:id="rId5"/>
    <p:sldLayoutId id="2147483657" r:id="rId6"/>
    <p:sldLayoutId id="2147483732" r:id="rId7"/>
    <p:sldLayoutId id="2147483733" r:id="rId8"/>
    <p:sldLayoutId id="2147483734" r:id="rId9"/>
  </p:sldLayoutIdLst>
  <p:hf hdr="0" ftr="0" dt="0"/>
  <p:txStyles>
    <p:titleStyle>
      <a:lvl1pPr algn="ctr" defTabSz="914296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defTabSz="9142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2"/>
          <p:cNvSpPr>
            <a:spLocks noChangeArrowheads="1"/>
          </p:cNvSpPr>
          <p:nvPr/>
        </p:nvSpPr>
        <p:spPr bwMode="auto">
          <a:xfrm>
            <a:off x="10320" y="9525"/>
            <a:ext cx="9883643" cy="1050925"/>
          </a:xfrm>
          <a:prstGeom prst="rect">
            <a:avLst/>
          </a:prstGeom>
          <a:solidFill>
            <a:srgbClr val="FFFFFF">
              <a:alpha val="87057"/>
            </a:srgbClr>
          </a:solidFill>
          <a:ln w="25400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123" name="Picture 13" descr="photo 214"/>
          <p:cNvPicPr>
            <a:picLocks noChangeAspect="1" noChangeArrowheads="1"/>
          </p:cNvPicPr>
          <p:nvPr/>
        </p:nvPicPr>
        <p:blipFill>
          <a:blip r:embed="rId16" cstate="print">
            <a:lum bright="76000" contrast="-40000"/>
            <a:grayscl/>
          </a:blip>
          <a:srcRect/>
          <a:stretch>
            <a:fillRect/>
          </a:stretch>
        </p:blipFill>
        <p:spPr bwMode="auto">
          <a:xfrm>
            <a:off x="0" y="1052520"/>
            <a:ext cx="9906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AutoShape 25"/>
          <p:cNvSpPr>
            <a:spLocks noChangeArrowheads="1"/>
          </p:cNvSpPr>
          <p:nvPr/>
        </p:nvSpPr>
        <p:spPr bwMode="auto">
          <a:xfrm>
            <a:off x="1052513" y="260352"/>
            <a:ext cx="8733102" cy="792163"/>
          </a:xfrm>
          <a:prstGeom prst="homePlate">
            <a:avLst>
              <a:gd name="adj" fmla="val 0"/>
            </a:avLst>
          </a:prstGeom>
          <a:gradFill rotWithShape="1">
            <a:gsLst>
              <a:gs pos="0">
                <a:srgbClr val="B80023"/>
              </a:gs>
              <a:gs pos="100000">
                <a:srgbClr val="DE002A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09023" y="260350"/>
            <a:ext cx="764447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827" y="1206500"/>
            <a:ext cx="9685867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27" name="Text Box 11"/>
          <p:cNvSpPr txBox="1">
            <a:spLocks noChangeArrowheads="1"/>
          </p:cNvSpPr>
          <p:nvPr/>
        </p:nvSpPr>
        <p:spPr bwMode="auto">
          <a:xfrm>
            <a:off x="7248922" y="-26988"/>
            <a:ext cx="2930525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i="1" smtClean="0">
                <a:solidFill>
                  <a:srgbClr val="969696"/>
                </a:solidFill>
                <a:latin typeface="Tahoma" pitchFamily="34" charset="0"/>
                <a:cs typeface="Arial" pitchFamily="34" charset="0"/>
              </a:rPr>
              <a:t>Всегда в движении!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34156" y="6572250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969696"/>
                </a:solidFill>
                <a:latin typeface="+mn-lt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FA0B9F7-4E79-4B62-834B-0CFC0894A3EB}" type="slidenum">
              <a:rPr lang="ru-RU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sp>
        <p:nvSpPr>
          <p:cNvPr id="5129" name="AutoShape 22"/>
          <p:cNvSpPr>
            <a:spLocks noChangeArrowheads="1"/>
          </p:cNvSpPr>
          <p:nvPr/>
        </p:nvSpPr>
        <p:spPr bwMode="auto">
          <a:xfrm rot="10800000">
            <a:off x="8930879" y="333375"/>
            <a:ext cx="313002" cy="647700"/>
          </a:xfrm>
          <a:prstGeom prst="chevron">
            <a:avLst>
              <a:gd name="adj" fmla="val 59889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AutoShape 34"/>
          <p:cNvSpPr>
            <a:spLocks noChangeArrowheads="1"/>
          </p:cNvSpPr>
          <p:nvPr/>
        </p:nvSpPr>
        <p:spPr bwMode="auto">
          <a:xfrm rot="10800000">
            <a:off x="9164773" y="333375"/>
            <a:ext cx="313002" cy="647700"/>
          </a:xfrm>
          <a:prstGeom prst="chevron">
            <a:avLst>
              <a:gd name="adj" fmla="val 59889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1" name="AutoShape 35"/>
          <p:cNvSpPr>
            <a:spLocks noChangeArrowheads="1"/>
          </p:cNvSpPr>
          <p:nvPr/>
        </p:nvSpPr>
        <p:spPr bwMode="auto">
          <a:xfrm rot="10800000">
            <a:off x="9398669" y="333375"/>
            <a:ext cx="313002" cy="647700"/>
          </a:xfrm>
          <a:prstGeom prst="chevron">
            <a:avLst>
              <a:gd name="adj" fmla="val 59889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32" name="Picture 14" descr="luk_logo_ru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82298" y="260354"/>
            <a:ext cx="67759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3" name="Rectangle 12"/>
          <p:cNvSpPr>
            <a:spLocks noChangeArrowheads="1"/>
          </p:cNvSpPr>
          <p:nvPr/>
        </p:nvSpPr>
        <p:spPr bwMode="auto">
          <a:xfrm>
            <a:off x="10320" y="9525"/>
            <a:ext cx="9883643" cy="1050925"/>
          </a:xfrm>
          <a:prstGeom prst="rect">
            <a:avLst/>
          </a:prstGeom>
          <a:solidFill>
            <a:srgbClr val="FFFFFF">
              <a:alpha val="87057"/>
            </a:srgbClr>
          </a:solidFill>
          <a:ln w="25400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134" name="Picture 13" descr="photo 214"/>
          <p:cNvPicPr>
            <a:picLocks noChangeAspect="1" noChangeArrowheads="1"/>
          </p:cNvPicPr>
          <p:nvPr/>
        </p:nvPicPr>
        <p:blipFill>
          <a:blip r:embed="rId16" cstate="print">
            <a:lum bright="76000" contrast="-40000"/>
            <a:grayscl/>
          </a:blip>
          <a:srcRect/>
          <a:stretch>
            <a:fillRect/>
          </a:stretch>
        </p:blipFill>
        <p:spPr bwMode="auto">
          <a:xfrm>
            <a:off x="0" y="1052520"/>
            <a:ext cx="9906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5" name="AutoShape 25"/>
          <p:cNvSpPr>
            <a:spLocks noChangeArrowheads="1"/>
          </p:cNvSpPr>
          <p:nvPr/>
        </p:nvSpPr>
        <p:spPr bwMode="auto">
          <a:xfrm>
            <a:off x="1052513" y="260352"/>
            <a:ext cx="8733102" cy="792163"/>
          </a:xfrm>
          <a:prstGeom prst="homePlate">
            <a:avLst>
              <a:gd name="adj" fmla="val 0"/>
            </a:avLst>
          </a:prstGeom>
          <a:gradFill rotWithShape="1">
            <a:gsLst>
              <a:gs pos="0">
                <a:srgbClr val="B80023"/>
              </a:gs>
              <a:gs pos="100000">
                <a:srgbClr val="DE002A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248922" y="-26988"/>
            <a:ext cx="2930525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i="1" smtClean="0">
                <a:solidFill>
                  <a:srgbClr val="969696"/>
                </a:solidFill>
                <a:cs typeface="Arial" charset="0"/>
              </a:rPr>
              <a:t>Всегда в движении!</a:t>
            </a:r>
          </a:p>
        </p:txBody>
      </p:sp>
      <p:sp>
        <p:nvSpPr>
          <p:cNvPr id="5137" name="AutoShape 22"/>
          <p:cNvSpPr>
            <a:spLocks noChangeArrowheads="1"/>
          </p:cNvSpPr>
          <p:nvPr/>
        </p:nvSpPr>
        <p:spPr bwMode="auto">
          <a:xfrm rot="10800000">
            <a:off x="8930879" y="333375"/>
            <a:ext cx="313002" cy="647700"/>
          </a:xfrm>
          <a:prstGeom prst="chevron">
            <a:avLst>
              <a:gd name="adj" fmla="val 59889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8" name="AutoShape 34"/>
          <p:cNvSpPr>
            <a:spLocks noChangeArrowheads="1"/>
          </p:cNvSpPr>
          <p:nvPr/>
        </p:nvSpPr>
        <p:spPr bwMode="auto">
          <a:xfrm rot="10800000">
            <a:off x="9164773" y="333375"/>
            <a:ext cx="313002" cy="647700"/>
          </a:xfrm>
          <a:prstGeom prst="chevron">
            <a:avLst>
              <a:gd name="adj" fmla="val 59889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9" name="AutoShape 35"/>
          <p:cNvSpPr>
            <a:spLocks noChangeArrowheads="1"/>
          </p:cNvSpPr>
          <p:nvPr/>
        </p:nvSpPr>
        <p:spPr bwMode="auto">
          <a:xfrm rot="10800000">
            <a:off x="9398669" y="333375"/>
            <a:ext cx="313002" cy="647700"/>
          </a:xfrm>
          <a:prstGeom prst="chevron">
            <a:avLst>
              <a:gd name="adj" fmla="val 59889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40" name="Picture 14" descr="luk_logo_ru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82298" y="260354"/>
            <a:ext cx="67759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226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transition>
    <p:pull dir="r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9234712" y="6551223"/>
            <a:ext cx="470816" cy="262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3B82E-5C3E-495E-9BC0-1866D7331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3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hf hdr="0" ftr="0" dt="0"/>
  <p:txStyles>
    <p:titleStyle>
      <a:lvl1pPr algn="ctr" defTabSz="914296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defTabSz="9142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35.jpe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microsoft.com/office/2007/relationships/hdphoto" Target="../media/hdphoto8.wdp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microsoft.com/office/2007/relationships/hdphoto" Target="../media/hdphoto9.wdp"/><Relationship Id="rId9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34.gif"/><Relationship Id="rId5" Type="http://schemas.openxmlformats.org/officeDocument/2006/relationships/image" Target="../media/image30.png"/><Relationship Id="rId10" Type="http://schemas.openxmlformats.org/officeDocument/2006/relationships/image" Target="../media/image33.gif"/><Relationship Id="rId4" Type="http://schemas.microsoft.com/office/2007/relationships/hdphoto" Target="../media/hdphoto3.wdp"/><Relationship Id="rId9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Нефтегазовые </a:t>
            </a:r>
            <a:r>
              <a:rPr lang="ru-RU" dirty="0" smtClean="0"/>
              <a:t>проекты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ru-RU" dirty="0" smtClean="0"/>
              <a:t>Каспийского моря – основа </a:t>
            </a:r>
            <a:r>
              <a:rPr lang="ru-RU" smtClean="0"/>
              <a:t>развития региона</a:t>
            </a:r>
            <a:endParaRPr lang="ru-RU" dirty="0"/>
          </a:p>
        </p:txBody>
      </p:sp>
      <p:sp>
        <p:nvSpPr>
          <p:cNvPr id="4" name="Текст 11"/>
          <p:cNvSpPr txBox="1">
            <a:spLocks/>
          </p:cNvSpPr>
          <p:nvPr/>
        </p:nvSpPr>
        <p:spPr>
          <a:xfrm>
            <a:off x="4074576" y="5556178"/>
            <a:ext cx="5544616" cy="130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866" indent="-285717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7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4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prstClr val="white"/>
                </a:solidFill>
                <a:cs typeface="Tahoma" panose="020B0604030504040204" pitchFamily="34" charset="0"/>
              </a:rPr>
              <a:t>Заместитель генерального директора </a:t>
            </a:r>
          </a:p>
          <a:p>
            <a:r>
              <a:rPr lang="ru-RU" sz="1800" dirty="0" smtClean="0">
                <a:solidFill>
                  <a:prstClr val="white"/>
                </a:solidFill>
                <a:cs typeface="Tahoma" panose="020B0604030504040204" pitchFamily="34" charset="0"/>
              </a:rPr>
              <a:t>ООО «ЛУКОЙЛ-Нижневолжскнефть» </a:t>
            </a:r>
          </a:p>
          <a:p>
            <a:r>
              <a:rPr lang="ru-RU" sz="1800" dirty="0" smtClean="0">
                <a:solidFill>
                  <a:prstClr val="white"/>
                </a:solidFill>
                <a:cs typeface="Tahoma" panose="020B0604030504040204" pitchFamily="34" charset="0"/>
              </a:rPr>
              <a:t>по геологии и разработке</a:t>
            </a:r>
            <a:endParaRPr lang="ru-RU" sz="1800" dirty="0">
              <a:solidFill>
                <a:prstClr val="white"/>
              </a:solidFill>
              <a:cs typeface="Tahoma" panose="020B0604030504040204" pitchFamily="34" charset="0"/>
            </a:endParaRPr>
          </a:p>
          <a:p>
            <a:r>
              <a:rPr lang="ru-RU" sz="1800" dirty="0" smtClean="0">
                <a:solidFill>
                  <a:prstClr val="white"/>
                </a:solidFill>
                <a:cs typeface="Tahoma" panose="020B0604030504040204" pitchFamily="34" charset="0"/>
              </a:rPr>
              <a:t>С.Ю. Штунь</a:t>
            </a: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5" name="Текст 11"/>
          <p:cNvSpPr txBox="1">
            <a:spLocks/>
          </p:cNvSpPr>
          <p:nvPr/>
        </p:nvSpPr>
        <p:spPr>
          <a:xfrm>
            <a:off x="272480" y="5944914"/>
            <a:ext cx="3456384" cy="796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866" indent="-285717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0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7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66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4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prstClr val="white"/>
                </a:solidFill>
              </a:rPr>
              <a:t>г</a:t>
            </a:r>
            <a:r>
              <a:rPr lang="ru-RU" sz="1800" dirty="0" smtClean="0">
                <a:solidFill>
                  <a:prstClr val="white"/>
                </a:solidFill>
              </a:rPr>
              <a:t>.</a:t>
            </a:r>
            <a:r>
              <a:rPr lang="en-US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 smtClean="0">
                <a:solidFill>
                  <a:prstClr val="white"/>
                </a:solidFill>
              </a:rPr>
              <a:t>Сочи</a:t>
            </a:r>
            <a:endParaRPr lang="ru-RU" sz="1800" dirty="0">
              <a:solidFill>
                <a:prstClr val="white"/>
              </a:solidFill>
            </a:endParaRPr>
          </a:p>
          <a:p>
            <a:pPr algn="l"/>
            <a:r>
              <a:rPr lang="ru-RU" sz="1800" dirty="0" smtClean="0">
                <a:solidFill>
                  <a:prstClr val="white"/>
                </a:solidFill>
              </a:rPr>
              <a:t>26.09.2017</a:t>
            </a:r>
            <a:endParaRPr lang="ru-RU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6"/>
          <p:cNvSpPr txBox="1">
            <a:spLocks/>
          </p:cNvSpPr>
          <p:nvPr/>
        </p:nvSpPr>
        <p:spPr>
          <a:xfrm>
            <a:off x="458503" y="404664"/>
            <a:ext cx="8814979" cy="410448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296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b="1" dirty="0"/>
              <a:t>Месторождение им. В. </a:t>
            </a:r>
            <a:r>
              <a:rPr lang="ru-RU" sz="2000" b="1" dirty="0" smtClean="0"/>
              <a:t>Филановского (</a:t>
            </a:r>
            <a:r>
              <a:rPr lang="en-US" sz="2000" b="1" dirty="0" smtClean="0"/>
              <a:t>II </a:t>
            </a:r>
            <a:r>
              <a:rPr lang="ru-RU" sz="2000" b="1" dirty="0" smtClean="0"/>
              <a:t>и</a:t>
            </a:r>
            <a:r>
              <a:rPr lang="en-US" sz="2000" b="1" dirty="0" smtClean="0"/>
              <a:t> III </a:t>
            </a:r>
            <a:r>
              <a:rPr lang="ru-RU" sz="2000" b="1" dirty="0" smtClean="0"/>
              <a:t>очереди) </a:t>
            </a:r>
            <a:endParaRPr lang="ru-RU" sz="2000" b="1" dirty="0"/>
          </a:p>
        </p:txBody>
      </p:sp>
      <p:sp>
        <p:nvSpPr>
          <p:cNvPr id="13" name="Номер слайда 6"/>
          <p:cNvSpPr txBox="1">
            <a:spLocks/>
          </p:cNvSpPr>
          <p:nvPr/>
        </p:nvSpPr>
        <p:spPr>
          <a:xfrm>
            <a:off x="9461306" y="6559724"/>
            <a:ext cx="282351" cy="2857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39D8019-8C38-4372-83D7-3A3DF51C147B}" type="slidenum">
              <a:rPr lang="ru-RU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9</a:t>
            </a:fld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56" y="3847940"/>
            <a:ext cx="2399862" cy="247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909990"/>
            <a:ext cx="4158192" cy="2807042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spect="1"/>
          </p:cNvSpPr>
          <p:nvPr/>
        </p:nvSpPr>
        <p:spPr>
          <a:xfrm>
            <a:off x="3152800" y="5639959"/>
            <a:ext cx="6308506" cy="6812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 defTabSz="914400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spc="-10" dirty="0" smtClean="0">
                <a:solidFill>
                  <a:srgbClr val="C00000"/>
                </a:solidFill>
              </a:rPr>
              <a:t>С вводом  в эксплуатацию </a:t>
            </a:r>
            <a:r>
              <a:rPr lang="en-US" sz="1400" b="1" spc="-10" dirty="0" smtClean="0">
                <a:solidFill>
                  <a:srgbClr val="C00000"/>
                </a:solidFill>
              </a:rPr>
              <a:t>II</a:t>
            </a:r>
            <a:r>
              <a:rPr lang="ru-RU" sz="1400" b="1" spc="-10" dirty="0" smtClean="0">
                <a:solidFill>
                  <a:srgbClr val="C00000"/>
                </a:solidFill>
              </a:rPr>
              <a:t> очереди обустройства месторождения будет </a:t>
            </a:r>
            <a:r>
              <a:rPr lang="ru-RU" sz="1400" b="1" spc="-10" dirty="0">
                <a:solidFill>
                  <a:srgbClr val="C00000"/>
                </a:solidFill>
              </a:rPr>
              <a:t>достигнута стабильная добыча на проектном уровне </a:t>
            </a:r>
            <a:r>
              <a:rPr lang="ru-RU" sz="1400" b="1" spc="-10" dirty="0" smtClean="0">
                <a:solidFill>
                  <a:srgbClr val="C00000"/>
                </a:solidFill>
              </a:rPr>
              <a:t> </a:t>
            </a:r>
            <a:r>
              <a:rPr lang="ru-RU" sz="1500" b="1" spc="-10" dirty="0" smtClean="0">
                <a:solidFill>
                  <a:srgbClr val="C00000"/>
                </a:solidFill>
              </a:rPr>
              <a:t>6</a:t>
            </a:r>
            <a:r>
              <a:rPr lang="ru-RU" sz="1400" b="1" spc="-10" dirty="0" smtClean="0">
                <a:solidFill>
                  <a:srgbClr val="C00000"/>
                </a:solidFill>
              </a:rPr>
              <a:t> млн. тонн </a:t>
            </a:r>
            <a:r>
              <a:rPr lang="ru-RU" sz="1400" b="1" spc="-10" dirty="0">
                <a:solidFill>
                  <a:srgbClr val="C00000"/>
                </a:solidFill>
              </a:rPr>
              <a:t>нефти в </a:t>
            </a:r>
            <a:r>
              <a:rPr lang="ru-RU" sz="1400" b="1" spc="-10" dirty="0" smtClean="0">
                <a:solidFill>
                  <a:srgbClr val="C00000"/>
                </a:solidFill>
              </a:rPr>
              <a:t>год.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76" y="2276872"/>
            <a:ext cx="5163754" cy="21602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78064" y="1052736"/>
            <a:ext cx="5083030" cy="108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rgbClr val="800000"/>
                </a:solidFill>
              </a:rPr>
              <a:t>II</a:t>
            </a:r>
            <a:r>
              <a:rPr lang="ru-RU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>
                <a:solidFill>
                  <a:srgbClr val="800000"/>
                </a:solidFill>
              </a:rPr>
              <a:t>очередь (ЛСП-2 и ПЖМ-2</a:t>
            </a:r>
            <a:r>
              <a:rPr lang="ru-RU" sz="1400" b="1" dirty="0" smtClean="0">
                <a:solidFill>
                  <a:srgbClr val="800000"/>
                </a:solidFill>
              </a:rPr>
              <a:t>): </a:t>
            </a:r>
          </a:p>
          <a:p>
            <a:pPr marL="285750" indent="-198438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cs typeface="Arial" panose="020B0604020202020204" pitchFamily="34" charset="0"/>
              </a:rPr>
              <a:t>Ведутся СМР и ПНР на платформах; </a:t>
            </a:r>
          </a:p>
          <a:p>
            <a:pPr marL="285750" indent="-198438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cs typeface="Arial" panose="020B0604020202020204" pitchFamily="34" charset="0"/>
              </a:rPr>
              <a:t>Количество эксплуатационных </a:t>
            </a:r>
            <a:r>
              <a:rPr lang="ru-RU" sz="1400" dirty="0">
                <a:cs typeface="Arial" panose="020B0604020202020204" pitchFamily="34" charset="0"/>
              </a:rPr>
              <a:t>скважин – </a:t>
            </a:r>
            <a:r>
              <a:rPr lang="ru-RU" sz="1400" b="1" dirty="0" smtClean="0">
                <a:cs typeface="Arial" panose="020B0604020202020204" pitchFamily="34" charset="0"/>
              </a:rPr>
              <a:t>8</a:t>
            </a:r>
            <a:r>
              <a:rPr lang="ru-RU" sz="1400" dirty="0" smtClean="0">
                <a:cs typeface="Arial" panose="020B0604020202020204" pitchFamily="34" charset="0"/>
              </a:rPr>
              <a:t>;</a:t>
            </a:r>
          </a:p>
          <a:p>
            <a:pPr marL="285750" indent="-198438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Завершение строительства                 </a:t>
            </a:r>
            <a:r>
              <a:rPr lang="ru-RU" sz="1400" dirty="0" smtClean="0">
                <a:cs typeface="Arial" panose="020B0604020202020204" pitchFamily="34" charset="0"/>
              </a:rPr>
              <a:t>–</a:t>
            </a:r>
            <a:r>
              <a:rPr lang="ru-RU" sz="1400" b="1" dirty="0" smtClean="0"/>
              <a:t>2017</a:t>
            </a:r>
            <a:r>
              <a:rPr lang="ru-RU" sz="1400" dirty="0" smtClean="0"/>
              <a:t> г</a:t>
            </a:r>
            <a:r>
              <a:rPr lang="ru-RU" sz="1400" dirty="0" smtClean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569693" y="4221088"/>
            <a:ext cx="547472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n-US" sz="1400" b="1" dirty="0" smtClean="0">
                <a:solidFill>
                  <a:srgbClr val="800000"/>
                </a:solidFill>
              </a:rPr>
              <a:t>II</a:t>
            </a:r>
            <a:r>
              <a:rPr lang="en-US" sz="1400" b="1" dirty="0">
                <a:solidFill>
                  <a:srgbClr val="800000"/>
                </a:solidFill>
              </a:rPr>
              <a:t>I</a:t>
            </a:r>
            <a:r>
              <a:rPr lang="ru-RU" sz="1400" b="1" dirty="0" smtClean="0">
                <a:solidFill>
                  <a:srgbClr val="800000"/>
                </a:solidFill>
              </a:rPr>
              <a:t> очередь (БК, трубопроводы): </a:t>
            </a:r>
            <a:endParaRPr lang="ru-RU" sz="1400" b="1" dirty="0">
              <a:solidFill>
                <a:srgbClr val="8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Ведется сооружение </a:t>
            </a:r>
            <a:r>
              <a:rPr lang="ru-RU" sz="1400" dirty="0" smtClean="0"/>
              <a:t>металлоконструкций;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cs typeface="Arial" panose="020B0604020202020204" pitchFamily="34" charset="0"/>
              </a:rPr>
              <a:t>Количество </a:t>
            </a:r>
            <a:r>
              <a:rPr lang="ru-RU" sz="1400" dirty="0">
                <a:cs typeface="Arial" panose="020B0604020202020204" pitchFamily="34" charset="0"/>
              </a:rPr>
              <a:t>эксплуатационных скважин на БК </a:t>
            </a:r>
            <a:r>
              <a:rPr lang="ru-RU" sz="1400" dirty="0" smtClean="0">
                <a:cs typeface="Arial" panose="020B0604020202020204" pitchFamily="34" charset="0"/>
              </a:rPr>
              <a:t>– </a:t>
            </a:r>
            <a:r>
              <a:rPr lang="ru-RU" sz="1400" b="1" dirty="0" smtClean="0">
                <a:cs typeface="Arial" panose="020B0604020202020204" pitchFamily="34" charset="0"/>
              </a:rPr>
              <a:t>5</a:t>
            </a:r>
            <a:r>
              <a:rPr lang="ru-RU" sz="1400" dirty="0" smtClean="0"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400" dirty="0" smtClean="0"/>
              <a:t>Завершение </a:t>
            </a:r>
            <a:r>
              <a:rPr lang="ru-RU" sz="1400" dirty="0"/>
              <a:t>строительства            </a:t>
            </a:r>
            <a:r>
              <a:rPr lang="ru-RU" sz="1400" dirty="0" smtClean="0"/>
              <a:t>             </a:t>
            </a:r>
            <a:r>
              <a:rPr lang="ru-RU" sz="1400" dirty="0" smtClean="0">
                <a:cs typeface="Arial" panose="020B0604020202020204" pitchFamily="34" charset="0"/>
              </a:rPr>
              <a:t>– </a:t>
            </a:r>
            <a:r>
              <a:rPr lang="ru-RU" sz="1400" b="1" dirty="0" smtClean="0"/>
              <a:t>2019</a:t>
            </a:r>
            <a:r>
              <a:rPr lang="ru-RU" sz="1400" dirty="0" smtClean="0"/>
              <a:t> г. </a:t>
            </a:r>
            <a:endParaRPr lang="ru-RU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718392" y="3605461"/>
            <a:ext cx="362152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800" b="1" dirty="0" smtClean="0"/>
              <a:t>ЛСП-1</a:t>
            </a:r>
            <a:endParaRPr lang="ru-RU" sz="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8230560" y="3902863"/>
            <a:ext cx="362152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800" b="1" dirty="0" smtClean="0"/>
              <a:t>ЛСП-2</a:t>
            </a:r>
            <a:endParaRPr lang="ru-RU" sz="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566264" y="2369785"/>
            <a:ext cx="362152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800" b="1" dirty="0" smtClean="0"/>
              <a:t>БК</a:t>
            </a:r>
            <a:endParaRPr lang="ru-RU" sz="800" b="1" dirty="0"/>
          </a:p>
        </p:txBody>
      </p:sp>
    </p:spTree>
    <p:extLst>
      <p:ext uri="{BB962C8B-B14F-4D97-AF65-F5344CB8AC3E}">
        <p14:creationId xmlns:p14="http://schemas.microsoft.com/office/powerpoint/2010/main" val="411810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1157750"/>
            <a:ext cx="4502899" cy="40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4917870" y="1916832"/>
            <a:ext cx="4850674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tabLst>
                <a:tab pos="0" algn="l"/>
              </a:tabLst>
              <a:defRPr/>
            </a:pPr>
            <a:r>
              <a:rPr lang="ru-RU" sz="1400" dirty="0" smtClean="0"/>
              <a:t>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завершающей стадии разработка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проектной документации на объекты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очереди обустройства месторождения</a:t>
            </a:r>
            <a:r>
              <a:rPr lang="ru-RU" sz="1400" dirty="0" smtClean="0"/>
              <a:t>. </a:t>
            </a:r>
            <a:endParaRPr lang="ru-RU" sz="1400" dirty="0"/>
          </a:p>
          <a:p>
            <a:pPr algn="just">
              <a:spcBef>
                <a:spcPts val="600"/>
              </a:spcBef>
              <a:tabLst>
                <a:tab pos="0" algn="l"/>
              </a:tabLst>
              <a:defRPr/>
            </a:pPr>
            <a:r>
              <a:rPr lang="ru-RU" sz="1400" b="1" dirty="0" smtClean="0"/>
              <a:t>Состав </a:t>
            </a:r>
            <a:r>
              <a:rPr lang="ru-RU" sz="1400" b="1" dirty="0"/>
              <a:t>объектов обустройства: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ru-RU" sz="1400" dirty="0" smtClean="0"/>
              <a:t>Платформа ЛСП с инфраструктурой;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ru-RU" sz="1400" dirty="0" smtClean="0"/>
              <a:t>Платформа ПЖМ; 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ru-RU" sz="1400" dirty="0" smtClean="0"/>
              <a:t>Проектное число скважин – </a:t>
            </a:r>
            <a:r>
              <a:rPr lang="ru-RU" sz="1400" b="1" dirty="0" smtClean="0"/>
              <a:t>16</a:t>
            </a:r>
            <a:r>
              <a:rPr lang="ru-RU" sz="1400" dirty="0" smtClean="0"/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ru-RU" sz="1400" dirty="0" smtClean="0"/>
              <a:t>Завершение строительства –  после </a:t>
            </a:r>
            <a:r>
              <a:rPr lang="ru-RU" sz="1400" b="1" dirty="0" smtClean="0"/>
              <a:t>2020</a:t>
            </a:r>
            <a:r>
              <a:rPr lang="ru-RU" sz="1400" dirty="0" smtClean="0"/>
              <a:t> г.;</a:t>
            </a:r>
          </a:p>
          <a:p>
            <a:pPr algn="just">
              <a:tabLst>
                <a:tab pos="0" algn="l"/>
              </a:tabLst>
              <a:defRPr/>
            </a:pPr>
            <a:endParaRPr lang="ru-RU" sz="1400" dirty="0"/>
          </a:p>
          <a:p>
            <a:pPr algn="just">
              <a:tabLst>
                <a:tab pos="0" algn="l"/>
              </a:tabLst>
              <a:defRPr/>
            </a:pPr>
            <a:r>
              <a:rPr lang="ru-RU" sz="1400" dirty="0" smtClean="0"/>
              <a:t> </a:t>
            </a:r>
            <a:r>
              <a:rPr lang="ru-RU" sz="1400" dirty="0"/>
              <a:t>Работы по обустройству выполняются в соответствии с методологией интегрированной системы управления </a:t>
            </a:r>
            <a:r>
              <a:rPr lang="ru-RU" sz="1400" dirty="0" smtClean="0"/>
              <a:t>проектами (ИСУП).</a:t>
            </a:r>
            <a:endParaRPr lang="ru-RU" sz="1400" dirty="0"/>
          </a:p>
        </p:txBody>
      </p:sp>
      <p:sp>
        <p:nvSpPr>
          <p:cNvPr id="25" name="Пятиугольник 24"/>
          <p:cNvSpPr/>
          <p:nvPr/>
        </p:nvSpPr>
        <p:spPr>
          <a:xfrm>
            <a:off x="670646" y="5793828"/>
            <a:ext cx="1565275" cy="360362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solidFill>
                  <a:prstClr val="black"/>
                </a:solidFill>
              </a:rPr>
              <a:t>Определение</a:t>
            </a:r>
          </a:p>
        </p:txBody>
      </p:sp>
      <p:sp>
        <p:nvSpPr>
          <p:cNvPr id="38" name="Нашивка 37"/>
          <p:cNvSpPr/>
          <p:nvPr/>
        </p:nvSpPr>
        <p:spPr>
          <a:xfrm>
            <a:off x="2175582" y="5801796"/>
            <a:ext cx="1644650" cy="352425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400" dirty="0">
                <a:solidFill>
                  <a:prstClr val="black"/>
                </a:solidFill>
              </a:rPr>
              <a:t>    Выбор</a:t>
            </a:r>
          </a:p>
        </p:txBody>
      </p:sp>
      <p:sp>
        <p:nvSpPr>
          <p:cNvPr id="39" name="Нашивка 38"/>
          <p:cNvSpPr/>
          <p:nvPr/>
        </p:nvSpPr>
        <p:spPr>
          <a:xfrm>
            <a:off x="3745152" y="5804971"/>
            <a:ext cx="1803400" cy="360363"/>
          </a:xfrm>
          <a:prstGeom prst="chevro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solidFill>
                  <a:prstClr val="black"/>
                </a:solidFill>
              </a:rPr>
              <a:t>Проработка</a:t>
            </a:r>
          </a:p>
        </p:txBody>
      </p:sp>
      <p:sp>
        <p:nvSpPr>
          <p:cNvPr id="40" name="Нашивка 39"/>
          <p:cNvSpPr/>
          <p:nvPr/>
        </p:nvSpPr>
        <p:spPr>
          <a:xfrm>
            <a:off x="5482078" y="5804940"/>
            <a:ext cx="1949450" cy="349250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400" dirty="0">
                <a:solidFill>
                  <a:prstClr val="black"/>
                </a:solidFill>
              </a:rPr>
              <a:t>Реализация</a:t>
            </a:r>
          </a:p>
        </p:txBody>
      </p:sp>
      <p:sp>
        <p:nvSpPr>
          <p:cNvPr id="41" name="Нашивка 40"/>
          <p:cNvSpPr/>
          <p:nvPr/>
        </p:nvSpPr>
        <p:spPr>
          <a:xfrm>
            <a:off x="7343207" y="5800178"/>
            <a:ext cx="1871662" cy="360362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400" dirty="0">
                <a:solidFill>
                  <a:prstClr val="black"/>
                </a:solidFill>
              </a:rPr>
              <a:t>Эксплуатация</a:t>
            </a: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1060299" y="5476001"/>
            <a:ext cx="10123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prstClr val="black"/>
                </a:solidFill>
                <a:latin typeface="Tahoma"/>
              </a:rPr>
              <a:t>Фаза 1</a:t>
            </a:r>
            <a:endParaRPr lang="en-US" altLang="ru-RU" sz="14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2424509" y="5476001"/>
            <a:ext cx="1030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prstClr val="black"/>
                </a:solidFill>
                <a:latin typeface="Tahoma"/>
              </a:rPr>
              <a:t>Фаза 2</a:t>
            </a:r>
            <a:endParaRPr lang="en-US" altLang="ru-RU" sz="14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44" name="TextBox 5"/>
          <p:cNvSpPr txBox="1">
            <a:spLocks noChangeArrowheads="1"/>
          </p:cNvSpPr>
          <p:nvPr/>
        </p:nvSpPr>
        <p:spPr bwMode="auto">
          <a:xfrm>
            <a:off x="4152714" y="5476001"/>
            <a:ext cx="10318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FF0000"/>
                </a:solidFill>
                <a:latin typeface="Tahoma"/>
              </a:rPr>
              <a:t>Фаза 3</a:t>
            </a:r>
            <a:endParaRPr lang="en-US" altLang="ru-RU" sz="1400" dirty="0">
              <a:solidFill>
                <a:srgbClr val="FF0000"/>
              </a:solidFill>
              <a:latin typeface="Tahoma"/>
            </a:endParaRPr>
          </a:p>
        </p:txBody>
      </p:sp>
      <p:sp>
        <p:nvSpPr>
          <p:cNvPr id="45" name="TextBox 5"/>
          <p:cNvSpPr txBox="1">
            <a:spLocks noChangeArrowheads="1"/>
          </p:cNvSpPr>
          <p:nvPr/>
        </p:nvSpPr>
        <p:spPr bwMode="auto">
          <a:xfrm>
            <a:off x="7742026" y="5476002"/>
            <a:ext cx="10274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prstClr val="black"/>
                </a:solidFill>
                <a:latin typeface="Tahoma"/>
              </a:rPr>
              <a:t>Фаза 5</a:t>
            </a:r>
            <a:endParaRPr lang="en-US" altLang="ru-RU" sz="14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46" name="TextBox 5"/>
          <p:cNvSpPr txBox="1">
            <a:spLocks noChangeArrowheads="1"/>
          </p:cNvSpPr>
          <p:nvPr/>
        </p:nvSpPr>
        <p:spPr bwMode="auto">
          <a:xfrm>
            <a:off x="5880893" y="5476000"/>
            <a:ext cx="1030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prstClr val="black"/>
                </a:solidFill>
                <a:latin typeface="Tahoma"/>
              </a:rPr>
              <a:t>Фаза 4</a:t>
            </a:r>
            <a:endParaRPr lang="en-US" altLang="ru-RU" sz="1400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3B82E-5C3E-495E-9BC0-1866D7331F67}" type="slidenum">
              <a:rPr lang="ru-RU" smtClean="0"/>
              <a:t>10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/>
              <a:t>Месторождение Ракушечное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072692" y="1157750"/>
            <a:ext cx="6959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/>
              <a:t>Месторождение открыто в </a:t>
            </a:r>
            <a:r>
              <a:rPr lang="ru-RU" sz="1400" b="1" dirty="0" smtClean="0"/>
              <a:t>2001</a:t>
            </a:r>
            <a:r>
              <a:rPr lang="ru-RU" sz="1400" dirty="0" smtClean="0"/>
              <a:t> году. </a:t>
            </a:r>
          </a:p>
          <a:p>
            <a:pPr algn="ctr">
              <a:defRPr/>
            </a:pPr>
            <a:r>
              <a:rPr lang="ru-RU" sz="1400" dirty="0" smtClean="0"/>
              <a:t>Начальные извлекаемые запасы В1+В2:  </a:t>
            </a:r>
            <a:r>
              <a:rPr lang="ru-RU" sz="1400" b="1" dirty="0" smtClean="0"/>
              <a:t>38</a:t>
            </a:r>
            <a:r>
              <a:rPr lang="ru-RU" sz="1400" dirty="0" smtClean="0"/>
              <a:t> </a:t>
            </a:r>
            <a:r>
              <a:rPr lang="ru-RU" sz="1400" dirty="0" err="1" smtClean="0"/>
              <a:t>млн.тонн</a:t>
            </a:r>
            <a:r>
              <a:rPr lang="ru-RU" sz="1400" dirty="0" smtClean="0"/>
              <a:t> нефти  и </a:t>
            </a:r>
            <a:r>
              <a:rPr lang="ru-RU" sz="1400" b="1" dirty="0" smtClean="0"/>
              <a:t>40</a:t>
            </a:r>
            <a:r>
              <a:rPr lang="ru-RU" sz="1400" dirty="0" smtClean="0"/>
              <a:t> млрд м3 газа.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0239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908720"/>
            <a:ext cx="2088232" cy="2680209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2"/>
          <p:cNvSpPr txBox="1"/>
          <p:nvPr/>
        </p:nvSpPr>
        <p:spPr>
          <a:xfrm>
            <a:off x="5075278" y="895152"/>
            <a:ext cx="4283968" cy="2563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171450" indent="-171450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ea typeface="Times New Roman"/>
                <a:cs typeface="Times New Roman"/>
              </a:rPr>
              <a:t>АО «Объединенная судостроительная корпорация»:</a:t>
            </a:r>
          </a:p>
          <a:p>
            <a:pPr algn="just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ea typeface="Times New Roman"/>
                <a:cs typeface="Times New Roman"/>
              </a:rPr>
              <a:t>ЛСП </a:t>
            </a:r>
            <a:r>
              <a:rPr lang="ru-RU" sz="14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2   </a:t>
            </a:r>
            <a:r>
              <a:rPr lang="ru-RU" sz="1400" dirty="0" err="1">
                <a:solidFill>
                  <a:prstClr val="black"/>
                </a:solidFill>
                <a:ea typeface="Times New Roman"/>
                <a:cs typeface="Times New Roman"/>
              </a:rPr>
              <a:t>Ледостойкая</a:t>
            </a:r>
            <a:r>
              <a:rPr lang="ru-RU" sz="1400" dirty="0">
                <a:solidFill>
                  <a:prstClr val="black"/>
                </a:solidFill>
                <a:ea typeface="Times New Roman"/>
                <a:cs typeface="Times New Roman"/>
              </a:rPr>
              <a:t> стационарная платформа</a:t>
            </a:r>
          </a:p>
          <a:p>
            <a:pPr algn="just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171450" indent="-171450" algn="just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ea typeface="Times New Roman"/>
                <a:cs typeface="Times New Roman"/>
              </a:rPr>
              <a:t>АО «</a:t>
            </a:r>
            <a:r>
              <a:rPr lang="ru-RU" sz="1400" b="1" dirty="0" err="1">
                <a:solidFill>
                  <a:srgbClr val="C00000"/>
                </a:solidFill>
                <a:ea typeface="Times New Roman"/>
                <a:cs typeface="Times New Roman"/>
              </a:rPr>
              <a:t>Глобалстрой</a:t>
            </a:r>
            <a:r>
              <a:rPr lang="ru-RU" sz="1400" b="1" dirty="0">
                <a:solidFill>
                  <a:srgbClr val="C00000"/>
                </a:solidFill>
                <a:ea typeface="Times New Roman"/>
                <a:cs typeface="Times New Roman"/>
              </a:rPr>
              <a:t>-Инжиниринг»:</a:t>
            </a:r>
          </a:p>
          <a:p>
            <a:pPr algn="just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ea typeface="Times New Roman"/>
                <a:cs typeface="Times New Roman"/>
              </a:rPr>
              <a:t>ЦТП   </a:t>
            </a:r>
            <a:r>
              <a:rPr lang="ru-RU" sz="1400" dirty="0">
                <a:solidFill>
                  <a:prstClr val="black"/>
                </a:solidFill>
                <a:ea typeface="Times New Roman"/>
                <a:cs typeface="Times New Roman"/>
              </a:rPr>
              <a:t>Центральная технологическая платформа</a:t>
            </a:r>
          </a:p>
          <a:p>
            <a:pPr algn="just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171450" indent="-171450" algn="just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ea typeface="Times New Roman"/>
                <a:cs typeface="Times New Roman"/>
              </a:rPr>
              <a:t>ОАО «ССЗ «Красные Баррикады»:</a:t>
            </a:r>
          </a:p>
          <a:p>
            <a:pPr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ea typeface="Times New Roman"/>
                <a:cs typeface="Times New Roman"/>
              </a:rPr>
              <a:t>ПЖМ</a:t>
            </a:r>
            <a:r>
              <a:rPr lang="ru-RU" sz="1400" b="1" dirty="0">
                <a:solidFill>
                  <a:prstClr val="white"/>
                </a:solidFill>
                <a:ea typeface="Times New Roman"/>
                <a:cs typeface="Times New Roman"/>
              </a:rPr>
              <a:t>_</a:t>
            </a:r>
            <a:r>
              <a:rPr lang="ru-RU" sz="1400" b="1" dirty="0">
                <a:solidFill>
                  <a:prstClr val="black"/>
                </a:solidFill>
                <a:ea typeface="Times New Roman"/>
                <a:cs typeface="Times New Roman"/>
              </a:rPr>
              <a:t>1    </a:t>
            </a:r>
            <a:r>
              <a:rPr lang="ru-RU" sz="1400" dirty="0">
                <a:solidFill>
                  <a:prstClr val="black"/>
                </a:solidFill>
                <a:ea typeface="Times New Roman"/>
                <a:cs typeface="Times New Roman"/>
              </a:rPr>
              <a:t>Платформа жилого модуля,                 </a:t>
            </a:r>
            <a:r>
              <a:rPr lang="ru-RU" sz="1400" b="1" dirty="0">
                <a:solidFill>
                  <a:prstClr val="black"/>
                </a:solidFill>
                <a:ea typeface="Times New Roman"/>
                <a:cs typeface="Times New Roman"/>
              </a:rPr>
              <a:t>РБ  </a:t>
            </a:r>
            <a:r>
              <a:rPr lang="ru-RU" sz="1400" dirty="0" err="1">
                <a:solidFill>
                  <a:prstClr val="black"/>
                </a:solidFill>
                <a:ea typeface="Times New Roman"/>
                <a:cs typeface="Times New Roman"/>
              </a:rPr>
              <a:t>Райзерный</a:t>
            </a:r>
            <a:r>
              <a:rPr lang="ru-RU" sz="1400" dirty="0">
                <a:solidFill>
                  <a:prstClr val="black"/>
                </a:solidFill>
                <a:ea typeface="Times New Roman"/>
                <a:cs typeface="Times New Roman"/>
              </a:rPr>
              <a:t> блок</a:t>
            </a:r>
          </a:p>
          <a:p>
            <a:pPr algn="just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algn="just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 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3"/>
          <a:stretch/>
        </p:blipFill>
        <p:spPr bwMode="auto">
          <a:xfrm>
            <a:off x="2612028" y="3721999"/>
            <a:ext cx="3063974" cy="2659328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86" y="895152"/>
            <a:ext cx="2111846" cy="2680209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8624" y="95335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ЛСП </a:t>
            </a:r>
            <a:r>
              <a:rPr lang="ru-RU" b="1" dirty="0" smtClean="0">
                <a:solidFill>
                  <a:prstClr val="white"/>
                </a:solidFill>
              </a:rPr>
              <a:t>2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1486" y="9733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ЦТП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52508" y="3749774"/>
            <a:ext cx="136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ПЖМ </a:t>
            </a:r>
            <a:r>
              <a:rPr lang="ru-RU" b="1" dirty="0" smtClean="0">
                <a:solidFill>
                  <a:prstClr val="white"/>
                </a:solidFill>
              </a:rPr>
              <a:t>2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3721998"/>
            <a:ext cx="2088232" cy="2659329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88504" y="3772222"/>
            <a:ext cx="70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РБ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22" r="20087"/>
          <a:stretch/>
        </p:blipFill>
        <p:spPr bwMode="auto">
          <a:xfrm>
            <a:off x="6059773" y="4229792"/>
            <a:ext cx="3381375" cy="2087631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177136" y="4286200"/>
            <a:ext cx="70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ГБС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59773" y="3405763"/>
            <a:ext cx="3396680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defTabSz="9144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ea typeface="Times New Roman"/>
                <a:cs typeface="Times New Roman"/>
              </a:rPr>
              <a:t>АО «</a:t>
            </a:r>
            <a:r>
              <a:rPr lang="ru-RU" sz="1400" b="1" dirty="0" err="1">
                <a:solidFill>
                  <a:srgbClr val="C00000"/>
                </a:solidFill>
                <a:ea typeface="Times New Roman"/>
                <a:cs typeface="Times New Roman"/>
              </a:rPr>
              <a:t>НефтеГазМонтаж</a:t>
            </a:r>
            <a:r>
              <a:rPr lang="ru-RU" sz="1400" b="1" dirty="0">
                <a:solidFill>
                  <a:srgbClr val="C00000"/>
                </a:solidFill>
                <a:ea typeface="Times New Roman"/>
                <a:cs typeface="Times New Roman"/>
              </a:rPr>
              <a:t>»:</a:t>
            </a:r>
          </a:p>
          <a:p>
            <a:pPr algn="just" defTabSz="9144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ea typeface="Times New Roman"/>
                <a:cs typeface="Times New Roman"/>
              </a:rPr>
              <a:t>ГБС </a:t>
            </a:r>
            <a:r>
              <a:rPr lang="ru-RU" sz="1400" dirty="0">
                <a:solidFill>
                  <a:prstClr val="black"/>
                </a:solidFill>
                <a:ea typeface="Times New Roman"/>
                <a:cs typeface="Times New Roman"/>
              </a:rPr>
              <a:t>Головные береговые сооружения для приема нефти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3B82E-5C3E-495E-9BC0-1866D7331F67}" type="slidenum">
              <a:rPr lang="ru-RU" smtClean="0"/>
              <a:t>11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/>
              <a:t>Участие российских компаний в строительстве основных сооружений месторождения им. В. Филановского</a:t>
            </a:r>
            <a:endParaRPr lang="ru-RU" sz="2000" b="1" dirty="0">
              <a:solidFill>
                <a:srgbClr val="DF21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5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6374" y="164758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ЛСП </a:t>
            </a:r>
            <a:r>
              <a:rPr lang="ru-RU" b="1" dirty="0" smtClean="0">
                <a:solidFill>
                  <a:prstClr val="white"/>
                </a:solidFill>
              </a:rPr>
              <a:t>2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49811" y="4472636"/>
            <a:ext cx="136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ПЖМ </a:t>
            </a:r>
            <a:r>
              <a:rPr lang="ru-RU" b="1" dirty="0" smtClean="0">
                <a:solidFill>
                  <a:prstClr val="white"/>
                </a:solidFill>
              </a:rPr>
              <a:t>2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77825" y="5173542"/>
            <a:ext cx="70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ГБС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3B82E-5C3E-495E-9BC0-1866D7331F67}" type="slidenum">
              <a:rPr lang="ru-RU" smtClean="0"/>
              <a:t>12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/>
              <a:t>Участие российских компаний в строительстве основных сооружений месторождений Северного Каспия</a:t>
            </a:r>
            <a:endParaRPr lang="ru-RU" sz="2000" b="1" dirty="0">
              <a:solidFill>
                <a:srgbClr val="DF2121"/>
              </a:solidFill>
            </a:endParaRPr>
          </a:p>
        </p:txBody>
      </p:sp>
      <p:pic>
        <p:nvPicPr>
          <p:cNvPr id="6150" name="Picture 6" descr="P:\Презентации\2017\2017.09.12_Мандрик_RAOCIS2017_Петербург\НВН\ЛСП\Вывод ледостойкой стационарной платформы для второй очереди месторождения им. В. Филановског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7258" r="5494" b="12604"/>
          <a:stretch/>
        </p:blipFill>
        <p:spPr bwMode="auto">
          <a:xfrm>
            <a:off x="5120072" y="1429739"/>
            <a:ext cx="4441440" cy="258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25244" y="142973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</a:rPr>
              <a:t>ЛСП2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6151" name="Picture 7" descr="P:\Презентации\2017\2017.09.12_Мандрик_RAOCIS2017_Петербург\НВН\ПЖМ\надвижка ПЖМ-2 на баржу июнь 2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37" y="3248376"/>
            <a:ext cx="3511296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457056" y="3248376"/>
            <a:ext cx="101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</a:rPr>
              <a:t>ПЖМ2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6152" name="Picture 8" descr="P:\Презентации\2017\2017.09.12_Мандрик_RAOCIS2017_Петербург\фото Каспий\Корчагина 2-я оч\IMG_20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b="17913"/>
          <a:stretch/>
        </p:blipFill>
        <p:spPr bwMode="auto">
          <a:xfrm>
            <a:off x="7373453" y="4070174"/>
            <a:ext cx="2193675" cy="151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373453" y="4090045"/>
            <a:ext cx="101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</a:rPr>
              <a:t>БК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733" y="885171"/>
            <a:ext cx="9296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Работы по освоению </a:t>
            </a:r>
            <a:r>
              <a:rPr lang="ru-RU" sz="1400" dirty="0" smtClean="0"/>
              <a:t>месторождения ведут </a:t>
            </a:r>
            <a:r>
              <a:rPr lang="ru-RU" sz="1400" b="1" dirty="0"/>
              <a:t>отечественные производственные и научно-исследовательские предприятия</a:t>
            </a:r>
            <a:r>
              <a:rPr lang="ru-RU" sz="1400" dirty="0"/>
              <a:t>, сервисные организации с </a:t>
            </a:r>
            <a:r>
              <a:rPr lang="ru-RU" sz="1400" dirty="0" smtClean="0"/>
              <a:t>использованием, в основном, </a:t>
            </a:r>
          </a:p>
          <a:p>
            <a:r>
              <a:rPr lang="ru-RU" sz="1400" dirty="0" smtClean="0"/>
              <a:t>отечественного оборудования. </a:t>
            </a:r>
            <a:endParaRPr lang="ru-R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24786" y="5661248"/>
            <a:ext cx="848139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spc="-20" dirty="0" smtClean="0">
                <a:solidFill>
                  <a:srgbClr val="C00000"/>
                </a:solidFill>
              </a:rPr>
              <a:t>Всего </a:t>
            </a:r>
            <a:r>
              <a:rPr lang="ru-RU" sz="1350" b="1" spc="-20" dirty="0">
                <a:solidFill>
                  <a:srgbClr val="C00000"/>
                </a:solidFill>
              </a:rPr>
              <a:t>в обустройстве </a:t>
            </a:r>
            <a:r>
              <a:rPr lang="ru-RU" sz="1350" b="1" spc="-20" dirty="0" smtClean="0">
                <a:solidFill>
                  <a:srgbClr val="C00000"/>
                </a:solidFill>
              </a:rPr>
              <a:t>месторождений Северного Каспия задействовано </a:t>
            </a:r>
            <a:r>
              <a:rPr lang="ru-RU" sz="1350" b="1" spc="-20" dirty="0">
                <a:solidFill>
                  <a:srgbClr val="C00000"/>
                </a:solidFill>
              </a:rPr>
              <a:t>более 3000 человек </a:t>
            </a:r>
            <a:endParaRPr lang="ru-RU" sz="1350" b="1" spc="-20" dirty="0" smtClean="0">
              <a:solidFill>
                <a:srgbClr val="C00000"/>
              </a:solidFill>
            </a:endParaRPr>
          </a:p>
          <a:p>
            <a:pPr algn="ctr"/>
            <a:r>
              <a:rPr lang="ru-RU" sz="1350" b="1" spc="-20" dirty="0" smtClean="0">
                <a:solidFill>
                  <a:srgbClr val="C00000"/>
                </a:solidFill>
              </a:rPr>
              <a:t>и </a:t>
            </a:r>
            <a:r>
              <a:rPr lang="ru-RU" sz="1350" b="1" spc="-20" dirty="0">
                <a:solidFill>
                  <a:srgbClr val="C00000"/>
                </a:solidFill>
              </a:rPr>
              <a:t>свыше 100 российских предприятий производителей оборудования, материалов и услуг.</a:t>
            </a:r>
          </a:p>
          <a:p>
            <a:pPr algn="ctr"/>
            <a:endParaRPr lang="ru-RU" sz="1350" b="1" spc="-20" dirty="0">
              <a:solidFill>
                <a:srgbClr val="C00000"/>
              </a:solidFill>
            </a:endParaRPr>
          </a:p>
        </p:txBody>
      </p:sp>
      <p:pic>
        <p:nvPicPr>
          <p:cNvPr id="6147" name="Picture 3" descr="P:\Презентации\2017\2017.09.12_Мандрик_RAOCIS2017_Петербург\НВН\1 и 2 очередь Филановского\ГСИ-эмблем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668" y="1429739"/>
            <a:ext cx="1421657" cy="43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:\Презентации\2017\2017.09.12_Мандрик_RAOCIS2017_Петербург\НВН\1 и 2 очередь Филановского\КГК-эмблем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37" y="3243048"/>
            <a:ext cx="1526945" cy="50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:\Презентации\2017\2017.09.12_Мандрик_RAOCIS2017_Петербург\НВН\1 и 2 очередь Филановского\КГК-эмблем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054" y="4074116"/>
            <a:ext cx="1074333" cy="35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72480" y="1647585"/>
            <a:ext cx="4464496" cy="254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100" dirty="0" smtClean="0"/>
              <a:t>«</a:t>
            </a:r>
            <a:r>
              <a:rPr lang="ru-RU" sz="1100" dirty="0" err="1"/>
              <a:t>СовКомФлот</a:t>
            </a:r>
            <a:r>
              <a:rPr lang="ru-RU" sz="1100" dirty="0"/>
              <a:t>»</a:t>
            </a:r>
          </a:p>
          <a:p>
            <a:pPr>
              <a:spcAft>
                <a:spcPts val="300"/>
              </a:spcAft>
            </a:pPr>
            <a:r>
              <a:rPr lang="ru-RU" sz="1100" dirty="0"/>
              <a:t>«Объединенная судостроительная корпорация», </a:t>
            </a:r>
          </a:p>
          <a:p>
            <a:pPr>
              <a:spcAft>
                <a:spcPts val="300"/>
              </a:spcAft>
            </a:pPr>
            <a:r>
              <a:rPr lang="ru-RU" sz="1100" dirty="0"/>
              <a:t>«</a:t>
            </a:r>
            <a:r>
              <a:rPr lang="ru-RU" sz="1100" dirty="0" err="1"/>
              <a:t>Глобалстрой</a:t>
            </a:r>
            <a:r>
              <a:rPr lang="ru-RU" sz="1100" dirty="0"/>
              <a:t>-Инжиниринг», </a:t>
            </a:r>
          </a:p>
          <a:p>
            <a:pPr>
              <a:spcAft>
                <a:spcPts val="300"/>
              </a:spcAft>
            </a:pPr>
            <a:r>
              <a:rPr lang="ru-RU" sz="1100" dirty="0"/>
              <a:t>«Каспийская гидротехническая компания», </a:t>
            </a:r>
          </a:p>
          <a:p>
            <a:pPr>
              <a:spcAft>
                <a:spcPts val="300"/>
              </a:spcAft>
            </a:pPr>
            <a:r>
              <a:rPr lang="ru-RU" sz="1100" dirty="0"/>
              <a:t>Судостроительный завод  «Красные Баррикады», </a:t>
            </a:r>
          </a:p>
          <a:p>
            <a:pPr>
              <a:spcAft>
                <a:spcPts val="300"/>
              </a:spcAft>
            </a:pPr>
            <a:r>
              <a:rPr lang="ru-RU" sz="1100" dirty="0"/>
              <a:t>«</a:t>
            </a:r>
            <a:r>
              <a:rPr lang="ru-RU" sz="1100" dirty="0" err="1"/>
              <a:t>НефтеГазМонтаж</a:t>
            </a:r>
            <a:r>
              <a:rPr lang="ru-RU" sz="1100" dirty="0"/>
              <a:t>», </a:t>
            </a:r>
          </a:p>
          <a:p>
            <a:pPr>
              <a:spcAft>
                <a:spcPts val="300"/>
              </a:spcAft>
            </a:pPr>
            <a:r>
              <a:rPr lang="ru-RU" sz="1100" dirty="0"/>
              <a:t>«</a:t>
            </a:r>
            <a:r>
              <a:rPr lang="ru-RU" sz="1100" dirty="0" err="1"/>
              <a:t>Моринжгеология</a:t>
            </a:r>
            <a:r>
              <a:rPr lang="ru-RU" sz="1100" dirty="0"/>
              <a:t>», </a:t>
            </a:r>
          </a:p>
          <a:p>
            <a:pPr>
              <a:spcAft>
                <a:spcPts val="300"/>
              </a:spcAft>
            </a:pPr>
            <a:r>
              <a:rPr lang="ru-RU" sz="1100" dirty="0"/>
              <a:t>«Крыловский государственный научный центр»,</a:t>
            </a:r>
          </a:p>
          <a:p>
            <a:pPr>
              <a:spcAft>
                <a:spcPts val="300"/>
              </a:spcAft>
            </a:pPr>
            <a:r>
              <a:rPr lang="ru-RU" sz="1100" dirty="0"/>
              <a:t>«ГЕОТЕК Холдинг»</a:t>
            </a:r>
          </a:p>
          <a:p>
            <a:pPr>
              <a:spcAft>
                <a:spcPts val="300"/>
              </a:spcAft>
            </a:pPr>
            <a:r>
              <a:rPr lang="ru-RU" sz="1100" dirty="0"/>
              <a:t>«</a:t>
            </a:r>
            <a:r>
              <a:rPr lang="ru-RU" sz="1100" dirty="0" err="1"/>
              <a:t>ВолгоградНИПИморнефть</a:t>
            </a:r>
            <a:r>
              <a:rPr lang="ru-RU" sz="1100" dirty="0"/>
              <a:t>», </a:t>
            </a:r>
          </a:p>
          <a:p>
            <a:pPr>
              <a:spcAft>
                <a:spcPts val="300"/>
              </a:spcAft>
            </a:pPr>
            <a:r>
              <a:rPr lang="ru-RU" sz="1100" dirty="0"/>
              <a:t>«</a:t>
            </a:r>
            <a:r>
              <a:rPr lang="ru-RU" sz="1100" dirty="0" err="1"/>
              <a:t>Энергомаш</a:t>
            </a:r>
            <a:r>
              <a:rPr lang="ru-RU" sz="1100" dirty="0"/>
              <a:t> – </a:t>
            </a:r>
            <a:r>
              <a:rPr lang="ru-RU" sz="1100" dirty="0" err="1"/>
              <a:t>Атоммаш</a:t>
            </a:r>
            <a:r>
              <a:rPr lang="ru-RU" sz="1100" dirty="0"/>
              <a:t>» и др. </a:t>
            </a:r>
          </a:p>
          <a:p>
            <a:pPr>
              <a:spcAft>
                <a:spcPts val="300"/>
              </a:spcAft>
            </a:pP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41617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dirty="0" smtClean="0"/>
              <a:t>Обзорная схема комплексного освоения и транспорта углеводородов месторождений Северного Каспия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930879" y="6572250"/>
            <a:ext cx="975121" cy="285750"/>
          </a:xfrm>
        </p:spPr>
        <p:txBody>
          <a:bodyPr/>
          <a:lstStyle/>
          <a:p>
            <a:pPr>
              <a:defRPr/>
            </a:pPr>
            <a:fld id="{93DDBD05-2F74-4BFC-BF33-2ABA0A6DFC5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69636" name="Rectangle 7"/>
          <p:cNvSpPr>
            <a:spLocks noChangeArrowheads="1"/>
          </p:cNvSpPr>
          <p:nvPr/>
        </p:nvSpPr>
        <p:spPr bwMode="auto">
          <a:xfrm>
            <a:off x="116947" y="1034257"/>
            <a:ext cx="3432704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ru-RU" altLang="ru-RU" sz="1400" dirty="0" smtClean="0"/>
              <a:t>На суше в рамках реализации проекта освоения месторождений УВ Северного Каспия построено: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1400" dirty="0" smtClean="0"/>
              <a:t>Более </a:t>
            </a:r>
            <a:r>
              <a:rPr lang="ru-RU" altLang="ru-RU" sz="1400" b="1" dirty="0">
                <a:solidFill>
                  <a:srgbClr val="C00000"/>
                </a:solidFill>
              </a:rPr>
              <a:t>550</a:t>
            </a:r>
            <a:r>
              <a:rPr lang="ru-RU" altLang="ru-RU" sz="1400" dirty="0"/>
              <a:t> км сухопутных трубопроводов.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1400" dirty="0"/>
              <a:t>Головные береговые сооружения по приему нефти. 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1400" dirty="0"/>
              <a:t>Строительство и модернизация объектов на ООО «</a:t>
            </a:r>
            <a:r>
              <a:rPr lang="ru-RU" altLang="ru-RU" sz="1400" dirty="0" err="1"/>
              <a:t>Ставролен</a:t>
            </a:r>
            <a:r>
              <a:rPr lang="ru-RU" altLang="ru-RU" sz="1400" dirty="0"/>
              <a:t>».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1400" dirty="0"/>
              <a:t>Строительство объектов </a:t>
            </a:r>
            <a:r>
              <a:rPr lang="ru-RU" altLang="ru-RU" sz="1400" dirty="0" err="1"/>
              <a:t>энергогенерации</a:t>
            </a:r>
            <a:r>
              <a:rPr lang="ru-RU" altLang="ru-RU" sz="1400" dirty="0"/>
              <a:t>.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1400" dirty="0" smtClean="0"/>
              <a:t>Новые </a:t>
            </a:r>
            <a:r>
              <a:rPr lang="ru-RU" altLang="ru-RU" sz="1400" dirty="0"/>
              <a:t>рабочие места – до </a:t>
            </a:r>
            <a:r>
              <a:rPr lang="ru-RU" altLang="ru-RU" sz="1400" b="1" dirty="0">
                <a:solidFill>
                  <a:srgbClr val="C00000"/>
                </a:solidFill>
              </a:rPr>
              <a:t>8</a:t>
            </a:r>
            <a:r>
              <a:rPr lang="ru-RU" altLang="ru-RU" sz="1400" dirty="0"/>
              <a:t> тыс. специалистов.</a:t>
            </a:r>
          </a:p>
          <a:p>
            <a:pPr>
              <a:spcBef>
                <a:spcPts val="600"/>
              </a:spcBef>
              <a:buFontTx/>
              <a:buNone/>
            </a:pPr>
            <a:endParaRPr lang="ru-RU" altLang="ru-RU" sz="1400" dirty="0"/>
          </a:p>
          <a:p>
            <a:pPr>
              <a:buFontTx/>
              <a:buNone/>
            </a:pPr>
            <a:r>
              <a:rPr lang="ru-RU" altLang="ru-RU" sz="1400" dirty="0"/>
              <a:t>Ожидаемый вклад в экономику Северо-Кавказского федерального округа составит до 20% от текущего ВРП, а в экономику Ставропольского края – до 50%.</a:t>
            </a:r>
          </a:p>
        </p:txBody>
      </p:sp>
      <p:grpSp>
        <p:nvGrpSpPr>
          <p:cNvPr id="69637" name="Group 58"/>
          <p:cNvGrpSpPr>
            <a:grpSpLocks/>
          </p:cNvGrpSpPr>
          <p:nvPr/>
        </p:nvGrpSpPr>
        <p:grpSpPr bwMode="auto">
          <a:xfrm>
            <a:off x="3435688" y="1116013"/>
            <a:ext cx="6278960" cy="4897438"/>
            <a:chOff x="0" y="663"/>
            <a:chExt cx="5704" cy="3557"/>
          </a:xfrm>
        </p:grpSpPr>
        <p:pic>
          <p:nvPicPr>
            <p:cNvPr id="69645" name="Picture 3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3"/>
              <a:ext cx="5704" cy="3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46" name="Text Box 60"/>
            <p:cNvSpPr txBox="1">
              <a:spLocks noChangeArrowheads="1"/>
            </p:cNvSpPr>
            <p:nvPr/>
          </p:nvSpPr>
          <p:spPr bwMode="auto">
            <a:xfrm>
              <a:off x="1053" y="2799"/>
              <a:ext cx="95" cy="1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500" b="1">
                  <a:latin typeface="Arial" charset="0"/>
                </a:rPr>
                <a:t>135</a:t>
              </a:r>
            </a:p>
          </p:txBody>
        </p:sp>
      </p:grp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4130941" y="2095502"/>
            <a:ext cx="3138619" cy="36671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Южный ФО</a:t>
            </a: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3790422" y="4057651"/>
            <a:ext cx="3381110" cy="36671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Северо-Кавказский ФО</a:t>
            </a:r>
          </a:p>
        </p:txBody>
      </p:sp>
      <p:sp>
        <p:nvSpPr>
          <p:cNvPr id="69640" name="Line 61"/>
          <p:cNvSpPr>
            <a:spLocks noChangeShapeType="1"/>
          </p:cNvSpPr>
          <p:nvPr/>
        </p:nvSpPr>
        <p:spPr bwMode="auto">
          <a:xfrm flipH="1" flipV="1">
            <a:off x="3675195" y="3440114"/>
            <a:ext cx="947605" cy="249237"/>
          </a:xfrm>
          <a:prstGeom prst="line">
            <a:avLst/>
          </a:prstGeom>
          <a:noFill/>
          <a:ln w="19050">
            <a:solidFill>
              <a:srgbClr val="3399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Text Box 62"/>
          <p:cNvSpPr txBox="1">
            <a:spLocks noChangeArrowheads="1"/>
          </p:cNvSpPr>
          <p:nvPr/>
        </p:nvSpPr>
        <p:spPr bwMode="auto">
          <a:xfrm>
            <a:off x="3627041" y="2995614"/>
            <a:ext cx="1637242" cy="3968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chemeClr val="accent2"/>
                </a:solidFill>
              </a:rPr>
              <a:t>на КС </a:t>
            </a:r>
          </a:p>
          <a:p>
            <a:pPr>
              <a:defRPr/>
            </a:pPr>
            <a:r>
              <a:rPr lang="ru-RU" sz="1000" b="1" dirty="0">
                <a:solidFill>
                  <a:schemeClr val="accent2"/>
                </a:solidFill>
              </a:rPr>
              <a:t>«Невинномысская»</a:t>
            </a:r>
          </a:p>
        </p:txBody>
      </p:sp>
      <p:sp>
        <p:nvSpPr>
          <p:cNvPr id="69642" name="Freeform 63"/>
          <p:cNvSpPr>
            <a:spLocks/>
          </p:cNvSpPr>
          <p:nvPr/>
        </p:nvSpPr>
        <p:spPr bwMode="auto">
          <a:xfrm>
            <a:off x="4352793" y="2686051"/>
            <a:ext cx="2916767" cy="1185863"/>
          </a:xfrm>
          <a:custGeom>
            <a:avLst/>
            <a:gdLst>
              <a:gd name="T0" fmla="*/ 2147483647 w 2650"/>
              <a:gd name="T1" fmla="*/ 2147483647 h 862"/>
              <a:gd name="T2" fmla="*/ 2147483647 w 2650"/>
              <a:gd name="T3" fmla="*/ 2147483647 h 862"/>
              <a:gd name="T4" fmla="*/ 2147483647 w 2650"/>
              <a:gd name="T5" fmla="*/ 2147483647 h 862"/>
              <a:gd name="T6" fmla="*/ 2147483647 w 2650"/>
              <a:gd name="T7" fmla="*/ 2147483647 h 862"/>
              <a:gd name="T8" fmla="*/ 2147483647 w 2650"/>
              <a:gd name="T9" fmla="*/ 2147483647 h 862"/>
              <a:gd name="T10" fmla="*/ 2147483647 w 2650"/>
              <a:gd name="T11" fmla="*/ 2147483647 h 862"/>
              <a:gd name="T12" fmla="*/ 2147483647 w 2650"/>
              <a:gd name="T13" fmla="*/ 2147483647 h 862"/>
              <a:gd name="T14" fmla="*/ 2147483647 w 2650"/>
              <a:gd name="T15" fmla="*/ 2147483647 h 862"/>
              <a:gd name="T16" fmla="*/ 2147483647 w 2650"/>
              <a:gd name="T17" fmla="*/ 2147483647 h 862"/>
              <a:gd name="T18" fmla="*/ 2147483647 w 2650"/>
              <a:gd name="T19" fmla="*/ 2147483647 h 862"/>
              <a:gd name="T20" fmla="*/ 2147483647 w 2650"/>
              <a:gd name="T21" fmla="*/ 2147483647 h 862"/>
              <a:gd name="T22" fmla="*/ 2147483647 w 2650"/>
              <a:gd name="T23" fmla="*/ 2147483647 h 862"/>
              <a:gd name="T24" fmla="*/ 2147483647 w 2650"/>
              <a:gd name="T25" fmla="*/ 2147483647 h 862"/>
              <a:gd name="T26" fmla="*/ 2147483647 w 2650"/>
              <a:gd name="T27" fmla="*/ 2147483647 h 862"/>
              <a:gd name="T28" fmla="*/ 2147483647 w 2650"/>
              <a:gd name="T29" fmla="*/ 2147483647 h 862"/>
              <a:gd name="T30" fmla="*/ 2147483647 w 2650"/>
              <a:gd name="T31" fmla="*/ 2147483647 h 862"/>
              <a:gd name="T32" fmla="*/ 2147483647 w 2650"/>
              <a:gd name="T33" fmla="*/ 2147483647 h 862"/>
              <a:gd name="T34" fmla="*/ 2147483647 w 2650"/>
              <a:gd name="T35" fmla="*/ 2147483647 h 862"/>
              <a:gd name="T36" fmla="*/ 2147483647 w 2650"/>
              <a:gd name="T37" fmla="*/ 2147483647 h 862"/>
              <a:gd name="T38" fmla="*/ 2147483647 w 2650"/>
              <a:gd name="T39" fmla="*/ 2147483647 h 862"/>
              <a:gd name="T40" fmla="*/ 2147483647 w 2650"/>
              <a:gd name="T41" fmla="*/ 2147483647 h 862"/>
              <a:gd name="T42" fmla="*/ 2147483647 w 2650"/>
              <a:gd name="T43" fmla="*/ 2147483647 h 862"/>
              <a:gd name="T44" fmla="*/ 2147483647 w 2650"/>
              <a:gd name="T45" fmla="*/ 2147483647 h 862"/>
              <a:gd name="T46" fmla="*/ 2147483647 w 2650"/>
              <a:gd name="T47" fmla="*/ 2147483647 h 862"/>
              <a:gd name="T48" fmla="*/ 2147483647 w 2650"/>
              <a:gd name="T49" fmla="*/ 2147483647 h 862"/>
              <a:gd name="T50" fmla="*/ 2147483647 w 2650"/>
              <a:gd name="T51" fmla="*/ 2147483647 h 862"/>
              <a:gd name="T52" fmla="*/ 2147483647 w 2650"/>
              <a:gd name="T53" fmla="*/ 2147483647 h 862"/>
              <a:gd name="T54" fmla="*/ 2147483647 w 2650"/>
              <a:gd name="T55" fmla="*/ 2147483647 h 862"/>
              <a:gd name="T56" fmla="*/ 0 w 2650"/>
              <a:gd name="T57" fmla="*/ 0 h 86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650"/>
              <a:gd name="T88" fmla="*/ 0 h 862"/>
              <a:gd name="T89" fmla="*/ 2650 w 2650"/>
              <a:gd name="T90" fmla="*/ 862 h 86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650" h="862">
                <a:moveTo>
                  <a:pt x="2650" y="862"/>
                </a:moveTo>
                <a:cubicBezTo>
                  <a:pt x="2633" y="853"/>
                  <a:pt x="2617" y="845"/>
                  <a:pt x="2604" y="843"/>
                </a:cubicBezTo>
                <a:cubicBezTo>
                  <a:pt x="2591" y="841"/>
                  <a:pt x="2582" y="854"/>
                  <a:pt x="2574" y="852"/>
                </a:cubicBezTo>
                <a:cubicBezTo>
                  <a:pt x="2566" y="850"/>
                  <a:pt x="2571" y="836"/>
                  <a:pt x="2556" y="831"/>
                </a:cubicBezTo>
                <a:cubicBezTo>
                  <a:pt x="2541" y="826"/>
                  <a:pt x="2513" y="829"/>
                  <a:pt x="2481" y="822"/>
                </a:cubicBezTo>
                <a:cubicBezTo>
                  <a:pt x="2449" y="815"/>
                  <a:pt x="2398" y="809"/>
                  <a:pt x="2364" y="792"/>
                </a:cubicBezTo>
                <a:cubicBezTo>
                  <a:pt x="2330" y="775"/>
                  <a:pt x="2310" y="733"/>
                  <a:pt x="2280" y="723"/>
                </a:cubicBezTo>
                <a:cubicBezTo>
                  <a:pt x="2250" y="713"/>
                  <a:pt x="2211" y="731"/>
                  <a:pt x="2184" y="729"/>
                </a:cubicBezTo>
                <a:cubicBezTo>
                  <a:pt x="2157" y="727"/>
                  <a:pt x="2146" y="711"/>
                  <a:pt x="2115" y="708"/>
                </a:cubicBezTo>
                <a:cubicBezTo>
                  <a:pt x="2084" y="705"/>
                  <a:pt x="2025" y="711"/>
                  <a:pt x="1998" y="714"/>
                </a:cubicBezTo>
                <a:cubicBezTo>
                  <a:pt x="1971" y="717"/>
                  <a:pt x="1975" y="724"/>
                  <a:pt x="1950" y="726"/>
                </a:cubicBezTo>
                <a:cubicBezTo>
                  <a:pt x="1925" y="728"/>
                  <a:pt x="1875" y="729"/>
                  <a:pt x="1848" y="726"/>
                </a:cubicBezTo>
                <a:cubicBezTo>
                  <a:pt x="1821" y="723"/>
                  <a:pt x="1817" y="708"/>
                  <a:pt x="1785" y="705"/>
                </a:cubicBezTo>
                <a:cubicBezTo>
                  <a:pt x="1753" y="702"/>
                  <a:pt x="1693" y="704"/>
                  <a:pt x="1656" y="708"/>
                </a:cubicBezTo>
                <a:cubicBezTo>
                  <a:pt x="1619" y="712"/>
                  <a:pt x="1593" y="745"/>
                  <a:pt x="1560" y="732"/>
                </a:cubicBezTo>
                <a:cubicBezTo>
                  <a:pt x="1527" y="719"/>
                  <a:pt x="1502" y="657"/>
                  <a:pt x="1455" y="627"/>
                </a:cubicBezTo>
                <a:cubicBezTo>
                  <a:pt x="1408" y="597"/>
                  <a:pt x="1386" y="590"/>
                  <a:pt x="1278" y="552"/>
                </a:cubicBezTo>
                <a:cubicBezTo>
                  <a:pt x="1170" y="514"/>
                  <a:pt x="887" y="425"/>
                  <a:pt x="804" y="396"/>
                </a:cubicBezTo>
                <a:cubicBezTo>
                  <a:pt x="721" y="367"/>
                  <a:pt x="789" y="382"/>
                  <a:pt x="777" y="375"/>
                </a:cubicBezTo>
                <a:cubicBezTo>
                  <a:pt x="765" y="368"/>
                  <a:pt x="753" y="359"/>
                  <a:pt x="732" y="354"/>
                </a:cubicBezTo>
                <a:cubicBezTo>
                  <a:pt x="711" y="349"/>
                  <a:pt x="678" y="351"/>
                  <a:pt x="648" y="348"/>
                </a:cubicBezTo>
                <a:cubicBezTo>
                  <a:pt x="618" y="345"/>
                  <a:pt x="581" y="344"/>
                  <a:pt x="552" y="336"/>
                </a:cubicBezTo>
                <a:cubicBezTo>
                  <a:pt x="523" y="328"/>
                  <a:pt x="506" y="309"/>
                  <a:pt x="471" y="300"/>
                </a:cubicBezTo>
                <a:cubicBezTo>
                  <a:pt x="436" y="291"/>
                  <a:pt x="383" y="290"/>
                  <a:pt x="339" y="279"/>
                </a:cubicBezTo>
                <a:cubicBezTo>
                  <a:pt x="295" y="268"/>
                  <a:pt x="247" y="249"/>
                  <a:pt x="207" y="231"/>
                </a:cubicBezTo>
                <a:cubicBezTo>
                  <a:pt x="167" y="213"/>
                  <a:pt x="118" y="191"/>
                  <a:pt x="99" y="168"/>
                </a:cubicBezTo>
                <a:cubicBezTo>
                  <a:pt x="80" y="145"/>
                  <a:pt x="102" y="110"/>
                  <a:pt x="93" y="93"/>
                </a:cubicBezTo>
                <a:cubicBezTo>
                  <a:pt x="84" y="76"/>
                  <a:pt x="57" y="78"/>
                  <a:pt x="42" y="63"/>
                </a:cubicBezTo>
                <a:cubicBezTo>
                  <a:pt x="27" y="48"/>
                  <a:pt x="9" y="13"/>
                  <a:pt x="0" y="0"/>
                </a:cubicBezTo>
              </a:path>
            </a:pathLst>
          </a:custGeom>
          <a:noFill/>
          <a:ln w="25400" cap="flat" cmpd="sng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43" name="Freeform 64"/>
          <p:cNvSpPr>
            <a:spLocks/>
          </p:cNvSpPr>
          <p:nvPr/>
        </p:nvSpPr>
        <p:spPr bwMode="auto">
          <a:xfrm>
            <a:off x="3644240" y="2462214"/>
            <a:ext cx="703394" cy="219075"/>
          </a:xfrm>
          <a:custGeom>
            <a:avLst/>
            <a:gdLst>
              <a:gd name="T0" fmla="*/ 2147483647 w 639"/>
              <a:gd name="T1" fmla="*/ 2147483647 h 159"/>
              <a:gd name="T2" fmla="*/ 2147483647 w 639"/>
              <a:gd name="T3" fmla="*/ 2147483647 h 159"/>
              <a:gd name="T4" fmla="*/ 2147483647 w 639"/>
              <a:gd name="T5" fmla="*/ 2147483647 h 159"/>
              <a:gd name="T6" fmla="*/ 2147483647 w 639"/>
              <a:gd name="T7" fmla="*/ 2147483647 h 159"/>
              <a:gd name="T8" fmla="*/ 2147483647 w 639"/>
              <a:gd name="T9" fmla="*/ 2147483647 h 159"/>
              <a:gd name="T10" fmla="*/ 2147483647 w 639"/>
              <a:gd name="T11" fmla="*/ 2147483647 h 159"/>
              <a:gd name="T12" fmla="*/ 2147483647 w 639"/>
              <a:gd name="T13" fmla="*/ 2147483647 h 159"/>
              <a:gd name="T14" fmla="*/ 0 w 639"/>
              <a:gd name="T15" fmla="*/ 0 h 1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39"/>
              <a:gd name="T25" fmla="*/ 0 h 159"/>
              <a:gd name="T26" fmla="*/ 639 w 639"/>
              <a:gd name="T27" fmla="*/ 159 h 1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39" h="159">
                <a:moveTo>
                  <a:pt x="639" y="159"/>
                </a:moveTo>
                <a:cubicBezTo>
                  <a:pt x="628" y="157"/>
                  <a:pt x="578" y="156"/>
                  <a:pt x="564" y="147"/>
                </a:cubicBezTo>
                <a:cubicBezTo>
                  <a:pt x="550" y="138"/>
                  <a:pt x="576" y="115"/>
                  <a:pt x="552" y="105"/>
                </a:cubicBezTo>
                <a:cubicBezTo>
                  <a:pt x="528" y="95"/>
                  <a:pt x="457" y="91"/>
                  <a:pt x="423" y="87"/>
                </a:cubicBezTo>
                <a:cubicBezTo>
                  <a:pt x="389" y="83"/>
                  <a:pt x="389" y="81"/>
                  <a:pt x="345" y="81"/>
                </a:cubicBezTo>
                <a:cubicBezTo>
                  <a:pt x="301" y="81"/>
                  <a:pt x="202" y="86"/>
                  <a:pt x="156" y="84"/>
                </a:cubicBezTo>
                <a:cubicBezTo>
                  <a:pt x="110" y="82"/>
                  <a:pt x="95" y="83"/>
                  <a:pt x="69" y="69"/>
                </a:cubicBezTo>
                <a:cubicBezTo>
                  <a:pt x="43" y="55"/>
                  <a:pt x="13" y="13"/>
                  <a:pt x="0" y="0"/>
                </a:cubicBezTo>
              </a:path>
            </a:pathLst>
          </a:custGeom>
          <a:noFill/>
          <a:ln w="25400" cap="flat" cmpd="sng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1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/>
              <a:t>Сохраняя природу, заботясь о безопасности</a:t>
            </a:r>
            <a:endParaRPr lang="ru-RU" alt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930879" y="6572250"/>
            <a:ext cx="975121" cy="285750"/>
          </a:xfrm>
        </p:spPr>
        <p:txBody>
          <a:bodyPr/>
          <a:lstStyle/>
          <a:p>
            <a:pPr>
              <a:defRPr/>
            </a:pPr>
            <a:fld id="{A770B80F-64B8-43A7-A32D-B0A830AF663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32803" y="1412776"/>
            <a:ext cx="474975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Принцип нулевого сброса -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все производственные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отходы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собираются и отправляются на берег, для дальнейших обезвреживания и утилизации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/>
            <a:endParaRPr lang="ru-RU" alt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Предупреждение и ликвидация аварийных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разливов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altLang="ru-RU" sz="16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Экологический мониторинг и сохранение биоразнообразия –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спутниковый мониторинг водных объектов, состояния недр, загрязнения окружающей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среды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и объектов животного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мира</a:t>
            </a: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altLang="ru-RU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accent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040" y="1052736"/>
            <a:ext cx="3872777" cy="2232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347" y="3804376"/>
            <a:ext cx="40831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Затраты на экологию и промышленную безопасность на Каспии с 2011</a:t>
            </a:r>
            <a:r>
              <a:rPr lang="en-US" sz="1100" b="1" dirty="0" smtClean="0"/>
              <a:t> </a:t>
            </a:r>
            <a:r>
              <a:rPr lang="ru-RU" sz="1100" b="1" dirty="0" smtClean="0"/>
              <a:t>по 2015 г. </a:t>
            </a:r>
          </a:p>
        </p:txBody>
      </p:sp>
      <p:graphicFrame>
        <p:nvGraphicFramePr>
          <p:cNvPr id="12" name="Диаграмма 11"/>
          <p:cNvGraphicFramePr/>
          <p:nvPr>
            <p:extLst/>
          </p:nvPr>
        </p:nvGraphicFramePr>
        <p:xfrm>
          <a:off x="5421377" y="4341003"/>
          <a:ext cx="4209183" cy="208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69186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dirty="0" smtClean="0"/>
              <a:t>Система обращения с отходами</a:t>
            </a:r>
            <a:endParaRPr lang="ru-RU" alt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930879" y="6572250"/>
            <a:ext cx="975121" cy="285750"/>
          </a:xfrm>
        </p:spPr>
        <p:txBody>
          <a:bodyPr/>
          <a:lstStyle/>
          <a:p>
            <a:pPr>
              <a:defRPr/>
            </a:pPr>
            <a:fld id="{A770B80F-64B8-43A7-A32D-B0A830AF6631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70661" name="Picture 7" descr="Слайд 6 -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6" y="4149080"/>
            <a:ext cx="5382948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811177" y="1147764"/>
            <a:ext cx="3823096" cy="292387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400" dirty="0">
                <a:cs typeface="Arial" charset="0"/>
              </a:rPr>
              <a:t>В соответствии с утвержденной Политикой </a:t>
            </a:r>
            <a:r>
              <a:rPr lang="ru-RU" altLang="ru-RU" sz="1400" dirty="0" smtClean="0">
                <a:cs typeface="Arial" charset="0"/>
              </a:rPr>
              <a:t>ПАО </a:t>
            </a:r>
            <a:r>
              <a:rPr lang="ru-RU" altLang="ru-RU" sz="1400" dirty="0">
                <a:cs typeface="Arial" charset="0"/>
              </a:rPr>
              <a:t>«ЛУКОЙЛ» в части экологии используется система обращения с отходами по </a:t>
            </a:r>
            <a:r>
              <a:rPr lang="ru-RU" altLang="ru-RU" sz="1400" b="1" dirty="0">
                <a:solidFill>
                  <a:srgbClr val="C00000"/>
                </a:solidFill>
                <a:cs typeface="Arial" charset="0"/>
              </a:rPr>
              <a:t>принципу нулевого сброса</a:t>
            </a:r>
            <a:r>
              <a:rPr lang="ru-RU" altLang="ru-RU" sz="1400" dirty="0">
                <a:cs typeface="Arial" charset="0"/>
              </a:rPr>
              <a:t>. </a:t>
            </a:r>
          </a:p>
          <a:p>
            <a:pPr algn="l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400" dirty="0">
                <a:cs typeface="Arial" charset="0"/>
              </a:rPr>
              <a:t>Обработке (нейтрализации) отходов на КТПБ подлежат:</a:t>
            </a:r>
          </a:p>
          <a:p>
            <a:pPr marL="285750" indent="-28575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cs typeface="Arial" charset="0"/>
              </a:rPr>
              <a:t>Буровые шламы.</a:t>
            </a:r>
          </a:p>
          <a:p>
            <a:pPr marL="285750" indent="-28575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cs typeface="Arial" charset="0"/>
              </a:rPr>
              <a:t>Буровые сточные воды.</a:t>
            </a:r>
          </a:p>
          <a:p>
            <a:pPr marL="285750" indent="-28575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cs typeface="Arial" charset="0"/>
              </a:rPr>
              <a:t>Отработанные буровые растворы.</a:t>
            </a:r>
          </a:p>
          <a:p>
            <a:pPr marL="285750" indent="-28575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cs typeface="Arial" charset="0"/>
              </a:rPr>
              <a:t>Нефтесодержащие воды.</a:t>
            </a:r>
          </a:p>
          <a:p>
            <a:pPr marL="285750" indent="-28575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dirty="0" err="1">
                <a:cs typeface="Arial" charset="0"/>
              </a:rPr>
              <a:t>Хозбытовые</a:t>
            </a:r>
            <a:r>
              <a:rPr lang="ru-RU" altLang="ru-RU" sz="1400" dirty="0">
                <a:cs typeface="Arial" charset="0"/>
              </a:rPr>
              <a:t> сточные воды.</a:t>
            </a:r>
          </a:p>
        </p:txBody>
      </p:sp>
      <p:pic>
        <p:nvPicPr>
          <p:cNvPr id="70663" name="Picture 6" descr="Для презентац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177" y="4173438"/>
            <a:ext cx="3809338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4" descr="Для презентаци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4" y="864891"/>
            <a:ext cx="5382948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84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2" descr="Рисунок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916336"/>
            <a:ext cx="9518650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C:\Documents and Settings\tzakovyrin\Мои документы\Мои рисунки\здания\Untitled-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2354485"/>
            <a:ext cx="554037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Documents and Settings\tzakovyrin\Мои документы\Мои рисунки\МЛСП\Сайт-экология_html_m5b4f8a7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40" y="1987774"/>
            <a:ext cx="5794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268851" y="1563116"/>
            <a:ext cx="97455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sz="1600" b="1" dirty="0" smtClean="0">
                <a:solidFill>
                  <a:schemeClr val="accent2"/>
                </a:solidFill>
              </a:rPr>
              <a:t>НГДО</a:t>
            </a:r>
            <a:endParaRPr lang="ru-RU" altLang="ru-RU" sz="1600" b="1" dirty="0">
              <a:solidFill>
                <a:schemeClr val="accent2"/>
              </a:solidFill>
            </a:endParaRPr>
          </a:p>
        </p:txBody>
      </p:sp>
      <p:pic>
        <p:nvPicPr>
          <p:cNvPr id="22" name="Picture 4" descr="C:\Documents and Settings\tzakovyrin\Мои документы\Мои рисунки\флаги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4" y="3283174"/>
            <a:ext cx="1555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C:\Documents and Settings\tzakovyrin\Мои документы\Мои рисунки\флаги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3354610"/>
            <a:ext cx="15557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:\Documents and Settings\tzakovyrin\Мои документы\Мои рисунки\флаги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9" y="4653185"/>
            <a:ext cx="15557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C:\Documents and Settings\tzakovyrin\Мои документы\Мои рисунки\флаги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3" y="5011960"/>
            <a:ext cx="15557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C:\Documents and Settings\tzakovyrin\Мои документы\Мои рисунки\флаги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5426299"/>
            <a:ext cx="1555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араллелограмм 26"/>
          <p:cNvSpPr>
            <a:spLocks noChangeArrowheads="1"/>
          </p:cNvSpPr>
          <p:nvPr/>
        </p:nvSpPr>
        <p:spPr bwMode="auto">
          <a:xfrm rot="21027769" flipV="1">
            <a:off x="4621213" y="4435699"/>
            <a:ext cx="2398712" cy="785813"/>
          </a:xfrm>
          <a:prstGeom prst="parallelogram">
            <a:avLst>
              <a:gd name="adj" fmla="val 64527"/>
            </a:avLst>
          </a:prstGeom>
          <a:solidFill>
            <a:srgbClr val="BBE0E3">
              <a:alpha val="27843"/>
            </a:srgbClr>
          </a:solidFill>
          <a:ln w="25400" algn="ctr">
            <a:solidFill>
              <a:srgbClr val="89A4A7"/>
            </a:solidFill>
            <a:prstDash val="dash"/>
            <a:miter lim="800000"/>
            <a:headEnd/>
            <a:tailEnd/>
          </a:ln>
        </p:spPr>
        <p:txBody>
          <a:bodyPr rot="10800000" anchor="ctr"/>
          <a:lstStyle/>
          <a:p>
            <a:pPr algn="ctr" eaLnBrk="1" hangingPunct="1">
              <a:spcBef>
                <a:spcPct val="0"/>
              </a:spcBef>
              <a:defRPr/>
            </a:pPr>
            <a:endParaRPr lang="ru-RU" sz="32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8" name="Picture 4" descr="C:\Documents and Settings\tzakovyrin\Мои документы\Мои рисунки\флаги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5426299"/>
            <a:ext cx="1555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C:\Documents and Settings\tzakovyrin\Мои документы\Мои рисунки\флаги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4" y="5283424"/>
            <a:ext cx="1555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4" descr="marino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2211610"/>
            <a:ext cx="858839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35239" y="1124172"/>
            <a:ext cx="167045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sz="1600" b="1">
                <a:solidFill>
                  <a:schemeClr val="accent2"/>
                </a:solidFill>
              </a:rPr>
              <a:t>Спутник связи</a:t>
            </a:r>
          </a:p>
        </p:txBody>
      </p:sp>
      <p:pic>
        <p:nvPicPr>
          <p:cNvPr id="32" name="Picture 5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4390" flipH="1">
            <a:off x="3314701" y="1268635"/>
            <a:ext cx="97948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C:\Documents and Settings\tzakovyrin\Мои документы\Мои рисунки\КА\sich3o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6413">
            <a:off x="8072438" y="2060799"/>
            <a:ext cx="7747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араллелограмм 33"/>
          <p:cNvSpPr>
            <a:spLocks noChangeArrowheads="1"/>
          </p:cNvSpPr>
          <p:nvPr/>
        </p:nvSpPr>
        <p:spPr bwMode="auto">
          <a:xfrm rot="21027769" flipV="1">
            <a:off x="6091238" y="4003899"/>
            <a:ext cx="2398712" cy="785813"/>
          </a:xfrm>
          <a:prstGeom prst="parallelogram">
            <a:avLst>
              <a:gd name="adj" fmla="val 64527"/>
            </a:avLst>
          </a:prstGeom>
          <a:solidFill>
            <a:srgbClr val="BBE0E3">
              <a:alpha val="27843"/>
            </a:srgbClr>
          </a:solidFill>
          <a:ln w="25400" algn="ctr">
            <a:solidFill>
              <a:srgbClr val="89A4A7"/>
            </a:solidFill>
            <a:prstDash val="dash"/>
            <a:miter lim="800000"/>
            <a:headEnd/>
            <a:tailEnd/>
          </a:ln>
        </p:spPr>
        <p:txBody>
          <a:bodyPr rot="10800000" anchor="ctr"/>
          <a:lstStyle/>
          <a:p>
            <a:pPr algn="ctr" eaLnBrk="1" hangingPunct="1">
              <a:spcBef>
                <a:spcPct val="0"/>
              </a:spcBef>
              <a:defRPr/>
            </a:pPr>
            <a:endParaRPr lang="ru-RU" sz="3200">
              <a:solidFill>
                <a:schemeClr val="lt1"/>
              </a:solidFill>
              <a:latin typeface="+mn-lt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 flipH="1" flipV="1">
            <a:off x="6804026" y="3068862"/>
            <a:ext cx="1368425" cy="35877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6200000" flipH="1">
            <a:off x="6758782" y="3472879"/>
            <a:ext cx="2024062" cy="20637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5795964" y="2348135"/>
            <a:ext cx="1655762" cy="208756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5400000">
            <a:off x="5759450" y="2960910"/>
            <a:ext cx="2305050" cy="15113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9" name="Picture 4" descr="C:\Documents and Settings\tzakovyrin\Мои документы\Мои рисунки\КА\sich3o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9016">
            <a:off x="4959350" y="1475010"/>
            <a:ext cx="7747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Прямая соединительная линия 39"/>
          <p:cNvCxnSpPr/>
          <p:nvPr/>
        </p:nvCxnSpPr>
        <p:spPr>
          <a:xfrm rot="5400000">
            <a:off x="3587751" y="2502123"/>
            <a:ext cx="2001837" cy="83026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6200000" flipH="1">
            <a:off x="4616450" y="2359248"/>
            <a:ext cx="1663700" cy="8382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2" name="Picture 18" descr="P:\Документы в Разработке\Курносов С.Б\TA.100\СТРЕЛКА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995">
            <a:off x="7605713" y="2060799"/>
            <a:ext cx="463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8" descr="P:\Документы в Разработке\Курносов С.Б\TA.100\СТРЕЛКА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680">
            <a:off x="6669089" y="1916337"/>
            <a:ext cx="4651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8" descr="P:\Документы в Разработке\Курносов С.Б\TA.100\СТРЕЛКА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172">
            <a:off x="5734050" y="1771874"/>
            <a:ext cx="463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8" descr="P:\Документы в Разработке\Курносов С.Б\TA.100\СТРЕЛКА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1533" flipH="1">
            <a:off x="4017963" y="1916337"/>
            <a:ext cx="463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8" descr="P:\Документы в Разработке\Курносов С.Б\TA.100\СТРЕЛКА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1533" flipH="1">
            <a:off x="3236913" y="2276699"/>
            <a:ext cx="463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8" descr="P:\Документы в Разработке\Курносов С.Б\TA.100\СТРЕЛКА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1533" flipH="1">
            <a:off x="2301875" y="2564037"/>
            <a:ext cx="463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635836" y="1916336"/>
            <a:ext cx="81945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MODIS</a:t>
            </a: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562475" y="1124172"/>
            <a:ext cx="148694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ru-RU" sz="1600" b="1" dirty="0">
                <a:solidFill>
                  <a:schemeClr val="accent2"/>
                </a:solidFill>
              </a:rPr>
              <a:t>RADARSAT-1</a:t>
            </a:r>
            <a:endParaRPr lang="ru-RU" altLang="ru-RU" sz="1600" b="1" dirty="0">
              <a:solidFill>
                <a:schemeClr val="accent2"/>
              </a:solidFill>
            </a:endParaRPr>
          </a:p>
        </p:txBody>
      </p:sp>
      <p:sp>
        <p:nvSpPr>
          <p:cNvPr id="50" name="AutoShape 47"/>
          <p:cNvSpPr>
            <a:spLocks noChangeArrowheads="1"/>
          </p:cNvSpPr>
          <p:nvPr/>
        </p:nvSpPr>
        <p:spPr bwMode="auto">
          <a:xfrm rot="4398559">
            <a:off x="4148932" y="3884042"/>
            <a:ext cx="358775" cy="312738"/>
          </a:xfrm>
          <a:prstGeom prst="leftArrow">
            <a:avLst>
              <a:gd name="adj1" fmla="val 50000"/>
              <a:gd name="adj2" fmla="val 2868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" name="AutoShape 48"/>
          <p:cNvSpPr>
            <a:spLocks noChangeArrowheads="1"/>
          </p:cNvSpPr>
          <p:nvPr/>
        </p:nvSpPr>
        <p:spPr bwMode="auto">
          <a:xfrm rot="4436754">
            <a:off x="3915570" y="2947417"/>
            <a:ext cx="358775" cy="312737"/>
          </a:xfrm>
          <a:prstGeom prst="leftArrow">
            <a:avLst>
              <a:gd name="adj1" fmla="val 50000"/>
              <a:gd name="adj2" fmla="val 2868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2" name="AutoShape 49"/>
          <p:cNvSpPr>
            <a:spLocks noChangeArrowheads="1"/>
          </p:cNvSpPr>
          <p:nvPr/>
        </p:nvSpPr>
        <p:spPr bwMode="auto">
          <a:xfrm rot="4398559">
            <a:off x="3682207" y="2010792"/>
            <a:ext cx="358775" cy="312738"/>
          </a:xfrm>
          <a:prstGeom prst="leftArrow">
            <a:avLst>
              <a:gd name="adj1" fmla="val 50000"/>
              <a:gd name="adj2" fmla="val 2868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3" name="AutoShape 50"/>
          <p:cNvSpPr>
            <a:spLocks noChangeArrowheads="1"/>
          </p:cNvSpPr>
          <p:nvPr/>
        </p:nvSpPr>
        <p:spPr bwMode="auto">
          <a:xfrm rot="1839762">
            <a:off x="5275263" y="2225899"/>
            <a:ext cx="387350" cy="288925"/>
          </a:xfrm>
          <a:prstGeom prst="leftArrow">
            <a:avLst>
              <a:gd name="adj1" fmla="val 50000"/>
              <a:gd name="adj2" fmla="val 33516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 rot="1797059">
            <a:off x="4484689" y="1771874"/>
            <a:ext cx="388937" cy="288925"/>
          </a:xfrm>
          <a:prstGeom prst="leftArrow">
            <a:avLst>
              <a:gd name="adj1" fmla="val 50000"/>
              <a:gd name="adj2" fmla="val 33654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AutoShape 54"/>
          <p:cNvSpPr>
            <a:spLocks noChangeArrowheads="1"/>
          </p:cNvSpPr>
          <p:nvPr/>
        </p:nvSpPr>
        <p:spPr bwMode="auto">
          <a:xfrm rot="19735721">
            <a:off x="2846389" y="1771874"/>
            <a:ext cx="388937" cy="288925"/>
          </a:xfrm>
          <a:prstGeom prst="leftArrow">
            <a:avLst>
              <a:gd name="adj1" fmla="val 50000"/>
              <a:gd name="adj2" fmla="val 33654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55"/>
          <p:cNvSpPr>
            <a:spLocks noChangeArrowheads="1"/>
          </p:cNvSpPr>
          <p:nvPr/>
        </p:nvSpPr>
        <p:spPr bwMode="auto">
          <a:xfrm rot="19735721">
            <a:off x="2227264" y="2114774"/>
            <a:ext cx="388937" cy="288925"/>
          </a:xfrm>
          <a:prstGeom prst="leftArrow">
            <a:avLst>
              <a:gd name="adj1" fmla="val 50000"/>
              <a:gd name="adj2" fmla="val 33654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57" name="Прямая соединительная линия 41"/>
          <p:cNvCxnSpPr/>
          <p:nvPr/>
        </p:nvCxnSpPr>
        <p:spPr>
          <a:xfrm rot="5400000">
            <a:off x="3549651" y="3124423"/>
            <a:ext cx="2662237" cy="24606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43"/>
          <p:cNvCxnSpPr/>
          <p:nvPr/>
        </p:nvCxnSpPr>
        <p:spPr>
          <a:xfrm rot="16200000" flipH="1">
            <a:off x="4535489" y="2384648"/>
            <a:ext cx="2376487" cy="143986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930879" y="6572250"/>
            <a:ext cx="975121" cy="285750"/>
          </a:xfrm>
        </p:spPr>
        <p:txBody>
          <a:bodyPr/>
          <a:lstStyle/>
          <a:p>
            <a:pPr>
              <a:defRPr/>
            </a:pPr>
            <a:fld id="{A770B80F-64B8-43A7-A32D-B0A830AF6631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503" y="-171400"/>
            <a:ext cx="8814979" cy="986512"/>
          </a:xfrm>
        </p:spPr>
        <p:txBody>
          <a:bodyPr/>
          <a:lstStyle/>
          <a:p>
            <a:r>
              <a:rPr lang="ru-RU" altLang="ru-RU" sz="2000" b="1" dirty="0"/>
              <a:t>Информационная система экологического </a:t>
            </a:r>
            <a:r>
              <a:rPr lang="ru-RU" altLang="ru-RU" sz="2000" b="1" dirty="0" smtClean="0"/>
              <a:t>мониторинга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5346" y="6015693"/>
            <a:ext cx="979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dirty="0">
                <a:solidFill>
                  <a:srgbClr val="A2001F"/>
                </a:solidFill>
              </a:rPr>
              <a:t>Совместное функционирование трех уровней мониторинга дает достоверное и наиболее полное представление о состоянии окружающей среды на морских объектах и в прилегающей акватории</a:t>
            </a:r>
            <a:r>
              <a:rPr lang="ru-RU" altLang="ru-RU" sz="1400" dirty="0" smtClean="0">
                <a:solidFill>
                  <a:srgbClr val="A2001F"/>
                </a:solidFill>
              </a:rPr>
              <a:t>.</a:t>
            </a:r>
            <a:endParaRPr lang="ru-RU" altLang="ru-RU" sz="1400" dirty="0">
              <a:solidFill>
                <a:srgbClr val="A2001F"/>
              </a:solidFill>
            </a:endParaRPr>
          </a:p>
        </p:txBody>
      </p:sp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-231576" y="4513844"/>
            <a:ext cx="547572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179388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358775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l" eaLnBrk="1" hangingPunct="1">
              <a:buFontTx/>
              <a:buChar char="•"/>
            </a:pPr>
            <a:r>
              <a:rPr lang="ru-RU" altLang="ru-RU" sz="1200" dirty="0" smtClean="0"/>
              <a:t>  </a:t>
            </a:r>
            <a:r>
              <a:rPr lang="ru-RU" altLang="ru-RU" sz="1200" dirty="0"/>
              <a:t>Метеостанция </a:t>
            </a:r>
          </a:p>
          <a:p>
            <a:pPr lvl="2" algn="l" eaLnBrk="1" hangingPunct="1">
              <a:buFontTx/>
              <a:buChar char="•"/>
            </a:pPr>
            <a:r>
              <a:rPr lang="ru-RU" altLang="ru-RU" sz="1200" dirty="0"/>
              <a:t>  Система контроля выбросов</a:t>
            </a:r>
          </a:p>
          <a:p>
            <a:pPr lvl="2" algn="l" eaLnBrk="1" hangingPunct="1">
              <a:buFontTx/>
              <a:buChar char="•"/>
            </a:pPr>
            <a:r>
              <a:rPr lang="ru-RU" altLang="ru-RU" sz="1200" dirty="0"/>
              <a:t>  Система геодинамического мониторинга</a:t>
            </a:r>
          </a:p>
          <a:p>
            <a:pPr lvl="2" algn="l" eaLnBrk="1" hangingPunct="1">
              <a:buFontTx/>
              <a:buChar char="•"/>
            </a:pPr>
            <a:r>
              <a:rPr lang="ru-RU" altLang="ru-RU" sz="1200" dirty="0"/>
              <a:t>  Датчики автоматической системы оперативного </a:t>
            </a:r>
            <a:r>
              <a:rPr lang="ru-RU" altLang="ru-RU" sz="1200" dirty="0" smtClean="0"/>
              <a:t>управления</a:t>
            </a:r>
          </a:p>
          <a:p>
            <a:pPr lvl="2" algn="l" eaLnBrk="1" hangingPunct="1">
              <a:buFontTx/>
              <a:buChar char="•"/>
            </a:pPr>
            <a:r>
              <a:rPr lang="ru-RU" altLang="ru-RU" sz="1200" dirty="0" smtClean="0"/>
              <a:t>  Гидроакустические </a:t>
            </a:r>
            <a:r>
              <a:rPr lang="ru-RU" altLang="ru-RU" sz="1200" dirty="0"/>
              <a:t>станции</a:t>
            </a:r>
          </a:p>
          <a:p>
            <a:pPr lvl="2" algn="l" eaLnBrk="1" hangingPunct="1">
              <a:buFontTx/>
              <a:buChar char="•"/>
            </a:pPr>
            <a:r>
              <a:rPr lang="ru-RU" altLang="ru-RU" sz="1200" dirty="0"/>
              <a:t>  Система измерения гидрологических и гидрохимических параметров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95346" y="4149080"/>
            <a:ext cx="3667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sz="1200" b="1" i="1" dirty="0" smtClean="0">
                <a:latin typeface="Tahoma" pitchFamily="34" charset="0"/>
              </a:rPr>
              <a:t>1-ый </a:t>
            </a:r>
            <a:r>
              <a:rPr lang="ru-RU" altLang="ru-RU" sz="1200" b="1" i="1" dirty="0">
                <a:latin typeface="Tahoma" pitchFamily="34" charset="0"/>
              </a:rPr>
              <a:t>уровень </a:t>
            </a:r>
            <a:r>
              <a:rPr lang="ru-RU" altLang="ru-RU" sz="1200" b="1" i="1" dirty="0" err="1">
                <a:latin typeface="Tahoma" pitchFamily="34" charset="0"/>
              </a:rPr>
              <a:t>экомониторинга</a:t>
            </a:r>
            <a:r>
              <a:rPr lang="ru-RU" altLang="ru-RU" sz="1200" b="1" i="1" dirty="0">
                <a:latin typeface="Tahoma" pitchFamily="34" charset="0"/>
              </a:rPr>
              <a:t>:</a:t>
            </a:r>
            <a:br>
              <a:rPr lang="ru-RU" altLang="ru-RU" sz="1200" b="1" i="1" dirty="0">
                <a:latin typeface="Tahoma" pitchFamily="34" charset="0"/>
              </a:rPr>
            </a:br>
            <a:r>
              <a:rPr lang="ru-RU" altLang="ru-RU" sz="1200" b="1" u="sng" dirty="0">
                <a:latin typeface="Tahoma" pitchFamily="34" charset="0"/>
              </a:rPr>
              <a:t>источники данных</a:t>
            </a:r>
          </a:p>
        </p:txBody>
      </p:sp>
      <p:sp>
        <p:nvSpPr>
          <p:cNvPr id="13" name="TextBox 78"/>
          <p:cNvSpPr txBox="1">
            <a:spLocks noChangeArrowheads="1"/>
          </p:cNvSpPr>
          <p:nvPr/>
        </p:nvSpPr>
        <p:spPr bwMode="auto">
          <a:xfrm>
            <a:off x="5672169" y="5437174"/>
            <a:ext cx="4133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sz="1200" dirty="0"/>
              <a:t>Сбор характеристик окружающей среды вне зоны действия оперативных средств мониторинга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092414" y="5040759"/>
            <a:ext cx="3663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altLang="ru-RU" sz="1200" b="1" i="1" dirty="0" smtClean="0">
                <a:latin typeface="Tahoma" pitchFamily="34" charset="0"/>
              </a:rPr>
              <a:t>2-ой </a:t>
            </a:r>
            <a:r>
              <a:rPr lang="ru-RU" altLang="ru-RU" sz="1200" b="1" i="1" dirty="0">
                <a:latin typeface="Tahoma" pitchFamily="34" charset="0"/>
              </a:rPr>
              <a:t>уровень </a:t>
            </a:r>
            <a:r>
              <a:rPr lang="ru-RU" altLang="ru-RU" sz="1200" b="1" i="1" dirty="0" err="1">
                <a:latin typeface="Tahoma" pitchFamily="34" charset="0"/>
              </a:rPr>
              <a:t>экомониторинга</a:t>
            </a:r>
            <a:r>
              <a:rPr lang="ru-RU" altLang="ru-RU" sz="1200" b="1" i="1" dirty="0">
                <a:latin typeface="Tahoma" pitchFamily="34" charset="0"/>
              </a:rPr>
              <a:t>: </a:t>
            </a:r>
            <a:r>
              <a:rPr lang="ru-RU" altLang="ru-RU" sz="1200" b="1" u="sng" dirty="0">
                <a:latin typeface="Tahoma" pitchFamily="34" charset="0"/>
              </a:rPr>
              <a:t>производственный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6612339" y="980728"/>
            <a:ext cx="31740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altLang="ru-RU" sz="1200" b="1" i="1" dirty="0" smtClean="0">
                <a:latin typeface="Tahoma" pitchFamily="34" charset="0"/>
              </a:rPr>
              <a:t>3-ий </a:t>
            </a:r>
            <a:r>
              <a:rPr lang="ru-RU" altLang="ru-RU" sz="1200" b="1" i="1" dirty="0">
                <a:latin typeface="Tahoma" pitchFamily="34" charset="0"/>
              </a:rPr>
              <a:t>уровень </a:t>
            </a:r>
            <a:r>
              <a:rPr lang="ru-RU" altLang="ru-RU" sz="1200" b="1" i="1" dirty="0" err="1">
                <a:latin typeface="Tahoma" pitchFamily="34" charset="0"/>
              </a:rPr>
              <a:t>экомониторинга</a:t>
            </a:r>
            <a:r>
              <a:rPr lang="ru-RU" altLang="ru-RU" sz="1200" b="1" i="1" dirty="0">
                <a:latin typeface="Tahoma" pitchFamily="34" charset="0"/>
              </a:rPr>
              <a:t>: </a:t>
            </a:r>
            <a:r>
              <a:rPr lang="ru-RU" altLang="ru-RU" sz="1200" b="1" u="sng" dirty="0" smtClean="0">
                <a:latin typeface="Tahoma" pitchFamily="34" charset="0"/>
              </a:rPr>
              <a:t>дистанционный</a:t>
            </a:r>
          </a:p>
          <a:p>
            <a:pPr algn="just" eaLnBrk="1" hangingPunct="1"/>
            <a:r>
              <a:rPr lang="ru-RU" altLang="ru-RU" sz="1200" dirty="0" smtClean="0"/>
              <a:t>Автоматизированное </a:t>
            </a:r>
            <a:r>
              <a:rPr lang="ru-RU" altLang="ru-RU" sz="1200" dirty="0"/>
              <a:t>обнаружение нефтяных загрязнений</a:t>
            </a:r>
            <a:endParaRPr lang="ru-RU" altLang="ru-RU" sz="1200" b="1" u="sng" dirty="0">
              <a:latin typeface="Tahoma" pitchFamily="34" charset="0"/>
            </a:endParaRPr>
          </a:p>
        </p:txBody>
      </p:sp>
      <p:pic>
        <p:nvPicPr>
          <p:cNvPr id="59" name="Picture 49" descr="C:\Documents and Settings\tzakovyrin\Мои документы\Мои рисунки\корабли\capehenlopen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4292824"/>
            <a:ext cx="957262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C:\Documents and Settings\tzakovyrin\Мои документы\Мои рисунки\МЛСП\ЛСП-1-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4" y="4211860"/>
            <a:ext cx="1409701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" descr="C:\Documents and Settings\tzakovyrin\Мои документы\Мои рисунки\флаги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9" y="4451574"/>
            <a:ext cx="1555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 descr="C:\Documents and Settings\tzakovyrin\Мои документы\Мои рисунки\флаги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9" y="3926110"/>
            <a:ext cx="153987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Параллелограмм 62"/>
          <p:cNvSpPr>
            <a:spLocks noChangeArrowheads="1"/>
          </p:cNvSpPr>
          <p:nvPr/>
        </p:nvSpPr>
        <p:spPr bwMode="auto">
          <a:xfrm rot="21027769" flipV="1">
            <a:off x="4562476" y="3716560"/>
            <a:ext cx="2398713" cy="785812"/>
          </a:xfrm>
          <a:prstGeom prst="parallelogram">
            <a:avLst>
              <a:gd name="adj" fmla="val 64527"/>
            </a:avLst>
          </a:prstGeom>
          <a:solidFill>
            <a:srgbClr val="BBE0E3">
              <a:alpha val="27843"/>
            </a:srgbClr>
          </a:solidFill>
          <a:ln w="25400" algn="ctr">
            <a:solidFill>
              <a:srgbClr val="89A4A7"/>
            </a:solidFill>
            <a:prstDash val="dash"/>
            <a:miter lim="800000"/>
            <a:headEnd/>
            <a:tailEnd/>
          </a:ln>
        </p:spPr>
        <p:txBody>
          <a:bodyPr rot="10800000" anchor="ctr"/>
          <a:lstStyle/>
          <a:p>
            <a:pPr algn="ctr" eaLnBrk="1" hangingPunct="1">
              <a:spcBef>
                <a:spcPct val="0"/>
              </a:spcBef>
              <a:defRPr/>
            </a:pPr>
            <a:endParaRPr lang="ru-RU" sz="32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64" name="Picture 4" descr="C:\Documents and Settings\tzakovyrin\Мои документы\Мои рисунки\флаги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2354485"/>
            <a:ext cx="15557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387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85048" y="1412777"/>
            <a:ext cx="3893396" cy="201622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/>
              <a:t>Минимизации воздействия на ихтиофауну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2480" y="1196752"/>
            <a:ext cx="427462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altLang="ru-RU" sz="16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оборудование водозаборов на морских объектах 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рыбозащитными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устройствами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altLang="ru-RU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выбор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трасс морских трубопроводов в обход особо охраняемых природных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территорий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altLang="ru-RU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проведение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работ по строительству подводных трубопроводов с учетом путей нерестовой миграции осетровых </a:t>
            </a:r>
            <a:endParaRPr lang="ru-RU" altLang="ru-RU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altLang="ru-RU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финансирование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воспроизводства молоди осетровых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accent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57216" y="4432891"/>
            <a:ext cx="44763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380</a:t>
            </a:r>
            <a:r>
              <a:rPr lang="ru-RU" sz="21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тыс. шт.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молодняка осетровых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рыб было выращено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и выпущено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за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последние 5 лет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174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млн руб. – финансирование воспроизводства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рыбных ресурсов за последние 5 лет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930879" y="6572250"/>
            <a:ext cx="975121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A770B80F-64B8-43A7-A32D-B0A830AF6631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/>
              <a:t>17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930879" y="6572250"/>
            <a:ext cx="975121" cy="285750"/>
          </a:xfrm>
          <a:prstGeom prst="rect">
            <a:avLst/>
          </a:prstGeom>
        </p:spPr>
        <p:txBody>
          <a:bodyPr/>
          <a:lstStyle/>
          <a:p>
            <a:fld id="{2080AE40-2F65-4B7D-B71D-2CDCC0141361}" type="slidenum">
              <a:rPr lang="ru-RU" smtClean="0"/>
              <a:t>18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8503" y="116632"/>
            <a:ext cx="9091662" cy="698480"/>
          </a:xfrm>
        </p:spPr>
        <p:txBody>
          <a:bodyPr/>
          <a:lstStyle/>
          <a:p>
            <a:r>
              <a:rPr lang="ru-RU" sz="2000" b="1" dirty="0"/>
              <a:t>Лучшая практика – управление знаниями:</a:t>
            </a:r>
            <a:br>
              <a:rPr lang="ru-RU" sz="2000" b="1" dirty="0"/>
            </a:br>
            <a:r>
              <a:rPr lang="ru-RU" sz="2000" b="1" dirty="0"/>
              <a:t>постоянное обучение и тренинг</a:t>
            </a:r>
            <a:endParaRPr lang="ru-RU" sz="2000" dirty="0"/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20159" y="908720"/>
            <a:ext cx="553861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+mn-lt"/>
                <a:cs typeface="Arial" charset="0"/>
              </a:rPr>
              <a:t>   В </a:t>
            </a:r>
            <a:r>
              <a:rPr lang="ru-RU" sz="1200" dirty="0">
                <a:latin typeface="+mn-lt"/>
                <a:cs typeface="Arial" charset="0"/>
              </a:rPr>
              <a:t>2011 году в Астрахани </a:t>
            </a:r>
            <a:r>
              <a:rPr lang="ru-RU" sz="1200" dirty="0" smtClean="0">
                <a:latin typeface="+mn-lt"/>
                <a:cs typeface="Arial" charset="0"/>
              </a:rPr>
              <a:t>открылся </a:t>
            </a:r>
            <a:r>
              <a:rPr lang="ru-RU" sz="1200" b="1" dirty="0">
                <a:latin typeface="+mn-lt"/>
                <a:cs typeface="Arial" charset="0"/>
              </a:rPr>
              <a:t>Корпоративный учебный центр (КУЦ) </a:t>
            </a:r>
            <a:r>
              <a:rPr lang="ru-RU" sz="1200" b="1" dirty="0" smtClean="0">
                <a:latin typeface="+mn-lt"/>
                <a:cs typeface="Arial" charset="0"/>
              </a:rPr>
              <a:t>ОАО «</a:t>
            </a:r>
            <a:r>
              <a:rPr lang="ru-RU" sz="1200" b="1" dirty="0" smtClean="0">
                <a:cs typeface="Arial" charset="0"/>
              </a:rPr>
              <a:t>ЛУКОЙЛ»</a:t>
            </a:r>
            <a:r>
              <a:rPr lang="ru-RU" sz="1200" dirty="0" smtClean="0">
                <a:cs typeface="Arial" charset="0"/>
              </a:rPr>
              <a:t> </a:t>
            </a:r>
            <a:r>
              <a:rPr lang="ru-RU" sz="1200" dirty="0" smtClean="0">
                <a:latin typeface="+mn-lt"/>
                <a:cs typeface="Arial" charset="0"/>
              </a:rPr>
              <a:t>по обучению </a:t>
            </a:r>
            <a:r>
              <a:rPr lang="ru-RU" sz="1200" dirty="0">
                <a:latin typeface="+mn-lt"/>
                <a:cs typeface="Arial" charset="0"/>
              </a:rPr>
              <a:t>персонала для </a:t>
            </a:r>
            <a:r>
              <a:rPr lang="ru-RU" sz="1200" dirty="0" smtClean="0">
                <a:latin typeface="+mn-lt"/>
                <a:cs typeface="Arial" charset="0"/>
              </a:rPr>
              <a:t>безопасной работы </a:t>
            </a:r>
            <a:r>
              <a:rPr lang="ru-RU" sz="1200" dirty="0">
                <a:latin typeface="+mn-lt"/>
                <a:cs typeface="Arial" charset="0"/>
              </a:rPr>
              <a:t>на морских нефтегазовых объектах. </a:t>
            </a:r>
            <a:endParaRPr lang="ru-RU" sz="1200" dirty="0" smtClean="0">
              <a:latin typeface="+mn-lt"/>
              <a:cs typeface="Arial" charset="0"/>
            </a:endParaRPr>
          </a:p>
          <a:p>
            <a:pPr algn="just"/>
            <a:r>
              <a:rPr lang="ru-RU" sz="1200" dirty="0" smtClean="0">
                <a:latin typeface="+mn-lt"/>
                <a:cs typeface="Arial" charset="0"/>
              </a:rPr>
              <a:t>   В 2012 году построен 2-ой модуль </a:t>
            </a:r>
            <a:r>
              <a:rPr lang="en-US" sz="1200" dirty="0" smtClean="0">
                <a:latin typeface="+mn-lt"/>
                <a:cs typeface="Arial" charset="0"/>
              </a:rPr>
              <a:t>– </a:t>
            </a:r>
            <a:r>
              <a:rPr lang="ru-RU" sz="1200" dirty="0" smtClean="0">
                <a:latin typeface="+mn-lt"/>
                <a:cs typeface="Arial" charset="0"/>
              </a:rPr>
              <a:t>комплекс для практических занятий, оснащенный разнообразными тренажерными полигонами и классами. </a:t>
            </a:r>
          </a:p>
          <a:p>
            <a:pPr algn="just"/>
            <a:r>
              <a:rPr lang="ru-RU" sz="1200" dirty="0" smtClean="0">
                <a:latin typeface="+mn-lt"/>
                <a:cs typeface="Arial" charset="0"/>
              </a:rPr>
              <a:t>   КУЦ </a:t>
            </a:r>
            <a:r>
              <a:rPr lang="ru-RU" sz="1200" dirty="0">
                <a:latin typeface="+mn-lt"/>
                <a:cs typeface="Arial" charset="0"/>
              </a:rPr>
              <a:t>имеет </a:t>
            </a:r>
            <a:r>
              <a:rPr lang="ru-RU" sz="1200" dirty="0" smtClean="0">
                <a:latin typeface="+mn-lt"/>
                <a:cs typeface="Arial" charset="0"/>
              </a:rPr>
              <a:t>сертификат </a:t>
            </a:r>
            <a:r>
              <a:rPr lang="en-US" sz="1200" dirty="0" smtClean="0">
                <a:latin typeface="+mn-lt"/>
                <a:cs typeface="Arial" charset="0"/>
              </a:rPr>
              <a:t>ISO 9001-2008 </a:t>
            </a:r>
            <a:r>
              <a:rPr lang="ru-RU" sz="1200" dirty="0" smtClean="0">
                <a:latin typeface="+mn-lt"/>
                <a:cs typeface="Arial" charset="0"/>
              </a:rPr>
              <a:t>и</a:t>
            </a:r>
            <a:r>
              <a:rPr lang="en-US" sz="1200" dirty="0" smtClean="0">
                <a:latin typeface="+mn-lt"/>
                <a:cs typeface="Arial" charset="0"/>
              </a:rPr>
              <a:t> </a:t>
            </a:r>
            <a:r>
              <a:rPr lang="ru-RU" sz="1200" dirty="0" smtClean="0">
                <a:latin typeface="+mn-lt"/>
                <a:cs typeface="Arial" charset="0"/>
              </a:rPr>
              <a:t>международную аккредитацию (ОПИТО, Великобритания).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520" y="2293715"/>
            <a:ext cx="3336520" cy="206986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0158" y="4509120"/>
            <a:ext cx="553861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+mn-lt"/>
                <a:cs typeface="Times New Roman" panose="02020603050405020304" pitchFamily="18" charset="0"/>
              </a:rPr>
              <a:t>Обучение в </a:t>
            </a:r>
            <a:r>
              <a:rPr lang="ru-RU" sz="1200" b="1" dirty="0" smtClean="0">
                <a:latin typeface="+mn-lt"/>
                <a:cs typeface="Times New Roman" panose="02020603050405020304" pitchFamily="18" charset="0"/>
              </a:rPr>
              <a:t>Центре проводится </a:t>
            </a:r>
            <a:r>
              <a:rPr lang="ru-RU" sz="1200" b="1" dirty="0">
                <a:latin typeface="+mn-lt"/>
                <a:cs typeface="Times New Roman" panose="02020603050405020304" pitchFamily="18" charset="0"/>
              </a:rPr>
              <a:t>по направлениям</a:t>
            </a:r>
            <a:r>
              <a:rPr lang="ru-RU" sz="1200" dirty="0">
                <a:latin typeface="+mn-lt"/>
                <a:cs typeface="Times New Roman" panose="02020603050405020304" pitchFamily="18" charset="0"/>
              </a:rPr>
              <a:t>:</a:t>
            </a:r>
          </a:p>
          <a:p>
            <a:pPr marL="171450" lvl="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выживание на море;</a:t>
            </a: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борьба с пожаром и специальная подготовка;</a:t>
            </a: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подготовка в области промышленной безопасности;</a:t>
            </a: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оказание первой медицинской помощи;</a:t>
            </a: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пожарно-технический минимум;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подготовка спасателей аварийно-нештатных формирований</a:t>
            </a:r>
          </a:p>
          <a:p>
            <a:pPr>
              <a:spcBef>
                <a:spcPts val="600"/>
              </a:spcBef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За время функционирования КУЦ прошло подготовку 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более 8 тыс. человек.</a:t>
            </a:r>
            <a:endParaRPr lang="ru-RU" sz="12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759" r="2759"/>
          <a:stretch/>
        </p:blipFill>
        <p:spPr bwMode="auto">
          <a:xfrm>
            <a:off x="5879686" y="963047"/>
            <a:ext cx="2028225" cy="1322451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 rotWithShape="1">
          <a:blip r:embed="rId6" cstate="print"/>
          <a:srcRect t="5346"/>
          <a:stretch/>
        </p:blipFill>
        <p:spPr bwMode="auto">
          <a:xfrm>
            <a:off x="8097223" y="969233"/>
            <a:ext cx="1452942" cy="1695078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518" y="2427373"/>
            <a:ext cx="2047060" cy="1264035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839" y="2771159"/>
            <a:ext cx="1452942" cy="192971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/>
          <a:stretch/>
        </p:blipFill>
        <p:spPr>
          <a:xfrm>
            <a:off x="5889518" y="3761022"/>
            <a:ext cx="2047061" cy="1361221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1" b="941"/>
          <a:stretch/>
        </p:blipFill>
        <p:spPr bwMode="auto">
          <a:xfrm>
            <a:off x="8107840" y="4797152"/>
            <a:ext cx="1452941" cy="1699084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12" descr="IMG_128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89518" y="5261346"/>
            <a:ext cx="2047060" cy="123489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672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9345489" y="6552728"/>
            <a:ext cx="432047" cy="26064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6" y="404664"/>
            <a:ext cx="6990176" cy="405358"/>
          </a:xfrm>
        </p:spPr>
        <p:txBody>
          <a:bodyPr/>
          <a:lstStyle/>
          <a:p>
            <a:r>
              <a:rPr lang="ru-RU" altLang="ru-RU" sz="2000" b="1" dirty="0" smtClean="0"/>
              <a:t>Обзорная схема лицензионных  участков </a:t>
            </a:r>
          </a:p>
        </p:txBody>
      </p:sp>
      <p:pic>
        <p:nvPicPr>
          <p:cNvPr id="7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4" t="6226" r="41852" b="6844"/>
          <a:stretch>
            <a:fillRect/>
          </a:stretch>
        </p:blipFill>
        <p:spPr bwMode="auto">
          <a:xfrm>
            <a:off x="324004" y="946597"/>
            <a:ext cx="2828796" cy="54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8096" y="943422"/>
            <a:ext cx="2906712" cy="276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200" b="1" dirty="0">
                <a:solidFill>
                  <a:srgbClr val="C00000"/>
                </a:solidFill>
                <a:latin typeface="+mn-lt"/>
              </a:rPr>
              <a:t>Лицензионные участки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473913"/>
              </p:ext>
            </p:extLst>
          </p:nvPr>
        </p:nvGraphicFramePr>
        <p:xfrm>
          <a:off x="3132138" y="2330897"/>
          <a:ext cx="6011862" cy="1362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080"/>
                <a:gridCol w="4715782"/>
              </a:tblGrid>
              <a:tr h="226290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</a:rPr>
                        <a:t>Западно-Ракушечное месторождение </a:t>
                      </a:r>
                      <a:r>
                        <a:rPr lang="ru-RU" sz="900" b="0" dirty="0" smtClean="0">
                          <a:solidFill>
                            <a:srgbClr val="C00000"/>
                          </a:solidFill>
                        </a:rPr>
                        <a:t>ШКС 15628 НЭ</a:t>
                      </a:r>
                    </a:p>
                  </a:txBody>
                  <a:tcPr marL="91463" marR="91463" marT="45703" marB="4570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446">
                <a:tc>
                  <a:txBody>
                    <a:bodyPr/>
                    <a:lstStyle/>
                    <a:p>
                      <a:pPr algn="l"/>
                      <a:r>
                        <a:rPr lang="ru-RU" sz="900" dirty="0" err="1" smtClean="0">
                          <a:solidFill>
                            <a:schemeClr val="tx1"/>
                          </a:solidFill>
                        </a:rPr>
                        <a:t>Недропользователь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63" marR="91463" marT="45703" marB="45703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ООО «Каспийская нефтяная компания»</a:t>
                      </a:r>
                      <a:endParaRPr lang="ru-RU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63" marR="91463" marT="45703" marB="45703" anchor="ctr"/>
                </a:tc>
              </a:tr>
              <a:tr h="497879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Участники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63" marR="91463" marT="45703" marB="45703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ПАО «ЛУКОЙЛ» 49,892% </a:t>
                      </a: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ПАО НК«РОСНЕФТЬ» 49,892% </a:t>
                      </a: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ПАО «ГАЗПРОМ» 0,216</a:t>
                      </a:r>
                      <a:endParaRPr lang="ru-RU" sz="9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63" marR="91463" marT="45703" marB="45703" anchor="ctr"/>
                </a:tc>
              </a:tr>
              <a:tr h="362085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Статус  выполнения лиц-х обязательств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63" marR="91463" marT="45703" marB="4570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на 01.01.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2017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лицензионные обязательства выполнены в полном объеме</a:t>
                      </a:r>
                      <a:endParaRPr lang="ru-RU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63" marR="91463" marT="45703" marB="45703" anchor="ctr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036895"/>
              </p:ext>
            </p:extLst>
          </p:nvPr>
        </p:nvGraphicFramePr>
        <p:xfrm>
          <a:off x="3132138" y="927547"/>
          <a:ext cx="5983287" cy="1365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203"/>
                <a:gridCol w="4687084"/>
              </a:tblGrid>
              <a:tr h="228558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</a:rPr>
                        <a:t>Северо-Каспийский участок </a:t>
                      </a:r>
                      <a:r>
                        <a:rPr lang="ru-RU" sz="900" b="0" dirty="0" smtClean="0">
                          <a:solidFill>
                            <a:srgbClr val="C00000"/>
                          </a:solidFill>
                        </a:rPr>
                        <a:t>ШКС 10967 НП</a:t>
                      </a:r>
                    </a:p>
                  </a:txBody>
                  <a:tcPr marL="91472" marR="91472" marT="45703" marB="4570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116">
                <a:tc>
                  <a:txBody>
                    <a:bodyPr/>
                    <a:lstStyle/>
                    <a:p>
                      <a:pPr algn="l"/>
                      <a:r>
                        <a:rPr lang="ru-RU" sz="900" dirty="0" err="1" smtClean="0">
                          <a:solidFill>
                            <a:schemeClr val="tx1"/>
                          </a:solidFill>
                        </a:rPr>
                        <a:t>Недропользователь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72" marR="91472" marT="45703" marB="45703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ООО «Каспийская нефтяная компания»</a:t>
                      </a:r>
                      <a:endParaRPr lang="ru-RU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72" marR="91472" marT="45703" marB="45703" anchor="ctr"/>
                </a:tc>
              </a:tr>
              <a:tr h="502864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Участники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72" marR="91472" marT="45703" marB="45703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ПАО «ЛУКОЙЛ» 49,892% </a:t>
                      </a: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ПАО НК «РОСНЕФТЬ» 49,892% </a:t>
                      </a: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ПАО «ГАЗПРОМ» 0,216</a:t>
                      </a:r>
                      <a:endParaRPr lang="ru-RU" sz="9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72" marR="91472" marT="45703" marB="45703" anchor="ctr"/>
                </a:tc>
              </a:tr>
              <a:tr h="365711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Статус  выполнения лиц-х обязательств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72" marR="91472" marT="45703" marB="4570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на 01.01.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2017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лиц обязательства выполнены в полном объеме</a:t>
                      </a:r>
                      <a:endParaRPr lang="ru-RU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72" marR="91472" marT="45703" marB="45703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479205"/>
              </p:ext>
            </p:extLst>
          </p:nvPr>
        </p:nvGraphicFramePr>
        <p:xfrm>
          <a:off x="3140075" y="3780284"/>
          <a:ext cx="5983288" cy="88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29"/>
                <a:gridCol w="4687159"/>
              </a:tblGrid>
              <a:tr h="247628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</a:rPr>
                        <a:t>Северная часть Каспийского моря (Северный участок) </a:t>
                      </a:r>
                      <a:r>
                        <a:rPr lang="ru-RU" sz="900" b="0" dirty="0" smtClean="0">
                          <a:solidFill>
                            <a:srgbClr val="C00000"/>
                          </a:solidFill>
                        </a:rPr>
                        <a:t>ШКС 11386 НР</a:t>
                      </a:r>
                    </a:p>
                  </a:txBody>
                  <a:tcPr marL="91467" marR="91467" marT="45652" marB="45652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7820">
                <a:tc>
                  <a:txBody>
                    <a:bodyPr/>
                    <a:lstStyle/>
                    <a:p>
                      <a:pPr algn="l"/>
                      <a:r>
                        <a:rPr lang="ru-RU" sz="900" dirty="0" err="1" smtClean="0">
                          <a:solidFill>
                            <a:schemeClr val="tx1"/>
                          </a:solidFill>
                        </a:rPr>
                        <a:t>Недропользователь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652" marB="45652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ООО «ЛУКОЙЛ-</a:t>
                      </a:r>
                      <a:r>
                        <a:rPr lang="ru-RU" sz="900" b="1" dirty="0" err="1" smtClean="0">
                          <a:solidFill>
                            <a:schemeClr val="tx1"/>
                          </a:solidFill>
                        </a:rPr>
                        <a:t>Нижневолжскнефть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»</a:t>
                      </a:r>
                      <a:endParaRPr lang="ru-RU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652" marB="45652" anchor="ctr"/>
                </a:tc>
              </a:tr>
              <a:tr h="365615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Статус  выполнения лиц-х обязательств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652" marB="4565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на 01.01.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 2017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лицензионные обязательства выполнены в полном объеме</a:t>
                      </a:r>
                      <a:endParaRPr lang="ru-RU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652" marB="45652" anchor="ctr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648738"/>
              </p:ext>
            </p:extLst>
          </p:nvPr>
        </p:nvGraphicFramePr>
        <p:xfrm>
          <a:off x="3132138" y="4724847"/>
          <a:ext cx="5983287" cy="960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29"/>
                <a:gridCol w="4687158"/>
              </a:tblGrid>
              <a:tr h="228867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</a:rPr>
                        <a:t>Центрально-Каспийский участок </a:t>
                      </a:r>
                      <a:r>
                        <a:rPr lang="ru-RU" sz="900" b="0" dirty="0" smtClean="0">
                          <a:solidFill>
                            <a:srgbClr val="C00000"/>
                          </a:solidFill>
                        </a:rPr>
                        <a:t>ШКС 11372 НП</a:t>
                      </a:r>
                    </a:p>
                  </a:txBody>
                  <a:tcPr marL="91467" marR="91467" marT="45778" marB="45778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553">
                <a:tc>
                  <a:txBody>
                    <a:bodyPr/>
                    <a:lstStyle/>
                    <a:p>
                      <a:pPr algn="l"/>
                      <a:r>
                        <a:rPr lang="ru-RU" sz="900" dirty="0" err="1" smtClean="0">
                          <a:solidFill>
                            <a:schemeClr val="tx1"/>
                          </a:solidFill>
                        </a:rPr>
                        <a:t>Недропользователь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778" marB="45778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ООО «ЛУКОЙЛ-Нижневолжскнефть» (структуры </a:t>
                      </a:r>
                      <a:r>
                        <a:rPr lang="ru-RU" sz="900" b="1" dirty="0" err="1" smtClean="0">
                          <a:solidFill>
                            <a:schemeClr val="tx1"/>
                          </a:solidFill>
                        </a:rPr>
                        <a:t>Хазри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900" b="1" dirty="0" err="1" smtClean="0">
                          <a:solidFill>
                            <a:schemeClr val="tx1"/>
                          </a:solidFill>
                        </a:rPr>
                        <a:t>Титонская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, Сигнальная)</a:t>
                      </a:r>
                      <a:endParaRPr lang="ru-RU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778" marB="45778" anchor="ctr"/>
                </a:tc>
              </a:tr>
              <a:tr h="366179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Статус  выполнения лиц-х обязательств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778" marB="4577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на 01.01.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2017 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лицензионные обязательства выполнены в полном объеме</a:t>
                      </a:r>
                      <a:endParaRPr lang="ru-RU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778" marB="45778" anchor="ctr"/>
                </a:tc>
              </a:tr>
            </a:tbl>
          </a:graphicData>
        </a:graphic>
      </p:graphicFrame>
      <p:cxnSp>
        <p:nvCxnSpPr>
          <p:cNvPr id="13" name="Прямая со стрелкой 3"/>
          <p:cNvCxnSpPr>
            <a:cxnSpLocks noChangeShapeType="1"/>
          </p:cNvCxnSpPr>
          <p:nvPr/>
        </p:nvCxnSpPr>
        <p:spPr bwMode="auto">
          <a:xfrm flipH="1">
            <a:off x="2288704" y="1124744"/>
            <a:ext cx="864096" cy="100811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Прямая со стрелкой 19"/>
          <p:cNvCxnSpPr>
            <a:cxnSpLocks noChangeShapeType="1"/>
          </p:cNvCxnSpPr>
          <p:nvPr/>
        </p:nvCxnSpPr>
        <p:spPr bwMode="auto">
          <a:xfrm flipH="1" flipV="1">
            <a:off x="1258888" y="2205484"/>
            <a:ext cx="1893912" cy="10770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prstDash val="dash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Прямая со стрелкой 21"/>
          <p:cNvCxnSpPr>
            <a:cxnSpLocks noChangeShapeType="1"/>
          </p:cNvCxnSpPr>
          <p:nvPr/>
        </p:nvCxnSpPr>
        <p:spPr bwMode="auto">
          <a:xfrm flipH="1" flipV="1">
            <a:off x="2288704" y="3212976"/>
            <a:ext cx="864096" cy="576064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Прямая со стрелкой 23"/>
          <p:cNvCxnSpPr>
            <a:cxnSpLocks noChangeShapeType="1"/>
          </p:cNvCxnSpPr>
          <p:nvPr/>
        </p:nvCxnSpPr>
        <p:spPr bwMode="auto">
          <a:xfrm flipH="1" flipV="1">
            <a:off x="2000672" y="4437112"/>
            <a:ext cx="1152128" cy="28803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583582"/>
              </p:ext>
            </p:extLst>
          </p:nvPr>
        </p:nvGraphicFramePr>
        <p:xfrm>
          <a:off x="3132138" y="5661472"/>
          <a:ext cx="5983287" cy="1000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29"/>
                <a:gridCol w="4687158"/>
              </a:tblGrid>
              <a:tr h="228687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</a:rPr>
                        <a:t>Центральный участок, месторождение Центральное </a:t>
                      </a:r>
                      <a:r>
                        <a:rPr lang="ru-RU" sz="900" b="0" dirty="0" smtClean="0">
                          <a:solidFill>
                            <a:srgbClr val="C00000"/>
                          </a:solidFill>
                        </a:rPr>
                        <a:t>ШКС 16150 НР</a:t>
                      </a:r>
                    </a:p>
                  </a:txBody>
                  <a:tcPr marL="91467" marR="91467" marT="45742" marB="45742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342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Участники</a:t>
                      </a:r>
                    </a:p>
                  </a:txBody>
                  <a:tcPr marL="91467" marR="91467" marT="45742" marB="45742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ПАО «ЛУКОЙЛ», ПАО «ГАЗПРОМ», АО «</a:t>
                      </a:r>
                      <a:r>
                        <a:rPr lang="ru-RU" sz="900" b="1" baseline="0" dirty="0" err="1" smtClean="0">
                          <a:solidFill>
                            <a:schemeClr val="tx1"/>
                          </a:solidFill>
                        </a:rPr>
                        <a:t>КазМунайгаз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»</a:t>
                      </a:r>
                      <a:endParaRPr lang="ru-RU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742" marB="45742" anchor="ctr"/>
                </a:tc>
              </a:tr>
              <a:tr h="50309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Статус получения лицензии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742" marB="4574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5 сентября 2016 года ООО «НГКЦ» выдана Лицензия № ШКС 16150 НР. </a:t>
                      </a:r>
                      <a:endParaRPr lang="ru-RU" sz="9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742" marB="45742" anchor="ctr"/>
                </a:tc>
              </a:tr>
            </a:tbl>
          </a:graphicData>
        </a:graphic>
      </p:graphicFrame>
      <p:cxnSp>
        <p:nvCxnSpPr>
          <p:cNvPr id="18" name="Прямая со стрелкой 26"/>
          <p:cNvCxnSpPr>
            <a:cxnSpLocks noChangeShapeType="1"/>
          </p:cNvCxnSpPr>
          <p:nvPr/>
        </p:nvCxnSpPr>
        <p:spPr bwMode="auto">
          <a:xfrm flipH="1" flipV="1">
            <a:off x="2874163" y="5661248"/>
            <a:ext cx="278637" cy="7200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5114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763" y="978923"/>
            <a:ext cx="3642739" cy="524184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8501" y="404664"/>
            <a:ext cx="8814979" cy="410448"/>
          </a:xfrm>
        </p:spPr>
        <p:txBody>
          <a:bodyPr/>
          <a:lstStyle/>
          <a:p>
            <a:r>
              <a:rPr lang="ru-RU" sz="2400" b="1" dirty="0"/>
              <a:t>Совместно с </a:t>
            </a:r>
            <a:r>
              <a:rPr lang="ru-RU" sz="2400" b="1" dirty="0" smtClean="0"/>
              <a:t>партнерами</a:t>
            </a:r>
            <a:endParaRPr lang="ru-RU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392288" y="4973901"/>
            <a:ext cx="1097215" cy="399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Центральный</a:t>
            </a:r>
          </a:p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 </a:t>
            </a:r>
            <a:endParaRPr lang="ru-RU" sz="900" dirty="0">
              <a:solidFill>
                <a:schemeClr val="tx1"/>
              </a:solidFill>
            </a:endParaRPr>
          </a:p>
        </p:txBody>
      </p:sp>
      <p:cxnSp>
        <p:nvCxnSpPr>
          <p:cNvPr id="31" name="Прямая со стрелкой 30"/>
          <p:cNvCxnSpPr>
            <a:stCxn id="30" idx="1"/>
          </p:cNvCxnSpPr>
          <p:nvPr/>
        </p:nvCxnSpPr>
        <p:spPr>
          <a:xfrm flipH="1">
            <a:off x="7762144" y="5173559"/>
            <a:ext cx="630144" cy="5564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7955591" y="3820316"/>
            <a:ext cx="1101453" cy="317522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Центрально-Каспийский</a:t>
            </a:r>
            <a:endParaRPr lang="ru-RU" sz="900" dirty="0">
              <a:solidFill>
                <a:schemeClr val="tx1"/>
              </a:solidFill>
            </a:endParaRPr>
          </a:p>
        </p:txBody>
      </p:sp>
      <p:cxnSp>
        <p:nvCxnSpPr>
          <p:cNvPr id="34" name="Прямая со стрелкой 33"/>
          <p:cNvCxnSpPr>
            <a:stCxn id="33" idx="1"/>
          </p:cNvCxnSpPr>
          <p:nvPr/>
        </p:nvCxnSpPr>
        <p:spPr>
          <a:xfrm flipH="1">
            <a:off x="7106922" y="3979077"/>
            <a:ext cx="848669" cy="5879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43" idx="1"/>
          </p:cNvCxnSpPr>
          <p:nvPr/>
        </p:nvCxnSpPr>
        <p:spPr>
          <a:xfrm flipH="1" flipV="1">
            <a:off x="7907454" y="1820850"/>
            <a:ext cx="48138" cy="38314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40" idx="1"/>
          </p:cNvCxnSpPr>
          <p:nvPr/>
        </p:nvCxnSpPr>
        <p:spPr>
          <a:xfrm flipH="1" flipV="1">
            <a:off x="7587878" y="2873369"/>
            <a:ext cx="710318" cy="1149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6111561" y="1075465"/>
            <a:ext cx="1650581" cy="4283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Западно-Ракушечный </a:t>
            </a:r>
            <a:endParaRPr lang="ru-RU" sz="900" dirty="0">
              <a:solidFill>
                <a:schemeClr val="tx1"/>
              </a:solidFill>
            </a:endParaRPr>
          </a:p>
          <a:p>
            <a:endParaRPr lang="ru-RU" sz="900" dirty="0">
              <a:solidFill>
                <a:schemeClr val="tx1"/>
              </a:solidFill>
            </a:endParaRPr>
          </a:p>
        </p:txBody>
      </p:sp>
      <p:cxnSp>
        <p:nvCxnSpPr>
          <p:cNvPr id="38" name="Прямая со стрелкой 37"/>
          <p:cNvCxnSpPr>
            <a:stCxn id="37" idx="2"/>
          </p:cNvCxnSpPr>
          <p:nvPr/>
        </p:nvCxnSpPr>
        <p:spPr>
          <a:xfrm flipH="1">
            <a:off x="6750852" y="1503824"/>
            <a:ext cx="186000" cy="56416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Группа 38"/>
          <p:cNvGrpSpPr/>
          <p:nvPr/>
        </p:nvGrpSpPr>
        <p:grpSpPr>
          <a:xfrm>
            <a:off x="8298196" y="2726106"/>
            <a:ext cx="944119" cy="317522"/>
            <a:chOff x="11740941" y="3394750"/>
            <a:chExt cx="944119" cy="317522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11740941" y="3394750"/>
              <a:ext cx="944119" cy="31752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900" dirty="0" smtClean="0">
                  <a:solidFill>
                    <a:schemeClr val="tx1"/>
                  </a:solidFill>
                </a:rPr>
                <a:t>Северный</a:t>
              </a:r>
              <a:endParaRPr lang="ru-RU" sz="900" dirty="0">
                <a:solidFill>
                  <a:schemeClr val="tx1"/>
                </a:solidFill>
              </a:endParaRPr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07312" y="3410215"/>
              <a:ext cx="266700" cy="276225"/>
            </a:xfrm>
            <a:prstGeom prst="rect">
              <a:avLst/>
            </a:prstGeom>
          </p:spPr>
        </p:pic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353" y="3840964"/>
            <a:ext cx="266700" cy="276225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7955592" y="1988839"/>
            <a:ext cx="1426494" cy="4303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Северо-Каспийский</a:t>
            </a:r>
          </a:p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 </a:t>
            </a:r>
            <a:endParaRPr lang="ru-RU" sz="900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829" y="3372106"/>
            <a:ext cx="104651" cy="108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7652" y="3326686"/>
            <a:ext cx="3433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 smtClean="0"/>
              <a:t>50%</a:t>
            </a:r>
            <a:endParaRPr lang="ru-RU" sz="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829" y="3484466"/>
            <a:ext cx="108626" cy="1050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27652" y="3440854"/>
            <a:ext cx="3433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 smtClean="0"/>
              <a:t>25%</a:t>
            </a:r>
            <a:endParaRPr lang="ru-RU" sz="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829" y="3612860"/>
            <a:ext cx="110430" cy="10408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134039" y="3573016"/>
            <a:ext cx="3433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 smtClean="0"/>
              <a:t>17%</a:t>
            </a:r>
            <a:endParaRPr lang="ru-RU" sz="600" dirty="0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690" y="5245007"/>
            <a:ext cx="104651" cy="10838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447513" y="5199587"/>
            <a:ext cx="3433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 smtClean="0"/>
              <a:t>25%</a:t>
            </a:r>
            <a:endParaRPr lang="ru-RU" sz="600" dirty="0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682" y="5245007"/>
            <a:ext cx="108626" cy="105005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075505" y="5201395"/>
            <a:ext cx="3433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 smtClean="0"/>
              <a:t>50%</a:t>
            </a:r>
            <a:endParaRPr lang="ru-RU" sz="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4634" y="5232759"/>
            <a:ext cx="91242" cy="11900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757631" y="5203368"/>
            <a:ext cx="3433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 smtClean="0"/>
              <a:t>25%</a:t>
            </a:r>
            <a:endParaRPr lang="ru-RU" sz="600" dirty="0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086" y="1339086"/>
            <a:ext cx="104651" cy="10838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169909" y="1293666"/>
            <a:ext cx="4507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 smtClean="0"/>
              <a:t>49,89%</a:t>
            </a:r>
            <a:endParaRPr lang="ru-RU" sz="600" dirty="0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132" y="1333778"/>
            <a:ext cx="91242" cy="119004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7044658" y="1300947"/>
            <a:ext cx="4090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 smtClean="0"/>
              <a:t>0,22%</a:t>
            </a:r>
            <a:endParaRPr lang="ru-RU" sz="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0017" y="1346642"/>
            <a:ext cx="106725" cy="101643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6597984" y="1306350"/>
            <a:ext cx="4507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 smtClean="0"/>
              <a:t>49,89%</a:t>
            </a:r>
            <a:endParaRPr lang="ru-RU" sz="600" dirty="0"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790" y="2261815"/>
            <a:ext cx="104651" cy="108389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8019613" y="2216395"/>
            <a:ext cx="4507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 smtClean="0"/>
              <a:t>49,89%</a:t>
            </a:r>
            <a:endParaRPr lang="ru-RU" sz="600" dirty="0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7836" y="2256507"/>
            <a:ext cx="91242" cy="119004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8886188" y="2236447"/>
            <a:ext cx="4090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 smtClean="0"/>
              <a:t>0,22%</a:t>
            </a:r>
            <a:endParaRPr lang="ru-RU" sz="600" dirty="0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9721" y="2269371"/>
            <a:ext cx="106725" cy="101643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8447688" y="2229079"/>
            <a:ext cx="4507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 smtClean="0"/>
              <a:t>49,89%</a:t>
            </a:r>
            <a:endParaRPr lang="ru-RU" sz="600" dirty="0"/>
          </a:p>
        </p:txBody>
      </p:sp>
      <p:sp>
        <p:nvSpPr>
          <p:cNvPr id="50" name="TextBox 49"/>
          <p:cNvSpPr txBox="1"/>
          <p:nvPr/>
        </p:nvSpPr>
        <p:spPr>
          <a:xfrm>
            <a:off x="5781811" y="5467804"/>
            <a:ext cx="1547453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050" b="1" dirty="0" smtClean="0">
                <a:solidFill>
                  <a:srgbClr val="FF0000"/>
                </a:solidFill>
              </a:rPr>
              <a:t>5%</a:t>
            </a:r>
            <a:r>
              <a:rPr lang="ru-RU" sz="900" dirty="0" smtClean="0"/>
              <a:t> доказанных запасов Компании</a:t>
            </a:r>
          </a:p>
          <a:p>
            <a:pPr>
              <a:spcBef>
                <a:spcPts val="600"/>
              </a:spcBef>
            </a:pPr>
            <a:r>
              <a:rPr lang="ru-RU" sz="1050" b="1" dirty="0">
                <a:solidFill>
                  <a:srgbClr val="FF0000"/>
                </a:solidFill>
              </a:rPr>
              <a:t>2% </a:t>
            </a:r>
            <a:r>
              <a:rPr lang="ru-RU" sz="900" dirty="0" smtClean="0"/>
              <a:t>российской добычи нефти Компании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16496" y="1075465"/>
            <a:ext cx="49007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200" b="1" i="1" dirty="0" smtClean="0"/>
              <a:t>Северный </a:t>
            </a:r>
            <a:r>
              <a:rPr lang="ru-RU" sz="1200" b="1" i="1" dirty="0"/>
              <a:t>участок</a:t>
            </a:r>
          </a:p>
          <a:p>
            <a:pPr marL="358775" lvl="1" indent="-176213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/>
              <a:t>Хвалынское</a:t>
            </a:r>
            <a:r>
              <a:rPr lang="ru-RU" sz="1200" dirty="0"/>
              <a:t> (2000 г</a:t>
            </a:r>
            <a:r>
              <a:rPr lang="ru-RU" sz="1200" dirty="0" smtClean="0"/>
              <a:t>.) - </a:t>
            </a:r>
            <a:r>
              <a:rPr lang="ru-RU" sz="1200" dirty="0"/>
              <a:t>СП Каспийская </a:t>
            </a:r>
            <a:r>
              <a:rPr lang="ru-RU" sz="1200" dirty="0" smtClean="0"/>
              <a:t>Нефтегазовая Компания (ЛУКОЙЛ - 50%, </a:t>
            </a:r>
            <a:r>
              <a:rPr lang="ru-RU" sz="1200" dirty="0" err="1"/>
              <a:t>Казмунайгаз</a:t>
            </a:r>
            <a:r>
              <a:rPr lang="ru-RU" sz="1200" dirty="0"/>
              <a:t> </a:t>
            </a:r>
            <a:r>
              <a:rPr lang="ru-RU" sz="1200" dirty="0" smtClean="0"/>
              <a:t>- 25%, </a:t>
            </a:r>
            <a:r>
              <a:rPr lang="ru-RU" sz="1200" dirty="0" err="1"/>
              <a:t>Total</a:t>
            </a:r>
            <a:r>
              <a:rPr lang="ru-RU" sz="1200" dirty="0"/>
              <a:t> </a:t>
            </a:r>
            <a:r>
              <a:rPr lang="ru-RU" sz="1200" dirty="0" smtClean="0"/>
              <a:t>- 17%, </a:t>
            </a:r>
            <a:r>
              <a:rPr lang="ru-RU" sz="1200" dirty="0"/>
              <a:t>GDF </a:t>
            </a:r>
            <a:r>
              <a:rPr lang="ru-RU" sz="1200" dirty="0" err="1"/>
              <a:t>Suez</a:t>
            </a:r>
            <a:r>
              <a:rPr lang="ru-RU" sz="1200" dirty="0"/>
              <a:t> S.A. </a:t>
            </a:r>
            <a:r>
              <a:rPr lang="ru-RU" sz="1200" dirty="0" smtClean="0"/>
              <a:t>- 8%)</a:t>
            </a:r>
            <a:endParaRPr lang="ru-RU" sz="1200" b="1" dirty="0" smtClean="0"/>
          </a:p>
          <a:p>
            <a:pPr algn="just">
              <a:spcAft>
                <a:spcPts val="300"/>
              </a:spcAft>
            </a:pPr>
            <a:r>
              <a:rPr lang="ru-RU" sz="1200" b="1" i="1" dirty="0" smtClean="0"/>
              <a:t>Центральный участок</a:t>
            </a:r>
          </a:p>
          <a:p>
            <a:pPr marL="358775" lvl="1" indent="-176213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smtClean="0"/>
              <a:t>Центральное </a:t>
            </a:r>
            <a:r>
              <a:rPr lang="ru-RU" sz="1200" dirty="0"/>
              <a:t>(</a:t>
            </a:r>
            <a:r>
              <a:rPr lang="ru-RU" sz="1200" dirty="0" smtClean="0"/>
              <a:t>2008 г.) </a:t>
            </a:r>
            <a:r>
              <a:rPr lang="ru-RU" sz="1200" dirty="0"/>
              <a:t>- СП Нефтегазовая </a:t>
            </a:r>
            <a:r>
              <a:rPr lang="ru-RU" sz="1200" dirty="0" smtClean="0"/>
              <a:t>Компания Центральная (ЛУКОЙЛ - 25%, </a:t>
            </a:r>
            <a:r>
              <a:rPr lang="ru-RU" sz="1200" dirty="0"/>
              <a:t>Газпром </a:t>
            </a:r>
            <a:r>
              <a:rPr lang="ru-RU" sz="1200" dirty="0" smtClean="0"/>
              <a:t>- 25%, </a:t>
            </a:r>
            <a:r>
              <a:rPr lang="ru-RU" sz="1200" dirty="0" err="1" smtClean="0"/>
              <a:t>Казмунайгаз</a:t>
            </a:r>
            <a:r>
              <a:rPr lang="ru-RU" sz="1200" dirty="0" smtClean="0"/>
              <a:t> - 50%)</a:t>
            </a:r>
            <a:endParaRPr lang="ru-RU" sz="1200" dirty="0"/>
          </a:p>
          <a:p>
            <a:pPr algn="just">
              <a:spcAft>
                <a:spcPts val="300"/>
              </a:spcAft>
            </a:pPr>
            <a:r>
              <a:rPr lang="ru-RU" sz="1200" b="1" i="1" dirty="0"/>
              <a:t>Северо-Каспийский участок</a:t>
            </a:r>
          </a:p>
          <a:p>
            <a:pPr marL="360363" lvl="1" indent="-1714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smtClean="0"/>
              <a:t>Рыбачье </a:t>
            </a:r>
            <a:r>
              <a:rPr lang="ru-RU" sz="1200" dirty="0"/>
              <a:t>(</a:t>
            </a:r>
            <a:r>
              <a:rPr lang="ru-RU" sz="1200" dirty="0" smtClean="0"/>
              <a:t>2014 г.) - СП </a:t>
            </a:r>
            <a:r>
              <a:rPr lang="ru-RU" sz="1200" dirty="0"/>
              <a:t>Каспийская </a:t>
            </a:r>
            <a:r>
              <a:rPr lang="ru-RU" sz="1200" dirty="0" smtClean="0"/>
              <a:t>Нефтяная Компания (ЛУКОЙЛ - 49,89%, </a:t>
            </a:r>
            <a:r>
              <a:rPr lang="ru-RU" sz="1200" dirty="0"/>
              <a:t>Газпром </a:t>
            </a:r>
            <a:r>
              <a:rPr lang="ru-RU" sz="1200" dirty="0" smtClean="0"/>
              <a:t>- 0,22%</a:t>
            </a:r>
            <a:r>
              <a:rPr lang="en-US" sz="1200" dirty="0" smtClean="0"/>
              <a:t>, </a:t>
            </a:r>
            <a:r>
              <a:rPr lang="ru-RU" sz="1200" dirty="0"/>
              <a:t>Роснефть </a:t>
            </a:r>
            <a:r>
              <a:rPr lang="ru-RU" sz="1200" dirty="0" smtClean="0"/>
              <a:t>- 49,89%) </a:t>
            </a:r>
          </a:p>
          <a:p>
            <a:pPr algn="just">
              <a:spcAft>
                <a:spcPts val="300"/>
              </a:spcAft>
            </a:pPr>
            <a:r>
              <a:rPr lang="ru-RU" sz="1200" b="1" i="1" dirty="0"/>
              <a:t>Западно-Ракушечный </a:t>
            </a:r>
            <a:r>
              <a:rPr lang="ru-RU" sz="1200" b="1" i="1" dirty="0" smtClean="0"/>
              <a:t>участок</a:t>
            </a:r>
            <a:endParaRPr lang="ru-RU" sz="1200" b="1" i="1" dirty="0"/>
          </a:p>
          <a:p>
            <a:pPr marL="358775" lvl="1" indent="-176213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smtClean="0"/>
              <a:t>Западно-Ракушечное </a:t>
            </a:r>
            <a:r>
              <a:rPr lang="ru-RU" sz="1200" dirty="0"/>
              <a:t>(</a:t>
            </a:r>
            <a:r>
              <a:rPr lang="ru-RU" sz="1200" dirty="0" smtClean="0"/>
              <a:t>2008 г.) </a:t>
            </a:r>
            <a:r>
              <a:rPr lang="ru-RU" sz="1200" dirty="0"/>
              <a:t>- СП Каспийская </a:t>
            </a:r>
            <a:r>
              <a:rPr lang="ru-RU" sz="1200" dirty="0" smtClean="0"/>
              <a:t>Нефтяная Компания </a:t>
            </a:r>
            <a:endParaRPr lang="ru-RU" sz="1200" dirty="0"/>
          </a:p>
          <a:p>
            <a:pPr lvl="1" algn="just">
              <a:spcAft>
                <a:spcPts val="300"/>
              </a:spcAft>
            </a:pPr>
            <a:endParaRPr lang="ru-RU" sz="1200" dirty="0"/>
          </a:p>
        </p:txBody>
      </p:sp>
      <p:sp>
        <p:nvSpPr>
          <p:cNvPr id="51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930879" y="6572250"/>
            <a:ext cx="975121" cy="285750"/>
          </a:xfrm>
          <a:prstGeom prst="rect">
            <a:avLst/>
          </a:prstGeom>
        </p:spPr>
        <p:txBody>
          <a:bodyPr/>
          <a:lstStyle/>
          <a:p>
            <a:fld id="{2080AE40-2F65-4B7D-B71D-2CDCC0141361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38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116632"/>
            <a:ext cx="8420100" cy="637430"/>
          </a:xfrm>
        </p:spPr>
        <p:txBody>
          <a:bodyPr/>
          <a:lstStyle/>
          <a:p>
            <a:r>
              <a:rPr lang="ru-RU" sz="2000" b="1" kern="1200" dirty="0" smtClean="0">
                <a:ea typeface="+mn-ea"/>
                <a:cs typeface="Tahoma" pitchFamily="34" charset="0"/>
              </a:rPr>
              <a:t>месторождение </a:t>
            </a:r>
            <a:r>
              <a:rPr lang="ru-RU" sz="2000" b="1" kern="1200" dirty="0" err="1" smtClean="0">
                <a:ea typeface="+mn-ea"/>
                <a:cs typeface="Tahoma" pitchFamily="34" charset="0"/>
              </a:rPr>
              <a:t>Хвалынское</a:t>
            </a:r>
            <a:r>
              <a:rPr lang="ru-RU" sz="2000" b="1" kern="1200" dirty="0" smtClean="0">
                <a:ea typeface="+mn-ea"/>
                <a:cs typeface="Tahoma" pitchFamily="34" charset="0"/>
              </a:rPr>
              <a:t/>
            </a:r>
            <a:br>
              <a:rPr lang="ru-RU" sz="2000" b="1" kern="1200" dirty="0" smtClean="0">
                <a:ea typeface="+mn-ea"/>
                <a:cs typeface="Tahoma" pitchFamily="34" charset="0"/>
              </a:rPr>
            </a:br>
            <a:r>
              <a:rPr lang="ru-RU" sz="2000" b="1" dirty="0" smtClean="0">
                <a:ea typeface="+mn-ea"/>
              </a:rPr>
              <a:t>ООО «Каспийская Нефтегазовая Компания»</a:t>
            </a:r>
            <a:endParaRPr lang="ru-RU" sz="2000" b="1" kern="1200" dirty="0">
              <a:ea typeface="+mn-ea"/>
              <a:cs typeface="Tahoma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930879" y="6572250"/>
            <a:ext cx="975121" cy="285750"/>
          </a:xfrm>
          <a:prstGeom prst="rect">
            <a:avLst/>
          </a:prstGeom>
        </p:spPr>
        <p:txBody>
          <a:bodyPr/>
          <a:lstStyle/>
          <a:p>
            <a:fld id="{2080AE40-2F65-4B7D-B71D-2CDCC0141361}" type="slidenum">
              <a:rPr lang="ru-RU" smtClean="0"/>
              <a:t>20</a:t>
            </a:fld>
            <a:endParaRPr lang="ru-RU"/>
          </a:p>
        </p:txBody>
      </p:sp>
      <p:pic>
        <p:nvPicPr>
          <p:cNvPr id="5" name="Picture 3" descr="ВСЕ_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495" y="960938"/>
            <a:ext cx="8856927" cy="549239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378615" y="3286125"/>
            <a:ext cx="6639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600"/>
              <a:t>ПЖМ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55399" y="2012950"/>
            <a:ext cx="58541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600"/>
              <a:t>ЛСП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148612" y="4581525"/>
            <a:ext cx="6046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600"/>
              <a:t>ПКМ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05992" y="3213100"/>
            <a:ext cx="5838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600" dirty="0"/>
              <a:t>ЦТП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60512" y="981898"/>
            <a:ext cx="443362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ru-RU" altLang="ru-RU" sz="1200" dirty="0" smtClean="0">
                <a:ea typeface="Tahoma" panose="020B0604030504040204" pitchFamily="34" charset="0"/>
                <a:cs typeface="Tahoma" panose="020B0604030504040204" pitchFamily="34" charset="0"/>
              </a:rPr>
              <a:t>Месторождение открыто в </a:t>
            </a:r>
            <a:r>
              <a:rPr lang="ru-RU" altLang="ru-RU" sz="1200" b="1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2000</a:t>
            </a:r>
            <a:r>
              <a:rPr lang="ru-RU" altLang="ru-RU" sz="1200" dirty="0" smtClean="0">
                <a:ea typeface="Tahoma" panose="020B0604030504040204" pitchFamily="34" charset="0"/>
                <a:cs typeface="Tahoma" panose="020B0604030504040204" pitchFamily="34" charset="0"/>
              </a:rPr>
              <a:t> году.</a:t>
            </a:r>
          </a:p>
          <a:p>
            <a:pPr algn="l" eaLnBrk="1" hangingPunct="1">
              <a:spcBef>
                <a:spcPts val="600"/>
              </a:spcBef>
            </a:pPr>
            <a:r>
              <a:rPr lang="ru-RU" altLang="ru-RU" sz="1200" b="1" dirty="0" smtClean="0">
                <a:ea typeface="Tahoma" panose="020B0604030504040204" pitchFamily="34" charset="0"/>
                <a:cs typeface="Tahoma" panose="020B0604030504040204" pitchFamily="34" charset="0"/>
              </a:rPr>
              <a:t>Запасы </a:t>
            </a:r>
            <a:r>
              <a:rPr lang="ru-RU" altLang="ru-RU" sz="1200" b="1" dirty="0">
                <a:ea typeface="Tahoma" panose="020B0604030504040204" pitchFamily="34" charset="0"/>
                <a:cs typeface="Tahoma" panose="020B0604030504040204" pitchFamily="34" charset="0"/>
              </a:rPr>
              <a:t>(геологические/извлекаемые</a:t>
            </a:r>
            <a:r>
              <a:rPr lang="ru-RU" altLang="ru-RU" sz="1200" b="1" dirty="0" smtClean="0">
                <a:ea typeface="Tahoma" panose="020B0604030504040204" pitchFamily="34" charset="0"/>
                <a:cs typeface="Tahoma" panose="020B0604030504040204" pitchFamily="34" charset="0"/>
              </a:rPr>
              <a:t>):</a:t>
            </a:r>
            <a:r>
              <a:rPr lang="ru-RU" altLang="ru-RU" sz="1200" dirty="0"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2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200" dirty="0">
                <a:ea typeface="Tahoma" panose="020B0604030504040204" pitchFamily="34" charset="0"/>
                <a:cs typeface="Tahoma" panose="020B0604030504040204" pitchFamily="34" charset="0"/>
              </a:rPr>
              <a:t>Газ природный – </a:t>
            </a:r>
            <a:r>
              <a:rPr lang="en-US" altLang="ru-RU" sz="12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322</a:t>
            </a:r>
            <a:r>
              <a:rPr lang="ru-RU" altLang="ru-RU" sz="12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altLang="ru-RU" sz="12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altLang="ru-RU" sz="12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200" dirty="0" smtClean="0">
                <a:ea typeface="Tahoma" panose="020B0604030504040204" pitchFamily="34" charset="0"/>
                <a:cs typeface="Tahoma" panose="020B0604030504040204" pitchFamily="34" charset="0"/>
              </a:rPr>
              <a:t>млрд.м</a:t>
            </a:r>
            <a:r>
              <a:rPr lang="ru-RU" altLang="ru-RU" sz="1200" baseline="30000" dirty="0" smtClean="0"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altLang="ru-RU" sz="12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r>
              <a:rPr lang="ru-RU" altLang="ru-RU" sz="1200" dirty="0">
                <a:ea typeface="Tahoma" panose="020B0604030504040204" pitchFamily="34" charset="0"/>
                <a:cs typeface="Tahoma" panose="020B0604030504040204" pitchFamily="34" charset="0"/>
              </a:rPr>
              <a:t>Нефть – </a:t>
            </a:r>
            <a:r>
              <a:rPr lang="ru-RU" altLang="ru-RU" sz="12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13,0/2,0</a:t>
            </a:r>
            <a:r>
              <a:rPr lang="ru-RU" altLang="ru-RU" sz="12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200" dirty="0" smtClean="0">
                <a:ea typeface="Tahoma" panose="020B0604030504040204" pitchFamily="34" charset="0"/>
                <a:cs typeface="Tahoma" panose="020B0604030504040204" pitchFamily="34" charset="0"/>
              </a:rPr>
              <a:t>млн. т.</a:t>
            </a:r>
            <a:endParaRPr lang="ru-RU" altLang="ru-RU" sz="12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r>
              <a:rPr lang="ru-RU" altLang="ru-RU" sz="1200" dirty="0">
                <a:ea typeface="Tahoma" panose="020B0604030504040204" pitchFamily="34" charset="0"/>
                <a:cs typeface="Tahoma" panose="020B0604030504040204" pitchFamily="34" charset="0"/>
              </a:rPr>
              <a:t>Конденсат – </a:t>
            </a:r>
            <a:r>
              <a:rPr lang="ru-RU" altLang="ru-RU" sz="12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23,9/10,9</a:t>
            </a:r>
            <a:r>
              <a:rPr lang="ru-RU" altLang="ru-RU" sz="12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200" dirty="0" smtClean="0">
                <a:ea typeface="Tahoma" panose="020B0604030504040204" pitchFamily="34" charset="0"/>
                <a:cs typeface="Tahoma" panose="020B0604030504040204" pitchFamily="34" charset="0"/>
              </a:rPr>
              <a:t>млн. т.</a:t>
            </a:r>
            <a:endParaRPr lang="ru-RU" altLang="ru-RU" sz="12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ru-RU" altLang="ru-RU" sz="1200" b="1" dirty="0" smtClean="0">
                <a:ea typeface="Tahoma" panose="020B0604030504040204" pitchFamily="34" charset="0"/>
                <a:cs typeface="Tahoma" panose="020B0604030504040204" pitchFamily="34" charset="0"/>
              </a:rPr>
              <a:t>Показатели разработки:</a:t>
            </a:r>
          </a:p>
          <a:p>
            <a:pPr algn="l" eaLnBrk="1" hangingPunct="1">
              <a:spcBef>
                <a:spcPts val="0"/>
              </a:spcBef>
            </a:pPr>
            <a:r>
              <a:rPr lang="ru-RU" altLang="ru-RU" sz="1200" dirty="0" smtClean="0">
                <a:ea typeface="Tahoma" panose="020B0604030504040204" pitchFamily="34" charset="0"/>
                <a:cs typeface="Tahoma" panose="020B0604030504040204" pitchFamily="34" charset="0"/>
              </a:rPr>
              <a:t>Максимальная </a:t>
            </a:r>
            <a:r>
              <a:rPr lang="ru-RU" altLang="ru-RU" sz="1200" dirty="0">
                <a:ea typeface="Tahoma" panose="020B0604030504040204" pitchFamily="34" charset="0"/>
                <a:cs typeface="Tahoma" panose="020B0604030504040204" pitchFamily="34" charset="0"/>
              </a:rPr>
              <a:t>добыча газа – </a:t>
            </a:r>
            <a:r>
              <a:rPr lang="ru-RU" altLang="ru-RU" sz="12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8,2</a:t>
            </a:r>
            <a:r>
              <a:rPr lang="ru-RU" altLang="ru-RU" sz="12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200" dirty="0" smtClean="0">
                <a:ea typeface="Tahoma" panose="020B0604030504040204" pitchFamily="34" charset="0"/>
                <a:cs typeface="Tahoma" panose="020B0604030504040204" pitchFamily="34" charset="0"/>
              </a:rPr>
              <a:t>млрд.м</a:t>
            </a:r>
            <a:r>
              <a:rPr lang="ru-RU" altLang="ru-RU" sz="1200" baseline="30000" dirty="0" smtClean="0"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altLang="ru-RU" sz="1200" dirty="0" smtClean="0">
                <a:ea typeface="Tahoma" panose="020B0604030504040204" pitchFamily="34" charset="0"/>
                <a:cs typeface="Tahoma" panose="020B0604030504040204" pitchFamily="34" charset="0"/>
              </a:rPr>
              <a:t>/год</a:t>
            </a:r>
            <a:endParaRPr lang="ru-RU" altLang="ru-RU" sz="12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/>
            <a:r>
              <a:rPr lang="ru-RU" altLang="ru-RU" sz="1200" dirty="0">
                <a:ea typeface="Tahoma" panose="020B0604030504040204" pitchFamily="34" charset="0"/>
                <a:cs typeface="Tahoma" panose="020B0604030504040204" pitchFamily="34" charset="0"/>
              </a:rPr>
              <a:t>Максимальная добыча конденсата </a:t>
            </a:r>
            <a:r>
              <a:rPr lang="ru-RU" altLang="ru-RU" sz="1200" dirty="0" smtClean="0"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altLang="ru-RU" sz="12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0,5</a:t>
            </a:r>
            <a:r>
              <a:rPr lang="ru-RU" altLang="ru-RU" sz="12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2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млн.т</a:t>
            </a:r>
            <a:r>
              <a:rPr lang="ru-RU" altLang="ru-RU" sz="1200" dirty="0" smtClean="0">
                <a:ea typeface="Tahoma" panose="020B0604030504040204" pitchFamily="34" charset="0"/>
                <a:cs typeface="Tahoma" panose="020B0604030504040204" pitchFamily="34" charset="0"/>
              </a:rPr>
              <a:t>./год</a:t>
            </a:r>
          </a:p>
          <a:p>
            <a:pPr algn="l" eaLnBrk="1" hangingPunct="1">
              <a:spcBef>
                <a:spcPts val="600"/>
              </a:spcBef>
            </a:pPr>
            <a:r>
              <a:rPr lang="ru-RU" altLang="ru-RU" sz="1200" dirty="0" smtClean="0">
                <a:ea typeface="Tahoma" panose="020B0604030504040204" pitchFamily="34" charset="0"/>
                <a:cs typeface="Tahoma" panose="020B0604030504040204" pitchFamily="34" charset="0"/>
              </a:rPr>
              <a:t>Инвестиции </a:t>
            </a:r>
            <a:r>
              <a:rPr lang="ru-RU" altLang="ru-RU" sz="1200" dirty="0">
                <a:ea typeface="Tahoma" panose="020B0604030504040204" pitchFamily="34" charset="0"/>
                <a:cs typeface="Tahoma" panose="020B0604030504040204" pitchFamily="34" charset="0"/>
              </a:rPr>
              <a:t>в освоение – </a:t>
            </a:r>
            <a:r>
              <a:rPr lang="ru-RU" altLang="ru-RU" sz="12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307</a:t>
            </a:r>
            <a:r>
              <a:rPr lang="ru-RU" altLang="ru-RU" sz="1200" dirty="0">
                <a:ea typeface="Tahoma" panose="020B0604030504040204" pitchFamily="34" charset="0"/>
                <a:cs typeface="Tahoma" panose="020B0604030504040204" pitchFamily="34" charset="0"/>
              </a:rPr>
              <a:t> млрд. руб.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033120" y="5589240"/>
            <a:ext cx="3198625" cy="77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Aft>
                <a:spcPts val="300"/>
              </a:spcAft>
              <a:defRPr/>
            </a:pPr>
            <a:r>
              <a:rPr lang="ru-RU" altLang="ru-RU" sz="1400" b="1" spc="-20" dirty="0">
                <a:solidFill>
                  <a:schemeClr val="bg1"/>
                </a:solidFill>
              </a:rPr>
              <a:t>Освоение на условиях СРП:</a:t>
            </a:r>
          </a:p>
          <a:p>
            <a:pPr algn="r">
              <a:spcAft>
                <a:spcPts val="300"/>
              </a:spcAft>
              <a:defRPr/>
            </a:pPr>
            <a:r>
              <a:rPr lang="ru-RU" altLang="ru-RU" sz="1400" spc="-20" dirty="0">
                <a:solidFill>
                  <a:schemeClr val="bg1"/>
                </a:solidFill>
              </a:rPr>
              <a:t> </a:t>
            </a:r>
            <a:r>
              <a:rPr lang="ru-RU" altLang="ru-RU" sz="1400" dirty="0">
                <a:solidFill>
                  <a:schemeClr val="bg1"/>
                </a:solidFill>
              </a:rPr>
              <a:t>ОАО «ЛУКОЙЛ» - 50</a:t>
            </a:r>
            <a:r>
              <a:rPr lang="ru-RU" altLang="ru-RU" sz="1400" dirty="0" smtClean="0">
                <a:solidFill>
                  <a:schemeClr val="bg1"/>
                </a:solidFill>
              </a:rPr>
              <a:t>%</a:t>
            </a:r>
            <a:r>
              <a:rPr lang="ru-RU" altLang="ru-RU" sz="1400" dirty="0">
                <a:solidFill>
                  <a:schemeClr val="bg1"/>
                </a:solidFill>
              </a:rPr>
              <a:t/>
            </a:r>
            <a:br>
              <a:rPr lang="ru-RU" altLang="ru-RU" sz="1400" dirty="0">
                <a:solidFill>
                  <a:schemeClr val="bg1"/>
                </a:solidFill>
              </a:rPr>
            </a:br>
            <a:r>
              <a:rPr lang="ru-RU" altLang="ru-RU" sz="1400" dirty="0">
                <a:solidFill>
                  <a:schemeClr val="bg1"/>
                </a:solidFill>
              </a:rPr>
              <a:t>АО «НК «</a:t>
            </a:r>
            <a:r>
              <a:rPr lang="ru-RU" altLang="ru-RU" sz="1400" dirty="0" err="1">
                <a:solidFill>
                  <a:schemeClr val="bg1"/>
                </a:solidFill>
              </a:rPr>
              <a:t>КазМунайГаз</a:t>
            </a:r>
            <a:r>
              <a:rPr lang="ru-RU" altLang="ru-RU" sz="1400" dirty="0">
                <a:solidFill>
                  <a:schemeClr val="bg1"/>
                </a:solidFill>
              </a:rPr>
              <a:t>» - 50</a:t>
            </a:r>
            <a:r>
              <a:rPr lang="ru-RU" altLang="ru-RU" sz="1400" dirty="0" smtClean="0">
                <a:solidFill>
                  <a:schemeClr val="bg1"/>
                </a:solidFill>
              </a:rPr>
              <a:t>%</a:t>
            </a:r>
            <a:endParaRPr lang="ru-RU" alt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4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"/>
          <a:stretch/>
        </p:blipFill>
        <p:spPr>
          <a:xfrm>
            <a:off x="173834" y="3007458"/>
            <a:ext cx="4131493" cy="332374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251" y="260648"/>
            <a:ext cx="9480789" cy="5760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2000" b="1" dirty="0" smtClean="0"/>
              <a:t>месторождение Центральное</a:t>
            </a:r>
            <a:br>
              <a:rPr lang="ru-RU" sz="2000" b="1" dirty="0" smtClean="0"/>
            </a:br>
            <a:r>
              <a:rPr lang="ru-RU" sz="2000" b="1" dirty="0" smtClean="0"/>
              <a:t>ООО </a:t>
            </a:r>
            <a:r>
              <a:rPr lang="ru-RU" sz="2000" b="1" dirty="0"/>
              <a:t>«</a:t>
            </a:r>
            <a:r>
              <a:rPr lang="ru-RU" sz="2000" b="1" dirty="0" smtClean="0"/>
              <a:t>Нефтегазовая Компания Центральная»</a:t>
            </a:r>
            <a:endParaRPr lang="ru-RU" sz="2000" b="1" dirty="0"/>
          </a:p>
        </p:txBody>
      </p:sp>
      <p:sp>
        <p:nvSpPr>
          <p:cNvPr id="14" name="Выноска 1 13"/>
          <p:cNvSpPr/>
          <p:nvPr/>
        </p:nvSpPr>
        <p:spPr bwMode="auto">
          <a:xfrm>
            <a:off x="1442067" y="3309985"/>
            <a:ext cx="663074" cy="288032"/>
          </a:xfrm>
          <a:prstGeom prst="borderCallout1">
            <a:avLst>
              <a:gd name="adj1" fmla="val 50148"/>
              <a:gd name="adj2" fmla="val -2457"/>
              <a:gd name="adj3" fmla="val 16600"/>
              <a:gd name="adj4" fmla="val -5700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dirty="0">
                <a:latin typeface="Arial" charset="0"/>
              </a:rPr>
              <a:t>TLP1</a:t>
            </a:r>
            <a:endParaRPr lang="ru-RU" sz="1400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Выноска 1 26"/>
          <p:cNvSpPr/>
          <p:nvPr/>
        </p:nvSpPr>
        <p:spPr bwMode="auto">
          <a:xfrm>
            <a:off x="2375896" y="3538639"/>
            <a:ext cx="663074" cy="288032"/>
          </a:xfrm>
          <a:prstGeom prst="borderCallout1">
            <a:avLst>
              <a:gd name="adj1" fmla="val 50148"/>
              <a:gd name="adj2" fmla="val -2457"/>
              <a:gd name="adj3" fmla="val 112500"/>
              <a:gd name="adj4" fmla="val -3833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latin typeface="Arial" charset="0"/>
              </a:rPr>
              <a:t>TLP2</a:t>
            </a:r>
            <a:endParaRPr lang="ru-RU" sz="1400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Выноска 1 28"/>
          <p:cNvSpPr/>
          <p:nvPr/>
        </p:nvSpPr>
        <p:spPr bwMode="auto">
          <a:xfrm>
            <a:off x="3087700" y="3284982"/>
            <a:ext cx="663074" cy="288032"/>
          </a:xfrm>
          <a:prstGeom prst="borderCallout1">
            <a:avLst>
              <a:gd name="adj1" fmla="val 98989"/>
              <a:gd name="adj2" fmla="val 50077"/>
              <a:gd name="adj3" fmla="val 168318"/>
              <a:gd name="adj4" fmla="val 8807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latin typeface="Arial" charset="0"/>
              </a:rPr>
              <a:t>TLP3</a:t>
            </a:r>
            <a:endParaRPr lang="ru-RU" sz="1400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Выноска 1 30"/>
          <p:cNvSpPr/>
          <p:nvPr/>
        </p:nvSpPr>
        <p:spPr bwMode="auto">
          <a:xfrm>
            <a:off x="173834" y="3861048"/>
            <a:ext cx="780087" cy="288032"/>
          </a:xfrm>
          <a:prstGeom prst="borderCallout1">
            <a:avLst>
              <a:gd name="adj1" fmla="val 98989"/>
              <a:gd name="adj2" fmla="val 48436"/>
              <a:gd name="adj3" fmla="val 145929"/>
              <a:gd name="adj4" fmla="val 6434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latin typeface="Arial" charset="0"/>
              </a:rPr>
              <a:t>SPD1</a:t>
            </a:r>
            <a:endParaRPr lang="ru-RU" sz="1400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Выноска 1 32"/>
          <p:cNvSpPr/>
          <p:nvPr/>
        </p:nvSpPr>
        <p:spPr bwMode="auto">
          <a:xfrm>
            <a:off x="3364383" y="4658846"/>
            <a:ext cx="780087" cy="288032"/>
          </a:xfrm>
          <a:prstGeom prst="borderCallout1">
            <a:avLst>
              <a:gd name="adj1" fmla="val 102478"/>
              <a:gd name="adj2" fmla="val -1800"/>
              <a:gd name="adj3" fmla="val 156403"/>
              <a:gd name="adj4" fmla="val -7480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latin typeface="Arial" charset="0"/>
              </a:rPr>
              <a:t>SPD1</a:t>
            </a:r>
            <a:endParaRPr lang="ru-RU" sz="1400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Выноска 1 34"/>
          <p:cNvSpPr/>
          <p:nvPr/>
        </p:nvSpPr>
        <p:spPr bwMode="auto">
          <a:xfrm>
            <a:off x="200524" y="5910820"/>
            <a:ext cx="1112484" cy="369565"/>
          </a:xfrm>
          <a:prstGeom prst="borderCallout1">
            <a:avLst>
              <a:gd name="adj1" fmla="val -1018"/>
              <a:gd name="adj2" fmla="val 50635"/>
              <a:gd name="adj3" fmla="val -4227"/>
              <a:gd name="adj4" fmla="val 4957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050" dirty="0" smtClean="0">
                <a:latin typeface="Arial" charset="0"/>
              </a:rPr>
              <a:t>Терминал ШФЛУ</a:t>
            </a:r>
            <a:endParaRPr lang="ru-RU" sz="1050" dirty="0">
              <a:latin typeface="Arial" charset="0"/>
            </a:endParaRPr>
          </a:p>
        </p:txBody>
      </p:sp>
      <p:sp>
        <p:nvSpPr>
          <p:cNvPr id="36" name="Выноска 1 35"/>
          <p:cNvSpPr/>
          <p:nvPr/>
        </p:nvSpPr>
        <p:spPr bwMode="auto">
          <a:xfrm>
            <a:off x="2105141" y="5588218"/>
            <a:ext cx="1241874" cy="371009"/>
          </a:xfrm>
          <a:prstGeom prst="borderCallout1">
            <a:avLst>
              <a:gd name="adj1" fmla="val 101300"/>
              <a:gd name="adj2" fmla="val 32868"/>
              <a:gd name="adj3" fmla="val 164625"/>
              <a:gd name="adj4" fmla="val 91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100" dirty="0">
                <a:latin typeface="Arial" charset="0"/>
              </a:rPr>
              <a:t>с</a:t>
            </a:r>
            <a:r>
              <a:rPr lang="ru-RU" sz="1100" dirty="0" smtClean="0">
                <a:latin typeface="Arial" charset="0"/>
              </a:rPr>
              <a:t>дача газа</a:t>
            </a:r>
            <a:endParaRPr lang="ru-RU" sz="1100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Выноска 1 36"/>
          <p:cNvSpPr/>
          <p:nvPr/>
        </p:nvSpPr>
        <p:spPr bwMode="auto">
          <a:xfrm>
            <a:off x="2086496" y="5231912"/>
            <a:ext cx="1241874" cy="360040"/>
          </a:xfrm>
          <a:prstGeom prst="borderCallout1">
            <a:avLst>
              <a:gd name="adj1" fmla="val 45497"/>
              <a:gd name="adj2" fmla="val 510"/>
              <a:gd name="adj3" fmla="val 134540"/>
              <a:gd name="adj4" fmla="val -14206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>
                <a:latin typeface="Arial" charset="0"/>
              </a:rPr>
              <a:t>с</a:t>
            </a:r>
            <a:r>
              <a:rPr lang="ru-RU" sz="1200" dirty="0" smtClean="0">
                <a:latin typeface="Arial" charset="0"/>
              </a:rPr>
              <a:t>дача нефти</a:t>
            </a:r>
            <a:endParaRPr lang="ru-RU" sz="1200" dirty="0">
              <a:latin typeface="Arial" charset="0"/>
            </a:endParaRPr>
          </a:p>
        </p:txBody>
      </p:sp>
      <p:sp>
        <p:nvSpPr>
          <p:cNvPr id="38" name="Выноска 1 37"/>
          <p:cNvSpPr/>
          <p:nvPr/>
        </p:nvSpPr>
        <p:spPr bwMode="auto">
          <a:xfrm>
            <a:off x="238333" y="4647679"/>
            <a:ext cx="780087" cy="288032"/>
          </a:xfrm>
          <a:prstGeom prst="borderCallout1">
            <a:avLst>
              <a:gd name="adj1" fmla="val 98989"/>
              <a:gd name="adj2" fmla="val 48436"/>
              <a:gd name="adj3" fmla="val 173320"/>
              <a:gd name="adj4" fmla="val 7984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 smtClean="0">
                <a:latin typeface="Arial" charset="0"/>
              </a:rPr>
              <a:t>Берег</a:t>
            </a:r>
            <a:endParaRPr lang="ru-RU" sz="1200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2"/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68388" r="29446" b="1516"/>
          <a:stretch/>
        </p:blipFill>
        <p:spPr bwMode="auto">
          <a:xfrm>
            <a:off x="492643" y="908720"/>
            <a:ext cx="325049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7605295" y="6525345"/>
            <a:ext cx="2311400" cy="365125"/>
          </a:xfrm>
        </p:spPr>
        <p:txBody>
          <a:bodyPr/>
          <a:lstStyle/>
          <a:p>
            <a:fld id="{2080AE40-2F65-4B7D-B71D-2CDCC0141361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018484" y="3007458"/>
            <a:ext cx="3042338" cy="16927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Предварительная схема обустройства</a:t>
            </a:r>
            <a:endParaRPr lang="ru-RU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484948" y="3202005"/>
            <a:ext cx="5148572" cy="2594647"/>
            <a:chOff x="4212238" y="4458572"/>
            <a:chExt cx="4623092" cy="23997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9" t="21914" r="29286" b="9442"/>
            <a:stretch/>
          </p:blipFill>
          <p:spPr bwMode="auto">
            <a:xfrm>
              <a:off x="4212238" y="4458572"/>
              <a:ext cx="4623092" cy="237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796296" y="4481697"/>
              <a:ext cx="2353411" cy="15656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1100" b="1" dirty="0" smtClean="0">
                  <a:solidFill>
                    <a:schemeClr val="accent6">
                      <a:lumMod val="75000"/>
                    </a:schemeClr>
                  </a:solidFill>
                </a:rPr>
                <a:t>Геологический через скважину Ц-1</a:t>
              </a:r>
              <a:endParaRPr lang="ru-RU" sz="11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3" name="Прямоугольник 6"/>
            <p:cNvSpPr>
              <a:spLocks noChangeArrowheads="1"/>
            </p:cNvSpPr>
            <p:nvPr/>
          </p:nvSpPr>
          <p:spPr bwMode="auto">
            <a:xfrm>
              <a:off x="5868144" y="6146686"/>
              <a:ext cx="2200078" cy="7116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100" dirty="0" smtClean="0">
                  <a:solidFill>
                    <a:srgbClr val="000000"/>
                  </a:solidFill>
                  <a:latin typeface="+mn-lt"/>
                </a:rPr>
                <a:t>Извлекаемые запасы С</a:t>
              </a:r>
              <a:r>
                <a:rPr lang="ru-RU" altLang="ru-RU" sz="1100" baseline="-25000" dirty="0" smtClean="0">
                  <a:solidFill>
                    <a:srgbClr val="000000"/>
                  </a:solidFill>
                  <a:latin typeface="+mn-lt"/>
                </a:rPr>
                <a:t>1</a:t>
              </a:r>
              <a:r>
                <a:rPr lang="ru-RU" altLang="ru-RU" sz="1100" dirty="0" smtClean="0">
                  <a:solidFill>
                    <a:srgbClr val="000000"/>
                  </a:solidFill>
                  <a:latin typeface="+mn-lt"/>
                </a:rPr>
                <a:t>+С</a:t>
              </a:r>
              <a:r>
                <a:rPr lang="ru-RU" altLang="ru-RU" sz="1100" baseline="-25000" dirty="0" smtClean="0">
                  <a:solidFill>
                    <a:srgbClr val="000000"/>
                  </a:solidFill>
                  <a:latin typeface="+mn-lt"/>
                </a:rPr>
                <a:t>2</a:t>
              </a:r>
              <a:r>
                <a:rPr lang="ru-RU" altLang="ru-RU" sz="1100" dirty="0" smtClean="0">
                  <a:solidFill>
                    <a:srgbClr val="000000"/>
                  </a:solidFill>
                  <a:latin typeface="+mn-lt"/>
                </a:rPr>
                <a:t> : </a:t>
              </a:r>
            </a:p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100" dirty="0" smtClean="0">
                  <a:solidFill>
                    <a:srgbClr val="000000"/>
                  </a:solidFill>
                  <a:latin typeface="+mn-lt"/>
                </a:rPr>
                <a:t>Нефти </a:t>
              </a:r>
              <a:r>
                <a:rPr lang="ru-RU" altLang="ru-RU" sz="1100" b="1" dirty="0" smtClean="0">
                  <a:solidFill>
                    <a:srgbClr val="C00000"/>
                  </a:solidFill>
                  <a:latin typeface="+mn-lt"/>
                </a:rPr>
                <a:t>91</a:t>
              </a:r>
              <a:r>
                <a:rPr lang="ru-RU" altLang="ru-RU" sz="1100" dirty="0" smtClean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ru-RU" altLang="ru-RU" sz="1100" dirty="0" err="1" smtClean="0">
                  <a:solidFill>
                    <a:srgbClr val="000000"/>
                  </a:solidFill>
                  <a:latin typeface="+mn-lt"/>
                </a:rPr>
                <a:t>млн.т</a:t>
              </a:r>
              <a:endParaRPr lang="ru-RU" altLang="ru-RU" sz="1100" dirty="0" smtClean="0">
                <a:solidFill>
                  <a:srgbClr val="000000"/>
                </a:solidFill>
                <a:latin typeface="+mn-lt"/>
              </a:endParaRPr>
            </a:p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100" dirty="0" smtClean="0">
                  <a:solidFill>
                    <a:srgbClr val="000000"/>
                  </a:solidFill>
                  <a:latin typeface="+mn-lt"/>
                </a:rPr>
                <a:t>Газа </a:t>
              </a:r>
              <a:r>
                <a:rPr lang="ru-RU" altLang="ru-RU" sz="1100" b="1" dirty="0" smtClean="0">
                  <a:solidFill>
                    <a:srgbClr val="C00000"/>
                  </a:solidFill>
                  <a:latin typeface="+mn-lt"/>
                </a:rPr>
                <a:t>41,6</a:t>
              </a:r>
              <a:r>
                <a:rPr lang="ru-RU" altLang="ru-RU" sz="1100" dirty="0" smtClean="0">
                  <a:solidFill>
                    <a:srgbClr val="000000"/>
                  </a:solidFill>
                  <a:latin typeface="+mn-lt"/>
                </a:rPr>
                <a:t> млрд. м3</a:t>
              </a:r>
            </a:p>
            <a:p>
              <a:pPr algn="l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100" dirty="0" smtClean="0">
                  <a:solidFill>
                    <a:srgbClr val="000000"/>
                  </a:solidFill>
                  <a:latin typeface="+mn-lt"/>
                </a:rPr>
                <a:t>Конденсата </a:t>
              </a:r>
              <a:r>
                <a:rPr lang="ru-RU" altLang="ru-RU" sz="1100" b="1" dirty="0" smtClean="0">
                  <a:solidFill>
                    <a:srgbClr val="C00000"/>
                  </a:solidFill>
                  <a:latin typeface="+mn-lt"/>
                </a:rPr>
                <a:t>2,5</a:t>
              </a:r>
              <a:r>
                <a:rPr lang="ru-RU" altLang="ru-RU" sz="1100" dirty="0" smtClean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ru-RU" altLang="ru-RU" sz="1100" dirty="0" err="1" smtClean="0">
                  <a:solidFill>
                    <a:srgbClr val="000000"/>
                  </a:solidFill>
                  <a:latin typeface="+mn-lt"/>
                </a:rPr>
                <a:t>млн.т</a:t>
              </a:r>
              <a:endParaRPr lang="en-US" altLang="ru-RU" sz="1100" dirty="0" smtClean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264490" y="884114"/>
            <a:ext cx="526503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1300" dirty="0"/>
              <a:t>На основании Соглашения между Российской Федерацией и Республикой </a:t>
            </a:r>
            <a:r>
              <a:rPr lang="ru-RU" sz="1300" dirty="0" smtClean="0"/>
              <a:t>Казахстан и  в соответствии с распоряжением </a:t>
            </a:r>
            <a:r>
              <a:rPr lang="ru-RU" sz="1300" dirty="0"/>
              <a:t>Правительства </a:t>
            </a:r>
            <a:r>
              <a:rPr lang="ru-RU" sz="1300" dirty="0" smtClean="0"/>
              <a:t>РФ </a:t>
            </a:r>
            <a:r>
              <a:rPr lang="ru-RU" sz="1300" b="1" dirty="0" smtClean="0">
                <a:solidFill>
                  <a:srgbClr val="C00000"/>
                </a:solidFill>
              </a:rPr>
              <a:t>ООО</a:t>
            </a:r>
            <a:r>
              <a:rPr lang="ru-RU" sz="1300" b="1" dirty="0" smtClean="0"/>
              <a:t> </a:t>
            </a:r>
            <a:r>
              <a:rPr lang="ru-RU" sz="1300" b="1" dirty="0">
                <a:solidFill>
                  <a:srgbClr val="C00000"/>
                </a:solidFill>
              </a:rPr>
              <a:t>«Нефтегазовая Компания Центральная»</a:t>
            </a:r>
            <a:r>
              <a:rPr lang="ru-RU" sz="1300" b="1" dirty="0"/>
              <a:t> </a:t>
            </a:r>
            <a:r>
              <a:rPr lang="ru-RU" sz="1300" dirty="0" smtClean="0"/>
              <a:t>(</a:t>
            </a:r>
            <a:r>
              <a:rPr lang="ru-RU" sz="1300" dirty="0"/>
              <a:t>АО «НК «</a:t>
            </a:r>
            <a:r>
              <a:rPr lang="ru-RU" sz="1300" dirty="0" err="1">
                <a:solidFill>
                  <a:srgbClr val="C00000"/>
                </a:solidFill>
              </a:rPr>
              <a:t>КазМунайГаз</a:t>
            </a:r>
            <a:r>
              <a:rPr lang="ru-RU" sz="1300" dirty="0"/>
              <a:t>» -50%; ПАО «</a:t>
            </a:r>
            <a:r>
              <a:rPr lang="ru-RU" sz="1300" dirty="0">
                <a:solidFill>
                  <a:srgbClr val="C00000"/>
                </a:solidFill>
              </a:rPr>
              <a:t>ЛУКОЙЛ</a:t>
            </a:r>
            <a:r>
              <a:rPr lang="ru-RU" sz="1300" dirty="0"/>
              <a:t>» – 25%; ПАО «</a:t>
            </a:r>
            <a:r>
              <a:rPr lang="ru-RU" sz="1300" dirty="0">
                <a:solidFill>
                  <a:srgbClr val="C00000"/>
                </a:solidFill>
              </a:rPr>
              <a:t>Газпром</a:t>
            </a:r>
            <a:r>
              <a:rPr lang="ru-RU" sz="1300" dirty="0"/>
              <a:t>» – 25%) </a:t>
            </a:r>
            <a:r>
              <a:rPr lang="ru-RU" sz="1300" dirty="0" smtClean="0"/>
              <a:t>5 сентября 2016 года </a:t>
            </a:r>
            <a:r>
              <a:rPr lang="ru-RU" sz="1300" dirty="0"/>
              <a:t>выдана </a:t>
            </a:r>
            <a:r>
              <a:rPr lang="ru-RU" sz="1300" b="1" dirty="0">
                <a:solidFill>
                  <a:srgbClr val="C00000"/>
                </a:solidFill>
              </a:rPr>
              <a:t>лицензия </a:t>
            </a:r>
            <a:r>
              <a:rPr lang="ru-RU" sz="1300" b="1" dirty="0" smtClean="0">
                <a:solidFill>
                  <a:srgbClr val="C00000"/>
                </a:solidFill>
              </a:rPr>
              <a:t> ШКС </a:t>
            </a:r>
            <a:r>
              <a:rPr lang="ru-RU" sz="1300" b="1" dirty="0">
                <a:solidFill>
                  <a:srgbClr val="C00000"/>
                </a:solidFill>
              </a:rPr>
              <a:t>16150 НР </a:t>
            </a:r>
            <a:r>
              <a:rPr lang="ru-RU" sz="1300" dirty="0" smtClean="0"/>
              <a:t>на </a:t>
            </a:r>
            <a:r>
              <a:rPr lang="ru-RU" sz="1300" dirty="0"/>
              <a:t>право пользования участком </a:t>
            </a:r>
            <a:r>
              <a:rPr lang="ru-RU" sz="1300" dirty="0" smtClean="0"/>
              <a:t>недр с </a:t>
            </a:r>
            <a:r>
              <a:rPr lang="ru-RU" sz="1300" dirty="0"/>
              <a:t>целью геологического изучения, разведки и добычи углеводородного  </a:t>
            </a:r>
            <a:r>
              <a:rPr lang="ru-RU" sz="1300" dirty="0" smtClean="0"/>
              <a:t>сырья на структуре Центральная.</a:t>
            </a:r>
            <a:endParaRPr lang="ru-RU" sz="1300" dirty="0"/>
          </a:p>
          <a:p>
            <a:pPr indent="361950" algn="just">
              <a:spcBef>
                <a:spcPts val="600"/>
              </a:spcBef>
            </a:pPr>
            <a:r>
              <a:rPr lang="ru-RU" sz="1300" dirty="0"/>
              <a:t>Срок геологического изучения на данном участке составляет 7 лет с даты регистрации лицензии.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331794" y="5972608"/>
            <a:ext cx="55701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</a:rPr>
              <a:t>Текущие планы работ – </a:t>
            </a:r>
            <a:r>
              <a:rPr lang="ru-RU" sz="1400" b="1" dirty="0" err="1" smtClean="0">
                <a:solidFill>
                  <a:srgbClr val="C00000"/>
                </a:solidFill>
              </a:rPr>
              <a:t>доизучение</a:t>
            </a:r>
            <a:r>
              <a:rPr lang="ru-RU" sz="1400" b="1" dirty="0" smtClean="0">
                <a:solidFill>
                  <a:srgbClr val="C00000"/>
                </a:solidFill>
              </a:rPr>
              <a:t> месторождения.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251" y="260648"/>
            <a:ext cx="9480789" cy="5760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2000" b="1" dirty="0" smtClean="0"/>
              <a:t>месторождение </a:t>
            </a:r>
            <a:r>
              <a:rPr lang="ru-RU" sz="2000" b="1" dirty="0" err="1" smtClean="0"/>
              <a:t>Западно</a:t>
            </a:r>
            <a:r>
              <a:rPr lang="ru-RU" sz="2000" b="1" dirty="0" smtClean="0"/>
              <a:t> -Ракушечное</a:t>
            </a:r>
            <a:br>
              <a:rPr lang="ru-RU" sz="2000" b="1" dirty="0" smtClean="0"/>
            </a:br>
            <a:r>
              <a:rPr lang="ru-RU" sz="2000" b="1" dirty="0" smtClean="0"/>
              <a:t>ООО «Каспийская Нефтяная Компания»</a:t>
            </a:r>
            <a:endParaRPr lang="ru-RU" sz="2000" b="1" dirty="0"/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7605295" y="6525345"/>
            <a:ext cx="2311400" cy="365125"/>
          </a:xfrm>
        </p:spPr>
        <p:txBody>
          <a:bodyPr/>
          <a:lstStyle/>
          <a:p>
            <a:fld id="{2080AE40-2F65-4B7D-B71D-2CDCC0141361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3" cstate="print"/>
          <a:srcRect l="1600" t="4014" r="1733" b="3587"/>
          <a:stretch>
            <a:fillRect/>
          </a:stretch>
        </p:blipFill>
        <p:spPr bwMode="auto">
          <a:xfrm>
            <a:off x="119173" y="884114"/>
            <a:ext cx="4905835" cy="3241149"/>
          </a:xfrm>
          <a:prstGeom prst="rect">
            <a:avLst/>
          </a:prstGeom>
          <a:noFill/>
          <a:ln w="12700" algn="ctr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8418" y="972979"/>
            <a:ext cx="1864357" cy="123094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Рисунок 27" descr="З_Ракуш для Морге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9056" y="3573016"/>
            <a:ext cx="4507500" cy="27753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0" name="Прямоугольник 13"/>
          <p:cNvSpPr>
            <a:spLocks noChangeArrowheads="1"/>
          </p:cNvSpPr>
          <p:nvPr/>
        </p:nvSpPr>
        <p:spPr bwMode="auto">
          <a:xfrm>
            <a:off x="5411118" y="3212976"/>
            <a:ext cx="41433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100" b="1" dirty="0">
                <a:latin typeface="Arial" charset="0"/>
                <a:cs typeface="Arial" charset="0"/>
              </a:rPr>
              <a:t>Геологический разрез по линии профиля АА</a:t>
            </a:r>
            <a:r>
              <a:rPr lang="en-US" altLang="ru-RU" sz="1100" b="1" dirty="0">
                <a:latin typeface="Arial" charset="0"/>
                <a:cs typeface="Arial" charset="0"/>
              </a:rPr>
              <a:t>’</a:t>
            </a:r>
            <a:endParaRPr lang="ru-RU" altLang="ru-RU" sz="1100" b="1" dirty="0">
              <a:latin typeface="Arial" charset="0"/>
              <a:cs typeface="Arial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9172" y="4365104"/>
            <a:ext cx="4905835" cy="20743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34" name="Прямая со стрелкой 23"/>
          <p:cNvCxnSpPr>
            <a:cxnSpLocks noChangeShapeType="1"/>
          </p:cNvCxnSpPr>
          <p:nvPr/>
        </p:nvCxnSpPr>
        <p:spPr bwMode="auto">
          <a:xfrm flipH="1">
            <a:off x="1280592" y="1702941"/>
            <a:ext cx="996701" cy="1005981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848544" y="4111407"/>
            <a:ext cx="38766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100" b="1" dirty="0">
                <a:latin typeface="Arial" charset="0"/>
                <a:cs typeface="Arial" charset="0"/>
              </a:rPr>
              <a:t>Структурная карта по кровле залежи </a:t>
            </a:r>
            <a:r>
              <a:rPr lang="ru-RU" altLang="ru-RU" sz="1100" b="1" dirty="0" err="1">
                <a:latin typeface="Arial" charset="0"/>
                <a:cs typeface="Arial" charset="0"/>
              </a:rPr>
              <a:t>аптского</a:t>
            </a:r>
            <a:r>
              <a:rPr lang="ru-RU" altLang="ru-RU" sz="1100" b="1" dirty="0">
                <a:latin typeface="Arial" charset="0"/>
                <a:cs typeface="Arial" charset="0"/>
              </a:rPr>
              <a:t> яруса</a:t>
            </a:r>
          </a:p>
        </p:txBody>
      </p:sp>
      <p:sp>
        <p:nvSpPr>
          <p:cNvPr id="41" name="TextBox 2"/>
          <p:cNvSpPr txBox="1">
            <a:spLocks noChangeArrowheads="1"/>
          </p:cNvSpPr>
          <p:nvPr/>
        </p:nvSpPr>
        <p:spPr bwMode="auto">
          <a:xfrm rot="1226093">
            <a:off x="121896" y="4964840"/>
            <a:ext cx="113188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 dirty="0">
                <a:latin typeface="Arial" charset="0"/>
                <a:cs typeface="Arial" charset="0"/>
              </a:rPr>
              <a:t>Морское м-</a:t>
            </a:r>
            <a:r>
              <a:rPr lang="ru-RU" sz="1000" b="1" dirty="0" err="1">
                <a:latin typeface="Arial" charset="0"/>
                <a:cs typeface="Arial" charset="0"/>
              </a:rPr>
              <a:t>ние</a:t>
            </a:r>
            <a:endParaRPr lang="ru-RU" sz="1000" b="1" dirty="0">
              <a:latin typeface="Arial" charset="0"/>
              <a:cs typeface="Arial" charset="0"/>
            </a:endParaRPr>
          </a:p>
        </p:txBody>
      </p:sp>
      <p:sp>
        <p:nvSpPr>
          <p:cNvPr id="42" name="TextBox 23"/>
          <p:cNvSpPr txBox="1">
            <a:spLocks noChangeArrowheads="1"/>
          </p:cNvSpPr>
          <p:nvPr/>
        </p:nvSpPr>
        <p:spPr bwMode="auto">
          <a:xfrm rot="1677402">
            <a:off x="2544574" y="5278468"/>
            <a:ext cx="1930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 dirty="0">
                <a:latin typeface="Arial" charset="0"/>
                <a:cs typeface="Arial" charset="0"/>
              </a:rPr>
              <a:t>Западно-Ракушечное м-</a:t>
            </a:r>
            <a:r>
              <a:rPr lang="ru-RU" sz="1000" b="1" dirty="0" err="1">
                <a:latin typeface="Arial" charset="0"/>
                <a:cs typeface="Arial" charset="0"/>
              </a:rPr>
              <a:t>ние</a:t>
            </a:r>
            <a:endParaRPr lang="ru-RU" sz="1000" b="1" dirty="0">
              <a:latin typeface="Arial" charset="0"/>
              <a:cs typeface="Arial" charset="0"/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5162675" y="1052736"/>
            <a:ext cx="464026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ctr">
              <a:defRPr/>
            </a:pPr>
            <a:r>
              <a:rPr lang="ru-RU" sz="1200" dirty="0">
                <a:latin typeface="Arial" charset="0"/>
                <a:cs typeface="Arial" charset="0"/>
              </a:rPr>
              <a:t>Нефтяное месторождение </a:t>
            </a:r>
            <a:r>
              <a:rPr lang="ru-RU" sz="1200" b="1" dirty="0">
                <a:latin typeface="Arial" charset="0"/>
                <a:cs typeface="Arial" charset="0"/>
              </a:rPr>
              <a:t>Западно-Ракушечное</a:t>
            </a:r>
            <a:r>
              <a:rPr lang="ru-RU" sz="1200" dirty="0">
                <a:latin typeface="Arial" charset="0"/>
                <a:cs typeface="Arial" charset="0"/>
              </a:rPr>
              <a:t> открыто в 2008 году. </a:t>
            </a:r>
          </a:p>
          <a:p>
            <a:pPr marL="177800" indent="-177800" algn="ctr">
              <a:defRPr/>
            </a:pPr>
            <a:endParaRPr lang="ru-RU" altLang="ru-RU" sz="1200" dirty="0" smtClean="0">
              <a:latin typeface="Arial" charset="0"/>
            </a:endParaRPr>
          </a:p>
          <a:p>
            <a:pPr marL="177800" indent="-177800" algn="ctr">
              <a:defRPr/>
            </a:pPr>
            <a:r>
              <a:rPr lang="ru-RU" altLang="ru-RU" sz="1200" dirty="0" smtClean="0">
                <a:latin typeface="Arial" charset="0"/>
              </a:rPr>
              <a:t>Балансовые </a:t>
            </a:r>
            <a:r>
              <a:rPr lang="ru-RU" altLang="ru-RU" sz="1200" dirty="0">
                <a:latin typeface="Arial" charset="0"/>
              </a:rPr>
              <a:t>запасы </a:t>
            </a:r>
            <a:r>
              <a:rPr lang="ru-RU" altLang="ru-RU" sz="1200" dirty="0" smtClean="0">
                <a:latin typeface="Arial" charset="0"/>
              </a:rPr>
              <a:t>нефти по месторождению Морскому-    Западно-Ракушечному по категории (С1+С2) составляют: (геологические/извлекаемые) </a:t>
            </a:r>
            <a:r>
              <a:rPr lang="ru-RU" altLang="ru-RU" sz="1200" b="1" dirty="0" smtClean="0">
                <a:latin typeface="Arial" charset="0"/>
              </a:rPr>
              <a:t>73.498/23.069</a:t>
            </a:r>
            <a:r>
              <a:rPr lang="ru-RU" altLang="ru-RU" sz="1200" dirty="0" smtClean="0">
                <a:latin typeface="Arial" charset="0"/>
              </a:rPr>
              <a:t> млн.т, в </a:t>
            </a:r>
            <a:r>
              <a:rPr lang="ru-RU" altLang="ru-RU" sz="1200" dirty="0">
                <a:latin typeface="Arial" charset="0"/>
              </a:rPr>
              <a:t>том числе в пределах </a:t>
            </a:r>
            <a:r>
              <a:rPr lang="ru-RU" altLang="ru-RU" sz="1200" dirty="0" smtClean="0">
                <a:latin typeface="Arial" charset="0"/>
              </a:rPr>
              <a:t>лицензионного участка ООО «Каспийская нефтяная компания»: </a:t>
            </a:r>
          </a:p>
          <a:p>
            <a:pPr marL="177800" indent="-177800" algn="ctr">
              <a:defRPr/>
            </a:pPr>
            <a:r>
              <a:rPr lang="ru-RU" altLang="ru-RU" sz="1200" dirty="0" smtClean="0">
                <a:latin typeface="Arial" charset="0"/>
              </a:rPr>
              <a:t>запасы </a:t>
            </a:r>
            <a:r>
              <a:rPr lang="ru-RU" altLang="ru-RU" sz="1200" dirty="0">
                <a:latin typeface="Arial" charset="0"/>
              </a:rPr>
              <a:t>нефти геологические/извлекаемые (</a:t>
            </a:r>
            <a:r>
              <a:rPr lang="ru-RU" altLang="ru-RU" sz="1200" dirty="0" smtClean="0">
                <a:latin typeface="Arial" charset="0"/>
              </a:rPr>
              <a:t>С1+С2</a:t>
            </a:r>
            <a:r>
              <a:rPr lang="ru-RU" altLang="ru-RU" sz="1200" dirty="0">
                <a:latin typeface="Arial" charset="0"/>
              </a:rPr>
              <a:t>), </a:t>
            </a:r>
            <a:r>
              <a:rPr lang="ru-RU" altLang="ru-RU" sz="1200" b="1" dirty="0" smtClean="0">
                <a:latin typeface="Arial" charset="0"/>
              </a:rPr>
              <a:t>43.247/11.035 </a:t>
            </a:r>
            <a:r>
              <a:rPr lang="ru-RU" altLang="ru-RU" sz="1200" dirty="0" err="1" smtClean="0">
                <a:latin typeface="Arial" charset="0"/>
              </a:rPr>
              <a:t>млн.т</a:t>
            </a:r>
            <a:endParaRPr lang="ru-RU" altLang="ru-RU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56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/>
              <a:t>Преимущества каспийских проектов ПАО «ЛУКОЙЛ»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52600" y="1412776"/>
            <a:ext cx="813690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Качественная ресурсная база и высокие дебиты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Высокое качество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нефти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Вертикальная интеграция с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нефтехимией и электроэнергетикой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Гибкая эффективная логистика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Налоговые льготы и синергия созданной инфраструктуры с новыми проектами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Высокий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потенциал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геологоразведки и накопленный технологический опыт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35" y="4171721"/>
            <a:ext cx="54186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65" y="1291401"/>
            <a:ext cx="609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82" y="2731561"/>
            <a:ext cx="467166" cy="49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05" y="2107665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48" y="3523649"/>
            <a:ext cx="4572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15" y="4863058"/>
            <a:ext cx="3429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7605295" y="652534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2080AE40-2F65-4B7D-B71D-2CDCC0141361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/>
              <a:t>23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94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>
          <a:xfrm>
            <a:off x="457823" y="404664"/>
            <a:ext cx="8814979" cy="41044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ПАО «ЛУКОЙЛ» в российском секторе Каспия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8193360" y="1676797"/>
            <a:ext cx="5520" cy="17339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1430" y="1735377"/>
            <a:ext cx="1241018" cy="76943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Начало геолого-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разведочных работ</a:t>
            </a:r>
            <a:endParaRPr lang="ru-RU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9864" y="2433959"/>
            <a:ext cx="1447242" cy="60015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Начало поисково-разведочного бурения</a:t>
            </a:r>
            <a:endParaRPr lang="ru-RU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6064" y="1700808"/>
            <a:ext cx="1560914" cy="93870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Открытие м-я им. Ю. Корчагина и новой нефтегазовой провинции на Каспии</a:t>
            </a:r>
            <a:endParaRPr lang="ru-RU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1320" y="1718227"/>
            <a:ext cx="1857044" cy="43087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Открытие м-я 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им. В. Филановского</a:t>
            </a:r>
            <a:endParaRPr lang="ru-RU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34093" y="2371537"/>
            <a:ext cx="1615451" cy="76943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Начало </a:t>
            </a:r>
            <a:r>
              <a:rPr lang="ru-RU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промышленной добычи на м-и 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</a:t>
            </a:r>
            <a:r>
              <a:rPr lang="ru-RU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Филановского</a:t>
            </a:r>
            <a:endParaRPr lang="ru-RU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61906" y="1176461"/>
            <a:ext cx="1632" cy="22479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730058" y="1676797"/>
            <a:ext cx="9806" cy="17475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8" y="3372668"/>
            <a:ext cx="9181148" cy="381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7395" y="305572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1995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05547" y="305572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1999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64990" y="305572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2000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30038" y="305572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2005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68394" y="305572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3089501" y="1176461"/>
            <a:ext cx="6563" cy="22479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854549" y="1196752"/>
            <a:ext cx="6771" cy="22276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15" descr="D:\Мои документы\!Презентации\Картинки\icons\Иконка - разведка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29" y="1114252"/>
            <a:ext cx="601200" cy="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414695" y="2036758"/>
            <a:ext cx="1470268" cy="76943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Начало промышленной добычи на м-и им</a:t>
            </a:r>
            <a:r>
              <a:rPr lang="ru-RU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Ю. Корчагина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83413" y="305503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en-US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" name="Picture 12" descr="D:\Мои документы\!Презентации\Картинки\icons\Иконка - добыча (black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984" y="1413366"/>
            <a:ext cx="58449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Прямая соединительная линия 40"/>
          <p:cNvCxnSpPr/>
          <p:nvPr/>
        </p:nvCxnSpPr>
        <p:spPr>
          <a:xfrm>
            <a:off x="6407924" y="1414852"/>
            <a:ext cx="6771" cy="20095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5" descr="D:\Мои документы\!Презентации\Картинки\icons\Иконка - разведка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57" y="1770337"/>
            <a:ext cx="601200" cy="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D:\Мои документы\!Презентации\Картинки\icons\Иконка - добыча (black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950" y="1695550"/>
            <a:ext cx="58449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Текст 33"/>
          <p:cNvSpPr>
            <a:spLocks noGrp="1"/>
          </p:cNvSpPr>
          <p:nvPr>
            <p:ph type="body" sz="quarter" idx="4294967295"/>
          </p:nvPr>
        </p:nvSpPr>
        <p:spPr>
          <a:xfrm>
            <a:off x="321803" y="3795878"/>
            <a:ext cx="4172966" cy="251344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45 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млрд руб.</a:t>
            </a:r>
            <a:r>
              <a:rPr lang="en-US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вложено в ГРР</a:t>
            </a:r>
            <a:endParaRPr lang="ru-RU" sz="14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тыс. 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кв. км</a:t>
            </a:r>
            <a:r>
              <a:rPr lang="en-US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сейсмики 3</a:t>
            </a:r>
            <a:r>
              <a:rPr lang="en-US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ru-RU" sz="14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29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 поисковых и разведочных скважин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успешность </a:t>
            </a:r>
            <a:r>
              <a:rPr 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поисково-разведочного 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бурения – </a:t>
            </a:r>
            <a:r>
              <a:rPr lang="en-US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93</a:t>
            </a:r>
            <a:r>
              <a:rPr lang="ru-RU" sz="1400" b="1" dirty="0">
                <a:latin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открыто</a:t>
            </a:r>
            <a:r>
              <a:rPr lang="ru-RU" sz="1400" b="1" dirty="0">
                <a:latin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месторождений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1,16 </a:t>
            </a:r>
            <a:r>
              <a:rPr 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млрд ТУТ извлекаемых 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запасов</a:t>
            </a:r>
            <a:endParaRPr 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Текст 33"/>
          <p:cNvSpPr>
            <a:spLocks noGrp="1"/>
          </p:cNvSpPr>
          <p:nvPr>
            <p:ph type="body" sz="quarter" idx="4294967295"/>
          </p:nvPr>
        </p:nvSpPr>
        <p:spPr>
          <a:xfrm>
            <a:off x="4913438" y="3717032"/>
            <a:ext cx="4504058" cy="266429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ru-RU" sz="1400" b="1" dirty="0">
                <a:latin typeface="Tahoma" panose="020B0604030504040204" pitchFamily="34" charset="0"/>
                <a:cs typeface="Tahoma" panose="020B0604030504040204" pitchFamily="34" charset="0"/>
              </a:rPr>
              <a:t>200</a:t>
            </a:r>
            <a:r>
              <a:rPr 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 млрд руб. 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вложено в разработку </a:t>
            </a:r>
            <a:r>
              <a:rPr 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обустройство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построено</a:t>
            </a:r>
            <a:r>
              <a:rPr 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платформ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пробурено</a:t>
            </a:r>
            <a:r>
              <a:rPr lang="ru-RU" sz="1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эксплуатационных скважин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проложено</a:t>
            </a:r>
            <a:r>
              <a:rPr 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650</a:t>
            </a:r>
            <a:r>
              <a:rPr 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км трубопроводов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реализована интеграция с проектами</a:t>
            </a:r>
            <a:r>
              <a:rPr 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нефтехимии и электроэнергетики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накопленная 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добыча</a:t>
            </a:r>
            <a:r>
              <a:rPr lang="en-US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&gt;11</a:t>
            </a:r>
            <a:r>
              <a:rPr lang="ru-RU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,0 </a:t>
            </a:r>
            <a:r>
              <a:rPr 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млн </a:t>
            </a:r>
            <a:r>
              <a:rPr lang="ru-RU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т</a:t>
            </a:r>
            <a:endParaRPr 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224808" y="1151954"/>
            <a:ext cx="563498" cy="563498"/>
            <a:chOff x="7042254" y="332656"/>
            <a:chExt cx="601200" cy="601200"/>
          </a:xfrm>
        </p:grpSpPr>
        <p:sp>
          <p:nvSpPr>
            <p:cNvPr id="45" name="Овал 44"/>
            <p:cNvSpPr/>
            <p:nvPr/>
          </p:nvSpPr>
          <p:spPr>
            <a:xfrm>
              <a:off x="7042254" y="332656"/>
              <a:ext cx="601200" cy="601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3737" y="412284"/>
              <a:ext cx="308211" cy="428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Группа 45"/>
          <p:cNvGrpSpPr/>
          <p:nvPr/>
        </p:nvGrpSpPr>
        <p:grpSpPr>
          <a:xfrm>
            <a:off x="4965566" y="1151954"/>
            <a:ext cx="563498" cy="563498"/>
            <a:chOff x="7042254" y="332656"/>
            <a:chExt cx="601200" cy="601200"/>
          </a:xfrm>
        </p:grpSpPr>
        <p:sp>
          <p:nvSpPr>
            <p:cNvPr id="47" name="Овал 46"/>
            <p:cNvSpPr/>
            <p:nvPr/>
          </p:nvSpPr>
          <p:spPr>
            <a:xfrm>
              <a:off x="7042254" y="332656"/>
              <a:ext cx="601200" cy="601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3737" y="412284"/>
              <a:ext cx="308211" cy="428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7605295" y="652534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2080AE40-2F65-4B7D-B71D-2CDCC0141361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/>
              <a:t>24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9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6656" y="3140968"/>
            <a:ext cx="6027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4000" dirty="0" smtClean="0">
                <a:solidFill>
                  <a:schemeClr val="bg1"/>
                </a:solidFill>
              </a:rPr>
              <a:t>Спасибо за внимание</a:t>
            </a:r>
            <a:endParaRPr lang="ru-RU" alt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" y="888112"/>
            <a:ext cx="9524206" cy="542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079" y="5770564"/>
            <a:ext cx="784225" cy="357187"/>
          </a:xfrm>
          <a:prstGeom prst="rect">
            <a:avLst/>
          </a:prstGeom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8664" y="5241290"/>
            <a:ext cx="545175" cy="3635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25618" y="5254625"/>
            <a:ext cx="371475" cy="349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6256" y="5805488"/>
            <a:ext cx="371475" cy="349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Группа 20"/>
          <p:cNvGrpSpPr/>
          <p:nvPr/>
        </p:nvGrpSpPr>
        <p:grpSpPr>
          <a:xfrm>
            <a:off x="267742" y="5326309"/>
            <a:ext cx="1386270" cy="968828"/>
            <a:chOff x="247146" y="5265204"/>
            <a:chExt cx="1279634" cy="968828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Равнобедренный треугольник 13"/>
            <p:cNvSpPr/>
            <p:nvPr/>
          </p:nvSpPr>
          <p:spPr bwMode="auto">
            <a:xfrm rot="5400000">
              <a:off x="1092836" y="5508382"/>
              <a:ext cx="677122" cy="190766"/>
            </a:xfrm>
            <a:prstGeom prst="triangle">
              <a:avLst/>
            </a:prstGeom>
            <a:grpFill/>
            <a:ln>
              <a:solidFill>
                <a:srgbClr val="C0504D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ru-RU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15" name="Рисунок 14" descr="Каспий-Корчагина-01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7146" y="5265204"/>
              <a:ext cx="1084494" cy="968828"/>
            </a:xfrm>
            <a:prstGeom prst="rect">
              <a:avLst/>
            </a:prstGeom>
            <a:grpFill/>
            <a:ln>
              <a:solidFill>
                <a:srgbClr val="C05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  <p:sp>
        <p:nvSpPr>
          <p:cNvPr id="18" name="Oval 11"/>
          <p:cNvSpPr>
            <a:spLocks noChangeArrowheads="1"/>
          </p:cNvSpPr>
          <p:nvPr/>
        </p:nvSpPr>
        <p:spPr bwMode="auto">
          <a:xfrm>
            <a:off x="1692275" y="5576889"/>
            <a:ext cx="156502" cy="142875"/>
          </a:xfrm>
          <a:prstGeom prst="ellipse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1867694" y="5294313"/>
            <a:ext cx="156502" cy="144462"/>
          </a:xfrm>
          <a:prstGeom prst="ellipse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>
            <a:off x="2015596" y="5184776"/>
            <a:ext cx="156502" cy="144463"/>
          </a:xfrm>
          <a:prstGeom prst="ellipse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930879" y="6572250"/>
            <a:ext cx="975121" cy="285750"/>
          </a:xfrm>
        </p:spPr>
        <p:txBody>
          <a:bodyPr/>
          <a:lstStyle/>
          <a:p>
            <a:pPr>
              <a:defRPr/>
            </a:pPr>
            <a:fld id="{B5D3E6B5-C72B-4B9F-8662-D5FEEE9E1138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197802" y="888112"/>
            <a:ext cx="4546900" cy="4120423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  <a:ln>
            <a:noFill/>
          </a:ln>
          <a:effectLst>
            <a:glow rad="127000">
              <a:schemeClr val="accent1">
                <a:alpha val="23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ru-RU" altLang="ru-RU" sz="1100" b="1" dirty="0" smtClean="0">
                <a:solidFill>
                  <a:prstClr val="black"/>
                </a:solidFill>
              </a:rPr>
              <a:t>1995 - Начало широкомасштабных геологоразведочных работ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1100" b="1" dirty="0" smtClean="0">
                <a:solidFill>
                  <a:prstClr val="black"/>
                </a:solidFill>
              </a:rPr>
              <a:t>1999 - Начало поисково-разведочного бурения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1100" b="1" dirty="0" smtClean="0">
                <a:solidFill>
                  <a:prstClr val="black"/>
                </a:solidFill>
              </a:rPr>
              <a:t>2000 - Открытие новой нефтегазовой провинции  на Каспии (промышленный приток газа скв. 1 </a:t>
            </a:r>
            <a:r>
              <a:rPr lang="ru-RU" altLang="ru-RU" sz="1100" b="1" dirty="0" err="1" smtClean="0">
                <a:solidFill>
                  <a:prstClr val="black"/>
                </a:solidFill>
              </a:rPr>
              <a:t>Хвалынская</a:t>
            </a:r>
            <a:r>
              <a:rPr lang="ru-RU" altLang="ru-RU" sz="1100" b="1" dirty="0" smtClean="0">
                <a:solidFill>
                  <a:prstClr val="black"/>
                </a:solidFill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1100" b="1" dirty="0" smtClean="0">
                <a:solidFill>
                  <a:prstClr val="black"/>
                </a:solidFill>
              </a:rPr>
              <a:t>2000 - Открыто м-е им. Ю. Корчагина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1100" b="1" dirty="0" smtClean="0">
                <a:solidFill>
                  <a:prstClr val="black"/>
                </a:solidFill>
                <a:latin typeface="Tahoma"/>
              </a:rPr>
              <a:t>2001 </a:t>
            </a:r>
            <a:r>
              <a:rPr lang="ru-RU" altLang="ru-RU" sz="1100" b="1" dirty="0">
                <a:solidFill>
                  <a:prstClr val="black"/>
                </a:solidFill>
                <a:latin typeface="Tahoma"/>
              </a:rPr>
              <a:t>- Открыто м-е Ракушечное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1100" b="1" dirty="0">
                <a:solidFill>
                  <a:prstClr val="black"/>
                </a:solidFill>
              </a:rPr>
              <a:t>2001 - Открыто м-е 170км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1100" b="1" dirty="0">
                <a:solidFill>
                  <a:prstClr val="black"/>
                </a:solidFill>
              </a:rPr>
              <a:t>2002 - Открыто м-е им. Ю.С. Кувыкина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1100" b="1" dirty="0" smtClean="0">
                <a:solidFill>
                  <a:prstClr val="black"/>
                </a:solidFill>
              </a:rPr>
              <a:t>2005 - </a:t>
            </a:r>
            <a:r>
              <a:rPr lang="ru-RU" altLang="ru-RU" sz="1100" b="1" dirty="0">
                <a:solidFill>
                  <a:prstClr val="black"/>
                </a:solidFill>
              </a:rPr>
              <a:t>Открыто м-е им. В. </a:t>
            </a:r>
            <a:r>
              <a:rPr lang="ru-RU" altLang="ru-RU" sz="1100" b="1" dirty="0" err="1">
                <a:solidFill>
                  <a:prstClr val="black"/>
                </a:solidFill>
              </a:rPr>
              <a:t>Филановского</a:t>
            </a:r>
            <a:endParaRPr lang="ru-RU" altLang="ru-RU" sz="1100" b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ru-RU" altLang="ru-RU" sz="1100" b="1" dirty="0">
                <a:solidFill>
                  <a:prstClr val="black"/>
                </a:solidFill>
              </a:rPr>
              <a:t>2008 - Открыто м-е Западно-Ракушечное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1100" b="1" dirty="0">
                <a:solidFill>
                  <a:prstClr val="black"/>
                </a:solidFill>
              </a:rPr>
              <a:t>2008 - Открыто м-е Центральное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1100" b="1" dirty="0" smtClean="0">
                <a:solidFill>
                  <a:prstClr val="black"/>
                </a:solidFill>
              </a:rPr>
              <a:t>2010 - Начало </a:t>
            </a:r>
            <a:r>
              <a:rPr lang="ru-RU" altLang="ru-RU" sz="1100" b="1" dirty="0">
                <a:solidFill>
                  <a:prstClr val="black"/>
                </a:solidFill>
              </a:rPr>
              <a:t>промышленного освоения месторождения им. Ю. Корчагина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1100" b="1" dirty="0" smtClean="0">
                <a:solidFill>
                  <a:prstClr val="black"/>
                </a:solidFill>
              </a:rPr>
              <a:t>2016 - Начало промышленного освоения месторождения им. В. Филановского</a:t>
            </a:r>
            <a:endParaRPr lang="ru-RU" altLang="ru-RU" sz="1200" b="1" dirty="0" smtClean="0">
              <a:solidFill>
                <a:prstClr val="black"/>
              </a:solidFill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138827"/>
              </p:ext>
            </p:extLst>
          </p:nvPr>
        </p:nvGraphicFramePr>
        <p:xfrm>
          <a:off x="4936985" y="915943"/>
          <a:ext cx="4754562" cy="2736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8299"/>
                <a:gridCol w="1756263"/>
              </a:tblGrid>
              <a:tr h="335329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</a:rPr>
                        <a:t>Выполнено на 01.01.2017</a:t>
                      </a:r>
                    </a:p>
                  </a:txBody>
                  <a:tcPr marL="91468" marR="91468" marT="45727" marB="45727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4047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Сейсморазведка 2Д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68" marR="91468" marT="45727" marB="45727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 тыс. 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</a:rPr>
                        <a:t>пог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. км</a:t>
                      </a:r>
                    </a:p>
                  </a:txBody>
                  <a:tcPr marL="91468" marR="91468" marT="45727" marB="45727" anchor="ctr"/>
                </a:tc>
              </a:tr>
              <a:tr h="324047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Сейсморазведка 3Д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68" marR="91468" marT="45727" marB="45727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 тыс. км</a:t>
                      </a:r>
                      <a:r>
                        <a:rPr lang="ru-RU" sz="11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1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68" marR="91468" marT="45727" marB="45727" anchor="ctr"/>
                </a:tc>
              </a:tr>
              <a:tr h="32404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Поисково-разведочное бурение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68" marR="91468" marT="45727" marB="4572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</a:rPr>
                        <a:t>скв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68" marR="91468" marT="45727" marB="45727" anchor="ctr"/>
                </a:tc>
              </a:tr>
              <a:tr h="32404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Открыто месторождений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68" marR="91468" marT="45727" marB="45727" anchor="ctr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8" marR="91468" marT="45727" marB="45727" anchor="ctr"/>
                </a:tc>
              </a:tr>
              <a:tr h="4572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Суммарные извлекаемые запасы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категорий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\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r>
                        <a:rPr lang="ru-RU" sz="120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\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r>
                        <a:rPr lang="ru-RU" sz="12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68" marR="91468" marT="45727" marB="4572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1,1 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</a:rPr>
                        <a:t>млрд. ТУТ</a:t>
                      </a:r>
                      <a:endParaRPr lang="ru-RU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68" marR="91468" marT="45727" marB="45727" anchor="ctr"/>
                </a:tc>
              </a:tr>
              <a:tr h="32404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Добыча нефти на 01.01.2017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68" marR="91468" marT="45727" marB="4572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7,9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 млн. т</a:t>
                      </a:r>
                    </a:p>
                  </a:txBody>
                  <a:tcPr marL="91468" marR="91468" marT="45727" marB="45727" anchor="ctr"/>
                </a:tc>
              </a:tr>
              <a:tr h="3240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нвестиции в ГРР</a:t>
                      </a:r>
                    </a:p>
                  </a:txBody>
                  <a:tcPr marL="91468" marR="91468" marT="45727" marB="4572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млрд. руб.</a:t>
                      </a:r>
                    </a:p>
                  </a:txBody>
                  <a:tcPr marL="91468" marR="91468" marT="45727" marB="45727" anchor="ctr"/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394766"/>
              </p:ext>
            </p:extLst>
          </p:nvPr>
        </p:nvGraphicFramePr>
        <p:xfrm>
          <a:off x="4881175" y="4242743"/>
          <a:ext cx="4824412" cy="1733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551"/>
                <a:gridCol w="1727861"/>
              </a:tblGrid>
              <a:tr h="35323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C00000"/>
                          </a:solidFill>
                        </a:rPr>
                        <a:t>Программа на 2017-2019 гг.</a:t>
                      </a:r>
                      <a:endParaRPr lang="ru-RU" sz="1200" dirty="0"/>
                    </a:p>
                  </a:txBody>
                  <a:tcPr marL="91431" marR="91431" marT="45707" marB="45707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3915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Добыча углеводородов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07" marB="4570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 млн. ТУТ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07" marB="45707" anchor="ctr"/>
                </a:tc>
              </a:tr>
              <a:tr h="456962">
                <a:tc>
                  <a:txBody>
                    <a:bodyPr/>
                    <a:lstStyle/>
                    <a:p>
                      <a:pPr algn="l"/>
                      <a:r>
                        <a:rPr lang="ru-RU" sz="1100" baseline="0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в том числе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добыча жидких УВ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07" marB="4570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 млн. т</a:t>
                      </a:r>
                    </a:p>
                  </a:txBody>
                  <a:tcPr marL="91431" marR="91431" marT="45707" marB="45707" anchor="ctr"/>
                </a:tc>
              </a:tr>
              <a:tr h="323915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Прирост запасов УВ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07" marB="4570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62,4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 млн. ТУТ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07" marB="45707" anchor="ctr"/>
                </a:tc>
              </a:tr>
              <a:tr h="275523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нвестиции в ГРР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07" marB="4570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21,5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млрд. руб.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07" marB="45707" anchor="ctr"/>
                </a:tc>
              </a:tr>
            </a:tbl>
          </a:graphicData>
        </a:graphic>
      </p:graphicFrame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7" y="188640"/>
            <a:ext cx="9489504" cy="626472"/>
          </a:xfrm>
        </p:spPr>
        <p:txBody>
          <a:bodyPr/>
          <a:lstStyle/>
          <a:p>
            <a:r>
              <a:rPr lang="ru-RU" altLang="ru-RU" sz="2000" b="1" dirty="0" smtClean="0"/>
              <a:t>Ключевые показатели проведенных геологоразведочных работ </a:t>
            </a:r>
            <a:r>
              <a:rPr lang="ru-RU" altLang="ru-RU" sz="2000" b="1" dirty="0"/>
              <a:t/>
            </a:r>
            <a:br>
              <a:rPr lang="ru-RU" altLang="ru-RU" sz="2000" b="1" dirty="0"/>
            </a:br>
            <a:r>
              <a:rPr lang="ru-RU" altLang="ru-RU" sz="2000" b="1" dirty="0"/>
              <a:t>в акватории Каспия</a:t>
            </a:r>
            <a:endParaRPr lang="ru-RU" altLang="ru-RU" sz="2000" b="1" dirty="0" smtClean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41" y="5801361"/>
            <a:ext cx="383506" cy="38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4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3B82E-5C3E-495E-9BC0-1866D7331F67}" type="slidenum">
              <a:rPr lang="ru-RU" smtClean="0"/>
              <a:t>3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/>
              <a:t>Геологоразведочные работы в акватории Каспийского моря</a:t>
            </a:r>
            <a:endParaRPr lang="ru-RU" sz="2000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3933613" y="1770833"/>
            <a:ext cx="2180141" cy="2336056"/>
            <a:chOff x="7556335" y="4124276"/>
            <a:chExt cx="2180141" cy="2187724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335" y="4124276"/>
              <a:ext cx="2149193" cy="2187724"/>
            </a:xfrm>
            <a:prstGeom prst="rect">
              <a:avLst/>
            </a:prstGeom>
            <a:ln w="2222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8121012" y="4138208"/>
              <a:ext cx="16154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00" b="1" dirty="0">
                  <a:solidFill>
                    <a:schemeClr val="bg1"/>
                  </a:solidFill>
                </a:rPr>
                <a:t>СПБУ «НЕПТУН»</a:t>
              </a:r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6" y="1036112"/>
            <a:ext cx="3596709" cy="508700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66021" y="2190600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Западно-</a:t>
            </a:r>
          </a:p>
          <a:p>
            <a:pPr algn="r"/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Ракушечное</a:t>
            </a:r>
            <a:endParaRPr lang="ru-RU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8687" y="3645224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Центрально-</a:t>
            </a:r>
          </a:p>
          <a:p>
            <a:pPr algn="r"/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Каспийский</a:t>
            </a:r>
            <a:endParaRPr lang="ru-RU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56428" y="4538937"/>
            <a:ext cx="1282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Центральный</a:t>
            </a:r>
            <a:endParaRPr lang="ru-RU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50473" y="2335873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Северо-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Каспийская пл.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83130" y="2887114"/>
            <a:ext cx="89704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Северный</a:t>
            </a:r>
            <a:endParaRPr lang="ru-RU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97597" y="4347850"/>
            <a:ext cx="373500" cy="1077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</a:rPr>
              <a:t>1-Хазри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55" name="TextBox 13"/>
          <p:cNvSpPr txBox="1">
            <a:spLocks noChangeArrowheads="1"/>
          </p:cNvSpPr>
          <p:nvPr/>
        </p:nvSpPr>
        <p:spPr bwMode="auto">
          <a:xfrm>
            <a:off x="1733082" y="3078692"/>
            <a:ext cx="78527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7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1–Южная</a:t>
            </a:r>
            <a:endParaRPr lang="ru-RU" altLang="ru-RU" sz="7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7458" y="1070954"/>
            <a:ext cx="3492000" cy="4039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2373" rIns="36000" bIns="32373">
            <a:spAutoFit/>
          </a:bodyPr>
          <a:lstStyle/>
          <a:p>
            <a:pPr algn="ctr" defTabSz="865271"/>
            <a:r>
              <a:rPr lang="ru-RU" altLang="ru-RU" sz="1100" b="1" dirty="0">
                <a:solidFill>
                  <a:srgbClr val="800000"/>
                </a:solidFill>
              </a:rPr>
              <a:t>Н</a:t>
            </a:r>
            <a:r>
              <a:rPr lang="ru-RU" altLang="ru-RU" sz="1100" b="1" dirty="0" smtClean="0">
                <a:solidFill>
                  <a:srgbClr val="800000"/>
                </a:solidFill>
              </a:rPr>
              <a:t>а месторождениях ЛУКОЙЛ в акватории Каспийского </a:t>
            </a:r>
            <a:r>
              <a:rPr lang="ru-RU" altLang="ru-RU" sz="1100" b="1" dirty="0">
                <a:solidFill>
                  <a:srgbClr val="800000"/>
                </a:solidFill>
              </a:rPr>
              <a:t>моря </a:t>
            </a:r>
            <a:r>
              <a:rPr lang="ru-RU" altLang="ru-RU" sz="1100" b="1" dirty="0" smtClean="0">
                <a:solidFill>
                  <a:srgbClr val="800000"/>
                </a:solidFill>
              </a:rPr>
              <a:t>добыто  </a:t>
            </a:r>
            <a:r>
              <a:rPr lang="en-US" altLang="ru-RU" sz="1100" b="1" dirty="0" smtClean="0">
                <a:solidFill>
                  <a:srgbClr val="800000"/>
                </a:solidFill>
              </a:rPr>
              <a:t>&gt;</a:t>
            </a:r>
            <a:r>
              <a:rPr lang="ru-RU" altLang="ru-RU" sz="1100" b="1" dirty="0" smtClean="0">
                <a:solidFill>
                  <a:srgbClr val="800000"/>
                </a:solidFill>
              </a:rPr>
              <a:t>11 </a:t>
            </a:r>
            <a:r>
              <a:rPr lang="ru-RU" altLang="ru-RU" sz="1100" b="1" dirty="0" err="1" smtClean="0">
                <a:solidFill>
                  <a:srgbClr val="800000"/>
                </a:solidFill>
              </a:rPr>
              <a:t>млн.тонн</a:t>
            </a:r>
            <a:r>
              <a:rPr lang="ru-RU" altLang="ru-RU" sz="1100" b="1" dirty="0" smtClean="0">
                <a:solidFill>
                  <a:srgbClr val="800000"/>
                </a:solidFill>
              </a:rPr>
              <a:t> ЖУВ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3082" y="6299389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400" b="1" kern="0" spc="-20" dirty="0" smtClean="0">
                <a:solidFill>
                  <a:srgbClr val="C00000"/>
                </a:solidFill>
                <a:cs typeface="Arial" charset="0"/>
              </a:rPr>
              <a:t>Интенсивные геологоразведочные работы  на Каспии  </a:t>
            </a:r>
          </a:p>
          <a:p>
            <a:pPr algn="ctr"/>
            <a:r>
              <a:rPr lang="ru-RU" altLang="ru-RU" sz="1400" b="1" kern="0" spc="-20" dirty="0" smtClean="0">
                <a:solidFill>
                  <a:srgbClr val="C00000"/>
                </a:solidFill>
                <a:cs typeface="Arial" charset="0"/>
              </a:rPr>
              <a:t>обеспечат Компании рост добычи углеводородов сегодня и в будущем</a:t>
            </a:r>
            <a:endParaRPr lang="ru-RU" sz="1400" b="1" dirty="0">
              <a:solidFill>
                <a:srgbClr val="C00000"/>
              </a:solidFill>
            </a:endParaRPr>
          </a:p>
        </p:txBody>
      </p:sp>
      <p:graphicFrame>
        <p:nvGraphicFramePr>
          <p:cNvPr id="57" name="Таблица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416611"/>
              </p:ext>
            </p:extLst>
          </p:nvPr>
        </p:nvGraphicFramePr>
        <p:xfrm>
          <a:off x="3925838" y="897868"/>
          <a:ext cx="5572171" cy="822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913790"/>
                <a:gridCol w="1658381"/>
              </a:tblGrid>
              <a:tr h="252000">
                <a:tc gridSpan="2">
                  <a:txBody>
                    <a:bodyPr/>
                    <a:lstStyle/>
                    <a:p>
                      <a:pPr algn="ctr"/>
                      <a:r>
                        <a:rPr lang="ru-RU" altLang="ru-RU" sz="1200" kern="0" spc="-2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За период 1995-2017 гг. открыто </a:t>
                      </a:r>
                      <a:r>
                        <a:rPr lang="ru-RU" altLang="ru-RU" sz="1200" b="1" kern="0" spc="-20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9 </a:t>
                      </a:r>
                      <a:r>
                        <a:rPr lang="ru-RU" altLang="ru-RU" sz="1200" kern="0" spc="-2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месторождений  </a:t>
                      </a:r>
                      <a:r>
                        <a:rPr lang="ru-RU" altLang="ru-RU" sz="1200" kern="0" spc="-20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(с учетом СП) 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ru-RU" altLang="ru-RU" sz="1200" kern="0" spc="-2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Запасы УВС извлекаемые  (В</a:t>
                      </a:r>
                      <a:r>
                        <a:rPr lang="ru-RU" altLang="ru-RU" sz="1200" kern="0" spc="-20" baseline="-2500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1/</a:t>
                      </a:r>
                      <a:r>
                        <a:rPr lang="ru-RU" altLang="ru-RU" sz="1200" kern="0" spc="-2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С</a:t>
                      </a:r>
                      <a:r>
                        <a:rPr lang="ru-RU" altLang="ru-RU" sz="1200" kern="0" spc="-20" baseline="-2500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1</a:t>
                      </a:r>
                      <a:r>
                        <a:rPr lang="ru-RU" altLang="ru-RU" sz="1200" kern="0" spc="-2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+В</a:t>
                      </a:r>
                      <a:r>
                        <a:rPr lang="ru-RU" altLang="ru-RU" sz="1200" kern="0" spc="-20" baseline="-2500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1/</a:t>
                      </a:r>
                      <a:r>
                        <a:rPr lang="ru-RU" altLang="ru-RU" sz="1200" kern="0" spc="-2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С</a:t>
                      </a:r>
                      <a:r>
                        <a:rPr lang="ru-RU" altLang="ru-RU" sz="1200" kern="0" spc="-20" baseline="-2500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2</a:t>
                      </a:r>
                      <a:r>
                        <a:rPr lang="ru-RU" altLang="ru-RU" sz="1200" kern="0" spc="-2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 на 01.01.2017)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200" b="1" kern="0" spc="-20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1,1 </a:t>
                      </a:r>
                      <a:r>
                        <a:rPr lang="ru-RU" altLang="ru-RU" sz="1200" kern="0" spc="-20" dirty="0" err="1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млрд.ТУТ</a:t>
                      </a:r>
                      <a:endParaRPr lang="ru-RU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ru-RU" altLang="ru-RU" sz="1200" kern="0" spc="-2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Ресурсы перспективных структур (Д</a:t>
                      </a:r>
                      <a:r>
                        <a:rPr lang="ru-RU" altLang="ru-RU" sz="1200" kern="0" spc="-20" baseline="-2500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0</a:t>
                      </a:r>
                      <a:r>
                        <a:rPr lang="ru-RU" altLang="ru-RU" sz="1200" kern="0" spc="-2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 на 01.01.2017)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1" kern="0" spc="-20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204 </a:t>
                      </a:r>
                      <a:r>
                        <a:rPr lang="ru-RU" altLang="ru-RU" sz="1200" kern="0" spc="-20" dirty="0" err="1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млн.ТУТ</a:t>
                      </a:r>
                      <a:r>
                        <a:rPr lang="ru-RU" altLang="ru-RU" sz="1200" kern="0" spc="-2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.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151" y="4106889"/>
            <a:ext cx="3425903" cy="219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Ромб 24"/>
          <p:cNvSpPr>
            <a:spLocks noChangeArrowheads="1"/>
          </p:cNvSpPr>
          <p:nvPr/>
        </p:nvSpPr>
        <p:spPr bwMode="auto">
          <a:xfrm>
            <a:off x="5211163" y="5265266"/>
            <a:ext cx="71437" cy="215900"/>
          </a:xfrm>
          <a:prstGeom prst="diamond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endParaRPr lang="ru-RU" altLang="ru-RU">
              <a:latin typeface="Arial" charset="0"/>
            </a:endParaRPr>
          </a:p>
        </p:txBody>
      </p:sp>
      <p:sp>
        <p:nvSpPr>
          <p:cNvPr id="67" name="TextBox 13"/>
          <p:cNvSpPr txBox="1">
            <a:spLocks noChangeArrowheads="1"/>
          </p:cNvSpPr>
          <p:nvPr/>
        </p:nvSpPr>
        <p:spPr bwMode="auto">
          <a:xfrm>
            <a:off x="3690982" y="5758953"/>
            <a:ext cx="1437766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– Южная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2017, забой 3750м.</a:t>
            </a:r>
            <a:endParaRPr lang="ru-RU" alt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Овал 23"/>
          <p:cNvSpPr>
            <a:spLocks noChangeArrowheads="1"/>
          </p:cNvSpPr>
          <p:nvPr/>
        </p:nvSpPr>
        <p:spPr bwMode="auto">
          <a:xfrm>
            <a:off x="5224584" y="5350356"/>
            <a:ext cx="58016" cy="45719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endParaRPr lang="ru-RU" altLang="ru-RU">
              <a:latin typeface="Arial" charset="0"/>
            </a:endParaRPr>
          </a:p>
        </p:txBody>
      </p:sp>
      <p:cxnSp>
        <p:nvCxnSpPr>
          <p:cNvPr id="69" name="Прямая со стрелкой 68"/>
          <p:cNvCxnSpPr/>
          <p:nvPr/>
        </p:nvCxnSpPr>
        <p:spPr>
          <a:xfrm flipV="1">
            <a:off x="4660304" y="5401892"/>
            <a:ext cx="587139" cy="35706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/>
          <p:cNvGrpSpPr/>
          <p:nvPr/>
        </p:nvGrpSpPr>
        <p:grpSpPr>
          <a:xfrm>
            <a:off x="6746288" y="1997985"/>
            <a:ext cx="2995438" cy="3214293"/>
            <a:chOff x="473456" y="1255020"/>
            <a:chExt cx="3029395" cy="3378024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29" t="2830" b="14886"/>
            <a:stretch/>
          </p:blipFill>
          <p:spPr>
            <a:xfrm>
              <a:off x="473456" y="1255020"/>
              <a:ext cx="3029395" cy="33780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3" name="Овал 72"/>
            <p:cNvSpPr/>
            <p:nvPr/>
          </p:nvSpPr>
          <p:spPr>
            <a:xfrm>
              <a:off x="2168571" y="2952917"/>
              <a:ext cx="72008" cy="6791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66476" y="2725696"/>
              <a:ext cx="1084228" cy="3830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prstClr val="black"/>
                  </a:solidFill>
                </a:rPr>
                <a:t>1 Хазри</a:t>
              </a:r>
              <a:endParaRPr lang="ru-RU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75" name="Овал 12"/>
            <p:cNvSpPr>
              <a:spLocks noChangeArrowheads="1"/>
            </p:cNvSpPr>
            <p:nvPr/>
          </p:nvSpPr>
          <p:spPr bwMode="auto">
            <a:xfrm>
              <a:off x="2018269" y="3770907"/>
              <a:ext cx="71438" cy="90487"/>
            </a:xfrm>
            <a:prstGeom prst="ellipse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2000" b="1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6" name="Ромб 13"/>
            <p:cNvSpPr>
              <a:spLocks noChangeArrowheads="1"/>
            </p:cNvSpPr>
            <p:nvPr/>
          </p:nvSpPr>
          <p:spPr bwMode="auto">
            <a:xfrm>
              <a:off x="2018270" y="3707407"/>
              <a:ext cx="71438" cy="215900"/>
            </a:xfrm>
            <a:prstGeom prst="diamond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2000" b="1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2018531" y="3782445"/>
              <a:ext cx="72008" cy="6791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483081" y="1264645"/>
              <a:ext cx="725503" cy="301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 flipH="1">
            <a:off x="8148024" y="2041958"/>
            <a:ext cx="691158" cy="301079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8749555" y="20521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I’</a:t>
            </a:r>
            <a:endParaRPr lang="ru-RU" dirty="0"/>
          </a:p>
        </p:txBody>
      </p:sp>
      <p:sp>
        <p:nvSpPr>
          <p:cNvPr id="82" name="TextBox 81"/>
          <p:cNvSpPr txBox="1"/>
          <p:nvPr/>
        </p:nvSpPr>
        <p:spPr>
          <a:xfrm>
            <a:off x="8220065" y="4815936"/>
            <a:ext cx="17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endParaRPr lang="ru-RU" dirty="0"/>
          </a:p>
        </p:txBody>
      </p:sp>
      <p:sp>
        <p:nvSpPr>
          <p:cNvPr id="35" name="Овал 23"/>
          <p:cNvSpPr>
            <a:spLocks noChangeArrowheads="1"/>
          </p:cNvSpPr>
          <p:nvPr/>
        </p:nvSpPr>
        <p:spPr bwMode="auto">
          <a:xfrm>
            <a:off x="9392921" y="3479657"/>
            <a:ext cx="58016" cy="45719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endParaRPr lang="ru-RU" altLang="ru-RU">
              <a:latin typeface="Arial" charset="0"/>
            </a:endParaRPr>
          </a:p>
        </p:txBody>
      </p:sp>
      <p:sp>
        <p:nvSpPr>
          <p:cNvPr id="36" name="Ромб 24"/>
          <p:cNvSpPr>
            <a:spLocks noChangeArrowheads="1"/>
          </p:cNvSpPr>
          <p:nvPr/>
        </p:nvSpPr>
        <p:spPr bwMode="auto">
          <a:xfrm>
            <a:off x="5217873" y="5265266"/>
            <a:ext cx="71437" cy="215900"/>
          </a:xfrm>
          <a:prstGeom prst="diamond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endParaRPr lang="ru-RU" altLang="ru-RU">
              <a:latin typeface="Arial" charset="0"/>
            </a:endParaRPr>
          </a:p>
        </p:txBody>
      </p:sp>
      <p:sp>
        <p:nvSpPr>
          <p:cNvPr id="40" name="Ромб 24"/>
          <p:cNvSpPr>
            <a:spLocks noChangeArrowheads="1"/>
          </p:cNvSpPr>
          <p:nvPr/>
        </p:nvSpPr>
        <p:spPr bwMode="auto">
          <a:xfrm>
            <a:off x="9386210" y="3405255"/>
            <a:ext cx="71437" cy="215900"/>
          </a:xfrm>
          <a:prstGeom prst="diamond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endParaRPr lang="ru-RU" altLang="ru-RU">
              <a:latin typeface="Arial" charset="0"/>
            </a:endParaRPr>
          </a:p>
        </p:txBody>
      </p:sp>
      <p:cxnSp>
        <p:nvCxnSpPr>
          <p:cNvPr id="41" name="Прямая со стрелкой 40"/>
          <p:cNvCxnSpPr>
            <a:endCxn id="40" idx="2"/>
          </p:cNvCxnSpPr>
          <p:nvPr/>
        </p:nvCxnSpPr>
        <p:spPr>
          <a:xfrm flipV="1">
            <a:off x="9068873" y="3621155"/>
            <a:ext cx="353056" cy="485734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3"/>
          <p:cNvSpPr txBox="1">
            <a:spLocks noChangeArrowheads="1"/>
          </p:cNvSpPr>
          <p:nvPr/>
        </p:nvSpPr>
        <p:spPr bwMode="auto">
          <a:xfrm>
            <a:off x="8602677" y="3892606"/>
            <a:ext cx="1139049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altLang="ru-RU" sz="1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Хазри</a:t>
            </a: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2019г. Забой 5200м.</a:t>
            </a:r>
            <a:endParaRPr lang="ru-RU" alt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0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3B82E-5C3E-495E-9BC0-1866D7331F67}" type="slidenum">
              <a:rPr lang="ru-RU" smtClean="0"/>
              <a:t>4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8503" y="447196"/>
            <a:ext cx="8814979" cy="410448"/>
          </a:xfrm>
          <a:noFill/>
        </p:spPr>
        <p:txBody>
          <a:bodyPr/>
          <a:lstStyle/>
          <a:p>
            <a:r>
              <a:rPr lang="ru-RU" sz="2000" b="1" dirty="0" smtClean="0"/>
              <a:t>Концепция развития Северо-Каспийского региона.</a:t>
            </a:r>
            <a:br>
              <a:rPr lang="ru-RU" sz="2000" b="1" dirty="0" smtClean="0"/>
            </a:br>
            <a:r>
              <a:rPr lang="ru-RU" sz="2000" b="1" dirty="0" smtClean="0"/>
              <a:t>Морская часть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704528" y="6039434"/>
            <a:ext cx="1565275" cy="349218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2010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2209464" y="6047403"/>
            <a:ext cx="1644650" cy="341526"/>
          </a:xfrm>
          <a:prstGeom prst="chevr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prstClr val="black"/>
                </a:solidFill>
              </a:rPr>
              <a:t>  </a:t>
            </a:r>
            <a:r>
              <a:rPr lang="ru-RU" sz="1600" b="1" dirty="0" smtClean="0">
                <a:solidFill>
                  <a:schemeClr val="bg1"/>
                </a:solidFill>
              </a:rPr>
              <a:t>2016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Нашивка 8"/>
          <p:cNvSpPr/>
          <p:nvPr/>
        </p:nvSpPr>
        <p:spPr>
          <a:xfrm>
            <a:off x="3779034" y="6050577"/>
            <a:ext cx="1803400" cy="349219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solidFill>
              <a:srgbClr val="DF2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2022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5515960" y="6050546"/>
            <a:ext cx="1949450" cy="33845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solidFill>
              <a:srgbClr val="DF2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2026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1" name="Нашивка 10"/>
          <p:cNvSpPr/>
          <p:nvPr/>
        </p:nvSpPr>
        <p:spPr>
          <a:xfrm>
            <a:off x="7377089" y="6045784"/>
            <a:ext cx="1871662" cy="349218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solidFill>
              <a:srgbClr val="DF2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2031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704528" y="5707385"/>
            <a:ext cx="151876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500" b="1" spc="-30" dirty="0" err="1" smtClean="0">
                <a:latin typeface="Tahoma"/>
              </a:rPr>
              <a:t>Ю.Корчагина</a:t>
            </a:r>
            <a:endParaRPr lang="en-US" altLang="ru-RU" sz="1500" spc="-30" dirty="0">
              <a:latin typeface="Tahoma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137505" y="5708396"/>
            <a:ext cx="179331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500" b="1" spc="-30" dirty="0" err="1" smtClean="0">
                <a:latin typeface="Tahoma"/>
              </a:rPr>
              <a:t>В.Филановского</a:t>
            </a:r>
            <a:endParaRPr lang="en-US" altLang="ru-RU" sz="1500" spc="-30" dirty="0">
              <a:latin typeface="Tahoma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930820" y="5707385"/>
            <a:ext cx="172817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500" b="1" dirty="0" smtClean="0">
                <a:solidFill>
                  <a:srgbClr val="C00000"/>
                </a:solidFill>
                <a:latin typeface="Tahoma"/>
              </a:rPr>
              <a:t>Ракушечное</a:t>
            </a:r>
            <a:endParaRPr lang="en-US" altLang="ru-RU" sz="1500" dirty="0">
              <a:solidFill>
                <a:srgbClr val="C00000"/>
              </a:solidFill>
              <a:latin typeface="Tahoma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7825450" y="5712928"/>
            <a:ext cx="152003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500" b="1" spc="-30" dirty="0" smtClean="0">
                <a:solidFill>
                  <a:srgbClr val="C00000"/>
                </a:solidFill>
                <a:latin typeface="Tahoma"/>
              </a:rPr>
              <a:t>170 км</a:t>
            </a:r>
            <a:endParaRPr lang="en-US" altLang="ru-RU" sz="1500" spc="-30" dirty="0">
              <a:solidFill>
                <a:srgbClr val="C00000"/>
              </a:solidFill>
              <a:latin typeface="Tahoma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627192" y="5708692"/>
            <a:ext cx="14749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500" b="1" spc="-30" dirty="0" err="1" smtClean="0">
                <a:solidFill>
                  <a:srgbClr val="C00000"/>
                </a:solidFill>
                <a:latin typeface="Tahoma"/>
              </a:rPr>
              <a:t>Ю.Кувыкина</a:t>
            </a:r>
            <a:endParaRPr lang="en-US" altLang="ru-RU" sz="1500" spc="-30" dirty="0">
              <a:solidFill>
                <a:srgbClr val="C00000"/>
              </a:solidFill>
              <a:latin typeface="Tahom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74" y="839199"/>
            <a:ext cx="8603400" cy="49255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37505" y="2516442"/>
            <a:ext cx="2673339" cy="181588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14296"/>
            <a:r>
              <a:rPr lang="ru-RU" sz="1400" b="1" dirty="0">
                <a:solidFill>
                  <a:schemeClr val="tx1"/>
                </a:solidFill>
              </a:rPr>
              <a:t>ПАО «ЛУКОЙЛ» до 2045 года планирует добыть более </a:t>
            </a:r>
            <a:r>
              <a:rPr lang="en-US" sz="1400" b="1" dirty="0" smtClean="0">
                <a:solidFill>
                  <a:srgbClr val="FF0000"/>
                </a:solidFill>
              </a:rPr>
              <a:t>35</a:t>
            </a:r>
            <a:r>
              <a:rPr lang="ru-RU" sz="1400" b="1" dirty="0" smtClean="0">
                <a:solidFill>
                  <a:srgbClr val="FF0000"/>
                </a:solidFill>
              </a:rPr>
              <a:t>0</a:t>
            </a:r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млн. ТУТ. 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just" defTabSz="914296"/>
            <a:endParaRPr lang="en-US" sz="1400" b="1" dirty="0" smtClean="0">
              <a:solidFill>
                <a:schemeClr val="tx1"/>
              </a:solidFill>
            </a:endParaRPr>
          </a:p>
          <a:p>
            <a:pPr algn="just" defTabSz="914296"/>
            <a:r>
              <a:rPr lang="ru-RU" sz="1400" b="1" dirty="0" smtClean="0">
                <a:solidFill>
                  <a:schemeClr val="tx1"/>
                </a:solidFill>
              </a:rPr>
              <a:t>Для </a:t>
            </a:r>
            <a:r>
              <a:rPr lang="ru-RU" sz="1400" b="1" dirty="0">
                <a:solidFill>
                  <a:schemeClr val="tx1"/>
                </a:solidFill>
              </a:rPr>
              <a:t>этого будут построены 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r>
              <a:rPr lang="ru-RU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морская платформа </a:t>
            </a:r>
            <a:r>
              <a:rPr lang="ru-RU" sz="1400" b="1" dirty="0">
                <a:solidFill>
                  <a:schemeClr val="tx1"/>
                </a:solidFill>
              </a:rPr>
              <a:t>различного </a:t>
            </a:r>
            <a:r>
              <a:rPr lang="ru-RU" sz="1400" b="1" dirty="0" smtClean="0">
                <a:solidFill>
                  <a:schemeClr val="tx1"/>
                </a:solidFill>
              </a:rPr>
              <a:t>назначения. </a:t>
            </a:r>
            <a:endParaRPr lang="ru-RU" sz="1400" b="1" i="1" dirty="0">
              <a:solidFill>
                <a:schemeClr val="tx1"/>
              </a:solidFill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77089" y="6408728"/>
            <a:ext cx="14749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500" b="1" spc="-30" dirty="0" err="1" smtClean="0">
                <a:solidFill>
                  <a:srgbClr val="C00000"/>
                </a:solidFill>
                <a:latin typeface="Tahoma"/>
              </a:rPr>
              <a:t>Хвалынское</a:t>
            </a:r>
            <a:endParaRPr lang="en-US" altLang="ru-RU" sz="1500" spc="-30" dirty="0">
              <a:solidFill>
                <a:srgbClr val="C00000"/>
              </a:solidFill>
              <a:latin typeface="Tahom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42674" y="992958"/>
            <a:ext cx="2357001" cy="878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700" dirty="0" smtClean="0"/>
              <a:t>КП – кустовая площадка (на искусственных островах)</a:t>
            </a:r>
          </a:p>
          <a:p>
            <a:pPr>
              <a:lnSpc>
                <a:spcPct val="150000"/>
              </a:lnSpc>
            </a:pPr>
            <a:r>
              <a:rPr lang="ru-RU" sz="700" dirty="0" smtClean="0"/>
              <a:t>СДП – система подводной добычи</a:t>
            </a:r>
          </a:p>
          <a:p>
            <a:pPr>
              <a:lnSpc>
                <a:spcPct val="150000"/>
              </a:lnSpc>
            </a:pPr>
            <a:r>
              <a:rPr lang="ru-RU" sz="700" dirty="0" smtClean="0"/>
              <a:t>ТЛП (</a:t>
            </a:r>
            <a:r>
              <a:rPr lang="en-US" sz="700" dirty="0" smtClean="0"/>
              <a:t>TLP tension-leg platform) – </a:t>
            </a:r>
            <a:r>
              <a:rPr lang="ru-RU" sz="700" dirty="0" smtClean="0"/>
              <a:t>платформа, прикрепленная ко дну тросами</a:t>
            </a:r>
            <a:endParaRPr lang="ru-RU" sz="700" dirty="0"/>
          </a:p>
        </p:txBody>
      </p:sp>
      <p:sp>
        <p:nvSpPr>
          <p:cNvPr id="23" name="TextBox 22"/>
          <p:cNvSpPr txBox="1"/>
          <p:nvPr/>
        </p:nvSpPr>
        <p:spPr>
          <a:xfrm>
            <a:off x="7854874" y="1907711"/>
            <a:ext cx="187954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700" dirty="0" smtClean="0"/>
              <a:t>УТП – устьевая технологическая платформа</a:t>
            </a:r>
          </a:p>
          <a:p>
            <a:pPr>
              <a:lnSpc>
                <a:spcPct val="150000"/>
              </a:lnSpc>
            </a:pPr>
            <a:r>
              <a:rPr lang="ru-RU" sz="700" dirty="0" smtClean="0"/>
              <a:t>ТП – точечный причал</a:t>
            </a:r>
          </a:p>
          <a:p>
            <a:pPr>
              <a:lnSpc>
                <a:spcPct val="150000"/>
              </a:lnSpc>
            </a:pPr>
            <a:r>
              <a:rPr lang="ru-RU" sz="700" dirty="0" smtClean="0"/>
              <a:t>МПК – морской перегрузочный комплекс</a:t>
            </a:r>
          </a:p>
          <a:p>
            <a:pPr>
              <a:lnSpc>
                <a:spcPct val="150000"/>
              </a:lnSpc>
            </a:pPr>
            <a:r>
              <a:rPr lang="ru-RU" sz="700" dirty="0" smtClean="0"/>
              <a:t>ПНХ – плавучее нефтехранилище</a:t>
            </a:r>
            <a:endParaRPr lang="ru-RU" sz="700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8013062" y="2937130"/>
            <a:ext cx="2016224" cy="657255"/>
            <a:chOff x="7451158" y="3250562"/>
            <a:chExt cx="2016224" cy="657255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7451158" y="3379902"/>
              <a:ext cx="50405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7451158" y="3523593"/>
              <a:ext cx="50405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7451158" y="3675993"/>
              <a:ext cx="504056" cy="0"/>
            </a:xfrm>
            <a:prstGeom prst="line">
              <a:avLst/>
            </a:prstGeom>
            <a:ln w="19050">
              <a:solidFill>
                <a:srgbClr val="22B0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7451158" y="3828393"/>
              <a:ext cx="504056" cy="0"/>
            </a:xfrm>
            <a:prstGeom prst="line">
              <a:avLst/>
            </a:prstGeom>
            <a:ln w="19050">
              <a:solidFill>
                <a:srgbClr val="446B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977336" y="3250562"/>
              <a:ext cx="129614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/>
                <a:t>Н</a:t>
              </a:r>
              <a:r>
                <a:rPr lang="ru-RU" sz="700" dirty="0" smtClean="0"/>
                <a:t>ефтепроводы</a:t>
              </a:r>
              <a:endParaRPr lang="ru-RU" sz="7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84710" y="3402962"/>
              <a:ext cx="129614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 smtClean="0"/>
                <a:t>Газопроводы</a:t>
              </a:r>
              <a:endParaRPr lang="ru-RU" sz="7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984710" y="3555362"/>
              <a:ext cx="129614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 smtClean="0"/>
                <a:t>Водопроводы</a:t>
              </a:r>
              <a:endParaRPr lang="ru-RU" sz="7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84710" y="3707762"/>
              <a:ext cx="148267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 smtClean="0"/>
                <a:t>Мультифазные трубопроводы</a:t>
              </a:r>
              <a:endParaRPr lang="ru-RU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0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248896"/>
              </p:ext>
            </p:extLst>
          </p:nvPr>
        </p:nvGraphicFramePr>
        <p:xfrm>
          <a:off x="7215251" y="999434"/>
          <a:ext cx="2574286" cy="2861614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20159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83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387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spc="-20" dirty="0" smtClean="0"/>
                        <a:t>НИЗ нефти В</a:t>
                      </a:r>
                      <a:r>
                        <a:rPr lang="ru-RU" sz="1100" kern="1200" spc="-20" baseline="-25000" dirty="0" smtClean="0"/>
                        <a:t>1</a:t>
                      </a:r>
                      <a:r>
                        <a:rPr lang="ru-RU" sz="1100" kern="1200" spc="-20" dirty="0" smtClean="0"/>
                        <a:t> +В</a:t>
                      </a:r>
                      <a:r>
                        <a:rPr lang="ru-RU" sz="1100" kern="1200" spc="-20" baseline="-25000" dirty="0" smtClean="0"/>
                        <a:t>2,</a:t>
                      </a:r>
                      <a:r>
                        <a:rPr lang="ru-RU" sz="1100" kern="1200" spc="-20" dirty="0" smtClean="0"/>
                        <a:t> млн. т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31,7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</a:tr>
              <a:tr h="2884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-20" dirty="0" smtClean="0"/>
                        <a:t>Введено в разработку, год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2010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</a:tr>
              <a:tr h="2884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Накопленная добыча нефти, млн. т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7,3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3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добывающих скважин на МЛСП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добывающих скважин </a:t>
                      </a:r>
                      <a:r>
                        <a:rPr kumimoji="0" lang="ru-RU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скважин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для бурения  на БК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</a:tr>
              <a:tr h="1440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добывающих скважин всего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</a:tr>
              <a:tr h="2884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Максимальная длина ствола скважины, м</a:t>
                      </a:r>
                      <a:endParaRPr kumimoji="0" lang="ru-RU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8 005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3B82E-5C3E-495E-9BC0-1866D7331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8504" y="404664"/>
            <a:ext cx="8814979" cy="410448"/>
          </a:xfrm>
        </p:spPr>
        <p:txBody>
          <a:bodyPr/>
          <a:lstStyle/>
          <a:p>
            <a:r>
              <a:rPr lang="ru-RU" sz="2000" b="1" dirty="0" smtClean="0"/>
              <a:t>Разработка месторождения им. </a:t>
            </a:r>
            <a:r>
              <a:rPr lang="ru-RU" sz="2000" b="1" dirty="0" err="1" smtClean="0"/>
              <a:t>Ю.Корчагина</a:t>
            </a:r>
            <a:endParaRPr lang="ru-RU" sz="20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676636" y="6119336"/>
            <a:ext cx="72416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96">
              <a:defRPr/>
            </a:pPr>
            <a:r>
              <a:rPr lang="ru-RU" sz="1400" dirty="0">
                <a:solidFill>
                  <a:prstClr val="black"/>
                </a:solidFill>
              </a:rPr>
              <a:t>В</a:t>
            </a:r>
            <a:r>
              <a:rPr lang="ru-RU" sz="1400" dirty="0" smtClean="0">
                <a:solidFill>
                  <a:prstClr val="black"/>
                </a:solidFill>
              </a:rPr>
              <a:t>ыполнены </a:t>
            </a:r>
            <a:r>
              <a:rPr lang="ru-RU" sz="1400" dirty="0">
                <a:solidFill>
                  <a:prstClr val="black"/>
                </a:solidFill>
              </a:rPr>
              <a:t>морские операции по транспортировке и установке в море опорного </a:t>
            </a:r>
            <a:r>
              <a:rPr lang="ru-RU" sz="1400" dirty="0" smtClean="0">
                <a:solidFill>
                  <a:prstClr val="black"/>
                </a:solidFill>
              </a:rPr>
              <a:t>основания БК, </a:t>
            </a:r>
            <a:r>
              <a:rPr lang="ru-RU" sz="1400" dirty="0">
                <a:solidFill>
                  <a:prstClr val="black"/>
                </a:solidFill>
              </a:rPr>
              <a:t>продолжаются СМР верхнего </a:t>
            </a:r>
            <a:r>
              <a:rPr lang="ru-RU" sz="1400" dirty="0" smtClean="0">
                <a:solidFill>
                  <a:prstClr val="black"/>
                </a:solidFill>
              </a:rPr>
              <a:t>строения. Бурение скважин запланировано на 2018 – 21 годы.</a:t>
            </a:r>
            <a:endParaRPr lang="ru-RU" sz="1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61" y="1052736"/>
            <a:ext cx="3346564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3704861" y="3356993"/>
            <a:ext cx="3346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6"/>
            <a:r>
              <a:rPr lang="ru-RU" sz="1100" b="1" dirty="0" smtClean="0"/>
              <a:t>БК</a:t>
            </a:r>
          </a:p>
          <a:p>
            <a:pPr algn="ctr" defTabSz="914296"/>
            <a:r>
              <a:rPr lang="ru-RU" sz="1100" b="1" dirty="0" smtClean="0"/>
              <a:t>ввод </a:t>
            </a:r>
            <a:r>
              <a:rPr lang="ru-RU" sz="1100" b="1" dirty="0"/>
              <a:t>в </a:t>
            </a:r>
            <a:r>
              <a:rPr lang="ru-RU" sz="1100" b="1" dirty="0" smtClean="0"/>
              <a:t>эксплуатацию в 2018г. </a:t>
            </a:r>
            <a:endParaRPr lang="ru-RU" sz="11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4774" r="4007" b="7661"/>
          <a:stretch/>
        </p:blipFill>
        <p:spPr>
          <a:xfrm>
            <a:off x="194471" y="1052736"/>
            <a:ext cx="342312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16463" y="3356993"/>
            <a:ext cx="35883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6"/>
            <a:r>
              <a:rPr lang="ru-RU" sz="1100" b="1" dirty="0" smtClean="0"/>
              <a:t>ЛСП-1</a:t>
            </a:r>
          </a:p>
          <a:p>
            <a:pPr algn="ctr" defTabSz="914296"/>
            <a:r>
              <a:rPr lang="ru-RU" sz="1100" b="1" dirty="0" smtClean="0"/>
              <a:t>ввод </a:t>
            </a:r>
            <a:r>
              <a:rPr lang="ru-RU" sz="1100" b="1" dirty="0"/>
              <a:t>в </a:t>
            </a:r>
            <a:r>
              <a:rPr lang="ru-RU" sz="1100" b="1" dirty="0" smtClean="0"/>
              <a:t>разработку в </a:t>
            </a:r>
            <a:r>
              <a:rPr lang="ru-RU" sz="1100" b="1" dirty="0"/>
              <a:t>2010 г.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463" y="3074501"/>
            <a:ext cx="1282747" cy="305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6"/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15252" y="3933056"/>
            <a:ext cx="2565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/>
              <a:t>Всего </a:t>
            </a:r>
            <a:r>
              <a:rPr lang="ru-RU" sz="1000" b="1" dirty="0"/>
              <a:t>инвестиций на м-и им. Ю. </a:t>
            </a:r>
            <a:r>
              <a:rPr lang="ru-RU" sz="1000" b="1" dirty="0" smtClean="0"/>
              <a:t>Корчагина 148 млрд. руб.</a:t>
            </a:r>
            <a:endParaRPr lang="ru-RU" sz="1000" b="1" dirty="0"/>
          </a:p>
        </p:txBody>
      </p:sp>
      <p:pic>
        <p:nvPicPr>
          <p:cNvPr id="1026" name="Picture 2" descr="D:\ОМГиР\Задания\Голенкин\f15\2017\09\05092017 Презен\Str_Korch10+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 t="17595" r="11718" b="45064"/>
          <a:stretch/>
        </p:blipFill>
        <p:spPr bwMode="auto">
          <a:xfrm>
            <a:off x="0" y="3901291"/>
            <a:ext cx="7088985" cy="214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6"/>
          <p:cNvSpPr txBox="1">
            <a:spLocks/>
          </p:cNvSpPr>
          <p:nvPr/>
        </p:nvSpPr>
        <p:spPr>
          <a:xfrm>
            <a:off x="458505" y="260648"/>
            <a:ext cx="8814979" cy="410448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296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b="1" dirty="0">
                <a:solidFill>
                  <a:prstClr val="black"/>
                </a:solidFill>
              </a:rPr>
              <a:t>Месторождение им. В. </a:t>
            </a:r>
            <a:r>
              <a:rPr lang="ru-RU" sz="2000" b="1" dirty="0" smtClean="0">
                <a:solidFill>
                  <a:prstClr val="black"/>
                </a:solidFill>
              </a:rPr>
              <a:t>Филановского –</a:t>
            </a:r>
          </a:p>
          <a:p>
            <a:r>
              <a:rPr lang="ru-RU" sz="2000" b="1" dirty="0" smtClean="0">
                <a:solidFill>
                  <a:prstClr val="black"/>
                </a:solidFill>
              </a:rPr>
              <a:t>центральное </a:t>
            </a:r>
            <a:r>
              <a:rPr lang="ru-RU" sz="2000" b="1" dirty="0">
                <a:solidFill>
                  <a:prstClr val="black"/>
                </a:solidFill>
              </a:rPr>
              <a:t>звено Каспийской нефтегазоносной провинции</a:t>
            </a:r>
          </a:p>
        </p:txBody>
      </p:sp>
      <p:sp>
        <p:nvSpPr>
          <p:cNvPr id="13" name="Номер слайда 6"/>
          <p:cNvSpPr txBox="1">
            <a:spLocks/>
          </p:cNvSpPr>
          <p:nvPr/>
        </p:nvSpPr>
        <p:spPr>
          <a:xfrm>
            <a:off x="9561514" y="6572250"/>
            <a:ext cx="282351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A39D8019-8C38-4372-83D7-3A3DF51C147B}" type="slidenum">
              <a:rPr lang="ru-RU"/>
              <a:pPr/>
              <a:t>6</a:t>
            </a:fld>
            <a:endParaRPr lang="ru-RU" dirty="0"/>
          </a:p>
        </p:txBody>
      </p:sp>
      <p:graphicFrame>
        <p:nvGraphicFramePr>
          <p:cNvPr id="16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359329"/>
              </p:ext>
            </p:extLst>
          </p:nvPr>
        </p:nvGraphicFramePr>
        <p:xfrm>
          <a:off x="5733087" y="3606782"/>
          <a:ext cx="3969603" cy="2682479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28779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16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7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20" dirty="0" smtClean="0"/>
                        <a:t>НИЗ нефти В</a:t>
                      </a:r>
                      <a:r>
                        <a:rPr lang="ru-RU" sz="1200" kern="1200" spc="-20" baseline="-25000" dirty="0" smtClean="0"/>
                        <a:t>1</a:t>
                      </a:r>
                      <a:r>
                        <a:rPr lang="ru-RU" sz="1200" kern="1200" spc="-20" dirty="0" smtClean="0"/>
                        <a:t> + В</a:t>
                      </a:r>
                      <a:r>
                        <a:rPr lang="ru-RU" sz="1200" kern="1200" spc="-20" baseline="-25000" dirty="0" smtClean="0"/>
                        <a:t>2 </a:t>
                      </a:r>
                      <a:r>
                        <a:rPr lang="ru-RU" sz="1200" kern="1200" spc="-20" dirty="0" smtClean="0"/>
                        <a:t>, млн. 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36000" marR="36000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129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</a:tr>
              <a:tr h="4470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Проектное число скважин,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скв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36000" marR="36000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dirty="0" smtClean="0"/>
                        <a:t>25</a:t>
                      </a:r>
                      <a:endParaRPr lang="ru-RU" sz="1400" b="1" u="none" dirty="0" smtClean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marL="90006" marR="90006" marT="46794" marB="46794" anchor="ctr" horzOverflow="overflow"/>
                </a:tc>
              </a:tr>
              <a:tr h="5741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-20" dirty="0" smtClean="0"/>
                        <a:t>Добыча </a:t>
                      </a:r>
                      <a:r>
                        <a:rPr lang="en-US" sz="1200" spc="-20" dirty="0" smtClean="0"/>
                        <a:t>max </a:t>
                      </a:r>
                      <a:r>
                        <a:rPr lang="ru-RU" sz="1200" spc="-20" dirty="0" smtClean="0"/>
                        <a:t>нефти (проект), </a:t>
                      </a:r>
                      <a:r>
                        <a:rPr lang="ru-RU" sz="1200" spc="-20" dirty="0" err="1" smtClean="0"/>
                        <a:t>млн.т</a:t>
                      </a:r>
                      <a:r>
                        <a:rPr lang="ru-RU" sz="1200" spc="-20" dirty="0" smtClean="0"/>
                        <a:t>/год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36000" marR="36000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dirty="0" smtClean="0"/>
                        <a:t>6,0</a:t>
                      </a:r>
                      <a:endParaRPr lang="ru-RU" sz="1400" b="1" u="none" dirty="0" smtClean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marL="90006" marR="90006" marT="46794" marB="46794" anchor="ctr" horzOverflow="overflow"/>
                </a:tc>
              </a:tr>
              <a:tr h="4470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Накопленная добыча,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млн.т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36000" marR="36000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36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-20" dirty="0" smtClean="0"/>
                        <a:t>Накопленные инвестиции, </a:t>
                      </a:r>
                      <a:r>
                        <a:rPr lang="ru-RU" sz="1200" spc="-20" dirty="0" err="1" smtClean="0"/>
                        <a:t>млрд.руб</a:t>
                      </a:r>
                      <a:r>
                        <a:rPr lang="ru-RU" sz="1200" spc="-20" dirty="0" smtClean="0"/>
                        <a:t>. </a:t>
                      </a:r>
                      <a:endParaRPr kumimoji="0" lang="ru-RU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</a:tr>
              <a:tr h="3836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Инвестиции всего</a:t>
                      </a:r>
                      <a:r>
                        <a:rPr lang="ru-RU" sz="1200" spc="-20" dirty="0" smtClean="0"/>
                        <a:t>, </a:t>
                      </a:r>
                      <a:r>
                        <a:rPr lang="ru-RU" sz="1200" spc="-20" dirty="0" err="1" smtClean="0"/>
                        <a:t>млрд.руб</a:t>
                      </a:r>
                      <a:r>
                        <a:rPr lang="ru-RU" sz="1200" spc="-20" dirty="0" smtClean="0"/>
                        <a:t>. </a:t>
                      </a:r>
                      <a:endParaRPr kumimoji="0" lang="ru-RU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262,5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Tahoma" panose="020B0604030504040204" pitchFamily="34" charset="0"/>
                      </a:endParaRPr>
                    </a:p>
                  </a:txBody>
                  <a:tcPr marL="90006" marR="90006" marT="46794" marB="46794" anchor="ctr" horzOverflow="overflow"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21349" r="5532" b="28378"/>
          <a:stretch/>
        </p:blipFill>
        <p:spPr bwMode="auto">
          <a:xfrm>
            <a:off x="1365303" y="899449"/>
            <a:ext cx="7332816" cy="268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244465889"/>
              </p:ext>
            </p:extLst>
          </p:nvPr>
        </p:nvGraphicFramePr>
        <p:xfrm>
          <a:off x="128464" y="3564438"/>
          <a:ext cx="5472608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>
            <a:spLocks noChangeAspect="1"/>
          </p:cNvSpPr>
          <p:nvPr/>
        </p:nvSpPr>
        <p:spPr>
          <a:xfrm>
            <a:off x="773443" y="3598836"/>
            <a:ext cx="4092551" cy="3943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spc="-30" dirty="0" smtClean="0">
                <a:solidFill>
                  <a:schemeClr val="tx1"/>
                </a:solidFill>
              </a:rPr>
              <a:t>Динамика добычи по месторождению</a:t>
            </a:r>
            <a:endParaRPr lang="ru-RU" sz="1300" b="1" spc="-3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59568" y="2876692"/>
            <a:ext cx="56749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/>
              <a:t>Месторождение открыто в </a:t>
            </a:r>
            <a:r>
              <a:rPr lang="ru-RU" sz="1400" b="1" dirty="0" smtClean="0"/>
              <a:t>2005</a:t>
            </a:r>
            <a:r>
              <a:rPr lang="ru-RU" sz="1400" dirty="0" smtClean="0"/>
              <a:t> году. </a:t>
            </a:r>
          </a:p>
          <a:p>
            <a:pPr algn="ctr">
              <a:defRPr/>
            </a:pPr>
            <a:r>
              <a:rPr lang="ru-RU" sz="1400" dirty="0" smtClean="0"/>
              <a:t>Начальные извлекаемые запасы нефти В1+В2: </a:t>
            </a:r>
            <a:r>
              <a:rPr lang="ru-RU" sz="1400" b="1" dirty="0" smtClean="0"/>
              <a:t>129</a:t>
            </a:r>
            <a:r>
              <a:rPr lang="ru-RU" sz="1400" dirty="0" smtClean="0"/>
              <a:t> </a:t>
            </a:r>
            <a:r>
              <a:rPr lang="ru-RU" sz="1400" dirty="0" err="1" smtClean="0"/>
              <a:t>млн.тонн</a:t>
            </a:r>
            <a:r>
              <a:rPr lang="ru-RU" sz="1400" dirty="0" smtClean="0"/>
              <a:t>.</a:t>
            </a:r>
          </a:p>
          <a:p>
            <a:pPr algn="ctr">
              <a:defRPr/>
            </a:pPr>
            <a:r>
              <a:rPr lang="ru-RU" sz="1400" dirty="0" smtClean="0"/>
              <a:t>Введено </a:t>
            </a:r>
            <a:r>
              <a:rPr lang="ru-RU" sz="1400" dirty="0"/>
              <a:t>в разработку в </a:t>
            </a:r>
            <a:r>
              <a:rPr lang="ru-RU" sz="1400" b="1" dirty="0"/>
              <a:t>2016</a:t>
            </a:r>
            <a:r>
              <a:rPr lang="ru-RU" sz="1400" dirty="0"/>
              <a:t> году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4448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6"/>
          <p:cNvSpPr txBox="1">
            <a:spLocks/>
          </p:cNvSpPr>
          <p:nvPr/>
        </p:nvSpPr>
        <p:spPr>
          <a:xfrm>
            <a:off x="467924" y="332656"/>
            <a:ext cx="8814979" cy="410448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296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b="1" dirty="0"/>
              <a:t>Разработка </a:t>
            </a:r>
            <a:r>
              <a:rPr lang="ru-RU" sz="2000" b="1" dirty="0" smtClean="0"/>
              <a:t>месторождения </a:t>
            </a:r>
            <a:r>
              <a:rPr lang="ru-RU" sz="2000" b="1" dirty="0"/>
              <a:t>им. В. Филановского (</a:t>
            </a:r>
            <a:r>
              <a:rPr lang="en-US" sz="2000" b="1" dirty="0" smtClean="0"/>
              <a:t>I </a:t>
            </a:r>
            <a:r>
              <a:rPr lang="ru-RU" sz="2000" b="1" dirty="0"/>
              <a:t>очередь</a:t>
            </a:r>
            <a:r>
              <a:rPr lang="ru-RU" sz="2000" b="1" dirty="0" smtClean="0"/>
              <a:t>) </a:t>
            </a:r>
          </a:p>
        </p:txBody>
      </p:sp>
      <p:sp>
        <p:nvSpPr>
          <p:cNvPr id="13" name="Номер слайда 6"/>
          <p:cNvSpPr txBox="1">
            <a:spLocks/>
          </p:cNvSpPr>
          <p:nvPr/>
        </p:nvSpPr>
        <p:spPr>
          <a:xfrm>
            <a:off x="9489504" y="6547198"/>
            <a:ext cx="282351" cy="2857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39D8019-8C38-4372-83D7-3A3DF51C147B}" type="slidenum">
              <a:rPr lang="ru-RU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7</a:t>
            </a:fld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TextBox 63"/>
          <p:cNvSpPr txBox="1">
            <a:spLocks noChangeAspect="1"/>
          </p:cNvSpPr>
          <p:nvPr/>
        </p:nvSpPr>
        <p:spPr>
          <a:xfrm>
            <a:off x="1548160" y="6164162"/>
            <a:ext cx="7344816" cy="6687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pc="-30" dirty="0" smtClean="0">
                <a:solidFill>
                  <a:srgbClr val="C00000"/>
                </a:solidFill>
              </a:rPr>
              <a:t>Проект высокой технологической сложности, самостоятельно реализуемый ЛУКОЙЛ с привлечением в основном российских поставщиков и подрядчиков.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75" y="3619032"/>
            <a:ext cx="499584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620266" y="908720"/>
            <a:ext cx="528573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n-US" sz="1400" b="1" dirty="0" smtClean="0">
                <a:solidFill>
                  <a:srgbClr val="800000"/>
                </a:solidFill>
              </a:rPr>
              <a:t>I</a:t>
            </a:r>
            <a:r>
              <a:rPr lang="ru-RU" sz="1400" b="1" dirty="0" smtClean="0">
                <a:solidFill>
                  <a:srgbClr val="800000"/>
                </a:solidFill>
              </a:rPr>
              <a:t> очередь  (ЛСП-1,  ПЖМ-1, ЦТП, РБ, ГБС): </a:t>
            </a:r>
            <a:endParaRPr lang="ru-RU" sz="1400" b="1" dirty="0">
              <a:solidFill>
                <a:srgbClr val="8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400" dirty="0" smtClean="0"/>
              <a:t>Количество эксплуатационных скважин </a:t>
            </a:r>
            <a:r>
              <a:rPr lang="ru-RU" sz="1400" dirty="0">
                <a:cs typeface="Arial" panose="020B0604020202020204" pitchFamily="34" charset="0"/>
              </a:rPr>
              <a:t>–</a:t>
            </a:r>
            <a:r>
              <a:rPr lang="ru-RU" sz="1400" dirty="0" smtClean="0"/>
              <a:t> </a:t>
            </a:r>
            <a:r>
              <a:rPr lang="ru-RU" sz="1400" b="1" dirty="0" smtClean="0"/>
              <a:t>12 (6 </a:t>
            </a:r>
            <a:r>
              <a:rPr lang="ru-RU" sz="1400" b="1" dirty="0" err="1" smtClean="0"/>
              <a:t>дв</a:t>
            </a:r>
            <a:r>
              <a:rPr lang="ru-RU" sz="1400" b="1" dirty="0" smtClean="0"/>
              <a:t>.)</a:t>
            </a:r>
            <a:r>
              <a:rPr lang="ru-RU" sz="1400" dirty="0" smtClean="0"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cs typeface="Arial" panose="020B0604020202020204" pitchFamily="34" charset="0"/>
              </a:rPr>
              <a:t>Дебиты скважин одноствольных         </a:t>
            </a:r>
            <a:r>
              <a:rPr lang="en-US" sz="1400" dirty="0" smtClean="0">
                <a:cs typeface="Arial" panose="020B0604020202020204" pitchFamily="34" charset="0"/>
              </a:rPr>
              <a:t>&gt;</a:t>
            </a:r>
            <a:r>
              <a:rPr lang="ru-RU" sz="1400" dirty="0" smtClean="0"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cs typeface="Arial" panose="020B0604020202020204" pitchFamily="34" charset="0"/>
              </a:rPr>
              <a:t>2 </a:t>
            </a:r>
            <a:r>
              <a:rPr lang="ru-RU" sz="1400" dirty="0" err="1" smtClean="0">
                <a:cs typeface="Arial" panose="020B0604020202020204" pitchFamily="34" charset="0"/>
              </a:rPr>
              <a:t>тыс.тонн</a:t>
            </a:r>
            <a:r>
              <a:rPr lang="ru-RU" sz="1400" dirty="0" smtClean="0">
                <a:cs typeface="Arial" panose="020B0604020202020204" pitchFamily="34" charset="0"/>
              </a:rPr>
              <a:t>/сутки;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cs typeface="Arial" panose="020B0604020202020204" pitchFamily="34" charset="0"/>
              </a:rPr>
              <a:t>Дебиты скважин </a:t>
            </a:r>
            <a:r>
              <a:rPr lang="ru-RU" sz="1400" dirty="0" smtClean="0">
                <a:cs typeface="Arial" panose="020B0604020202020204" pitchFamily="34" charset="0"/>
              </a:rPr>
              <a:t>двуствольных           </a:t>
            </a:r>
            <a:r>
              <a:rPr lang="en-US" sz="1400" dirty="0">
                <a:cs typeface="Arial" panose="020B0604020202020204" pitchFamily="34" charset="0"/>
              </a:rPr>
              <a:t>&gt;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cs typeface="Arial" panose="020B0604020202020204" pitchFamily="34" charset="0"/>
              </a:rPr>
              <a:t>3 </a:t>
            </a:r>
            <a:r>
              <a:rPr lang="ru-RU" sz="1400" dirty="0" err="1" smtClean="0">
                <a:cs typeface="Arial" panose="020B0604020202020204" pitchFamily="34" charset="0"/>
              </a:rPr>
              <a:t>тыс.тонн</a:t>
            </a:r>
            <a:r>
              <a:rPr lang="ru-RU" sz="1400" dirty="0" smtClean="0">
                <a:cs typeface="Arial" panose="020B0604020202020204" pitchFamily="34" charset="0"/>
              </a:rPr>
              <a:t>/сутки;</a:t>
            </a:r>
            <a:endParaRPr lang="en-US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400" dirty="0" smtClean="0"/>
              <a:t>Стоимость строительства объектов     </a:t>
            </a:r>
            <a:r>
              <a:rPr lang="en-US" sz="1400" dirty="0" smtClean="0">
                <a:cs typeface="Arial" panose="020B0604020202020204" pitchFamily="34" charset="0"/>
              </a:rPr>
              <a:t>&gt;</a:t>
            </a:r>
            <a:r>
              <a:rPr lang="ru-RU" sz="1400" b="1" dirty="0" smtClean="0">
                <a:cs typeface="Arial" panose="020B0604020202020204" pitchFamily="34" charset="0"/>
              </a:rPr>
              <a:t>10</a:t>
            </a:r>
            <a:r>
              <a:rPr lang="en-US" sz="1400" b="1" dirty="0" smtClean="0">
                <a:cs typeface="Arial" panose="020B0604020202020204" pitchFamily="34" charset="0"/>
              </a:rPr>
              <a:t>0</a:t>
            </a:r>
            <a:r>
              <a:rPr lang="ru-RU" sz="1400" dirty="0" smtClean="0"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cs typeface="Arial" panose="020B0604020202020204" pitchFamily="34" charset="0"/>
              </a:rPr>
              <a:t>млрд.руб</a:t>
            </a:r>
            <a:r>
              <a:rPr lang="ru-RU" sz="1400" dirty="0" smtClean="0">
                <a:cs typeface="Arial" panose="020B0604020202020204" pitchFamily="34" charset="0"/>
              </a:rPr>
              <a:t>.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19" name="Text Placeholder 2"/>
          <p:cNvSpPr txBox="1">
            <a:spLocks/>
          </p:cNvSpPr>
          <p:nvPr/>
        </p:nvSpPr>
        <p:spPr bwMode="auto">
          <a:xfrm>
            <a:off x="51444" y="5635256"/>
            <a:ext cx="4568822" cy="73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None/>
              <a:defRPr kumimoji="1" sz="1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kumimoji="1" sz="1200">
                <a:solidFill>
                  <a:schemeClr val="bg2"/>
                </a:solidFill>
                <a:latin typeface="+mn-lt"/>
              </a:defRPr>
            </a:lvl2pPr>
            <a:lvl3pPr marL="914400" indent="0" algn="l" rtl="0" fontAlgn="base">
              <a:spcBef>
                <a:spcPct val="15000"/>
              </a:spcBef>
              <a:spcAft>
                <a:spcPct val="0"/>
              </a:spcAft>
              <a:buClr>
                <a:schemeClr val="tx1"/>
              </a:buClr>
              <a:buNone/>
              <a:defRPr kumimoji="1" sz="1000">
                <a:solidFill>
                  <a:schemeClr val="bg2"/>
                </a:solidFill>
                <a:latin typeface="+mn-lt"/>
              </a:defRPr>
            </a:lvl3pPr>
            <a:lvl4pPr marL="1371600" indent="0" algn="l" rtl="0" fontAlgn="base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None/>
              <a:defRPr kumimoji="1" sz="900">
                <a:solidFill>
                  <a:schemeClr val="bg2"/>
                </a:solidFill>
                <a:latin typeface="+mn-lt"/>
              </a:defRPr>
            </a:lvl4pPr>
            <a:lvl5pPr marL="1828800" indent="0" algn="l" rtl="0" fontAlgn="base"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None/>
              <a:defRPr kumimoji="1" sz="900">
                <a:solidFill>
                  <a:schemeClr val="bg2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None/>
              <a:defRPr kumimoji="1" sz="900">
                <a:solidFill>
                  <a:schemeClr val="bg2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None/>
              <a:defRPr kumimoji="1" sz="900">
                <a:solidFill>
                  <a:schemeClr val="bg2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None/>
              <a:defRPr kumimoji="1" sz="900">
                <a:solidFill>
                  <a:schemeClr val="bg2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None/>
              <a:defRPr kumimoji="1" sz="900">
                <a:solidFill>
                  <a:schemeClr val="bg2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ru-RU" kern="0" dirty="0" smtClean="0">
                <a:solidFill>
                  <a:srgbClr val="010000"/>
                </a:solidFill>
              </a:rPr>
              <a:t>Конструкция </a:t>
            </a:r>
            <a:r>
              <a:rPr lang="ru-RU" kern="0" dirty="0" err="1" smtClean="0">
                <a:solidFill>
                  <a:srgbClr val="010000"/>
                </a:solidFill>
              </a:rPr>
              <a:t>заканчивания</a:t>
            </a:r>
            <a:r>
              <a:rPr lang="ru-RU" kern="0" dirty="0" smtClean="0">
                <a:solidFill>
                  <a:srgbClr val="010000"/>
                </a:solidFill>
              </a:rPr>
              <a:t> многоствольных скважин позволяет добывать флюиды из обоих стволов с контролем притока из основного и бокового ствола.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24" y="908720"/>
            <a:ext cx="4062661" cy="271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20" y="2155216"/>
            <a:ext cx="3426752" cy="411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Номер слайда 6"/>
          <p:cNvSpPr txBox="1">
            <a:spLocks/>
          </p:cNvSpPr>
          <p:nvPr/>
        </p:nvSpPr>
        <p:spPr>
          <a:xfrm>
            <a:off x="8265368" y="6164162"/>
            <a:ext cx="282351" cy="21602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8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43" y="1124744"/>
            <a:ext cx="3403540" cy="19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6"/>
          <p:cNvSpPr txBox="1">
            <a:spLocks/>
          </p:cNvSpPr>
          <p:nvPr/>
        </p:nvSpPr>
        <p:spPr>
          <a:xfrm>
            <a:off x="458505" y="260648"/>
            <a:ext cx="8814979" cy="410448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296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b="1" dirty="0">
                <a:solidFill>
                  <a:prstClr val="black"/>
                </a:solidFill>
              </a:rPr>
              <a:t>Месторождение им. В. </a:t>
            </a:r>
            <a:r>
              <a:rPr lang="ru-RU" sz="2000" b="1" dirty="0" smtClean="0">
                <a:solidFill>
                  <a:prstClr val="black"/>
                </a:solidFill>
              </a:rPr>
              <a:t>Филановского –</a:t>
            </a:r>
          </a:p>
          <a:p>
            <a:r>
              <a:rPr lang="ru-RU" sz="2000" b="1" dirty="0" smtClean="0">
                <a:solidFill>
                  <a:prstClr val="black"/>
                </a:solidFill>
              </a:rPr>
              <a:t>центральное </a:t>
            </a:r>
            <a:r>
              <a:rPr lang="ru-RU" sz="2000" b="1" dirty="0">
                <a:solidFill>
                  <a:prstClr val="black"/>
                </a:solidFill>
              </a:rPr>
              <a:t>звено Каспийской нефтегазоносной провинции</a:t>
            </a:r>
          </a:p>
        </p:txBody>
      </p:sp>
      <p:sp>
        <p:nvSpPr>
          <p:cNvPr id="13" name="Номер слайда 6"/>
          <p:cNvSpPr txBox="1">
            <a:spLocks/>
          </p:cNvSpPr>
          <p:nvPr/>
        </p:nvSpPr>
        <p:spPr>
          <a:xfrm>
            <a:off x="9561514" y="6572250"/>
            <a:ext cx="282351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A39D8019-8C38-4372-83D7-3A3DF51C147B}" type="slidenum">
              <a:rPr lang="ru-RU"/>
              <a:pPr/>
              <a:t>8</a:t>
            </a:fld>
            <a:endParaRPr lang="ru-RU" dirty="0"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5" y="1124744"/>
            <a:ext cx="2924592" cy="19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5" name="TextBox 64"/>
          <p:cNvSpPr txBox="1"/>
          <p:nvPr/>
        </p:nvSpPr>
        <p:spPr>
          <a:xfrm>
            <a:off x="3125560" y="3104972"/>
            <a:ext cx="346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6"/>
            <a:r>
              <a:rPr lang="ru-RU" sz="1200" b="1" dirty="0" smtClean="0"/>
              <a:t>ЛСП–2 </a:t>
            </a:r>
          </a:p>
          <a:p>
            <a:pPr algn="ctr" defTabSz="914296"/>
            <a:r>
              <a:rPr lang="ru-RU" sz="1200" b="1" dirty="0" smtClean="0"/>
              <a:t>Ввод </a:t>
            </a:r>
            <a:r>
              <a:rPr lang="ru-RU" sz="1200" b="1" dirty="0"/>
              <a:t>в </a:t>
            </a:r>
            <a:r>
              <a:rPr lang="ru-RU" sz="1200" b="1" dirty="0" smtClean="0"/>
              <a:t>эксплуатацию: 2017 г.</a:t>
            </a:r>
            <a:endParaRPr lang="ru-RU" sz="1200" b="1" dirty="0"/>
          </a:p>
        </p:txBody>
      </p:sp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200" y="1124960"/>
            <a:ext cx="3008905" cy="19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8" name="TextBox 67"/>
          <p:cNvSpPr txBox="1"/>
          <p:nvPr/>
        </p:nvSpPr>
        <p:spPr>
          <a:xfrm>
            <a:off x="102041" y="3104972"/>
            <a:ext cx="297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6"/>
            <a:r>
              <a:rPr lang="ru-RU" sz="1200" b="1" dirty="0" smtClean="0"/>
              <a:t>ЛСП-1 </a:t>
            </a:r>
          </a:p>
          <a:p>
            <a:pPr algn="r" defTabSz="914296"/>
            <a:r>
              <a:rPr lang="ru-RU" sz="1200" b="1" dirty="0" smtClean="0"/>
              <a:t>Начало </a:t>
            </a:r>
            <a:r>
              <a:rPr lang="ru-RU" sz="1200" b="1" dirty="0"/>
              <a:t>эксплуатации</a:t>
            </a:r>
            <a:r>
              <a:rPr lang="en-US" sz="1200" b="1" dirty="0"/>
              <a:t>:</a:t>
            </a:r>
            <a:r>
              <a:rPr lang="ru-RU" sz="1200" b="1" dirty="0"/>
              <a:t> </a:t>
            </a:r>
            <a:r>
              <a:rPr lang="ru-RU" sz="1200" b="1" dirty="0" smtClean="0"/>
              <a:t>2016 г</a:t>
            </a:r>
            <a:r>
              <a:rPr lang="ru-RU" sz="1200" b="1" dirty="0"/>
              <a:t>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646904" y="3104972"/>
            <a:ext cx="3142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6"/>
            <a:r>
              <a:rPr lang="ru-RU" sz="1200" b="1" dirty="0" smtClean="0"/>
              <a:t>БК  </a:t>
            </a:r>
          </a:p>
          <a:p>
            <a:pPr algn="ctr" defTabSz="914296"/>
            <a:r>
              <a:rPr lang="ru-RU" sz="1200" b="1" dirty="0" smtClean="0"/>
              <a:t>Ввод </a:t>
            </a:r>
            <a:r>
              <a:rPr lang="ru-RU" sz="1200" b="1" dirty="0"/>
              <a:t>в эксплуатацию</a:t>
            </a:r>
            <a:r>
              <a:rPr lang="en-US" sz="1200" b="1" dirty="0"/>
              <a:t>:</a:t>
            </a:r>
            <a:r>
              <a:rPr lang="ru-RU" sz="1200" b="1" dirty="0"/>
              <a:t> </a:t>
            </a:r>
            <a:r>
              <a:rPr lang="ru-RU" sz="1200" b="1" dirty="0" smtClean="0"/>
              <a:t>2019г.  </a:t>
            </a:r>
            <a:endParaRPr lang="ru-RU" sz="1200" b="1" dirty="0"/>
          </a:p>
        </p:txBody>
      </p:sp>
      <p:graphicFrame>
        <p:nvGraphicFramePr>
          <p:cNvPr id="70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233897"/>
              </p:ext>
            </p:extLst>
          </p:nvPr>
        </p:nvGraphicFramePr>
        <p:xfrm>
          <a:off x="5336146" y="3589630"/>
          <a:ext cx="4425333" cy="2696066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19888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8095"/>
                <a:gridCol w="845062"/>
                <a:gridCol w="733327"/>
              </a:tblGrid>
              <a:tr h="3840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Название сооружения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ЛСП-1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ЛСП-2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БК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</a:tr>
              <a:tr h="3840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Годы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разбуривания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2016-2017,2019</a:t>
                      </a: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2017-2018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2019-2020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</a:tr>
              <a:tr h="3840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Инвестиции на бурение</a:t>
                      </a:r>
                      <a:r>
                        <a:rPr lang="ru-RU" sz="1100" spc="-20" dirty="0" smtClean="0">
                          <a:latin typeface="+mn-lt"/>
                        </a:rPr>
                        <a:t>, </a:t>
                      </a:r>
                      <a:r>
                        <a:rPr lang="ru-RU" sz="1100" spc="-20" dirty="0" err="1" smtClean="0">
                          <a:latin typeface="+mn-lt"/>
                        </a:rPr>
                        <a:t>млрд.руб</a:t>
                      </a:r>
                      <a:r>
                        <a:rPr lang="ru-RU" sz="1100" spc="-20" dirty="0" smtClean="0">
                          <a:latin typeface="+mn-lt"/>
                        </a:rPr>
                        <a:t>.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0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Количество добывающих скважин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7</a:t>
                      </a: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7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3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40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Количество нагнетательных скважин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1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2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</a:tr>
              <a:tr h="3665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Максимальная суточная добыча по сооружениям, т/</a:t>
                      </a:r>
                      <a:r>
                        <a:rPr kumimoji="0" lang="ru-RU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сут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16 168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10 600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4 112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0006" marR="90006" marT="46794" marB="46794" anchor="ctr" horzOverflow="overflow"/>
                </a:tc>
              </a:tr>
            </a:tbl>
          </a:graphicData>
        </a:graphic>
      </p:graphicFrame>
      <p:grpSp>
        <p:nvGrpSpPr>
          <p:cNvPr id="71" name="Группа 70"/>
          <p:cNvGrpSpPr/>
          <p:nvPr/>
        </p:nvGrpSpPr>
        <p:grpSpPr>
          <a:xfrm>
            <a:off x="373523" y="3670285"/>
            <a:ext cx="4707569" cy="2652015"/>
            <a:chOff x="4023749" y="3766073"/>
            <a:chExt cx="5942800" cy="2823097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756" y="4975137"/>
              <a:ext cx="712879" cy="950506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244" y="4550620"/>
              <a:ext cx="372118" cy="391040"/>
            </a:xfrm>
            <a:prstGeom prst="rect">
              <a:avLst/>
            </a:prstGeom>
          </p:spPr>
        </p:pic>
        <p:cxnSp>
          <p:nvCxnSpPr>
            <p:cNvPr id="74" name="Прямая соединительная линия 73"/>
            <p:cNvCxnSpPr/>
            <p:nvPr/>
          </p:nvCxnSpPr>
          <p:spPr>
            <a:xfrm>
              <a:off x="4683552" y="4759113"/>
              <a:ext cx="1949246" cy="305633"/>
            </a:xfrm>
            <a:prstGeom prst="line">
              <a:avLst/>
            </a:prstGeom>
            <a:ln w="28575"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/>
            <p:nvPr/>
          </p:nvCxnSpPr>
          <p:spPr>
            <a:xfrm>
              <a:off x="6757383" y="5064966"/>
              <a:ext cx="1814602" cy="27432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4695459" y="4829985"/>
              <a:ext cx="1814602" cy="274320"/>
            </a:xfrm>
            <a:prstGeom prst="line">
              <a:avLst/>
            </a:prstGeom>
            <a:ln w="28575">
              <a:solidFill>
                <a:srgbClr val="CC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6757383" y="5118444"/>
              <a:ext cx="1814602" cy="274320"/>
            </a:xfrm>
            <a:prstGeom prst="line">
              <a:avLst/>
            </a:prstGeom>
            <a:ln w="28575">
              <a:solidFill>
                <a:srgbClr val="CC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>
              <a:off x="4672406" y="4873652"/>
              <a:ext cx="1814602" cy="274320"/>
            </a:xfrm>
            <a:prstGeom prst="line">
              <a:avLst/>
            </a:prstGeom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>
              <a:off x="6725646" y="5169359"/>
              <a:ext cx="1814602" cy="274320"/>
            </a:xfrm>
            <a:prstGeom prst="line">
              <a:avLst/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 flipH="1">
              <a:off x="5244807" y="5150710"/>
              <a:ext cx="1296552" cy="791539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 стрелкой 80"/>
            <p:cNvCxnSpPr/>
            <p:nvPr/>
          </p:nvCxnSpPr>
          <p:spPr>
            <a:xfrm>
              <a:off x="5979696" y="4197451"/>
              <a:ext cx="3672408" cy="813361"/>
            </a:xfrm>
            <a:prstGeom prst="straightConnector1">
              <a:avLst/>
            </a:prstGeom>
            <a:ln w="28575">
              <a:solidFill>
                <a:srgbClr val="CC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 flipV="1">
              <a:off x="5825175" y="4196531"/>
              <a:ext cx="172819" cy="43205"/>
            </a:xfrm>
            <a:prstGeom prst="line">
              <a:avLst/>
            </a:prstGeom>
            <a:ln w="28575">
              <a:solidFill>
                <a:srgbClr val="CC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Полилиния 82"/>
            <p:cNvSpPr/>
            <p:nvPr/>
          </p:nvSpPr>
          <p:spPr>
            <a:xfrm>
              <a:off x="4952812" y="4036047"/>
              <a:ext cx="4852035" cy="2125980"/>
            </a:xfrm>
            <a:custGeom>
              <a:avLst/>
              <a:gdLst>
                <a:gd name="connsiteX0" fmla="*/ 1304925 w 8086725"/>
                <a:gd name="connsiteY0" fmla="*/ 0 h 3543300"/>
                <a:gd name="connsiteX1" fmla="*/ 8086725 w 8086725"/>
                <a:gd name="connsiteY1" fmla="*/ 1438275 h 3543300"/>
                <a:gd name="connsiteX2" fmla="*/ 7981950 w 8086725"/>
                <a:gd name="connsiteY2" fmla="*/ 1762125 h 3543300"/>
                <a:gd name="connsiteX3" fmla="*/ 2162175 w 8086725"/>
                <a:gd name="connsiteY3" fmla="*/ 523875 h 3543300"/>
                <a:gd name="connsiteX4" fmla="*/ 2124075 w 8086725"/>
                <a:gd name="connsiteY4" fmla="*/ 600075 h 3543300"/>
                <a:gd name="connsiteX5" fmla="*/ 3714750 w 8086725"/>
                <a:gd name="connsiteY5" fmla="*/ 1485900 h 3543300"/>
                <a:gd name="connsiteX6" fmla="*/ 2847975 w 8086725"/>
                <a:gd name="connsiteY6" fmla="*/ 2133600 h 3543300"/>
                <a:gd name="connsiteX7" fmla="*/ 2562225 w 8086725"/>
                <a:gd name="connsiteY7" fmla="*/ 2333625 h 3543300"/>
                <a:gd name="connsiteX8" fmla="*/ 466725 w 8086725"/>
                <a:gd name="connsiteY8" fmla="*/ 3543300 h 3543300"/>
                <a:gd name="connsiteX9" fmla="*/ 171450 w 8086725"/>
                <a:gd name="connsiteY9" fmla="*/ 3009900 h 3543300"/>
                <a:gd name="connsiteX10" fmla="*/ 1438275 w 8086725"/>
                <a:gd name="connsiteY10" fmla="*/ 2257425 h 3543300"/>
                <a:gd name="connsiteX11" fmla="*/ 0 w 8086725"/>
                <a:gd name="connsiteY11" fmla="*/ 809625 h 3543300"/>
                <a:gd name="connsiteX12" fmla="*/ 1304925 w 8086725"/>
                <a:gd name="connsiteY12" fmla="*/ 0 h 3543300"/>
                <a:gd name="connsiteX0" fmla="*/ 1304925 w 8086725"/>
                <a:gd name="connsiteY0" fmla="*/ 0 h 3543300"/>
                <a:gd name="connsiteX1" fmla="*/ 8086725 w 8086725"/>
                <a:gd name="connsiteY1" fmla="*/ 1438275 h 3543300"/>
                <a:gd name="connsiteX2" fmla="*/ 7981950 w 8086725"/>
                <a:gd name="connsiteY2" fmla="*/ 1762125 h 3543300"/>
                <a:gd name="connsiteX3" fmla="*/ 2162175 w 8086725"/>
                <a:gd name="connsiteY3" fmla="*/ 523875 h 3543300"/>
                <a:gd name="connsiteX4" fmla="*/ 2080183 w 8086725"/>
                <a:gd name="connsiteY4" fmla="*/ 578130 h 3543300"/>
                <a:gd name="connsiteX5" fmla="*/ 3714750 w 8086725"/>
                <a:gd name="connsiteY5" fmla="*/ 1485900 h 3543300"/>
                <a:gd name="connsiteX6" fmla="*/ 2847975 w 8086725"/>
                <a:gd name="connsiteY6" fmla="*/ 2133600 h 3543300"/>
                <a:gd name="connsiteX7" fmla="*/ 2562225 w 8086725"/>
                <a:gd name="connsiteY7" fmla="*/ 2333625 h 3543300"/>
                <a:gd name="connsiteX8" fmla="*/ 466725 w 8086725"/>
                <a:gd name="connsiteY8" fmla="*/ 3543300 h 3543300"/>
                <a:gd name="connsiteX9" fmla="*/ 171450 w 8086725"/>
                <a:gd name="connsiteY9" fmla="*/ 3009900 h 3543300"/>
                <a:gd name="connsiteX10" fmla="*/ 1438275 w 8086725"/>
                <a:gd name="connsiteY10" fmla="*/ 2257425 h 3543300"/>
                <a:gd name="connsiteX11" fmla="*/ 0 w 8086725"/>
                <a:gd name="connsiteY11" fmla="*/ 809625 h 3543300"/>
                <a:gd name="connsiteX12" fmla="*/ 1304925 w 8086725"/>
                <a:gd name="connsiteY12" fmla="*/ 0 h 354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86725" h="3543300">
                  <a:moveTo>
                    <a:pt x="1304925" y="0"/>
                  </a:moveTo>
                  <a:lnTo>
                    <a:pt x="8086725" y="1438275"/>
                  </a:lnTo>
                  <a:lnTo>
                    <a:pt x="7981950" y="1762125"/>
                  </a:lnTo>
                  <a:lnTo>
                    <a:pt x="2162175" y="523875"/>
                  </a:lnTo>
                  <a:lnTo>
                    <a:pt x="2080183" y="578130"/>
                  </a:lnTo>
                  <a:lnTo>
                    <a:pt x="3714750" y="1485900"/>
                  </a:lnTo>
                  <a:lnTo>
                    <a:pt x="2847975" y="2133600"/>
                  </a:lnTo>
                  <a:lnTo>
                    <a:pt x="2562225" y="2333625"/>
                  </a:lnTo>
                  <a:lnTo>
                    <a:pt x="466725" y="3543300"/>
                  </a:lnTo>
                  <a:lnTo>
                    <a:pt x="171450" y="3009900"/>
                  </a:lnTo>
                  <a:lnTo>
                    <a:pt x="1438275" y="2257425"/>
                  </a:lnTo>
                  <a:lnTo>
                    <a:pt x="0" y="809625"/>
                  </a:lnTo>
                  <a:lnTo>
                    <a:pt x="1304925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6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Полилиния 83"/>
            <p:cNvSpPr/>
            <p:nvPr/>
          </p:nvSpPr>
          <p:spPr>
            <a:xfrm>
              <a:off x="4146997" y="4104627"/>
              <a:ext cx="1268730" cy="1154430"/>
            </a:xfrm>
            <a:custGeom>
              <a:avLst/>
              <a:gdLst>
                <a:gd name="connsiteX0" fmla="*/ 523875 w 2114550"/>
                <a:gd name="connsiteY0" fmla="*/ 0 h 1924050"/>
                <a:gd name="connsiteX1" fmla="*/ 2114550 w 2114550"/>
                <a:gd name="connsiteY1" fmla="*/ 1562100 h 1924050"/>
                <a:gd name="connsiteX2" fmla="*/ 1009650 w 2114550"/>
                <a:gd name="connsiteY2" fmla="*/ 1924050 h 1924050"/>
                <a:gd name="connsiteX3" fmla="*/ 19050 w 2114550"/>
                <a:gd name="connsiteY3" fmla="*/ 1905000 h 1924050"/>
                <a:gd name="connsiteX4" fmla="*/ 0 w 2114550"/>
                <a:gd name="connsiteY4" fmla="*/ 295275 h 1924050"/>
                <a:gd name="connsiteX5" fmla="*/ 523875 w 2114550"/>
                <a:gd name="connsiteY5" fmla="*/ 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4550" h="1924050">
                  <a:moveTo>
                    <a:pt x="523875" y="0"/>
                  </a:moveTo>
                  <a:lnTo>
                    <a:pt x="2114550" y="1562100"/>
                  </a:lnTo>
                  <a:lnTo>
                    <a:pt x="1009650" y="1924050"/>
                  </a:lnTo>
                  <a:lnTo>
                    <a:pt x="19050" y="1905000"/>
                  </a:lnTo>
                  <a:lnTo>
                    <a:pt x="0" y="295275"/>
                  </a:lnTo>
                  <a:lnTo>
                    <a:pt x="523875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6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5" name="Полилиния 84"/>
            <p:cNvSpPr/>
            <p:nvPr/>
          </p:nvSpPr>
          <p:spPr>
            <a:xfrm>
              <a:off x="7941757" y="4950447"/>
              <a:ext cx="1746824" cy="1365885"/>
            </a:xfrm>
            <a:custGeom>
              <a:avLst/>
              <a:gdLst>
                <a:gd name="connsiteX0" fmla="*/ 1295400 w 3152775"/>
                <a:gd name="connsiteY0" fmla="*/ 0 h 2276475"/>
                <a:gd name="connsiteX1" fmla="*/ 3152775 w 3152775"/>
                <a:gd name="connsiteY1" fmla="*/ 466725 h 2276475"/>
                <a:gd name="connsiteX2" fmla="*/ 1609725 w 3152775"/>
                <a:gd name="connsiteY2" fmla="*/ 2276475 h 2276475"/>
                <a:gd name="connsiteX3" fmla="*/ 0 w 3152775"/>
                <a:gd name="connsiteY3" fmla="*/ 1419225 h 2276475"/>
                <a:gd name="connsiteX4" fmla="*/ 828675 w 3152775"/>
                <a:gd name="connsiteY4" fmla="*/ 180975 h 2276475"/>
                <a:gd name="connsiteX5" fmla="*/ 1295400 w 3152775"/>
                <a:gd name="connsiteY5" fmla="*/ 0 h 2276475"/>
                <a:gd name="connsiteX0" fmla="*/ 1295400 w 2911373"/>
                <a:gd name="connsiteY0" fmla="*/ 0 h 2276475"/>
                <a:gd name="connsiteX1" fmla="*/ 2911373 w 2911373"/>
                <a:gd name="connsiteY1" fmla="*/ 393573 h 2276475"/>
                <a:gd name="connsiteX2" fmla="*/ 1609725 w 2911373"/>
                <a:gd name="connsiteY2" fmla="*/ 2276475 h 2276475"/>
                <a:gd name="connsiteX3" fmla="*/ 0 w 2911373"/>
                <a:gd name="connsiteY3" fmla="*/ 1419225 h 2276475"/>
                <a:gd name="connsiteX4" fmla="*/ 828675 w 2911373"/>
                <a:gd name="connsiteY4" fmla="*/ 180975 h 2276475"/>
                <a:gd name="connsiteX5" fmla="*/ 1295400 w 2911373"/>
                <a:gd name="connsiteY5" fmla="*/ 0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11373" h="2276475">
                  <a:moveTo>
                    <a:pt x="1295400" y="0"/>
                  </a:moveTo>
                  <a:lnTo>
                    <a:pt x="2911373" y="393573"/>
                  </a:lnTo>
                  <a:lnTo>
                    <a:pt x="1609725" y="2276475"/>
                  </a:lnTo>
                  <a:lnTo>
                    <a:pt x="0" y="1419225"/>
                  </a:lnTo>
                  <a:lnTo>
                    <a:pt x="828675" y="180975"/>
                  </a:lnTo>
                  <a:lnTo>
                    <a:pt x="1295400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6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776101" y="3766073"/>
              <a:ext cx="1127562" cy="36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800" b="1" dirty="0">
                  <a:solidFill>
                    <a:srgbClr val="00B050"/>
                  </a:solidFill>
                </a:rPr>
                <a:t>1-й пусковой</a:t>
              </a:r>
            </a:p>
            <a:p>
              <a:pPr algn="ctr" defTabSz="914296"/>
              <a:r>
                <a:rPr lang="ru-RU" sz="800" b="1" dirty="0">
                  <a:solidFill>
                    <a:srgbClr val="00B050"/>
                  </a:solidFill>
                </a:rPr>
                <a:t>комплекс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038418" y="5269189"/>
              <a:ext cx="1145774" cy="36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800" b="1" dirty="0">
                  <a:solidFill>
                    <a:srgbClr val="FF0000"/>
                  </a:solidFill>
                </a:rPr>
                <a:t>3-й комплекс</a:t>
              </a:r>
            </a:p>
            <a:p>
              <a:pPr algn="ctr" defTabSz="914296"/>
              <a:r>
                <a:rPr lang="ru-RU" sz="800" b="1" dirty="0">
                  <a:solidFill>
                    <a:srgbClr val="FF0000"/>
                  </a:solidFill>
                </a:rPr>
                <a:t>сооружений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692926" y="6124086"/>
              <a:ext cx="1145774" cy="36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800" b="1" dirty="0">
                  <a:solidFill>
                    <a:srgbClr val="F79646">
                      <a:lumMod val="50000"/>
                    </a:srgbClr>
                  </a:solidFill>
                </a:rPr>
                <a:t>2-й комплекс</a:t>
              </a:r>
            </a:p>
            <a:p>
              <a:pPr algn="ctr" defTabSz="914296"/>
              <a:r>
                <a:rPr lang="ru-RU" sz="800" b="1" dirty="0">
                  <a:solidFill>
                    <a:srgbClr val="F79646">
                      <a:lumMod val="50000"/>
                    </a:srgbClr>
                  </a:solidFill>
                </a:rPr>
                <a:t>сооружений</a:t>
              </a:r>
            </a:p>
          </p:txBody>
        </p:sp>
        <p:cxnSp>
          <p:nvCxnSpPr>
            <p:cNvPr id="89" name="Прямая соединительная линия 88"/>
            <p:cNvCxnSpPr/>
            <p:nvPr/>
          </p:nvCxnSpPr>
          <p:spPr>
            <a:xfrm flipH="1">
              <a:off x="5370230" y="5153759"/>
              <a:ext cx="1262569" cy="769816"/>
            </a:xfrm>
            <a:prstGeom prst="line">
              <a:avLst/>
            </a:prstGeom>
            <a:ln w="28575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6677484" y="5133590"/>
              <a:ext cx="166308" cy="688419"/>
            </a:xfrm>
            <a:prstGeom prst="line">
              <a:avLst/>
            </a:prstGeom>
            <a:ln w="28575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6077313" y="5826665"/>
              <a:ext cx="1752860" cy="36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800" b="1" dirty="0">
                  <a:solidFill>
                    <a:prstClr val="black"/>
                  </a:solidFill>
                </a:rPr>
                <a:t>Газ от месторождения</a:t>
              </a:r>
            </a:p>
            <a:p>
              <a:pPr algn="ctr" defTabSz="914296"/>
              <a:r>
                <a:rPr lang="ru-RU" sz="800" b="1" dirty="0">
                  <a:solidFill>
                    <a:prstClr val="black"/>
                  </a:solidFill>
                </a:rPr>
                <a:t>Сарматское</a:t>
              </a:r>
            </a:p>
          </p:txBody>
        </p:sp>
        <p:cxnSp>
          <p:nvCxnSpPr>
            <p:cNvPr id="92" name="Прямая соединительная линия 91"/>
            <p:cNvCxnSpPr/>
            <p:nvPr/>
          </p:nvCxnSpPr>
          <p:spPr>
            <a:xfrm flipV="1">
              <a:off x="6763894" y="4896273"/>
              <a:ext cx="1930282" cy="114539"/>
            </a:xfrm>
            <a:prstGeom prst="line">
              <a:avLst/>
            </a:prstGeom>
            <a:ln w="28575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>
              <a:off x="8690210" y="4901750"/>
              <a:ext cx="1048304" cy="246221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 rot="21311217">
              <a:off x="6903310" y="4690210"/>
              <a:ext cx="1752860" cy="36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800" b="1" dirty="0">
                  <a:solidFill>
                    <a:prstClr val="black"/>
                  </a:solidFill>
                </a:rPr>
                <a:t>Газ от месторождения</a:t>
              </a:r>
            </a:p>
            <a:p>
              <a:pPr algn="ctr" defTabSz="914296"/>
              <a:r>
                <a:rPr lang="ru-RU" sz="800" b="1" dirty="0">
                  <a:solidFill>
                    <a:prstClr val="black"/>
                  </a:solidFill>
                </a:rPr>
                <a:t>Им. </a:t>
              </a:r>
              <a:r>
                <a:rPr lang="ru-RU" sz="800" b="1" dirty="0" err="1">
                  <a:solidFill>
                    <a:prstClr val="black"/>
                  </a:solidFill>
                </a:rPr>
                <a:t>Ю.Корчагина</a:t>
              </a:r>
              <a:endParaRPr lang="ru-RU" sz="800" b="1" dirty="0">
                <a:solidFill>
                  <a:prstClr val="black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611305" y="3852572"/>
              <a:ext cx="1005060" cy="4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96"/>
              <a:r>
                <a:rPr lang="ru-RU" sz="1000" b="1" dirty="0">
                  <a:solidFill>
                    <a:prstClr val="black"/>
                  </a:solidFill>
                </a:rPr>
                <a:t>ЛСП-1</a:t>
              </a:r>
            </a:p>
            <a:p>
              <a:pPr algn="ctr" defTabSz="914296"/>
              <a:r>
                <a:rPr lang="ru-RU" sz="1000" b="1" dirty="0" smtClean="0">
                  <a:solidFill>
                    <a:prstClr val="black"/>
                  </a:solidFill>
                </a:rPr>
                <a:t>12 </a:t>
              </a:r>
              <a:r>
                <a:rPr lang="ru-RU" sz="1000" b="1" dirty="0" err="1">
                  <a:solidFill>
                    <a:prstClr val="black"/>
                  </a:solidFill>
                </a:rPr>
                <a:t>скв</a:t>
              </a:r>
              <a:r>
                <a:rPr lang="ru-RU" sz="1000" b="1" dirty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023749" y="4865579"/>
              <a:ext cx="714743" cy="425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1000" b="1" dirty="0">
                  <a:solidFill>
                    <a:prstClr val="black"/>
                  </a:solidFill>
                </a:rPr>
                <a:t>БК</a:t>
              </a:r>
            </a:p>
            <a:p>
              <a:pPr algn="ctr" defTabSz="914296"/>
              <a:r>
                <a:rPr lang="ru-RU" sz="1000" b="1" dirty="0">
                  <a:solidFill>
                    <a:prstClr val="black"/>
                  </a:solidFill>
                </a:rPr>
                <a:t>5 </a:t>
              </a:r>
              <a:r>
                <a:rPr lang="ru-RU" sz="1000" b="1" dirty="0" err="1">
                  <a:solidFill>
                    <a:prstClr val="black"/>
                  </a:solidFill>
                </a:rPr>
                <a:t>скв</a:t>
              </a:r>
              <a:r>
                <a:rPr lang="ru-RU" sz="1000" b="1" dirty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319285" y="5913363"/>
              <a:ext cx="842230" cy="262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1000" b="1" dirty="0">
                  <a:solidFill>
                    <a:prstClr val="black"/>
                  </a:solidFill>
                </a:rPr>
                <a:t>ПМЖ-2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882362" y="5166745"/>
              <a:ext cx="761286" cy="425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1000" b="1" dirty="0">
                  <a:solidFill>
                    <a:prstClr val="black"/>
                  </a:solidFill>
                </a:rPr>
                <a:t>ЛСП-2</a:t>
              </a:r>
            </a:p>
            <a:p>
              <a:pPr algn="ctr" defTabSz="914296"/>
              <a:r>
                <a:rPr lang="ru-RU" sz="1000" b="1" dirty="0">
                  <a:solidFill>
                    <a:prstClr val="black"/>
                  </a:solidFill>
                </a:rPr>
                <a:t>8 </a:t>
              </a:r>
              <a:r>
                <a:rPr lang="ru-RU" sz="1000" b="1" dirty="0" err="1">
                  <a:solidFill>
                    <a:prstClr val="black"/>
                  </a:solidFill>
                </a:rPr>
                <a:t>скв</a:t>
              </a:r>
              <a:r>
                <a:rPr lang="ru-RU" sz="1000" b="1" dirty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99" name="Полилиния 98"/>
            <p:cNvSpPr/>
            <p:nvPr/>
          </p:nvSpPr>
          <p:spPr>
            <a:xfrm>
              <a:off x="5004247" y="4070337"/>
              <a:ext cx="4766310" cy="994410"/>
            </a:xfrm>
            <a:custGeom>
              <a:avLst/>
              <a:gdLst>
                <a:gd name="connsiteX0" fmla="*/ 1238250 w 7943850"/>
                <a:gd name="connsiteY0" fmla="*/ 0 h 1657350"/>
                <a:gd name="connsiteX1" fmla="*/ 7943850 w 7943850"/>
                <a:gd name="connsiteY1" fmla="*/ 1419225 h 1657350"/>
                <a:gd name="connsiteX2" fmla="*/ 7858125 w 7943850"/>
                <a:gd name="connsiteY2" fmla="*/ 1657350 h 1657350"/>
                <a:gd name="connsiteX3" fmla="*/ 2057400 w 7943850"/>
                <a:gd name="connsiteY3" fmla="*/ 400050 h 1657350"/>
                <a:gd name="connsiteX4" fmla="*/ 762000 w 7943850"/>
                <a:gd name="connsiteY4" fmla="*/ 1476375 h 1657350"/>
                <a:gd name="connsiteX5" fmla="*/ 0 w 7943850"/>
                <a:gd name="connsiteY5" fmla="*/ 771525 h 1657350"/>
                <a:gd name="connsiteX6" fmla="*/ 1238250 w 7943850"/>
                <a:gd name="connsiteY6" fmla="*/ 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43850" h="1657350">
                  <a:moveTo>
                    <a:pt x="1238250" y="0"/>
                  </a:moveTo>
                  <a:lnTo>
                    <a:pt x="7943850" y="1419225"/>
                  </a:lnTo>
                  <a:lnTo>
                    <a:pt x="7858125" y="1657350"/>
                  </a:lnTo>
                  <a:lnTo>
                    <a:pt x="2057400" y="400050"/>
                  </a:lnTo>
                  <a:lnTo>
                    <a:pt x="762000" y="1476375"/>
                  </a:lnTo>
                  <a:lnTo>
                    <a:pt x="0" y="771525"/>
                  </a:lnTo>
                  <a:lnTo>
                    <a:pt x="123825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6"/>
              <a:endParaRPr lang="ru-RU">
                <a:ln w="9525"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00" name="Полилиния 99"/>
            <p:cNvSpPr/>
            <p:nvPr/>
          </p:nvSpPr>
          <p:spPr>
            <a:xfrm>
              <a:off x="5095687" y="4407522"/>
              <a:ext cx="2005965" cy="1708785"/>
            </a:xfrm>
            <a:custGeom>
              <a:avLst/>
              <a:gdLst>
                <a:gd name="connsiteX0" fmla="*/ 1819275 w 3343275"/>
                <a:gd name="connsiteY0" fmla="*/ 0 h 2847975"/>
                <a:gd name="connsiteX1" fmla="*/ 3343275 w 3343275"/>
                <a:gd name="connsiteY1" fmla="*/ 876300 h 2847975"/>
                <a:gd name="connsiteX2" fmla="*/ 2381250 w 3343275"/>
                <a:gd name="connsiteY2" fmla="*/ 1590675 h 2847975"/>
                <a:gd name="connsiteX3" fmla="*/ 247650 w 3343275"/>
                <a:gd name="connsiteY3" fmla="*/ 2847975 h 2847975"/>
                <a:gd name="connsiteX4" fmla="*/ 0 w 3343275"/>
                <a:gd name="connsiteY4" fmla="*/ 2428875 h 2847975"/>
                <a:gd name="connsiteX5" fmla="*/ 1276350 w 3343275"/>
                <a:gd name="connsiteY5" fmla="*/ 1647825 h 2847975"/>
                <a:gd name="connsiteX6" fmla="*/ 638175 w 3343275"/>
                <a:gd name="connsiteY6" fmla="*/ 971550 h 2847975"/>
                <a:gd name="connsiteX7" fmla="*/ 1819275 w 3343275"/>
                <a:gd name="connsiteY7" fmla="*/ 0 h 284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3275" h="2847975">
                  <a:moveTo>
                    <a:pt x="1819275" y="0"/>
                  </a:moveTo>
                  <a:lnTo>
                    <a:pt x="3343275" y="876300"/>
                  </a:lnTo>
                  <a:lnTo>
                    <a:pt x="2381250" y="1590675"/>
                  </a:lnTo>
                  <a:lnTo>
                    <a:pt x="247650" y="2847975"/>
                  </a:lnTo>
                  <a:lnTo>
                    <a:pt x="0" y="2428875"/>
                  </a:lnTo>
                  <a:lnTo>
                    <a:pt x="1276350" y="1647825"/>
                  </a:lnTo>
                  <a:lnTo>
                    <a:pt x="638175" y="971550"/>
                  </a:lnTo>
                  <a:lnTo>
                    <a:pt x="1819275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6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934520" y="4347878"/>
              <a:ext cx="842230" cy="262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1000" b="1" dirty="0">
                  <a:solidFill>
                    <a:prstClr val="black"/>
                  </a:solidFill>
                </a:rPr>
                <a:t>ПМЖ-1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566269" y="5001017"/>
              <a:ext cx="654034" cy="229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800" b="1" dirty="0">
                  <a:solidFill>
                    <a:prstClr val="black"/>
                  </a:solidFill>
                </a:rPr>
                <a:t>5,9 км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459311" y="5328131"/>
              <a:ext cx="654034" cy="229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800" b="1" dirty="0">
                  <a:solidFill>
                    <a:prstClr val="black"/>
                  </a:solidFill>
                </a:rPr>
                <a:t>5,9 км</a:t>
              </a: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979696" y="4370270"/>
              <a:ext cx="1069659" cy="604867"/>
            </a:xfrm>
            <a:prstGeom prst="line">
              <a:avLst/>
            </a:prstGeom>
            <a:ln w="28575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4582026" y="6097723"/>
              <a:ext cx="1667842" cy="491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96"/>
              <a:r>
                <a:rPr lang="ru-RU" sz="800" b="1" dirty="0">
                  <a:solidFill>
                    <a:prstClr val="black"/>
                  </a:solidFill>
                </a:rPr>
                <a:t>Нефть и газ </a:t>
              </a:r>
            </a:p>
            <a:p>
              <a:pPr algn="ctr" defTabSz="914296"/>
              <a:r>
                <a:rPr lang="ru-RU" sz="800" b="1" dirty="0">
                  <a:solidFill>
                    <a:prstClr val="black"/>
                  </a:solidFill>
                </a:rPr>
                <a:t>на береговые сооружения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565670" y="5264722"/>
              <a:ext cx="985908" cy="36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800" b="1" dirty="0" err="1">
                  <a:solidFill>
                    <a:prstClr val="black"/>
                  </a:solidFill>
                </a:rPr>
                <a:t>Райзерный</a:t>
              </a:r>
              <a:endParaRPr lang="ru-RU" sz="800" b="1" dirty="0">
                <a:solidFill>
                  <a:prstClr val="black"/>
                </a:solidFill>
              </a:endParaRPr>
            </a:p>
            <a:p>
              <a:pPr algn="ctr" defTabSz="914296"/>
              <a:r>
                <a:rPr lang="ru-RU" sz="800" b="1" dirty="0">
                  <a:solidFill>
                    <a:prstClr val="black"/>
                  </a:solidFill>
                </a:rPr>
                <a:t>блок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653749" y="4629499"/>
              <a:ext cx="581184" cy="262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1000" b="1" dirty="0">
                  <a:solidFill>
                    <a:prstClr val="black"/>
                  </a:solidFill>
                </a:rPr>
                <a:t>ЦТП</a:t>
              </a:r>
            </a:p>
          </p:txBody>
        </p:sp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6731" y="3872635"/>
              <a:ext cx="1598578" cy="1342555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7533753" y="4015921"/>
              <a:ext cx="2432796" cy="36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800" b="1" dirty="0" err="1">
                  <a:solidFill>
                    <a:prstClr val="black"/>
                  </a:solidFill>
                </a:rPr>
                <a:t>Мультифазный</a:t>
              </a:r>
              <a:r>
                <a:rPr lang="ru-RU" sz="800" b="1" dirty="0">
                  <a:solidFill>
                    <a:prstClr val="black"/>
                  </a:solidFill>
                </a:rPr>
                <a:t> трубопровод</a:t>
              </a:r>
            </a:p>
            <a:p>
              <a:pPr algn="ctr" defTabSz="914296"/>
              <a:r>
                <a:rPr lang="ru-RU" sz="800" b="1" dirty="0">
                  <a:solidFill>
                    <a:prstClr val="black"/>
                  </a:solidFill>
                </a:rPr>
                <a:t>(до МЛСП м-я им. </a:t>
              </a:r>
              <a:r>
                <a:rPr lang="ru-RU" sz="800" b="1" dirty="0" err="1">
                  <a:solidFill>
                    <a:prstClr val="black"/>
                  </a:solidFill>
                </a:rPr>
                <a:t>Ю.Корчагина</a:t>
              </a:r>
              <a:r>
                <a:rPr lang="ru-RU" sz="800" b="1" dirty="0">
                  <a:solidFill>
                    <a:prstClr val="black"/>
                  </a:solidFill>
                </a:rPr>
                <a:t>)</a:t>
              </a:r>
            </a:p>
          </p:txBody>
        </p:sp>
        <p:cxnSp>
          <p:nvCxnSpPr>
            <p:cNvPr id="110" name="Прямая соединительная линия 109"/>
            <p:cNvCxnSpPr/>
            <p:nvPr/>
          </p:nvCxnSpPr>
          <p:spPr>
            <a:xfrm flipH="1">
              <a:off x="7667121" y="4377289"/>
              <a:ext cx="256792" cy="1809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 rot="19688975">
              <a:off x="4688654" y="5354068"/>
              <a:ext cx="2175795" cy="229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6"/>
              <a:r>
                <a:rPr lang="ru-RU" sz="800" b="1" dirty="0">
                  <a:solidFill>
                    <a:prstClr val="black"/>
                  </a:solidFill>
                </a:rPr>
                <a:t>114 км </a:t>
              </a:r>
              <a:r>
                <a:rPr lang="ru-RU" sz="600" b="1" dirty="0">
                  <a:solidFill>
                    <a:prstClr val="black"/>
                  </a:solidFill>
                </a:rPr>
                <a:t>(до береговых сооружений)</a:t>
              </a:r>
            </a:p>
          </p:txBody>
        </p:sp>
        <p:cxnSp>
          <p:nvCxnSpPr>
            <p:cNvPr id="112" name="Прямая соединительная линия 111"/>
            <p:cNvCxnSpPr/>
            <p:nvPr/>
          </p:nvCxnSpPr>
          <p:spPr>
            <a:xfrm flipH="1">
              <a:off x="7928462" y="4379998"/>
              <a:ext cx="171703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042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сновной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11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сновной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85B76279261FC41A2604133188FC3F0" ma:contentTypeVersion="0" ma:contentTypeDescription="Создание документа." ma:contentTypeScope="" ma:versionID="9c1053dd38e484c300abd3ef06536723">
  <xsd:schema xmlns:xsd="http://www.w3.org/2001/XMLSchema" xmlns:p="http://schemas.microsoft.com/office/2006/metadata/properties" targetNamespace="http://schemas.microsoft.com/office/2006/metadata/properties" ma:root="true" ma:fieldsID="53974d1da0c14f073d2cc649cae9f3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102A79DD-8E92-46E7-9FA2-2CE0BCBC88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BF0D447-BD17-4FF0-BADA-C9434F42BE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43278E-72EB-4A41-94F4-E6D9462DBE25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19842</TotalTime>
  <Words>4683</Words>
  <Application>Microsoft Office PowerPoint</Application>
  <PresentationFormat>Лист A4 (210x297 мм)</PresentationFormat>
  <Paragraphs>697</Paragraphs>
  <Slides>26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Тема Office</vt:lpstr>
      <vt:lpstr>Тема1111</vt:lpstr>
      <vt:lpstr>5_Тема Office</vt:lpstr>
      <vt:lpstr>Нефтегазовые проекты  Каспийского моря – основа развития региона</vt:lpstr>
      <vt:lpstr>Обзорная схема лицензионных  участков </vt:lpstr>
      <vt:lpstr>Ключевые показатели проведенных геологоразведочных работ  в акватории Каспия</vt:lpstr>
      <vt:lpstr>Геологоразведочные работы в акватории Каспийского моря</vt:lpstr>
      <vt:lpstr>Концепция развития Северо-Каспийского региона. Морская часть</vt:lpstr>
      <vt:lpstr>Разработка месторождения им. Ю.Корчагина</vt:lpstr>
      <vt:lpstr>Презентация PowerPoint</vt:lpstr>
      <vt:lpstr>Презентация PowerPoint</vt:lpstr>
      <vt:lpstr>Презентация PowerPoint</vt:lpstr>
      <vt:lpstr>Презентация PowerPoint</vt:lpstr>
      <vt:lpstr>Месторождение Ракушечное</vt:lpstr>
      <vt:lpstr>Участие российских компаний в строительстве основных сооружений месторождения им. В. Филановского</vt:lpstr>
      <vt:lpstr>Участие российских компаний в строительстве основных сооружений месторождений Северного Каспия</vt:lpstr>
      <vt:lpstr>Обзорная схема комплексного освоения и транспорта углеводородов месторождений Северного Каспия</vt:lpstr>
      <vt:lpstr>Сохраняя природу, заботясь о безопасности</vt:lpstr>
      <vt:lpstr>Система обращения с отходами</vt:lpstr>
      <vt:lpstr>Информационная система экологического мониторинга</vt:lpstr>
      <vt:lpstr>Минимизации воздействия на ихтиофауну</vt:lpstr>
      <vt:lpstr>Лучшая практика – управление знаниями: постоянное обучение и тренинг</vt:lpstr>
      <vt:lpstr>Совместно с партнерами</vt:lpstr>
      <vt:lpstr>месторождение Хвалынское ООО «Каспийская Нефтегазовая Компания»</vt:lpstr>
      <vt:lpstr>месторождение Центральное ООО «Нефтегазовая Компания Центральная»</vt:lpstr>
      <vt:lpstr>месторождение Западно -Ракушечное ООО «Каспийская Нефтяная Компания»</vt:lpstr>
      <vt:lpstr>Преимущества каспийских проектов ПАО «ЛУКОЙЛ»</vt:lpstr>
      <vt:lpstr>ПАО «ЛУКОЙЛ» в российском секторе Каспия</vt:lpstr>
      <vt:lpstr>Презентация PowerPoint</vt:lpstr>
    </vt:vector>
  </TitlesOfParts>
  <Company>LUKOIL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Company</dc:creator>
  <cp:lastModifiedBy>Sergey</cp:lastModifiedBy>
  <cp:revision>415</cp:revision>
  <cp:lastPrinted>2017-08-30T07:58:24Z</cp:lastPrinted>
  <dcterms:created xsi:type="dcterms:W3CDTF">2015-12-02T14:34:23Z</dcterms:created>
  <dcterms:modified xsi:type="dcterms:W3CDTF">2017-09-24T15:22:43Z</dcterms:modified>
</cp:coreProperties>
</file>