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701" r:id="rId3"/>
    <p:sldMasterId id="2147483713" r:id="rId4"/>
    <p:sldMasterId id="2147483810" r:id="rId5"/>
    <p:sldMasterId id="2147483894" r:id="rId6"/>
  </p:sldMasterIdLst>
  <p:notesMasterIdLst>
    <p:notesMasterId r:id="rId24"/>
  </p:notesMasterIdLst>
  <p:sldIdLst>
    <p:sldId id="256" r:id="rId7"/>
    <p:sldId id="306" r:id="rId8"/>
    <p:sldId id="307" r:id="rId9"/>
    <p:sldId id="320" r:id="rId10"/>
    <p:sldId id="303" r:id="rId11"/>
    <p:sldId id="318" r:id="rId12"/>
    <p:sldId id="323" r:id="rId13"/>
    <p:sldId id="284" r:id="rId14"/>
    <p:sldId id="309" r:id="rId15"/>
    <p:sldId id="316" r:id="rId16"/>
    <p:sldId id="325" r:id="rId17"/>
    <p:sldId id="305" r:id="rId18"/>
    <p:sldId id="308" r:id="rId19"/>
    <p:sldId id="327" r:id="rId20"/>
    <p:sldId id="302" r:id="rId21"/>
    <p:sldId id="321" r:id="rId22"/>
    <p:sldId id="264" r:id="rId23"/>
  </p:sldIdLst>
  <p:sldSz cx="9144000" cy="6858000" type="screen4x3"/>
  <p:notesSz cx="6797675" cy="9928225"/>
  <p:defaultTextStyle>
    <a:defPPr marL="0" marR="0" indent="0" algn="l" defTabSz="914063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0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0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0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0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0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0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0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0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0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6E0"/>
          </a:solidFill>
        </a:fill>
      </a:tcStyle>
    </a:wholeTbl>
    <a:band2H>
      <a:tcTxStyle/>
      <a:tcStyle>
        <a:tcBdr/>
        <a:fill>
          <a:solidFill>
            <a:srgbClr val="EBEC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F1D6"/>
          </a:solidFill>
        </a:fill>
      </a:tcStyle>
    </a:wholeTbl>
    <a:band2H>
      <a:tcTxStyle/>
      <a:tcStyle>
        <a:tcBdr/>
        <a:fill>
          <a:solidFill>
            <a:srgbClr val="F7F8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D4D3"/>
          </a:solidFill>
        </a:fill>
      </a:tcStyle>
    </a:wholeTbl>
    <a:band2H>
      <a:tcTxStyle/>
      <a:tcStyle>
        <a:tcBdr/>
        <a:fill>
          <a:solidFill>
            <a:srgbClr val="EDEB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56" autoAdjust="0"/>
    <p:restoredTop sz="94660"/>
  </p:normalViewPr>
  <p:slideViewPr>
    <p:cSldViewPr snapToGrid="0">
      <p:cViewPr>
        <p:scale>
          <a:sx n="82" d="100"/>
          <a:sy n="82" d="100"/>
        </p:scale>
        <p:origin x="-1470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047302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516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03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547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063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2577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093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599608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125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001" tIns="45501" rIns="91001" bIns="45501"/>
          <a:lstStyle/>
          <a:p>
            <a:endParaRPr lang="ru-RU">
              <a:latin typeface="Arial" charset="0"/>
            </a:endParaRP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/>
          </p:nvPr>
        </p:nvSpPr>
        <p:spPr>
          <a:xfrm>
            <a:off x="3850443" y="9430705"/>
            <a:ext cx="2945659" cy="495936"/>
          </a:xfrm>
          <a:prstGeom prst="rect">
            <a:avLst/>
          </a:prstGeom>
          <a:noFill/>
          <a:ln/>
        </p:spPr>
        <p:txBody>
          <a:bodyPr lIns="91001" tIns="45501" rIns="91001" bIns="45501"/>
          <a:lstStyle/>
          <a:p>
            <a:pPr>
              <a:buFont typeface="Times New Roman" pitchFamily="18" charset="0"/>
              <a:buNone/>
            </a:pPr>
            <a:fld id="{B7604A03-7CC7-4EC6-AD8A-401CCE43B8E2}" type="slidenum">
              <a:rPr lang="ru-RU">
                <a:solidFill>
                  <a:prstClr val="black"/>
                </a:solidFill>
                <a:latin typeface="Arial" charset="0"/>
              </a:rPr>
              <a:pPr>
                <a:buFont typeface="Times New Roman" pitchFamily="18" charset="0"/>
                <a:buNone/>
              </a:pPr>
              <a:t>8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</p:spPr>
        <p:txBody>
          <a:bodyPr/>
          <a:lstStyle/>
          <a:p>
            <a:fld id="{1F49880C-6DB7-4794-BEA5-350C1AA27413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50446" y="9430093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90" tIns="45496" rIns="90990" bIns="45496" anchor="b"/>
          <a:lstStyle/>
          <a:p>
            <a:pPr algn="r"/>
            <a:fld id="{615953AD-9EB0-4790-9AED-89005F35405D}" type="slidenum">
              <a:rPr lang="ru-RU" sz="1200" b="0">
                <a:solidFill>
                  <a:schemeClr val="tx1"/>
                </a:solidFill>
              </a:rPr>
              <a:pPr algn="r"/>
              <a:t>9</a:t>
            </a:fld>
            <a:endParaRPr lang="ru-RU" sz="1200" b="0">
              <a:solidFill>
                <a:schemeClr val="tx1"/>
              </a:solidFill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50446" y="9430093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90" tIns="45496" rIns="90990" bIns="45496" anchor="b"/>
          <a:lstStyle/>
          <a:p>
            <a:fld id="{0BB207CC-73CD-4C86-8B65-B05D6988A1BC}" type="slidenum">
              <a:rPr lang="ru-RU" sz="1200"/>
              <a:pPr/>
              <a:t>9</a:t>
            </a:fld>
            <a:endParaRPr lang="ru-RU" sz="1200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56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91001" tIns="45501" rIns="91001" bIns="45501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705"/>
            <a:ext cx="2945659" cy="495936"/>
          </a:xfrm>
          <a:prstGeom prst="rect">
            <a:avLst/>
          </a:prstGeom>
        </p:spPr>
        <p:txBody>
          <a:bodyPr lIns="91001" tIns="45501" rIns="91001" bIns="45501"/>
          <a:lstStyle/>
          <a:p>
            <a:fld id="{DEC79CA0-00CD-4123-8927-6562120971C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548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91001" tIns="45501" rIns="91001" bIns="45501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705"/>
            <a:ext cx="2945659" cy="495936"/>
          </a:xfrm>
          <a:prstGeom prst="rect">
            <a:avLst/>
          </a:prstGeom>
        </p:spPr>
        <p:txBody>
          <a:bodyPr lIns="91001" tIns="45501" rIns="91001" bIns="45501"/>
          <a:lstStyle/>
          <a:p>
            <a:fld id="{DEC79CA0-00CD-4123-8927-6562120971C2}" type="slidenum">
              <a:rPr lang="ru-RU" smtClean="0">
                <a:latin typeface="Calibri"/>
              </a:rPr>
              <a:pPr/>
              <a:t>14</a:t>
            </a:fld>
            <a:endParaRPr lang="ru-RU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2548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91001" tIns="45501" rIns="91001" bIns="45501"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3" y="9430705"/>
            <a:ext cx="2945659" cy="495936"/>
          </a:xfrm>
          <a:prstGeom prst="rect">
            <a:avLst/>
          </a:prstGeom>
        </p:spPr>
        <p:txBody>
          <a:bodyPr lIns="91001" tIns="45501" rIns="91001" bIns="45501"/>
          <a:lstStyle/>
          <a:p>
            <a:fld id="{DEC79CA0-00CD-4123-8927-6562120971C2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2079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dirty="0"/>
              <a:t>Fast</a:t>
            </a:r>
            <a:r>
              <a:rPr lang="en-US" baseline="0" dirty="0"/>
              <a:t> change of the drilling method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baseline="0" dirty="0"/>
              <a:t>Various applications: exploration, sampling, large diameter core drilling, decontamination, shafts, </a:t>
            </a:r>
            <a:r>
              <a:rPr lang="ru-RU" baseline="0" dirty="0" err="1"/>
              <a:t>продуцтион</a:t>
            </a:r>
            <a:r>
              <a:rPr lang="ru-RU" baseline="0" dirty="0"/>
              <a:t> </a:t>
            </a:r>
            <a:r>
              <a:rPr lang="en-US" baseline="0" dirty="0"/>
              <a:t>well drilling, rescue drilling</a:t>
            </a:r>
            <a:r>
              <a:rPr lang="en-US" baseline="0"/>
              <a:t>, geothermal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baseline="0"/>
              <a:t>Technology </a:t>
            </a:r>
            <a:r>
              <a:rPr lang="en-US" baseline="0" dirty="0"/>
              <a:t>based on experience of 90 years in drilling business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baseline="0" dirty="0"/>
              <a:t>High quality affect high durability and reliability!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baseline="0" dirty="0"/>
              <a:t>One stop shop: PRAKLA offers complete drill site equipment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baseline="0" dirty="0"/>
              <a:t>After-sales support: training and service around the world!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US" baseline="0" dirty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US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FBDDBF-57AA-4E80-902D-87569357F43A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48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1" y="274641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41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457200" y="1600200"/>
            <a:ext cx="4038600" cy="218599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sz="half" idx="13"/>
          </p:nvPr>
        </p:nvSpPr>
        <p:spPr>
          <a:xfrm>
            <a:off x="457200" y="3938587"/>
            <a:ext cx="8229600" cy="218757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A1F-BBF3-4B54-A766-9593692764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ED3B-7A2D-428E-B30A-BC4BCDC8B6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14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A1F-BBF3-4B54-A766-9593692764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ED3B-7A2D-428E-B30A-BC4BCDC8B6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68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A1F-BBF3-4B54-A766-9593692764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ED3B-7A2D-428E-B30A-BC4BCDC8B6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30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A1F-BBF3-4B54-A766-9593692764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ED3B-7A2D-428E-B30A-BC4BCDC8B6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69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0" indent="0">
              <a:buNone/>
              <a:defRPr sz="2000" b="1"/>
            </a:lvl2pPr>
            <a:lvl3pPr marL="914063" indent="0">
              <a:buNone/>
              <a:defRPr sz="1800" b="1"/>
            </a:lvl3pPr>
            <a:lvl4pPr marL="1371093" indent="0">
              <a:buNone/>
              <a:defRPr sz="1600" b="1"/>
            </a:lvl4pPr>
            <a:lvl5pPr marL="1828125" indent="0">
              <a:buNone/>
              <a:defRPr sz="1600" b="1"/>
            </a:lvl5pPr>
            <a:lvl6pPr marL="2285156" indent="0">
              <a:buNone/>
              <a:defRPr sz="1600" b="1"/>
            </a:lvl6pPr>
            <a:lvl7pPr marL="2742186" indent="0">
              <a:buNone/>
              <a:defRPr sz="1600" b="1"/>
            </a:lvl7pPr>
            <a:lvl8pPr marL="3199218" indent="0">
              <a:buNone/>
              <a:defRPr sz="1600" b="1"/>
            </a:lvl8pPr>
            <a:lvl9pPr marL="365624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0" indent="0">
              <a:buNone/>
              <a:defRPr sz="2000" b="1"/>
            </a:lvl2pPr>
            <a:lvl3pPr marL="914063" indent="0">
              <a:buNone/>
              <a:defRPr sz="1800" b="1"/>
            </a:lvl3pPr>
            <a:lvl4pPr marL="1371093" indent="0">
              <a:buNone/>
              <a:defRPr sz="1600" b="1"/>
            </a:lvl4pPr>
            <a:lvl5pPr marL="1828125" indent="0">
              <a:buNone/>
              <a:defRPr sz="1600" b="1"/>
            </a:lvl5pPr>
            <a:lvl6pPr marL="2285156" indent="0">
              <a:buNone/>
              <a:defRPr sz="1600" b="1"/>
            </a:lvl6pPr>
            <a:lvl7pPr marL="2742186" indent="0">
              <a:buNone/>
              <a:defRPr sz="1600" b="1"/>
            </a:lvl7pPr>
            <a:lvl8pPr marL="3199218" indent="0">
              <a:buNone/>
              <a:defRPr sz="1600" b="1"/>
            </a:lvl8pPr>
            <a:lvl9pPr marL="365624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A1F-BBF3-4B54-A766-9593692764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ED3B-7A2D-428E-B30A-BC4BCDC8B6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38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A1F-BBF3-4B54-A766-9593692764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ED3B-7A2D-428E-B30A-BC4BCDC8B6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3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5" y="2906714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0">
              <a:spcBef>
                <a:spcPts val="400"/>
              </a:spcBef>
              <a:buSzTx/>
              <a:buNone/>
              <a:defRPr sz="2000"/>
            </a:lvl2pPr>
            <a:lvl3pPr marL="0" indent="0">
              <a:spcBef>
                <a:spcPts val="400"/>
              </a:spcBef>
              <a:buSzTx/>
              <a:buNone/>
              <a:defRPr sz="2000"/>
            </a:lvl3pPr>
            <a:lvl4pPr marL="0" indent="0">
              <a:spcBef>
                <a:spcPts val="400"/>
              </a:spcBef>
              <a:buSzTx/>
              <a:buNone/>
              <a:defRPr sz="2000"/>
            </a:lvl4pPr>
            <a:lvl5pPr marL="0" indent="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A1F-BBF3-4B54-A766-9593692764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ED3B-7A2D-428E-B30A-BC4BCDC8B6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56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0" indent="0">
              <a:buNone/>
              <a:defRPr sz="1200"/>
            </a:lvl2pPr>
            <a:lvl3pPr marL="914063" indent="0">
              <a:buNone/>
              <a:defRPr sz="1000"/>
            </a:lvl3pPr>
            <a:lvl4pPr marL="1371093" indent="0">
              <a:buNone/>
              <a:defRPr sz="900"/>
            </a:lvl4pPr>
            <a:lvl5pPr marL="1828125" indent="0">
              <a:buNone/>
              <a:defRPr sz="900"/>
            </a:lvl5pPr>
            <a:lvl6pPr marL="2285156" indent="0">
              <a:buNone/>
              <a:defRPr sz="900"/>
            </a:lvl6pPr>
            <a:lvl7pPr marL="2742186" indent="0">
              <a:buNone/>
              <a:defRPr sz="900"/>
            </a:lvl7pPr>
            <a:lvl8pPr marL="3199218" indent="0">
              <a:buNone/>
              <a:defRPr sz="900"/>
            </a:lvl8pPr>
            <a:lvl9pPr marL="365624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A1F-BBF3-4B54-A766-9593692764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ED3B-7A2D-428E-B30A-BC4BCDC8B6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59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0" indent="0">
              <a:buNone/>
              <a:defRPr sz="2800"/>
            </a:lvl2pPr>
            <a:lvl3pPr marL="914063" indent="0">
              <a:buNone/>
              <a:defRPr sz="2400"/>
            </a:lvl3pPr>
            <a:lvl4pPr marL="1371093" indent="0">
              <a:buNone/>
              <a:defRPr sz="2000"/>
            </a:lvl4pPr>
            <a:lvl5pPr marL="1828125" indent="0">
              <a:buNone/>
              <a:defRPr sz="2000"/>
            </a:lvl5pPr>
            <a:lvl6pPr marL="2285156" indent="0">
              <a:buNone/>
              <a:defRPr sz="2000"/>
            </a:lvl6pPr>
            <a:lvl7pPr marL="2742186" indent="0">
              <a:buNone/>
              <a:defRPr sz="2000"/>
            </a:lvl7pPr>
            <a:lvl8pPr marL="3199218" indent="0">
              <a:buNone/>
              <a:defRPr sz="2000"/>
            </a:lvl8pPr>
            <a:lvl9pPr marL="365624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0" indent="0">
              <a:buNone/>
              <a:defRPr sz="1200"/>
            </a:lvl2pPr>
            <a:lvl3pPr marL="914063" indent="0">
              <a:buNone/>
              <a:defRPr sz="1000"/>
            </a:lvl3pPr>
            <a:lvl4pPr marL="1371093" indent="0">
              <a:buNone/>
              <a:defRPr sz="900"/>
            </a:lvl4pPr>
            <a:lvl5pPr marL="1828125" indent="0">
              <a:buNone/>
              <a:defRPr sz="900"/>
            </a:lvl5pPr>
            <a:lvl6pPr marL="2285156" indent="0">
              <a:buNone/>
              <a:defRPr sz="900"/>
            </a:lvl6pPr>
            <a:lvl7pPr marL="2742186" indent="0">
              <a:buNone/>
              <a:defRPr sz="900"/>
            </a:lvl7pPr>
            <a:lvl8pPr marL="3199218" indent="0">
              <a:buNone/>
              <a:defRPr sz="900"/>
            </a:lvl8pPr>
            <a:lvl9pPr marL="365624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A1F-BBF3-4B54-A766-9593692764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ED3B-7A2D-428E-B30A-BC4BCDC8B6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39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A1F-BBF3-4B54-A766-9593692764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ED3B-7A2D-428E-B30A-BC4BCDC8B6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12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A1F-BBF3-4B54-A766-9593692764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ED3B-7A2D-428E-B30A-BC4BCDC8B6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15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A1F-BBF3-4B54-A766-9593692764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ED3B-7A2D-428E-B30A-BC4BCDC8B6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60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A1F-BBF3-4B54-A766-9593692764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ED3B-7A2D-428E-B30A-BC4BCDC8B6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04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A1F-BBF3-4B54-A766-9593692764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ED3B-7A2D-428E-B30A-BC4BCDC8B6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95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A1F-BBF3-4B54-A766-9593692764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ED3B-7A2D-428E-B30A-BC4BCDC8B6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194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0" indent="0">
              <a:buNone/>
              <a:defRPr sz="2000" b="1"/>
            </a:lvl2pPr>
            <a:lvl3pPr marL="914063" indent="0">
              <a:buNone/>
              <a:defRPr sz="1800" b="1"/>
            </a:lvl3pPr>
            <a:lvl4pPr marL="1371093" indent="0">
              <a:buNone/>
              <a:defRPr sz="1600" b="1"/>
            </a:lvl4pPr>
            <a:lvl5pPr marL="1828125" indent="0">
              <a:buNone/>
              <a:defRPr sz="1600" b="1"/>
            </a:lvl5pPr>
            <a:lvl6pPr marL="2285156" indent="0">
              <a:buNone/>
              <a:defRPr sz="1600" b="1"/>
            </a:lvl6pPr>
            <a:lvl7pPr marL="2742186" indent="0">
              <a:buNone/>
              <a:defRPr sz="1600" b="1"/>
            </a:lvl7pPr>
            <a:lvl8pPr marL="3199218" indent="0">
              <a:buNone/>
              <a:defRPr sz="1600" b="1"/>
            </a:lvl8pPr>
            <a:lvl9pPr marL="365624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0" indent="0">
              <a:buNone/>
              <a:defRPr sz="2000" b="1"/>
            </a:lvl2pPr>
            <a:lvl3pPr marL="914063" indent="0">
              <a:buNone/>
              <a:defRPr sz="1800" b="1"/>
            </a:lvl3pPr>
            <a:lvl4pPr marL="1371093" indent="0">
              <a:buNone/>
              <a:defRPr sz="1600" b="1"/>
            </a:lvl4pPr>
            <a:lvl5pPr marL="1828125" indent="0">
              <a:buNone/>
              <a:defRPr sz="1600" b="1"/>
            </a:lvl5pPr>
            <a:lvl6pPr marL="2285156" indent="0">
              <a:buNone/>
              <a:defRPr sz="1600" b="1"/>
            </a:lvl6pPr>
            <a:lvl7pPr marL="2742186" indent="0">
              <a:buNone/>
              <a:defRPr sz="1600" b="1"/>
            </a:lvl7pPr>
            <a:lvl8pPr marL="3199218" indent="0">
              <a:buNone/>
              <a:defRPr sz="1600" b="1"/>
            </a:lvl8pPr>
            <a:lvl9pPr marL="365624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A1F-BBF3-4B54-A766-9593692764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ED3B-7A2D-428E-B30A-BC4BCDC8B6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284" indent="-333252">
              <a:spcBef>
                <a:spcPts val="600"/>
              </a:spcBef>
              <a:defRPr sz="2800"/>
            </a:lvl2pPr>
            <a:lvl3pPr marL="1233982" indent="-319921">
              <a:spcBef>
                <a:spcPts val="600"/>
              </a:spcBef>
              <a:defRPr sz="2800"/>
            </a:lvl3pPr>
            <a:lvl4pPr marL="1726562" indent="-355468">
              <a:spcBef>
                <a:spcPts val="600"/>
              </a:spcBef>
              <a:defRPr sz="2800"/>
            </a:lvl4pPr>
            <a:lvl5pPr marL="2183593" indent="-355468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A1F-BBF3-4B54-A766-9593692764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ED3B-7A2D-428E-B30A-BC4BCDC8B6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58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A1F-BBF3-4B54-A766-9593692764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ED3B-7A2D-428E-B30A-BC4BCDC8B6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73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0" indent="0">
              <a:buNone/>
              <a:defRPr sz="1200"/>
            </a:lvl2pPr>
            <a:lvl3pPr marL="914063" indent="0">
              <a:buNone/>
              <a:defRPr sz="1000"/>
            </a:lvl3pPr>
            <a:lvl4pPr marL="1371093" indent="0">
              <a:buNone/>
              <a:defRPr sz="900"/>
            </a:lvl4pPr>
            <a:lvl5pPr marL="1828125" indent="0">
              <a:buNone/>
              <a:defRPr sz="900"/>
            </a:lvl5pPr>
            <a:lvl6pPr marL="2285156" indent="0">
              <a:buNone/>
              <a:defRPr sz="900"/>
            </a:lvl6pPr>
            <a:lvl7pPr marL="2742186" indent="0">
              <a:buNone/>
              <a:defRPr sz="900"/>
            </a:lvl7pPr>
            <a:lvl8pPr marL="3199218" indent="0">
              <a:buNone/>
              <a:defRPr sz="900"/>
            </a:lvl8pPr>
            <a:lvl9pPr marL="365624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A1F-BBF3-4B54-A766-9593692764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ED3B-7A2D-428E-B30A-BC4BCDC8B6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2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0" indent="0">
              <a:buNone/>
              <a:defRPr sz="2800"/>
            </a:lvl2pPr>
            <a:lvl3pPr marL="914063" indent="0">
              <a:buNone/>
              <a:defRPr sz="2400"/>
            </a:lvl3pPr>
            <a:lvl4pPr marL="1371093" indent="0">
              <a:buNone/>
              <a:defRPr sz="2000"/>
            </a:lvl4pPr>
            <a:lvl5pPr marL="1828125" indent="0">
              <a:buNone/>
              <a:defRPr sz="2000"/>
            </a:lvl5pPr>
            <a:lvl6pPr marL="2285156" indent="0">
              <a:buNone/>
              <a:defRPr sz="2000"/>
            </a:lvl6pPr>
            <a:lvl7pPr marL="2742186" indent="0">
              <a:buNone/>
              <a:defRPr sz="2000"/>
            </a:lvl7pPr>
            <a:lvl8pPr marL="3199218" indent="0">
              <a:buNone/>
              <a:defRPr sz="2000"/>
            </a:lvl8pPr>
            <a:lvl9pPr marL="365624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0" indent="0">
              <a:buNone/>
              <a:defRPr sz="1200"/>
            </a:lvl2pPr>
            <a:lvl3pPr marL="914063" indent="0">
              <a:buNone/>
              <a:defRPr sz="1000"/>
            </a:lvl3pPr>
            <a:lvl4pPr marL="1371093" indent="0">
              <a:buNone/>
              <a:defRPr sz="900"/>
            </a:lvl4pPr>
            <a:lvl5pPr marL="1828125" indent="0">
              <a:buNone/>
              <a:defRPr sz="900"/>
            </a:lvl5pPr>
            <a:lvl6pPr marL="2285156" indent="0">
              <a:buNone/>
              <a:defRPr sz="900"/>
            </a:lvl6pPr>
            <a:lvl7pPr marL="2742186" indent="0">
              <a:buNone/>
              <a:defRPr sz="900"/>
            </a:lvl7pPr>
            <a:lvl8pPr marL="3199218" indent="0">
              <a:buNone/>
              <a:defRPr sz="900"/>
            </a:lvl8pPr>
            <a:lvl9pPr marL="365624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A1F-BBF3-4B54-A766-9593692764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ED3B-7A2D-428E-B30A-BC4BCDC8B6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16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A1F-BBF3-4B54-A766-9593692764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ED3B-7A2D-428E-B30A-BC4BCDC8B6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185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A1F-BBF3-4B54-A766-9593692764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ED3B-7A2D-428E-B30A-BC4BCDC8B6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398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A1F-BBF3-4B54-A766-9593692764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ED3B-7A2D-428E-B30A-BC4BCDC8B6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307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A1F-BBF3-4B54-A766-9593692764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ED3B-7A2D-428E-B30A-BC4BCDC8B6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019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A1F-BBF3-4B54-A766-9593692764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ED3B-7A2D-428E-B30A-BC4BCDC8B6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906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A1F-BBF3-4B54-A766-9593692764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ED3B-7A2D-428E-B30A-BC4BCDC8B6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61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0">
              <a:spcBef>
                <a:spcPts val="500"/>
              </a:spcBef>
              <a:buSzTx/>
              <a:buNone/>
              <a:defRPr sz="2400" b="1"/>
            </a:lvl2pPr>
            <a:lvl3pPr marL="0" indent="0">
              <a:spcBef>
                <a:spcPts val="500"/>
              </a:spcBef>
              <a:buSzTx/>
              <a:buNone/>
              <a:defRPr sz="2400" b="1"/>
            </a:lvl3pPr>
            <a:lvl4pPr marL="0" indent="0">
              <a:spcBef>
                <a:spcPts val="500"/>
              </a:spcBef>
              <a:buSzTx/>
              <a:buNone/>
              <a:defRPr sz="2400" b="1"/>
            </a:lvl4pPr>
            <a:lvl5pPr marL="0" indent="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5"/>
            <a:ext cx="4041775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0" indent="0">
              <a:buNone/>
              <a:defRPr sz="2000" b="1"/>
            </a:lvl2pPr>
            <a:lvl3pPr marL="914063" indent="0">
              <a:buNone/>
              <a:defRPr sz="1800" b="1"/>
            </a:lvl3pPr>
            <a:lvl4pPr marL="1371093" indent="0">
              <a:buNone/>
              <a:defRPr sz="1600" b="1"/>
            </a:lvl4pPr>
            <a:lvl5pPr marL="1828125" indent="0">
              <a:buNone/>
              <a:defRPr sz="1600" b="1"/>
            </a:lvl5pPr>
            <a:lvl6pPr marL="2285156" indent="0">
              <a:buNone/>
              <a:defRPr sz="1600" b="1"/>
            </a:lvl6pPr>
            <a:lvl7pPr marL="2742186" indent="0">
              <a:buNone/>
              <a:defRPr sz="1600" b="1"/>
            </a:lvl7pPr>
            <a:lvl8pPr marL="3199218" indent="0">
              <a:buNone/>
              <a:defRPr sz="1600" b="1"/>
            </a:lvl8pPr>
            <a:lvl9pPr marL="365624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0" indent="0">
              <a:buNone/>
              <a:defRPr sz="2000" b="1"/>
            </a:lvl2pPr>
            <a:lvl3pPr marL="914063" indent="0">
              <a:buNone/>
              <a:defRPr sz="1800" b="1"/>
            </a:lvl3pPr>
            <a:lvl4pPr marL="1371093" indent="0">
              <a:buNone/>
              <a:defRPr sz="1600" b="1"/>
            </a:lvl4pPr>
            <a:lvl5pPr marL="1828125" indent="0">
              <a:buNone/>
              <a:defRPr sz="1600" b="1"/>
            </a:lvl5pPr>
            <a:lvl6pPr marL="2285156" indent="0">
              <a:buNone/>
              <a:defRPr sz="1600" b="1"/>
            </a:lvl6pPr>
            <a:lvl7pPr marL="2742186" indent="0">
              <a:buNone/>
              <a:defRPr sz="1600" b="1"/>
            </a:lvl7pPr>
            <a:lvl8pPr marL="3199218" indent="0">
              <a:buNone/>
              <a:defRPr sz="1600" b="1"/>
            </a:lvl8pPr>
            <a:lvl9pPr marL="365624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A1F-BBF3-4B54-A766-9593692764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ED3B-7A2D-428E-B30A-BC4BCDC8B6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821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A1F-BBF3-4B54-A766-9593692764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ED3B-7A2D-428E-B30A-BC4BCDC8B6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77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A1F-BBF3-4B54-A766-9593692764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ED3B-7A2D-428E-B30A-BC4BCDC8B6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2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0" indent="0">
              <a:buNone/>
              <a:defRPr sz="1200"/>
            </a:lvl2pPr>
            <a:lvl3pPr marL="914063" indent="0">
              <a:buNone/>
              <a:defRPr sz="1000"/>
            </a:lvl3pPr>
            <a:lvl4pPr marL="1371093" indent="0">
              <a:buNone/>
              <a:defRPr sz="900"/>
            </a:lvl4pPr>
            <a:lvl5pPr marL="1828125" indent="0">
              <a:buNone/>
              <a:defRPr sz="900"/>
            </a:lvl5pPr>
            <a:lvl6pPr marL="2285156" indent="0">
              <a:buNone/>
              <a:defRPr sz="900"/>
            </a:lvl6pPr>
            <a:lvl7pPr marL="2742186" indent="0">
              <a:buNone/>
              <a:defRPr sz="900"/>
            </a:lvl7pPr>
            <a:lvl8pPr marL="3199218" indent="0">
              <a:buNone/>
              <a:defRPr sz="900"/>
            </a:lvl8pPr>
            <a:lvl9pPr marL="365624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A1F-BBF3-4B54-A766-9593692764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ED3B-7A2D-428E-B30A-BC4BCDC8B6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963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0" indent="0">
              <a:buNone/>
              <a:defRPr sz="2800"/>
            </a:lvl2pPr>
            <a:lvl3pPr marL="914063" indent="0">
              <a:buNone/>
              <a:defRPr sz="2400"/>
            </a:lvl3pPr>
            <a:lvl4pPr marL="1371093" indent="0">
              <a:buNone/>
              <a:defRPr sz="2000"/>
            </a:lvl4pPr>
            <a:lvl5pPr marL="1828125" indent="0">
              <a:buNone/>
              <a:defRPr sz="2000"/>
            </a:lvl5pPr>
            <a:lvl6pPr marL="2285156" indent="0">
              <a:buNone/>
              <a:defRPr sz="2000"/>
            </a:lvl6pPr>
            <a:lvl7pPr marL="2742186" indent="0">
              <a:buNone/>
              <a:defRPr sz="2000"/>
            </a:lvl7pPr>
            <a:lvl8pPr marL="3199218" indent="0">
              <a:buNone/>
              <a:defRPr sz="2000"/>
            </a:lvl8pPr>
            <a:lvl9pPr marL="365624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0" indent="0">
              <a:buNone/>
              <a:defRPr sz="1200"/>
            </a:lvl2pPr>
            <a:lvl3pPr marL="914063" indent="0">
              <a:buNone/>
              <a:defRPr sz="1000"/>
            </a:lvl3pPr>
            <a:lvl4pPr marL="1371093" indent="0">
              <a:buNone/>
              <a:defRPr sz="900"/>
            </a:lvl4pPr>
            <a:lvl5pPr marL="1828125" indent="0">
              <a:buNone/>
              <a:defRPr sz="900"/>
            </a:lvl5pPr>
            <a:lvl6pPr marL="2285156" indent="0">
              <a:buNone/>
              <a:defRPr sz="900"/>
            </a:lvl6pPr>
            <a:lvl7pPr marL="2742186" indent="0">
              <a:buNone/>
              <a:defRPr sz="900"/>
            </a:lvl7pPr>
            <a:lvl8pPr marL="3199218" indent="0">
              <a:buNone/>
              <a:defRPr sz="900"/>
            </a:lvl8pPr>
            <a:lvl9pPr marL="365624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A1F-BBF3-4B54-A766-9593692764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ED3B-7A2D-428E-B30A-BC4BCDC8B6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482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A1F-BBF3-4B54-A766-9593692764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ED3B-7A2D-428E-B30A-BC4BCDC8B6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48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A1F-BBF3-4B54-A766-9593692764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ED3B-7A2D-428E-B30A-BC4BCDC8B6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091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3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0" algn="ctr">
              <a:buSzTx/>
              <a:buNone/>
            </a:lvl2pPr>
            <a:lvl3pPr marL="0" indent="0" algn="ctr">
              <a:buSzTx/>
              <a:buNone/>
            </a:lvl3pPr>
            <a:lvl4pPr marL="0" indent="0" algn="ctr">
              <a:buSzTx/>
              <a:buNone/>
            </a:lvl4pPr>
            <a:lvl5pPr marL="0" indent="0" algn="ctr">
              <a:buSzTx/>
              <a:buNone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8340045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5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0">
              <a:spcBef>
                <a:spcPts val="400"/>
              </a:spcBef>
              <a:buSzTx/>
              <a:buNone/>
              <a:defRPr sz="2000"/>
            </a:lvl2pPr>
            <a:lvl3pPr marL="0" indent="0">
              <a:spcBef>
                <a:spcPts val="400"/>
              </a:spcBef>
              <a:buSzTx/>
              <a:buNone/>
              <a:defRPr sz="2000"/>
            </a:lvl3pPr>
            <a:lvl4pPr marL="0" indent="0">
              <a:spcBef>
                <a:spcPts val="400"/>
              </a:spcBef>
              <a:buSzTx/>
              <a:buNone/>
              <a:defRPr sz="2000"/>
            </a:lvl4pPr>
            <a:lvl5pPr marL="0" indent="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343985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284" indent="-333252">
              <a:spcBef>
                <a:spcPts val="600"/>
              </a:spcBef>
              <a:defRPr sz="2800"/>
            </a:lvl2pPr>
            <a:lvl3pPr marL="1233982" indent="-319921">
              <a:spcBef>
                <a:spcPts val="600"/>
              </a:spcBef>
              <a:defRPr sz="2800"/>
            </a:lvl3pPr>
            <a:lvl4pPr marL="1726562" indent="-355468">
              <a:spcBef>
                <a:spcPts val="600"/>
              </a:spcBef>
              <a:defRPr sz="2800"/>
            </a:lvl4pPr>
            <a:lvl5pPr marL="2183593" indent="-355468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633215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0">
              <a:spcBef>
                <a:spcPts val="500"/>
              </a:spcBef>
              <a:buSzTx/>
              <a:buNone/>
              <a:defRPr sz="2400" b="1"/>
            </a:lvl2pPr>
            <a:lvl3pPr marL="0" indent="0">
              <a:spcBef>
                <a:spcPts val="500"/>
              </a:spcBef>
              <a:buSzTx/>
              <a:buNone/>
              <a:defRPr sz="2400" b="1"/>
            </a:lvl3pPr>
            <a:lvl4pPr marL="0" indent="0">
              <a:spcBef>
                <a:spcPts val="500"/>
              </a:spcBef>
              <a:buSzTx/>
              <a:buNone/>
              <a:defRPr sz="2400" b="1"/>
            </a:lvl4pPr>
            <a:lvl5pPr marL="0" indent="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308251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1734829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39171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3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201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600891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05" tIns="45702" rIns="91405" bIns="45702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0">
              <a:spcBef>
                <a:spcPts val="300"/>
              </a:spcBef>
              <a:buSzTx/>
              <a:buNone/>
              <a:defRPr sz="1400"/>
            </a:lvl2pPr>
            <a:lvl3pPr marL="0" indent="0">
              <a:spcBef>
                <a:spcPts val="300"/>
              </a:spcBef>
              <a:buSzTx/>
              <a:buNone/>
              <a:defRPr sz="1400"/>
            </a:lvl3pPr>
            <a:lvl4pPr marL="0" indent="0">
              <a:spcBef>
                <a:spcPts val="300"/>
              </a:spcBef>
              <a:buSzTx/>
              <a:buNone/>
              <a:defRPr sz="1400"/>
            </a:lvl4pPr>
            <a:lvl5pPr marL="0" indent="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1307469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6765526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1" y="274641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41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1240835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1226466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457200" y="1600201"/>
            <a:ext cx="4038600" cy="218599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sz="half" idx="13"/>
          </p:nvPr>
        </p:nvSpPr>
        <p:spPr>
          <a:xfrm>
            <a:off x="457200" y="3938590"/>
            <a:ext cx="8229600" cy="218757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8229547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625255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974717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74" indent="0" algn="ctr">
              <a:buNone/>
              <a:defRPr/>
            </a:lvl2pPr>
            <a:lvl3pPr marL="913950" indent="0" algn="ctr">
              <a:buNone/>
              <a:defRPr/>
            </a:lvl3pPr>
            <a:lvl4pPr marL="1370924" indent="0" algn="ctr">
              <a:buNone/>
              <a:defRPr/>
            </a:lvl4pPr>
            <a:lvl5pPr marL="1827900" indent="0" algn="ctr">
              <a:buNone/>
              <a:defRPr/>
            </a:lvl5pPr>
            <a:lvl6pPr marL="2284874" indent="0" algn="ctr">
              <a:buNone/>
              <a:defRPr/>
            </a:lvl6pPr>
            <a:lvl7pPr marL="2741848" indent="0" algn="ctr">
              <a:buNone/>
              <a:defRPr/>
            </a:lvl7pPr>
            <a:lvl8pPr marL="3198824" indent="0" algn="ctr">
              <a:buNone/>
              <a:defRPr/>
            </a:lvl8pPr>
            <a:lvl9pPr marL="3655798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1A57E-5B16-4286-BF0D-7057FCEB4A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766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C8D23-CAFB-4A3B-A414-F823CDD02E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85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74" indent="0">
              <a:buNone/>
              <a:defRPr sz="1800"/>
            </a:lvl2pPr>
            <a:lvl3pPr marL="913950" indent="0">
              <a:buNone/>
              <a:defRPr sz="1600"/>
            </a:lvl3pPr>
            <a:lvl4pPr marL="1370924" indent="0">
              <a:buNone/>
              <a:defRPr sz="1400"/>
            </a:lvl4pPr>
            <a:lvl5pPr marL="1827900" indent="0">
              <a:buNone/>
              <a:defRPr sz="1400"/>
            </a:lvl5pPr>
            <a:lvl6pPr marL="2284874" indent="0">
              <a:buNone/>
              <a:defRPr sz="1400"/>
            </a:lvl6pPr>
            <a:lvl7pPr marL="2741848" indent="0">
              <a:buNone/>
              <a:defRPr sz="1400"/>
            </a:lvl7pPr>
            <a:lvl8pPr marL="3198824" indent="0">
              <a:buNone/>
              <a:defRPr sz="1400"/>
            </a:lvl8pPr>
            <a:lvl9pPr marL="3655798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FE7B0-8286-4271-A9F3-DAE2C650BB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904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27A32-5F71-4AAF-AFE2-66CDE811ED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276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4" indent="0">
              <a:buNone/>
              <a:defRPr sz="2000" b="1"/>
            </a:lvl2pPr>
            <a:lvl3pPr marL="913950" indent="0">
              <a:buNone/>
              <a:defRPr sz="1800" b="1"/>
            </a:lvl3pPr>
            <a:lvl4pPr marL="1370924" indent="0">
              <a:buNone/>
              <a:defRPr sz="1600" b="1"/>
            </a:lvl4pPr>
            <a:lvl5pPr marL="1827900" indent="0">
              <a:buNone/>
              <a:defRPr sz="1600" b="1"/>
            </a:lvl5pPr>
            <a:lvl6pPr marL="2284874" indent="0">
              <a:buNone/>
              <a:defRPr sz="1600" b="1"/>
            </a:lvl6pPr>
            <a:lvl7pPr marL="2741848" indent="0">
              <a:buNone/>
              <a:defRPr sz="1600" b="1"/>
            </a:lvl7pPr>
            <a:lvl8pPr marL="3198824" indent="0">
              <a:buNone/>
              <a:defRPr sz="1600" b="1"/>
            </a:lvl8pPr>
            <a:lvl9pPr marL="365579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4" indent="0">
              <a:buNone/>
              <a:defRPr sz="2000" b="1"/>
            </a:lvl2pPr>
            <a:lvl3pPr marL="913950" indent="0">
              <a:buNone/>
              <a:defRPr sz="1800" b="1"/>
            </a:lvl3pPr>
            <a:lvl4pPr marL="1370924" indent="0">
              <a:buNone/>
              <a:defRPr sz="1600" b="1"/>
            </a:lvl4pPr>
            <a:lvl5pPr marL="1827900" indent="0">
              <a:buNone/>
              <a:defRPr sz="1600" b="1"/>
            </a:lvl5pPr>
            <a:lvl6pPr marL="2284874" indent="0">
              <a:buNone/>
              <a:defRPr sz="1600" b="1"/>
            </a:lvl6pPr>
            <a:lvl7pPr marL="2741848" indent="0">
              <a:buNone/>
              <a:defRPr sz="1600" b="1"/>
            </a:lvl7pPr>
            <a:lvl8pPr marL="3198824" indent="0">
              <a:buNone/>
              <a:defRPr sz="1600" b="1"/>
            </a:lvl8pPr>
            <a:lvl9pPr marL="365579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E8E2C-430A-4321-97FE-5A3EA79C6F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997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D89FC-F85C-4AD8-96FA-89904B6025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2848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ECE2D-88F7-4608-805E-A00F2BB54A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729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74" indent="0">
              <a:buNone/>
              <a:defRPr sz="1200"/>
            </a:lvl2pPr>
            <a:lvl3pPr marL="913950" indent="0">
              <a:buNone/>
              <a:defRPr sz="1000"/>
            </a:lvl3pPr>
            <a:lvl4pPr marL="1370924" indent="0">
              <a:buNone/>
              <a:defRPr sz="900"/>
            </a:lvl4pPr>
            <a:lvl5pPr marL="1827900" indent="0">
              <a:buNone/>
              <a:defRPr sz="900"/>
            </a:lvl5pPr>
            <a:lvl6pPr marL="2284874" indent="0">
              <a:buNone/>
              <a:defRPr sz="900"/>
            </a:lvl6pPr>
            <a:lvl7pPr marL="2741848" indent="0">
              <a:buNone/>
              <a:defRPr sz="900"/>
            </a:lvl7pPr>
            <a:lvl8pPr marL="3198824" indent="0">
              <a:buNone/>
              <a:defRPr sz="900"/>
            </a:lvl8pPr>
            <a:lvl9pPr marL="365579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C84E0-0F7A-49AD-963F-39DF2829A5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244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74" indent="0">
              <a:buNone/>
              <a:defRPr sz="2800"/>
            </a:lvl2pPr>
            <a:lvl3pPr marL="913950" indent="0">
              <a:buNone/>
              <a:defRPr sz="2400"/>
            </a:lvl3pPr>
            <a:lvl4pPr marL="1370924" indent="0">
              <a:buNone/>
              <a:defRPr sz="2000"/>
            </a:lvl4pPr>
            <a:lvl5pPr marL="1827900" indent="0">
              <a:buNone/>
              <a:defRPr sz="2000"/>
            </a:lvl5pPr>
            <a:lvl6pPr marL="2284874" indent="0">
              <a:buNone/>
              <a:defRPr sz="2000"/>
            </a:lvl6pPr>
            <a:lvl7pPr marL="2741848" indent="0">
              <a:buNone/>
              <a:defRPr sz="2000"/>
            </a:lvl7pPr>
            <a:lvl8pPr marL="3198824" indent="0">
              <a:buNone/>
              <a:defRPr sz="2000"/>
            </a:lvl8pPr>
            <a:lvl9pPr marL="3655798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74" indent="0">
              <a:buNone/>
              <a:defRPr sz="1200"/>
            </a:lvl2pPr>
            <a:lvl3pPr marL="913950" indent="0">
              <a:buNone/>
              <a:defRPr sz="1000"/>
            </a:lvl3pPr>
            <a:lvl4pPr marL="1370924" indent="0">
              <a:buNone/>
              <a:defRPr sz="900"/>
            </a:lvl4pPr>
            <a:lvl5pPr marL="1827900" indent="0">
              <a:buNone/>
              <a:defRPr sz="900"/>
            </a:lvl5pPr>
            <a:lvl6pPr marL="2284874" indent="0">
              <a:buNone/>
              <a:defRPr sz="900"/>
            </a:lvl6pPr>
            <a:lvl7pPr marL="2741848" indent="0">
              <a:buNone/>
              <a:defRPr sz="900"/>
            </a:lvl7pPr>
            <a:lvl8pPr marL="3198824" indent="0">
              <a:buNone/>
              <a:defRPr sz="900"/>
            </a:lvl8pPr>
            <a:lvl9pPr marL="365579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4A32-2A50-4600-839A-EBF6422F69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84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3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201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6C841-753B-4CD9-8E3E-07C94F9258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402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3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C06B4-709B-4D12-9313-BC2D90B2B2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670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7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13FC1-61C0-4877-B649-864C3D1E3B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644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93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7D6E5-8208-42A9-AFA7-6C8D992E6D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291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93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0AC72-B886-46D8-BFC6-3E67EB6761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012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7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18142-96BC-42E2-BDB5-631D4CAF73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722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 flipV="1">
            <a:off x="55566" y="6167438"/>
            <a:ext cx="8477250" cy="6985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06" tIns="45704" rIns="91406" bIns="45704" anchor="ctr"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kern="1200"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 flipV="1">
            <a:off x="1692277" y="692153"/>
            <a:ext cx="7396163" cy="7302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06" tIns="45704" rIns="91406" bIns="45704" anchor="ctr"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kern="1200">
              <a:cs typeface="Arial" pitchFamily="34" charset="0"/>
            </a:endParaRPr>
          </a:p>
        </p:txBody>
      </p:sp>
      <p:pic>
        <p:nvPicPr>
          <p:cNvPr id="5" name="Picture 2" descr="Top-logo_prakl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3" y="152402"/>
            <a:ext cx="16224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8153405" y="5562600"/>
          <a:ext cx="919163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Photo Editor-Foto" r:id="rId4" imgW="3619048" imgH="4828571" progId="">
                  <p:embed/>
                </p:oleObj>
              </mc:Choice>
              <mc:Fallback>
                <p:oleObj name="Photo Editor-Foto" r:id="rId4" imgW="3619048" imgH="482857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5" y="5562600"/>
                        <a:ext cx="919163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 flipV="1">
            <a:off x="55566" y="6167438"/>
            <a:ext cx="8477250" cy="6985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06" tIns="45704" rIns="91406" bIns="45704" anchor="ctr"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kern="1200"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flipV="1">
            <a:off x="1692277" y="692153"/>
            <a:ext cx="7396163" cy="7302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06" tIns="45704" rIns="91406" bIns="45704" anchor="ctr"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kern="1200">
              <a:cs typeface="Arial" pitchFamily="34" charset="0"/>
            </a:endParaRPr>
          </a:p>
        </p:txBody>
      </p:sp>
      <p:pic>
        <p:nvPicPr>
          <p:cNvPr id="9" name="Picture 2" descr="Top-logo_prakl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3" y="152402"/>
            <a:ext cx="16224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8153405" y="5562600"/>
          <a:ext cx="919163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Photo Editor-Foto" r:id="rId6" imgW="3619048" imgH="4828571" progId="">
                  <p:embed/>
                </p:oleObj>
              </mc:Choice>
              <mc:Fallback>
                <p:oleObj name="Photo Editor-Foto" r:id="rId6" imgW="3619048" imgH="482857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5" y="5562600"/>
                        <a:ext cx="919163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2" y="274643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2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91" y="612775"/>
            <a:ext cx="5486403" cy="4114800"/>
          </a:xfrm>
          <a:prstGeom prst="rect">
            <a:avLst/>
          </a:prstGeom>
        </p:spPr>
        <p:txBody>
          <a:bodyPr lIns="91405" tIns="45702" rIns="91405" bIns="45702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91" y="5367340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0">
              <a:spcBef>
                <a:spcPts val="300"/>
              </a:spcBef>
              <a:buSzTx/>
              <a:buNone/>
              <a:defRPr sz="1400"/>
            </a:lvl2pPr>
            <a:lvl3pPr marL="0" indent="0">
              <a:spcBef>
                <a:spcPts val="300"/>
              </a:spcBef>
              <a:buSzTx/>
              <a:buNone/>
              <a:defRPr sz="1400"/>
            </a:lvl3pPr>
            <a:lvl4pPr marL="0" indent="0">
              <a:spcBef>
                <a:spcPts val="300"/>
              </a:spcBef>
              <a:buSzTx/>
              <a:buNone/>
              <a:defRPr sz="1400"/>
            </a:lvl4pPr>
            <a:lvl5pPr marL="0" indent="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01" tIns="45701" rIns="45701" bIns="45701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01" tIns="45701" rIns="45701" bIns="45701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376474" y="6245225"/>
            <a:ext cx="310327" cy="307762"/>
          </a:xfrm>
          <a:prstGeom prst="rect">
            <a:avLst/>
          </a:prstGeom>
          <a:ln w="12700">
            <a:miter lim="400000"/>
          </a:ln>
        </p:spPr>
        <p:txBody>
          <a:bodyPr wrap="none" lIns="45701" tIns="45701" rIns="45701" bIns="45701">
            <a:spAutoFit/>
          </a:bodyPr>
          <a:lstStyle>
            <a:lvl1pPr algn="r">
              <a:defRPr sz="1400" b="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63" r:id="rId13"/>
  </p:sldLayoutIdLst>
  <p:transition spd="med"/>
  <p:txStyles>
    <p:titleStyle>
      <a:lvl1pPr marL="0" marR="0" indent="0" algn="ctr" defTabSz="914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53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53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53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53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53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ctr" defTabSz="914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53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ctr" defTabSz="914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53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ctr" defTabSz="914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53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ctr" defTabSz="914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53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773" marR="0" indent="-342773" algn="l" defTabSz="914063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480" marR="0" indent="-326451" algn="l" defTabSz="914063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8750" marR="0" indent="-304689" algn="l" defTabSz="914063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6718" marR="0" indent="-365625" algn="l" defTabSz="914063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3749" marR="0" indent="-365625" algn="l" defTabSz="914063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0780" marR="0" indent="-365625" algn="l" defTabSz="914063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7811" marR="0" indent="-365625" algn="l" defTabSz="914063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564842" marR="0" indent="-365624" algn="l" defTabSz="914063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21871" marR="0" indent="-365624" algn="l" defTabSz="914063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06" tIns="45704" rIns="91406" bIns="45704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06" tIns="45704" rIns="91406" bIns="4570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06" tIns="45704" rIns="91406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A35F1A1F-BBF3-4B54-A766-95936927645C}" type="datetimeFigureOut">
              <a:rPr lang="ru-RU" b="0" kern="1200" smtClean="0">
                <a:solidFill>
                  <a:prstClr val="black">
                    <a:tint val="75000"/>
                  </a:prstClr>
                </a:solidFill>
              </a:rPr>
              <a:pPr hangingPunct="1"/>
              <a:t>21.09.2017</a:t>
            </a:fld>
            <a:endParaRPr lang="ru-RU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06" tIns="45704" rIns="91406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ru-RU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06" tIns="45704" rIns="91406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BBA1ED3B-7A2D-428E-B30A-BC4BCDC8B6E2}" type="slidenum">
              <a:rPr lang="ru-RU" b="0" kern="1200" smtClean="0">
                <a:solidFill>
                  <a:prstClr val="black">
                    <a:tint val="75000"/>
                  </a:prstClr>
                </a:solidFill>
              </a:rPr>
              <a:pPr hangingPunct="1"/>
              <a:t>‹#›</a:t>
            </a:fld>
            <a:endParaRPr lang="ru-RU" b="0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4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06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3" indent="-342773" algn="l" defTabSz="91406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45" algn="l" defTabSz="91406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7" indent="-228516" algn="l" defTabSz="91406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6" algn="l" defTabSz="91406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41" indent="-228516" algn="l" defTabSz="91406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1" indent="-228516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2" indent="-228516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3" indent="-228516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64" indent="-228516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3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3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5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6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86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8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8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06" tIns="45704" rIns="91406" bIns="45704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06" tIns="45704" rIns="91406" bIns="4570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06" tIns="45704" rIns="91406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A35F1A1F-BBF3-4B54-A766-95936927645C}" type="datetimeFigureOut">
              <a:rPr lang="ru-RU" b="0" kern="1200" smtClean="0">
                <a:solidFill>
                  <a:prstClr val="black">
                    <a:tint val="75000"/>
                  </a:prstClr>
                </a:solidFill>
              </a:rPr>
              <a:pPr hangingPunct="1"/>
              <a:t>21.09.2017</a:t>
            </a:fld>
            <a:endParaRPr lang="ru-RU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06" tIns="45704" rIns="91406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ru-RU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06" tIns="45704" rIns="91406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BBA1ED3B-7A2D-428E-B30A-BC4BCDC8B6E2}" type="slidenum">
              <a:rPr lang="ru-RU" b="0" kern="1200" smtClean="0">
                <a:solidFill>
                  <a:prstClr val="black">
                    <a:tint val="75000"/>
                  </a:prstClr>
                </a:solidFill>
              </a:rPr>
              <a:pPr hangingPunct="1"/>
              <a:t>‹#›</a:t>
            </a:fld>
            <a:endParaRPr lang="ru-RU" b="0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4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06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3" indent="-342773" algn="l" defTabSz="91406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45" algn="l" defTabSz="91406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7" indent="-228516" algn="l" defTabSz="91406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6" algn="l" defTabSz="91406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41" indent="-228516" algn="l" defTabSz="91406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1" indent="-228516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2" indent="-228516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3" indent="-228516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64" indent="-228516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3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3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5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6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86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8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8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06" tIns="45704" rIns="91406" bIns="45704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06" tIns="45704" rIns="91406" bIns="4570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06" tIns="45704" rIns="91406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A35F1A1F-BBF3-4B54-A766-95936927645C}" type="datetimeFigureOut">
              <a:rPr lang="ru-RU" b="0" kern="1200" smtClean="0">
                <a:solidFill>
                  <a:prstClr val="black">
                    <a:tint val="75000"/>
                  </a:prstClr>
                </a:solidFill>
              </a:rPr>
              <a:pPr hangingPunct="1"/>
              <a:t>21.09.2017</a:t>
            </a:fld>
            <a:endParaRPr lang="ru-RU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06" tIns="45704" rIns="91406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ru-RU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06" tIns="45704" rIns="91406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BBA1ED3B-7A2D-428E-B30A-BC4BCDC8B6E2}" type="slidenum">
              <a:rPr lang="ru-RU" b="0" kern="1200" smtClean="0">
                <a:solidFill>
                  <a:prstClr val="black">
                    <a:tint val="75000"/>
                  </a:prstClr>
                </a:solidFill>
              </a:rPr>
              <a:pPr hangingPunct="1"/>
              <a:t>‹#›</a:t>
            </a:fld>
            <a:endParaRPr lang="ru-RU" b="0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1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06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3" indent="-342773" algn="l" defTabSz="91406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45" algn="l" defTabSz="91406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7" indent="-228516" algn="l" defTabSz="91406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6" algn="l" defTabSz="91406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41" indent="-228516" algn="l" defTabSz="91406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1" indent="-228516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2" indent="-228516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3" indent="-228516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64" indent="-228516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3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3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5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6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86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8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8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01" tIns="45701" rIns="45701" bIns="45701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01" tIns="45701" rIns="45701" bIns="45701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376477" y="6245225"/>
            <a:ext cx="310327" cy="307762"/>
          </a:xfrm>
          <a:prstGeom prst="rect">
            <a:avLst/>
          </a:prstGeom>
          <a:ln w="12700">
            <a:miter lim="400000"/>
          </a:ln>
        </p:spPr>
        <p:txBody>
          <a:bodyPr wrap="none" lIns="45701" tIns="45701" rIns="45701" bIns="45701">
            <a:spAutoFit/>
          </a:bodyPr>
          <a:lstStyle>
            <a:lvl1pPr algn="r">
              <a:defRPr sz="1400" b="0"/>
            </a:lvl1pPr>
          </a:lstStyle>
          <a:p>
            <a:fld id="{86CB4B4D-7CA3-9044-876B-883B54F8677D}" type="slidenum">
              <a:rPr>
                <a:latin typeface="Arial"/>
                <a:cs typeface="Arial"/>
                <a:sym typeface="Arial"/>
              </a:rPr>
              <a:pPr/>
              <a:t>‹#›</a:t>
            </a:fld>
            <a:endParaRPr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72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</p:sldLayoutIdLst>
  <p:transition spd="med"/>
  <p:txStyles>
    <p:titleStyle>
      <a:lvl1pPr marL="0" marR="0" indent="0" algn="ctr" defTabSz="914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53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53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53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53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53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ctr" defTabSz="914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53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ctr" defTabSz="914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53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ctr" defTabSz="914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53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ctr" defTabSz="914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53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773" marR="0" indent="-342773" algn="l" defTabSz="914063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480" marR="0" indent="-326451" algn="l" defTabSz="914063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8750" marR="0" indent="-304689" algn="l" defTabSz="914063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6718" marR="0" indent="-365625" algn="l" defTabSz="914063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3749" marR="0" indent="-365625" algn="l" defTabSz="914063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0780" marR="0" indent="-365625" algn="l" defTabSz="914063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7811" marR="0" indent="-365625" algn="l" defTabSz="914063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564842" marR="0" indent="-365624" algn="l" defTabSz="914063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21871" marR="0" indent="-365624" algn="l" defTabSz="914063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0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5" tIns="45698" rIns="91395" bIns="456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5" tIns="45698" rIns="91395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5" tIns="45698" rIns="91395" bIns="45698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5" tIns="45698" rIns="91395" bIns="45698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5" tIns="45698" rIns="91395" bIns="45698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77459D59-FED9-43B3-8BB3-1DF56B5A0DED}" type="slidenum">
              <a:rPr lang="ru-RU" kern="1200">
                <a:solidFill>
                  <a:srgbClr val="000000"/>
                </a:solidFill>
              </a:rPr>
              <a:pPr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28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31" indent="-34273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584" indent="-28561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436" indent="-2284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411" indent="-2284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388" indent="-228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361" indent="-2284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336" indent="-2284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311" indent="-2284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86" indent="-2284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4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5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4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0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4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48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24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98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6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настасия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9332"/>
            <a:ext cx="4184374" cy="105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астасия\Desktop\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"/>
          <a:stretch/>
        </p:blipFill>
        <p:spPr bwMode="auto">
          <a:xfrm>
            <a:off x="0" y="1359352"/>
            <a:ext cx="9144000" cy="423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Shape 376"/>
          <p:cNvSpPr/>
          <p:nvPr/>
        </p:nvSpPr>
        <p:spPr>
          <a:xfrm>
            <a:off x="0" y="302546"/>
            <a:ext cx="9144000" cy="132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01" tIns="45701" rIns="45701" bIns="45701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Arial"/>
                <a:cs typeface="Arial"/>
                <a:sym typeface="Arial"/>
              </a:rPr>
              <a:t>Новое российское оборудование                                                                            и совместные проекты                                                                                                   АО «</a:t>
            </a:r>
            <a:r>
              <a:rPr lang="ru-RU" sz="2000" dirty="0" err="1">
                <a:latin typeface="Arial"/>
                <a:cs typeface="Arial"/>
                <a:sym typeface="Arial"/>
              </a:rPr>
              <a:t>Волковгеология</a:t>
            </a:r>
            <a:r>
              <a:rPr lang="ru-RU" sz="2000" dirty="0">
                <a:latin typeface="Arial"/>
                <a:cs typeface="Arial"/>
                <a:sym typeface="Arial"/>
              </a:rPr>
              <a:t>» и ОАО «Завод бурового оборудования»                                                                                  по повышению эффективности ГРР</a:t>
            </a:r>
          </a:p>
        </p:txBody>
      </p:sp>
      <p:pic>
        <p:nvPicPr>
          <p:cNvPr id="1058" name="Picture 34" descr="C:\Users\Анастасия\Desktop\Лого\go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2" y="5898416"/>
            <a:ext cx="4572000" cy="79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06595"/>
            <a:ext cx="9144000" cy="461655"/>
          </a:xfrm>
          <a:prstGeom prst="rect">
            <a:avLst/>
          </a:prstGeom>
          <a:solidFill>
            <a:srgbClr val="AC0000"/>
          </a:solidFill>
        </p:spPr>
        <p:txBody>
          <a:bodyPr wrap="square" lIns="91395" tIns="45698" rIns="91395" bIns="45698" rtlCol="0" anchor="ctr">
            <a:spAutoFit/>
          </a:bodyPr>
          <a:lstStyle/>
          <a:p>
            <a:pPr marL="172975" algn="r" defTabSz="1323486" hangingPunct="1">
              <a:tabLst>
                <a:tab pos="1528198" algn="l"/>
              </a:tabLst>
            </a:pPr>
            <a:r>
              <a:rPr lang="ru-RU" sz="2400" kern="1200" dirty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Реализация проекта №1: Наземная установка S15</a:t>
            </a:r>
          </a:p>
        </p:txBody>
      </p:sp>
      <p:pic>
        <p:nvPicPr>
          <p:cNvPr id="9" name="Picture 5" descr="C:\Users\Анастасия\Desktop\zbo-logo-2.png"/>
          <p:cNvPicPr>
            <a:picLocks noChangeAspect="1" noChangeArrowheads="1"/>
          </p:cNvPicPr>
          <p:nvPr/>
        </p:nvPicPr>
        <p:blipFill>
          <a:blip r:embed="rId2" cstate="email">
            <a:lum bright="100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7" y="76600"/>
            <a:ext cx="655210" cy="65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778" y="140164"/>
            <a:ext cx="528089" cy="528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6" t="5612" r="9056" b="31112"/>
          <a:stretch/>
        </p:blipFill>
        <p:spPr>
          <a:xfrm>
            <a:off x="3335412" y="1620608"/>
            <a:ext cx="3067142" cy="24650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1862" y="4397276"/>
            <a:ext cx="8780276" cy="2000515"/>
          </a:xfrm>
          <a:prstGeom prst="rect">
            <a:avLst/>
          </a:prstGeom>
          <a:solidFill>
            <a:schemeClr val="bg1"/>
          </a:solidFill>
        </p:spPr>
        <p:txBody>
          <a:bodyPr wrap="square" lIns="91406" tIns="45704" rIns="91406" bIns="45704" rtlCol="0">
            <a:spAutoFit/>
          </a:bodyPr>
          <a:lstStyle/>
          <a:p>
            <a:pPr marL="95215" algn="just" hangingPunct="1"/>
            <a:r>
              <a:rPr lang="ru-RU" sz="2000" kern="1200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Сдвижной </a:t>
            </a:r>
            <a:r>
              <a:rPr lang="ru-RU" sz="2000" kern="1200" dirty="0" err="1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вращатель</a:t>
            </a:r>
            <a:r>
              <a:rPr lang="en-US" sz="2000" kern="1200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, </a:t>
            </a:r>
            <a:r>
              <a:rPr lang="ru-RU" sz="2000" kern="1200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новая конструкция </a:t>
            </a:r>
            <a:r>
              <a:rPr lang="ru-RU" sz="2000" kern="1200" dirty="0" err="1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трубодержателя</a:t>
            </a:r>
            <a:r>
              <a:rPr lang="en-US" sz="2000" kern="1200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, </a:t>
            </a:r>
            <a:r>
              <a:rPr lang="ru-RU" sz="2000" kern="1200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буровой насос с более высокой производительностью и лебедка ССК собственного производства</a:t>
            </a:r>
            <a:r>
              <a:rPr lang="en-US" sz="2000" kern="1200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,</a:t>
            </a:r>
            <a:r>
              <a:rPr lang="ru-RU" sz="2000" kern="1200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ru-RU" sz="2000" b="0" kern="1200" dirty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конструктивные изменения направленны на повышение производительности в данных </a:t>
            </a:r>
            <a:r>
              <a:rPr lang="ru-RU" sz="2000" b="0" kern="1200" dirty="0" err="1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горногеологических</a:t>
            </a:r>
            <a:r>
              <a:rPr lang="ru-RU" sz="2000" b="0" kern="1200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ru-RU" sz="2000" b="0" kern="1200" dirty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условиях.</a:t>
            </a:r>
            <a:endParaRPr lang="ru-RU" sz="2000" kern="1200" dirty="0">
              <a:solidFill>
                <a:schemeClr val="tx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95215" algn="just" hangingPunct="1"/>
            <a:r>
              <a:rPr lang="ru-RU" sz="2000" kern="1200" dirty="0">
                <a:solidFill>
                  <a:srgbClr val="A8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Использование труб больших диаметров при обсадке.</a:t>
            </a:r>
            <a:r>
              <a:rPr lang="ru-RU" sz="2400" kern="1200" dirty="0">
                <a:solidFill>
                  <a:srgbClr val="A8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50" name="Picture 2" descr="C:\Users\Анастасия\Desktop\Фото\IMG_960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9" t="33526" r="24106" b="15531"/>
          <a:stretch/>
        </p:blipFill>
        <p:spPr bwMode="auto">
          <a:xfrm>
            <a:off x="102557" y="1659973"/>
            <a:ext cx="3176528" cy="242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548694" y="1277051"/>
            <a:ext cx="1853860" cy="343557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pPr algn="r"/>
            <a:r>
              <a:rPr lang="ru-RU" sz="1600" i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Вращатель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-180894" y="1316416"/>
            <a:ext cx="3459979" cy="343557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pPr algn="r"/>
            <a:r>
              <a:rPr lang="ru-RU" sz="1600" i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Трубодержатель</a:t>
            </a:r>
          </a:p>
        </p:txBody>
      </p:sp>
      <p:pic>
        <p:nvPicPr>
          <p:cNvPr id="11" name="Picture 3" descr="\\Server1s\управление\05-02     Зам. директора коммерческого (маркетинг)\фото\Лебедка ССК\IMG_004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" r="6064" b="11144"/>
          <a:stretch/>
        </p:blipFill>
        <p:spPr bwMode="auto">
          <a:xfrm>
            <a:off x="6535143" y="1638732"/>
            <a:ext cx="2470312" cy="244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108278" y="1318849"/>
            <a:ext cx="1853860" cy="343557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pPr algn="r"/>
            <a:r>
              <a:rPr lang="ru-RU" sz="1600" i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Лебедка ССК</a:t>
            </a:r>
          </a:p>
        </p:txBody>
      </p:sp>
    </p:spTree>
    <p:extLst>
      <p:ext uri="{BB962C8B-B14F-4D97-AF65-F5344CB8AC3E}">
        <p14:creationId xmlns:p14="http://schemas.microsoft.com/office/powerpoint/2010/main" val="193549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настасия\Desktop\фото 11.05\IMG_96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" r="9036"/>
          <a:stretch/>
        </p:blipFill>
        <p:spPr bwMode="auto">
          <a:xfrm>
            <a:off x="5409661" y="1288476"/>
            <a:ext cx="3651213" cy="260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06595"/>
            <a:ext cx="9144000" cy="461655"/>
          </a:xfrm>
          <a:prstGeom prst="rect">
            <a:avLst/>
          </a:prstGeom>
          <a:solidFill>
            <a:srgbClr val="AC0000"/>
          </a:solidFill>
        </p:spPr>
        <p:txBody>
          <a:bodyPr wrap="square" lIns="91395" tIns="45698" rIns="91395" bIns="45698" rtlCol="0" anchor="ctr">
            <a:spAutoFit/>
          </a:bodyPr>
          <a:lstStyle/>
          <a:p>
            <a:pPr marL="172975" algn="r" defTabSz="1323486" hangingPunct="1">
              <a:tabLst>
                <a:tab pos="1528198" algn="l"/>
              </a:tabLst>
            </a:pPr>
            <a:r>
              <a:rPr lang="ru-RU" sz="2400" kern="1200" dirty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Реализация проекта №1: Наземная установка S15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778" y="140164"/>
            <a:ext cx="528089" cy="528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C:\Users\Анастасия\Desktop\zbo-logo-2.png"/>
          <p:cNvPicPr>
            <a:picLocks noChangeAspect="1" noChangeArrowheads="1"/>
          </p:cNvPicPr>
          <p:nvPr/>
        </p:nvPicPr>
        <p:blipFill>
          <a:blip r:embed="rId4" cstate="email">
            <a:lum bright="100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7" y="76600"/>
            <a:ext cx="655210" cy="65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\\Server1s\управление\05-02     Зам. директора коммерческого (маркетинг)\фото\17 05 2017\IMG_97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4" t="9162" r="5451" b="6787"/>
          <a:stretch/>
        </p:blipFill>
        <p:spPr bwMode="auto">
          <a:xfrm>
            <a:off x="85632" y="1324652"/>
            <a:ext cx="2448323" cy="256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Анастасия\Desktop\Фото\фото сет\DSC_884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2" r="13387"/>
          <a:stretch/>
        </p:blipFill>
        <p:spPr bwMode="auto">
          <a:xfrm>
            <a:off x="2677754" y="1318774"/>
            <a:ext cx="2542974" cy="257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392" y="4052698"/>
            <a:ext cx="9143999" cy="2616068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pPr marL="342773" indent="-342773" algn="just" eaLnBrk="0" hangingPunct="1">
              <a:buFont typeface="Wingdings" pitchFamily="2" charset="2"/>
              <a:buChar char="q"/>
              <a:tabLst>
                <a:tab pos="95215" algn="l"/>
                <a:tab pos="5370114" algn="l"/>
              </a:tabLst>
            </a:pPr>
            <a:r>
              <a:rPr lang="ru-RU" sz="2000" kern="1200" dirty="0">
                <a:solidFill>
                  <a:srgbClr val="A80000"/>
                </a:solidFill>
                <a:latin typeface="Arial" pitchFamily="34" charset="0"/>
                <a:cs typeface="Arial" pitchFamily="34" charset="0"/>
              </a:rPr>
              <a:t>Буровой насос </a:t>
            </a:r>
            <a:r>
              <a:rPr lang="ru-RU" sz="20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более высокой производительностью</a:t>
            </a:r>
          </a:p>
          <a:p>
            <a:pPr marL="342773" indent="-342773" algn="just" eaLnBrk="0" hangingPunct="1">
              <a:buFont typeface="Wingdings" pitchFamily="2" charset="2"/>
              <a:buChar char="q"/>
              <a:tabLst>
                <a:tab pos="95215" algn="l"/>
                <a:tab pos="5370114" algn="l"/>
              </a:tabLst>
            </a:pPr>
            <a:endParaRPr lang="ru-RU" sz="2000" kern="1200" dirty="0">
              <a:solidFill>
                <a:srgbClr val="A80000"/>
              </a:solidFill>
              <a:latin typeface="Arial" pitchFamily="34" charset="0"/>
              <a:cs typeface="Arial" pitchFamily="34" charset="0"/>
            </a:endParaRPr>
          </a:p>
          <a:p>
            <a:pPr marL="342773" indent="-342773" algn="just" eaLnBrk="0" hangingPunct="1">
              <a:buFont typeface="Wingdings" pitchFamily="2" charset="2"/>
              <a:buChar char="q"/>
              <a:tabLst>
                <a:tab pos="95215" algn="l"/>
                <a:tab pos="5370114" algn="l"/>
              </a:tabLst>
            </a:pPr>
            <a:r>
              <a:rPr lang="ru-RU" sz="2000" b="0" kern="1200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Более </a:t>
            </a:r>
            <a:r>
              <a:rPr lang="ru-RU" sz="2000" kern="1200" dirty="0">
                <a:solidFill>
                  <a:srgbClr val="A8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мощный дизельный двигатель </a:t>
            </a:r>
            <a:r>
              <a:rPr lang="en-US" sz="2000" kern="1200" dirty="0">
                <a:solidFill>
                  <a:srgbClr val="A8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Cummins</a:t>
            </a:r>
            <a:r>
              <a:rPr lang="ru-RU" sz="2000" b="0" kern="1200" dirty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ru-RU" sz="2000" kern="1200" dirty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с дополнительным генератором позволяющий дополнительно обеспечивать электроэнергией для тех. нужд</a:t>
            </a:r>
          </a:p>
          <a:p>
            <a:pPr marL="342773" indent="-342773" algn="just" eaLnBrk="0" hangingPunct="1">
              <a:buFont typeface="Wingdings" pitchFamily="2" charset="2"/>
              <a:buChar char="q"/>
              <a:tabLst>
                <a:tab pos="95215" algn="l"/>
                <a:tab pos="5370114" algn="l"/>
              </a:tabLst>
            </a:pPr>
            <a:endParaRPr lang="ru-RU" sz="2000" kern="1200" dirty="0">
              <a:solidFill>
                <a:srgbClr val="A80000"/>
              </a:solidFill>
              <a:latin typeface="Arial" pitchFamily="34" charset="0"/>
              <a:cs typeface="Arial" pitchFamily="34" charset="0"/>
            </a:endParaRPr>
          </a:p>
          <a:p>
            <a:pPr marL="342773" indent="-342773" algn="just" eaLnBrk="0" hangingPunct="1">
              <a:buFont typeface="Wingdings" pitchFamily="2" charset="2"/>
              <a:buChar char="q"/>
              <a:tabLst>
                <a:tab pos="95215" algn="l"/>
                <a:tab pos="5370114" algn="l"/>
              </a:tabLst>
            </a:pPr>
            <a:r>
              <a:rPr lang="ru-RU" sz="2000" kern="1200" dirty="0">
                <a:solidFill>
                  <a:srgbClr val="A80000"/>
                </a:solidFill>
                <a:latin typeface="Arial" pitchFamily="34" charset="0"/>
                <a:cs typeface="Arial" pitchFamily="34" charset="0"/>
              </a:rPr>
              <a:t>Усовершенствованная</a:t>
            </a:r>
            <a:r>
              <a:rPr lang="ru-RU" sz="2000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электронная система контроля и регистрации параметров бурения </a:t>
            </a:r>
            <a:r>
              <a:rPr lang="en-US" sz="2000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ZBO Drill Control</a:t>
            </a:r>
            <a:r>
              <a:rPr lang="ru-RU" sz="2000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5632" y="983614"/>
            <a:ext cx="2642469" cy="343557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r>
              <a:rPr lang="ru-RU" sz="1600" i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Буровой насос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77754" y="983614"/>
            <a:ext cx="2974901" cy="343557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r>
              <a:rPr lang="ru-RU" sz="1600" i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Дизельный двигатель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409661" y="949919"/>
            <a:ext cx="2974901" cy="343557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r>
              <a:rPr lang="en-US" sz="1600" i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ZBO Drill Control</a:t>
            </a:r>
            <a:endParaRPr lang="ru-RU" sz="1600" i="1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32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206596"/>
            <a:ext cx="9144000" cy="461655"/>
          </a:xfrm>
          <a:prstGeom prst="rect">
            <a:avLst/>
          </a:prstGeom>
          <a:solidFill>
            <a:srgbClr val="AC0000"/>
          </a:solidFill>
        </p:spPr>
        <p:txBody>
          <a:bodyPr wrap="square" lIns="91395" tIns="45698" rIns="91395" bIns="45698" rtlCol="0" anchor="ctr">
            <a:spAutoFit/>
          </a:bodyPr>
          <a:lstStyle/>
          <a:p>
            <a:pPr marL="172975" algn="r" defTabSz="1323486" hangingPunct="1">
              <a:tabLst>
                <a:tab pos="1528198" algn="l"/>
              </a:tabLst>
            </a:pPr>
            <a:r>
              <a:rPr lang="ru-RU" sz="2400" kern="1200" dirty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Реализация проекта№2: Наземная установка S30</a:t>
            </a:r>
          </a:p>
        </p:txBody>
      </p:sp>
      <p:pic>
        <p:nvPicPr>
          <p:cNvPr id="7" name="Picture 5" descr="C:\Users\Анастасия\Desktop\zbo-logo-2.png"/>
          <p:cNvPicPr>
            <a:picLocks noChangeAspect="1" noChangeArrowheads="1"/>
          </p:cNvPicPr>
          <p:nvPr/>
        </p:nvPicPr>
        <p:blipFill>
          <a:blip r:embed="rId2" cstate="email">
            <a:lum bright="100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961901" cy="96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3"/>
          <a:srcRect l="28366" t="24217" r="42788" b="28204"/>
          <a:stretch/>
        </p:blipFill>
        <p:spPr bwMode="auto">
          <a:xfrm>
            <a:off x="208810" y="2415757"/>
            <a:ext cx="3490354" cy="42250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9041" y="881185"/>
            <a:ext cx="8865917" cy="1477295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pPr algn="just"/>
            <a:r>
              <a:rPr lang="ru-RU" sz="1800" b="0" dirty="0">
                <a:latin typeface="+mj-lt"/>
              </a:rPr>
              <a:t>Современный многофункциональный буровой комплекс основанный на базе новой буровой установки </a:t>
            </a:r>
            <a:r>
              <a:rPr lang="en-US" sz="1800" b="0" dirty="0">
                <a:latin typeface="+mj-lt"/>
              </a:rPr>
              <a:t>ZBO S</a:t>
            </a:r>
            <a:r>
              <a:rPr lang="ru-RU" sz="1800" b="0" dirty="0">
                <a:latin typeface="+mj-lt"/>
              </a:rPr>
              <a:t>30. Буровая установка с увеличенной грузоподъемностью и удлиненной мачтой позволит бурить на большие глубины технологией с прямой циркуляцией бурового раствора, погружным </a:t>
            </a:r>
            <a:r>
              <a:rPr lang="ru-RU" sz="1800" b="0" dirty="0" err="1">
                <a:latin typeface="+mj-lt"/>
              </a:rPr>
              <a:t>пневмоударником</a:t>
            </a:r>
            <a:r>
              <a:rPr lang="ru-RU" sz="1800" b="0" dirty="0">
                <a:latin typeface="+mj-lt"/>
              </a:rPr>
              <a:t> и со съемным </a:t>
            </a:r>
            <a:r>
              <a:rPr lang="ru-RU" sz="1800" b="0" dirty="0" err="1">
                <a:latin typeface="+mj-lt"/>
              </a:rPr>
              <a:t>керноприемником</a:t>
            </a:r>
            <a:r>
              <a:rPr lang="ru-RU" sz="1800" b="0" dirty="0">
                <a:latin typeface="+mj-lt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89115" y="2358480"/>
            <a:ext cx="4926285" cy="4339617"/>
          </a:xfrm>
          <a:prstGeom prst="rect">
            <a:avLst/>
          </a:prstGeom>
          <a:noFill/>
        </p:spPr>
        <p:txBody>
          <a:bodyPr wrap="square" lIns="91406" tIns="45704" rIns="91406" bIns="45704">
            <a:spAutoFit/>
          </a:bodyPr>
          <a:lstStyle/>
          <a:p>
            <a:pPr marL="342773" lvl="1" indent="-342773" algn="just" eaLnBrk="0" hangingPunct="1">
              <a:buFont typeface="Wingdings" pitchFamily="2" charset="2"/>
              <a:buChar char="§"/>
              <a:tabLst>
                <a:tab pos="95215" algn="l"/>
                <a:tab pos="5370114" algn="l"/>
              </a:tabLst>
            </a:pPr>
            <a:r>
              <a:rPr lang="ru-RU" sz="1800" b="0" kern="1200" dirty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Усилие подачи не менее 20 </a:t>
            </a:r>
            <a:r>
              <a:rPr lang="ru-RU" sz="1800" b="0" kern="1200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т</a:t>
            </a:r>
          </a:p>
          <a:p>
            <a:pPr marL="342773" lvl="1" indent="-342773" algn="just" eaLnBrk="0" hangingPunct="1">
              <a:buFont typeface="Wingdings" pitchFamily="2" charset="2"/>
              <a:buChar char="§"/>
              <a:tabLst>
                <a:tab pos="95215" algn="l"/>
                <a:tab pos="5370114" algn="l"/>
              </a:tabLst>
            </a:pPr>
            <a:endParaRPr lang="ru-RU" sz="1200" b="0" kern="1200" dirty="0">
              <a:solidFill>
                <a:prstClr val="black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342773" lvl="1" indent="-342773" algn="just" eaLnBrk="0" hangingPunct="1">
              <a:buFont typeface="Wingdings" pitchFamily="2" charset="2"/>
              <a:buChar char="§"/>
              <a:tabLst>
                <a:tab pos="95215" algn="l"/>
                <a:tab pos="5370114" algn="l"/>
              </a:tabLst>
            </a:pPr>
            <a:r>
              <a:rPr lang="ru-RU" sz="1800" b="0" kern="1200" dirty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Усилие удержания не менее 30 </a:t>
            </a:r>
            <a:r>
              <a:rPr lang="ru-RU" sz="1800" b="0" kern="1200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т</a:t>
            </a:r>
          </a:p>
          <a:p>
            <a:pPr marL="342773" lvl="1" indent="-342773" algn="just" eaLnBrk="0" hangingPunct="1">
              <a:buFont typeface="Wingdings" pitchFamily="2" charset="2"/>
              <a:buChar char="§"/>
              <a:tabLst>
                <a:tab pos="95215" algn="l"/>
                <a:tab pos="5370114" algn="l"/>
              </a:tabLst>
            </a:pPr>
            <a:endParaRPr lang="ru-RU" sz="1200" b="0" kern="1200" dirty="0">
              <a:solidFill>
                <a:prstClr val="black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342773" lvl="1" indent="-342773" algn="just" eaLnBrk="0" hangingPunct="1">
              <a:buFont typeface="Wingdings" pitchFamily="2" charset="2"/>
              <a:buChar char="§"/>
              <a:tabLst>
                <a:tab pos="95215" algn="l"/>
                <a:tab pos="5370114" algn="l"/>
              </a:tabLst>
            </a:pPr>
            <a:r>
              <a:rPr lang="ru-RU" sz="1800" b="0" kern="1200" dirty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Длина хода вращателя не менее 7,2 </a:t>
            </a:r>
            <a:r>
              <a:rPr lang="ru-RU" sz="1800" b="0" kern="1200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м</a:t>
            </a:r>
          </a:p>
          <a:p>
            <a:pPr marL="342773" lvl="1" indent="-342773" algn="just" eaLnBrk="0" hangingPunct="1">
              <a:buFont typeface="Wingdings" pitchFamily="2" charset="2"/>
              <a:buChar char="§"/>
              <a:tabLst>
                <a:tab pos="95215" algn="l"/>
                <a:tab pos="5370114" algn="l"/>
              </a:tabLst>
            </a:pPr>
            <a:endParaRPr lang="ru-RU" sz="1200" b="0" kern="1200" dirty="0">
              <a:solidFill>
                <a:prstClr val="black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342773" lvl="1" indent="-342773" algn="just" eaLnBrk="0" hangingPunct="1">
              <a:buFont typeface="Wingdings" pitchFamily="2" charset="2"/>
              <a:buChar char="§"/>
              <a:tabLst>
                <a:tab pos="95215" algn="l"/>
                <a:tab pos="5370114" algn="l"/>
              </a:tabLst>
            </a:pPr>
            <a:r>
              <a:rPr lang="ru-RU" sz="1800" b="0" kern="1200" dirty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Максимальный крутящий момент не менее </a:t>
            </a:r>
            <a:r>
              <a:rPr lang="ru-RU" sz="1800" b="0" kern="1200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10 </a:t>
            </a:r>
            <a:r>
              <a:rPr lang="ru-RU" sz="1800" b="0" kern="1200" dirty="0" err="1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кНм</a:t>
            </a:r>
            <a:endParaRPr lang="ru-RU" sz="1800" b="0" kern="1200" dirty="0" smtClean="0">
              <a:solidFill>
                <a:prstClr val="black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342773" lvl="1" indent="-342773" algn="just" eaLnBrk="0" hangingPunct="1">
              <a:buFont typeface="Wingdings" pitchFamily="2" charset="2"/>
              <a:buChar char="§"/>
              <a:tabLst>
                <a:tab pos="95215" algn="l"/>
                <a:tab pos="5370114" algn="l"/>
              </a:tabLst>
            </a:pPr>
            <a:endParaRPr lang="ru-RU" sz="1200" b="0" kern="1200" dirty="0">
              <a:solidFill>
                <a:prstClr val="black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342773" lvl="1" indent="-342773" algn="just" eaLnBrk="0" hangingPunct="1">
              <a:buFont typeface="Wingdings" pitchFamily="2" charset="2"/>
              <a:buChar char="§"/>
              <a:tabLst>
                <a:tab pos="95215" algn="l"/>
                <a:tab pos="5370114" algn="l"/>
              </a:tabLst>
            </a:pPr>
            <a:r>
              <a:rPr lang="ru-RU" sz="1800" b="0" kern="1200" dirty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Установка лебедки основной и лебедки ССК увеличенной </a:t>
            </a:r>
            <a:r>
              <a:rPr lang="ru-RU" sz="1800" b="0" kern="1200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грузоподъемностью</a:t>
            </a:r>
          </a:p>
          <a:p>
            <a:pPr marL="342773" lvl="1" indent="-342773" algn="just" eaLnBrk="0" hangingPunct="1">
              <a:buFont typeface="Wingdings" pitchFamily="2" charset="2"/>
              <a:buChar char="§"/>
              <a:tabLst>
                <a:tab pos="95215" algn="l"/>
                <a:tab pos="5370114" algn="l"/>
              </a:tabLst>
            </a:pPr>
            <a:endParaRPr lang="ru-RU" sz="1200" b="0" kern="1200" dirty="0">
              <a:solidFill>
                <a:prstClr val="black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342773" lvl="1" indent="-342773" algn="just" eaLnBrk="0" hangingPunct="1">
              <a:buFont typeface="Wingdings" pitchFamily="2" charset="2"/>
              <a:buChar char="§"/>
              <a:tabLst>
                <a:tab pos="95215" algn="l"/>
                <a:tab pos="5370114" algn="l"/>
              </a:tabLst>
            </a:pPr>
            <a:r>
              <a:rPr lang="ru-RU" sz="1800" b="0" kern="1200" dirty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Механизация спуско – подъемных </a:t>
            </a:r>
            <a:r>
              <a:rPr lang="ru-RU" sz="1800" b="0" kern="1200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операций</a:t>
            </a:r>
          </a:p>
          <a:p>
            <a:pPr marL="342773" lvl="1" indent="-342773" algn="just" eaLnBrk="0" hangingPunct="1">
              <a:buFont typeface="Wingdings" pitchFamily="2" charset="2"/>
              <a:buChar char="§"/>
              <a:tabLst>
                <a:tab pos="95215" algn="l"/>
                <a:tab pos="5370114" algn="l"/>
              </a:tabLst>
            </a:pPr>
            <a:endParaRPr lang="ru-RU" sz="1200" b="0" kern="1200" dirty="0">
              <a:solidFill>
                <a:prstClr val="black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342773" lvl="1" indent="-342773" algn="just" eaLnBrk="0" hangingPunct="1">
              <a:buFont typeface="Wingdings" pitchFamily="2" charset="2"/>
              <a:buChar char="§"/>
              <a:tabLst>
                <a:tab pos="95215" algn="l"/>
                <a:tab pos="5370114" algn="l"/>
              </a:tabLst>
            </a:pPr>
            <a:r>
              <a:rPr lang="ru-RU" sz="1800" b="0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Система регистрации и архивации параметров бурения </a:t>
            </a:r>
            <a:r>
              <a:rPr lang="en-US" sz="1800" b="0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ZBO Drill Control</a:t>
            </a:r>
            <a:endParaRPr lang="ru-RU" sz="1800" b="0" kern="1200" dirty="0">
              <a:solidFill>
                <a:prstClr val="black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198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xarisma.eu/wp-content/uploads/2015/01/15356785_xxl.jpg"/>
          <p:cNvPicPr>
            <a:picLocks noChangeAspect="1" noChangeArrowheads="1"/>
          </p:cNvPicPr>
          <p:nvPr/>
        </p:nvPicPr>
        <p:blipFill>
          <a:blip r:embed="rId3" cstate="print"/>
          <a:srcRect l="22729" r="1496" b="3898"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411760" y="2"/>
            <a:ext cx="6732240" cy="7101409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4" rIns="91406" bIns="45704" rtlCol="0" anchor="ctr"/>
          <a:lstStyle/>
          <a:p>
            <a:pPr algn="ctr"/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1412602"/>
            <a:ext cx="6732240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06" tIns="45704" rIns="91406" bIns="45704" rtlCol="0">
            <a:spAutoFit/>
          </a:bodyPr>
          <a:lstStyle/>
          <a:p>
            <a:pPr marL="172975"/>
            <a:r>
              <a:rPr lang="ru-RU" sz="2000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Сертификация Таможенного союза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11760" y="5025370"/>
            <a:ext cx="6732240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06" tIns="45704" rIns="91406" bIns="45704" rtlCol="0">
            <a:spAutoFit/>
          </a:bodyPr>
          <a:lstStyle/>
          <a:p>
            <a:pPr marL="166628"/>
            <a:r>
              <a:rPr lang="ru-RU" sz="2000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ЕВРО-3 сертификация</a:t>
            </a:r>
          </a:p>
        </p:txBody>
      </p:sp>
      <p:pic>
        <p:nvPicPr>
          <p:cNvPr id="1032" name="Picture 8" descr="Картинки по запросу технопрогрес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6021288"/>
            <a:ext cx="658911" cy="836712"/>
          </a:xfrm>
          <a:prstGeom prst="rect">
            <a:avLst/>
          </a:prstGeom>
          <a:noFill/>
          <a:effectLst/>
        </p:spPr>
      </p:pic>
      <p:sp>
        <p:nvSpPr>
          <p:cNvPr id="2" name="TextBox 1"/>
          <p:cNvSpPr txBox="1"/>
          <p:nvPr/>
        </p:nvSpPr>
        <p:spPr>
          <a:xfrm>
            <a:off x="2411760" y="3429000"/>
            <a:ext cx="6732240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91406" tIns="45704" rIns="91406" bIns="45704" rtlCol="0">
            <a:spAutoFit/>
          </a:bodyPr>
          <a:lstStyle/>
          <a:p>
            <a:pPr marL="166628"/>
            <a:r>
              <a:rPr lang="ru-RU" sz="2000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Патенты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11760" y="1988843"/>
            <a:ext cx="6480720" cy="954075"/>
          </a:xfrm>
          <a:prstGeom prst="rect">
            <a:avLst/>
          </a:prstGeom>
          <a:noFill/>
        </p:spPr>
        <p:txBody>
          <a:bodyPr wrap="square" lIns="91406" tIns="45704" rIns="91406" bIns="45704" rtlCol="0">
            <a:spAutoFit/>
          </a:bodyPr>
          <a:lstStyle/>
          <a:p>
            <a:pPr marL="172975" algn="just"/>
            <a:r>
              <a:rPr lang="ru-RU" sz="1600" dirty="0">
                <a:latin typeface="Arial" pitchFamily="34" charset="0"/>
                <a:ea typeface="Verdana" pitchFamily="34" charset="0"/>
                <a:cs typeface="Arial" pitchFamily="34" charset="0"/>
              </a:rPr>
              <a:t>Буровые установки проектируются в полном соответствии с требованиями Международных стандартов и Технических регламентов Таможенного союза</a:t>
            </a: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1760" y="4149080"/>
            <a:ext cx="6408712" cy="1077218"/>
          </a:xfrm>
          <a:prstGeom prst="rect">
            <a:avLst/>
          </a:prstGeom>
          <a:noFill/>
        </p:spPr>
        <p:txBody>
          <a:bodyPr wrap="square" lIns="91406" tIns="45704" rIns="91406" bIns="45704" rtlCol="0">
            <a:spAutoFit/>
          </a:bodyPr>
          <a:lstStyle/>
          <a:p>
            <a:pPr marL="172975" algn="just"/>
            <a:r>
              <a:rPr lang="ru-RU" sz="1600" dirty="0">
                <a:latin typeface="Arial" pitchFamily="34" charset="0"/>
                <a:ea typeface="Verdana" pitchFamily="34" charset="0"/>
                <a:cs typeface="Arial" pitchFamily="34" charset="0"/>
              </a:rPr>
              <a:t>Конструкция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ea typeface="Verdana" pitchFamily="34" charset="0"/>
                <a:cs typeface="Arial" pitchFamily="34" charset="0"/>
              </a:rPr>
              <a:t>буровых установок и инструмента защищены патентами</a:t>
            </a: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760" y="5589242"/>
            <a:ext cx="6408712" cy="748325"/>
          </a:xfrm>
          <a:prstGeom prst="rect">
            <a:avLst/>
          </a:prstGeom>
          <a:noFill/>
        </p:spPr>
        <p:txBody>
          <a:bodyPr wrap="square" lIns="91406" tIns="45704" rIns="91406" bIns="45704" rtlCol="0">
            <a:spAutoFit/>
          </a:bodyPr>
          <a:lstStyle/>
          <a:p>
            <a:pPr marL="172975" algn="just"/>
            <a:r>
              <a:rPr lang="ru-RU" sz="1600" dirty="0">
                <a:latin typeface="Arial" pitchFamily="34" charset="0"/>
                <a:ea typeface="Verdana" pitchFamily="34" charset="0"/>
                <a:cs typeface="Arial" pitchFamily="34" charset="0"/>
              </a:rPr>
              <a:t>Двигатель  буровых установок  соответствует сертификации по выхлопным газам  ЕВРО-3</a:t>
            </a:r>
          </a:p>
          <a:p>
            <a:pPr marL="172975"/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57753"/>
            <a:ext cx="9144000" cy="401271"/>
          </a:xfrm>
          <a:prstGeom prst="rect">
            <a:avLst/>
          </a:prstGeom>
          <a:solidFill>
            <a:srgbClr val="AC0000"/>
          </a:solidFill>
        </p:spPr>
        <p:txBody>
          <a:bodyPr wrap="square" lIns="91406" tIns="45704" rIns="91406" bIns="45704" rtlCol="0" anchor="ctr">
            <a:spAutoFit/>
          </a:bodyPr>
          <a:lstStyle/>
          <a:p>
            <a:pPr marL="2600951" defTabSz="1323486"/>
            <a:r>
              <a:rPr lang="ru-RU" sz="2000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Сертификация</a:t>
            </a:r>
          </a:p>
        </p:txBody>
      </p:sp>
      <p:pic>
        <p:nvPicPr>
          <p:cNvPr id="24" name="Picture 5" descr="C:\Users\Анастасия\Desktop\zbo-logo-2.png"/>
          <p:cNvPicPr>
            <a:picLocks noChangeAspect="1" noChangeArrowheads="1"/>
          </p:cNvPicPr>
          <p:nvPr/>
        </p:nvPicPr>
        <p:blipFill>
          <a:blip r:embed="rId5" cstate="email">
            <a:lum bright="100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1834"/>
            <a:ext cx="1340768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01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158446"/>
            <a:ext cx="9144000" cy="461665"/>
          </a:xfrm>
          <a:prstGeom prst="rect">
            <a:avLst/>
          </a:prstGeom>
          <a:solidFill>
            <a:srgbClr val="AC0000"/>
          </a:solidFill>
        </p:spPr>
        <p:txBody>
          <a:bodyPr wrap="square" lIns="91406" tIns="45704" rIns="91406" bIns="45704" rtlCol="0" anchor="ctr">
            <a:spAutoFit/>
          </a:bodyPr>
          <a:lstStyle/>
          <a:p>
            <a:pPr marL="2600951" algn="r" defTabSz="1323486"/>
            <a:r>
              <a:rPr lang="ru-RU" sz="2400" dirty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Служба сервиса буровых установок</a:t>
            </a:r>
          </a:p>
        </p:txBody>
      </p:sp>
      <p:pic>
        <p:nvPicPr>
          <p:cNvPr id="24" name="Picture 5" descr="C:\Users\Анастасия\Desktop\zbo-logo-2.png"/>
          <p:cNvPicPr>
            <a:picLocks noChangeAspect="1" noChangeArrowheads="1"/>
          </p:cNvPicPr>
          <p:nvPr/>
        </p:nvPicPr>
        <p:blipFill>
          <a:blip r:embed="rId3" cstate="email">
            <a:lum bright="100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80471"/>
            <a:ext cx="1023098" cy="102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4697" y="731734"/>
            <a:ext cx="9019306" cy="584743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Наличие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собственной сервисной службы и наличие склада с буровым инструментом и оборудованием позволяет производить работы с минимальными простоями.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93182" y="1319881"/>
            <a:ext cx="5250821" cy="5616890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pPr marL="285645" indent="-285645" algn="just">
              <a:buFont typeface="Wingdings" pitchFamily="2" charset="2"/>
              <a:buChar char="q"/>
            </a:pPr>
            <a:r>
              <a:rPr lang="ru-RU" sz="1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Гарантийное  и после гарантийное техническое обслуживание и ремонт оборудования </a:t>
            </a:r>
            <a:endParaRPr lang="ru-RU" sz="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645" indent="-285645" algn="just">
              <a:buFont typeface="Wingdings" pitchFamily="2" charset="2"/>
              <a:buChar char="q"/>
            </a:pPr>
            <a:endParaRPr lang="ru-RU" sz="5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645" indent="-285645" algn="just">
              <a:buFont typeface="Wingdings" pitchFamily="2" charset="2"/>
              <a:buChar char="q"/>
            </a:pPr>
            <a:r>
              <a:rPr lang="ru-RU" sz="1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Поставка оригинальных запчастей и материалов для буровой техники</a:t>
            </a:r>
          </a:p>
          <a:p>
            <a:pPr algn="just"/>
            <a:endParaRPr lang="ru-RU" sz="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645" indent="-285645" algn="just">
              <a:buFont typeface="Wingdings" pitchFamily="2" charset="2"/>
              <a:buChar char="q"/>
            </a:pPr>
            <a:r>
              <a:rPr lang="ru-RU" sz="1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Проведение диагностики оборудования непосредственно на объекте</a:t>
            </a:r>
          </a:p>
          <a:p>
            <a:pPr algn="just"/>
            <a:endParaRPr lang="ru-RU" sz="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645" indent="-285645" algn="just">
              <a:buFont typeface="Wingdings" pitchFamily="2" charset="2"/>
              <a:buChar char="q"/>
            </a:pPr>
            <a:r>
              <a:rPr lang="ru-RU" sz="1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Выезд специалистов в любую точку России и обслуживаемые территории стран СНГ</a:t>
            </a:r>
          </a:p>
          <a:p>
            <a:pPr marL="285645" indent="-285645" algn="just">
              <a:buFont typeface="Wingdings" pitchFamily="2" charset="2"/>
              <a:buChar char="q"/>
            </a:pPr>
            <a:endParaRPr lang="ru-RU" sz="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645" indent="-285645" algn="just">
              <a:buFont typeface="Wingdings" pitchFamily="2" charset="2"/>
              <a:buChar char="q"/>
            </a:pPr>
            <a:r>
              <a:rPr lang="ru-RU" sz="1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Консультация по подбору бурового инструмента для выполнения данной работы и поставка его со склада в Оренбурге и Хабаровске</a:t>
            </a:r>
          </a:p>
          <a:p>
            <a:pPr marL="285645" indent="-285645" algn="just">
              <a:buFont typeface="Wingdings" pitchFamily="2" charset="2"/>
              <a:buChar char="q"/>
            </a:pPr>
            <a:endParaRPr lang="ru-RU" sz="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773" indent="-342773" algn="just">
              <a:buFont typeface="Wingdings" pitchFamily="2" charset="2"/>
              <a:buChar char="q"/>
            </a:pPr>
            <a:r>
              <a:rPr lang="ru-RU" sz="1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Проведение инспекции оборудования для подготовки его к предстоящей работе</a:t>
            </a:r>
          </a:p>
          <a:p>
            <a:pPr marL="342773" indent="-342773" algn="just">
              <a:buFont typeface="Wingdings" pitchFamily="2" charset="2"/>
              <a:buChar char="q"/>
            </a:pPr>
            <a:endParaRPr lang="ru-RU" sz="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645" indent="-285645" algn="just">
              <a:buFont typeface="Wingdings" pitchFamily="2" charset="2"/>
              <a:buChar char="q"/>
            </a:pPr>
            <a:r>
              <a:rPr lang="ru-RU" sz="1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Технические консультации по телефону для наших клиентов</a:t>
            </a:r>
          </a:p>
          <a:p>
            <a:pPr marL="285645" indent="-285645" algn="just">
              <a:buFont typeface="Wingdings" pitchFamily="2" charset="2"/>
              <a:buChar char="q"/>
            </a:pPr>
            <a:endParaRPr lang="ru-RU" sz="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773" indent="-342773" algn="just">
              <a:buFont typeface="Wingdings" pitchFamily="2" charset="2"/>
              <a:buChar char="q"/>
            </a:pPr>
            <a:r>
              <a:rPr lang="ru-RU" sz="1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Инструктаж и тренинг операторов оборудования на рабочем месте в полевых условиях</a:t>
            </a:r>
          </a:p>
          <a:p>
            <a:pPr algn="just"/>
            <a:endParaRPr lang="ru-RU" sz="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645" indent="-285645" algn="just">
              <a:buFont typeface="Wingdings" pitchFamily="2" charset="2"/>
              <a:buChar char="q"/>
            </a:pPr>
            <a:r>
              <a:rPr lang="ru-RU" sz="1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Инструктаж персонала при вводе в эксплуатацию</a:t>
            </a:r>
          </a:p>
          <a:p>
            <a:pPr algn="ctr"/>
            <a:r>
              <a:rPr lang="ru-RU" sz="2400" dirty="0">
                <a:solidFill>
                  <a:srgbClr val="A80000"/>
                </a:solidFill>
                <a:latin typeface="Arial" pitchFamily="34" charset="0"/>
                <a:cs typeface="Arial" pitchFamily="34" charset="0"/>
              </a:rPr>
              <a:t>Наша служба работает 24/7</a:t>
            </a:r>
          </a:p>
        </p:txBody>
      </p:sp>
      <p:pic>
        <p:nvPicPr>
          <p:cNvPr id="2051" name="Picture 3" descr="\\Server1s\управление\Фото и видео\СуперФото\DSC_31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t="18844" r="14983" b="13017"/>
          <a:stretch/>
        </p:blipFill>
        <p:spPr bwMode="auto">
          <a:xfrm>
            <a:off x="120317" y="1547670"/>
            <a:ext cx="3772865" cy="238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5" y="4159118"/>
            <a:ext cx="3772865" cy="234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-152399" y="316274"/>
            <a:ext cx="9296400" cy="400077"/>
          </a:xfrm>
          <a:prstGeom prst="rect">
            <a:avLst/>
          </a:prstGeom>
          <a:solidFill>
            <a:srgbClr val="AC0000"/>
          </a:solidFill>
        </p:spPr>
        <p:txBody>
          <a:bodyPr wrap="square" lIns="91406" tIns="45704" rIns="91406" bIns="45704" rtlCol="0" anchor="ctr">
            <a:spAutoFit/>
          </a:bodyPr>
          <a:lstStyle/>
          <a:p>
            <a:pPr marL="2505737" algn="ctr" defTabSz="1323486" hangingPunct="1"/>
            <a:r>
              <a:rPr lang="ru-RU" sz="2000" kern="1200" dirty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БУРЕНИЕ С МАКСИМАЛЬНОЙ ЭФФЕКТИВНОСТЬЮ </a:t>
            </a:r>
          </a:p>
        </p:txBody>
      </p:sp>
      <p:pic>
        <p:nvPicPr>
          <p:cNvPr id="34" name="Picture 5" descr="C:\Users\Анастасия\Desktop\zbo-logo-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291" y="61231"/>
            <a:ext cx="952857" cy="95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 descr="C:\Users\Анастасия\Desktop\zbo-logo-2.png"/>
          <p:cNvPicPr>
            <a:picLocks noChangeAspect="1" noChangeArrowheads="1"/>
          </p:cNvPicPr>
          <p:nvPr/>
        </p:nvPicPr>
        <p:blipFill>
          <a:blip r:embed="rId3" cstate="email">
            <a:lum bright="100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1" y="62909"/>
            <a:ext cx="951179" cy="95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55291" y="2524590"/>
            <a:ext cx="8153400" cy="4093396"/>
          </a:xfrm>
          <a:prstGeom prst="rect">
            <a:avLst/>
          </a:prstGeom>
          <a:noFill/>
        </p:spPr>
        <p:txBody>
          <a:bodyPr wrap="square" lIns="91406" tIns="45704" rIns="91406" bIns="45704" rtlCol="0">
            <a:spAutoFit/>
          </a:bodyPr>
          <a:lstStyle/>
          <a:p>
            <a:pPr marL="630004" indent="-457030"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ea typeface="Verdana" pitchFamily="34" charset="0"/>
                <a:cs typeface="Arial" pitchFamily="34" charset="0"/>
              </a:rPr>
              <a:t>Увеличить объемы производства</a:t>
            </a:r>
          </a:p>
          <a:p>
            <a:pPr marL="630004" indent="-457030"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ea typeface="Verdana" pitchFamily="34" charset="0"/>
                <a:cs typeface="Arial" pitchFamily="34" charset="0"/>
              </a:rPr>
              <a:t>Повысить качество </a:t>
            </a:r>
            <a:r>
              <a:rPr lang="ru-RU" sz="2000" b="0" dirty="0">
                <a:latin typeface="Arial" pitchFamily="34" charset="0"/>
                <a:ea typeface="Verdana" pitchFamily="34" charset="0"/>
                <a:cs typeface="Arial" pitchFamily="34" charset="0"/>
              </a:rPr>
              <a:t>выполняемых работ</a:t>
            </a:r>
          </a:p>
          <a:p>
            <a:pPr marL="630004" indent="-457030"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ea typeface="Verdana" pitchFamily="34" charset="0"/>
                <a:cs typeface="Arial" pitchFamily="34" charset="0"/>
              </a:rPr>
              <a:t>Повысить эффективность и рентабельност</a:t>
            </a:r>
            <a:r>
              <a:rPr lang="ru-RU" sz="2000" b="0" dirty="0">
                <a:latin typeface="Arial" pitchFamily="34" charset="0"/>
                <a:ea typeface="Verdana" pitchFamily="34" charset="0"/>
                <a:cs typeface="Arial" pitchFamily="34" charset="0"/>
              </a:rPr>
              <a:t>ь производства</a:t>
            </a:r>
          </a:p>
          <a:p>
            <a:pPr marL="630004" indent="-457030" algn="just"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ea typeface="Verdana" pitchFamily="34" charset="0"/>
                <a:cs typeface="Arial" pitchFamily="34" charset="0"/>
              </a:rPr>
              <a:t>Сократить время и затраты материалов </a:t>
            </a:r>
            <a:r>
              <a:rPr lang="ru-RU" sz="2000" b="0" dirty="0">
                <a:latin typeface="Arial" pitchFamily="34" charset="0"/>
                <a:ea typeface="Verdana" pitchFamily="34" charset="0"/>
                <a:cs typeface="Arial" pitchFamily="34" charset="0"/>
              </a:rPr>
              <a:t>при бурении скважин на различных месторождениях</a:t>
            </a:r>
          </a:p>
          <a:p>
            <a:pPr marL="630004" indent="-457030" algn="just"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ea typeface="Verdana" pitchFamily="34" charset="0"/>
                <a:cs typeface="Arial" pitchFamily="34" charset="0"/>
              </a:rPr>
              <a:t>Увеличить </a:t>
            </a:r>
            <a:r>
              <a:rPr lang="ru-RU" sz="20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энергоэффективность</a:t>
            </a:r>
            <a:r>
              <a:rPr lang="ru-RU" sz="2000" dirty="0">
                <a:latin typeface="Arial" pitchFamily="34" charset="0"/>
                <a:ea typeface="Verdana" pitchFamily="34" charset="0"/>
                <a:cs typeface="Arial" pitchFamily="34" charset="0"/>
              </a:rPr>
              <a:t> и рентабельность </a:t>
            </a:r>
            <a:r>
              <a:rPr lang="ru-RU" sz="2000" b="0" dirty="0">
                <a:latin typeface="Arial" pitchFamily="34" charset="0"/>
                <a:ea typeface="Verdana" pitchFamily="34" charset="0"/>
                <a:cs typeface="Arial" pitchFamily="34" charset="0"/>
              </a:rPr>
              <a:t>производства</a:t>
            </a:r>
          </a:p>
          <a:p>
            <a:pPr marL="630004" indent="-457030" algn="just"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ea typeface="Verdana" pitchFamily="34" charset="0"/>
                <a:cs typeface="Arial" pitchFamily="34" charset="0"/>
              </a:rPr>
              <a:t>Снизить себестоимость продукции продукции</a:t>
            </a:r>
            <a:r>
              <a:rPr lang="en-US" sz="2000" b="0" dirty="0">
                <a:latin typeface="Arial" pitchFamily="34" charset="0"/>
                <a:ea typeface="Verdana" pitchFamily="34" charset="0"/>
                <a:cs typeface="Arial" pitchFamily="34" charset="0"/>
              </a:rPr>
              <a:t>,</a:t>
            </a:r>
            <a:r>
              <a:rPr lang="ru-RU" sz="2000" b="0" dirty="0">
                <a:latin typeface="Arial" pitchFamily="34" charset="0"/>
                <a:ea typeface="Verdana" pitchFamily="34" charset="0"/>
                <a:cs typeface="Arial" pitchFamily="34" charset="0"/>
              </a:rPr>
              <a:t> за счет снижения материальных ресурсов на производство</a:t>
            </a:r>
          </a:p>
          <a:p>
            <a:pPr marL="630004" indent="-457030" algn="just">
              <a:buFont typeface="Wingdings" pitchFamily="2" charset="2"/>
              <a:buChar char="§"/>
            </a:pPr>
            <a:r>
              <a:rPr lang="ru-RU" sz="2000" b="0" dirty="0">
                <a:latin typeface="Arial" pitchFamily="34" charset="0"/>
                <a:ea typeface="Verdana" pitchFamily="34" charset="0"/>
                <a:cs typeface="Arial" pitchFamily="34" charset="0"/>
              </a:rPr>
              <a:t>Снизить неблагоприятное воздействие на окружающую среду</a:t>
            </a:r>
          </a:p>
          <a:p>
            <a:pPr marL="630004" indent="-457030" algn="just">
              <a:buFont typeface="Wingdings" pitchFamily="2" charset="2"/>
              <a:buChar char="§"/>
            </a:pPr>
            <a:endParaRPr lang="ru-RU" sz="2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5292" y="1072212"/>
            <a:ext cx="88501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030" hangingPunct="1"/>
            <a:r>
              <a:rPr lang="ru-RU" sz="2000" b="0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Опытно - конструкторские работы по модернизации буровых установок для бурения геологоразведочных скважин с отбором керна на твердые полезные ископаемые </a:t>
            </a:r>
            <a:r>
              <a:rPr lang="ru-RU" sz="2000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позволит обеспечить высокую эффективность производительность буровых работ: </a:t>
            </a:r>
          </a:p>
        </p:txBody>
      </p:sp>
    </p:spTree>
    <p:extLst>
      <p:ext uri="{BB962C8B-B14F-4D97-AF65-F5344CB8AC3E}">
        <p14:creationId xmlns:p14="http://schemas.microsoft.com/office/powerpoint/2010/main" val="17574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2"/>
          <p:cNvSpPr>
            <a:spLocks noGrp="1"/>
          </p:cNvSpPr>
          <p:nvPr>
            <p:ph type="title"/>
          </p:nvPr>
        </p:nvSpPr>
        <p:spPr>
          <a:xfrm>
            <a:off x="183006" y="136824"/>
            <a:ext cx="7083522" cy="5715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нужно обращаться к нам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445596" y="1838249"/>
            <a:ext cx="8270645" cy="1015663"/>
            <a:chOff x="775250" y="1400379"/>
            <a:chExt cx="8467360" cy="959708"/>
          </a:xfrm>
        </p:grpSpPr>
        <p:sp>
          <p:nvSpPr>
            <p:cNvPr id="9" name="Textfeld 5"/>
            <p:cNvSpPr txBox="1">
              <a:spLocks noChangeArrowheads="1"/>
            </p:cNvSpPr>
            <p:nvPr/>
          </p:nvSpPr>
          <p:spPr bwMode="auto">
            <a:xfrm>
              <a:off x="1270717" y="1400379"/>
              <a:ext cx="7971893" cy="959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 sz="2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Современные наземные и подземные буровые установки</a:t>
              </a:r>
              <a:r>
                <a: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для колонкового бурения со съемным </a:t>
              </a:r>
              <a:r>
                <a:rPr lang="ru-RU" sz="20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керноприемником</a:t>
              </a:r>
              <a:r>
                <a:rPr lang="ru-RU" sz="2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(</a:t>
              </a:r>
              <a:r>
                <a:rPr lang="en-US" sz="20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Wireline</a:t>
              </a:r>
              <a:r>
                <a:rPr lang="en-US" sz="2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10" name="Textfeld 5"/>
            <p:cNvSpPr txBox="1">
              <a:spLocks noChangeArrowheads="1"/>
            </p:cNvSpPr>
            <p:nvPr/>
          </p:nvSpPr>
          <p:spPr bwMode="auto">
            <a:xfrm>
              <a:off x="775250" y="1553553"/>
              <a:ext cx="499265" cy="494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Wingdings 2" pitchFamily="18" charset="2"/>
                </a:rPr>
                <a:t>P</a:t>
              </a: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443837" y="3036315"/>
            <a:ext cx="8265372" cy="523220"/>
            <a:chOff x="775250" y="2216249"/>
            <a:chExt cx="8461962" cy="494395"/>
          </a:xfrm>
        </p:grpSpPr>
        <p:sp>
          <p:nvSpPr>
            <p:cNvPr id="11" name="Textfeld 5"/>
            <p:cNvSpPr txBox="1">
              <a:spLocks noChangeArrowheads="1"/>
            </p:cNvSpPr>
            <p:nvPr/>
          </p:nvSpPr>
          <p:spPr bwMode="auto">
            <a:xfrm>
              <a:off x="1265319" y="2276054"/>
              <a:ext cx="7971893" cy="378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dirty="0">
                  <a:solidFill>
                    <a:srgbClr val="C00000"/>
                  </a:solidFill>
                  <a:latin typeface="+mj-lt"/>
                </a:rPr>
                <a:t>Технологии основаны на </a:t>
              </a:r>
              <a:r>
                <a:rPr lang="en-US" sz="2000" dirty="0">
                  <a:solidFill>
                    <a:srgbClr val="C00000"/>
                  </a:solidFill>
                  <a:latin typeface="+mj-lt"/>
                </a:rPr>
                <a:t>60</a:t>
              </a:r>
              <a:r>
                <a:rPr lang="ru-RU" sz="2000" dirty="0">
                  <a:solidFill>
                    <a:srgbClr val="C00000"/>
                  </a:solidFill>
                  <a:latin typeface="+mj-lt"/>
                </a:rPr>
                <a:t>-летнем опыте</a:t>
              </a:r>
              <a:r>
                <a:rPr lang="en-US" sz="2000" dirty="0">
                  <a:solidFill>
                    <a:srgbClr val="C00000"/>
                  </a:solidFill>
                  <a:latin typeface="+mj-lt"/>
                </a:rPr>
                <a:t>!</a:t>
              </a:r>
            </a:p>
          </p:txBody>
        </p:sp>
        <p:sp>
          <p:nvSpPr>
            <p:cNvPr id="12" name="Textfeld 5"/>
            <p:cNvSpPr txBox="1">
              <a:spLocks noChangeArrowheads="1"/>
            </p:cNvSpPr>
            <p:nvPr/>
          </p:nvSpPr>
          <p:spPr bwMode="auto">
            <a:xfrm>
              <a:off x="775250" y="2216249"/>
              <a:ext cx="499265" cy="494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Wingdings 2" pitchFamily="18" charset="2"/>
                </a:rPr>
                <a:t>P</a:t>
              </a: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443839" y="3588916"/>
            <a:ext cx="8257151" cy="523220"/>
            <a:chOff x="774779" y="2739469"/>
            <a:chExt cx="8453545" cy="494395"/>
          </a:xfrm>
        </p:grpSpPr>
        <p:sp>
          <p:nvSpPr>
            <p:cNvPr id="13" name="Textfeld 5"/>
            <p:cNvSpPr txBox="1">
              <a:spLocks noChangeArrowheads="1"/>
            </p:cNvSpPr>
            <p:nvPr/>
          </p:nvSpPr>
          <p:spPr bwMode="auto">
            <a:xfrm>
              <a:off x="1256431" y="2801024"/>
              <a:ext cx="7971893" cy="378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 sz="2000" dirty="0">
                  <a:solidFill>
                    <a:srgbClr val="C00000"/>
                  </a:solidFill>
                  <a:latin typeface="+mj-lt"/>
                </a:rPr>
                <a:t>Высокое качество гарантирует длительный срок служб</a:t>
              </a:r>
              <a:r>
                <a:rPr lang="ru-RU" sz="2000" dirty="0">
                  <a:solidFill>
                    <a:srgbClr val="C00000"/>
                  </a:solidFill>
                </a:rPr>
                <a:t>ы!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feld 5"/>
            <p:cNvSpPr txBox="1">
              <a:spLocks noChangeArrowheads="1"/>
            </p:cNvSpPr>
            <p:nvPr/>
          </p:nvSpPr>
          <p:spPr bwMode="auto">
            <a:xfrm>
              <a:off x="774779" y="2739469"/>
              <a:ext cx="499265" cy="494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C00000"/>
                  </a:solidFill>
                  <a:latin typeface="Wingdings 2" pitchFamily="18" charset="2"/>
                </a:rPr>
                <a:t>P</a:t>
              </a:r>
            </a:p>
          </p:txBody>
        </p:sp>
      </p:grpSp>
      <p:grpSp>
        <p:nvGrpSpPr>
          <p:cNvPr id="5" name="Gruppieren 6"/>
          <p:cNvGrpSpPr/>
          <p:nvPr/>
        </p:nvGrpSpPr>
        <p:grpSpPr>
          <a:xfrm>
            <a:off x="445595" y="4299157"/>
            <a:ext cx="8436814" cy="1323439"/>
            <a:chOff x="763434" y="4737882"/>
            <a:chExt cx="8432753" cy="1250528"/>
          </a:xfrm>
        </p:grpSpPr>
        <p:sp>
          <p:nvSpPr>
            <p:cNvPr id="15" name="Textfeld 5"/>
            <p:cNvSpPr txBox="1">
              <a:spLocks noChangeArrowheads="1"/>
            </p:cNvSpPr>
            <p:nvPr/>
          </p:nvSpPr>
          <p:spPr bwMode="auto">
            <a:xfrm>
              <a:off x="1224294" y="4737882"/>
              <a:ext cx="7971893" cy="1250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 sz="2000" dirty="0">
                  <a:solidFill>
                    <a:srgbClr val="C00000"/>
                  </a:solidFill>
                  <a:latin typeface="+mj-lt"/>
                </a:rPr>
                <a:t>Всё в одном месте</a:t>
              </a:r>
              <a:r>
                <a:rPr lang="en-US" sz="2000" dirty="0">
                  <a:solidFill>
                    <a:srgbClr val="C00000"/>
                  </a:solidFill>
                  <a:latin typeface="+mj-lt"/>
                </a:rPr>
                <a:t>: </a:t>
              </a:r>
              <a:r>
                <a:rPr lang="ru-RU" sz="2000" dirty="0">
                  <a:solidFill>
                    <a:srgbClr val="C00000"/>
                  </a:solidFill>
                  <a:latin typeface="+mj-lt"/>
                </a:rPr>
                <a:t>ОАО «Завод бурового оборудования»</a:t>
              </a:r>
              <a:r>
                <a:rPr lang="en-US" sz="2000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ru-RU" sz="2000" dirty="0">
                  <a:solidFill>
                    <a:srgbClr val="C00000"/>
                  </a:solidFill>
                  <a:latin typeface="+mj-lt"/>
                </a:rPr>
                <a:t>предлагает полный комплект оборудования, необходимого для бурения</a:t>
              </a:r>
              <a:r>
                <a:rPr lang="en-US" sz="2000" dirty="0">
                  <a:solidFill>
                    <a:srgbClr val="C00000"/>
                  </a:solidFill>
                  <a:latin typeface="+mj-lt"/>
                </a:rPr>
                <a:t>!</a:t>
              </a:r>
              <a:endParaRPr lang="ru-RU" sz="2000" dirty="0">
                <a:solidFill>
                  <a:srgbClr val="C00000"/>
                </a:solidFill>
                <a:latin typeface="+mj-lt"/>
              </a:endParaRPr>
            </a:p>
            <a:p>
              <a:pPr algn="just"/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16" name="Textfeld 5"/>
            <p:cNvSpPr txBox="1">
              <a:spLocks noChangeArrowheads="1"/>
            </p:cNvSpPr>
            <p:nvPr/>
          </p:nvSpPr>
          <p:spPr bwMode="auto">
            <a:xfrm>
              <a:off x="763434" y="4814693"/>
              <a:ext cx="499265" cy="494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C00000"/>
                  </a:solidFill>
                  <a:latin typeface="Wingdings 2" pitchFamily="18" charset="2"/>
                </a:rPr>
                <a:t>P</a:t>
              </a:r>
            </a:p>
          </p:txBody>
        </p:sp>
      </p:grpSp>
      <p:grpSp>
        <p:nvGrpSpPr>
          <p:cNvPr id="6" name="Gruppieren 4"/>
          <p:cNvGrpSpPr/>
          <p:nvPr/>
        </p:nvGrpSpPr>
        <p:grpSpPr>
          <a:xfrm>
            <a:off x="443838" y="5355506"/>
            <a:ext cx="8272403" cy="1015663"/>
            <a:chOff x="750031" y="4232431"/>
            <a:chExt cx="8469161" cy="959708"/>
          </a:xfrm>
        </p:grpSpPr>
        <p:sp>
          <p:nvSpPr>
            <p:cNvPr id="17" name="Textfeld 5"/>
            <p:cNvSpPr txBox="1">
              <a:spLocks noChangeArrowheads="1"/>
            </p:cNvSpPr>
            <p:nvPr/>
          </p:nvSpPr>
          <p:spPr bwMode="auto">
            <a:xfrm>
              <a:off x="1247299" y="4232431"/>
              <a:ext cx="7971893" cy="959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dirty="0">
                <a:solidFill>
                  <a:srgbClr val="C00000"/>
                </a:solidFill>
              </a:endParaRPr>
            </a:p>
            <a:p>
              <a:r>
                <a:rPr lang="ru-RU" sz="2000" dirty="0">
                  <a:solidFill>
                    <a:srgbClr val="C00000"/>
                  </a:solidFill>
                  <a:latin typeface="+mj-lt"/>
                </a:rPr>
                <a:t>Послепродажная поддержка</a:t>
              </a:r>
              <a:r>
                <a:rPr lang="en-US" sz="2000" dirty="0">
                  <a:solidFill>
                    <a:srgbClr val="C00000"/>
                  </a:solidFill>
                  <a:latin typeface="+mj-lt"/>
                </a:rPr>
                <a:t>: </a:t>
              </a:r>
              <a:r>
                <a:rPr lang="ru-RU" sz="2000" dirty="0">
                  <a:solidFill>
                    <a:srgbClr val="C00000"/>
                  </a:solidFill>
                  <a:latin typeface="+mj-lt"/>
                </a:rPr>
                <a:t>обучение и сервис по всему миру</a:t>
              </a:r>
              <a:r>
                <a:rPr lang="en-US" sz="2000" dirty="0">
                  <a:solidFill>
                    <a:srgbClr val="C00000"/>
                  </a:solidFill>
                  <a:latin typeface="+mj-lt"/>
                </a:rPr>
                <a:t>!</a:t>
              </a:r>
            </a:p>
          </p:txBody>
        </p:sp>
        <p:sp>
          <p:nvSpPr>
            <p:cNvPr id="18" name="Textfeld 5"/>
            <p:cNvSpPr txBox="1">
              <a:spLocks noChangeArrowheads="1"/>
            </p:cNvSpPr>
            <p:nvPr/>
          </p:nvSpPr>
          <p:spPr bwMode="auto">
            <a:xfrm>
              <a:off x="750031" y="4261512"/>
              <a:ext cx="499265" cy="901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ru-RU" sz="2800" dirty="0">
                <a:solidFill>
                  <a:srgbClr val="C00000"/>
                </a:solidFill>
                <a:latin typeface="Wingdings 2" pitchFamily="18" charset="2"/>
              </a:endParaRPr>
            </a:p>
            <a:p>
              <a:r>
                <a:rPr lang="en-US" sz="2800" dirty="0">
                  <a:solidFill>
                    <a:srgbClr val="C00000"/>
                  </a:solidFill>
                  <a:latin typeface="Wingdings 2" pitchFamily="18" charset="2"/>
                </a:rPr>
                <a:t>P</a:t>
              </a:r>
            </a:p>
          </p:txBody>
        </p:sp>
      </p:grpSp>
      <p:sp>
        <p:nvSpPr>
          <p:cNvPr id="22" name="Textfeld 5"/>
          <p:cNvSpPr txBox="1">
            <a:spLocks noChangeArrowheads="1"/>
          </p:cNvSpPr>
          <p:nvPr/>
        </p:nvSpPr>
        <p:spPr bwMode="auto">
          <a:xfrm>
            <a:off x="459089" y="1075509"/>
            <a:ext cx="4876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6" tIns="45704" rIns="91406" bIns="45704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Wingdings 2" pitchFamily="18" charset="2"/>
              </a:rPr>
              <a:t>P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46755" y="1038029"/>
            <a:ext cx="7352118" cy="553998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pPr marL="342773" indent="-342773" algn="just">
              <a:lnSpc>
                <a:spcPct val="150000"/>
              </a:lnSpc>
              <a:spcAft>
                <a:spcPts val="600"/>
              </a:spcAft>
            </a:pPr>
            <a:r>
              <a:rPr lang="ru-RU" sz="2000" dirty="0">
                <a:solidFill>
                  <a:srgbClr val="C00000"/>
                </a:solidFill>
                <a:latin typeface="+mj-lt"/>
              </a:rPr>
              <a:t>Совместный НИОКР, разработка буровых установок </a:t>
            </a:r>
          </a:p>
        </p:txBody>
      </p:sp>
    </p:spTree>
    <p:extLst>
      <p:ext uri="{BB962C8B-B14F-4D97-AF65-F5344CB8AC3E}">
        <p14:creationId xmlns:p14="http://schemas.microsoft.com/office/powerpoint/2010/main" val="1302871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image68.jpeg" descr="https://1.downloader.disk.yandex.ru/preview/810e391874765f0887252ed0803be7c07684fce2a151e060700bb39acf2d3baa/inf/c-qHSqpF49evpG_81Sh50xTWJ6pjK7mpnJIEotUEYi0lzV16LsB4Vbrcl-rRSTIiXtzaOeWhNejvawFyYaI2ng%3D%3D?uid=0&amp;filename=DSC_8871.jpg&amp;disposition=inline&amp;hash=&amp;limit=0&amp;content_type=image%2Fjpeg&amp;tknv=v2&amp;size=1280x67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58331" y="0"/>
            <a:ext cx="1030233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Shape 357"/>
          <p:cNvSpPr/>
          <p:nvPr/>
        </p:nvSpPr>
        <p:spPr>
          <a:xfrm rot="20694727">
            <a:off x="1934945" y="1610960"/>
            <a:ext cx="5904662" cy="1938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01" tIns="45701" rIns="45701" bIns="45701">
            <a:spAutoFit/>
          </a:bodyPr>
          <a:lstStyle>
            <a:lvl1pPr>
              <a:defRPr sz="4000">
                <a:solidFill>
                  <a:srgbClr val="AC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ru-RU" dirty="0" smtClean="0">
                <a:solidFill>
                  <a:srgbClr val="A80000"/>
                </a:solidFill>
              </a:rPr>
              <a:t>    </a:t>
            </a:r>
            <a:r>
              <a:rPr dirty="0" smtClean="0">
                <a:solidFill>
                  <a:srgbClr val="A80000"/>
                </a:solidFill>
              </a:rPr>
              <a:t>Спасибо</a:t>
            </a:r>
            <a:endParaRPr lang="ru-RU" dirty="0" smtClean="0">
              <a:solidFill>
                <a:srgbClr val="A80000"/>
              </a:solidFill>
            </a:endParaRPr>
          </a:p>
          <a:p>
            <a:r>
              <a:rPr dirty="0" smtClean="0">
                <a:solidFill>
                  <a:srgbClr val="A80000"/>
                </a:solidFill>
              </a:rPr>
              <a:t> </a:t>
            </a:r>
            <a:endParaRPr lang="ru-RU" dirty="0" smtClean="0">
              <a:solidFill>
                <a:srgbClr val="A80000"/>
              </a:solidFill>
            </a:endParaRPr>
          </a:p>
          <a:p>
            <a:r>
              <a:rPr dirty="0" smtClean="0">
                <a:solidFill>
                  <a:srgbClr val="A80000"/>
                </a:solidFill>
              </a:rPr>
              <a:t>за </a:t>
            </a:r>
            <a:r>
              <a:rPr dirty="0">
                <a:solidFill>
                  <a:srgbClr val="A80000"/>
                </a:solidFill>
              </a:rPr>
              <a:t>внимание!</a:t>
            </a:r>
          </a:p>
        </p:txBody>
      </p:sp>
      <p:sp>
        <p:nvSpPr>
          <p:cNvPr id="4" name="Shape 357"/>
          <p:cNvSpPr/>
          <p:nvPr/>
        </p:nvSpPr>
        <p:spPr>
          <a:xfrm>
            <a:off x="1784363" y="5766806"/>
            <a:ext cx="5388334" cy="707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01" tIns="45701" rIns="45701" bIns="45701">
            <a:spAutoFit/>
          </a:bodyPr>
          <a:lstStyle>
            <a:lvl1pPr>
              <a:defRPr sz="4000">
                <a:solidFill>
                  <a:srgbClr val="AC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zbo.ru</a:t>
            </a:r>
            <a:r>
              <a:rPr lang="ru-RU" dirty="0">
                <a:solidFill>
                  <a:srgbClr val="C00000"/>
                </a:solidFill>
              </a:rPr>
              <a:t>      </a:t>
            </a:r>
            <a:r>
              <a:rPr lang="en-US" dirty="0">
                <a:solidFill>
                  <a:srgbClr val="C00000"/>
                </a:solidFill>
              </a:rPr>
              <a:t>vg.kz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астасия\Desktop\Сочи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10200"/>
            <a:ext cx="3468935" cy="190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" y="148535"/>
            <a:ext cx="9144000" cy="461665"/>
          </a:xfrm>
          <a:prstGeom prst="rect">
            <a:avLst/>
          </a:prstGeom>
          <a:solidFill>
            <a:srgbClr val="AC0000"/>
          </a:solidFill>
        </p:spPr>
        <p:txBody>
          <a:bodyPr wrap="square" lIns="91406" tIns="45704" rIns="91406" bIns="45704" rtlCol="0" anchor="ctr">
            <a:spAutoFit/>
          </a:bodyPr>
          <a:lstStyle/>
          <a:p>
            <a:pPr algn="r" defTabSz="839477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0" kern="1200" dirty="0">
                <a:solidFill>
                  <a:prstClr val="white"/>
                </a:solidFill>
              </a:rPr>
              <a:t> </a:t>
            </a:r>
            <a:r>
              <a:rPr lang="ru-RU" sz="2400" kern="1200" dirty="0">
                <a:solidFill>
                  <a:prstClr val="white"/>
                </a:solidFill>
                <a:latin typeface="+mj-lt"/>
                <a:cs typeface="Times New Roman" pitchFamily="18" charset="0"/>
                <a:sym typeface="Arial Black" pitchFamily="34" charset="0"/>
              </a:rPr>
              <a:t>АО «</a:t>
            </a:r>
            <a:r>
              <a:rPr lang="ru-RU" sz="2400" kern="1200" dirty="0" err="1">
                <a:solidFill>
                  <a:prstClr val="white"/>
                </a:solidFill>
                <a:latin typeface="+mj-lt"/>
                <a:cs typeface="Times New Roman" pitchFamily="18" charset="0"/>
                <a:sym typeface="Arial Black" pitchFamily="34" charset="0"/>
              </a:rPr>
              <a:t>Волковгеология</a:t>
            </a:r>
            <a:r>
              <a:rPr lang="ru-RU" sz="2400" kern="1200" dirty="0">
                <a:solidFill>
                  <a:prstClr val="white"/>
                </a:solidFill>
                <a:latin typeface="+mj-lt"/>
                <a:cs typeface="Times New Roman" pitchFamily="18" charset="0"/>
                <a:sym typeface="Arial Black" pitchFamily="34" charset="0"/>
              </a:rPr>
              <a:t>»</a:t>
            </a:r>
            <a:endParaRPr lang="ru-RU" sz="2000" kern="1200" dirty="0">
              <a:solidFill>
                <a:prstClr val="white"/>
              </a:solidFill>
              <a:latin typeface="+mj-lt"/>
              <a:cs typeface="Times New Roman" pitchFamily="18" charset="0"/>
              <a:sym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319" y="2617771"/>
            <a:ext cx="7999271" cy="1138741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pPr algn="just"/>
            <a:endParaRPr lang="ru-RU" sz="1600" dirty="0">
              <a:solidFill>
                <a:srgbClr val="A8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>
              <a:solidFill>
                <a:srgbClr val="A8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b="0" dirty="0">
                <a:latin typeface="Arial" pitchFamily="34" charset="0"/>
                <a:cs typeface="Arial" pitchFamily="34" charset="0"/>
              </a:rPr>
              <a:t>За </a:t>
            </a:r>
            <a:r>
              <a:rPr lang="ru-RU" sz="1800" b="0" dirty="0" smtClean="0">
                <a:latin typeface="Arial" pitchFamily="34" charset="0"/>
                <a:cs typeface="Arial" pitchFamily="34" charset="0"/>
              </a:rPr>
              <a:t>69 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лет компанией выявлено 40 месторождений урана с суммарными запасами урана более 1,3 млн. тонн.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3444" y="4025395"/>
            <a:ext cx="8621486" cy="1477295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800" b="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Перспективное направление буровых работ для АО «</a:t>
            </a:r>
            <a:r>
              <a:rPr lang="ru-RU" sz="1800" b="0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Волковгеология</a:t>
            </a:r>
            <a:r>
              <a:rPr lang="ru-RU" sz="1800" b="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» это бурение разведочных скважин с отбором керна съемными </a:t>
            </a:r>
            <a:r>
              <a:rPr lang="ru-RU" sz="1800" b="0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керноприемниками</a:t>
            </a:r>
            <a:r>
              <a:rPr lang="ru-RU" sz="1800" b="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 Целью которого является: достоверный прирост запасов </a:t>
            </a:r>
            <a:r>
              <a:rPr lang="ru-RU" sz="1800" b="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твердых полезных </a:t>
            </a:r>
            <a:r>
              <a:rPr lang="ru-RU" sz="1800" b="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ископаемых на отрабатываемых и на новых месторождениях.</a:t>
            </a:r>
            <a:endParaRPr lang="ru-RU" sz="1800" b="0" dirty="0">
              <a:solidFill>
                <a:srgbClr val="A8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62350" y="983934"/>
            <a:ext cx="5446570" cy="2031293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pPr algn="just"/>
            <a:r>
              <a:rPr lang="ru-RU" sz="1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АО «</a:t>
            </a:r>
            <a:r>
              <a:rPr lang="ru-RU" sz="1800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Волковгеология</a:t>
            </a:r>
            <a:r>
              <a:rPr lang="ru-RU" sz="18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» </a:t>
            </a:r>
          </a:p>
          <a:p>
            <a:pPr algn="just"/>
            <a:r>
              <a:rPr lang="ru-RU" sz="1600" b="0" i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(Председатель правления компании </a:t>
            </a:r>
            <a:r>
              <a:rPr lang="ru-RU" sz="1600" b="0" i="1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У</a:t>
            </a:r>
            <a:r>
              <a:rPr lang="ru-RU" sz="1600" b="0" i="1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жкенов</a:t>
            </a:r>
            <a:r>
              <a:rPr lang="ru-RU" sz="1600" b="0" i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Булат </a:t>
            </a:r>
            <a:r>
              <a:rPr lang="ru-RU" sz="1600" b="0" i="1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Султанович</a:t>
            </a:r>
            <a:r>
              <a:rPr lang="ru-RU" sz="1600" b="0" i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) </a:t>
            </a:r>
          </a:p>
          <a:p>
            <a:pPr algn="just"/>
            <a:r>
              <a:rPr lang="ru-RU" sz="1800" b="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входит </a:t>
            </a:r>
            <a:r>
              <a:rPr lang="ru-RU" sz="1800" b="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 АО «НАК «</a:t>
            </a:r>
            <a:r>
              <a:rPr lang="ru-RU" sz="1800" b="0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Казатомпром</a:t>
            </a:r>
            <a:r>
              <a:rPr lang="ru-RU" sz="1800" b="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». </a:t>
            </a:r>
            <a:endParaRPr lang="ru-RU" sz="1800" b="0" dirty="0" smtClean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ru-RU" sz="1800" b="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Компания обеспечивает </a:t>
            </a:r>
            <a:r>
              <a:rPr lang="ru-RU" sz="1800" b="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проведение геологоразведочного и технологического бурения для горно-подготовительных работ. </a:t>
            </a:r>
            <a:endParaRPr lang="ru-RU" sz="16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319" y="5674605"/>
            <a:ext cx="8609611" cy="646298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b="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 основании вышесказанного была разработана Программа технического </a:t>
            </a:r>
            <a:r>
              <a:rPr lang="ru-RU" sz="1800" b="0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переворужения</a:t>
            </a:r>
            <a:r>
              <a:rPr lang="ru-RU" sz="1800" b="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АО «</a:t>
            </a:r>
            <a:r>
              <a:rPr lang="ru-RU" sz="1800" b="0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Волковгеология</a:t>
            </a:r>
            <a:r>
              <a:rPr lang="ru-RU" sz="1800" b="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» на 2016 – 2030 годы. </a:t>
            </a:r>
          </a:p>
        </p:txBody>
      </p:sp>
    </p:spTree>
    <p:extLst>
      <p:ext uri="{BB962C8B-B14F-4D97-AF65-F5344CB8AC3E}">
        <p14:creationId xmlns:p14="http://schemas.microsoft.com/office/powerpoint/2010/main" val="19529579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/>
        </p:nvSpPr>
        <p:spPr>
          <a:xfrm>
            <a:off x="2126758" y="855023"/>
            <a:ext cx="6483927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01" tIns="45701" rIns="45701" bIns="45701">
            <a:spAutoFit/>
          </a:bodyPr>
          <a:lstStyle/>
          <a:p>
            <a:pPr>
              <a:defRPr sz="1800" b="0"/>
            </a:pPr>
            <a:endParaRPr sz="1400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6" y="3"/>
            <a:ext cx="857951" cy="85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hape 418"/>
          <p:cNvSpPr/>
          <p:nvPr/>
        </p:nvSpPr>
        <p:spPr>
          <a:xfrm>
            <a:off x="1" y="135175"/>
            <a:ext cx="9144000" cy="461626"/>
          </a:xfrm>
          <a:prstGeom prst="rect">
            <a:avLst/>
          </a:prstGeom>
          <a:solidFill>
            <a:srgbClr val="AC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01" tIns="45701" rIns="45701" bIns="45701" anchor="ctr">
            <a:spAutoFit/>
          </a:bodyPr>
          <a:lstStyle/>
          <a:p>
            <a:pPr indent="1077514" algn="r">
              <a:defRPr sz="1500">
                <a:solidFill>
                  <a:srgbClr val="FFFFFF"/>
                </a:solidFill>
              </a:defRPr>
            </a:pPr>
            <a:r>
              <a:rPr lang="ru-RU" sz="2300" dirty="0"/>
              <a:t>  	</a:t>
            </a:r>
            <a:r>
              <a:rPr lang="ru-RU" sz="2400" dirty="0">
                <a:latin typeface="+mj-lt"/>
              </a:rPr>
              <a:t>ОАО «Завод бурового оборудования»</a:t>
            </a:r>
            <a:endParaRPr sz="2400" dirty="0">
              <a:latin typeface="+mj-lt"/>
            </a:endParaRPr>
          </a:p>
        </p:txBody>
      </p:sp>
      <p:sp>
        <p:nvSpPr>
          <p:cNvPr id="14" name="Shape 376"/>
          <p:cNvSpPr/>
          <p:nvPr/>
        </p:nvSpPr>
        <p:spPr>
          <a:xfrm>
            <a:off x="461246" y="2496109"/>
            <a:ext cx="8496637" cy="4324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01" tIns="45701" rIns="45701" bIns="45701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800" b="0" dirty="0" smtClean="0">
                <a:latin typeface="+mj-lt"/>
              </a:rPr>
              <a:t>В </a:t>
            </a:r>
            <a:r>
              <a:rPr lang="ru-RU" sz="1800" b="0" dirty="0">
                <a:latin typeface="+mj-lt"/>
              </a:rPr>
              <a:t>июле 2016 года </a:t>
            </a:r>
            <a:r>
              <a:rPr lang="ru-RU" sz="1800" b="0" dirty="0" smtClean="0">
                <a:latin typeface="+mj-lt"/>
              </a:rPr>
              <a:t>предприятию </a:t>
            </a:r>
            <a:r>
              <a:rPr lang="ru-RU" sz="1800" b="0" dirty="0">
                <a:latin typeface="+mj-lt"/>
              </a:rPr>
              <a:t>предоставлено льготное заемное финансирование Фонда развития промышленности РФ. </a:t>
            </a:r>
            <a:r>
              <a:rPr lang="ru-RU" sz="1800" b="0" dirty="0" smtClean="0">
                <a:latin typeface="+mj-lt"/>
              </a:rPr>
              <a:t>В </a:t>
            </a:r>
            <a:r>
              <a:rPr lang="ru-RU" sz="1800" b="0" dirty="0">
                <a:latin typeface="+mj-lt"/>
              </a:rPr>
              <a:t>рамках проекта на заводе </a:t>
            </a:r>
            <a:r>
              <a:rPr lang="ru-RU" sz="1800" b="0" dirty="0" smtClean="0">
                <a:latin typeface="+mj-lt"/>
              </a:rPr>
              <a:t>разработано и запущенно в производство </a:t>
            </a:r>
            <a:r>
              <a:rPr lang="ru-RU" sz="1800" b="0" dirty="0">
                <a:latin typeface="+mj-lt"/>
                <a:ea typeface="Calibri"/>
              </a:rPr>
              <a:t>несколько модификаций наиболее востребованной буровой техники и инструмента </a:t>
            </a:r>
            <a:r>
              <a:rPr lang="ru-RU" sz="1800" b="0" dirty="0" smtClean="0">
                <a:latin typeface="+mj-lt"/>
              </a:rPr>
              <a:t>:</a:t>
            </a:r>
            <a:endParaRPr lang="ru-RU" sz="1800" b="0" dirty="0">
              <a:latin typeface="+mj-lt"/>
            </a:endParaRPr>
          </a:p>
          <a:p>
            <a:pPr marL="577850" lvl="8" indent="-265113" algn="just">
              <a:buFont typeface="Wingdings" charset="2"/>
              <a:buChar char="q"/>
            </a:pPr>
            <a:r>
              <a:rPr lang="ru-RU" sz="1800" b="0" dirty="0" smtClean="0">
                <a:latin typeface="+mj-lt"/>
              </a:rPr>
              <a:t>наземные </a:t>
            </a:r>
            <a:r>
              <a:rPr lang="ru-RU" sz="1800" b="0" dirty="0">
                <a:latin typeface="+mj-lt"/>
              </a:rPr>
              <a:t>установки для бурения геологоразведочных скважин на твёрдые полезные ископаемые</a:t>
            </a:r>
            <a:r>
              <a:rPr lang="ru-RU" sz="1800" b="0" dirty="0" smtClean="0">
                <a:latin typeface="+mj-lt"/>
              </a:rPr>
              <a:t>;</a:t>
            </a:r>
          </a:p>
          <a:p>
            <a:pPr marL="285750" lvl="4" indent="-285750" algn="just">
              <a:buFont typeface="Wingdings" charset="2"/>
              <a:buChar char="q"/>
            </a:pPr>
            <a:endParaRPr lang="ru-RU" sz="1800" b="0" dirty="0">
              <a:latin typeface="+mj-lt"/>
            </a:endParaRPr>
          </a:p>
          <a:p>
            <a:pPr marL="625475" lvl="4" indent="-280988" algn="just">
              <a:buFont typeface="Wingdings" charset="2"/>
              <a:buChar char="q"/>
            </a:pPr>
            <a:r>
              <a:rPr lang="ru-RU" sz="1800" b="0" dirty="0" smtClean="0">
                <a:latin typeface="+mj-lt"/>
              </a:rPr>
              <a:t>шахтные </a:t>
            </a:r>
            <a:r>
              <a:rPr lang="ru-RU" sz="1800" b="0" dirty="0">
                <a:latin typeface="+mj-lt"/>
              </a:rPr>
              <a:t>установки для бурения геологоразведочных скважин, дегазации угольных пластов, дренажного и технологического бурения, направленных скважин при шахтной добыче тяжелой </a:t>
            </a:r>
            <a:r>
              <a:rPr lang="ru-RU" sz="1800" b="0" dirty="0" smtClean="0">
                <a:latin typeface="+mj-lt"/>
              </a:rPr>
              <a:t>нефти.</a:t>
            </a:r>
            <a:r>
              <a:rPr lang="ru-RU" sz="1800" b="0" dirty="0" smtClean="0">
                <a:solidFill>
                  <a:srgbClr val="222222"/>
                </a:solidFill>
                <a:latin typeface="Times New Roman"/>
                <a:ea typeface="Times New Roman"/>
              </a:rPr>
              <a:t> </a:t>
            </a:r>
          </a:p>
          <a:p>
            <a:pPr marL="625475" lvl="4" indent="-280988" algn="just">
              <a:buFont typeface="Wingdings" charset="2"/>
              <a:buChar char="q"/>
            </a:pPr>
            <a:endParaRPr lang="ru-RU" sz="1800" b="0" dirty="0" smtClean="0">
              <a:solidFill>
                <a:srgbClr val="222222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1800" b="0" i="1" dirty="0" smtClean="0">
                <a:solidFill>
                  <a:srgbClr val="FF0000"/>
                </a:solidFill>
                <a:latin typeface="+mj-lt"/>
                <a:ea typeface="Calibri"/>
              </a:rPr>
              <a:t>Предоставление </a:t>
            </a:r>
            <a:r>
              <a:rPr lang="ru-RU" sz="1800" b="0" i="1" dirty="0">
                <a:solidFill>
                  <a:srgbClr val="FF0000"/>
                </a:solidFill>
                <a:latin typeface="+mj-lt"/>
                <a:ea typeface="Calibri"/>
              </a:rPr>
              <a:t>финансового займа </a:t>
            </a:r>
            <a:r>
              <a:rPr lang="ru-RU" sz="1800" b="0" i="1" dirty="0" smtClean="0">
                <a:solidFill>
                  <a:srgbClr val="FF0000"/>
                </a:solidFill>
                <a:latin typeface="+mj-lt"/>
                <a:ea typeface="Calibri"/>
              </a:rPr>
              <a:t>ФРП позволило </a:t>
            </a:r>
            <a:r>
              <a:rPr lang="ru-RU" sz="1800" b="0" i="1" dirty="0">
                <a:solidFill>
                  <a:srgbClr val="FF0000"/>
                </a:solidFill>
                <a:latin typeface="+mj-lt"/>
                <a:ea typeface="Calibri"/>
              </a:rPr>
              <a:t>заводу в короткие сроки </a:t>
            </a:r>
            <a:r>
              <a:rPr lang="ru-RU" sz="1800" b="0" i="1" dirty="0" smtClean="0">
                <a:solidFill>
                  <a:srgbClr val="FF0000"/>
                </a:solidFill>
                <a:latin typeface="+mj-lt"/>
                <a:ea typeface="Calibri"/>
              </a:rPr>
              <a:t> организовать </a:t>
            </a:r>
            <a:r>
              <a:rPr lang="ru-RU" sz="1800" b="0" i="1" dirty="0">
                <a:solidFill>
                  <a:srgbClr val="FF0000"/>
                </a:solidFill>
                <a:latin typeface="+mj-lt"/>
                <a:ea typeface="Calibri"/>
              </a:rPr>
              <a:t>новое производство и модернизировать действующее предприятие, а так же увеличить долю ЗБО на российском рынке геологоразведочного бурового оборудования и инструмента </a:t>
            </a:r>
            <a:r>
              <a:rPr lang="ru-RU" sz="1800" b="0" i="1" dirty="0" smtClean="0">
                <a:solidFill>
                  <a:srgbClr val="FF0000"/>
                </a:solidFill>
                <a:latin typeface="+mj-lt"/>
                <a:ea typeface="Calibri"/>
              </a:rPr>
              <a:t>до </a:t>
            </a:r>
            <a:r>
              <a:rPr lang="ru-RU" sz="1800" b="0" i="1" dirty="0">
                <a:solidFill>
                  <a:srgbClr val="FF0000"/>
                </a:solidFill>
                <a:latin typeface="+mj-lt"/>
                <a:ea typeface="Calibri"/>
              </a:rPr>
              <a:t>30</a:t>
            </a:r>
            <a:r>
              <a:rPr lang="ru-RU" sz="1800" b="0" i="1" dirty="0" smtClean="0">
                <a:solidFill>
                  <a:srgbClr val="FF0000"/>
                </a:solidFill>
                <a:latin typeface="+mj-lt"/>
                <a:ea typeface="Calibri"/>
              </a:rPr>
              <a:t>%.</a:t>
            </a:r>
            <a:endParaRPr lang="ru-RU" sz="1800" b="0" i="1" dirty="0" smtClean="0">
              <a:solidFill>
                <a:srgbClr val="FF0000"/>
              </a:solidFill>
              <a:latin typeface="+mj-lt"/>
              <a:ea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604" y="855023"/>
            <a:ext cx="5268194" cy="1468710"/>
          </a:xfrm>
          <a:prstGeom prst="rect">
            <a:avLst/>
          </a:prstGeom>
          <a:noFill/>
        </p:spPr>
        <p:txBody>
          <a:bodyPr wrap="square" lIns="82906" tIns="41453" rIns="82906" bIns="41453" rtlCol="0">
            <a:spAutoFit/>
          </a:bodyPr>
          <a:lstStyle/>
          <a:p>
            <a:pPr marL="285750" indent="-285750" algn="just" hangingPunct="1">
              <a:buFont typeface="Wingdings" pitchFamily="2" charset="2"/>
              <a:buChar char="§"/>
            </a:pPr>
            <a:r>
              <a:rPr lang="ru-RU" sz="1800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ОАО «Завод бурового оборудования» - производитель в России </a:t>
            </a:r>
            <a:r>
              <a:rPr lang="ru-RU" sz="1800" b="0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высококачественного бурового оборудования и инструмента для геологоразведочного бурения</a:t>
            </a:r>
            <a:r>
              <a:rPr lang="en-US" sz="1800" b="0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Wireline</a:t>
            </a:r>
            <a:r>
              <a:rPr lang="ru-RU" sz="1800" b="0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(ССК)</a:t>
            </a:r>
          </a:p>
        </p:txBody>
      </p:sp>
      <p:pic>
        <p:nvPicPr>
          <p:cNvPr id="9" name="Рисунок 8" descr="C:\Users\Анастасия\Desktop\Фото\DSC_3327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6" y="650875"/>
            <a:ext cx="3152485" cy="1672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553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2844" y="785794"/>
            <a:ext cx="8858312" cy="2062071"/>
          </a:xfrm>
          <a:prstGeom prst="rect">
            <a:avLst/>
          </a:prstGeom>
          <a:noFill/>
        </p:spPr>
        <p:txBody>
          <a:bodyPr wrap="square" lIns="91406" tIns="45704" rIns="91406" bIns="45704" rtlCol="0">
            <a:spAutoFit/>
          </a:bodyPr>
          <a:lstStyle/>
          <a:p>
            <a:pPr algn="ctr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cs typeface="Arial"/>
                <a:sym typeface="Arial"/>
              </a:rPr>
              <a:t>Совместные проекты                                                                                                   АО «</a:t>
            </a:r>
            <a:r>
              <a:rPr lang="ru-RU" sz="3200" dirty="0" err="1">
                <a:cs typeface="Arial"/>
                <a:sym typeface="Arial"/>
              </a:rPr>
              <a:t>Волковгеология</a:t>
            </a:r>
            <a:r>
              <a:rPr lang="ru-RU" sz="3200" dirty="0">
                <a:cs typeface="Arial"/>
                <a:sym typeface="Arial"/>
              </a:rPr>
              <a:t>» и ОАО «Завод бурового оборудования»                                                                                  по повышению эффективности ГРР</a:t>
            </a:r>
            <a:endParaRPr lang="ru-RU" sz="3000" kern="1200" dirty="0">
              <a:solidFill>
                <a:prstClr val="black"/>
              </a:solidFill>
            </a:endParaRPr>
          </a:p>
        </p:txBody>
      </p:sp>
      <p:pic>
        <p:nvPicPr>
          <p:cNvPr id="414" name="image10.jpeg" descr="C:\Users\User\Dropbox\Camera Uploads\Наш ЗБО\Линейка WireLine\2012-03-22 20.16.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972797" y="-5334000"/>
            <a:ext cx="5108577" cy="2879725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Shape 418"/>
          <p:cNvSpPr/>
          <p:nvPr/>
        </p:nvSpPr>
        <p:spPr>
          <a:xfrm>
            <a:off x="1" y="142852"/>
            <a:ext cx="9144000" cy="446272"/>
          </a:xfrm>
          <a:prstGeom prst="rect">
            <a:avLst/>
          </a:prstGeom>
          <a:solidFill>
            <a:srgbClr val="AC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01" tIns="45701" rIns="45701" bIns="45701" anchor="ctr">
            <a:spAutoFit/>
          </a:bodyPr>
          <a:lstStyle/>
          <a:p>
            <a:pPr indent="1077514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FFFFFF"/>
                </a:solidFill>
              </a:defRPr>
            </a:pPr>
            <a:r>
              <a:rPr lang="ru-RU" sz="2300" kern="1200" dirty="0">
                <a:solidFill>
                  <a:srgbClr val="FFFFFF"/>
                </a:solidFill>
              </a:rPr>
              <a:t>  	</a:t>
            </a:r>
            <a:endParaRPr sz="2300" kern="1200">
              <a:solidFill>
                <a:srgbClr val="FFFFFF"/>
              </a:solidFill>
            </a:endParaRPr>
          </a:p>
        </p:txBody>
      </p:sp>
      <p:pic>
        <p:nvPicPr>
          <p:cNvPr id="6" name="Picture 2" descr="C:\Users\Анастасия\Desktop\Лого\zbo-logo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7" y="5072077"/>
            <a:ext cx="4143404" cy="72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4" name="Picture 2" descr="C:\Documents and Settings\Кристина\Рабочий стол\1390.jpg.pagespeed.ce.duS4JIMme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748090"/>
            <a:ext cx="4000528" cy="2933720"/>
          </a:xfrm>
          <a:prstGeom prst="rect">
            <a:avLst/>
          </a:prstGeom>
          <a:noFill/>
        </p:spPr>
      </p:pic>
      <p:pic>
        <p:nvPicPr>
          <p:cNvPr id="9" name="Picture 4" descr="C:\Users\Анастасия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639" y="3748093"/>
            <a:ext cx="4184374" cy="105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013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image10.jpeg" descr="C:\Users\User\Dropbox\Camera Uploads\Наш ЗБО\Линейка WireLine\2012-03-22 20.16.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972797" y="-5334000"/>
            <a:ext cx="5108577" cy="2879725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Shape 376"/>
          <p:cNvSpPr/>
          <p:nvPr/>
        </p:nvSpPr>
        <p:spPr>
          <a:xfrm>
            <a:off x="421374" y="906489"/>
            <a:ext cx="4320479" cy="846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01" tIns="45701" rIns="45701" bIns="45701">
            <a:spAutoFit/>
          </a:bodyPr>
          <a:lstStyle/>
          <a:p>
            <a:pPr algn="just">
              <a:defRPr sz="1600"/>
            </a:pPr>
            <a:endParaRPr sz="1600" dirty="0">
              <a:latin typeface="Arial"/>
              <a:cs typeface="Arial"/>
              <a:sym typeface="Arial"/>
            </a:endParaRPr>
          </a:p>
          <a:p>
            <a:pPr algn="ctr">
              <a:defRPr sz="1600"/>
            </a:pPr>
            <a:endParaRPr sz="1600" dirty="0">
              <a:latin typeface="Arial"/>
              <a:cs typeface="Arial"/>
              <a:sym typeface="Arial"/>
            </a:endParaRPr>
          </a:p>
          <a:p>
            <a:pPr algn="ctr">
              <a:defRPr sz="1600"/>
            </a:pPr>
            <a:endParaRPr sz="1600" dirty="0">
              <a:latin typeface="Arial"/>
              <a:cs typeface="Arial"/>
              <a:sym typeface="Arial"/>
            </a:endParaRPr>
          </a:p>
        </p:txBody>
      </p:sp>
      <p:sp>
        <p:nvSpPr>
          <p:cNvPr id="18" name="Shape 376"/>
          <p:cNvSpPr/>
          <p:nvPr/>
        </p:nvSpPr>
        <p:spPr>
          <a:xfrm>
            <a:off x="2453277" y="745098"/>
            <a:ext cx="6553035" cy="507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01" tIns="45701" rIns="45701" bIns="45701">
            <a:spAutoFit/>
          </a:bodyPr>
          <a:lstStyle/>
          <a:p>
            <a:pPr algn="just">
              <a:defRPr sz="1700"/>
            </a:pPr>
            <a:endParaRPr lang="ru-RU" sz="900" b="0" dirty="0">
              <a:latin typeface="Arial"/>
              <a:cs typeface="Arial"/>
              <a:sym typeface="Arial"/>
            </a:endParaRPr>
          </a:p>
          <a:p>
            <a:pPr marL="285645" indent="-285645" algn="just">
              <a:buFont typeface="Wingdings" pitchFamily="2" charset="2"/>
              <a:buChar char="q"/>
              <a:defRPr sz="1700"/>
            </a:pPr>
            <a:endParaRPr sz="1800" b="0" dirty="0">
              <a:latin typeface="Arial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83745"/>
            <a:ext cx="9144000" cy="461665"/>
          </a:xfrm>
          <a:prstGeom prst="rect">
            <a:avLst/>
          </a:prstGeom>
          <a:solidFill>
            <a:srgbClr val="AC0000"/>
          </a:solidFill>
        </p:spPr>
        <p:txBody>
          <a:bodyPr wrap="square" lIns="91406" tIns="45704" rIns="91406" bIns="45704" rtlCol="0" anchor="ctr">
            <a:spAutoFit/>
          </a:bodyPr>
          <a:lstStyle/>
          <a:p>
            <a:pPr marL="2505737" algn="r" defTabSz="1323486" hangingPunct="1"/>
            <a:r>
              <a:rPr lang="ru-RU" sz="2400" kern="1200" dirty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Совместная деятельность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6" y="-59648"/>
            <a:ext cx="894673" cy="89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5345" y="60636"/>
            <a:ext cx="651052" cy="651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16844"/>
          <a:stretch/>
        </p:blipFill>
        <p:spPr>
          <a:xfrm>
            <a:off x="482633" y="1674002"/>
            <a:ext cx="3579004" cy="22792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827" y="1643697"/>
            <a:ext cx="3588278" cy="23059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2689" y="751177"/>
            <a:ext cx="8578621" cy="892520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pPr algn="just"/>
            <a:r>
              <a:rPr lang="ru-RU" sz="1700" b="0" dirty="0">
                <a:latin typeface="Arial" pitchFamily="34" charset="0"/>
                <a:cs typeface="Arial" pitchFamily="34" charset="0"/>
              </a:rPr>
              <a:t>Начало сотрудничества было положено в 2015 году.  АО «</a:t>
            </a:r>
            <a:r>
              <a:rPr lang="ru-RU" sz="1700" b="0" dirty="0" err="1">
                <a:latin typeface="Arial" pitchFamily="34" charset="0"/>
                <a:cs typeface="Arial" pitchFamily="34" charset="0"/>
              </a:rPr>
              <a:t>Волковгеология</a:t>
            </a:r>
            <a:r>
              <a:rPr lang="ru-RU" sz="1700" b="0" dirty="0">
                <a:latin typeface="Arial" pitchFamily="34" charset="0"/>
                <a:cs typeface="Arial" pitchFamily="34" charset="0"/>
              </a:rPr>
              <a:t>» объявило тендер на закупку двух наземных буровых установок. По его результатам ОАО «Завод бурового оборудования» было признано победителем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2632" y="4010574"/>
            <a:ext cx="3459979" cy="276967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pPr algn="just"/>
            <a:r>
              <a:rPr lang="ru-RU" sz="1200" i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Буровая установка </a:t>
            </a:r>
            <a:r>
              <a:rPr lang="en-US" sz="1200" i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ZBO S15</a:t>
            </a:r>
            <a:endParaRPr lang="ru-RU" sz="1200" i="1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70827" y="3918240"/>
            <a:ext cx="3835485" cy="461633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pPr algn="just"/>
            <a:r>
              <a:rPr lang="ru-RU" sz="1200" i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Буровая установка</a:t>
            </a:r>
            <a:r>
              <a:rPr lang="en-US" sz="1200" i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1200" i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ZBO S15M </a:t>
            </a:r>
            <a:r>
              <a:rPr lang="ru-RU" sz="1200" i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и прицеп</a:t>
            </a:r>
            <a:r>
              <a:rPr lang="en-US" sz="1200" i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1200" i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– </a:t>
            </a:r>
            <a:r>
              <a:rPr lang="ru-RU" sz="1200" i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роспуск производства АО «</a:t>
            </a:r>
            <a:r>
              <a:rPr lang="ru-RU" sz="1200" i="1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Волковгеология</a:t>
            </a:r>
            <a:r>
              <a:rPr lang="ru-RU" sz="1200" i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»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2689" y="4438843"/>
            <a:ext cx="8578621" cy="22108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06" tIns="45704" rIns="91406" bIns="45704">
            <a:spAutoFit/>
          </a:bodyPr>
          <a:lstStyle/>
          <a:p>
            <a:pPr marL="285750" indent="-285750" algn="just" defTabSz="457030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500" kern="12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Линейка установок </a:t>
            </a:r>
            <a:r>
              <a:rPr lang="en-US" sz="1500" kern="12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ZBO</a:t>
            </a:r>
            <a:r>
              <a:rPr lang="ru-RU" sz="1500" kern="12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1500" kern="12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</a:t>
            </a:r>
            <a:r>
              <a:rPr lang="ru-RU" sz="1500" kern="12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15</a:t>
            </a:r>
            <a:r>
              <a:rPr lang="ru-RU" sz="1500" b="0" kern="12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- </a:t>
            </a:r>
            <a:r>
              <a:rPr lang="ru-RU" sz="1500" b="0" kern="1200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гидрофицированные</a:t>
            </a:r>
            <a:r>
              <a:rPr lang="ru-RU" sz="1500" b="0" kern="12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буровые установки с подвижным </a:t>
            </a:r>
            <a:r>
              <a:rPr lang="ru-RU" sz="1500" b="0" kern="1200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вращателем</a:t>
            </a:r>
            <a:r>
              <a:rPr lang="ru-RU" sz="1500" b="0" kern="12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- для скоростного бурения геологоразведочных скважин методом ССК (со съемными </a:t>
            </a:r>
            <a:r>
              <a:rPr lang="ru-RU" sz="1500" b="0" kern="1200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керноприемниками</a:t>
            </a:r>
            <a:r>
              <a:rPr lang="ru-RU" sz="1500" b="0" kern="12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) вертикальных и наклонных скважин с углом бурения 45˚ - 90˚ и глубиной бурения до 1500 м.</a:t>
            </a:r>
          </a:p>
          <a:p>
            <a:pPr marL="285750" indent="-285750" algn="just" defTabSz="457030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500" b="0" kern="12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Установки позволяют бурить в горных породах </a:t>
            </a:r>
            <a:r>
              <a:rPr lang="en-US" sz="1500" b="0" kern="12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I-XII </a:t>
            </a:r>
            <a:r>
              <a:rPr lang="ru-RU" sz="1500" b="0" kern="12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категории по </a:t>
            </a:r>
            <a:r>
              <a:rPr lang="ru-RU" sz="1500" b="0" kern="1200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буримости</a:t>
            </a:r>
            <a:r>
              <a:rPr lang="ru-RU" sz="1500" b="0" kern="12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на ТПИ</a:t>
            </a:r>
            <a:r>
              <a:rPr lang="en-US" sz="1500" b="0" kern="12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</a:t>
            </a:r>
            <a:r>
              <a:rPr lang="ru-RU" sz="1500" b="0" kern="12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 том числе на урановых месторождениях.</a:t>
            </a:r>
          </a:p>
          <a:p>
            <a:pPr marL="285750" indent="-285750" algn="just" defTabSz="457030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500" b="0" kern="12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По итогам 2016 года на поисковых участках урановых месторождений  установки показали высокую эффективность – 15-20% выше чем средняя скорость проходки по компании</a:t>
            </a:r>
            <a:r>
              <a:rPr lang="ru-RU" sz="1600" b="0" kern="12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99111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1.png" descr="C:\Users\Анастасия\Desktop\zbo-logo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8352" y="61583"/>
            <a:ext cx="860826" cy="860736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376"/>
          <p:cNvSpPr/>
          <p:nvPr/>
        </p:nvSpPr>
        <p:spPr>
          <a:xfrm>
            <a:off x="2453277" y="745098"/>
            <a:ext cx="6553035" cy="507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01" tIns="45701" rIns="45701" bIns="45701">
            <a:spAutoFit/>
          </a:bodyPr>
          <a:lstStyle/>
          <a:p>
            <a:pPr algn="just">
              <a:defRPr sz="1700"/>
            </a:pPr>
            <a:endParaRPr lang="ru-RU" sz="900" b="0" dirty="0">
              <a:latin typeface="Arial"/>
              <a:cs typeface="Arial"/>
              <a:sym typeface="Arial"/>
            </a:endParaRPr>
          </a:p>
          <a:p>
            <a:pPr marL="285645" indent="-285645" algn="just">
              <a:buFont typeface="Wingdings" pitchFamily="2" charset="2"/>
              <a:buChar char="q"/>
              <a:defRPr sz="1700"/>
            </a:pPr>
            <a:endParaRPr sz="1800" b="0" dirty="0">
              <a:latin typeface="Arial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27770"/>
            <a:ext cx="9144000" cy="461665"/>
          </a:xfrm>
          <a:prstGeom prst="rect">
            <a:avLst/>
          </a:prstGeom>
          <a:solidFill>
            <a:srgbClr val="AC0000"/>
          </a:solidFill>
        </p:spPr>
        <p:txBody>
          <a:bodyPr wrap="square" lIns="91406" tIns="45704" rIns="91406" bIns="45704" rtlCol="0" anchor="ctr">
            <a:spAutoFit/>
          </a:bodyPr>
          <a:lstStyle/>
          <a:p>
            <a:pPr marL="2505737" algn="r" defTabSz="1323486" hangingPunct="1"/>
            <a:r>
              <a:rPr lang="ru-RU" sz="2400" kern="1200" dirty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Совместная деятельность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31" y="46144"/>
            <a:ext cx="894673" cy="89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9463" y="51606"/>
            <a:ext cx="651052" cy="651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91" y="4884259"/>
            <a:ext cx="2126013" cy="1594510"/>
          </a:xfrm>
          <a:prstGeom prst="rect">
            <a:avLst/>
          </a:prstGeom>
        </p:spPr>
      </p:pic>
      <p:pic>
        <p:nvPicPr>
          <p:cNvPr id="17" name="Рисунок 16" descr="C:\Users\Mushrapilov_AA\Desktop\20150722113558_1436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68" y="2138056"/>
            <a:ext cx="1968710" cy="254347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/>
          <p:cNvSpPr/>
          <p:nvPr/>
        </p:nvSpPr>
        <p:spPr>
          <a:xfrm>
            <a:off x="2667822" y="5160486"/>
            <a:ext cx="6264197" cy="1569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06" tIns="45704" rIns="91406" bIns="45704">
            <a:spAutoFit/>
          </a:bodyPr>
          <a:lstStyle/>
          <a:p>
            <a:pPr marL="285750" indent="-285750" algn="just" defTabSz="457030" hangingPunct="1">
              <a:buFont typeface="Arial" panose="020B0604020202020204" pitchFamily="34" charset="0"/>
              <a:buChar char="•"/>
            </a:pPr>
            <a:r>
              <a:rPr lang="ru-RU" sz="1600" kern="12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Применены бурильные трубы с приварными замками ТБСУ – 63,5 </a:t>
            </a:r>
            <a:r>
              <a:rPr lang="ru-RU" sz="1600" kern="1200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мм</a:t>
            </a:r>
            <a:r>
              <a:rPr lang="ru-RU" sz="1600" b="0" kern="1200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 </a:t>
            </a:r>
            <a:r>
              <a:rPr lang="ru-RU" sz="1600" b="0" kern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Увеличение </a:t>
            </a:r>
            <a:r>
              <a:rPr lang="ru-RU" sz="1600" b="0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механической скорости бурения, исключение сверхнормативного отклонения ствола скважины, сокращение износа бурильных труб в 1,5 раза и снижение затрат времени на ликвидацию обрывов бурового снаряда.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67823" y="1998739"/>
            <a:ext cx="6264197" cy="30572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06" tIns="45704" rIns="91406" bIns="45704">
            <a:spAutoFit/>
          </a:bodyPr>
          <a:lstStyle/>
          <a:p>
            <a:pPr algn="just" defTabSz="457030" hangingPunct="1">
              <a:spcAft>
                <a:spcPts val="1000"/>
              </a:spcAft>
            </a:pPr>
            <a:r>
              <a:rPr lang="ru-RU" sz="1600" kern="12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Созданы новые:</a:t>
            </a:r>
          </a:p>
          <a:p>
            <a:pPr marL="285750" indent="-285750" algn="just" defTabSz="457030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kern="12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Бурильные трубы </a:t>
            </a:r>
            <a:r>
              <a:rPr lang="en-US" sz="1600" kern="12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Ø</a:t>
            </a:r>
            <a:r>
              <a:rPr lang="ru-RU" sz="1600" kern="12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114 мм </a:t>
            </a:r>
            <a:r>
              <a:rPr lang="ru-RU" sz="1600" b="0" kern="12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(облегченные)</a:t>
            </a:r>
            <a:r>
              <a:rPr lang="en-US" sz="1600" b="0" kern="12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</a:t>
            </a:r>
            <a:r>
              <a:rPr lang="ru-RU" sz="1600" b="0" kern="12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которые сокращают время, улучшают условия труда при проведении спускоподъёмных операций. Позволяют вести бурение в наносах (осадочные горные породы).</a:t>
            </a:r>
          </a:p>
          <a:p>
            <a:pPr marL="285750" indent="-285750" algn="just" defTabSz="457030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kern="12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Двойные колонковые наборы</a:t>
            </a:r>
            <a:r>
              <a:rPr lang="en-US" sz="1600" kern="12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Ø</a:t>
            </a:r>
            <a:r>
              <a:rPr lang="ru-RU" sz="1600" kern="12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114 мм</a:t>
            </a:r>
            <a:r>
              <a:rPr lang="ru-RU" sz="1600" b="0" kern="12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с зазором 7,15 мм между внутренней  и наружной колонковой трубой мм, для улучшения подачи промывочной жидкости на забой скважины и выноса выбуренной породы. Обеспечивается прием, сохранение и извлечение кернового материала без подъема бурильной колонны.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0091" y="937760"/>
            <a:ext cx="8521929" cy="877131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pPr algn="just" defTabSz="457030" hangingPunct="1"/>
            <a:r>
              <a:rPr lang="ru-RU" sz="1700" b="0" kern="12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При бурении разведочных скважин на поисковых ураноносных участках допустимый диаметр керна не менее 74 мм и отбор керна происходит в породах II-IV категории по </a:t>
            </a:r>
            <a:r>
              <a:rPr lang="ru-RU" sz="1700" b="0" kern="1200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буримости</a:t>
            </a:r>
            <a:r>
              <a:rPr lang="ru-RU" sz="1700" b="0" kern="12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 поэтому реализованы инженерные решения:</a:t>
            </a:r>
          </a:p>
        </p:txBody>
      </p:sp>
    </p:spTree>
    <p:extLst>
      <p:ext uri="{BB962C8B-B14F-4D97-AF65-F5344CB8AC3E}">
        <p14:creationId xmlns:p14="http://schemas.microsoft.com/office/powerpoint/2010/main" val="3797097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7607"/>
            <a:ext cx="9144000" cy="461665"/>
          </a:xfrm>
          <a:prstGeom prst="rect">
            <a:avLst/>
          </a:prstGeom>
          <a:solidFill>
            <a:srgbClr val="AC0000"/>
          </a:solidFill>
        </p:spPr>
        <p:txBody>
          <a:bodyPr wrap="square" lIns="91406" tIns="45704" rIns="91406" bIns="45704" rtlCol="0" anchor="ctr">
            <a:spAutoFit/>
          </a:bodyPr>
          <a:lstStyle/>
          <a:p>
            <a:pPr marL="2505737" algn="r" defTabSz="1323486" hangingPunct="1"/>
            <a:r>
              <a:rPr lang="ru-RU" sz="2400" kern="1200" dirty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Совместная деятельность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8296" y="1039477"/>
            <a:ext cx="8784976" cy="4739727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pPr algn="just"/>
            <a:r>
              <a:rPr lang="ru-RU" sz="1800" b="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	</a:t>
            </a:r>
          </a:p>
          <a:p>
            <a:pPr algn="just"/>
            <a:endParaRPr lang="en-US" sz="1400" b="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ru-RU" sz="1800" b="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Учитывая, что горно-геологические условия бурения на урановых месторождениях отличаются от бурения на других видах месторождений полезных ископаемых в коренных породах, необходимо было разработать дополнительный буровой инструмент и оборудование. </a:t>
            </a:r>
          </a:p>
          <a:p>
            <a:pPr algn="just"/>
            <a:endParaRPr lang="ru-RU" sz="1800" b="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ru-RU" sz="1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Для решения этих задач в Плане НИОКР АО «Волковгеология» на </a:t>
            </a:r>
            <a:r>
              <a:rPr lang="ru-RU" sz="18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2016 -2020 </a:t>
            </a:r>
            <a:r>
              <a:rPr lang="ru-RU" sz="1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годы были предусмотрены следующие темы:</a:t>
            </a:r>
          </a:p>
          <a:p>
            <a:pPr algn="just"/>
            <a:endParaRPr lang="ru-RU" sz="18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285645" indent="-285645" algn="just">
              <a:buFont typeface="Wingdings" pitchFamily="2" charset="2"/>
              <a:buChar char="q"/>
            </a:pPr>
            <a:r>
              <a:rPr lang="ru-RU" sz="1800" b="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Разработка и внедрение различных колонковых наборов для кондиционного выхода керна при бурении геологоразведочных скважин.</a:t>
            </a:r>
          </a:p>
          <a:p>
            <a:pPr marL="285645" indent="-285645" algn="just">
              <a:buFont typeface="Wingdings" pitchFamily="2" charset="2"/>
              <a:buChar char="q"/>
            </a:pPr>
            <a:endParaRPr lang="ru-RU" sz="1800" b="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285645" indent="-285645" algn="just">
              <a:buFont typeface="Wingdings" pitchFamily="2" charset="2"/>
              <a:buChar char="q"/>
            </a:pPr>
            <a:r>
              <a:rPr lang="ru-RU" sz="1800" b="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Разработка новой компоновки и конструкции передвижной буровой установки для </a:t>
            </a:r>
            <a:r>
              <a:rPr lang="ru-RU" sz="1800" b="0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гидрофицированных</a:t>
            </a:r>
            <a:r>
              <a:rPr lang="ru-RU" sz="1800" b="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буровых станков с подвижным </a:t>
            </a:r>
            <a:r>
              <a:rPr lang="ru-RU" sz="1800" b="0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вращателем</a:t>
            </a:r>
            <a:r>
              <a:rPr lang="ru-RU" sz="1800" b="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для круглогодичного геологоразведочного бурения на урановых месторождениях. 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99" y="3"/>
            <a:ext cx="894673" cy="89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7063" y="128703"/>
            <a:ext cx="651052" cy="651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75484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D:\ZBO\09 ФОТО\ВЫСТАВКИ и КОНФЕРЕНЦИИ\15-08-13 ЗБО_День клиента(фото)\ЗБО Презентация (229).jpg"/>
          <p:cNvPicPr>
            <a:picLocks noChangeAspect="1" noChangeArrowheads="1"/>
          </p:cNvPicPr>
          <p:nvPr/>
        </p:nvPicPr>
        <p:blipFill>
          <a:blip r:embed="rId3" cstate="print">
            <a:lum bright="-4000"/>
          </a:blip>
          <a:srcRect l="440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306782" y="0"/>
            <a:ext cx="6837218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4" rIns="91406" bIns="45704" rtlCol="0" anchor="ctr"/>
          <a:lstStyle/>
          <a:p>
            <a:pPr algn="just" defTabSz="457030" hangingPunct="1">
              <a:lnSpc>
                <a:spcPct val="115000"/>
              </a:lnSpc>
              <a:spcAft>
                <a:spcPts val="1000"/>
              </a:spcAft>
            </a:pPr>
            <a:endParaRPr lang="ru-RU" sz="1100" b="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2306782" y="3657081"/>
            <a:ext cx="6825758" cy="87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6" tIns="45704" rIns="91406" bIns="45704">
            <a:spAutoFit/>
          </a:bodyPr>
          <a:lstStyle/>
          <a:p>
            <a:pPr lvl="0" algn="just" fontAlgn="base"/>
            <a:r>
              <a:rPr lang="ru-RU" sz="1700" b="0" dirty="0">
                <a:latin typeface="Arial" pitchFamily="34" charset="0"/>
                <a:cs typeface="Arial" pitchFamily="34" charset="0"/>
              </a:rPr>
              <a:t>Разработка буровой установки с модульной схемой расположения блоков буровой установки </a:t>
            </a:r>
            <a:r>
              <a:rPr lang="ru-RU" sz="1700" b="0" dirty="0" smtClean="0">
                <a:latin typeface="Arial" pitchFamily="34" charset="0"/>
                <a:cs typeface="Arial" pitchFamily="34" charset="0"/>
              </a:rPr>
              <a:t>и усовершенствование </a:t>
            </a:r>
            <a:r>
              <a:rPr lang="ru-RU" sz="1700" b="0" dirty="0">
                <a:latin typeface="Arial" pitchFamily="34" charset="0"/>
                <a:cs typeface="Arial" pitchFamily="34" charset="0"/>
              </a:rPr>
              <a:t>узлов буровой установки </a:t>
            </a:r>
            <a:r>
              <a:rPr lang="en-US" sz="1700" b="0" dirty="0">
                <a:latin typeface="Arial" pitchFamily="34" charset="0"/>
                <a:cs typeface="Arial" pitchFamily="34" charset="0"/>
              </a:rPr>
              <a:t>ZBO S</a:t>
            </a:r>
            <a:r>
              <a:rPr lang="ru-RU" sz="1700" b="0" dirty="0">
                <a:latin typeface="Arial" pitchFamily="34" charset="0"/>
                <a:cs typeface="Arial" pitchFamily="34" charset="0"/>
              </a:rPr>
              <a:t>15</a:t>
            </a:r>
            <a:endParaRPr lang="ru-RU" sz="1700" b="0" kern="1200" dirty="0">
              <a:solidFill>
                <a:prstClr val="black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6782" y="3059668"/>
            <a:ext cx="6837218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91406" tIns="45704" rIns="91406" bIns="45704" rtlCol="0">
            <a:spAutoFit/>
          </a:bodyPr>
          <a:lstStyle/>
          <a:p>
            <a:pPr marL="95215" hangingPunct="1"/>
            <a:r>
              <a:rPr lang="en-US" sz="1800" kern="1200" dirty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ZBO S15</a:t>
            </a:r>
            <a:endParaRPr lang="ru-RU" sz="1800" kern="1200" dirty="0">
              <a:solidFill>
                <a:prstClr val="white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5458144"/>
            <a:ext cx="6732240" cy="877131"/>
          </a:xfrm>
          <a:prstGeom prst="rect">
            <a:avLst/>
          </a:prstGeom>
          <a:noFill/>
        </p:spPr>
        <p:txBody>
          <a:bodyPr wrap="square" lIns="91406" tIns="45704" rIns="91406" bIns="45704" rtlCol="0">
            <a:spAutoFit/>
          </a:bodyPr>
          <a:lstStyle/>
          <a:p>
            <a:pPr lvl="0" algn="just"/>
            <a:r>
              <a:rPr lang="ru-RU" sz="1700" b="0" dirty="0">
                <a:latin typeface="Arial" pitchFamily="34" charset="0"/>
                <a:cs typeface="Arial" pitchFamily="34" charset="0"/>
              </a:rPr>
              <a:t>Усовершенствование конструкции буровой установки для глубокого разведочного </a:t>
            </a:r>
            <a:r>
              <a:rPr lang="ru-RU" sz="1700" b="0" dirty="0" smtClean="0">
                <a:latin typeface="Arial" pitchFamily="34" charset="0"/>
                <a:cs typeface="Arial" pitchFamily="34" charset="0"/>
              </a:rPr>
              <a:t>бурения, с </a:t>
            </a:r>
            <a:r>
              <a:rPr lang="ru-RU" sz="1700" b="0" dirty="0">
                <a:latin typeface="Arial" pitchFamily="34" charset="0"/>
                <a:cs typeface="Arial" pitchFamily="34" charset="0"/>
              </a:rPr>
              <a:t>элементами механизации </a:t>
            </a:r>
            <a:r>
              <a:rPr lang="ru-RU" sz="1700" b="0" dirty="0" err="1">
                <a:latin typeface="Arial" pitchFamily="34" charset="0"/>
                <a:cs typeface="Arial" pitchFamily="34" charset="0"/>
              </a:rPr>
              <a:t>спуско</a:t>
            </a:r>
            <a:r>
              <a:rPr lang="ru-RU" sz="1700" b="0" dirty="0">
                <a:latin typeface="Arial" pitchFamily="34" charset="0"/>
                <a:cs typeface="Arial" pitchFamily="34" charset="0"/>
              </a:rPr>
              <a:t>-подъемных операций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06782" y="4841944"/>
            <a:ext cx="6837218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91406" tIns="45704" rIns="91406" bIns="45704" rtlCol="0">
            <a:spAutoFit/>
          </a:bodyPr>
          <a:lstStyle/>
          <a:p>
            <a:pPr marL="169800" hangingPunct="1"/>
            <a:r>
              <a:rPr lang="en-US" sz="1800" kern="1200" dirty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ZBO S30</a:t>
            </a:r>
            <a:endParaRPr lang="ru-RU" sz="1800" kern="1200" dirty="0">
              <a:solidFill>
                <a:prstClr val="white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2411760" y="1206248"/>
            <a:ext cx="6732240" cy="193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6" tIns="45704" rIns="91406" bIns="45704">
            <a:spAutoFit/>
          </a:bodyPr>
          <a:lstStyle/>
          <a:p>
            <a:pPr algn="just" fontAlgn="base"/>
            <a:r>
              <a:rPr lang="ru-RU" sz="1700" b="0" kern="12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Разработан долгосрочный Договор на три года (2017 –  2019г.г.) по НИОКР на тему «Разработка компоновки и конструкции передвижной буровой установки для </a:t>
            </a:r>
            <a:r>
              <a:rPr lang="ru-RU" sz="1700" b="0" kern="1200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гидрофицированных</a:t>
            </a:r>
            <a:r>
              <a:rPr lang="ru-RU" sz="1700" b="0" kern="12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буровых станков с подвижным </a:t>
            </a:r>
            <a:r>
              <a:rPr lang="ru-RU" sz="1700" b="0" kern="1200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вращателем</a:t>
            </a:r>
            <a:r>
              <a:rPr lang="ru-RU" sz="1700" b="0" kern="12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для круглогодичного геологоразведочного и технологического бурения на урановых месторождениях» по двум направлениям:</a:t>
            </a:r>
          </a:p>
          <a:p>
            <a:pPr lvl="0" algn="just" fontAlgn="base"/>
            <a:endParaRPr lang="ru-RU" sz="1800" kern="1200" dirty="0">
              <a:solidFill>
                <a:prstClr val="black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90112"/>
            <a:ext cx="9144000" cy="707842"/>
          </a:xfrm>
          <a:prstGeom prst="rect">
            <a:avLst/>
          </a:prstGeom>
          <a:solidFill>
            <a:srgbClr val="AC0000"/>
          </a:solidFill>
        </p:spPr>
        <p:txBody>
          <a:bodyPr wrap="square" lIns="91395" tIns="45698" rIns="91395" bIns="45698" rtlCol="0" anchor="ctr">
            <a:spAutoFit/>
          </a:bodyPr>
          <a:lstStyle/>
          <a:p>
            <a:pPr marL="1077383" algn="r">
              <a:defRPr/>
            </a:pPr>
            <a:r>
              <a:rPr lang="ru-RU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Совместный проект НИОКР ОАО «Завод бурового оборудования»  с АО «</a:t>
            </a:r>
            <a:r>
              <a:rPr lang="ru-RU" sz="20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Волковгеология</a:t>
            </a:r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0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7" name="Picture 5" descr="C:\Users\Анастасия\Desktop\zbo-logo-2.png"/>
          <p:cNvPicPr>
            <a:picLocks noChangeAspect="1" noChangeArrowheads="1"/>
          </p:cNvPicPr>
          <p:nvPr/>
        </p:nvPicPr>
        <p:blipFill>
          <a:blip r:embed="rId4" cstate="email">
            <a:lum bright="100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42" y="-26349"/>
            <a:ext cx="1340768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6860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206595"/>
            <a:ext cx="9144000" cy="461655"/>
          </a:xfrm>
          <a:prstGeom prst="rect">
            <a:avLst/>
          </a:prstGeom>
          <a:solidFill>
            <a:srgbClr val="AC0000"/>
          </a:solidFill>
        </p:spPr>
        <p:txBody>
          <a:bodyPr wrap="square" lIns="91395" tIns="45698" rIns="91395" bIns="45698" rtlCol="0" anchor="ctr">
            <a:spAutoFit/>
          </a:bodyPr>
          <a:lstStyle/>
          <a:p>
            <a:pPr marL="172975" algn="r" defTabSz="1323486" hangingPunct="1">
              <a:tabLst>
                <a:tab pos="1528198" algn="l"/>
              </a:tabLst>
            </a:pPr>
            <a:r>
              <a:rPr lang="ru-RU" sz="2400" kern="1200" dirty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Реализация проекта №1: Наземная установка S15</a:t>
            </a:r>
          </a:p>
        </p:txBody>
      </p:sp>
      <p:pic>
        <p:nvPicPr>
          <p:cNvPr id="6" name="Picture 5" descr="C:\Users\Анастасия\Desktop\zbo-logo-2.png"/>
          <p:cNvPicPr>
            <a:picLocks noChangeAspect="1" noChangeArrowheads="1"/>
          </p:cNvPicPr>
          <p:nvPr/>
        </p:nvPicPr>
        <p:blipFill>
          <a:blip r:embed="rId3" cstate="email">
            <a:lum bright="100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7" y="76600"/>
            <a:ext cx="655210" cy="65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052526"/>
            <a:ext cx="5430982" cy="3283947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8778" y="140164"/>
            <a:ext cx="528089" cy="528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301" y="1131296"/>
            <a:ext cx="3528747" cy="3205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1112024" y="4338273"/>
            <a:ext cx="3459979" cy="307777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pPr algn="just"/>
            <a:r>
              <a:rPr lang="ru-RU" sz="1400" i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Схема расположения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7769" y="5060106"/>
            <a:ext cx="8780276" cy="1323407"/>
          </a:xfrm>
          <a:prstGeom prst="rect">
            <a:avLst/>
          </a:prstGeom>
          <a:solidFill>
            <a:schemeClr val="bg1"/>
          </a:solidFill>
        </p:spPr>
        <p:txBody>
          <a:bodyPr wrap="square" lIns="91406" tIns="45704" rIns="91406" bIns="45704" rtlCol="0">
            <a:spAutoFit/>
          </a:bodyPr>
          <a:lstStyle/>
          <a:p>
            <a:pPr marL="95215" lvl="1" algn="just" hangingPunct="1"/>
            <a:r>
              <a:rPr lang="ru-RU" sz="2000" kern="1200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Модульная схема расположения блоков</a:t>
            </a:r>
            <a:r>
              <a:rPr lang="en-US" sz="2000" kern="1200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,</a:t>
            </a:r>
            <a:r>
              <a:rPr lang="ru-RU" sz="2000" kern="1200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позволит удобно разместить буровую установку в укрытии.</a:t>
            </a:r>
            <a:r>
              <a:rPr lang="ru-RU" sz="2000" b="0" kern="1200" dirty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ru-RU" sz="2000" kern="1200" dirty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Увеличение рабочей зоны и уменьшение шума в ней.</a:t>
            </a:r>
          </a:p>
          <a:p>
            <a:pPr marL="95215" algn="just" hangingPunct="1"/>
            <a:r>
              <a:rPr lang="ru-RU" sz="2000" kern="1200" dirty="0">
                <a:solidFill>
                  <a:srgbClr val="A8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Мобильность. Легкость при транспортировки… </a:t>
            </a:r>
          </a:p>
        </p:txBody>
      </p:sp>
    </p:spTree>
    <p:extLst>
      <p:ext uri="{BB962C8B-B14F-4D97-AF65-F5344CB8AC3E}">
        <p14:creationId xmlns:p14="http://schemas.microsoft.com/office/powerpoint/2010/main" val="100187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2_Оформление по умолчанию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00FF"/>
      </a:hlink>
      <a:folHlink>
        <a:srgbClr val="FF00FF"/>
      </a:folHlink>
    </a:clrScheme>
    <a:fontScheme name="2_Оформление по умолчанию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2_Оформление по умолчанию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Оформление по умолчанию">
  <a:themeElements>
    <a:clrScheme name="2_Оформление по умолчанию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00FF"/>
      </a:hlink>
      <a:folHlink>
        <a:srgbClr val="FF00FF"/>
      </a:folHlink>
    </a:clrScheme>
    <a:fontScheme name="2_Оформление по умолчанию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2_Оформление по умолчанию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3_Оформление по умолчанию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Оформление по умолчанию">
  <a:themeElements>
    <a:clrScheme name="2_Оформление по умолчанию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00FF"/>
      </a:hlink>
      <a:folHlink>
        <a:srgbClr val="FF00FF"/>
      </a:folHlink>
    </a:clrScheme>
    <a:fontScheme name="2_Оформление по умолчанию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2_Оформление по умолчанию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5934</TotalTime>
  <Words>1280</Words>
  <Application>Microsoft Office PowerPoint</Application>
  <PresentationFormat>Экран (4:3)</PresentationFormat>
  <Paragraphs>154</Paragraphs>
  <Slides>17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2_Оформление по умолчанию</vt:lpstr>
      <vt:lpstr>Тема Office</vt:lpstr>
      <vt:lpstr>3_Тема Office</vt:lpstr>
      <vt:lpstr>4_Тема Office</vt:lpstr>
      <vt:lpstr>4_Оформление по умолчанию</vt:lpstr>
      <vt:lpstr>3_Оформление по умолчанию</vt:lpstr>
      <vt:lpstr>Photo Editor-Foto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нужно обращаться к нам?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Анастасия</cp:lastModifiedBy>
  <cp:revision>243</cp:revision>
  <cp:lastPrinted>2016-11-23T05:05:23Z</cp:lastPrinted>
  <dcterms:modified xsi:type="dcterms:W3CDTF">2017-09-21T11:58:30Z</dcterms:modified>
</cp:coreProperties>
</file>