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70" r:id="rId2"/>
  </p:sldMasterIdLst>
  <p:notesMasterIdLst>
    <p:notesMasterId r:id="rId19"/>
  </p:notesMasterIdLst>
  <p:handoutMasterIdLst>
    <p:handoutMasterId r:id="rId20"/>
  </p:handoutMasterIdLst>
  <p:sldIdLst>
    <p:sldId id="469" r:id="rId3"/>
    <p:sldId id="484" r:id="rId4"/>
    <p:sldId id="499" r:id="rId5"/>
    <p:sldId id="500" r:id="rId6"/>
    <p:sldId id="491" r:id="rId7"/>
    <p:sldId id="495" r:id="rId8"/>
    <p:sldId id="489" r:id="rId9"/>
    <p:sldId id="492" r:id="rId10"/>
    <p:sldId id="493" r:id="rId11"/>
    <p:sldId id="487" r:id="rId12"/>
    <p:sldId id="449" r:id="rId13"/>
    <p:sldId id="437" r:id="rId14"/>
    <p:sldId id="494" r:id="rId15"/>
    <p:sldId id="501" r:id="rId16"/>
    <p:sldId id="502" r:id="rId17"/>
    <p:sldId id="498" r:id="rId18"/>
  </p:sldIdLst>
  <p:sldSz cx="8640763" cy="6480175"/>
  <p:notesSz cx="6794500" cy="99314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27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966"/>
    <a:srgbClr val="FFCC66"/>
    <a:srgbClr val="FFFF99"/>
    <a:srgbClr val="FFCC99"/>
    <a:srgbClr val="CCECFF"/>
    <a:srgbClr val="99CC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7291" autoAdjust="0"/>
    <p:restoredTop sz="94107" autoAdjust="0"/>
  </p:normalViewPr>
  <p:slideViewPr>
    <p:cSldViewPr snapToGrid="0">
      <p:cViewPr varScale="1">
        <p:scale>
          <a:sx n="94" d="100"/>
          <a:sy n="94" d="100"/>
        </p:scale>
        <p:origin x="768" y="67"/>
      </p:cViewPr>
      <p:guideLst>
        <p:guide orient="horz" pos="2041"/>
        <p:guide pos="27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920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Всего выдано </a:t>
            </a:r>
            <a:r>
              <a:rPr lang="ru-RU" dirty="0" smtClean="0"/>
              <a:t>64 лицензии </a:t>
            </a:r>
            <a:r>
              <a:rPr lang="ru-RU" dirty="0"/>
              <a:t>на поиски, разведку и эксплуатацию </a:t>
            </a:r>
            <a:r>
              <a:rPr lang="ru-RU" dirty="0" smtClean="0"/>
              <a:t>нефти </a:t>
            </a:r>
            <a:r>
              <a:rPr lang="ru-RU" dirty="0"/>
              <a:t>и газа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Всего выдано 57 лицензий на поиски, разведку и эксплуатацию ресурсов нефти и газа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fld id="{C20F1D45-813A-4180-B4F1-F4B1B27C8BA8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
</a:t>
                    </a:r>
                    <a:r>
                      <a:rPr lang="ru-RU" baseline="0" smtClean="0"/>
                      <a:t>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6E34722-4500-446A-8F97-BDEBAAD44F5D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
</a:t>
                    </a:r>
                    <a:r>
                      <a:rPr lang="ru-RU" baseline="0" smtClean="0"/>
                      <a:t>43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Эксплуатация</c:v>
                </c:pt>
                <c:pt idx="1">
                  <c:v>Разведка</c:v>
                </c:pt>
                <c:pt idx="2">
                  <c:v>Поиски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19</c:v>
                </c:pt>
                <c:pt idx="1">
                  <c:v>1</c:v>
                </c:pt>
                <c:pt idx="2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4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EC1DAB2-3826-465D-BF61-758F515A8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44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t" anchorCtr="0" compatLnSpc="1">
            <a:prstTxWarp prst="textNoShape">
              <a:avLst/>
            </a:prstTxWarp>
          </a:bodyPr>
          <a:lstStyle>
            <a:lvl1pPr defTabSz="9556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t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b" anchorCtr="0" compatLnSpc="1">
            <a:prstTxWarp prst="textNoShape">
              <a:avLst/>
            </a:prstTxWarp>
          </a:bodyPr>
          <a:lstStyle>
            <a:lvl1pPr defTabSz="95567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2925"/>
            <a:ext cx="2943225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2" tIns="47786" rIns="95572" bIns="47786" numCol="1" anchor="b" anchorCtr="0" compatLnSpc="1">
            <a:prstTxWarp prst="textNoShape">
              <a:avLst/>
            </a:prstTxWarp>
          </a:bodyPr>
          <a:lstStyle>
            <a:lvl1pPr algn="r" defTabSz="955675">
              <a:defRPr sz="1200">
                <a:latin typeface="Arial" charset="0"/>
              </a:defRPr>
            </a:lvl1pPr>
          </a:lstStyle>
          <a:p>
            <a:pPr>
              <a:defRPr/>
            </a:pPr>
            <a:fld id="{B7674D26-BF41-4393-93CD-5E187FE619D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3315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756" algn="l" defTabSz="9143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07" algn="l" defTabSz="9143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58" algn="l" defTabSz="9143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09" algn="l" defTabSz="91430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77914F4-713B-46E4-8AC0-FF532B39B075}" type="slidenum">
              <a:rPr lang="en-AU" altLang="en-US" sz="1200" smtClean="0">
                <a:latin typeface="Arial" charset="0"/>
              </a:rPr>
              <a:pPr eaLnBrk="1" hangingPunct="1"/>
              <a:t>7</a:t>
            </a:fld>
            <a:endParaRPr lang="en-AU" altLang="en-US" sz="1200" smtClean="0">
              <a:latin typeface="Arial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5600" cy="4470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 smtClean="0"/>
              <a:t>Cooper has produced 285mmbbls inc condensate</a:t>
            </a:r>
          </a:p>
        </p:txBody>
      </p:sp>
    </p:spTree>
    <p:extLst>
      <p:ext uri="{BB962C8B-B14F-4D97-AF65-F5344CB8AC3E}">
        <p14:creationId xmlns:p14="http://schemas.microsoft.com/office/powerpoint/2010/main" val="258906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18E6AB8-67A2-46AB-B1E2-957340C6DD64}" type="slidenum">
              <a:rPr lang="en-AU" altLang="en-US" sz="1200" smtClean="0">
                <a:latin typeface="Arial" charset="0"/>
              </a:rPr>
              <a:pPr eaLnBrk="1" hangingPunct="1"/>
              <a:t>10</a:t>
            </a:fld>
            <a:endParaRPr lang="en-AU" altLang="en-US" sz="1200" smtClean="0"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 smtClean="0"/>
              <a:t>South Fergana Detachment complex</a:t>
            </a:r>
          </a:p>
          <a:p>
            <a:pPr eaLnBrk="1" hangingPunct="1"/>
            <a:r>
              <a:rPr lang="en-AU" altLang="en-US" smtClean="0"/>
              <a:t>Southern Flank Megastructure</a:t>
            </a:r>
          </a:p>
          <a:p>
            <a:pPr eaLnBrk="1" hangingPunct="1"/>
            <a:r>
              <a:rPr lang="en-AU" altLang="en-US" smtClean="0"/>
              <a:t>Thick Pz Flysch Succession</a:t>
            </a:r>
          </a:p>
          <a:p>
            <a:pPr eaLnBrk="1" hangingPunct="1"/>
            <a:r>
              <a:rPr lang="en-AU" altLang="en-US" smtClean="0"/>
              <a:t>North Fergana Microcontinent</a:t>
            </a:r>
          </a:p>
          <a:p>
            <a:pPr eaLnBrk="1" hangingPunct="1"/>
            <a:r>
              <a:rPr lang="en-AU" altLang="en-US" smtClean="0"/>
              <a:t>6 = green = carboniferous intrusives</a:t>
            </a:r>
          </a:p>
          <a:p>
            <a:pPr eaLnBrk="1" hangingPunct="1"/>
            <a:r>
              <a:rPr lang="en-AU" altLang="en-US" smtClean="0"/>
              <a:t>Dark purple= permo-triassic intrusives</a:t>
            </a:r>
          </a:p>
          <a:p>
            <a:pPr eaLnBrk="1" hangingPunct="1"/>
            <a:r>
              <a:rPr lang="en-AU" altLang="en-US" smtClean="0"/>
              <a:t>Blue = Cambo-Ordovician?</a:t>
            </a:r>
          </a:p>
          <a:p>
            <a:pPr eaLnBrk="1" hangingPunct="1"/>
            <a:r>
              <a:rPr lang="en-AU" altLang="en-US" smtClean="0"/>
              <a:t>Orange = Permian Volcanics &amp; Intrusives</a:t>
            </a:r>
          </a:p>
          <a:p>
            <a:pPr eaLnBrk="1" hangingPunct="1"/>
            <a:r>
              <a:rPr lang="en-AU" altLang="en-US" smtClean="0"/>
              <a:t>Light Purple= Ordovician  Intrusives</a:t>
            </a:r>
          </a:p>
          <a:p>
            <a:pPr eaLnBrk="1" hangingPunct="1"/>
            <a:endParaRPr lang="en-AU" altLang="en-US" smtClean="0"/>
          </a:p>
          <a:p>
            <a:pPr eaLnBrk="1" hangingPunct="1"/>
            <a:endParaRPr lang="en-AU" altLang="en-US" smtClean="0"/>
          </a:p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717724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55675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30DA8FE-9C92-4856-A028-F456F28D3288}" type="slidenum">
              <a:rPr lang="en-AU" altLang="en-US" sz="1200" smtClean="0">
                <a:latin typeface="Arial" charset="0"/>
              </a:rPr>
              <a:pPr eaLnBrk="1" hangingPunct="1"/>
              <a:t>11</a:t>
            </a:fld>
            <a:endParaRPr lang="en-AU" altLang="en-US" sz="1200" smtClean="0"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AU" altLang="en-US" smtClean="0"/>
              <a:t>Just talk to the Diagram</a:t>
            </a:r>
          </a:p>
        </p:txBody>
      </p:sp>
    </p:spTree>
    <p:extLst>
      <p:ext uri="{BB962C8B-B14F-4D97-AF65-F5344CB8AC3E}">
        <p14:creationId xmlns:p14="http://schemas.microsoft.com/office/powerpoint/2010/main" val="2297324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761038" y="0"/>
            <a:ext cx="2879725" cy="4318000"/>
          </a:xfrm>
          <a:prstGeom prst="rect">
            <a:avLst/>
          </a:prstGeom>
          <a:solidFill>
            <a:srgbClr val="0085CF"/>
          </a:solidFill>
          <a:ln>
            <a:noFill/>
          </a:ln>
          <a:effectLst/>
          <a:extLst/>
        </p:spPr>
        <p:txBody>
          <a:bodyPr wrap="none" lIns="91430" tIns="45715" rIns="91430" bIns="45715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5" name="Picture 6" descr="Logo l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513" y="3476625"/>
            <a:ext cx="127476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139" y="4672014"/>
            <a:ext cx="7345362" cy="649287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AU" noProof="0" smtClean="0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14538" y="5416550"/>
            <a:ext cx="6049962" cy="1008063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/>
            <a:r>
              <a:rPr lang="en-AU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574675" y="5900738"/>
            <a:ext cx="2016125" cy="450850"/>
          </a:xfrm>
          <a:prstGeom prst="rect">
            <a:avLst/>
          </a:prstGeom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</a:defRPr>
            </a:lvl1pPr>
          </a:lstStyle>
          <a:p>
            <a:fld id="{CBE38AA5-855C-4D95-91AB-CC674C80189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5032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18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8739" y="71439"/>
            <a:ext cx="1944687" cy="57165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4676" y="71439"/>
            <a:ext cx="5681663" cy="57165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649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335713"/>
            <a:ext cx="8640763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496300" y="3175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8640763" cy="2376488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8113" y="6038850"/>
            <a:ext cx="8347075" cy="29368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7638" y="2286000"/>
            <a:ext cx="8345487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4463" y="144463"/>
            <a:ext cx="8347075" cy="6186487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032250" y="1998663"/>
            <a:ext cx="576263" cy="576262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21150" y="2087563"/>
            <a:ext cx="398463" cy="39846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6115" y="2664072"/>
            <a:ext cx="6048534" cy="1656045"/>
          </a:xfrm>
        </p:spPr>
        <p:txBody>
          <a:bodyPr/>
          <a:lstStyle>
            <a:lvl1pPr marL="0" indent="0" algn="ctr">
              <a:buNone/>
              <a:defRPr sz="1500" b="1" cap="all" spc="236" baseline="0">
                <a:solidFill>
                  <a:schemeClr val="tx2"/>
                </a:solidFill>
              </a:defRPr>
            </a:lvl1pPr>
            <a:lvl2pPr marL="432008" indent="0" algn="ctr">
              <a:buNone/>
            </a:lvl2pPr>
            <a:lvl3pPr marL="864017" indent="0" algn="ctr">
              <a:buNone/>
            </a:lvl3pPr>
            <a:lvl4pPr marL="1296025" indent="0" algn="ctr">
              <a:buNone/>
            </a:lvl4pPr>
            <a:lvl5pPr marL="1728033" indent="0" algn="ctr">
              <a:buNone/>
            </a:lvl5pPr>
            <a:lvl6pPr marL="2160041" indent="0" algn="ctr">
              <a:buNone/>
            </a:lvl6pPr>
            <a:lvl7pPr marL="2592050" indent="0" algn="ctr">
              <a:buNone/>
            </a:lvl7pPr>
            <a:lvl8pPr marL="3024058" indent="0" algn="ctr">
              <a:buNone/>
            </a:lvl8pPr>
            <a:lvl9pPr marL="3456066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48057" y="360010"/>
            <a:ext cx="7344649" cy="1656045"/>
          </a:xfr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F466F-BDA4-4F18-9C7B-FF0A9A1B0E80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103688" y="2078038"/>
            <a:ext cx="433387" cy="417512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17E5ED3-6107-4C69-AC41-83ED521C27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611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85145" y="1442919"/>
            <a:ext cx="8035910" cy="43201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F607B-A47E-422C-9BEF-122CCDB7C526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21150" y="969963"/>
            <a:ext cx="431800" cy="417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48A20-E2D3-4E09-A92E-1F89DAFE7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96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335713"/>
            <a:ext cx="8640763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8640763" cy="144463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496300" y="17463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44463" y="2160588"/>
            <a:ext cx="8347075" cy="287337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47638" y="134938"/>
            <a:ext cx="8345487" cy="2020887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38113" y="6038850"/>
            <a:ext cx="8347075" cy="29368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4463" y="144463"/>
            <a:ext cx="8347075" cy="6186487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4463" y="2303463"/>
            <a:ext cx="834707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32250" y="1998663"/>
            <a:ext cx="576263" cy="576262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21150" y="2087563"/>
            <a:ext cx="398463" cy="39846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115" y="2592070"/>
            <a:ext cx="6123540" cy="1581043"/>
          </a:xfrm>
        </p:spPr>
        <p:txBody>
          <a:bodyPr/>
          <a:lstStyle>
            <a:lvl1pPr marL="0" indent="0" algn="ctr">
              <a:buNone/>
              <a:defRPr sz="1500" b="1" cap="all" spc="236" baseline="0">
                <a:solidFill>
                  <a:schemeClr val="tx2"/>
                </a:solidFill>
              </a:defRPr>
            </a:lvl1pPr>
            <a:lvl2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561" y="504014"/>
            <a:ext cx="7344649" cy="1440039"/>
          </a:xfrm>
        </p:spPr>
        <p:txBody>
          <a:bodyPr/>
          <a:lstStyle>
            <a:lvl1pPr algn="ctr">
              <a:buNone/>
              <a:defRPr sz="40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9A7CB-BEE6-4F99-898E-913F06E8E125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03688" y="2078038"/>
            <a:ext cx="433387" cy="417512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29F9C02-8829-41DD-9197-4C1BF6CCD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83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311650" y="1489075"/>
            <a:ext cx="9525" cy="4554538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lIns="86402" tIns="43201" rIns="86402" bIns="43201" anchor="ctr"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145" y="216006"/>
            <a:ext cx="8064712" cy="7171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285145" y="1296035"/>
            <a:ext cx="3816337" cy="4423799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536401" y="1296035"/>
            <a:ext cx="3816337" cy="4423799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472113" y="6056313"/>
            <a:ext cx="2878137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E300C-6FC5-4FC3-AF1A-075E4F50620D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F174C-B0BB-4616-BCFA-AC6657A08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78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321175" y="2079625"/>
            <a:ext cx="0" cy="3956050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lIns="86402" tIns="43201" rIns="86402" bIns="43201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8640763" cy="136842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335713"/>
            <a:ext cx="8640763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49630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2" name="Rectangle 11"/>
          <p:cNvSpPr/>
          <p:nvPr/>
        </p:nvSpPr>
        <p:spPr>
          <a:xfrm>
            <a:off x="144463" y="1295400"/>
            <a:ext cx="8347075" cy="865188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38113" y="6038850"/>
            <a:ext cx="8347075" cy="29368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4463" y="1209675"/>
            <a:ext cx="834707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4463" y="147638"/>
            <a:ext cx="8347075" cy="61849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032250" y="903288"/>
            <a:ext cx="576263" cy="576262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121150" y="992188"/>
            <a:ext cx="398463" cy="39846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145" y="1440039"/>
            <a:ext cx="3817838" cy="692593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100" b="1" dirty="0" smtClean="0">
                <a:solidFill>
                  <a:srgbClr val="FFFFFF"/>
                </a:solidFill>
              </a:defRPr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500" b="1"/>
            </a:lvl4pPr>
            <a:lvl5pPr>
              <a:buNone/>
              <a:defRPr sz="15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527641" y="1440039"/>
            <a:ext cx="3819337" cy="69121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100" b="1"/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500" b="1"/>
            </a:lvl4pPr>
            <a:lvl5pPr>
              <a:buNone/>
              <a:defRPr sz="15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285145" y="2335228"/>
            <a:ext cx="3819217" cy="360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536401" y="2335228"/>
            <a:ext cx="3816337" cy="36116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295D-4A77-4DEB-B04C-9F4282A8BC04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7338" y="6056313"/>
            <a:ext cx="3384550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103688" y="984250"/>
            <a:ext cx="433387" cy="417513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9069C37-BD8C-43B9-A534-30A9E39CB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38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28685-4D0C-42D5-8013-B5904CD1FCBC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103688" y="979488"/>
            <a:ext cx="433387" cy="415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C3BD5-4806-4647-A0C6-D34D8F1C6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71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335713"/>
            <a:ext cx="8640763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8640763" cy="147638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49630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8113" y="6038850"/>
            <a:ext cx="8347075" cy="29368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4463" y="149225"/>
            <a:ext cx="8347075" cy="618648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226C0-9885-4BA9-BBFA-A52CBFEBB775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032250" y="5976938"/>
            <a:ext cx="576263" cy="4159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9839072-6266-45D0-832F-21334C21C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72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4463" y="144463"/>
            <a:ext cx="8347075" cy="287337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335713"/>
            <a:ext cx="8640763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49630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8640763" cy="112713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/>
          <p:nvPr/>
        </p:nvSpPr>
        <p:spPr>
          <a:xfrm>
            <a:off x="144463" y="576263"/>
            <a:ext cx="2592387" cy="5543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4463" y="144463"/>
            <a:ext cx="8347075" cy="6186487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4463" y="503238"/>
            <a:ext cx="834707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23963" y="215900"/>
            <a:ext cx="576262" cy="576263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12863" y="304800"/>
            <a:ext cx="398462" cy="39846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1288" y="6035675"/>
            <a:ext cx="8347075" cy="29368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32" y="864023"/>
            <a:ext cx="2232197" cy="936025"/>
          </a:xfrm>
        </p:spPr>
        <p:txBody>
          <a:bodyPr>
            <a:noAutofit/>
          </a:bodyPr>
          <a:lstStyle>
            <a:lvl1pPr algn="l">
              <a:buNone/>
              <a:defRPr sz="21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60032" y="1872051"/>
            <a:ext cx="2232197" cy="3916606"/>
          </a:xfrm>
        </p:spPr>
        <p:txBody>
          <a:bodyPr/>
          <a:lstStyle>
            <a:lvl1pPr marL="0" indent="0">
              <a:spcAft>
                <a:spcPts val="945"/>
              </a:spcAft>
              <a:buNone/>
              <a:defRPr sz="1500">
                <a:solidFill>
                  <a:srgbClr val="FFFFFF"/>
                </a:solidFill>
              </a:defRPr>
            </a:lvl1pPr>
            <a:lvl2pPr>
              <a:buNone/>
              <a:defRPr sz="1100"/>
            </a:lvl2pPr>
            <a:lvl3pPr>
              <a:buNone/>
              <a:defRPr sz="9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2952260" y="648018"/>
            <a:ext cx="5328471" cy="5112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295400" y="295275"/>
            <a:ext cx="433388" cy="41751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5CD7B92-1A04-4ADA-B736-FA107B03E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E1B38-C5EB-4D66-9137-0AFE9CDEDE8F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85750" y="6057900"/>
            <a:ext cx="3197225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715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0535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44463" y="503238"/>
            <a:ext cx="8347075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335713"/>
            <a:ext cx="8640763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49630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8640763" cy="144463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4463" y="144463"/>
            <a:ext cx="8347075" cy="2841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4463" y="576263"/>
            <a:ext cx="2592387" cy="554355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4463" y="147638"/>
            <a:ext cx="8347075" cy="61849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23963" y="215900"/>
            <a:ext cx="576262" cy="576263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12863" y="304800"/>
            <a:ext cx="398462" cy="398463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1288" y="6035675"/>
            <a:ext cx="8347075" cy="29368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250" y="4752128"/>
            <a:ext cx="5544490" cy="1152031"/>
          </a:xfrm>
        </p:spPr>
        <p:txBody>
          <a:bodyPr anchor="t">
            <a:noAutofit/>
          </a:bodyPr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35250" y="576016"/>
            <a:ext cx="5544490" cy="4032109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32" y="936025"/>
            <a:ext cx="2304203" cy="4968134"/>
          </a:xfrm>
        </p:spPr>
        <p:txBody>
          <a:bodyPr/>
          <a:lstStyle>
            <a:lvl1pPr marL="0" indent="0">
              <a:spcAft>
                <a:spcPts val="945"/>
              </a:spcAft>
              <a:buFontTx/>
              <a:buNone/>
              <a:defRPr sz="1500">
                <a:solidFill>
                  <a:srgbClr val="FFFFFF"/>
                </a:solidFill>
              </a:defRPr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295400" y="295275"/>
            <a:ext cx="433388" cy="417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D3C9F-DB8F-4180-B126-4527CFC3D1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468938" y="6051550"/>
            <a:ext cx="2878137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B613C-1AD7-49D3-885D-F654C5CDBAA6}" type="datetime1">
              <a:rPr lang="en-US"/>
              <a:pPr>
                <a:defRPr/>
              </a:pPr>
              <a:t>9/26/2017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285750" y="6057900"/>
            <a:ext cx="3386138" cy="3460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84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B4290-6522-4139-852E-05BD9E7F0D2E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39918-5585-4B61-9600-BF6C8006D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63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335713"/>
            <a:ext cx="8640763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6624638" y="0"/>
            <a:ext cx="2016125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8640763" cy="147638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8113" y="6038850"/>
            <a:ext cx="8347075" cy="29368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4463" y="147638"/>
            <a:ext cx="8347075" cy="61849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801269" y="3098007"/>
            <a:ext cx="5900737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462713" y="2763838"/>
            <a:ext cx="576262" cy="576262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854325"/>
            <a:ext cx="396875" cy="396875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8025" y="288008"/>
            <a:ext cx="6192547" cy="55006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4617" y="288009"/>
            <a:ext cx="1368121" cy="55291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35738" y="2844800"/>
            <a:ext cx="431800" cy="415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4F839-9AD9-44BD-9C4C-563498DA4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55F9-81EA-47C5-8059-9E5C2B437C70}" type="datetime1">
              <a:rPr lang="en-US"/>
              <a:pPr>
                <a:defRPr/>
              </a:pPr>
              <a:t>9/26/2017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3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6" y="4164014"/>
            <a:ext cx="7345363" cy="12874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6" y="2746376"/>
            <a:ext cx="7345363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51" indent="0">
              <a:buNone/>
              <a:defRPr sz="1800"/>
            </a:lvl2pPr>
            <a:lvl3pPr marL="914302" indent="0">
              <a:buNone/>
              <a:defRPr sz="1600"/>
            </a:lvl3pPr>
            <a:lvl4pPr marL="1371453" indent="0">
              <a:buNone/>
              <a:defRPr sz="1400"/>
            </a:lvl4pPr>
            <a:lvl5pPr marL="1828604" indent="0">
              <a:buNone/>
              <a:defRPr sz="1400"/>
            </a:lvl5pPr>
            <a:lvl6pPr marL="2285756" indent="0">
              <a:buNone/>
              <a:defRPr sz="1400"/>
            </a:lvl6pPr>
            <a:lvl7pPr marL="2742907" indent="0">
              <a:buNone/>
              <a:defRPr sz="1400"/>
            </a:lvl7pPr>
            <a:lvl8pPr marL="3200058" indent="0">
              <a:buNone/>
              <a:defRPr sz="1400"/>
            </a:lvl8pPr>
            <a:lvl9pPr marL="3657209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1519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74675" y="1511301"/>
            <a:ext cx="3811588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38664" y="1511301"/>
            <a:ext cx="3813175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90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1" y="258763"/>
            <a:ext cx="777716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1800" y="1450976"/>
            <a:ext cx="3817938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1" indent="0">
              <a:buNone/>
              <a:defRPr sz="2000" b="1"/>
            </a:lvl2pPr>
            <a:lvl3pPr marL="914302" indent="0">
              <a:buNone/>
              <a:defRPr sz="1800" b="1"/>
            </a:lvl3pPr>
            <a:lvl4pPr marL="1371453" indent="0">
              <a:buNone/>
              <a:defRPr sz="1600" b="1"/>
            </a:lvl4pPr>
            <a:lvl5pPr marL="1828604" indent="0">
              <a:buNone/>
              <a:defRPr sz="1600" b="1"/>
            </a:lvl5pPr>
            <a:lvl6pPr marL="2285756" indent="0">
              <a:buNone/>
              <a:defRPr sz="1600" b="1"/>
            </a:lvl6pPr>
            <a:lvl7pPr marL="2742907" indent="0">
              <a:buNone/>
              <a:defRPr sz="1600" b="1"/>
            </a:lvl7pPr>
            <a:lvl8pPr marL="3200058" indent="0">
              <a:buNone/>
              <a:defRPr sz="1600" b="1"/>
            </a:lvl8pPr>
            <a:lvl9pPr marL="36572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31800" y="2055813"/>
            <a:ext cx="3817938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89439" y="1450976"/>
            <a:ext cx="381952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1" indent="0">
              <a:buNone/>
              <a:defRPr sz="2000" b="1"/>
            </a:lvl2pPr>
            <a:lvl3pPr marL="914302" indent="0">
              <a:buNone/>
              <a:defRPr sz="1800" b="1"/>
            </a:lvl3pPr>
            <a:lvl4pPr marL="1371453" indent="0">
              <a:buNone/>
              <a:defRPr sz="1600" b="1"/>
            </a:lvl4pPr>
            <a:lvl5pPr marL="1828604" indent="0">
              <a:buNone/>
              <a:defRPr sz="1600" b="1"/>
            </a:lvl5pPr>
            <a:lvl6pPr marL="2285756" indent="0">
              <a:buNone/>
              <a:defRPr sz="1600" b="1"/>
            </a:lvl6pPr>
            <a:lvl7pPr marL="2742907" indent="0">
              <a:buNone/>
              <a:defRPr sz="1600" b="1"/>
            </a:lvl7pPr>
            <a:lvl8pPr marL="3200058" indent="0">
              <a:buNone/>
              <a:defRPr sz="1600" b="1"/>
            </a:lvl8pPr>
            <a:lvl9pPr marL="36572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389439" y="2055813"/>
            <a:ext cx="381952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60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31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499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1" y="258763"/>
            <a:ext cx="2843213" cy="109696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8201" y="258763"/>
            <a:ext cx="483076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GB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1801" y="1355725"/>
            <a:ext cx="28432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2" indent="0">
              <a:buNone/>
              <a:defRPr sz="1000"/>
            </a:lvl3pPr>
            <a:lvl4pPr marL="1371453" indent="0">
              <a:buNone/>
              <a:defRPr sz="900"/>
            </a:lvl4pPr>
            <a:lvl5pPr marL="1828604" indent="0">
              <a:buNone/>
              <a:defRPr sz="900"/>
            </a:lvl5pPr>
            <a:lvl6pPr marL="2285756" indent="0">
              <a:buNone/>
              <a:defRPr sz="900"/>
            </a:lvl6pPr>
            <a:lvl7pPr marL="2742907" indent="0">
              <a:buNone/>
              <a:defRPr sz="900"/>
            </a:lvl7pPr>
            <a:lvl8pPr marL="3200058" indent="0">
              <a:buNone/>
              <a:defRPr sz="900"/>
            </a:lvl8pPr>
            <a:lvl9pPr marL="36572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9793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3864" y="4535489"/>
            <a:ext cx="5184775" cy="5365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693864" y="579439"/>
            <a:ext cx="51847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151" indent="0">
              <a:buNone/>
              <a:defRPr sz="2800"/>
            </a:lvl2pPr>
            <a:lvl3pPr marL="914302" indent="0">
              <a:buNone/>
              <a:defRPr sz="2400"/>
            </a:lvl3pPr>
            <a:lvl4pPr marL="1371453" indent="0">
              <a:buNone/>
              <a:defRPr sz="2000"/>
            </a:lvl4pPr>
            <a:lvl5pPr marL="1828604" indent="0">
              <a:buNone/>
              <a:defRPr sz="2000"/>
            </a:lvl5pPr>
            <a:lvl6pPr marL="2285756" indent="0">
              <a:buNone/>
              <a:defRPr sz="2000"/>
            </a:lvl6pPr>
            <a:lvl7pPr marL="2742907" indent="0">
              <a:buNone/>
              <a:defRPr sz="2000"/>
            </a:lvl7pPr>
            <a:lvl8pPr marL="3200058" indent="0">
              <a:buNone/>
              <a:defRPr sz="2000"/>
            </a:lvl8pPr>
            <a:lvl9pPr marL="3657209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3864" y="5072063"/>
            <a:ext cx="51847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2" indent="0">
              <a:buNone/>
              <a:defRPr sz="1000"/>
            </a:lvl3pPr>
            <a:lvl4pPr marL="1371453" indent="0">
              <a:buNone/>
              <a:defRPr sz="900"/>
            </a:lvl4pPr>
            <a:lvl5pPr marL="1828604" indent="0">
              <a:buNone/>
              <a:defRPr sz="900"/>
            </a:lvl5pPr>
            <a:lvl6pPr marL="2285756" indent="0">
              <a:buNone/>
              <a:defRPr sz="900"/>
            </a:lvl6pPr>
            <a:lvl7pPr marL="2742907" indent="0">
              <a:buNone/>
              <a:defRPr sz="900"/>
            </a:lvl7pPr>
            <a:lvl8pPr marL="3200058" indent="0">
              <a:buNone/>
              <a:defRPr sz="900"/>
            </a:lvl8pPr>
            <a:lvl9pPr marL="36572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4358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511300"/>
            <a:ext cx="7777163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8640763" cy="900113"/>
          </a:xfrm>
          <a:prstGeom prst="rect">
            <a:avLst/>
          </a:prstGeom>
          <a:solidFill>
            <a:srgbClr val="0085CF"/>
          </a:solidFill>
          <a:ln>
            <a:noFill/>
          </a:ln>
          <a:effectLst/>
          <a:extLst/>
        </p:spPr>
        <p:txBody>
          <a:bodyPr wrap="none" lIns="91430" tIns="45715" rIns="91430" bIns="45715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6263" y="71438"/>
            <a:ext cx="7777162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95" t="-34015" r="-4619" b="-36734"/>
          <a:stretch>
            <a:fillRect/>
          </a:stretch>
        </p:blipFill>
        <p:spPr bwMode="auto">
          <a:xfrm>
            <a:off x="7278688" y="5973763"/>
            <a:ext cx="1093787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66738" y="5907088"/>
            <a:ext cx="2016125" cy="450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b"/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fld id="{5E84B35B-CA77-4812-BD1A-196DC0786A5C}" type="slidenum">
              <a:rPr lang="en-AU" altLang="en-US" sz="800" smtClean="0">
                <a:solidFill>
                  <a:schemeClr val="bg2"/>
                </a:solidFill>
              </a:rPr>
              <a:pPr eaLnBrk="1" hangingPunct="1">
                <a:defRPr/>
              </a:pPr>
              <a:t>‹#›</a:t>
            </a:fld>
            <a:endParaRPr lang="en-AU" altLang="en-US" sz="800" smtClean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862013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defTabSz="862013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charset="0"/>
        </a:defRPr>
      </a:lvl2pPr>
      <a:lvl3pPr algn="l" defTabSz="862013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charset="0"/>
        </a:defRPr>
      </a:lvl3pPr>
      <a:lvl4pPr algn="l" defTabSz="862013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charset="0"/>
        </a:defRPr>
      </a:lvl4pPr>
      <a:lvl5pPr algn="l" defTabSz="862013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charset="0"/>
        </a:defRPr>
      </a:lvl5pPr>
      <a:lvl6pPr marL="457151" algn="l" defTabSz="863508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charset="0"/>
        </a:defRPr>
      </a:lvl6pPr>
      <a:lvl7pPr marL="914302" algn="l" defTabSz="863508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charset="0"/>
        </a:defRPr>
      </a:lvl7pPr>
      <a:lvl8pPr marL="1371453" algn="l" defTabSz="863508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charset="0"/>
        </a:defRPr>
      </a:lvl8pPr>
      <a:lvl9pPr marL="1828604" algn="l" defTabSz="863508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ahoma" charset="0"/>
        </a:defRPr>
      </a:lvl9pPr>
    </p:titleStyle>
    <p:bodyStyle>
      <a:lvl1pPr marL="276225" indent="-276225" algn="l" defTabSz="862013" rtl="0" eaLnBrk="0" fontAlgn="base" hangingPunct="0">
        <a:spcBef>
          <a:spcPct val="25000"/>
        </a:spcBef>
        <a:spcAft>
          <a:spcPct val="25000"/>
        </a:spcAft>
        <a:buClr>
          <a:srgbClr val="0085CF"/>
        </a:buClr>
        <a:buSzPct val="120000"/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452438" indent="-173038" algn="l" defTabSz="862013" rtl="0" eaLnBrk="0" fontAlgn="base" hangingPunct="0">
        <a:spcBef>
          <a:spcPct val="0"/>
        </a:spcBef>
        <a:spcAft>
          <a:spcPct val="25000"/>
        </a:spcAft>
        <a:buClr>
          <a:srgbClr val="0085CF"/>
        </a:buClr>
        <a:buFont typeface="Tahoma" pitchFamily="34" charset="0"/>
        <a:buChar char="-"/>
        <a:defRPr sz="2000">
          <a:solidFill>
            <a:schemeClr val="tx1"/>
          </a:solidFill>
          <a:latin typeface="+mn-lt"/>
        </a:defRPr>
      </a:lvl2pPr>
      <a:lvl3pPr marL="628650" indent="-173038" algn="l" defTabSz="862013" rtl="0" eaLnBrk="0" fontAlgn="base" hangingPunct="0">
        <a:spcBef>
          <a:spcPct val="0"/>
        </a:spcBef>
        <a:spcAft>
          <a:spcPct val="25000"/>
        </a:spcAft>
        <a:buClr>
          <a:srgbClr val="0085CF"/>
        </a:buClr>
        <a:buFont typeface="Tahoma" pitchFamily="34" charset="0"/>
        <a:buChar char="-"/>
        <a:defRPr>
          <a:solidFill>
            <a:schemeClr val="tx1"/>
          </a:solidFill>
          <a:latin typeface="+mn-lt"/>
        </a:defRPr>
      </a:lvl3pPr>
      <a:lvl4pPr marL="804863" indent="-173038" algn="l" defTabSz="862013" rtl="0" eaLnBrk="0" fontAlgn="base" hangingPunct="0">
        <a:spcBef>
          <a:spcPct val="0"/>
        </a:spcBef>
        <a:spcAft>
          <a:spcPct val="25000"/>
        </a:spcAft>
        <a:buClr>
          <a:srgbClr val="0085CF"/>
        </a:buClr>
        <a:buFont typeface="Tahoma" pitchFamily="34" charset="0"/>
        <a:buChar char="-"/>
        <a:defRPr>
          <a:solidFill>
            <a:schemeClr val="tx1"/>
          </a:solidFill>
          <a:latin typeface="+mn-lt"/>
        </a:defRPr>
      </a:lvl4pPr>
      <a:lvl5pPr marL="992188" indent="-184150" algn="l" defTabSz="862013" rtl="0" eaLnBrk="0" fontAlgn="base" hangingPunct="0">
        <a:spcBef>
          <a:spcPct val="0"/>
        </a:spcBef>
        <a:spcAft>
          <a:spcPct val="25000"/>
        </a:spcAft>
        <a:buClr>
          <a:srgbClr val="0085CF"/>
        </a:buClr>
        <a:buFont typeface="Tahoma" pitchFamily="34" charset="0"/>
        <a:buChar char="-"/>
        <a:defRPr>
          <a:solidFill>
            <a:schemeClr val="tx1"/>
          </a:solidFill>
          <a:latin typeface="+mn-lt"/>
        </a:defRPr>
      </a:lvl5pPr>
      <a:lvl6pPr marL="1450820" indent="-185718" algn="l" defTabSz="863508" rtl="0" fontAlgn="base">
        <a:spcBef>
          <a:spcPct val="0"/>
        </a:spcBef>
        <a:spcAft>
          <a:spcPct val="25000"/>
        </a:spcAft>
        <a:buClr>
          <a:srgbClr val="0085CF"/>
        </a:buClr>
        <a:buFont typeface="Tahoma" charset="0"/>
        <a:buChar char="-"/>
        <a:defRPr>
          <a:solidFill>
            <a:schemeClr val="tx1"/>
          </a:solidFill>
          <a:latin typeface="+mn-lt"/>
        </a:defRPr>
      </a:lvl6pPr>
      <a:lvl7pPr marL="1907971" indent="-185718" algn="l" defTabSz="863508" rtl="0" fontAlgn="base">
        <a:spcBef>
          <a:spcPct val="0"/>
        </a:spcBef>
        <a:spcAft>
          <a:spcPct val="25000"/>
        </a:spcAft>
        <a:buClr>
          <a:srgbClr val="0085CF"/>
        </a:buClr>
        <a:buFont typeface="Tahoma" charset="0"/>
        <a:buChar char="-"/>
        <a:defRPr>
          <a:solidFill>
            <a:schemeClr val="tx1"/>
          </a:solidFill>
          <a:latin typeface="+mn-lt"/>
        </a:defRPr>
      </a:lvl7pPr>
      <a:lvl8pPr marL="2365122" indent="-185718" algn="l" defTabSz="863508" rtl="0" fontAlgn="base">
        <a:spcBef>
          <a:spcPct val="0"/>
        </a:spcBef>
        <a:spcAft>
          <a:spcPct val="25000"/>
        </a:spcAft>
        <a:buClr>
          <a:srgbClr val="0085CF"/>
        </a:buClr>
        <a:buFont typeface="Tahoma" charset="0"/>
        <a:buChar char="-"/>
        <a:defRPr>
          <a:solidFill>
            <a:schemeClr val="tx1"/>
          </a:solidFill>
          <a:latin typeface="+mn-lt"/>
        </a:defRPr>
      </a:lvl8pPr>
      <a:lvl9pPr marL="2822274" indent="-185718" algn="l" defTabSz="863508" rtl="0" fontAlgn="base">
        <a:spcBef>
          <a:spcPct val="0"/>
        </a:spcBef>
        <a:spcAft>
          <a:spcPct val="25000"/>
        </a:spcAft>
        <a:buClr>
          <a:srgbClr val="0085CF"/>
        </a:buClr>
        <a:buFont typeface="Tahoma" charset="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1" algn="l" defTabSz="9143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2" algn="l" defTabSz="9143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3" algn="l" defTabSz="9143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4" algn="l" defTabSz="9143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6" algn="l" defTabSz="9143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7" algn="l" defTabSz="9143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58" algn="l" defTabSz="9143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09" algn="l" defTabSz="9143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white">
          <a:xfrm>
            <a:off x="0" y="6335713"/>
            <a:ext cx="8640763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51" name="Rectangle 15"/>
          <p:cNvSpPr>
            <a:spLocks noChangeArrowheads="1"/>
          </p:cNvSpPr>
          <p:nvPr/>
        </p:nvSpPr>
        <p:spPr bwMode="white">
          <a:xfrm>
            <a:off x="0" y="0"/>
            <a:ext cx="8640763" cy="1316038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white">
          <a:xfrm>
            <a:off x="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white">
          <a:xfrm>
            <a:off x="8496300" y="0"/>
            <a:ext cx="144463" cy="648017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lIns="86402" tIns="43201" rIns="86402" bIns="43201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1288" y="6035675"/>
            <a:ext cx="8347075" cy="29368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472113" y="6051550"/>
            <a:ext cx="2878137" cy="346075"/>
          </a:xfrm>
          <a:prstGeom prst="rect">
            <a:avLst/>
          </a:prstGeom>
        </p:spPr>
        <p:txBody>
          <a:bodyPr vert="horz" lIns="86402" tIns="43201" rIns="86402" bIns="43201"/>
          <a:lstStyle>
            <a:lvl1pPr algn="r" eaLnBrk="1" latinLnBrk="0" hangingPunct="1">
              <a:defRPr kumimoji="0"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649811-F9C1-40C0-834D-7F2F9820F9B0}" type="datetimeFigureOut">
              <a:rPr lang="en-US"/>
              <a:pPr>
                <a:defRPr/>
              </a:pPr>
              <a:t>9/26/2017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7338" y="6057900"/>
            <a:ext cx="3384550" cy="346075"/>
          </a:xfrm>
          <a:prstGeom prst="rect">
            <a:avLst/>
          </a:prstGeom>
        </p:spPr>
        <p:txBody>
          <a:bodyPr vert="horz" lIns="86402" tIns="43201" rIns="86402" bIns="43201"/>
          <a:lstStyle>
            <a:lvl1pPr algn="l" eaLnBrk="1" latinLnBrk="0" hangingPunct="1">
              <a:defRPr kumimoji="0" sz="11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4463" y="147638"/>
            <a:ext cx="8347075" cy="61849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44463" y="1206500"/>
            <a:ext cx="834707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lIns="86402" tIns="43201" rIns="86402" bIns="43201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032250" y="903288"/>
            <a:ext cx="576263" cy="576262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121150" y="992188"/>
            <a:ext cx="398463" cy="39846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6402" tIns="43201" rIns="86402" bIns="43201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103688" y="982663"/>
            <a:ext cx="433387" cy="417512"/>
          </a:xfrm>
          <a:prstGeom prst="rect">
            <a:avLst/>
          </a:prstGeom>
        </p:spPr>
        <p:txBody>
          <a:bodyPr vert="horz" lIns="43201" tIns="43201" rIns="43201" bIns="43201" anchor="ctr">
            <a:normAutofit/>
          </a:bodyPr>
          <a:lstStyle>
            <a:lvl1pPr algn="ctr" eaLnBrk="1" latinLnBrk="0" hangingPunct="1">
              <a:defRPr kumimoji="0" sz="15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8D32C08-D206-4415-936D-7A83FC7C17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10" name="Title Placeholder 21"/>
          <p:cNvSpPr>
            <a:spLocks noGrp="1"/>
          </p:cNvSpPr>
          <p:nvPr>
            <p:ph type="title"/>
          </p:nvPr>
        </p:nvSpPr>
        <p:spPr bwMode="auto">
          <a:xfrm>
            <a:off x="285750" y="215900"/>
            <a:ext cx="806450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402" tIns="43201" rIns="86402" bIns="4320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1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85750" y="1439863"/>
            <a:ext cx="8064500" cy="434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402" tIns="43201" rIns="86402" bIns="432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1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1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1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1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1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1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1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1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100">
          <a:solidFill>
            <a:srgbClr val="7B9899"/>
          </a:solidFill>
          <a:latin typeface="Georgia" pitchFamily="18" charset="0"/>
        </a:defRPr>
      </a:lvl9pPr>
    </p:titleStyle>
    <p:bodyStyle>
      <a:lvl1pPr marL="258763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587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776288" indent="-2159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036638" indent="-2159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1900" kern="1200">
          <a:solidFill>
            <a:schemeClr val="tx2"/>
          </a:solidFill>
          <a:latin typeface="+mn-lt"/>
          <a:ea typeface="+mn-ea"/>
          <a:cs typeface="+mn-cs"/>
        </a:defRPr>
      </a:lvl4pPr>
      <a:lvl5pPr marL="1295400" indent="-2159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555230" indent="-17280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435" indent="-17280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7238" indent="-172803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246443" indent="-172803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3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yrminas.kg/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293813" y="2592387"/>
            <a:ext cx="6122987" cy="28606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ПРИмер</a:t>
            </a:r>
            <a:r>
              <a:rPr lang="ru-RU" dirty="0" smtClean="0"/>
              <a:t> </a:t>
            </a:r>
            <a:r>
              <a:rPr lang="ru-RU" dirty="0" err="1" smtClean="0"/>
              <a:t>частно</a:t>
            </a:r>
            <a:r>
              <a:rPr lang="ru-RU" dirty="0" smtClean="0"/>
              <a:t>-государственного партнерства в нефтегазовой отрасли кыргызской республики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0" dirty="0" err="1" smtClean="0"/>
              <a:t>Рогальский</a:t>
            </a:r>
            <a:r>
              <a:rPr lang="ru-RU" b="0" dirty="0" smtClean="0"/>
              <a:t> А.В.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b="0" i="1" dirty="0" err="1" smtClean="0"/>
              <a:t>Оюл</a:t>
            </a:r>
            <a:r>
              <a:rPr lang="ru-RU" b="0" i="1" dirty="0" smtClean="0"/>
              <a:t> «Кыргызская горная ассоциация»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862013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2013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2013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2013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2013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201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9EFBB9-0D82-4D0F-A171-53E24D016A8A}" type="slidenum">
              <a:rPr lang="en-AU" altLang="en-US" sz="800" smtClean="0">
                <a:solidFill>
                  <a:schemeClr val="bg2"/>
                </a:solidFill>
              </a:rPr>
              <a:pPr eaLnBrk="1" hangingPunct="1"/>
              <a:t>1</a:t>
            </a:fld>
            <a:endParaRPr lang="en-AU" altLang="en-US" sz="800" smtClean="0">
              <a:solidFill>
                <a:schemeClr val="bg2"/>
              </a:solidFill>
            </a:endParaRPr>
          </a:p>
        </p:txBody>
      </p:sp>
      <p:sp>
        <p:nvSpPr>
          <p:cNvPr id="17413" name="TextBox 3"/>
          <p:cNvSpPr txBox="1">
            <a:spLocks noChangeArrowheads="1"/>
          </p:cNvSpPr>
          <p:nvPr/>
        </p:nvSpPr>
        <p:spPr bwMode="auto">
          <a:xfrm>
            <a:off x="3109913" y="5453063"/>
            <a:ext cx="28360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en-US" dirty="0"/>
              <a:t>г. Бишкек, </a:t>
            </a:r>
            <a:r>
              <a:rPr lang="ru-RU" altLang="en-US" dirty="0" smtClean="0"/>
              <a:t>01 августа 2017 </a:t>
            </a:r>
            <a:r>
              <a:rPr lang="ru-RU" altLang="en-US" dirty="0"/>
              <a:t>года</a:t>
            </a:r>
            <a:endParaRPr lang="en-GB" altLang="en-US" dirty="0"/>
          </a:p>
        </p:txBody>
      </p:sp>
      <p:pic>
        <p:nvPicPr>
          <p:cNvPr id="6" name="Picture 4" descr="003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39" y="132695"/>
            <a:ext cx="1683025" cy="1582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3707" y="132695"/>
            <a:ext cx="2587629" cy="158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324" y="132695"/>
            <a:ext cx="2418727" cy="1580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mtClean="0">
                <a:solidFill>
                  <a:srgbClr val="7B9899"/>
                </a:solidFill>
              </a:rPr>
              <a:t>Тектоническая схема</a:t>
            </a:r>
            <a:endParaRPr lang="en-US" altLang="en-US" smtClean="0">
              <a:solidFill>
                <a:srgbClr val="7B9899"/>
              </a:solidFill>
            </a:endParaRP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312738" y="849313"/>
            <a:ext cx="7910512" cy="4083050"/>
            <a:chOff x="197" y="699"/>
            <a:chExt cx="4983" cy="2572"/>
          </a:xfrm>
        </p:grpSpPr>
        <p:pic>
          <p:nvPicPr>
            <p:cNvPr id="23584" name="Picture 4" descr="FER_StructuralElements_ovewi_0309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" y="750"/>
              <a:ext cx="4983" cy="25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3585" name="Group 5"/>
            <p:cNvGrpSpPr>
              <a:grpSpLocks/>
            </p:cNvGrpSpPr>
            <p:nvPr/>
          </p:nvGrpSpPr>
          <p:grpSpPr bwMode="auto">
            <a:xfrm>
              <a:off x="2440" y="2062"/>
              <a:ext cx="217" cy="157"/>
              <a:chOff x="1146" y="3307"/>
              <a:chExt cx="217" cy="157"/>
            </a:xfrm>
          </p:grpSpPr>
          <p:sp>
            <p:nvSpPr>
              <p:cNvPr id="23605" name="Oval 6"/>
              <p:cNvSpPr>
                <a:spLocks noChangeArrowheads="1"/>
              </p:cNvSpPr>
              <p:nvPr/>
            </p:nvSpPr>
            <p:spPr bwMode="auto">
              <a:xfrm>
                <a:off x="1146" y="3307"/>
                <a:ext cx="167" cy="149"/>
              </a:xfrm>
              <a:prstGeom prst="ellipse">
                <a:avLst/>
              </a:prstGeom>
              <a:solidFill>
                <a:schemeClr val="bg1">
                  <a:alpha val="79999"/>
                </a:scheme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3606" name="Text Box 7"/>
              <p:cNvSpPr txBox="1">
                <a:spLocks noChangeArrowheads="1"/>
              </p:cNvSpPr>
              <p:nvPr/>
            </p:nvSpPr>
            <p:spPr bwMode="auto">
              <a:xfrm>
                <a:off x="1158" y="3307"/>
                <a:ext cx="205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227" tIns="45612" rIns="91227" bIns="4561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000"/>
                  <a:t>1</a:t>
                </a:r>
              </a:p>
            </p:txBody>
          </p:sp>
        </p:grpSp>
        <p:grpSp>
          <p:nvGrpSpPr>
            <p:cNvPr id="23586" name="Group 8"/>
            <p:cNvGrpSpPr>
              <a:grpSpLocks/>
            </p:cNvGrpSpPr>
            <p:nvPr/>
          </p:nvGrpSpPr>
          <p:grpSpPr bwMode="auto">
            <a:xfrm>
              <a:off x="3010" y="2334"/>
              <a:ext cx="217" cy="157"/>
              <a:chOff x="1146" y="3307"/>
              <a:chExt cx="217" cy="157"/>
            </a:xfrm>
          </p:grpSpPr>
          <p:sp>
            <p:nvSpPr>
              <p:cNvPr id="23603" name="Oval 9"/>
              <p:cNvSpPr>
                <a:spLocks noChangeArrowheads="1"/>
              </p:cNvSpPr>
              <p:nvPr/>
            </p:nvSpPr>
            <p:spPr bwMode="auto">
              <a:xfrm>
                <a:off x="1146" y="3307"/>
                <a:ext cx="167" cy="149"/>
              </a:xfrm>
              <a:prstGeom prst="ellipse">
                <a:avLst/>
              </a:prstGeom>
              <a:solidFill>
                <a:schemeClr val="bg1">
                  <a:alpha val="79999"/>
                </a:scheme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3604" name="Text Box 10"/>
              <p:cNvSpPr txBox="1">
                <a:spLocks noChangeArrowheads="1"/>
              </p:cNvSpPr>
              <p:nvPr/>
            </p:nvSpPr>
            <p:spPr bwMode="auto">
              <a:xfrm>
                <a:off x="1158" y="3307"/>
                <a:ext cx="205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227" tIns="45612" rIns="91227" bIns="4561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000"/>
                  <a:t>2</a:t>
                </a:r>
              </a:p>
            </p:txBody>
          </p:sp>
        </p:grpSp>
        <p:grpSp>
          <p:nvGrpSpPr>
            <p:cNvPr id="23587" name="Group 11"/>
            <p:cNvGrpSpPr>
              <a:grpSpLocks/>
            </p:cNvGrpSpPr>
            <p:nvPr/>
          </p:nvGrpSpPr>
          <p:grpSpPr bwMode="auto">
            <a:xfrm>
              <a:off x="3072" y="1907"/>
              <a:ext cx="217" cy="157"/>
              <a:chOff x="1146" y="3307"/>
              <a:chExt cx="217" cy="157"/>
            </a:xfrm>
          </p:grpSpPr>
          <p:sp>
            <p:nvSpPr>
              <p:cNvPr id="23601" name="Oval 12"/>
              <p:cNvSpPr>
                <a:spLocks noChangeArrowheads="1"/>
              </p:cNvSpPr>
              <p:nvPr/>
            </p:nvSpPr>
            <p:spPr bwMode="auto">
              <a:xfrm>
                <a:off x="1146" y="3307"/>
                <a:ext cx="167" cy="149"/>
              </a:xfrm>
              <a:prstGeom prst="ellipse">
                <a:avLst/>
              </a:prstGeom>
              <a:solidFill>
                <a:schemeClr val="bg1">
                  <a:alpha val="79999"/>
                </a:scheme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3602" name="Text Box 13"/>
              <p:cNvSpPr txBox="1">
                <a:spLocks noChangeArrowheads="1"/>
              </p:cNvSpPr>
              <p:nvPr/>
            </p:nvSpPr>
            <p:spPr bwMode="auto">
              <a:xfrm>
                <a:off x="1158" y="3307"/>
                <a:ext cx="205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227" tIns="45612" rIns="91227" bIns="4561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000"/>
                  <a:t>3</a:t>
                </a:r>
              </a:p>
            </p:txBody>
          </p:sp>
        </p:grpSp>
        <p:grpSp>
          <p:nvGrpSpPr>
            <p:cNvPr id="23588" name="Group 14"/>
            <p:cNvGrpSpPr>
              <a:grpSpLocks/>
            </p:cNvGrpSpPr>
            <p:nvPr/>
          </p:nvGrpSpPr>
          <p:grpSpPr bwMode="auto">
            <a:xfrm>
              <a:off x="4936" y="699"/>
              <a:ext cx="217" cy="157"/>
              <a:chOff x="1146" y="3307"/>
              <a:chExt cx="217" cy="157"/>
            </a:xfrm>
          </p:grpSpPr>
          <p:sp>
            <p:nvSpPr>
              <p:cNvPr id="23599" name="Oval 15"/>
              <p:cNvSpPr>
                <a:spLocks noChangeArrowheads="1"/>
              </p:cNvSpPr>
              <p:nvPr/>
            </p:nvSpPr>
            <p:spPr bwMode="auto">
              <a:xfrm>
                <a:off x="1146" y="3307"/>
                <a:ext cx="167" cy="149"/>
              </a:xfrm>
              <a:prstGeom prst="ellipse">
                <a:avLst/>
              </a:prstGeom>
              <a:solidFill>
                <a:schemeClr val="bg1">
                  <a:alpha val="79999"/>
                </a:scheme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3600" name="Text Box 16"/>
              <p:cNvSpPr txBox="1">
                <a:spLocks noChangeArrowheads="1"/>
              </p:cNvSpPr>
              <p:nvPr/>
            </p:nvSpPr>
            <p:spPr bwMode="auto">
              <a:xfrm>
                <a:off x="1158" y="3307"/>
                <a:ext cx="205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227" tIns="45612" rIns="91227" bIns="4561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000"/>
                  <a:t>5</a:t>
                </a:r>
              </a:p>
            </p:txBody>
          </p:sp>
        </p:grpSp>
        <p:grpSp>
          <p:nvGrpSpPr>
            <p:cNvPr id="23589" name="Group 17"/>
            <p:cNvGrpSpPr>
              <a:grpSpLocks/>
            </p:cNvGrpSpPr>
            <p:nvPr/>
          </p:nvGrpSpPr>
          <p:grpSpPr bwMode="auto">
            <a:xfrm>
              <a:off x="2297" y="2824"/>
              <a:ext cx="217" cy="157"/>
              <a:chOff x="1146" y="3307"/>
              <a:chExt cx="217" cy="157"/>
            </a:xfrm>
          </p:grpSpPr>
          <p:sp>
            <p:nvSpPr>
              <p:cNvPr id="23597" name="Oval 18"/>
              <p:cNvSpPr>
                <a:spLocks noChangeArrowheads="1"/>
              </p:cNvSpPr>
              <p:nvPr/>
            </p:nvSpPr>
            <p:spPr bwMode="auto">
              <a:xfrm>
                <a:off x="1146" y="3307"/>
                <a:ext cx="167" cy="149"/>
              </a:xfrm>
              <a:prstGeom prst="ellipse">
                <a:avLst/>
              </a:prstGeom>
              <a:solidFill>
                <a:schemeClr val="bg1">
                  <a:alpha val="79999"/>
                </a:scheme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3598" name="Text Box 19"/>
              <p:cNvSpPr txBox="1">
                <a:spLocks noChangeArrowheads="1"/>
              </p:cNvSpPr>
              <p:nvPr/>
            </p:nvSpPr>
            <p:spPr bwMode="auto">
              <a:xfrm>
                <a:off x="1158" y="3307"/>
                <a:ext cx="205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227" tIns="45612" rIns="91227" bIns="4561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000"/>
                  <a:t>4</a:t>
                </a:r>
              </a:p>
            </p:txBody>
          </p:sp>
        </p:grpSp>
        <p:grpSp>
          <p:nvGrpSpPr>
            <p:cNvPr id="23590" name="Group 20"/>
            <p:cNvGrpSpPr>
              <a:grpSpLocks/>
            </p:cNvGrpSpPr>
            <p:nvPr/>
          </p:nvGrpSpPr>
          <p:grpSpPr bwMode="auto">
            <a:xfrm>
              <a:off x="1356" y="1876"/>
              <a:ext cx="217" cy="157"/>
              <a:chOff x="1146" y="3307"/>
              <a:chExt cx="217" cy="157"/>
            </a:xfrm>
          </p:grpSpPr>
          <p:sp>
            <p:nvSpPr>
              <p:cNvPr id="23595" name="Oval 21"/>
              <p:cNvSpPr>
                <a:spLocks noChangeArrowheads="1"/>
              </p:cNvSpPr>
              <p:nvPr/>
            </p:nvSpPr>
            <p:spPr bwMode="auto">
              <a:xfrm>
                <a:off x="1146" y="3307"/>
                <a:ext cx="167" cy="149"/>
              </a:xfrm>
              <a:prstGeom prst="ellipse">
                <a:avLst/>
              </a:prstGeom>
              <a:solidFill>
                <a:schemeClr val="bg1">
                  <a:alpha val="79999"/>
                </a:scheme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3596" name="Text Box 22"/>
              <p:cNvSpPr txBox="1">
                <a:spLocks noChangeArrowheads="1"/>
              </p:cNvSpPr>
              <p:nvPr/>
            </p:nvSpPr>
            <p:spPr bwMode="auto">
              <a:xfrm>
                <a:off x="1158" y="3307"/>
                <a:ext cx="205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227" tIns="45612" rIns="91227" bIns="4561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000"/>
                  <a:t>6</a:t>
                </a:r>
              </a:p>
            </p:txBody>
          </p:sp>
        </p:grpSp>
        <p:grpSp>
          <p:nvGrpSpPr>
            <p:cNvPr id="23591" name="Group 23"/>
            <p:cNvGrpSpPr>
              <a:grpSpLocks/>
            </p:cNvGrpSpPr>
            <p:nvPr/>
          </p:nvGrpSpPr>
          <p:grpSpPr bwMode="auto">
            <a:xfrm>
              <a:off x="2137" y="1826"/>
              <a:ext cx="217" cy="157"/>
              <a:chOff x="1146" y="3307"/>
              <a:chExt cx="217" cy="157"/>
            </a:xfrm>
          </p:grpSpPr>
          <p:sp>
            <p:nvSpPr>
              <p:cNvPr id="23593" name="Oval 24"/>
              <p:cNvSpPr>
                <a:spLocks noChangeArrowheads="1"/>
              </p:cNvSpPr>
              <p:nvPr/>
            </p:nvSpPr>
            <p:spPr bwMode="auto">
              <a:xfrm>
                <a:off x="1146" y="3307"/>
                <a:ext cx="167" cy="149"/>
              </a:xfrm>
              <a:prstGeom prst="ellipse">
                <a:avLst/>
              </a:prstGeom>
              <a:solidFill>
                <a:schemeClr val="bg1">
                  <a:alpha val="79999"/>
                </a:schemeClr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3594" name="Text Box 25"/>
              <p:cNvSpPr txBox="1">
                <a:spLocks noChangeArrowheads="1"/>
              </p:cNvSpPr>
              <p:nvPr/>
            </p:nvSpPr>
            <p:spPr bwMode="auto">
              <a:xfrm>
                <a:off x="1158" y="3307"/>
                <a:ext cx="205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227" tIns="45612" rIns="91227" bIns="4561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1000"/>
                  <a:t>7</a:t>
                </a:r>
              </a:p>
            </p:txBody>
          </p:sp>
        </p:grpSp>
        <p:sp>
          <p:nvSpPr>
            <p:cNvPr id="23592" name="Line 26"/>
            <p:cNvSpPr>
              <a:spLocks noChangeShapeType="1"/>
            </p:cNvSpPr>
            <p:nvPr/>
          </p:nvSpPr>
          <p:spPr bwMode="auto">
            <a:xfrm>
              <a:off x="2285" y="1945"/>
              <a:ext cx="112" cy="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556" name="Group 27"/>
          <p:cNvGrpSpPr>
            <a:grpSpLocks/>
          </p:cNvGrpSpPr>
          <p:nvPr/>
        </p:nvGrpSpPr>
        <p:grpSpPr bwMode="auto">
          <a:xfrm>
            <a:off x="392113" y="5018088"/>
            <a:ext cx="342900" cy="249237"/>
            <a:chOff x="1146" y="3307"/>
            <a:chExt cx="217" cy="157"/>
          </a:xfrm>
        </p:grpSpPr>
        <p:sp>
          <p:nvSpPr>
            <p:cNvPr id="23582" name="Oval 28"/>
            <p:cNvSpPr>
              <a:spLocks noChangeArrowheads="1"/>
            </p:cNvSpPr>
            <p:nvPr/>
          </p:nvSpPr>
          <p:spPr bwMode="auto">
            <a:xfrm>
              <a:off x="1146" y="3307"/>
              <a:ext cx="167" cy="149"/>
            </a:xfrm>
            <a:prstGeom prst="ellipse">
              <a:avLst/>
            </a:prstGeom>
            <a:solidFill>
              <a:schemeClr val="bg1">
                <a:alpha val="79999"/>
              </a:schemeClr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583" name="Text Box 29"/>
            <p:cNvSpPr txBox="1">
              <a:spLocks noChangeArrowheads="1"/>
            </p:cNvSpPr>
            <p:nvPr/>
          </p:nvSpPr>
          <p:spPr bwMode="auto">
            <a:xfrm>
              <a:off x="1158" y="3307"/>
              <a:ext cx="20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227" tIns="45612" rIns="91227" bIns="45612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/>
                <a:t>1</a:t>
              </a:r>
            </a:p>
          </p:txBody>
        </p:sp>
      </p:grpSp>
      <p:sp>
        <p:nvSpPr>
          <p:cNvPr id="23557" name="Text Box 30"/>
          <p:cNvSpPr txBox="1">
            <a:spLocks noChangeArrowheads="1"/>
          </p:cNvSpPr>
          <p:nvPr/>
        </p:nvSpPr>
        <p:spPr bwMode="auto">
          <a:xfrm>
            <a:off x="674688" y="5038725"/>
            <a:ext cx="2851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7" tIns="45607" rIns="91217" bIns="4560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/>
              <a:t>Северо-западный Ферганский микроконтинент </a:t>
            </a:r>
            <a:r>
              <a:rPr lang="en-US" altLang="en-US" sz="800"/>
              <a:t>–</a:t>
            </a:r>
            <a:r>
              <a:rPr lang="ru-RU" altLang="en-US" sz="800"/>
              <a:t> гранитоидный массив</a:t>
            </a:r>
            <a:endParaRPr lang="en-US" altLang="en-US" sz="800"/>
          </a:p>
        </p:txBody>
      </p:sp>
      <p:grpSp>
        <p:nvGrpSpPr>
          <p:cNvPr id="23558" name="Group 31"/>
          <p:cNvGrpSpPr>
            <a:grpSpLocks/>
          </p:cNvGrpSpPr>
          <p:nvPr/>
        </p:nvGrpSpPr>
        <p:grpSpPr bwMode="auto">
          <a:xfrm>
            <a:off x="395288" y="5327650"/>
            <a:ext cx="342900" cy="249238"/>
            <a:chOff x="1146" y="3307"/>
            <a:chExt cx="217" cy="157"/>
          </a:xfrm>
        </p:grpSpPr>
        <p:sp>
          <p:nvSpPr>
            <p:cNvPr id="23580" name="Oval 32"/>
            <p:cNvSpPr>
              <a:spLocks noChangeArrowheads="1"/>
            </p:cNvSpPr>
            <p:nvPr/>
          </p:nvSpPr>
          <p:spPr bwMode="auto">
            <a:xfrm>
              <a:off x="1146" y="3307"/>
              <a:ext cx="167" cy="149"/>
            </a:xfrm>
            <a:prstGeom prst="ellipse">
              <a:avLst/>
            </a:prstGeom>
            <a:solidFill>
              <a:schemeClr val="bg1">
                <a:alpha val="79999"/>
              </a:schemeClr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581" name="Text Box 33"/>
            <p:cNvSpPr txBox="1">
              <a:spLocks noChangeArrowheads="1"/>
            </p:cNvSpPr>
            <p:nvPr/>
          </p:nvSpPr>
          <p:spPr bwMode="auto">
            <a:xfrm>
              <a:off x="1158" y="3307"/>
              <a:ext cx="20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227" tIns="45612" rIns="91227" bIns="45612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/>
                <a:t>2</a:t>
              </a:r>
            </a:p>
          </p:txBody>
        </p:sp>
      </p:grpSp>
      <p:sp>
        <p:nvSpPr>
          <p:cNvPr id="23559" name="Text Box 34"/>
          <p:cNvSpPr txBox="1">
            <a:spLocks noChangeArrowheads="1"/>
          </p:cNvSpPr>
          <p:nvPr/>
        </p:nvSpPr>
        <p:spPr bwMode="auto">
          <a:xfrm>
            <a:off x="684213" y="5330825"/>
            <a:ext cx="2851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7" tIns="45607" rIns="91217" bIns="4560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/>
              <a:t>Зона Южных складок</a:t>
            </a:r>
            <a:endParaRPr lang="en-US" altLang="en-US" sz="800"/>
          </a:p>
        </p:txBody>
      </p:sp>
      <p:grpSp>
        <p:nvGrpSpPr>
          <p:cNvPr id="23560" name="Group 35"/>
          <p:cNvGrpSpPr>
            <a:grpSpLocks/>
          </p:cNvGrpSpPr>
          <p:nvPr/>
        </p:nvGrpSpPr>
        <p:grpSpPr bwMode="auto">
          <a:xfrm>
            <a:off x="388938" y="5657850"/>
            <a:ext cx="342900" cy="249238"/>
            <a:chOff x="1146" y="3307"/>
            <a:chExt cx="217" cy="157"/>
          </a:xfrm>
        </p:grpSpPr>
        <p:sp>
          <p:nvSpPr>
            <p:cNvPr id="23578" name="Oval 36"/>
            <p:cNvSpPr>
              <a:spLocks noChangeArrowheads="1"/>
            </p:cNvSpPr>
            <p:nvPr/>
          </p:nvSpPr>
          <p:spPr bwMode="auto">
            <a:xfrm>
              <a:off x="1146" y="3307"/>
              <a:ext cx="167" cy="149"/>
            </a:xfrm>
            <a:prstGeom prst="ellipse">
              <a:avLst/>
            </a:prstGeom>
            <a:solidFill>
              <a:schemeClr val="bg1">
                <a:alpha val="79999"/>
              </a:schemeClr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579" name="Text Box 37"/>
            <p:cNvSpPr txBox="1">
              <a:spLocks noChangeArrowheads="1"/>
            </p:cNvSpPr>
            <p:nvPr/>
          </p:nvSpPr>
          <p:spPr bwMode="auto">
            <a:xfrm>
              <a:off x="1158" y="3307"/>
              <a:ext cx="20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227" tIns="45612" rIns="91227" bIns="45612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/>
                <a:t>3</a:t>
              </a:r>
            </a:p>
          </p:txBody>
        </p:sp>
      </p:grpSp>
      <p:sp>
        <p:nvSpPr>
          <p:cNvPr id="23561" name="Text Box 38"/>
          <p:cNvSpPr txBox="1">
            <a:spLocks noChangeArrowheads="1"/>
          </p:cNvSpPr>
          <p:nvPr/>
        </p:nvSpPr>
        <p:spPr bwMode="auto">
          <a:xfrm>
            <a:off x="677863" y="5662613"/>
            <a:ext cx="2851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7" tIns="45607" rIns="91217" bIns="4560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/>
              <a:t>Центральный бассейн </a:t>
            </a:r>
            <a:r>
              <a:rPr lang="en-US" altLang="en-US" sz="800"/>
              <a:t>(</a:t>
            </a:r>
            <a:r>
              <a:rPr lang="ru-RU" altLang="en-US" sz="800"/>
              <a:t>Герцинский флишоидный фундамент</a:t>
            </a:r>
            <a:r>
              <a:rPr lang="en-US" altLang="en-US" sz="800"/>
              <a:t>)</a:t>
            </a:r>
          </a:p>
        </p:txBody>
      </p:sp>
      <p:grpSp>
        <p:nvGrpSpPr>
          <p:cNvPr id="23562" name="Group 39"/>
          <p:cNvGrpSpPr>
            <a:grpSpLocks/>
          </p:cNvGrpSpPr>
          <p:nvPr/>
        </p:nvGrpSpPr>
        <p:grpSpPr bwMode="auto">
          <a:xfrm>
            <a:off x="3551238" y="4995863"/>
            <a:ext cx="344487" cy="249237"/>
            <a:chOff x="1146" y="3307"/>
            <a:chExt cx="217" cy="157"/>
          </a:xfrm>
        </p:grpSpPr>
        <p:sp>
          <p:nvSpPr>
            <p:cNvPr id="23576" name="Oval 40"/>
            <p:cNvSpPr>
              <a:spLocks noChangeArrowheads="1"/>
            </p:cNvSpPr>
            <p:nvPr/>
          </p:nvSpPr>
          <p:spPr bwMode="auto">
            <a:xfrm>
              <a:off x="1146" y="3307"/>
              <a:ext cx="167" cy="149"/>
            </a:xfrm>
            <a:prstGeom prst="ellipse">
              <a:avLst/>
            </a:prstGeom>
            <a:solidFill>
              <a:schemeClr val="bg1">
                <a:alpha val="79999"/>
              </a:schemeClr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577" name="Text Box 41"/>
            <p:cNvSpPr txBox="1">
              <a:spLocks noChangeArrowheads="1"/>
            </p:cNvSpPr>
            <p:nvPr/>
          </p:nvSpPr>
          <p:spPr bwMode="auto">
            <a:xfrm>
              <a:off x="1158" y="3307"/>
              <a:ext cx="20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227" tIns="45612" rIns="91227" bIns="45612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/>
                <a:t>4</a:t>
              </a:r>
            </a:p>
          </p:txBody>
        </p:sp>
      </p:grpSp>
      <p:sp>
        <p:nvSpPr>
          <p:cNvPr id="23563" name="Text Box 42"/>
          <p:cNvSpPr txBox="1">
            <a:spLocks noChangeArrowheads="1"/>
          </p:cNvSpPr>
          <p:nvPr/>
        </p:nvSpPr>
        <p:spPr bwMode="auto">
          <a:xfrm>
            <a:off x="3948113" y="4967288"/>
            <a:ext cx="2851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7" tIns="45607" rIns="91217" bIns="4560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/>
              <a:t>Южная зона сутуров </a:t>
            </a:r>
            <a:r>
              <a:rPr lang="en-US" altLang="en-US" sz="800"/>
              <a:t>– </a:t>
            </a:r>
            <a:r>
              <a:rPr lang="ru-RU" altLang="en-US" sz="800"/>
              <a:t>позднепалеозойские сланцы, офиолиты, серпентиниты, среднедевонские вулканиты</a:t>
            </a:r>
            <a:endParaRPr lang="en-US" altLang="en-US" sz="800"/>
          </a:p>
        </p:txBody>
      </p:sp>
      <p:grpSp>
        <p:nvGrpSpPr>
          <p:cNvPr id="23564" name="Group 43"/>
          <p:cNvGrpSpPr>
            <a:grpSpLocks/>
          </p:cNvGrpSpPr>
          <p:nvPr/>
        </p:nvGrpSpPr>
        <p:grpSpPr bwMode="auto">
          <a:xfrm>
            <a:off x="3552825" y="5297488"/>
            <a:ext cx="344488" cy="247650"/>
            <a:chOff x="1146" y="3307"/>
            <a:chExt cx="217" cy="157"/>
          </a:xfrm>
        </p:grpSpPr>
        <p:sp>
          <p:nvSpPr>
            <p:cNvPr id="23574" name="Oval 44"/>
            <p:cNvSpPr>
              <a:spLocks noChangeArrowheads="1"/>
            </p:cNvSpPr>
            <p:nvPr/>
          </p:nvSpPr>
          <p:spPr bwMode="auto">
            <a:xfrm>
              <a:off x="1146" y="3307"/>
              <a:ext cx="167" cy="149"/>
            </a:xfrm>
            <a:prstGeom prst="ellipse">
              <a:avLst/>
            </a:prstGeom>
            <a:solidFill>
              <a:schemeClr val="bg1">
                <a:alpha val="79999"/>
              </a:schemeClr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575" name="Text Box 45"/>
            <p:cNvSpPr txBox="1">
              <a:spLocks noChangeArrowheads="1"/>
            </p:cNvSpPr>
            <p:nvPr/>
          </p:nvSpPr>
          <p:spPr bwMode="auto">
            <a:xfrm>
              <a:off x="1158" y="3307"/>
              <a:ext cx="20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227" tIns="45612" rIns="91227" bIns="45612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/>
                <a:t>5</a:t>
              </a:r>
            </a:p>
          </p:txBody>
        </p:sp>
      </p:grpSp>
      <p:sp>
        <p:nvSpPr>
          <p:cNvPr id="23565" name="Text Box 46"/>
          <p:cNvSpPr txBox="1">
            <a:spLocks noChangeArrowheads="1"/>
          </p:cNvSpPr>
          <p:nvPr/>
        </p:nvSpPr>
        <p:spPr bwMode="auto">
          <a:xfrm>
            <a:off x="3962400" y="5319713"/>
            <a:ext cx="2851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7" tIns="45607" rIns="91217" bIns="4560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/>
              <a:t>Казахский микроконтинент </a:t>
            </a:r>
            <a:r>
              <a:rPr lang="en-US" altLang="en-US" sz="800"/>
              <a:t>(</a:t>
            </a:r>
            <a:r>
              <a:rPr lang="ru-RU" altLang="en-US" sz="800"/>
              <a:t>Северный Тянь-Шань</a:t>
            </a:r>
            <a:r>
              <a:rPr lang="en-US" altLang="en-US" sz="800"/>
              <a:t>)</a:t>
            </a:r>
          </a:p>
        </p:txBody>
      </p:sp>
      <p:grpSp>
        <p:nvGrpSpPr>
          <p:cNvPr id="23566" name="Group 47"/>
          <p:cNvGrpSpPr>
            <a:grpSpLocks/>
          </p:cNvGrpSpPr>
          <p:nvPr/>
        </p:nvGrpSpPr>
        <p:grpSpPr bwMode="auto">
          <a:xfrm>
            <a:off x="3557588" y="5603875"/>
            <a:ext cx="344487" cy="249238"/>
            <a:chOff x="1146" y="3307"/>
            <a:chExt cx="217" cy="157"/>
          </a:xfrm>
        </p:grpSpPr>
        <p:sp>
          <p:nvSpPr>
            <p:cNvPr id="23572" name="Oval 48"/>
            <p:cNvSpPr>
              <a:spLocks noChangeArrowheads="1"/>
            </p:cNvSpPr>
            <p:nvPr/>
          </p:nvSpPr>
          <p:spPr bwMode="auto">
            <a:xfrm>
              <a:off x="1146" y="3307"/>
              <a:ext cx="167" cy="149"/>
            </a:xfrm>
            <a:prstGeom prst="ellipse">
              <a:avLst/>
            </a:prstGeom>
            <a:solidFill>
              <a:schemeClr val="bg1">
                <a:alpha val="79999"/>
              </a:schemeClr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573" name="Text Box 49"/>
            <p:cNvSpPr txBox="1">
              <a:spLocks noChangeArrowheads="1"/>
            </p:cNvSpPr>
            <p:nvPr/>
          </p:nvSpPr>
          <p:spPr bwMode="auto">
            <a:xfrm>
              <a:off x="1158" y="3307"/>
              <a:ext cx="20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227" tIns="45612" rIns="91227" bIns="45612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/>
                <a:t>6</a:t>
              </a:r>
            </a:p>
          </p:txBody>
        </p:sp>
      </p:grpSp>
      <p:sp>
        <p:nvSpPr>
          <p:cNvPr id="23567" name="Text Box 50"/>
          <p:cNvSpPr txBox="1">
            <a:spLocks noChangeArrowheads="1"/>
          </p:cNvSpPr>
          <p:nvPr/>
        </p:nvSpPr>
        <p:spPr bwMode="auto">
          <a:xfrm>
            <a:off x="3948113" y="5556250"/>
            <a:ext cx="29892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7" tIns="45607" rIns="91217" bIns="4560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/>
              <a:t>Северная область интрузий </a:t>
            </a:r>
            <a:r>
              <a:rPr lang="en-US" altLang="en-US" sz="800"/>
              <a:t>(</a:t>
            </a:r>
            <a:r>
              <a:rPr lang="ru-RU" altLang="en-US" sz="800"/>
              <a:t>Центральный Тянь-Шань</a:t>
            </a:r>
            <a:r>
              <a:rPr lang="en-US" altLang="en-US" sz="800"/>
              <a:t>)</a:t>
            </a:r>
          </a:p>
        </p:txBody>
      </p:sp>
      <p:grpSp>
        <p:nvGrpSpPr>
          <p:cNvPr id="23568" name="Group 51"/>
          <p:cNvGrpSpPr>
            <a:grpSpLocks/>
          </p:cNvGrpSpPr>
          <p:nvPr/>
        </p:nvGrpSpPr>
        <p:grpSpPr bwMode="auto">
          <a:xfrm>
            <a:off x="3562350" y="5943600"/>
            <a:ext cx="344488" cy="249238"/>
            <a:chOff x="1146" y="3307"/>
            <a:chExt cx="217" cy="157"/>
          </a:xfrm>
        </p:grpSpPr>
        <p:sp>
          <p:nvSpPr>
            <p:cNvPr id="23570" name="Oval 52"/>
            <p:cNvSpPr>
              <a:spLocks noChangeArrowheads="1"/>
            </p:cNvSpPr>
            <p:nvPr/>
          </p:nvSpPr>
          <p:spPr bwMode="auto">
            <a:xfrm>
              <a:off x="1146" y="3307"/>
              <a:ext cx="167" cy="149"/>
            </a:xfrm>
            <a:prstGeom prst="ellipse">
              <a:avLst/>
            </a:prstGeom>
            <a:solidFill>
              <a:schemeClr val="bg1">
                <a:alpha val="79999"/>
              </a:schemeClr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3571" name="Text Box 53"/>
            <p:cNvSpPr txBox="1">
              <a:spLocks noChangeArrowheads="1"/>
            </p:cNvSpPr>
            <p:nvPr/>
          </p:nvSpPr>
          <p:spPr bwMode="auto">
            <a:xfrm>
              <a:off x="1158" y="3307"/>
              <a:ext cx="205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227" tIns="45612" rIns="91227" bIns="45612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/>
                <a:t>7</a:t>
              </a:r>
            </a:p>
          </p:txBody>
        </p:sp>
      </p:grpSp>
      <p:sp>
        <p:nvSpPr>
          <p:cNvPr id="23569" name="Text Box 54"/>
          <p:cNvSpPr txBox="1">
            <a:spLocks noChangeArrowheads="1"/>
          </p:cNvSpPr>
          <p:nvPr/>
        </p:nvSpPr>
        <p:spPr bwMode="auto">
          <a:xfrm>
            <a:off x="3946525" y="5972175"/>
            <a:ext cx="2851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17" tIns="45607" rIns="91217" bIns="4560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/>
              <a:t>Неогеновая соленосная провинция</a:t>
            </a:r>
            <a:endParaRPr lang="en-US" altLang="en-US" sz="800"/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8332787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eaLnBrk="1" hangingPunct="1">
              <a:spcAft>
                <a:spcPct val="50000"/>
              </a:spcAft>
              <a:buClr>
                <a:schemeClr val="tx2"/>
              </a:buClr>
            </a:pPr>
            <a:r>
              <a:rPr lang="ru-RU" altLang="en-US" b="1" dirty="0" smtClean="0">
                <a:latin typeface="Arial" charset="0"/>
              </a:rPr>
              <a:t>Данные на основе работ Таль-</a:t>
            </a:r>
            <a:r>
              <a:rPr lang="ru-RU" altLang="en-US" b="1" dirty="0" err="1" smtClean="0">
                <a:latin typeface="Arial" charset="0"/>
              </a:rPr>
              <a:t>Вирского</a:t>
            </a:r>
            <a:r>
              <a:rPr lang="ru-RU" altLang="en-US" b="1" dirty="0" smtClean="0">
                <a:latin typeface="Arial" charset="0"/>
              </a:rPr>
              <a:t>, </a:t>
            </a:r>
            <a:r>
              <a:rPr lang="ru-RU" altLang="en-US" b="1" dirty="0" err="1" smtClean="0">
                <a:latin typeface="Arial" charset="0"/>
              </a:rPr>
              <a:t>Кнауфа</a:t>
            </a:r>
            <a:r>
              <a:rPr lang="ru-RU" altLang="en-US" b="1" dirty="0" smtClean="0">
                <a:latin typeface="Arial" charset="0"/>
              </a:rPr>
              <a:t>, с добавлениями </a:t>
            </a:r>
            <a:r>
              <a:rPr lang="ru-RU" altLang="en-US" b="1" dirty="0" err="1" smtClean="0">
                <a:latin typeface="Arial" charset="0"/>
              </a:rPr>
              <a:t>Рогальского</a:t>
            </a:r>
            <a:endParaRPr lang="en-AU" altLang="en-US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5" t="12894" r="1308" b="29636"/>
          <a:stretch>
            <a:fillRect/>
          </a:stretch>
        </p:blipFill>
        <p:spPr bwMode="auto">
          <a:xfrm>
            <a:off x="274638" y="1387475"/>
            <a:ext cx="8118475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63513" y="115888"/>
            <a:ext cx="387032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52" tIns="45676" rIns="91352" bIns="45676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Aft>
                <a:spcPct val="50000"/>
              </a:spcAft>
              <a:buClr>
                <a:schemeClr val="tx2"/>
              </a:buClr>
            </a:pPr>
            <a:r>
              <a:rPr lang="en-AU" altLang="en-US" sz="3200">
                <a:solidFill>
                  <a:schemeClr val="bg1"/>
                </a:solidFill>
                <a:latin typeface="Arial" charset="0"/>
              </a:rPr>
              <a:t>Petroleum Systems 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en-US" dirty="0" err="1" smtClean="0"/>
              <a:t>Плей-анализ</a:t>
            </a:r>
            <a:endParaRPr lang="en-AU" altLang="en-US" dirty="0" smtClean="0"/>
          </a:p>
        </p:txBody>
      </p:sp>
      <p:grpSp>
        <p:nvGrpSpPr>
          <p:cNvPr id="25605" name="Group 12"/>
          <p:cNvGrpSpPr>
            <a:grpSpLocks noChangeAspect="1"/>
          </p:cNvGrpSpPr>
          <p:nvPr/>
        </p:nvGrpSpPr>
        <p:grpSpPr bwMode="auto">
          <a:xfrm>
            <a:off x="234950" y="3422650"/>
            <a:ext cx="8197850" cy="2641600"/>
            <a:chOff x="148" y="2156"/>
            <a:chExt cx="5164" cy="1664"/>
          </a:xfrm>
        </p:grpSpPr>
        <p:sp>
          <p:nvSpPr>
            <p:cNvPr id="25606" name="AutoShape 11"/>
            <p:cNvSpPr>
              <a:spLocks noChangeAspect="1" noChangeArrowheads="1" noTextEdit="1"/>
            </p:cNvSpPr>
            <p:nvPr/>
          </p:nvSpPr>
          <p:spPr bwMode="auto">
            <a:xfrm>
              <a:off x="151" y="2159"/>
              <a:ext cx="5158" cy="1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07" name="Rectangle 13"/>
            <p:cNvSpPr>
              <a:spLocks noChangeArrowheads="1"/>
            </p:cNvSpPr>
            <p:nvPr/>
          </p:nvSpPr>
          <p:spPr bwMode="auto">
            <a:xfrm>
              <a:off x="1025" y="2162"/>
              <a:ext cx="3173" cy="10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08" name="Rectangle 14"/>
            <p:cNvSpPr>
              <a:spLocks noChangeArrowheads="1"/>
            </p:cNvSpPr>
            <p:nvPr/>
          </p:nvSpPr>
          <p:spPr bwMode="auto">
            <a:xfrm>
              <a:off x="4197" y="2162"/>
              <a:ext cx="1110" cy="103"/>
            </a:xfrm>
            <a:prstGeom prst="rect">
              <a:avLst/>
            </a:prstGeom>
            <a:solidFill>
              <a:srgbClr val="FF9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09" name="Rectangle 15"/>
            <p:cNvSpPr>
              <a:spLocks noChangeArrowheads="1"/>
            </p:cNvSpPr>
            <p:nvPr/>
          </p:nvSpPr>
          <p:spPr bwMode="auto">
            <a:xfrm>
              <a:off x="1025" y="2264"/>
              <a:ext cx="1007" cy="155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10" name="Rectangle 16"/>
            <p:cNvSpPr>
              <a:spLocks noChangeArrowheads="1"/>
            </p:cNvSpPr>
            <p:nvPr/>
          </p:nvSpPr>
          <p:spPr bwMode="auto">
            <a:xfrm>
              <a:off x="2032" y="2264"/>
              <a:ext cx="1118" cy="155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11" name="Rectangle 17"/>
            <p:cNvSpPr>
              <a:spLocks noChangeArrowheads="1"/>
            </p:cNvSpPr>
            <p:nvPr/>
          </p:nvSpPr>
          <p:spPr bwMode="auto">
            <a:xfrm>
              <a:off x="3150" y="2264"/>
              <a:ext cx="1048" cy="1551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12" name="Rectangle 18"/>
            <p:cNvSpPr>
              <a:spLocks noChangeArrowheads="1"/>
            </p:cNvSpPr>
            <p:nvPr/>
          </p:nvSpPr>
          <p:spPr bwMode="auto">
            <a:xfrm>
              <a:off x="4197" y="2264"/>
              <a:ext cx="1110" cy="1551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13" name="Rectangle 19"/>
            <p:cNvSpPr>
              <a:spLocks noChangeArrowheads="1"/>
            </p:cNvSpPr>
            <p:nvPr/>
          </p:nvSpPr>
          <p:spPr bwMode="auto">
            <a:xfrm>
              <a:off x="4551" y="2167"/>
              <a:ext cx="5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000" b="1">
                  <a:solidFill>
                    <a:srgbClr val="000000"/>
                  </a:solidFill>
                  <a:latin typeface="Arial" charset="0"/>
                </a:rPr>
                <a:t>Недоказанная</a:t>
              </a:r>
              <a:endParaRPr lang="en-US" altLang="en-US"/>
            </a:p>
          </p:txBody>
        </p:sp>
        <p:sp>
          <p:nvSpPr>
            <p:cNvPr id="25614" name="Rectangle 20"/>
            <p:cNvSpPr>
              <a:spLocks noChangeArrowheads="1"/>
            </p:cNvSpPr>
            <p:nvPr/>
          </p:nvSpPr>
          <p:spPr bwMode="auto">
            <a:xfrm>
              <a:off x="2044" y="2419"/>
              <a:ext cx="38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Структурные</a:t>
              </a:r>
              <a:endParaRPr lang="en-US" altLang="en-US"/>
            </a:p>
          </p:txBody>
        </p:sp>
        <p:sp>
          <p:nvSpPr>
            <p:cNvPr id="25615" name="Rectangle 21"/>
            <p:cNvSpPr>
              <a:spLocks noChangeArrowheads="1"/>
            </p:cNvSpPr>
            <p:nvPr/>
          </p:nvSpPr>
          <p:spPr bwMode="auto">
            <a:xfrm>
              <a:off x="3162" y="2419"/>
              <a:ext cx="38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Структурные</a:t>
              </a:r>
              <a:endParaRPr lang="en-US" altLang="en-US"/>
            </a:p>
          </p:txBody>
        </p:sp>
        <p:sp>
          <p:nvSpPr>
            <p:cNvPr id="25616" name="Rectangle 22"/>
            <p:cNvSpPr>
              <a:spLocks noChangeArrowheads="1"/>
            </p:cNvSpPr>
            <p:nvPr/>
          </p:nvSpPr>
          <p:spPr bwMode="auto">
            <a:xfrm>
              <a:off x="4209" y="2419"/>
              <a:ext cx="38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Структурные</a:t>
              </a:r>
              <a:endParaRPr lang="en-US" altLang="en-US"/>
            </a:p>
          </p:txBody>
        </p:sp>
        <p:sp>
          <p:nvSpPr>
            <p:cNvPr id="25617" name="Rectangle 23"/>
            <p:cNvSpPr>
              <a:spLocks noChangeArrowheads="1"/>
            </p:cNvSpPr>
            <p:nvPr/>
          </p:nvSpPr>
          <p:spPr bwMode="auto">
            <a:xfrm>
              <a:off x="2044" y="2500"/>
              <a:ext cx="95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Структурно-стратиграфические</a:t>
              </a:r>
              <a:endParaRPr lang="en-US" altLang="en-US"/>
            </a:p>
          </p:txBody>
        </p:sp>
        <p:sp>
          <p:nvSpPr>
            <p:cNvPr id="25618" name="Rectangle 24"/>
            <p:cNvSpPr>
              <a:spLocks noChangeArrowheads="1"/>
            </p:cNvSpPr>
            <p:nvPr/>
          </p:nvSpPr>
          <p:spPr bwMode="auto">
            <a:xfrm>
              <a:off x="3162" y="2500"/>
              <a:ext cx="95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Структурно-стратиграфические</a:t>
              </a:r>
              <a:endParaRPr lang="en-US" altLang="en-US"/>
            </a:p>
          </p:txBody>
        </p:sp>
        <p:sp>
          <p:nvSpPr>
            <p:cNvPr id="25619" name="Rectangle 25"/>
            <p:cNvSpPr>
              <a:spLocks noChangeArrowheads="1"/>
            </p:cNvSpPr>
            <p:nvPr/>
          </p:nvSpPr>
          <p:spPr bwMode="auto">
            <a:xfrm>
              <a:off x="2044" y="2581"/>
              <a:ext cx="61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Гидродинамические</a:t>
              </a:r>
              <a:endParaRPr lang="en-US" altLang="en-US"/>
            </a:p>
          </p:txBody>
        </p:sp>
        <p:sp>
          <p:nvSpPr>
            <p:cNvPr id="25620" name="Rectangle 26"/>
            <p:cNvSpPr>
              <a:spLocks noChangeArrowheads="1"/>
            </p:cNvSpPr>
            <p:nvPr/>
          </p:nvSpPr>
          <p:spPr bwMode="auto">
            <a:xfrm>
              <a:off x="3162" y="2581"/>
              <a:ext cx="61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Гидродинамические</a:t>
              </a:r>
              <a:endParaRPr lang="en-US" altLang="en-US"/>
            </a:p>
          </p:txBody>
        </p:sp>
        <p:sp>
          <p:nvSpPr>
            <p:cNvPr id="25621" name="Rectangle 27"/>
            <p:cNvSpPr>
              <a:spLocks noChangeArrowheads="1"/>
            </p:cNvSpPr>
            <p:nvPr/>
          </p:nvSpPr>
          <p:spPr bwMode="auto">
            <a:xfrm>
              <a:off x="3162" y="2666"/>
              <a:ext cx="84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Континентально-осадочные</a:t>
              </a:r>
              <a:endParaRPr lang="en-US" altLang="en-US"/>
            </a:p>
          </p:txBody>
        </p:sp>
        <p:sp>
          <p:nvSpPr>
            <p:cNvPr id="25622" name="Rectangle 28"/>
            <p:cNvSpPr>
              <a:spLocks noChangeArrowheads="1"/>
            </p:cNvSpPr>
            <p:nvPr/>
          </p:nvSpPr>
          <p:spPr bwMode="auto">
            <a:xfrm>
              <a:off x="4209" y="2666"/>
              <a:ext cx="106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Пермские континентальные осадки</a:t>
              </a:r>
              <a:endParaRPr lang="en-US" altLang="en-US"/>
            </a:p>
          </p:txBody>
        </p:sp>
        <p:sp>
          <p:nvSpPr>
            <p:cNvPr id="25623" name="Rectangle 29"/>
            <p:cNvSpPr>
              <a:spLocks noChangeArrowheads="1"/>
            </p:cNvSpPr>
            <p:nvPr/>
          </p:nvSpPr>
          <p:spPr bwMode="auto">
            <a:xfrm>
              <a:off x="3162" y="2747"/>
              <a:ext cx="48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Озерные фации</a:t>
              </a:r>
              <a:endParaRPr lang="en-US" altLang="en-US"/>
            </a:p>
          </p:txBody>
        </p:sp>
        <p:sp>
          <p:nvSpPr>
            <p:cNvPr id="25624" name="Rectangle 30"/>
            <p:cNvSpPr>
              <a:spLocks noChangeArrowheads="1"/>
            </p:cNvSpPr>
            <p:nvPr/>
          </p:nvSpPr>
          <p:spPr bwMode="auto">
            <a:xfrm>
              <a:off x="4209" y="2747"/>
              <a:ext cx="85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Девонско-каменноугольные </a:t>
              </a:r>
            </a:p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карбонаты</a:t>
              </a:r>
              <a:endParaRPr lang="en-US" altLang="en-US"/>
            </a:p>
          </p:txBody>
        </p:sp>
        <p:sp>
          <p:nvSpPr>
            <p:cNvPr id="25625" name="Rectangle 32"/>
            <p:cNvSpPr>
              <a:spLocks noChangeArrowheads="1"/>
            </p:cNvSpPr>
            <p:nvPr/>
          </p:nvSpPr>
          <p:spPr bwMode="auto">
            <a:xfrm>
              <a:off x="1037" y="2914"/>
              <a:ext cx="83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Олигоцен-ранемиоценовые</a:t>
              </a:r>
              <a:endParaRPr lang="en-US" altLang="en-US"/>
            </a:p>
          </p:txBody>
        </p:sp>
        <p:sp>
          <p:nvSpPr>
            <p:cNvPr id="25626" name="Rectangle 33"/>
            <p:cNvSpPr>
              <a:spLocks noChangeArrowheads="1"/>
            </p:cNvSpPr>
            <p:nvPr/>
          </p:nvSpPr>
          <p:spPr bwMode="auto">
            <a:xfrm>
              <a:off x="1037" y="2994"/>
              <a:ext cx="6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ангидритовые глины</a:t>
              </a:r>
              <a:endParaRPr lang="en-US" altLang="en-US"/>
            </a:p>
          </p:txBody>
        </p:sp>
        <p:sp>
          <p:nvSpPr>
            <p:cNvPr id="25627" name="Rectangle 34"/>
            <p:cNvSpPr>
              <a:spLocks noChangeArrowheads="1"/>
            </p:cNvSpPr>
            <p:nvPr/>
          </p:nvSpPr>
          <p:spPr bwMode="auto">
            <a:xfrm>
              <a:off x="3162" y="2914"/>
              <a:ext cx="9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Ранемеловые региональные </a:t>
              </a:r>
              <a:endParaRPr lang="en-US" altLang="en-US"/>
            </a:p>
          </p:txBody>
        </p:sp>
        <p:sp>
          <p:nvSpPr>
            <p:cNvPr id="25628" name="Rectangle 35"/>
            <p:cNvSpPr>
              <a:spLocks noChangeArrowheads="1"/>
            </p:cNvSpPr>
            <p:nvPr/>
          </p:nvSpPr>
          <p:spPr bwMode="auto">
            <a:xfrm>
              <a:off x="3162" y="2994"/>
              <a:ext cx="5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пойменные глины</a:t>
              </a:r>
              <a:endParaRPr lang="en-US" altLang="en-US"/>
            </a:p>
          </p:txBody>
        </p:sp>
        <p:sp>
          <p:nvSpPr>
            <p:cNvPr id="25629" name="Rectangle 36"/>
            <p:cNvSpPr>
              <a:spLocks noChangeArrowheads="1"/>
            </p:cNvSpPr>
            <p:nvPr/>
          </p:nvSpPr>
          <p:spPr bwMode="auto">
            <a:xfrm>
              <a:off x="4209" y="2914"/>
              <a:ext cx="85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Протяженная палеоценовая</a:t>
              </a:r>
            </a:p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евапоритовая фация </a:t>
              </a:r>
              <a:endParaRPr lang="en-US" altLang="en-US"/>
            </a:p>
          </p:txBody>
        </p:sp>
        <p:sp>
          <p:nvSpPr>
            <p:cNvPr id="25630" name="Rectangle 38"/>
            <p:cNvSpPr>
              <a:spLocks noChangeArrowheads="1"/>
            </p:cNvSpPr>
            <p:nvPr/>
          </p:nvSpPr>
          <p:spPr bwMode="auto">
            <a:xfrm>
              <a:off x="1037" y="3117"/>
              <a:ext cx="72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Раннемиоценовые соли</a:t>
              </a:r>
              <a:endParaRPr lang="en-US" altLang="en-US"/>
            </a:p>
          </p:txBody>
        </p:sp>
        <p:sp>
          <p:nvSpPr>
            <p:cNvPr id="25631" name="Rectangle 39"/>
            <p:cNvSpPr>
              <a:spLocks noChangeArrowheads="1"/>
            </p:cNvSpPr>
            <p:nvPr/>
          </p:nvSpPr>
          <p:spPr bwMode="auto">
            <a:xfrm>
              <a:off x="4209" y="3076"/>
              <a:ext cx="87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Ранемеловые региональные</a:t>
              </a:r>
            </a:p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пойменные глины</a:t>
              </a:r>
              <a:endParaRPr lang="en-US" altLang="en-US"/>
            </a:p>
          </p:txBody>
        </p:sp>
        <p:sp>
          <p:nvSpPr>
            <p:cNvPr id="25632" name="Rectangle 41"/>
            <p:cNvSpPr>
              <a:spLocks noChangeArrowheads="1"/>
            </p:cNvSpPr>
            <p:nvPr/>
          </p:nvSpPr>
          <p:spPr bwMode="auto">
            <a:xfrm>
              <a:off x="1037" y="3238"/>
              <a:ext cx="61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Неогеновые сланцы</a:t>
              </a:r>
              <a:endParaRPr lang="en-US" altLang="en-US"/>
            </a:p>
          </p:txBody>
        </p:sp>
        <p:sp>
          <p:nvSpPr>
            <p:cNvPr id="25633" name="Rectangle 42"/>
            <p:cNvSpPr>
              <a:spLocks noChangeArrowheads="1"/>
            </p:cNvSpPr>
            <p:nvPr/>
          </p:nvSpPr>
          <p:spPr bwMode="auto">
            <a:xfrm>
              <a:off x="4209" y="3238"/>
              <a:ext cx="7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Юрские озерные глины</a:t>
              </a:r>
              <a:endParaRPr lang="en-US" altLang="en-US"/>
            </a:p>
          </p:txBody>
        </p:sp>
        <p:sp>
          <p:nvSpPr>
            <p:cNvPr id="25634" name="Rectangle 43"/>
            <p:cNvSpPr>
              <a:spLocks noChangeArrowheads="1"/>
            </p:cNvSpPr>
            <p:nvPr/>
          </p:nvSpPr>
          <p:spPr bwMode="auto">
            <a:xfrm>
              <a:off x="232" y="3327"/>
              <a:ext cx="7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ru-RU" altLang="en-US" sz="800" b="1">
                  <a:solidFill>
                    <a:srgbClr val="000000"/>
                  </a:solidFill>
                  <a:latin typeface="Arial" charset="0"/>
                </a:rPr>
                <a:t>Нефтегазоматеринские </a:t>
              </a:r>
            </a:p>
            <a:p>
              <a:pPr algn="ctr" eaLnBrk="1" hangingPunct="1"/>
              <a:r>
                <a:rPr lang="ru-RU" altLang="en-US" sz="800" b="1">
                  <a:solidFill>
                    <a:srgbClr val="000000"/>
                  </a:solidFill>
                  <a:latin typeface="Arial" charset="0"/>
                </a:rPr>
                <a:t>породы</a:t>
              </a:r>
              <a:endParaRPr lang="en-US" altLang="en-US" sz="1200"/>
            </a:p>
          </p:txBody>
        </p:sp>
        <p:sp>
          <p:nvSpPr>
            <p:cNvPr id="25635" name="Rectangle 44"/>
            <p:cNvSpPr>
              <a:spLocks noChangeArrowheads="1"/>
            </p:cNvSpPr>
            <p:nvPr/>
          </p:nvSpPr>
          <p:spPr bwMode="auto">
            <a:xfrm>
              <a:off x="1037" y="3324"/>
              <a:ext cx="81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Эоценовые морские глины</a:t>
              </a:r>
              <a:endParaRPr lang="en-US" altLang="en-US"/>
            </a:p>
          </p:txBody>
        </p:sp>
        <p:sp>
          <p:nvSpPr>
            <p:cNvPr id="25636" name="Rectangle 45"/>
            <p:cNvSpPr>
              <a:spLocks noChangeArrowheads="1"/>
            </p:cNvSpPr>
            <p:nvPr/>
          </p:nvSpPr>
          <p:spPr bwMode="auto">
            <a:xfrm>
              <a:off x="2044" y="3324"/>
              <a:ext cx="85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 dirty="0">
                  <a:solidFill>
                    <a:srgbClr val="000000"/>
                  </a:solidFill>
                  <a:latin typeface="Arial" charset="0"/>
                </a:rPr>
                <a:t>Эоценовые морские сланцы</a:t>
              </a:r>
              <a:endParaRPr lang="en-US" altLang="en-US" dirty="0"/>
            </a:p>
          </p:txBody>
        </p:sp>
        <p:sp>
          <p:nvSpPr>
            <p:cNvPr id="25637" name="Rectangle 46"/>
            <p:cNvSpPr>
              <a:spLocks noChangeArrowheads="1"/>
            </p:cNvSpPr>
            <p:nvPr/>
          </p:nvSpPr>
          <p:spPr bwMode="auto">
            <a:xfrm>
              <a:off x="3162" y="3324"/>
              <a:ext cx="86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Ране-средне юрские угли и </a:t>
              </a:r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altLang="en-US"/>
            </a:p>
          </p:txBody>
        </p:sp>
        <p:sp>
          <p:nvSpPr>
            <p:cNvPr id="25638" name="Rectangle 47"/>
            <p:cNvSpPr>
              <a:spLocks noChangeArrowheads="1"/>
            </p:cNvSpPr>
            <p:nvPr/>
          </p:nvSpPr>
          <p:spPr bwMode="auto">
            <a:xfrm>
              <a:off x="3162" y="3404"/>
              <a:ext cx="50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озерные сланцы</a:t>
              </a:r>
              <a:endParaRPr lang="en-US" altLang="en-US"/>
            </a:p>
          </p:txBody>
        </p:sp>
        <p:sp>
          <p:nvSpPr>
            <p:cNvPr id="25639" name="Rectangle 48"/>
            <p:cNvSpPr>
              <a:spLocks noChangeArrowheads="1"/>
            </p:cNvSpPr>
            <p:nvPr/>
          </p:nvSpPr>
          <p:spPr bwMode="auto">
            <a:xfrm>
              <a:off x="4209" y="3324"/>
              <a:ext cx="63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Силурийские сланцы</a:t>
              </a:r>
              <a:endParaRPr lang="en-US" altLang="en-US"/>
            </a:p>
          </p:txBody>
        </p:sp>
        <p:sp>
          <p:nvSpPr>
            <p:cNvPr id="25640" name="Rectangle 49"/>
            <p:cNvSpPr>
              <a:spLocks noChangeArrowheads="1"/>
            </p:cNvSpPr>
            <p:nvPr/>
          </p:nvSpPr>
          <p:spPr bwMode="auto">
            <a:xfrm>
              <a:off x="1037" y="3490"/>
              <a:ext cx="55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221 MMbbls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нефть</a:t>
              </a:r>
              <a:endParaRPr lang="en-US" altLang="en-US"/>
            </a:p>
          </p:txBody>
        </p:sp>
        <p:sp>
          <p:nvSpPr>
            <p:cNvPr id="25641" name="Rectangle 50"/>
            <p:cNvSpPr>
              <a:spLocks noChangeArrowheads="1"/>
            </p:cNvSpPr>
            <p:nvPr/>
          </p:nvSpPr>
          <p:spPr bwMode="auto">
            <a:xfrm>
              <a:off x="2044" y="3490"/>
              <a:ext cx="54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598 MMbbl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нефть</a:t>
              </a:r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altLang="en-US"/>
            </a:p>
          </p:txBody>
        </p:sp>
        <p:sp>
          <p:nvSpPr>
            <p:cNvPr id="25642" name="Rectangle 51"/>
            <p:cNvSpPr>
              <a:spLocks noChangeArrowheads="1"/>
            </p:cNvSpPr>
            <p:nvPr/>
          </p:nvSpPr>
          <p:spPr bwMode="auto">
            <a:xfrm>
              <a:off x="3162" y="3490"/>
              <a:ext cx="54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151 MMbbl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нефть</a:t>
              </a:r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 </a:t>
              </a:r>
              <a:endParaRPr lang="en-US" altLang="en-US"/>
            </a:p>
          </p:txBody>
        </p:sp>
        <p:sp>
          <p:nvSpPr>
            <p:cNvPr id="25643" name="Rectangle 52"/>
            <p:cNvSpPr>
              <a:spLocks noChangeArrowheads="1"/>
            </p:cNvSpPr>
            <p:nvPr/>
          </p:nvSpPr>
          <p:spPr bwMode="auto">
            <a:xfrm>
              <a:off x="2044" y="3571"/>
              <a:ext cx="76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136 MMBOE (818 Bcf)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газ</a:t>
              </a:r>
              <a:endParaRPr lang="en-US" altLang="en-US"/>
            </a:p>
          </p:txBody>
        </p:sp>
        <p:sp>
          <p:nvSpPr>
            <p:cNvPr id="25644" name="Rectangle 53"/>
            <p:cNvSpPr>
              <a:spLocks noChangeArrowheads="1"/>
            </p:cNvSpPr>
            <p:nvPr/>
          </p:nvSpPr>
          <p:spPr bwMode="auto">
            <a:xfrm>
              <a:off x="3162" y="3571"/>
              <a:ext cx="76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160 MMBOE (962 Bcf)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газ</a:t>
              </a:r>
              <a:endParaRPr lang="en-US" altLang="en-US"/>
            </a:p>
          </p:txBody>
        </p:sp>
        <p:sp>
          <p:nvSpPr>
            <p:cNvPr id="25645" name="Rectangle 54"/>
            <p:cNvSpPr>
              <a:spLocks noChangeArrowheads="1"/>
            </p:cNvSpPr>
            <p:nvPr/>
          </p:nvSpPr>
          <p:spPr bwMode="auto">
            <a:xfrm>
              <a:off x="2044" y="3653"/>
              <a:ext cx="69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90+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нефтяных пластов</a:t>
              </a:r>
              <a:endParaRPr lang="en-US" altLang="en-US"/>
            </a:p>
          </p:txBody>
        </p:sp>
        <p:sp>
          <p:nvSpPr>
            <p:cNvPr id="25646" name="Rectangle 55"/>
            <p:cNvSpPr>
              <a:spLocks noChangeArrowheads="1"/>
            </p:cNvSpPr>
            <p:nvPr/>
          </p:nvSpPr>
          <p:spPr bwMode="auto">
            <a:xfrm>
              <a:off x="3162" y="3653"/>
              <a:ext cx="62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14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нефтяных пласто</a:t>
              </a:r>
              <a:endParaRPr lang="en-US" altLang="en-US"/>
            </a:p>
          </p:txBody>
        </p:sp>
        <p:sp>
          <p:nvSpPr>
            <p:cNvPr id="25647" name="Rectangle 56"/>
            <p:cNvSpPr>
              <a:spLocks noChangeArrowheads="1"/>
            </p:cNvSpPr>
            <p:nvPr/>
          </p:nvSpPr>
          <p:spPr bwMode="auto">
            <a:xfrm>
              <a:off x="2044" y="3734"/>
              <a:ext cx="62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20+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газовых пластов</a:t>
              </a:r>
              <a:endParaRPr lang="en-US" altLang="en-US"/>
            </a:p>
          </p:txBody>
        </p:sp>
        <p:sp>
          <p:nvSpPr>
            <p:cNvPr id="25648" name="Rectangle 57"/>
            <p:cNvSpPr>
              <a:spLocks noChangeArrowheads="1"/>
            </p:cNvSpPr>
            <p:nvPr/>
          </p:nvSpPr>
          <p:spPr bwMode="auto">
            <a:xfrm>
              <a:off x="3162" y="3734"/>
              <a:ext cx="58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36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газовых пластов</a:t>
              </a:r>
              <a:endParaRPr lang="en-US" altLang="en-US"/>
            </a:p>
          </p:txBody>
        </p:sp>
        <p:sp>
          <p:nvSpPr>
            <p:cNvPr id="25649" name="Rectangle 58"/>
            <p:cNvSpPr>
              <a:spLocks noChangeArrowheads="1"/>
            </p:cNvSpPr>
            <p:nvPr/>
          </p:nvSpPr>
          <p:spPr bwMode="auto">
            <a:xfrm>
              <a:off x="4212" y="2287"/>
              <a:ext cx="50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000" b="1">
                  <a:solidFill>
                    <a:srgbClr val="000000"/>
                  </a:solidFill>
                  <a:latin typeface="Arial" charset="0"/>
                </a:rPr>
                <a:t>Палеозой (5)</a:t>
              </a:r>
              <a:endParaRPr lang="en-US" altLang="en-US"/>
            </a:p>
          </p:txBody>
        </p:sp>
        <p:sp>
          <p:nvSpPr>
            <p:cNvPr id="25650" name="Rectangle 61"/>
            <p:cNvSpPr>
              <a:spLocks noChangeArrowheads="1"/>
            </p:cNvSpPr>
            <p:nvPr/>
          </p:nvSpPr>
          <p:spPr bwMode="auto">
            <a:xfrm>
              <a:off x="2044" y="2914"/>
              <a:ext cx="111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Региональные поздне-эоцен – ране </a:t>
              </a:r>
              <a:endParaRPr lang="en-US" altLang="en-US"/>
            </a:p>
          </p:txBody>
        </p:sp>
        <p:sp>
          <p:nvSpPr>
            <p:cNvPr id="25651" name="Rectangle 62"/>
            <p:cNvSpPr>
              <a:spLocks noChangeArrowheads="1"/>
            </p:cNvSpPr>
            <p:nvPr/>
          </p:nvSpPr>
          <p:spPr bwMode="auto">
            <a:xfrm>
              <a:off x="2044" y="2994"/>
              <a:ext cx="91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Олигоценовые морские глины</a:t>
              </a:r>
              <a:endParaRPr lang="en-US" altLang="en-US"/>
            </a:p>
          </p:txBody>
        </p:sp>
        <p:sp>
          <p:nvSpPr>
            <p:cNvPr id="25652" name="Rectangle 63"/>
            <p:cNvSpPr>
              <a:spLocks noChangeArrowheads="1"/>
            </p:cNvSpPr>
            <p:nvPr/>
          </p:nvSpPr>
          <p:spPr bwMode="auto">
            <a:xfrm>
              <a:off x="1040" y="2287"/>
              <a:ext cx="40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000" b="1">
                  <a:solidFill>
                    <a:srgbClr val="000000"/>
                  </a:solidFill>
                  <a:latin typeface="Arial" charset="0"/>
                </a:rPr>
                <a:t>Неоген (5)</a:t>
              </a:r>
              <a:endParaRPr lang="en-US" altLang="en-US"/>
            </a:p>
          </p:txBody>
        </p:sp>
        <p:sp>
          <p:nvSpPr>
            <p:cNvPr id="25653" name="Rectangle 64"/>
            <p:cNvSpPr>
              <a:spLocks noChangeArrowheads="1"/>
            </p:cNvSpPr>
            <p:nvPr/>
          </p:nvSpPr>
          <p:spPr bwMode="auto">
            <a:xfrm>
              <a:off x="2047" y="2287"/>
              <a:ext cx="49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000" b="1">
                  <a:solidFill>
                    <a:srgbClr val="000000"/>
                  </a:solidFill>
                  <a:latin typeface="Arial" charset="0"/>
                </a:rPr>
                <a:t>Палеоген (4)</a:t>
              </a:r>
              <a:endParaRPr lang="en-US" altLang="en-US"/>
            </a:p>
          </p:txBody>
        </p:sp>
        <p:sp>
          <p:nvSpPr>
            <p:cNvPr id="25654" name="Rectangle 65"/>
            <p:cNvSpPr>
              <a:spLocks noChangeArrowheads="1"/>
            </p:cNvSpPr>
            <p:nvPr/>
          </p:nvSpPr>
          <p:spPr bwMode="auto">
            <a:xfrm>
              <a:off x="4209" y="3490"/>
              <a:ext cx="15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N/A</a:t>
              </a:r>
              <a:endParaRPr lang="en-US" altLang="en-US"/>
            </a:p>
          </p:txBody>
        </p:sp>
        <p:sp>
          <p:nvSpPr>
            <p:cNvPr id="25655" name="Rectangle 66"/>
            <p:cNvSpPr>
              <a:spLocks noChangeArrowheads="1"/>
            </p:cNvSpPr>
            <p:nvPr/>
          </p:nvSpPr>
          <p:spPr bwMode="auto">
            <a:xfrm>
              <a:off x="342" y="2492"/>
              <a:ext cx="46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900" b="1">
                  <a:solidFill>
                    <a:srgbClr val="000000"/>
                  </a:solidFill>
                  <a:latin typeface="Arial" charset="0"/>
                </a:rPr>
                <a:t>Тип ловушек</a:t>
              </a:r>
              <a:endParaRPr lang="en-US" altLang="en-US"/>
            </a:p>
          </p:txBody>
        </p:sp>
        <p:sp>
          <p:nvSpPr>
            <p:cNvPr id="25656" name="Rectangle 67"/>
            <p:cNvSpPr>
              <a:spLocks noChangeArrowheads="1"/>
            </p:cNvSpPr>
            <p:nvPr/>
          </p:nvSpPr>
          <p:spPr bwMode="auto">
            <a:xfrm>
              <a:off x="1037" y="2419"/>
              <a:ext cx="95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Структурно-стратиграфические</a:t>
              </a:r>
              <a:endParaRPr lang="en-US" altLang="en-US"/>
            </a:p>
          </p:txBody>
        </p:sp>
        <p:sp>
          <p:nvSpPr>
            <p:cNvPr id="25657" name="Rectangle 68"/>
            <p:cNvSpPr>
              <a:spLocks noChangeArrowheads="1"/>
            </p:cNvSpPr>
            <p:nvPr/>
          </p:nvSpPr>
          <p:spPr bwMode="auto">
            <a:xfrm>
              <a:off x="4209" y="2500"/>
              <a:ext cx="47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Поднадвиговые</a:t>
              </a:r>
              <a:endParaRPr lang="en-US" altLang="en-US"/>
            </a:p>
          </p:txBody>
        </p:sp>
        <p:sp>
          <p:nvSpPr>
            <p:cNvPr id="25658" name="Rectangle 69"/>
            <p:cNvSpPr>
              <a:spLocks noChangeArrowheads="1"/>
            </p:cNvSpPr>
            <p:nvPr/>
          </p:nvSpPr>
          <p:spPr bwMode="auto">
            <a:xfrm>
              <a:off x="3162" y="3076"/>
              <a:ext cx="85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Протяженная палеоценовая</a:t>
              </a:r>
            </a:p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евапоритовая фация </a:t>
              </a:r>
              <a:endParaRPr lang="en-US" altLang="en-US"/>
            </a:p>
          </p:txBody>
        </p:sp>
        <p:sp>
          <p:nvSpPr>
            <p:cNvPr id="25659" name="Rectangle 71"/>
            <p:cNvSpPr>
              <a:spLocks noChangeArrowheads="1"/>
            </p:cNvSpPr>
            <p:nvPr/>
          </p:nvSpPr>
          <p:spPr bwMode="auto">
            <a:xfrm>
              <a:off x="364" y="2740"/>
              <a:ext cx="44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900" b="1">
                  <a:solidFill>
                    <a:srgbClr val="000000"/>
                  </a:solidFill>
                  <a:latin typeface="Arial" charset="0"/>
                </a:rPr>
                <a:t>Коллекторы</a:t>
              </a:r>
              <a:endParaRPr lang="en-US" altLang="en-US"/>
            </a:p>
          </p:txBody>
        </p:sp>
        <p:sp>
          <p:nvSpPr>
            <p:cNvPr id="25660" name="Rectangle 72"/>
            <p:cNvSpPr>
              <a:spLocks noChangeArrowheads="1"/>
            </p:cNvSpPr>
            <p:nvPr/>
          </p:nvSpPr>
          <p:spPr bwMode="auto">
            <a:xfrm>
              <a:off x="378" y="3042"/>
              <a:ext cx="38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900" b="1">
                  <a:solidFill>
                    <a:srgbClr val="000000"/>
                  </a:solidFill>
                  <a:latin typeface="Arial" charset="0"/>
                </a:rPr>
                <a:t>Покрышки</a:t>
              </a:r>
              <a:endParaRPr lang="en-US" altLang="en-US"/>
            </a:p>
          </p:txBody>
        </p:sp>
        <p:sp>
          <p:nvSpPr>
            <p:cNvPr id="25661" name="Rectangle 73"/>
            <p:cNvSpPr>
              <a:spLocks noChangeArrowheads="1"/>
            </p:cNvSpPr>
            <p:nvPr/>
          </p:nvSpPr>
          <p:spPr bwMode="auto">
            <a:xfrm>
              <a:off x="518" y="3560"/>
              <a:ext cx="2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900" b="1">
                  <a:solidFill>
                    <a:srgbClr val="000000"/>
                  </a:solidFill>
                  <a:latin typeface="Arial" charset="0"/>
                </a:rPr>
                <a:t>НИЗ</a:t>
              </a:r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                          </a:t>
              </a:r>
              <a:endParaRPr lang="en-US" altLang="en-US"/>
            </a:p>
          </p:txBody>
        </p:sp>
        <p:sp>
          <p:nvSpPr>
            <p:cNvPr id="25662" name="Rectangle 74"/>
            <p:cNvSpPr>
              <a:spLocks noChangeArrowheads="1"/>
            </p:cNvSpPr>
            <p:nvPr/>
          </p:nvSpPr>
          <p:spPr bwMode="auto">
            <a:xfrm>
              <a:off x="469" y="3649"/>
              <a:ext cx="287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900" b="1">
                  <a:solidFill>
                    <a:srgbClr val="000000"/>
                  </a:solidFill>
                  <a:latin typeface="Arial" charset="0"/>
                </a:rPr>
                <a:t>(USGS)</a:t>
              </a:r>
              <a:endParaRPr lang="en-US" altLang="en-US"/>
            </a:p>
          </p:txBody>
        </p:sp>
        <p:sp>
          <p:nvSpPr>
            <p:cNvPr id="25663" name="Rectangle 75"/>
            <p:cNvSpPr>
              <a:spLocks noChangeArrowheads="1"/>
            </p:cNvSpPr>
            <p:nvPr/>
          </p:nvSpPr>
          <p:spPr bwMode="auto">
            <a:xfrm>
              <a:off x="1037" y="3571"/>
              <a:ext cx="692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800">
                  <a:solidFill>
                    <a:srgbClr val="000000"/>
                  </a:solidFill>
                  <a:latin typeface="Arial" charset="0"/>
                </a:rPr>
                <a:t>30+ </a:t>
              </a:r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нефтяных пластов</a:t>
              </a:r>
              <a:endParaRPr lang="en-US" altLang="en-US"/>
            </a:p>
          </p:txBody>
        </p:sp>
        <p:sp>
          <p:nvSpPr>
            <p:cNvPr id="25664" name="Rectangle 76"/>
            <p:cNvSpPr>
              <a:spLocks noChangeArrowheads="1"/>
            </p:cNvSpPr>
            <p:nvPr/>
          </p:nvSpPr>
          <p:spPr bwMode="auto">
            <a:xfrm>
              <a:off x="1894" y="2171"/>
              <a:ext cx="15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000" b="1">
                  <a:solidFill>
                    <a:srgbClr val="000000"/>
                  </a:solidFill>
                  <a:latin typeface="Arial" charset="0"/>
                </a:rPr>
                <a:t>ДОКАЗАННАЯ НЕФТЕГАЗОНОСНОСТЬ</a:t>
              </a:r>
              <a:endParaRPr lang="en-US" altLang="en-US"/>
            </a:p>
          </p:txBody>
        </p:sp>
        <p:sp>
          <p:nvSpPr>
            <p:cNvPr id="25665" name="Rectangle 77"/>
            <p:cNvSpPr>
              <a:spLocks noChangeArrowheads="1"/>
            </p:cNvSpPr>
            <p:nvPr/>
          </p:nvSpPr>
          <p:spPr bwMode="auto">
            <a:xfrm>
              <a:off x="1037" y="2666"/>
              <a:ext cx="80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Аллювиальные песчаники </a:t>
              </a:r>
            </a:p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дельт палео-рек</a:t>
              </a:r>
            </a:p>
          </p:txBody>
        </p:sp>
        <p:sp>
          <p:nvSpPr>
            <p:cNvPr id="25666" name="Rectangle 79"/>
            <p:cNvSpPr>
              <a:spLocks noChangeArrowheads="1"/>
            </p:cNvSpPr>
            <p:nvPr/>
          </p:nvSpPr>
          <p:spPr bwMode="auto">
            <a:xfrm>
              <a:off x="2044" y="2666"/>
              <a:ext cx="708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800">
                  <a:solidFill>
                    <a:srgbClr val="000000"/>
                  </a:solidFill>
                  <a:latin typeface="Arial" charset="0"/>
                </a:rPr>
                <a:t>Карбонатно-осадочные</a:t>
              </a:r>
              <a:endParaRPr lang="en-US" altLang="en-US"/>
            </a:p>
          </p:txBody>
        </p:sp>
        <p:sp>
          <p:nvSpPr>
            <p:cNvPr id="25667" name="Rectangle 81"/>
            <p:cNvSpPr>
              <a:spLocks noChangeArrowheads="1"/>
            </p:cNvSpPr>
            <p:nvPr/>
          </p:nvSpPr>
          <p:spPr bwMode="auto">
            <a:xfrm>
              <a:off x="3164" y="2287"/>
              <a:ext cx="60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000" b="1">
                  <a:solidFill>
                    <a:srgbClr val="000000"/>
                  </a:solidFill>
                  <a:latin typeface="Arial" charset="0"/>
                </a:rPr>
                <a:t>Мезозой (3 и 2)</a:t>
              </a:r>
              <a:endParaRPr lang="en-US" altLang="en-US"/>
            </a:p>
          </p:txBody>
        </p:sp>
        <p:sp>
          <p:nvSpPr>
            <p:cNvPr id="25668" name="Line 82"/>
            <p:cNvSpPr>
              <a:spLocks noChangeShapeType="1"/>
            </p:cNvSpPr>
            <p:nvPr/>
          </p:nvSpPr>
          <p:spPr bwMode="auto">
            <a:xfrm>
              <a:off x="1031" y="2261"/>
              <a:ext cx="316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69" name="Rectangle 83"/>
            <p:cNvSpPr>
              <a:spLocks noChangeArrowheads="1"/>
            </p:cNvSpPr>
            <p:nvPr/>
          </p:nvSpPr>
          <p:spPr bwMode="auto">
            <a:xfrm>
              <a:off x="1031" y="2261"/>
              <a:ext cx="316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70" name="Rectangle 84"/>
            <p:cNvSpPr>
              <a:spLocks noChangeArrowheads="1"/>
            </p:cNvSpPr>
            <p:nvPr/>
          </p:nvSpPr>
          <p:spPr bwMode="auto">
            <a:xfrm>
              <a:off x="148" y="2156"/>
              <a:ext cx="11" cy="16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71" name="Rectangle 85"/>
            <p:cNvSpPr>
              <a:spLocks noChangeArrowheads="1"/>
            </p:cNvSpPr>
            <p:nvPr/>
          </p:nvSpPr>
          <p:spPr bwMode="auto">
            <a:xfrm>
              <a:off x="1020" y="2167"/>
              <a:ext cx="11" cy="16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72" name="Rectangle 86"/>
            <p:cNvSpPr>
              <a:spLocks noChangeArrowheads="1"/>
            </p:cNvSpPr>
            <p:nvPr/>
          </p:nvSpPr>
          <p:spPr bwMode="auto">
            <a:xfrm>
              <a:off x="4192" y="2167"/>
              <a:ext cx="11" cy="16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73" name="Rectangle 87"/>
            <p:cNvSpPr>
              <a:spLocks noChangeArrowheads="1"/>
            </p:cNvSpPr>
            <p:nvPr/>
          </p:nvSpPr>
          <p:spPr bwMode="auto">
            <a:xfrm>
              <a:off x="5300" y="2167"/>
              <a:ext cx="12" cy="16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74" name="Rectangle 88"/>
            <p:cNvSpPr>
              <a:spLocks noChangeArrowheads="1"/>
            </p:cNvSpPr>
            <p:nvPr/>
          </p:nvSpPr>
          <p:spPr bwMode="auto">
            <a:xfrm>
              <a:off x="159" y="2156"/>
              <a:ext cx="515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75" name="Line 89"/>
            <p:cNvSpPr>
              <a:spLocks noChangeShapeType="1"/>
            </p:cNvSpPr>
            <p:nvPr/>
          </p:nvSpPr>
          <p:spPr bwMode="auto">
            <a:xfrm>
              <a:off x="4203" y="2261"/>
              <a:ext cx="109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76" name="Rectangle 90"/>
            <p:cNvSpPr>
              <a:spLocks noChangeArrowheads="1"/>
            </p:cNvSpPr>
            <p:nvPr/>
          </p:nvSpPr>
          <p:spPr bwMode="auto">
            <a:xfrm>
              <a:off x="4203" y="2261"/>
              <a:ext cx="109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77" name="Rectangle 91"/>
            <p:cNvSpPr>
              <a:spLocks noChangeArrowheads="1"/>
            </p:cNvSpPr>
            <p:nvPr/>
          </p:nvSpPr>
          <p:spPr bwMode="auto">
            <a:xfrm>
              <a:off x="159" y="2408"/>
              <a:ext cx="515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78" name="Rectangle 92"/>
            <p:cNvSpPr>
              <a:spLocks noChangeArrowheads="1"/>
            </p:cNvSpPr>
            <p:nvPr/>
          </p:nvSpPr>
          <p:spPr bwMode="auto">
            <a:xfrm>
              <a:off x="159" y="2656"/>
              <a:ext cx="515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79" name="Rectangle 93"/>
            <p:cNvSpPr>
              <a:spLocks noChangeArrowheads="1"/>
            </p:cNvSpPr>
            <p:nvPr/>
          </p:nvSpPr>
          <p:spPr bwMode="auto">
            <a:xfrm>
              <a:off x="159" y="2903"/>
              <a:ext cx="515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80" name="Rectangle 94"/>
            <p:cNvSpPr>
              <a:spLocks noChangeArrowheads="1"/>
            </p:cNvSpPr>
            <p:nvPr/>
          </p:nvSpPr>
          <p:spPr bwMode="auto">
            <a:xfrm>
              <a:off x="159" y="3313"/>
              <a:ext cx="515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81" name="Rectangle 95"/>
            <p:cNvSpPr>
              <a:spLocks noChangeArrowheads="1"/>
            </p:cNvSpPr>
            <p:nvPr/>
          </p:nvSpPr>
          <p:spPr bwMode="auto">
            <a:xfrm>
              <a:off x="159" y="3480"/>
              <a:ext cx="515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25682" name="Rectangle 96"/>
            <p:cNvSpPr>
              <a:spLocks noChangeArrowheads="1"/>
            </p:cNvSpPr>
            <p:nvPr/>
          </p:nvSpPr>
          <p:spPr bwMode="auto">
            <a:xfrm>
              <a:off x="159" y="3808"/>
              <a:ext cx="515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</p:grp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8332787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eaLnBrk="1" hangingPunct="1">
              <a:spcAft>
                <a:spcPct val="50000"/>
              </a:spcAft>
              <a:buClr>
                <a:schemeClr val="tx2"/>
              </a:buClr>
            </a:pPr>
            <a:r>
              <a:rPr lang="ru-RU" altLang="en-US" b="1" dirty="0" smtClean="0">
                <a:latin typeface="Arial" charset="0"/>
              </a:rPr>
              <a:t>Данные по материалам работ Обухова, </a:t>
            </a:r>
            <a:r>
              <a:rPr lang="ru-RU" altLang="en-US" b="1" dirty="0" err="1" smtClean="0">
                <a:latin typeface="Arial" charset="0"/>
              </a:rPr>
              <a:t>Рогальского</a:t>
            </a:r>
            <a:r>
              <a:rPr lang="ru-RU" altLang="en-US" b="1" dirty="0" smtClean="0">
                <a:latin typeface="Arial" charset="0"/>
              </a:rPr>
              <a:t> и </a:t>
            </a:r>
            <a:r>
              <a:rPr lang="en-US" altLang="en-US" b="1" dirty="0" smtClean="0">
                <a:latin typeface="Arial" charset="0"/>
              </a:rPr>
              <a:t>USGS</a:t>
            </a:r>
            <a:endParaRPr lang="en-AU" altLang="en-US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Fergana_Path_MinGG_5600Gas_4200Oil_120807_VT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8" y="1615123"/>
            <a:ext cx="8215312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136525" y="328295"/>
            <a:ext cx="7977188" cy="6191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en-US" b="1" dirty="0" smtClean="0"/>
              <a:t>Карта путей миграции органического вещества палеогенового возраст</a:t>
            </a:r>
            <a:endParaRPr lang="en-AU" altLang="en-US" b="1" dirty="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173538" y="1522413"/>
            <a:ext cx="973137" cy="820737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0" tIns="45715" rIns="91430" bIns="45715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706438" y="4014788"/>
            <a:ext cx="2216150" cy="1400175"/>
          </a:xfrm>
          <a:prstGeom prst="rect">
            <a:avLst/>
          </a:prstGeom>
          <a:noFill/>
          <a:ln w="9525" algn="ctr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30" tIns="45715" rIns="91430" bIns="45715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960563" y="5160963"/>
            <a:ext cx="10318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000" tIns="43000" rIns="86000" bIns="43000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altLang="en-US" sz="900" b="1" i="1">
                <a:solidFill>
                  <a:schemeClr val="bg2"/>
                </a:solidFill>
                <a:latin typeface="Arial" charset="0"/>
              </a:rPr>
              <a:t>TUZLUK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4184650" y="4872038"/>
            <a:ext cx="10318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000" tIns="43000" rIns="86000" bIns="43000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altLang="en-US" sz="900" b="1" i="1">
                <a:solidFill>
                  <a:schemeClr val="bg2"/>
                </a:solidFill>
                <a:latin typeface="Arial" charset="0"/>
              </a:rPr>
              <a:t>SOH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4211638" y="1484313"/>
            <a:ext cx="10318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000" tIns="43000" rIns="86000" bIns="43000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altLang="en-US" sz="900" b="1" i="1">
                <a:solidFill>
                  <a:schemeClr val="bg2"/>
                </a:solidFill>
                <a:latin typeface="Arial" charset="0"/>
              </a:rPr>
              <a:t>NANAI</a:t>
            </a:r>
          </a:p>
        </p:txBody>
      </p:sp>
      <p:sp>
        <p:nvSpPr>
          <p:cNvPr id="46090" name="Freeform 10"/>
          <p:cNvSpPr>
            <a:spLocks/>
          </p:cNvSpPr>
          <p:nvPr/>
        </p:nvSpPr>
        <p:spPr bwMode="auto">
          <a:xfrm>
            <a:off x="4481513" y="2074863"/>
            <a:ext cx="225425" cy="112712"/>
          </a:xfrm>
          <a:custGeom>
            <a:avLst/>
            <a:gdLst>
              <a:gd name="T0" fmla="*/ 2147483647 w 142"/>
              <a:gd name="T1" fmla="*/ 2147483647 h 71"/>
              <a:gd name="T2" fmla="*/ 2147483647 w 142"/>
              <a:gd name="T3" fmla="*/ 0 h 71"/>
              <a:gd name="T4" fmla="*/ 2147483647 w 142"/>
              <a:gd name="T5" fmla="*/ 2147483647 h 71"/>
              <a:gd name="T6" fmla="*/ 2147483647 w 142"/>
              <a:gd name="T7" fmla="*/ 2147483647 h 71"/>
              <a:gd name="T8" fmla="*/ 2147483647 w 142"/>
              <a:gd name="T9" fmla="*/ 2147483647 h 71"/>
              <a:gd name="T10" fmla="*/ 2147483647 w 142"/>
              <a:gd name="T11" fmla="*/ 2147483647 h 71"/>
              <a:gd name="T12" fmla="*/ 2147483647 w 142"/>
              <a:gd name="T13" fmla="*/ 2147483647 h 71"/>
              <a:gd name="T14" fmla="*/ 2147483647 w 142"/>
              <a:gd name="T15" fmla="*/ 2147483647 h 71"/>
              <a:gd name="T16" fmla="*/ 2147483647 w 142"/>
              <a:gd name="T17" fmla="*/ 2147483647 h 7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2"/>
              <a:gd name="T28" fmla="*/ 0 h 71"/>
              <a:gd name="T29" fmla="*/ 142 w 142"/>
              <a:gd name="T30" fmla="*/ 71 h 7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2" h="71">
                <a:moveTo>
                  <a:pt x="137" y="20"/>
                </a:moveTo>
                <a:cubicBezTo>
                  <a:pt x="120" y="9"/>
                  <a:pt x="107" y="5"/>
                  <a:pt x="87" y="0"/>
                </a:cubicBezTo>
                <a:cubicBezTo>
                  <a:pt x="65" y="2"/>
                  <a:pt x="43" y="1"/>
                  <a:pt x="22" y="5"/>
                </a:cubicBezTo>
                <a:cubicBezTo>
                  <a:pt x="0" y="9"/>
                  <a:pt x="6" y="19"/>
                  <a:pt x="17" y="30"/>
                </a:cubicBezTo>
                <a:cubicBezTo>
                  <a:pt x="35" y="48"/>
                  <a:pt x="65" y="47"/>
                  <a:pt x="87" y="50"/>
                </a:cubicBezTo>
                <a:cubicBezTo>
                  <a:pt x="117" y="60"/>
                  <a:pt x="106" y="71"/>
                  <a:pt x="137" y="55"/>
                </a:cubicBezTo>
                <a:cubicBezTo>
                  <a:pt x="139" y="50"/>
                  <a:pt x="142" y="45"/>
                  <a:pt x="142" y="40"/>
                </a:cubicBezTo>
                <a:cubicBezTo>
                  <a:pt x="142" y="32"/>
                  <a:pt x="139" y="23"/>
                  <a:pt x="137" y="15"/>
                </a:cubicBezTo>
                <a:cubicBezTo>
                  <a:pt x="137" y="13"/>
                  <a:pt x="137" y="18"/>
                  <a:pt x="137" y="20"/>
                </a:cubicBezTo>
                <a:close/>
              </a:path>
            </a:pathLst>
          </a:custGeom>
          <a:solidFill>
            <a:srgbClr val="FFFF00">
              <a:alpha val="7607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30" tIns="45715" rIns="91430" bIns="45715"/>
          <a:lstStyle/>
          <a:p>
            <a:endParaRPr lang="en-GB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5634038" y="1457325"/>
            <a:ext cx="9969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000" tIns="43000" rIns="86000" bIns="43000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altLang="en-US" sz="900" b="1" i="1">
                <a:solidFill>
                  <a:schemeClr val="bg2"/>
                </a:solidFill>
                <a:latin typeface="Arial" charset="0"/>
              </a:rPr>
              <a:t>TASHKUMYR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6575425" y="4373563"/>
            <a:ext cx="9064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000" tIns="43000" rIns="86000" bIns="43000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altLang="en-US" sz="900" b="1" i="1">
                <a:solidFill>
                  <a:schemeClr val="bg2"/>
                </a:solidFill>
                <a:latin typeface="Arial" charset="0"/>
              </a:rPr>
              <a:t>NAUKAT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8332787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eaLnBrk="1" hangingPunct="1">
              <a:spcAft>
                <a:spcPct val="50000"/>
              </a:spcAft>
              <a:buClr>
                <a:schemeClr val="tx2"/>
              </a:buClr>
            </a:pPr>
            <a:r>
              <a:rPr lang="ru-RU" altLang="en-US" b="1" dirty="0" smtClean="0">
                <a:latin typeface="Arial" charset="0"/>
              </a:rPr>
              <a:t>Данные компании </a:t>
            </a:r>
            <a:r>
              <a:rPr lang="en-US" altLang="en-US" b="1" dirty="0" smtClean="0">
                <a:latin typeface="Arial" charset="0"/>
              </a:rPr>
              <a:t>Santos</a:t>
            </a:r>
            <a:endParaRPr lang="en-AU" altLang="en-US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Лицензионная активность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11299118"/>
              </p:ext>
            </p:extLst>
          </p:nvPr>
        </p:nvGraphicFramePr>
        <p:xfrm>
          <a:off x="285750" y="1443038"/>
          <a:ext cx="8035925" cy="431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8332787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eaLnBrk="1" hangingPunct="1">
              <a:spcAft>
                <a:spcPct val="50000"/>
              </a:spcAft>
              <a:buClr>
                <a:schemeClr val="tx2"/>
              </a:buClr>
            </a:pPr>
            <a:r>
              <a:rPr lang="ru-RU" altLang="en-US" b="1" dirty="0" smtClean="0">
                <a:latin typeface="Arial" charset="0"/>
              </a:rPr>
              <a:t>Данные Государственный комитет промышленности, энергетики и недропользования</a:t>
            </a:r>
            <a:endParaRPr lang="en-AU" altLang="en-US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26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ОАО «</a:t>
            </a:r>
            <a:r>
              <a:rPr lang="ru-RU" dirty="0" err="1" smtClean="0"/>
              <a:t>Кыргызнефтегаз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Владеет 14 месторождениями нефти и газа</a:t>
            </a:r>
          </a:p>
          <a:p>
            <a:r>
              <a:rPr lang="ru-RU" sz="2400" dirty="0" smtClean="0"/>
              <a:t>Создано в 1932 году </a:t>
            </a:r>
          </a:p>
          <a:p>
            <a:r>
              <a:rPr lang="ru-RU" sz="2400" dirty="0" smtClean="0"/>
              <a:t>Пик производительности пришелся на 1970-е годы</a:t>
            </a:r>
          </a:p>
          <a:p>
            <a:r>
              <a:rPr lang="ru-RU" sz="2400" dirty="0" smtClean="0"/>
              <a:t>Частая смена руководства компании</a:t>
            </a:r>
          </a:p>
          <a:p>
            <a:r>
              <a:rPr lang="ru-RU" sz="2400" dirty="0" smtClean="0"/>
              <a:t>Для снижения уровня падения добычи заключено 15 соглашений с иностранными компаниями о совместной деятельности</a:t>
            </a:r>
          </a:p>
          <a:p>
            <a:r>
              <a:rPr lang="ru-RU" sz="2400" dirty="0" smtClean="0"/>
              <a:t>25% текущей добычи ОАО «</a:t>
            </a:r>
            <a:r>
              <a:rPr lang="ru-RU" sz="2400" dirty="0" err="1" smtClean="0"/>
              <a:t>Кыргызнефтегаз</a:t>
            </a:r>
            <a:r>
              <a:rPr lang="ru-RU" sz="2400" dirty="0" smtClean="0"/>
              <a:t>» приходится на Договор о совместной деятельности с </a:t>
            </a:r>
            <a:r>
              <a:rPr lang="ru-RU" sz="2400" dirty="0" err="1" smtClean="0"/>
              <a:t>ОсОО</a:t>
            </a:r>
            <a:r>
              <a:rPr lang="ru-RU" sz="2400" dirty="0" smtClean="0"/>
              <a:t> «</a:t>
            </a:r>
            <a:r>
              <a:rPr lang="ru-RU" sz="2400" dirty="0" err="1" smtClean="0"/>
              <a:t>Кыргызжер</a:t>
            </a:r>
            <a:r>
              <a:rPr lang="ru-RU" sz="2400" dirty="0" smtClean="0"/>
              <a:t> </a:t>
            </a:r>
            <a:r>
              <a:rPr lang="ru-RU" sz="2400" dirty="0" err="1" smtClean="0"/>
              <a:t>Нефтегаз</a:t>
            </a:r>
            <a:r>
              <a:rPr lang="ru-RU" sz="2400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687585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ОсОО</a:t>
            </a:r>
            <a:r>
              <a:rPr lang="ru-RU" dirty="0" smtClean="0"/>
              <a:t> «</a:t>
            </a:r>
            <a:r>
              <a:rPr lang="ru-RU" dirty="0" err="1" smtClean="0"/>
              <a:t>Кыргызжер</a:t>
            </a:r>
            <a:r>
              <a:rPr lang="ru-RU" dirty="0"/>
              <a:t> </a:t>
            </a:r>
            <a:r>
              <a:rPr lang="ru-RU" dirty="0" err="1" smtClean="0"/>
              <a:t>Нефтегаз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000" dirty="0" smtClean="0"/>
              <a:t>15 мая 2013 года заключен </a:t>
            </a:r>
            <a:r>
              <a:rPr lang="ru-RU" sz="2000" dirty="0"/>
              <a:t>контракт о совместной деятельности между </a:t>
            </a:r>
            <a:r>
              <a:rPr lang="ru-RU" sz="2000" dirty="0" err="1"/>
              <a:t>ОсОО</a:t>
            </a:r>
            <a:r>
              <a:rPr lang="ru-RU" sz="2000" dirty="0"/>
              <a:t> "</a:t>
            </a:r>
            <a:r>
              <a:rPr lang="ru-RU" sz="2000" dirty="0" err="1"/>
              <a:t>Кыргызжер</a:t>
            </a:r>
            <a:r>
              <a:rPr lang="ru-RU" sz="2000" dirty="0"/>
              <a:t> </a:t>
            </a:r>
            <a:r>
              <a:rPr lang="ru-RU" sz="2000" dirty="0" err="1"/>
              <a:t>Нефтегаз</a:t>
            </a:r>
            <a:r>
              <a:rPr lang="ru-RU" sz="2000" dirty="0"/>
              <a:t>" и ОАО "</a:t>
            </a:r>
            <a:r>
              <a:rPr lang="ru-RU" sz="2000" dirty="0" err="1"/>
              <a:t>Кыргызнефтегаз</a:t>
            </a:r>
            <a:r>
              <a:rPr lang="ru-RU" sz="2000" dirty="0" smtClean="0"/>
              <a:t>"</a:t>
            </a:r>
            <a:endParaRPr lang="ru-RU" sz="2000" dirty="0"/>
          </a:p>
          <a:p>
            <a:r>
              <a:rPr lang="ru-RU" sz="2000" dirty="0"/>
              <a:t>К настоящему моменту </a:t>
            </a:r>
            <a:r>
              <a:rPr lang="ru-RU" sz="2000" dirty="0" err="1"/>
              <a:t>ОсОО</a:t>
            </a:r>
            <a:r>
              <a:rPr lang="ru-RU" sz="2000" dirty="0"/>
              <a:t> «</a:t>
            </a:r>
            <a:r>
              <a:rPr lang="ru-RU" sz="2000" dirty="0" err="1"/>
              <a:t>Кыргызжер</a:t>
            </a:r>
            <a:r>
              <a:rPr lang="ru-RU" sz="2000" dirty="0"/>
              <a:t> </a:t>
            </a:r>
            <a:r>
              <a:rPr lang="ru-RU" sz="2000" dirty="0" err="1"/>
              <a:t>Нефтегаз</a:t>
            </a:r>
            <a:r>
              <a:rPr lang="ru-RU" sz="2000" dirty="0" smtClean="0"/>
              <a:t>»:</a:t>
            </a:r>
          </a:p>
          <a:p>
            <a:pPr lvl="1"/>
            <a:r>
              <a:rPr lang="ru-RU" sz="2000" dirty="0" smtClean="0"/>
              <a:t>пробурено </a:t>
            </a:r>
            <a:r>
              <a:rPr lang="ru-RU" sz="2000" dirty="0"/>
              <a:t>70 новых </a:t>
            </a:r>
            <a:r>
              <a:rPr lang="ru-RU" sz="2000" dirty="0" smtClean="0"/>
              <a:t>скважин</a:t>
            </a:r>
          </a:p>
          <a:p>
            <a:pPr lvl="2"/>
            <a:r>
              <a:rPr lang="ru-RU" sz="1800" dirty="0" smtClean="0"/>
              <a:t>только 43 </a:t>
            </a:r>
            <a:r>
              <a:rPr lang="ru-RU" sz="1800" dirty="0"/>
              <a:t>освоены и введены в </a:t>
            </a:r>
            <a:r>
              <a:rPr lang="ru-RU" sz="1800" dirty="0" smtClean="0"/>
              <a:t>эксплуатацию</a:t>
            </a:r>
          </a:p>
          <a:p>
            <a:pPr lvl="2"/>
            <a:r>
              <a:rPr lang="ru-RU" sz="1800" dirty="0" smtClean="0"/>
              <a:t>37 </a:t>
            </a:r>
            <a:r>
              <a:rPr lang="ru-RU" sz="1800" dirty="0"/>
              <a:t>скважинно-операций по </a:t>
            </a:r>
            <a:r>
              <a:rPr lang="ru-RU" sz="1800" dirty="0" err="1"/>
              <a:t>гидроразрыву</a:t>
            </a:r>
            <a:r>
              <a:rPr lang="ru-RU" sz="1800" dirty="0"/>
              <a:t> </a:t>
            </a:r>
            <a:r>
              <a:rPr lang="ru-RU" sz="1800" dirty="0" smtClean="0"/>
              <a:t>пласта</a:t>
            </a:r>
          </a:p>
          <a:p>
            <a:pPr lvl="1"/>
            <a:r>
              <a:rPr lang="ru-RU" sz="2000" dirty="0" smtClean="0"/>
              <a:t>капитальный </a:t>
            </a:r>
            <a:r>
              <a:rPr lang="ru-RU" sz="2000" dirty="0"/>
              <a:t>ремонт 39 </a:t>
            </a:r>
            <a:r>
              <a:rPr lang="ru-RU" sz="2000" dirty="0" smtClean="0"/>
              <a:t>скважин</a:t>
            </a:r>
          </a:p>
          <a:p>
            <a:pPr lvl="2"/>
            <a:r>
              <a:rPr lang="ru-RU" sz="1800" dirty="0" smtClean="0"/>
              <a:t>7 скважинно-операций по </a:t>
            </a:r>
            <a:r>
              <a:rPr lang="ru-RU" sz="1800" dirty="0" err="1" smtClean="0"/>
              <a:t>гидроразрыву</a:t>
            </a:r>
            <a:r>
              <a:rPr lang="ru-RU" sz="1800" dirty="0" smtClean="0"/>
              <a:t> пласт</a:t>
            </a:r>
            <a:endParaRPr lang="ru-RU" sz="2500" dirty="0"/>
          </a:p>
          <a:p>
            <a:r>
              <a:rPr lang="ru-RU" sz="2000" dirty="0" smtClean="0"/>
              <a:t>Реализация Фазы </a:t>
            </a:r>
            <a:r>
              <a:rPr lang="en-US" sz="2000" dirty="0" smtClean="0"/>
              <a:t>I</a:t>
            </a:r>
            <a:r>
              <a:rPr lang="ru-RU" sz="2000" dirty="0" smtClean="0"/>
              <a:t> осложнялось отсутствием необходимой инфраструктуры, экологическими ограничениями «30 июля 2015 года» по Лесному Кодексу</a:t>
            </a:r>
          </a:p>
          <a:p>
            <a:r>
              <a:rPr lang="ru-RU" sz="2000" dirty="0" smtClean="0"/>
              <a:t>В рамках реализации Фазы </a:t>
            </a:r>
            <a:r>
              <a:rPr lang="en-US" sz="2000" dirty="0" smtClean="0"/>
              <a:t>II</a:t>
            </a:r>
            <a:r>
              <a:rPr lang="ru-RU" sz="2000" dirty="0" smtClean="0"/>
              <a:t> контракта планируется увеличение добычи до 300 тыс. тонн в год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59867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en-GB" dirty="0"/>
          </a:p>
        </p:txBody>
      </p:sp>
      <p:pic>
        <p:nvPicPr>
          <p:cNvPr id="77826" name="Picture 2" descr="16-6 Borke-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5750" y="1371599"/>
            <a:ext cx="8073390" cy="465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388620" y="3892269"/>
            <a:ext cx="4134828" cy="2133469"/>
          </a:xfrm>
          <a:prstGeom prst="rect">
            <a:avLst/>
          </a:prstGeom>
          <a:solidFill>
            <a:schemeClr val="accent4">
              <a:tint val="45000"/>
              <a:alpha val="5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86402" tIns="43201" rIns="86402" bIns="43201" numCol="1" anchor="t" anchorCtr="0" compatLnSpc="1">
            <a:prstTxWarp prst="textNoShape">
              <a:avLst/>
            </a:prstTxWarp>
            <a:normAutofit/>
          </a:bodyPr>
          <a:lstStyle>
            <a:lvl1pPr marL="258763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7525" indent="-258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776288" indent="-215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6638" indent="-215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1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95400" indent="-215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5230" indent="-17280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14435" indent="-172803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87238" indent="-172803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6443" indent="-172803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3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Adobe Garamond Pro" pitchFamily="18" charset="0"/>
              </a:rPr>
              <a:t>РОГАЛЬСКИЙ АРКАДИЙ ВАЛЕРЬЕВИЧ</a:t>
            </a:r>
            <a:endParaRPr lang="en-US" sz="1400" dirty="0" smtClean="0">
              <a:latin typeface="Adobe Garamond Pro" pitchFamily="18" charset="0"/>
            </a:endParaRPr>
          </a:p>
          <a:p>
            <a:r>
              <a:rPr lang="ru-RU" sz="1400" dirty="0" smtClean="0">
                <a:latin typeface="Adobe Garamond Pro" pitchFamily="18" charset="0"/>
              </a:rPr>
              <a:t>«КЫРГЫЗСКАЯ ГОРНАЯ АССОЦИАЦИЯ»</a:t>
            </a:r>
          </a:p>
          <a:p>
            <a:r>
              <a:rPr lang="ru-RU" sz="1400" dirty="0" smtClean="0">
                <a:latin typeface="Adobe Garamond Pro" pitchFamily="18" charset="0"/>
              </a:rPr>
              <a:t>КЫРГЫЗСКАЯ РЕСПУБЛИКА, </a:t>
            </a:r>
          </a:p>
          <a:p>
            <a:r>
              <a:rPr lang="en-US" sz="1400" dirty="0" smtClean="0">
                <a:latin typeface="Adobe Garamond Pro" pitchFamily="18" charset="0"/>
              </a:rPr>
              <a:t>7200</a:t>
            </a:r>
            <a:r>
              <a:rPr lang="ru-RU" sz="1400" dirty="0" smtClean="0">
                <a:latin typeface="Adobe Garamond Pro" pitchFamily="18" charset="0"/>
              </a:rPr>
              <a:t>40</a:t>
            </a:r>
            <a:r>
              <a:rPr lang="en-US" sz="1400" dirty="0" smtClean="0">
                <a:latin typeface="Adobe Garamond Pro" pitchFamily="18" charset="0"/>
              </a:rPr>
              <a:t>,</a:t>
            </a:r>
            <a:r>
              <a:rPr lang="ru-RU" sz="1400" dirty="0" smtClean="0">
                <a:latin typeface="Adobe Garamond Pro" pitchFamily="18" charset="0"/>
              </a:rPr>
              <a:t> Г.БИШКЕК, </a:t>
            </a:r>
          </a:p>
          <a:p>
            <a:r>
              <a:rPr lang="ru-RU" sz="1400" dirty="0" smtClean="0">
                <a:latin typeface="Adobe Garamond Pro" pitchFamily="18" charset="0"/>
              </a:rPr>
              <a:t>БУЛ.ЭРКИНДИК, Д.2, К.236</a:t>
            </a:r>
          </a:p>
          <a:p>
            <a:r>
              <a:rPr lang="en-US" sz="1400" dirty="0" smtClean="0">
                <a:latin typeface="Adobe Garamond Pro" pitchFamily="18" charset="0"/>
              </a:rPr>
              <a:t>TEL: +996 312 </a:t>
            </a:r>
            <a:r>
              <a:rPr lang="ru-RU" sz="1400" dirty="0" smtClean="0">
                <a:latin typeface="Adobe Garamond Pro" pitchFamily="18" charset="0"/>
              </a:rPr>
              <a:t>300478</a:t>
            </a:r>
            <a:endParaRPr lang="en-US" sz="1400" dirty="0" smtClean="0">
              <a:latin typeface="Adobe Garamond Pro" pitchFamily="18" charset="0"/>
            </a:endParaRPr>
          </a:p>
          <a:p>
            <a:r>
              <a:rPr lang="en-US" sz="1400" dirty="0" smtClean="0">
                <a:latin typeface="Adobe Garamond Pro" pitchFamily="18" charset="0"/>
              </a:rPr>
              <a:t>E-MAIL: </a:t>
            </a:r>
            <a:r>
              <a:rPr lang="en-US" sz="1400" b="1" cap="all" dirty="0" smtClean="0">
                <a:latin typeface="Adobe Garamond Pro" pitchFamily="18" charset="0"/>
              </a:rPr>
              <a:t>ark.rogalsky@gmail.com</a:t>
            </a:r>
            <a:endParaRPr lang="ru-RU" sz="1400" b="1" cap="all" dirty="0" smtClean="0">
              <a:latin typeface="Adobe Garamond Pro" pitchFamily="18" charset="0"/>
            </a:endParaRPr>
          </a:p>
          <a:p>
            <a:r>
              <a:rPr lang="en-US" sz="1400" dirty="0" smtClean="0">
                <a:solidFill>
                  <a:srgbClr val="FF0000"/>
                </a:solidFill>
                <a:latin typeface="Adobe Garamond Pro" pitchFamily="18" charset="0"/>
                <a:hlinkClick r:id="rId3"/>
              </a:rPr>
              <a:t>WWW.KYRMINAS.KG</a:t>
            </a:r>
            <a:endParaRPr lang="en-US" sz="1400" dirty="0" smtClean="0">
              <a:solidFill>
                <a:srgbClr val="FF0000"/>
              </a:solidFill>
              <a:latin typeface="Adobe Garamond Pro" pitchFamily="18" charset="0"/>
            </a:endParaRPr>
          </a:p>
          <a:p>
            <a:endParaRPr lang="en-US" sz="1400" dirty="0" smtClean="0">
              <a:solidFill>
                <a:schemeClr val="bg1"/>
              </a:solidFill>
              <a:latin typeface="Agency FB" pitchFamily="34" charset="0"/>
            </a:endParaRPr>
          </a:p>
          <a:p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6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" y="307975"/>
            <a:ext cx="8158163" cy="620713"/>
          </a:xfrm>
        </p:spPr>
        <p:txBody>
          <a:bodyPr/>
          <a:lstStyle/>
          <a:p>
            <a:pPr eaLnBrk="1" hangingPunct="1"/>
            <a:r>
              <a:rPr lang="ru-RU" altLang="en-US" smtClean="0"/>
              <a:t>Географическое расположение </a:t>
            </a:r>
            <a:endParaRPr lang="en-US" altLang="en-US" smtClean="0"/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677863" y="1462088"/>
            <a:ext cx="7323137" cy="4514850"/>
            <a:chOff x="0" y="391"/>
            <a:chExt cx="5760" cy="3768"/>
          </a:xfrm>
        </p:grpSpPr>
        <p:grpSp>
          <p:nvGrpSpPr>
            <p:cNvPr id="18439" name="Group 4"/>
            <p:cNvGrpSpPr>
              <a:grpSpLocks/>
            </p:cNvGrpSpPr>
            <p:nvPr/>
          </p:nvGrpSpPr>
          <p:grpSpPr bwMode="auto">
            <a:xfrm>
              <a:off x="0" y="391"/>
              <a:ext cx="5760" cy="3768"/>
              <a:chOff x="0" y="391"/>
              <a:chExt cx="5760" cy="3768"/>
            </a:xfrm>
          </p:grpSpPr>
          <p:pic>
            <p:nvPicPr>
              <p:cNvPr id="18441" name="Picture 5"/>
              <p:cNvPicPr>
                <a:picLocks noChangeAspect="1" noChangeArrowheads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1"/>
                <a:ext cx="5760" cy="3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442" name="Freeform 6"/>
              <p:cNvSpPr>
                <a:spLocks/>
              </p:cNvSpPr>
              <p:nvPr/>
            </p:nvSpPr>
            <p:spPr bwMode="auto">
              <a:xfrm>
                <a:off x="3241" y="2586"/>
                <a:ext cx="972" cy="574"/>
              </a:xfrm>
              <a:custGeom>
                <a:avLst/>
                <a:gdLst>
                  <a:gd name="T0" fmla="*/ 565 w 972"/>
                  <a:gd name="T1" fmla="*/ 0 h 574"/>
                  <a:gd name="T2" fmla="*/ 463 w 972"/>
                  <a:gd name="T3" fmla="*/ 51 h 574"/>
                  <a:gd name="T4" fmla="*/ 418 w 972"/>
                  <a:gd name="T5" fmla="*/ 79 h 574"/>
                  <a:gd name="T6" fmla="*/ 351 w 972"/>
                  <a:gd name="T7" fmla="*/ 153 h 574"/>
                  <a:gd name="T8" fmla="*/ 328 w 972"/>
                  <a:gd name="T9" fmla="*/ 181 h 574"/>
                  <a:gd name="T10" fmla="*/ 288 w 972"/>
                  <a:gd name="T11" fmla="*/ 187 h 574"/>
                  <a:gd name="T12" fmla="*/ 249 w 972"/>
                  <a:gd name="T13" fmla="*/ 209 h 574"/>
                  <a:gd name="T14" fmla="*/ 238 w 972"/>
                  <a:gd name="T15" fmla="*/ 226 h 574"/>
                  <a:gd name="T16" fmla="*/ 192 w 972"/>
                  <a:gd name="T17" fmla="*/ 266 h 574"/>
                  <a:gd name="T18" fmla="*/ 153 w 972"/>
                  <a:gd name="T19" fmla="*/ 311 h 574"/>
                  <a:gd name="T20" fmla="*/ 125 w 972"/>
                  <a:gd name="T21" fmla="*/ 339 h 574"/>
                  <a:gd name="T22" fmla="*/ 102 w 972"/>
                  <a:gd name="T23" fmla="*/ 373 h 574"/>
                  <a:gd name="T24" fmla="*/ 51 w 972"/>
                  <a:gd name="T25" fmla="*/ 413 h 574"/>
                  <a:gd name="T26" fmla="*/ 29 w 972"/>
                  <a:gd name="T27" fmla="*/ 435 h 574"/>
                  <a:gd name="T28" fmla="*/ 0 w 972"/>
                  <a:gd name="T29" fmla="*/ 492 h 574"/>
                  <a:gd name="T30" fmla="*/ 181 w 972"/>
                  <a:gd name="T31" fmla="*/ 537 h 574"/>
                  <a:gd name="T32" fmla="*/ 526 w 972"/>
                  <a:gd name="T33" fmla="*/ 520 h 574"/>
                  <a:gd name="T34" fmla="*/ 633 w 972"/>
                  <a:gd name="T35" fmla="*/ 492 h 574"/>
                  <a:gd name="T36" fmla="*/ 650 w 972"/>
                  <a:gd name="T37" fmla="*/ 486 h 574"/>
                  <a:gd name="T38" fmla="*/ 689 w 972"/>
                  <a:gd name="T39" fmla="*/ 480 h 574"/>
                  <a:gd name="T40" fmla="*/ 740 w 972"/>
                  <a:gd name="T41" fmla="*/ 458 h 574"/>
                  <a:gd name="T42" fmla="*/ 797 w 972"/>
                  <a:gd name="T43" fmla="*/ 390 h 574"/>
                  <a:gd name="T44" fmla="*/ 859 w 972"/>
                  <a:gd name="T45" fmla="*/ 384 h 574"/>
                  <a:gd name="T46" fmla="*/ 927 w 972"/>
                  <a:gd name="T47" fmla="*/ 356 h 574"/>
                  <a:gd name="T48" fmla="*/ 960 w 972"/>
                  <a:gd name="T49" fmla="*/ 339 h 574"/>
                  <a:gd name="T50" fmla="*/ 972 w 972"/>
                  <a:gd name="T51" fmla="*/ 328 h 574"/>
                  <a:gd name="T52" fmla="*/ 949 w 972"/>
                  <a:gd name="T53" fmla="*/ 305 h 574"/>
                  <a:gd name="T54" fmla="*/ 881 w 972"/>
                  <a:gd name="T55" fmla="*/ 260 h 574"/>
                  <a:gd name="T56" fmla="*/ 853 w 972"/>
                  <a:gd name="T57" fmla="*/ 232 h 574"/>
                  <a:gd name="T58" fmla="*/ 842 w 972"/>
                  <a:gd name="T59" fmla="*/ 215 h 574"/>
                  <a:gd name="T60" fmla="*/ 825 w 972"/>
                  <a:gd name="T61" fmla="*/ 204 h 574"/>
                  <a:gd name="T62" fmla="*/ 774 w 972"/>
                  <a:gd name="T63" fmla="*/ 142 h 574"/>
                  <a:gd name="T64" fmla="*/ 740 w 972"/>
                  <a:gd name="T65" fmla="*/ 119 h 574"/>
                  <a:gd name="T66" fmla="*/ 633 w 972"/>
                  <a:gd name="T67" fmla="*/ 29 h 574"/>
                  <a:gd name="T68" fmla="*/ 565 w 972"/>
                  <a:gd name="T69" fmla="*/ 0 h 57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972"/>
                  <a:gd name="T106" fmla="*/ 0 h 574"/>
                  <a:gd name="T107" fmla="*/ 972 w 972"/>
                  <a:gd name="T108" fmla="*/ 574 h 57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972" h="574">
                    <a:moveTo>
                      <a:pt x="565" y="0"/>
                    </a:moveTo>
                    <a:cubicBezTo>
                      <a:pt x="528" y="10"/>
                      <a:pt x="501" y="40"/>
                      <a:pt x="463" y="51"/>
                    </a:cubicBezTo>
                    <a:cubicBezTo>
                      <a:pt x="448" y="61"/>
                      <a:pt x="430" y="65"/>
                      <a:pt x="418" y="79"/>
                    </a:cubicBezTo>
                    <a:cubicBezTo>
                      <a:pt x="397" y="105"/>
                      <a:pt x="378" y="132"/>
                      <a:pt x="351" y="153"/>
                    </a:cubicBezTo>
                    <a:cubicBezTo>
                      <a:pt x="342" y="160"/>
                      <a:pt x="339" y="176"/>
                      <a:pt x="328" y="181"/>
                    </a:cubicBezTo>
                    <a:cubicBezTo>
                      <a:pt x="316" y="187"/>
                      <a:pt x="301" y="185"/>
                      <a:pt x="288" y="187"/>
                    </a:cubicBezTo>
                    <a:cubicBezTo>
                      <a:pt x="275" y="195"/>
                      <a:pt x="260" y="199"/>
                      <a:pt x="249" y="209"/>
                    </a:cubicBezTo>
                    <a:cubicBezTo>
                      <a:pt x="244" y="213"/>
                      <a:pt x="242" y="221"/>
                      <a:pt x="238" y="226"/>
                    </a:cubicBezTo>
                    <a:cubicBezTo>
                      <a:pt x="217" y="250"/>
                      <a:pt x="213" y="251"/>
                      <a:pt x="192" y="266"/>
                    </a:cubicBezTo>
                    <a:cubicBezTo>
                      <a:pt x="166" y="306"/>
                      <a:pt x="181" y="293"/>
                      <a:pt x="153" y="311"/>
                    </a:cubicBezTo>
                    <a:cubicBezTo>
                      <a:pt x="113" y="373"/>
                      <a:pt x="173" y="285"/>
                      <a:pt x="125" y="339"/>
                    </a:cubicBezTo>
                    <a:cubicBezTo>
                      <a:pt x="116" y="349"/>
                      <a:pt x="113" y="365"/>
                      <a:pt x="102" y="373"/>
                    </a:cubicBezTo>
                    <a:cubicBezTo>
                      <a:pt x="61" y="400"/>
                      <a:pt x="78" y="386"/>
                      <a:pt x="51" y="413"/>
                    </a:cubicBezTo>
                    <a:cubicBezTo>
                      <a:pt x="38" y="457"/>
                      <a:pt x="58" y="407"/>
                      <a:pt x="29" y="435"/>
                    </a:cubicBezTo>
                    <a:cubicBezTo>
                      <a:pt x="17" y="446"/>
                      <a:pt x="6" y="476"/>
                      <a:pt x="0" y="492"/>
                    </a:cubicBezTo>
                    <a:cubicBezTo>
                      <a:pt x="14" y="574"/>
                      <a:pt x="83" y="533"/>
                      <a:pt x="181" y="537"/>
                    </a:cubicBezTo>
                    <a:cubicBezTo>
                      <a:pt x="302" y="534"/>
                      <a:pt x="409" y="532"/>
                      <a:pt x="526" y="520"/>
                    </a:cubicBezTo>
                    <a:cubicBezTo>
                      <a:pt x="562" y="507"/>
                      <a:pt x="595" y="497"/>
                      <a:pt x="633" y="492"/>
                    </a:cubicBezTo>
                    <a:cubicBezTo>
                      <a:pt x="639" y="490"/>
                      <a:pt x="644" y="487"/>
                      <a:pt x="650" y="486"/>
                    </a:cubicBezTo>
                    <a:cubicBezTo>
                      <a:pt x="663" y="483"/>
                      <a:pt x="676" y="484"/>
                      <a:pt x="689" y="480"/>
                    </a:cubicBezTo>
                    <a:cubicBezTo>
                      <a:pt x="706" y="475"/>
                      <a:pt x="722" y="463"/>
                      <a:pt x="740" y="458"/>
                    </a:cubicBezTo>
                    <a:cubicBezTo>
                      <a:pt x="754" y="443"/>
                      <a:pt x="783" y="393"/>
                      <a:pt x="797" y="390"/>
                    </a:cubicBezTo>
                    <a:cubicBezTo>
                      <a:pt x="817" y="385"/>
                      <a:pt x="838" y="386"/>
                      <a:pt x="859" y="384"/>
                    </a:cubicBezTo>
                    <a:cubicBezTo>
                      <a:pt x="881" y="370"/>
                      <a:pt x="904" y="368"/>
                      <a:pt x="927" y="356"/>
                    </a:cubicBezTo>
                    <a:cubicBezTo>
                      <a:pt x="970" y="334"/>
                      <a:pt x="916" y="354"/>
                      <a:pt x="960" y="339"/>
                    </a:cubicBezTo>
                    <a:cubicBezTo>
                      <a:pt x="964" y="335"/>
                      <a:pt x="972" y="333"/>
                      <a:pt x="972" y="328"/>
                    </a:cubicBezTo>
                    <a:cubicBezTo>
                      <a:pt x="972" y="317"/>
                      <a:pt x="958" y="312"/>
                      <a:pt x="949" y="305"/>
                    </a:cubicBezTo>
                    <a:cubicBezTo>
                      <a:pt x="930" y="290"/>
                      <a:pt x="903" y="270"/>
                      <a:pt x="881" y="260"/>
                    </a:cubicBezTo>
                    <a:cubicBezTo>
                      <a:pt x="871" y="226"/>
                      <a:pt x="885" y="258"/>
                      <a:pt x="853" y="232"/>
                    </a:cubicBezTo>
                    <a:cubicBezTo>
                      <a:pt x="848" y="228"/>
                      <a:pt x="847" y="220"/>
                      <a:pt x="842" y="215"/>
                    </a:cubicBezTo>
                    <a:cubicBezTo>
                      <a:pt x="837" y="210"/>
                      <a:pt x="831" y="208"/>
                      <a:pt x="825" y="204"/>
                    </a:cubicBezTo>
                    <a:cubicBezTo>
                      <a:pt x="811" y="183"/>
                      <a:pt x="794" y="157"/>
                      <a:pt x="774" y="142"/>
                    </a:cubicBezTo>
                    <a:cubicBezTo>
                      <a:pt x="763" y="134"/>
                      <a:pt x="740" y="119"/>
                      <a:pt x="740" y="119"/>
                    </a:cubicBezTo>
                    <a:cubicBezTo>
                      <a:pt x="714" y="79"/>
                      <a:pt x="672" y="54"/>
                      <a:pt x="633" y="29"/>
                    </a:cubicBezTo>
                    <a:cubicBezTo>
                      <a:pt x="612" y="15"/>
                      <a:pt x="576" y="23"/>
                      <a:pt x="565" y="0"/>
                    </a:cubicBezTo>
                    <a:close/>
                  </a:path>
                </a:pathLst>
              </a:custGeom>
              <a:noFill/>
              <a:ln w="25400" cap="flat">
                <a:solidFill>
                  <a:srgbClr val="00008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8440" name="Freeform 7"/>
            <p:cNvSpPr>
              <a:spLocks/>
            </p:cNvSpPr>
            <p:nvPr/>
          </p:nvSpPr>
          <p:spPr bwMode="auto">
            <a:xfrm>
              <a:off x="3356" y="2364"/>
              <a:ext cx="1785" cy="888"/>
            </a:xfrm>
            <a:custGeom>
              <a:avLst/>
              <a:gdLst>
                <a:gd name="T0" fmla="*/ 279 w 1785"/>
                <a:gd name="T1" fmla="*/ 171 h 888"/>
                <a:gd name="T2" fmla="*/ 318 w 1785"/>
                <a:gd name="T3" fmla="*/ 128 h 888"/>
                <a:gd name="T4" fmla="*/ 417 w 1785"/>
                <a:gd name="T5" fmla="*/ 101 h 888"/>
                <a:gd name="T6" fmla="*/ 579 w 1785"/>
                <a:gd name="T7" fmla="*/ 143 h 888"/>
                <a:gd name="T8" fmla="*/ 676 w 1785"/>
                <a:gd name="T9" fmla="*/ 177 h 888"/>
                <a:gd name="T10" fmla="*/ 685 w 1785"/>
                <a:gd name="T11" fmla="*/ 111 h 888"/>
                <a:gd name="T12" fmla="*/ 756 w 1785"/>
                <a:gd name="T13" fmla="*/ 32 h 888"/>
                <a:gd name="T14" fmla="*/ 832 w 1785"/>
                <a:gd name="T15" fmla="*/ 6 h 888"/>
                <a:gd name="T16" fmla="*/ 922 w 1785"/>
                <a:gd name="T17" fmla="*/ 57 h 888"/>
                <a:gd name="T18" fmla="*/ 1056 w 1785"/>
                <a:gd name="T19" fmla="*/ 95 h 888"/>
                <a:gd name="T20" fmla="*/ 1146 w 1785"/>
                <a:gd name="T21" fmla="*/ 75 h 888"/>
                <a:gd name="T22" fmla="*/ 1221 w 1785"/>
                <a:gd name="T23" fmla="*/ 71 h 888"/>
                <a:gd name="T24" fmla="*/ 1386 w 1785"/>
                <a:gd name="T25" fmla="*/ 81 h 888"/>
                <a:gd name="T26" fmla="*/ 1516 w 1785"/>
                <a:gd name="T27" fmla="*/ 86 h 888"/>
                <a:gd name="T28" fmla="*/ 1581 w 1785"/>
                <a:gd name="T29" fmla="*/ 107 h 888"/>
                <a:gd name="T30" fmla="*/ 1626 w 1785"/>
                <a:gd name="T31" fmla="*/ 135 h 888"/>
                <a:gd name="T32" fmla="*/ 1734 w 1785"/>
                <a:gd name="T33" fmla="*/ 177 h 888"/>
                <a:gd name="T34" fmla="*/ 1771 w 1785"/>
                <a:gd name="T35" fmla="*/ 255 h 888"/>
                <a:gd name="T36" fmla="*/ 1701 w 1785"/>
                <a:gd name="T37" fmla="*/ 308 h 888"/>
                <a:gd name="T38" fmla="*/ 1587 w 1785"/>
                <a:gd name="T39" fmla="*/ 335 h 888"/>
                <a:gd name="T40" fmla="*/ 1531 w 1785"/>
                <a:gd name="T41" fmla="*/ 369 h 888"/>
                <a:gd name="T42" fmla="*/ 1459 w 1785"/>
                <a:gd name="T43" fmla="*/ 440 h 888"/>
                <a:gd name="T44" fmla="*/ 1390 w 1785"/>
                <a:gd name="T45" fmla="*/ 474 h 888"/>
                <a:gd name="T46" fmla="*/ 1309 w 1785"/>
                <a:gd name="T47" fmla="*/ 473 h 888"/>
                <a:gd name="T48" fmla="*/ 1209 w 1785"/>
                <a:gd name="T49" fmla="*/ 501 h 888"/>
                <a:gd name="T50" fmla="*/ 1164 w 1785"/>
                <a:gd name="T51" fmla="*/ 605 h 888"/>
                <a:gd name="T52" fmla="*/ 1089 w 1785"/>
                <a:gd name="T53" fmla="*/ 617 h 888"/>
                <a:gd name="T54" fmla="*/ 1035 w 1785"/>
                <a:gd name="T55" fmla="*/ 605 h 888"/>
                <a:gd name="T56" fmla="*/ 988 w 1785"/>
                <a:gd name="T57" fmla="*/ 573 h 888"/>
                <a:gd name="T58" fmla="*/ 876 w 1785"/>
                <a:gd name="T59" fmla="*/ 629 h 888"/>
                <a:gd name="T60" fmla="*/ 813 w 1785"/>
                <a:gd name="T61" fmla="*/ 678 h 888"/>
                <a:gd name="T62" fmla="*/ 736 w 1785"/>
                <a:gd name="T63" fmla="*/ 743 h 888"/>
                <a:gd name="T64" fmla="*/ 709 w 1785"/>
                <a:gd name="T65" fmla="*/ 822 h 888"/>
                <a:gd name="T66" fmla="*/ 622 w 1785"/>
                <a:gd name="T67" fmla="*/ 843 h 888"/>
                <a:gd name="T68" fmla="*/ 529 w 1785"/>
                <a:gd name="T69" fmla="*/ 858 h 888"/>
                <a:gd name="T70" fmla="*/ 481 w 1785"/>
                <a:gd name="T71" fmla="*/ 888 h 888"/>
                <a:gd name="T72" fmla="*/ 408 w 1785"/>
                <a:gd name="T73" fmla="*/ 855 h 888"/>
                <a:gd name="T74" fmla="*/ 357 w 1785"/>
                <a:gd name="T75" fmla="*/ 797 h 888"/>
                <a:gd name="T76" fmla="*/ 265 w 1785"/>
                <a:gd name="T77" fmla="*/ 836 h 888"/>
                <a:gd name="T78" fmla="*/ 184 w 1785"/>
                <a:gd name="T79" fmla="*/ 804 h 888"/>
                <a:gd name="T80" fmla="*/ 94 w 1785"/>
                <a:gd name="T81" fmla="*/ 807 h 888"/>
                <a:gd name="T82" fmla="*/ 13 w 1785"/>
                <a:gd name="T83" fmla="*/ 809 h 888"/>
                <a:gd name="T84" fmla="*/ 51 w 1785"/>
                <a:gd name="T85" fmla="*/ 717 h 888"/>
                <a:gd name="T86" fmla="*/ 147 w 1785"/>
                <a:gd name="T87" fmla="*/ 663 h 888"/>
                <a:gd name="T88" fmla="*/ 183 w 1785"/>
                <a:gd name="T89" fmla="*/ 687 h 888"/>
                <a:gd name="T90" fmla="*/ 220 w 1785"/>
                <a:gd name="T91" fmla="*/ 725 h 888"/>
                <a:gd name="T92" fmla="*/ 273 w 1785"/>
                <a:gd name="T93" fmla="*/ 659 h 888"/>
                <a:gd name="T94" fmla="*/ 345 w 1785"/>
                <a:gd name="T95" fmla="*/ 639 h 888"/>
                <a:gd name="T96" fmla="*/ 418 w 1785"/>
                <a:gd name="T97" fmla="*/ 669 h 888"/>
                <a:gd name="T98" fmla="*/ 513 w 1785"/>
                <a:gd name="T99" fmla="*/ 621 h 888"/>
                <a:gd name="T100" fmla="*/ 564 w 1785"/>
                <a:gd name="T101" fmla="*/ 587 h 888"/>
                <a:gd name="T102" fmla="*/ 619 w 1785"/>
                <a:gd name="T103" fmla="*/ 524 h 888"/>
                <a:gd name="T104" fmla="*/ 514 w 1785"/>
                <a:gd name="T105" fmla="*/ 498 h 888"/>
                <a:gd name="T106" fmla="*/ 457 w 1785"/>
                <a:gd name="T107" fmla="*/ 458 h 888"/>
                <a:gd name="T108" fmla="*/ 415 w 1785"/>
                <a:gd name="T109" fmla="*/ 408 h 888"/>
                <a:gd name="T110" fmla="*/ 385 w 1785"/>
                <a:gd name="T111" fmla="*/ 411 h 888"/>
                <a:gd name="T112" fmla="*/ 357 w 1785"/>
                <a:gd name="T113" fmla="*/ 450 h 888"/>
                <a:gd name="T114" fmla="*/ 319 w 1785"/>
                <a:gd name="T115" fmla="*/ 453 h 888"/>
                <a:gd name="T116" fmla="*/ 250 w 1785"/>
                <a:gd name="T117" fmla="*/ 446 h 888"/>
                <a:gd name="T118" fmla="*/ 184 w 1785"/>
                <a:gd name="T119" fmla="*/ 389 h 888"/>
                <a:gd name="T120" fmla="*/ 201 w 1785"/>
                <a:gd name="T121" fmla="*/ 326 h 888"/>
                <a:gd name="T122" fmla="*/ 294 w 1785"/>
                <a:gd name="T123" fmla="*/ 263 h 888"/>
                <a:gd name="T124" fmla="*/ 264 w 1785"/>
                <a:gd name="T125" fmla="*/ 212 h 888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785"/>
                <a:gd name="T190" fmla="*/ 0 h 888"/>
                <a:gd name="T191" fmla="*/ 1785 w 1785"/>
                <a:gd name="T192" fmla="*/ 888 h 888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785" h="888">
                  <a:moveTo>
                    <a:pt x="264" y="212"/>
                  </a:moveTo>
                  <a:lnTo>
                    <a:pt x="265" y="191"/>
                  </a:lnTo>
                  <a:cubicBezTo>
                    <a:pt x="268" y="192"/>
                    <a:pt x="268" y="185"/>
                    <a:pt x="270" y="182"/>
                  </a:cubicBezTo>
                  <a:cubicBezTo>
                    <a:pt x="271" y="175"/>
                    <a:pt x="273" y="174"/>
                    <a:pt x="279" y="171"/>
                  </a:cubicBezTo>
                  <a:cubicBezTo>
                    <a:pt x="288" y="173"/>
                    <a:pt x="293" y="175"/>
                    <a:pt x="295" y="165"/>
                  </a:cubicBezTo>
                  <a:cubicBezTo>
                    <a:pt x="291" y="159"/>
                    <a:pt x="287" y="155"/>
                    <a:pt x="283" y="149"/>
                  </a:cubicBezTo>
                  <a:cubicBezTo>
                    <a:pt x="287" y="139"/>
                    <a:pt x="294" y="141"/>
                    <a:pt x="304" y="140"/>
                  </a:cubicBezTo>
                  <a:cubicBezTo>
                    <a:pt x="310" y="137"/>
                    <a:pt x="313" y="132"/>
                    <a:pt x="318" y="128"/>
                  </a:cubicBezTo>
                  <a:cubicBezTo>
                    <a:pt x="327" y="112"/>
                    <a:pt x="315" y="134"/>
                    <a:pt x="322" y="117"/>
                  </a:cubicBezTo>
                  <a:cubicBezTo>
                    <a:pt x="325" y="109"/>
                    <a:pt x="341" y="103"/>
                    <a:pt x="348" y="99"/>
                  </a:cubicBezTo>
                  <a:cubicBezTo>
                    <a:pt x="375" y="101"/>
                    <a:pt x="369" y="105"/>
                    <a:pt x="387" y="108"/>
                  </a:cubicBezTo>
                  <a:cubicBezTo>
                    <a:pt x="398" y="107"/>
                    <a:pt x="406" y="102"/>
                    <a:pt x="417" y="101"/>
                  </a:cubicBezTo>
                  <a:cubicBezTo>
                    <a:pt x="443" y="102"/>
                    <a:pt x="467" y="106"/>
                    <a:pt x="493" y="108"/>
                  </a:cubicBezTo>
                  <a:cubicBezTo>
                    <a:pt x="515" y="113"/>
                    <a:pt x="532" y="122"/>
                    <a:pt x="555" y="126"/>
                  </a:cubicBezTo>
                  <a:cubicBezTo>
                    <a:pt x="556" y="133"/>
                    <a:pt x="559" y="131"/>
                    <a:pt x="565" y="134"/>
                  </a:cubicBezTo>
                  <a:cubicBezTo>
                    <a:pt x="569" y="139"/>
                    <a:pt x="573" y="141"/>
                    <a:pt x="579" y="143"/>
                  </a:cubicBezTo>
                  <a:cubicBezTo>
                    <a:pt x="586" y="148"/>
                    <a:pt x="588" y="149"/>
                    <a:pt x="598" y="150"/>
                  </a:cubicBezTo>
                  <a:cubicBezTo>
                    <a:pt x="613" y="153"/>
                    <a:pt x="627" y="154"/>
                    <a:pt x="642" y="156"/>
                  </a:cubicBezTo>
                  <a:cubicBezTo>
                    <a:pt x="648" y="159"/>
                    <a:pt x="654" y="161"/>
                    <a:pt x="660" y="162"/>
                  </a:cubicBezTo>
                  <a:cubicBezTo>
                    <a:pt x="662" y="176"/>
                    <a:pt x="661" y="176"/>
                    <a:pt x="676" y="177"/>
                  </a:cubicBezTo>
                  <a:cubicBezTo>
                    <a:pt x="681" y="185"/>
                    <a:pt x="689" y="184"/>
                    <a:pt x="693" y="176"/>
                  </a:cubicBezTo>
                  <a:cubicBezTo>
                    <a:pt x="686" y="172"/>
                    <a:pt x="682" y="166"/>
                    <a:pt x="679" y="159"/>
                  </a:cubicBezTo>
                  <a:cubicBezTo>
                    <a:pt x="681" y="143"/>
                    <a:pt x="678" y="141"/>
                    <a:pt x="684" y="129"/>
                  </a:cubicBezTo>
                  <a:cubicBezTo>
                    <a:pt x="685" y="121"/>
                    <a:pt x="683" y="118"/>
                    <a:pt x="685" y="111"/>
                  </a:cubicBezTo>
                  <a:cubicBezTo>
                    <a:pt x="687" y="104"/>
                    <a:pt x="694" y="96"/>
                    <a:pt x="697" y="86"/>
                  </a:cubicBezTo>
                  <a:cubicBezTo>
                    <a:pt x="696" y="77"/>
                    <a:pt x="690" y="55"/>
                    <a:pt x="702" y="53"/>
                  </a:cubicBezTo>
                  <a:cubicBezTo>
                    <a:pt x="705" y="48"/>
                    <a:pt x="714" y="42"/>
                    <a:pt x="720" y="41"/>
                  </a:cubicBezTo>
                  <a:cubicBezTo>
                    <a:pt x="728" y="28"/>
                    <a:pt x="744" y="39"/>
                    <a:pt x="756" y="32"/>
                  </a:cubicBezTo>
                  <a:cubicBezTo>
                    <a:pt x="757" y="25"/>
                    <a:pt x="764" y="19"/>
                    <a:pt x="769" y="15"/>
                  </a:cubicBezTo>
                  <a:cubicBezTo>
                    <a:pt x="775" y="17"/>
                    <a:pt x="780" y="18"/>
                    <a:pt x="786" y="20"/>
                  </a:cubicBezTo>
                  <a:cubicBezTo>
                    <a:pt x="791" y="18"/>
                    <a:pt x="793" y="14"/>
                    <a:pt x="798" y="11"/>
                  </a:cubicBezTo>
                  <a:cubicBezTo>
                    <a:pt x="807" y="0"/>
                    <a:pt x="816" y="5"/>
                    <a:pt x="832" y="6"/>
                  </a:cubicBezTo>
                  <a:cubicBezTo>
                    <a:pt x="840" y="9"/>
                    <a:pt x="846" y="16"/>
                    <a:pt x="855" y="18"/>
                  </a:cubicBezTo>
                  <a:cubicBezTo>
                    <a:pt x="860" y="21"/>
                    <a:pt x="864" y="23"/>
                    <a:pt x="870" y="24"/>
                  </a:cubicBezTo>
                  <a:cubicBezTo>
                    <a:pt x="878" y="30"/>
                    <a:pt x="886" y="37"/>
                    <a:pt x="895" y="44"/>
                  </a:cubicBezTo>
                  <a:cubicBezTo>
                    <a:pt x="902" y="58"/>
                    <a:pt x="904" y="56"/>
                    <a:pt x="922" y="57"/>
                  </a:cubicBezTo>
                  <a:cubicBezTo>
                    <a:pt x="927" y="59"/>
                    <a:pt x="930" y="62"/>
                    <a:pt x="936" y="63"/>
                  </a:cubicBezTo>
                  <a:cubicBezTo>
                    <a:pt x="941" y="67"/>
                    <a:pt x="941" y="71"/>
                    <a:pt x="948" y="72"/>
                  </a:cubicBezTo>
                  <a:cubicBezTo>
                    <a:pt x="953" y="81"/>
                    <a:pt x="968" y="91"/>
                    <a:pt x="978" y="93"/>
                  </a:cubicBezTo>
                  <a:cubicBezTo>
                    <a:pt x="999" y="104"/>
                    <a:pt x="1031" y="96"/>
                    <a:pt x="1056" y="95"/>
                  </a:cubicBezTo>
                  <a:cubicBezTo>
                    <a:pt x="1066" y="82"/>
                    <a:pt x="1069" y="68"/>
                    <a:pt x="1087" y="65"/>
                  </a:cubicBezTo>
                  <a:cubicBezTo>
                    <a:pt x="1095" y="67"/>
                    <a:pt x="1110" y="69"/>
                    <a:pt x="1110" y="69"/>
                  </a:cubicBezTo>
                  <a:cubicBezTo>
                    <a:pt x="1115" y="73"/>
                    <a:pt x="1118" y="74"/>
                    <a:pt x="1125" y="74"/>
                  </a:cubicBezTo>
                  <a:cubicBezTo>
                    <a:pt x="1135" y="77"/>
                    <a:pt x="1136" y="79"/>
                    <a:pt x="1146" y="75"/>
                  </a:cubicBezTo>
                  <a:cubicBezTo>
                    <a:pt x="1151" y="75"/>
                    <a:pt x="1152" y="73"/>
                    <a:pt x="1155" y="72"/>
                  </a:cubicBezTo>
                  <a:cubicBezTo>
                    <a:pt x="1167" y="78"/>
                    <a:pt x="1153" y="79"/>
                    <a:pt x="1174" y="77"/>
                  </a:cubicBezTo>
                  <a:cubicBezTo>
                    <a:pt x="1182" y="72"/>
                    <a:pt x="1181" y="71"/>
                    <a:pt x="1191" y="72"/>
                  </a:cubicBezTo>
                  <a:cubicBezTo>
                    <a:pt x="1201" y="75"/>
                    <a:pt x="1211" y="73"/>
                    <a:pt x="1221" y="71"/>
                  </a:cubicBezTo>
                  <a:cubicBezTo>
                    <a:pt x="1230" y="57"/>
                    <a:pt x="1237" y="60"/>
                    <a:pt x="1255" y="59"/>
                  </a:cubicBezTo>
                  <a:cubicBezTo>
                    <a:pt x="1273" y="61"/>
                    <a:pt x="1290" y="65"/>
                    <a:pt x="1309" y="66"/>
                  </a:cubicBezTo>
                  <a:cubicBezTo>
                    <a:pt x="1313" y="77"/>
                    <a:pt x="1313" y="75"/>
                    <a:pt x="1327" y="74"/>
                  </a:cubicBezTo>
                  <a:cubicBezTo>
                    <a:pt x="1347" y="75"/>
                    <a:pt x="1366" y="80"/>
                    <a:pt x="1386" y="81"/>
                  </a:cubicBezTo>
                  <a:cubicBezTo>
                    <a:pt x="1407" y="91"/>
                    <a:pt x="1413" y="88"/>
                    <a:pt x="1444" y="89"/>
                  </a:cubicBezTo>
                  <a:cubicBezTo>
                    <a:pt x="1452" y="88"/>
                    <a:pt x="1459" y="88"/>
                    <a:pt x="1465" y="83"/>
                  </a:cubicBezTo>
                  <a:cubicBezTo>
                    <a:pt x="1478" y="84"/>
                    <a:pt x="1485" y="82"/>
                    <a:pt x="1497" y="80"/>
                  </a:cubicBezTo>
                  <a:cubicBezTo>
                    <a:pt x="1522" y="81"/>
                    <a:pt x="1512" y="75"/>
                    <a:pt x="1516" y="86"/>
                  </a:cubicBezTo>
                  <a:cubicBezTo>
                    <a:pt x="1516" y="87"/>
                    <a:pt x="1517" y="89"/>
                    <a:pt x="1518" y="90"/>
                  </a:cubicBezTo>
                  <a:cubicBezTo>
                    <a:pt x="1523" y="95"/>
                    <a:pt x="1539" y="96"/>
                    <a:pt x="1539" y="96"/>
                  </a:cubicBezTo>
                  <a:cubicBezTo>
                    <a:pt x="1547" y="100"/>
                    <a:pt x="1557" y="101"/>
                    <a:pt x="1566" y="102"/>
                  </a:cubicBezTo>
                  <a:cubicBezTo>
                    <a:pt x="1571" y="106"/>
                    <a:pt x="1575" y="107"/>
                    <a:pt x="1581" y="107"/>
                  </a:cubicBezTo>
                  <a:lnTo>
                    <a:pt x="1596" y="108"/>
                  </a:lnTo>
                  <a:cubicBezTo>
                    <a:pt x="1597" y="110"/>
                    <a:pt x="1600" y="107"/>
                    <a:pt x="1602" y="107"/>
                  </a:cubicBezTo>
                  <a:cubicBezTo>
                    <a:pt x="1607" y="105"/>
                    <a:pt x="1609" y="101"/>
                    <a:pt x="1614" y="98"/>
                  </a:cubicBezTo>
                  <a:cubicBezTo>
                    <a:pt x="1629" y="100"/>
                    <a:pt x="1614" y="124"/>
                    <a:pt x="1626" y="135"/>
                  </a:cubicBezTo>
                  <a:cubicBezTo>
                    <a:pt x="1633" y="141"/>
                    <a:pt x="1645" y="142"/>
                    <a:pt x="1653" y="144"/>
                  </a:cubicBezTo>
                  <a:cubicBezTo>
                    <a:pt x="1661" y="150"/>
                    <a:pt x="1661" y="154"/>
                    <a:pt x="1665" y="162"/>
                  </a:cubicBezTo>
                  <a:cubicBezTo>
                    <a:pt x="1668" y="179"/>
                    <a:pt x="1716" y="173"/>
                    <a:pt x="1716" y="173"/>
                  </a:cubicBezTo>
                  <a:cubicBezTo>
                    <a:pt x="1722" y="174"/>
                    <a:pt x="1728" y="176"/>
                    <a:pt x="1734" y="177"/>
                  </a:cubicBezTo>
                  <a:cubicBezTo>
                    <a:pt x="1744" y="182"/>
                    <a:pt x="1749" y="193"/>
                    <a:pt x="1761" y="195"/>
                  </a:cubicBezTo>
                  <a:cubicBezTo>
                    <a:pt x="1767" y="198"/>
                    <a:pt x="1780" y="200"/>
                    <a:pt x="1780" y="200"/>
                  </a:cubicBezTo>
                  <a:cubicBezTo>
                    <a:pt x="1785" y="211"/>
                    <a:pt x="1781" y="229"/>
                    <a:pt x="1783" y="242"/>
                  </a:cubicBezTo>
                  <a:cubicBezTo>
                    <a:pt x="1780" y="249"/>
                    <a:pt x="1777" y="251"/>
                    <a:pt x="1771" y="255"/>
                  </a:cubicBezTo>
                  <a:cubicBezTo>
                    <a:pt x="1769" y="269"/>
                    <a:pt x="1761" y="262"/>
                    <a:pt x="1750" y="260"/>
                  </a:cubicBezTo>
                  <a:cubicBezTo>
                    <a:pt x="1743" y="256"/>
                    <a:pt x="1736" y="260"/>
                    <a:pt x="1729" y="261"/>
                  </a:cubicBezTo>
                  <a:cubicBezTo>
                    <a:pt x="1719" y="266"/>
                    <a:pt x="1712" y="279"/>
                    <a:pt x="1705" y="288"/>
                  </a:cubicBezTo>
                  <a:cubicBezTo>
                    <a:pt x="1705" y="295"/>
                    <a:pt x="1706" y="303"/>
                    <a:pt x="1701" y="308"/>
                  </a:cubicBezTo>
                  <a:cubicBezTo>
                    <a:pt x="1698" y="311"/>
                    <a:pt x="1692" y="315"/>
                    <a:pt x="1692" y="315"/>
                  </a:cubicBezTo>
                  <a:cubicBezTo>
                    <a:pt x="1658" y="314"/>
                    <a:pt x="1666" y="314"/>
                    <a:pt x="1644" y="303"/>
                  </a:cubicBezTo>
                  <a:cubicBezTo>
                    <a:pt x="1635" y="306"/>
                    <a:pt x="1627" y="305"/>
                    <a:pt x="1618" y="308"/>
                  </a:cubicBezTo>
                  <a:cubicBezTo>
                    <a:pt x="1609" y="320"/>
                    <a:pt x="1602" y="332"/>
                    <a:pt x="1587" y="335"/>
                  </a:cubicBezTo>
                  <a:cubicBezTo>
                    <a:pt x="1579" y="340"/>
                    <a:pt x="1582" y="343"/>
                    <a:pt x="1573" y="339"/>
                  </a:cubicBezTo>
                  <a:cubicBezTo>
                    <a:pt x="1566" y="344"/>
                    <a:pt x="1563" y="348"/>
                    <a:pt x="1557" y="354"/>
                  </a:cubicBezTo>
                  <a:cubicBezTo>
                    <a:pt x="1555" y="358"/>
                    <a:pt x="1553" y="365"/>
                    <a:pt x="1548" y="366"/>
                  </a:cubicBezTo>
                  <a:cubicBezTo>
                    <a:pt x="1542" y="368"/>
                    <a:pt x="1531" y="369"/>
                    <a:pt x="1531" y="369"/>
                  </a:cubicBezTo>
                  <a:cubicBezTo>
                    <a:pt x="1523" y="375"/>
                    <a:pt x="1519" y="379"/>
                    <a:pt x="1513" y="387"/>
                  </a:cubicBezTo>
                  <a:cubicBezTo>
                    <a:pt x="1511" y="399"/>
                    <a:pt x="1503" y="398"/>
                    <a:pt x="1491" y="399"/>
                  </a:cubicBezTo>
                  <a:cubicBezTo>
                    <a:pt x="1474" y="402"/>
                    <a:pt x="1471" y="405"/>
                    <a:pt x="1479" y="420"/>
                  </a:cubicBezTo>
                  <a:cubicBezTo>
                    <a:pt x="1471" y="423"/>
                    <a:pt x="1463" y="432"/>
                    <a:pt x="1459" y="440"/>
                  </a:cubicBezTo>
                  <a:cubicBezTo>
                    <a:pt x="1458" y="449"/>
                    <a:pt x="1454" y="457"/>
                    <a:pt x="1447" y="464"/>
                  </a:cubicBezTo>
                  <a:cubicBezTo>
                    <a:pt x="1444" y="467"/>
                    <a:pt x="1438" y="471"/>
                    <a:pt x="1438" y="471"/>
                  </a:cubicBezTo>
                  <a:cubicBezTo>
                    <a:pt x="1433" y="479"/>
                    <a:pt x="1428" y="477"/>
                    <a:pt x="1419" y="476"/>
                  </a:cubicBezTo>
                  <a:cubicBezTo>
                    <a:pt x="1411" y="468"/>
                    <a:pt x="1401" y="473"/>
                    <a:pt x="1390" y="474"/>
                  </a:cubicBezTo>
                  <a:cubicBezTo>
                    <a:pt x="1380" y="479"/>
                    <a:pt x="1364" y="483"/>
                    <a:pt x="1353" y="483"/>
                  </a:cubicBezTo>
                  <a:cubicBezTo>
                    <a:pt x="1346" y="483"/>
                    <a:pt x="1343" y="483"/>
                    <a:pt x="1338" y="482"/>
                  </a:cubicBezTo>
                  <a:cubicBezTo>
                    <a:pt x="1333" y="481"/>
                    <a:pt x="1329" y="480"/>
                    <a:pt x="1324" y="479"/>
                  </a:cubicBezTo>
                  <a:cubicBezTo>
                    <a:pt x="1319" y="475"/>
                    <a:pt x="1315" y="474"/>
                    <a:pt x="1309" y="473"/>
                  </a:cubicBezTo>
                  <a:cubicBezTo>
                    <a:pt x="1300" y="474"/>
                    <a:pt x="1298" y="473"/>
                    <a:pt x="1293" y="480"/>
                  </a:cubicBezTo>
                  <a:cubicBezTo>
                    <a:pt x="1279" y="479"/>
                    <a:pt x="1277" y="477"/>
                    <a:pt x="1266" y="474"/>
                  </a:cubicBezTo>
                  <a:cubicBezTo>
                    <a:pt x="1254" y="475"/>
                    <a:pt x="1244" y="474"/>
                    <a:pt x="1234" y="480"/>
                  </a:cubicBezTo>
                  <a:cubicBezTo>
                    <a:pt x="1228" y="489"/>
                    <a:pt x="1218" y="495"/>
                    <a:pt x="1209" y="501"/>
                  </a:cubicBezTo>
                  <a:cubicBezTo>
                    <a:pt x="1204" y="510"/>
                    <a:pt x="1214" y="522"/>
                    <a:pt x="1198" y="525"/>
                  </a:cubicBezTo>
                  <a:cubicBezTo>
                    <a:pt x="1188" y="530"/>
                    <a:pt x="1192" y="543"/>
                    <a:pt x="1185" y="552"/>
                  </a:cubicBezTo>
                  <a:cubicBezTo>
                    <a:pt x="1187" y="565"/>
                    <a:pt x="1182" y="568"/>
                    <a:pt x="1177" y="579"/>
                  </a:cubicBezTo>
                  <a:cubicBezTo>
                    <a:pt x="1175" y="591"/>
                    <a:pt x="1175" y="599"/>
                    <a:pt x="1164" y="605"/>
                  </a:cubicBezTo>
                  <a:cubicBezTo>
                    <a:pt x="1160" y="610"/>
                    <a:pt x="1155" y="613"/>
                    <a:pt x="1150" y="617"/>
                  </a:cubicBezTo>
                  <a:cubicBezTo>
                    <a:pt x="1147" y="635"/>
                    <a:pt x="1130" y="616"/>
                    <a:pt x="1120" y="614"/>
                  </a:cubicBezTo>
                  <a:cubicBezTo>
                    <a:pt x="1114" y="617"/>
                    <a:pt x="1112" y="621"/>
                    <a:pt x="1105" y="620"/>
                  </a:cubicBezTo>
                  <a:cubicBezTo>
                    <a:pt x="1098" y="616"/>
                    <a:pt x="1098" y="615"/>
                    <a:pt x="1089" y="617"/>
                  </a:cubicBezTo>
                  <a:cubicBezTo>
                    <a:pt x="1077" y="624"/>
                    <a:pt x="1084" y="631"/>
                    <a:pt x="1071" y="638"/>
                  </a:cubicBezTo>
                  <a:cubicBezTo>
                    <a:pt x="1059" y="636"/>
                    <a:pt x="1055" y="633"/>
                    <a:pt x="1045" y="639"/>
                  </a:cubicBezTo>
                  <a:cubicBezTo>
                    <a:pt x="1034" y="637"/>
                    <a:pt x="1032" y="632"/>
                    <a:pt x="1027" y="623"/>
                  </a:cubicBezTo>
                  <a:cubicBezTo>
                    <a:pt x="1029" y="615"/>
                    <a:pt x="1030" y="611"/>
                    <a:pt x="1035" y="605"/>
                  </a:cubicBezTo>
                  <a:cubicBezTo>
                    <a:pt x="1031" y="601"/>
                    <a:pt x="1021" y="593"/>
                    <a:pt x="1021" y="593"/>
                  </a:cubicBezTo>
                  <a:cubicBezTo>
                    <a:pt x="1017" y="586"/>
                    <a:pt x="1020" y="583"/>
                    <a:pt x="1021" y="576"/>
                  </a:cubicBezTo>
                  <a:cubicBezTo>
                    <a:pt x="1016" y="567"/>
                    <a:pt x="1012" y="567"/>
                    <a:pt x="1003" y="564"/>
                  </a:cubicBezTo>
                  <a:cubicBezTo>
                    <a:pt x="989" y="570"/>
                    <a:pt x="994" y="566"/>
                    <a:pt x="988" y="573"/>
                  </a:cubicBezTo>
                  <a:cubicBezTo>
                    <a:pt x="985" y="586"/>
                    <a:pt x="967" y="603"/>
                    <a:pt x="955" y="608"/>
                  </a:cubicBezTo>
                  <a:cubicBezTo>
                    <a:pt x="919" y="606"/>
                    <a:pt x="925" y="607"/>
                    <a:pt x="903" y="600"/>
                  </a:cubicBezTo>
                  <a:cubicBezTo>
                    <a:pt x="893" y="602"/>
                    <a:pt x="887" y="602"/>
                    <a:pt x="894" y="612"/>
                  </a:cubicBezTo>
                  <a:cubicBezTo>
                    <a:pt x="890" y="632"/>
                    <a:pt x="893" y="631"/>
                    <a:pt x="876" y="629"/>
                  </a:cubicBezTo>
                  <a:cubicBezTo>
                    <a:pt x="863" y="632"/>
                    <a:pt x="874" y="639"/>
                    <a:pt x="867" y="644"/>
                  </a:cubicBezTo>
                  <a:cubicBezTo>
                    <a:pt x="863" y="647"/>
                    <a:pt x="852" y="647"/>
                    <a:pt x="852" y="647"/>
                  </a:cubicBezTo>
                  <a:cubicBezTo>
                    <a:pt x="844" y="652"/>
                    <a:pt x="841" y="660"/>
                    <a:pt x="832" y="665"/>
                  </a:cubicBezTo>
                  <a:cubicBezTo>
                    <a:pt x="827" y="675"/>
                    <a:pt x="824" y="676"/>
                    <a:pt x="813" y="678"/>
                  </a:cubicBezTo>
                  <a:cubicBezTo>
                    <a:pt x="802" y="677"/>
                    <a:pt x="799" y="677"/>
                    <a:pt x="790" y="671"/>
                  </a:cubicBezTo>
                  <a:cubicBezTo>
                    <a:pt x="777" y="677"/>
                    <a:pt x="764" y="685"/>
                    <a:pt x="757" y="699"/>
                  </a:cubicBezTo>
                  <a:cubicBezTo>
                    <a:pt x="755" y="707"/>
                    <a:pt x="749" y="710"/>
                    <a:pt x="745" y="717"/>
                  </a:cubicBezTo>
                  <a:cubicBezTo>
                    <a:pt x="742" y="731"/>
                    <a:pt x="742" y="732"/>
                    <a:pt x="736" y="743"/>
                  </a:cubicBezTo>
                  <a:cubicBezTo>
                    <a:pt x="734" y="758"/>
                    <a:pt x="730" y="757"/>
                    <a:pt x="741" y="771"/>
                  </a:cubicBezTo>
                  <a:cubicBezTo>
                    <a:pt x="741" y="777"/>
                    <a:pt x="745" y="783"/>
                    <a:pt x="744" y="789"/>
                  </a:cubicBezTo>
                  <a:cubicBezTo>
                    <a:pt x="744" y="791"/>
                    <a:pt x="739" y="796"/>
                    <a:pt x="738" y="798"/>
                  </a:cubicBezTo>
                  <a:cubicBezTo>
                    <a:pt x="726" y="816"/>
                    <a:pt x="733" y="817"/>
                    <a:pt x="709" y="822"/>
                  </a:cubicBezTo>
                  <a:cubicBezTo>
                    <a:pt x="698" y="827"/>
                    <a:pt x="685" y="827"/>
                    <a:pt x="673" y="828"/>
                  </a:cubicBezTo>
                  <a:cubicBezTo>
                    <a:pt x="668" y="834"/>
                    <a:pt x="670" y="831"/>
                    <a:pt x="667" y="836"/>
                  </a:cubicBezTo>
                  <a:cubicBezTo>
                    <a:pt x="664" y="838"/>
                    <a:pt x="662" y="839"/>
                    <a:pt x="655" y="840"/>
                  </a:cubicBezTo>
                  <a:cubicBezTo>
                    <a:pt x="645" y="836"/>
                    <a:pt x="633" y="843"/>
                    <a:pt x="622" y="843"/>
                  </a:cubicBezTo>
                  <a:cubicBezTo>
                    <a:pt x="607" y="845"/>
                    <a:pt x="592" y="846"/>
                    <a:pt x="577" y="849"/>
                  </a:cubicBezTo>
                  <a:cubicBezTo>
                    <a:pt x="571" y="852"/>
                    <a:pt x="569" y="850"/>
                    <a:pt x="564" y="845"/>
                  </a:cubicBezTo>
                  <a:cubicBezTo>
                    <a:pt x="551" y="846"/>
                    <a:pt x="549" y="845"/>
                    <a:pt x="540" y="852"/>
                  </a:cubicBezTo>
                  <a:cubicBezTo>
                    <a:pt x="537" y="860"/>
                    <a:pt x="537" y="862"/>
                    <a:pt x="529" y="858"/>
                  </a:cubicBezTo>
                  <a:cubicBezTo>
                    <a:pt x="525" y="852"/>
                    <a:pt x="525" y="849"/>
                    <a:pt x="517" y="848"/>
                  </a:cubicBezTo>
                  <a:cubicBezTo>
                    <a:pt x="512" y="851"/>
                    <a:pt x="508" y="854"/>
                    <a:pt x="504" y="858"/>
                  </a:cubicBezTo>
                  <a:cubicBezTo>
                    <a:pt x="501" y="865"/>
                    <a:pt x="497" y="872"/>
                    <a:pt x="490" y="873"/>
                  </a:cubicBezTo>
                  <a:cubicBezTo>
                    <a:pt x="489" y="880"/>
                    <a:pt x="484" y="881"/>
                    <a:pt x="481" y="888"/>
                  </a:cubicBezTo>
                  <a:cubicBezTo>
                    <a:pt x="474" y="881"/>
                    <a:pt x="472" y="872"/>
                    <a:pt x="463" y="867"/>
                  </a:cubicBezTo>
                  <a:cubicBezTo>
                    <a:pt x="465" y="857"/>
                    <a:pt x="465" y="857"/>
                    <a:pt x="459" y="849"/>
                  </a:cubicBezTo>
                  <a:cubicBezTo>
                    <a:pt x="444" y="852"/>
                    <a:pt x="440" y="860"/>
                    <a:pt x="427" y="866"/>
                  </a:cubicBezTo>
                  <a:cubicBezTo>
                    <a:pt x="414" y="864"/>
                    <a:pt x="410" y="867"/>
                    <a:pt x="408" y="855"/>
                  </a:cubicBezTo>
                  <a:cubicBezTo>
                    <a:pt x="409" y="846"/>
                    <a:pt x="410" y="844"/>
                    <a:pt x="414" y="837"/>
                  </a:cubicBezTo>
                  <a:cubicBezTo>
                    <a:pt x="416" y="828"/>
                    <a:pt x="409" y="826"/>
                    <a:pt x="402" y="822"/>
                  </a:cubicBezTo>
                  <a:cubicBezTo>
                    <a:pt x="387" y="824"/>
                    <a:pt x="378" y="826"/>
                    <a:pt x="370" y="813"/>
                  </a:cubicBezTo>
                  <a:cubicBezTo>
                    <a:pt x="369" y="798"/>
                    <a:pt x="370" y="799"/>
                    <a:pt x="357" y="797"/>
                  </a:cubicBezTo>
                  <a:cubicBezTo>
                    <a:pt x="351" y="794"/>
                    <a:pt x="347" y="794"/>
                    <a:pt x="340" y="795"/>
                  </a:cubicBezTo>
                  <a:cubicBezTo>
                    <a:pt x="329" y="811"/>
                    <a:pt x="330" y="809"/>
                    <a:pt x="306" y="810"/>
                  </a:cubicBezTo>
                  <a:cubicBezTo>
                    <a:pt x="296" y="814"/>
                    <a:pt x="298" y="823"/>
                    <a:pt x="291" y="830"/>
                  </a:cubicBezTo>
                  <a:cubicBezTo>
                    <a:pt x="286" y="835"/>
                    <a:pt x="271" y="835"/>
                    <a:pt x="265" y="836"/>
                  </a:cubicBezTo>
                  <a:cubicBezTo>
                    <a:pt x="260" y="842"/>
                    <a:pt x="255" y="840"/>
                    <a:pt x="249" y="837"/>
                  </a:cubicBezTo>
                  <a:cubicBezTo>
                    <a:pt x="246" y="833"/>
                    <a:pt x="244" y="828"/>
                    <a:pt x="241" y="824"/>
                  </a:cubicBezTo>
                  <a:cubicBezTo>
                    <a:pt x="238" y="808"/>
                    <a:pt x="222" y="796"/>
                    <a:pt x="207" y="794"/>
                  </a:cubicBezTo>
                  <a:cubicBezTo>
                    <a:pt x="195" y="795"/>
                    <a:pt x="193" y="798"/>
                    <a:pt x="184" y="804"/>
                  </a:cubicBezTo>
                  <a:cubicBezTo>
                    <a:pt x="176" y="803"/>
                    <a:pt x="173" y="806"/>
                    <a:pt x="168" y="812"/>
                  </a:cubicBezTo>
                  <a:cubicBezTo>
                    <a:pt x="162" y="806"/>
                    <a:pt x="160" y="804"/>
                    <a:pt x="151" y="803"/>
                  </a:cubicBezTo>
                  <a:cubicBezTo>
                    <a:pt x="138" y="804"/>
                    <a:pt x="124" y="806"/>
                    <a:pt x="112" y="801"/>
                  </a:cubicBezTo>
                  <a:cubicBezTo>
                    <a:pt x="105" y="803"/>
                    <a:pt x="101" y="806"/>
                    <a:pt x="94" y="807"/>
                  </a:cubicBezTo>
                  <a:cubicBezTo>
                    <a:pt x="86" y="806"/>
                    <a:pt x="82" y="802"/>
                    <a:pt x="75" y="798"/>
                  </a:cubicBezTo>
                  <a:cubicBezTo>
                    <a:pt x="65" y="800"/>
                    <a:pt x="56" y="802"/>
                    <a:pt x="46" y="804"/>
                  </a:cubicBezTo>
                  <a:cubicBezTo>
                    <a:pt x="41" y="807"/>
                    <a:pt x="38" y="812"/>
                    <a:pt x="33" y="815"/>
                  </a:cubicBezTo>
                  <a:cubicBezTo>
                    <a:pt x="27" y="812"/>
                    <a:pt x="20" y="810"/>
                    <a:pt x="13" y="809"/>
                  </a:cubicBezTo>
                  <a:cubicBezTo>
                    <a:pt x="6" y="798"/>
                    <a:pt x="11" y="781"/>
                    <a:pt x="3" y="768"/>
                  </a:cubicBezTo>
                  <a:cubicBezTo>
                    <a:pt x="3" y="764"/>
                    <a:pt x="0" y="721"/>
                    <a:pt x="13" y="714"/>
                  </a:cubicBezTo>
                  <a:cubicBezTo>
                    <a:pt x="28" y="717"/>
                    <a:pt x="23" y="726"/>
                    <a:pt x="36" y="729"/>
                  </a:cubicBezTo>
                  <a:cubicBezTo>
                    <a:pt x="46" y="728"/>
                    <a:pt x="48" y="727"/>
                    <a:pt x="51" y="717"/>
                  </a:cubicBezTo>
                  <a:cubicBezTo>
                    <a:pt x="46" y="702"/>
                    <a:pt x="63" y="696"/>
                    <a:pt x="75" y="693"/>
                  </a:cubicBezTo>
                  <a:cubicBezTo>
                    <a:pt x="84" y="684"/>
                    <a:pt x="90" y="673"/>
                    <a:pt x="103" y="671"/>
                  </a:cubicBezTo>
                  <a:cubicBezTo>
                    <a:pt x="110" y="668"/>
                    <a:pt x="114" y="663"/>
                    <a:pt x="121" y="660"/>
                  </a:cubicBezTo>
                  <a:cubicBezTo>
                    <a:pt x="130" y="661"/>
                    <a:pt x="140" y="658"/>
                    <a:pt x="147" y="663"/>
                  </a:cubicBezTo>
                  <a:cubicBezTo>
                    <a:pt x="149" y="664"/>
                    <a:pt x="147" y="667"/>
                    <a:pt x="148" y="669"/>
                  </a:cubicBezTo>
                  <a:cubicBezTo>
                    <a:pt x="149" y="670"/>
                    <a:pt x="151" y="670"/>
                    <a:pt x="153" y="671"/>
                  </a:cubicBezTo>
                  <a:cubicBezTo>
                    <a:pt x="159" y="668"/>
                    <a:pt x="162" y="671"/>
                    <a:pt x="168" y="672"/>
                  </a:cubicBezTo>
                  <a:cubicBezTo>
                    <a:pt x="174" y="676"/>
                    <a:pt x="180" y="680"/>
                    <a:pt x="183" y="687"/>
                  </a:cubicBezTo>
                  <a:cubicBezTo>
                    <a:pt x="185" y="696"/>
                    <a:pt x="195" y="694"/>
                    <a:pt x="204" y="695"/>
                  </a:cubicBezTo>
                  <a:cubicBezTo>
                    <a:pt x="206" y="705"/>
                    <a:pt x="205" y="712"/>
                    <a:pt x="199" y="720"/>
                  </a:cubicBezTo>
                  <a:cubicBezTo>
                    <a:pt x="202" y="726"/>
                    <a:pt x="204" y="734"/>
                    <a:pt x="210" y="735"/>
                  </a:cubicBezTo>
                  <a:cubicBezTo>
                    <a:pt x="217" y="734"/>
                    <a:pt x="224" y="733"/>
                    <a:pt x="220" y="725"/>
                  </a:cubicBezTo>
                  <a:cubicBezTo>
                    <a:pt x="218" y="716"/>
                    <a:pt x="220" y="710"/>
                    <a:pt x="228" y="705"/>
                  </a:cubicBezTo>
                  <a:cubicBezTo>
                    <a:pt x="234" y="697"/>
                    <a:pt x="242" y="688"/>
                    <a:pt x="252" y="686"/>
                  </a:cubicBezTo>
                  <a:cubicBezTo>
                    <a:pt x="254" y="677"/>
                    <a:pt x="256" y="675"/>
                    <a:pt x="265" y="672"/>
                  </a:cubicBezTo>
                  <a:cubicBezTo>
                    <a:pt x="268" y="668"/>
                    <a:pt x="270" y="662"/>
                    <a:pt x="273" y="659"/>
                  </a:cubicBezTo>
                  <a:cubicBezTo>
                    <a:pt x="277" y="652"/>
                    <a:pt x="280" y="654"/>
                    <a:pt x="286" y="651"/>
                  </a:cubicBezTo>
                  <a:cubicBezTo>
                    <a:pt x="292" y="644"/>
                    <a:pt x="301" y="639"/>
                    <a:pt x="310" y="638"/>
                  </a:cubicBezTo>
                  <a:cubicBezTo>
                    <a:pt x="321" y="633"/>
                    <a:pt x="325" y="636"/>
                    <a:pt x="339" y="638"/>
                  </a:cubicBezTo>
                  <a:cubicBezTo>
                    <a:pt x="341" y="638"/>
                    <a:pt x="345" y="639"/>
                    <a:pt x="345" y="639"/>
                  </a:cubicBezTo>
                  <a:cubicBezTo>
                    <a:pt x="351" y="649"/>
                    <a:pt x="355" y="650"/>
                    <a:pt x="366" y="651"/>
                  </a:cubicBezTo>
                  <a:cubicBezTo>
                    <a:pt x="373" y="650"/>
                    <a:pt x="376" y="645"/>
                    <a:pt x="381" y="651"/>
                  </a:cubicBezTo>
                  <a:cubicBezTo>
                    <a:pt x="383" y="662"/>
                    <a:pt x="393" y="653"/>
                    <a:pt x="402" y="656"/>
                  </a:cubicBezTo>
                  <a:cubicBezTo>
                    <a:pt x="414" y="665"/>
                    <a:pt x="399" y="673"/>
                    <a:pt x="418" y="669"/>
                  </a:cubicBezTo>
                  <a:cubicBezTo>
                    <a:pt x="436" y="660"/>
                    <a:pt x="436" y="643"/>
                    <a:pt x="450" y="635"/>
                  </a:cubicBezTo>
                  <a:cubicBezTo>
                    <a:pt x="461" y="621"/>
                    <a:pt x="452" y="609"/>
                    <a:pt x="474" y="605"/>
                  </a:cubicBezTo>
                  <a:cubicBezTo>
                    <a:pt x="484" y="597"/>
                    <a:pt x="487" y="607"/>
                    <a:pt x="498" y="609"/>
                  </a:cubicBezTo>
                  <a:cubicBezTo>
                    <a:pt x="502" y="615"/>
                    <a:pt x="509" y="618"/>
                    <a:pt x="513" y="621"/>
                  </a:cubicBezTo>
                  <a:cubicBezTo>
                    <a:pt x="516" y="628"/>
                    <a:pt x="515" y="623"/>
                    <a:pt x="520" y="615"/>
                  </a:cubicBezTo>
                  <a:cubicBezTo>
                    <a:pt x="519" y="600"/>
                    <a:pt x="512" y="595"/>
                    <a:pt x="529" y="593"/>
                  </a:cubicBezTo>
                  <a:cubicBezTo>
                    <a:pt x="537" y="590"/>
                    <a:pt x="543" y="591"/>
                    <a:pt x="550" y="596"/>
                  </a:cubicBezTo>
                  <a:cubicBezTo>
                    <a:pt x="556" y="594"/>
                    <a:pt x="559" y="590"/>
                    <a:pt x="564" y="587"/>
                  </a:cubicBezTo>
                  <a:cubicBezTo>
                    <a:pt x="565" y="579"/>
                    <a:pt x="569" y="580"/>
                    <a:pt x="573" y="573"/>
                  </a:cubicBezTo>
                  <a:cubicBezTo>
                    <a:pt x="569" y="555"/>
                    <a:pt x="580" y="556"/>
                    <a:pt x="595" y="554"/>
                  </a:cubicBezTo>
                  <a:cubicBezTo>
                    <a:pt x="607" y="549"/>
                    <a:pt x="610" y="544"/>
                    <a:pt x="624" y="542"/>
                  </a:cubicBezTo>
                  <a:cubicBezTo>
                    <a:pt x="630" y="535"/>
                    <a:pt x="629" y="526"/>
                    <a:pt x="619" y="524"/>
                  </a:cubicBezTo>
                  <a:cubicBezTo>
                    <a:pt x="610" y="525"/>
                    <a:pt x="608" y="527"/>
                    <a:pt x="600" y="531"/>
                  </a:cubicBezTo>
                  <a:cubicBezTo>
                    <a:pt x="593" y="530"/>
                    <a:pt x="588" y="525"/>
                    <a:pt x="580" y="524"/>
                  </a:cubicBezTo>
                  <a:cubicBezTo>
                    <a:pt x="569" y="525"/>
                    <a:pt x="558" y="528"/>
                    <a:pt x="549" y="521"/>
                  </a:cubicBezTo>
                  <a:cubicBezTo>
                    <a:pt x="541" y="501"/>
                    <a:pt x="538" y="500"/>
                    <a:pt x="514" y="498"/>
                  </a:cubicBezTo>
                  <a:cubicBezTo>
                    <a:pt x="505" y="491"/>
                    <a:pt x="507" y="498"/>
                    <a:pt x="504" y="504"/>
                  </a:cubicBezTo>
                  <a:cubicBezTo>
                    <a:pt x="502" y="507"/>
                    <a:pt x="494" y="509"/>
                    <a:pt x="490" y="510"/>
                  </a:cubicBezTo>
                  <a:cubicBezTo>
                    <a:pt x="472" y="519"/>
                    <a:pt x="479" y="497"/>
                    <a:pt x="480" y="486"/>
                  </a:cubicBezTo>
                  <a:cubicBezTo>
                    <a:pt x="478" y="474"/>
                    <a:pt x="470" y="460"/>
                    <a:pt x="457" y="458"/>
                  </a:cubicBezTo>
                  <a:cubicBezTo>
                    <a:pt x="439" y="459"/>
                    <a:pt x="434" y="460"/>
                    <a:pt x="423" y="449"/>
                  </a:cubicBezTo>
                  <a:cubicBezTo>
                    <a:pt x="429" y="438"/>
                    <a:pt x="426" y="446"/>
                    <a:pt x="429" y="425"/>
                  </a:cubicBezTo>
                  <a:cubicBezTo>
                    <a:pt x="429" y="423"/>
                    <a:pt x="430" y="419"/>
                    <a:pt x="430" y="419"/>
                  </a:cubicBezTo>
                  <a:cubicBezTo>
                    <a:pt x="418" y="410"/>
                    <a:pt x="424" y="413"/>
                    <a:pt x="415" y="408"/>
                  </a:cubicBezTo>
                  <a:cubicBezTo>
                    <a:pt x="408" y="399"/>
                    <a:pt x="403" y="386"/>
                    <a:pt x="399" y="375"/>
                  </a:cubicBezTo>
                  <a:cubicBezTo>
                    <a:pt x="395" y="376"/>
                    <a:pt x="391" y="375"/>
                    <a:pt x="387" y="377"/>
                  </a:cubicBezTo>
                  <a:cubicBezTo>
                    <a:pt x="378" y="381"/>
                    <a:pt x="392" y="392"/>
                    <a:pt x="396" y="393"/>
                  </a:cubicBezTo>
                  <a:cubicBezTo>
                    <a:pt x="393" y="400"/>
                    <a:pt x="389" y="405"/>
                    <a:pt x="385" y="411"/>
                  </a:cubicBezTo>
                  <a:cubicBezTo>
                    <a:pt x="384" y="416"/>
                    <a:pt x="383" y="420"/>
                    <a:pt x="382" y="425"/>
                  </a:cubicBezTo>
                  <a:cubicBezTo>
                    <a:pt x="381" y="430"/>
                    <a:pt x="367" y="422"/>
                    <a:pt x="367" y="422"/>
                  </a:cubicBezTo>
                  <a:cubicBezTo>
                    <a:pt x="362" y="425"/>
                    <a:pt x="358" y="427"/>
                    <a:pt x="355" y="432"/>
                  </a:cubicBezTo>
                  <a:cubicBezTo>
                    <a:pt x="353" y="441"/>
                    <a:pt x="353" y="441"/>
                    <a:pt x="357" y="450"/>
                  </a:cubicBezTo>
                  <a:cubicBezTo>
                    <a:pt x="358" y="457"/>
                    <a:pt x="357" y="461"/>
                    <a:pt x="355" y="467"/>
                  </a:cubicBezTo>
                  <a:cubicBezTo>
                    <a:pt x="348" y="464"/>
                    <a:pt x="344" y="459"/>
                    <a:pt x="337" y="456"/>
                  </a:cubicBezTo>
                  <a:cubicBezTo>
                    <a:pt x="334" y="457"/>
                    <a:pt x="334" y="462"/>
                    <a:pt x="331" y="462"/>
                  </a:cubicBezTo>
                  <a:cubicBezTo>
                    <a:pt x="329" y="462"/>
                    <a:pt x="321" y="454"/>
                    <a:pt x="319" y="453"/>
                  </a:cubicBezTo>
                  <a:cubicBezTo>
                    <a:pt x="308" y="455"/>
                    <a:pt x="309" y="458"/>
                    <a:pt x="300" y="461"/>
                  </a:cubicBezTo>
                  <a:cubicBezTo>
                    <a:pt x="292" y="453"/>
                    <a:pt x="295" y="452"/>
                    <a:pt x="283" y="453"/>
                  </a:cubicBezTo>
                  <a:cubicBezTo>
                    <a:pt x="273" y="456"/>
                    <a:pt x="270" y="452"/>
                    <a:pt x="265" y="444"/>
                  </a:cubicBezTo>
                  <a:cubicBezTo>
                    <a:pt x="257" y="446"/>
                    <a:pt x="254" y="452"/>
                    <a:pt x="250" y="446"/>
                  </a:cubicBezTo>
                  <a:cubicBezTo>
                    <a:pt x="248" y="429"/>
                    <a:pt x="250" y="396"/>
                    <a:pt x="229" y="392"/>
                  </a:cubicBezTo>
                  <a:cubicBezTo>
                    <a:pt x="219" y="394"/>
                    <a:pt x="223" y="396"/>
                    <a:pt x="217" y="401"/>
                  </a:cubicBezTo>
                  <a:cubicBezTo>
                    <a:pt x="213" y="404"/>
                    <a:pt x="208" y="403"/>
                    <a:pt x="204" y="404"/>
                  </a:cubicBezTo>
                  <a:cubicBezTo>
                    <a:pt x="181" y="401"/>
                    <a:pt x="194" y="401"/>
                    <a:pt x="184" y="389"/>
                  </a:cubicBezTo>
                  <a:cubicBezTo>
                    <a:pt x="177" y="381"/>
                    <a:pt x="166" y="380"/>
                    <a:pt x="157" y="378"/>
                  </a:cubicBezTo>
                  <a:cubicBezTo>
                    <a:pt x="141" y="366"/>
                    <a:pt x="162" y="361"/>
                    <a:pt x="171" y="357"/>
                  </a:cubicBezTo>
                  <a:cubicBezTo>
                    <a:pt x="177" y="355"/>
                    <a:pt x="182" y="351"/>
                    <a:pt x="187" y="347"/>
                  </a:cubicBezTo>
                  <a:cubicBezTo>
                    <a:pt x="190" y="339"/>
                    <a:pt x="197" y="334"/>
                    <a:pt x="201" y="326"/>
                  </a:cubicBezTo>
                  <a:cubicBezTo>
                    <a:pt x="203" y="316"/>
                    <a:pt x="215" y="312"/>
                    <a:pt x="222" y="306"/>
                  </a:cubicBezTo>
                  <a:cubicBezTo>
                    <a:pt x="228" y="293"/>
                    <a:pt x="236" y="296"/>
                    <a:pt x="250" y="294"/>
                  </a:cubicBezTo>
                  <a:cubicBezTo>
                    <a:pt x="260" y="286"/>
                    <a:pt x="252" y="294"/>
                    <a:pt x="256" y="275"/>
                  </a:cubicBezTo>
                  <a:cubicBezTo>
                    <a:pt x="259" y="262"/>
                    <a:pt x="286" y="264"/>
                    <a:pt x="294" y="263"/>
                  </a:cubicBezTo>
                  <a:cubicBezTo>
                    <a:pt x="300" y="257"/>
                    <a:pt x="303" y="252"/>
                    <a:pt x="310" y="248"/>
                  </a:cubicBezTo>
                  <a:cubicBezTo>
                    <a:pt x="313" y="242"/>
                    <a:pt x="317" y="241"/>
                    <a:pt x="322" y="237"/>
                  </a:cubicBezTo>
                  <a:cubicBezTo>
                    <a:pt x="329" y="223"/>
                    <a:pt x="313" y="214"/>
                    <a:pt x="301" y="212"/>
                  </a:cubicBezTo>
                  <a:cubicBezTo>
                    <a:pt x="287" y="205"/>
                    <a:pt x="247" y="219"/>
                    <a:pt x="264" y="212"/>
                  </a:cubicBezTo>
                  <a:close/>
                </a:path>
              </a:pathLst>
            </a:custGeom>
            <a:solidFill>
              <a:srgbClr val="B2B2B2">
                <a:alpha val="18823"/>
              </a:srgbClr>
            </a:solidFill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6269038" y="1462088"/>
            <a:ext cx="1731962" cy="1666875"/>
            <a:chOff x="0" y="561"/>
            <a:chExt cx="1366" cy="1434"/>
          </a:xfrm>
        </p:grpSpPr>
        <p:pic>
          <p:nvPicPr>
            <p:cNvPr id="18437" name="Picture 5" descr="050_Eocene_3globes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61"/>
              <a:ext cx="1366" cy="1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8" name="Picture 6" descr="MCDD01775_0000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" y="794"/>
              <a:ext cx="62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86373" y="6003925"/>
            <a:ext cx="7235825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ct val="50000"/>
              </a:spcAft>
              <a:buClr>
                <a:schemeClr val="tx2"/>
              </a:buClr>
              <a:buFontTx/>
              <a:buChar char="•"/>
            </a:pPr>
            <a:r>
              <a:rPr lang="ru-RU" altLang="en-US" b="1" dirty="0" smtClean="0">
                <a:latin typeface="Arial" charset="0"/>
              </a:rPr>
              <a:t>Данные </a:t>
            </a:r>
            <a:r>
              <a:rPr lang="en-US" altLang="en-US" b="1" dirty="0" smtClean="0">
                <a:latin typeface="Arial" charset="0"/>
              </a:rPr>
              <a:t>IHS Global</a:t>
            </a:r>
            <a:r>
              <a:rPr lang="ru-RU" altLang="en-US" b="1" dirty="0" smtClean="0">
                <a:latin typeface="Arial" charset="0"/>
              </a:rPr>
              <a:t> </a:t>
            </a:r>
            <a:r>
              <a:rPr lang="en-US" altLang="en-US" b="1" dirty="0" smtClean="0">
                <a:latin typeface="Arial" charset="0"/>
              </a:rPr>
              <a:t>Oil and Gas </a:t>
            </a:r>
            <a:endParaRPr lang="en-AU" altLang="en-US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Карта перспектив </a:t>
            </a:r>
            <a:r>
              <a:rPr lang="ru-RU" dirty="0" err="1" smtClean="0"/>
              <a:t>нефтегазоносности</a:t>
            </a:r>
            <a:endParaRPr lang="en-GB" dirty="0"/>
          </a:p>
        </p:txBody>
      </p:sp>
      <p:pic>
        <p:nvPicPr>
          <p:cNvPr id="4" name="Picture 4" descr="Копия oi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8" y="1369378"/>
            <a:ext cx="8309292" cy="4599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8332787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eaLnBrk="1" hangingPunct="1">
              <a:spcAft>
                <a:spcPct val="50000"/>
              </a:spcAft>
              <a:buClr>
                <a:schemeClr val="tx2"/>
              </a:buClr>
            </a:pPr>
            <a:r>
              <a:rPr lang="ru-RU" altLang="en-US" b="1" dirty="0" smtClean="0">
                <a:latin typeface="Arial" charset="0"/>
              </a:rPr>
              <a:t>Данные Кыргызская Горная Ассоциация</a:t>
            </a:r>
            <a:endParaRPr lang="en-AU" altLang="en-US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4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Условные обозначения</a:t>
            </a:r>
            <a:endParaRPr lang="en-GB" dirty="0"/>
          </a:p>
        </p:txBody>
      </p:sp>
      <p:pic>
        <p:nvPicPr>
          <p:cNvPr id="4" name="Picture 4" descr="oi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4" y="1349375"/>
            <a:ext cx="7347585" cy="4654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89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mtClean="0">
                <a:solidFill>
                  <a:srgbClr val="7B9899"/>
                </a:solidFill>
              </a:rPr>
              <a:t>Запасы углеводородов Ферганского НГБ</a:t>
            </a:r>
            <a:endParaRPr lang="en-GB" altLang="en-US" smtClean="0">
              <a:solidFill>
                <a:srgbClr val="7B9899"/>
              </a:solidFill>
            </a:endParaRPr>
          </a:p>
        </p:txBody>
      </p:sp>
      <p:grpSp>
        <p:nvGrpSpPr>
          <p:cNvPr id="19459" name="Group 21"/>
          <p:cNvGrpSpPr>
            <a:grpSpLocks/>
          </p:cNvGrpSpPr>
          <p:nvPr/>
        </p:nvGrpSpPr>
        <p:grpSpPr bwMode="auto">
          <a:xfrm>
            <a:off x="568325" y="3486150"/>
            <a:ext cx="3589338" cy="2559050"/>
            <a:chOff x="1" y="2403"/>
            <a:chExt cx="2261" cy="1612"/>
          </a:xfrm>
        </p:grpSpPr>
        <p:grpSp>
          <p:nvGrpSpPr>
            <p:cNvPr id="19475" name="Group 22"/>
            <p:cNvGrpSpPr>
              <a:grpSpLocks/>
            </p:cNvGrpSpPr>
            <p:nvPr/>
          </p:nvGrpSpPr>
          <p:grpSpPr bwMode="auto">
            <a:xfrm>
              <a:off x="49" y="2403"/>
              <a:ext cx="2213" cy="1598"/>
              <a:chOff x="116" y="2449"/>
              <a:chExt cx="2127" cy="1598"/>
            </a:xfrm>
          </p:grpSpPr>
          <p:sp>
            <p:nvSpPr>
              <p:cNvPr id="19479" name="Rectangle 23"/>
              <p:cNvSpPr>
                <a:spLocks noChangeArrowheads="1"/>
              </p:cNvSpPr>
              <p:nvPr/>
            </p:nvSpPr>
            <p:spPr bwMode="auto">
              <a:xfrm>
                <a:off x="166" y="2470"/>
                <a:ext cx="2077" cy="15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19480" name="Freeform 24"/>
              <p:cNvSpPr>
                <a:spLocks/>
              </p:cNvSpPr>
              <p:nvPr/>
            </p:nvSpPr>
            <p:spPr bwMode="auto">
              <a:xfrm>
                <a:off x="428" y="3510"/>
                <a:ext cx="1724" cy="370"/>
              </a:xfrm>
              <a:custGeom>
                <a:avLst/>
                <a:gdLst>
                  <a:gd name="T0" fmla="*/ 0 w 1790"/>
                  <a:gd name="T1" fmla="*/ 90 h 593"/>
                  <a:gd name="T2" fmla="*/ 108 w 1790"/>
                  <a:gd name="T3" fmla="*/ 90 h 593"/>
                  <a:gd name="T4" fmla="*/ 129 w 1790"/>
                  <a:gd name="T5" fmla="*/ 89 h 593"/>
                  <a:gd name="T6" fmla="*/ 537 w 1790"/>
                  <a:gd name="T7" fmla="*/ 89 h 593"/>
                  <a:gd name="T8" fmla="*/ 553 w 1790"/>
                  <a:gd name="T9" fmla="*/ 89 h 593"/>
                  <a:gd name="T10" fmla="*/ 664 w 1790"/>
                  <a:gd name="T11" fmla="*/ 89 h 593"/>
                  <a:gd name="T12" fmla="*/ 740 w 1790"/>
                  <a:gd name="T13" fmla="*/ 89 h 593"/>
                  <a:gd name="T14" fmla="*/ 823 w 1790"/>
                  <a:gd name="T15" fmla="*/ 87 h 593"/>
                  <a:gd name="T16" fmla="*/ 841 w 1790"/>
                  <a:gd name="T17" fmla="*/ 85 h 593"/>
                  <a:gd name="T18" fmla="*/ 859 w 1790"/>
                  <a:gd name="T19" fmla="*/ 75 h 593"/>
                  <a:gd name="T20" fmla="*/ 904 w 1790"/>
                  <a:gd name="T21" fmla="*/ 75 h 593"/>
                  <a:gd name="T22" fmla="*/ 947 w 1790"/>
                  <a:gd name="T23" fmla="*/ 74 h 593"/>
                  <a:gd name="T24" fmla="*/ 956 w 1790"/>
                  <a:gd name="T25" fmla="*/ 72 h 593"/>
                  <a:gd name="T26" fmla="*/ 985 w 1790"/>
                  <a:gd name="T27" fmla="*/ 71 h 593"/>
                  <a:gd name="T28" fmla="*/ 993 w 1790"/>
                  <a:gd name="T29" fmla="*/ 66 h 593"/>
                  <a:gd name="T30" fmla="*/ 1009 w 1790"/>
                  <a:gd name="T31" fmla="*/ 63 h 593"/>
                  <a:gd name="T32" fmla="*/ 1055 w 1790"/>
                  <a:gd name="T33" fmla="*/ 64 h 593"/>
                  <a:gd name="T34" fmla="*/ 1071 w 1790"/>
                  <a:gd name="T35" fmla="*/ 62 h 593"/>
                  <a:gd name="T36" fmla="*/ 1090 w 1790"/>
                  <a:gd name="T37" fmla="*/ 56 h 593"/>
                  <a:gd name="T38" fmla="*/ 1148 w 1790"/>
                  <a:gd name="T39" fmla="*/ 56 h 593"/>
                  <a:gd name="T40" fmla="*/ 1178 w 1790"/>
                  <a:gd name="T41" fmla="*/ 52 h 593"/>
                  <a:gd name="T42" fmla="*/ 1201 w 1790"/>
                  <a:gd name="T43" fmla="*/ 52 h 593"/>
                  <a:gd name="T44" fmla="*/ 1220 w 1790"/>
                  <a:gd name="T45" fmla="*/ 46 h 593"/>
                  <a:gd name="T46" fmla="*/ 1244 w 1790"/>
                  <a:gd name="T47" fmla="*/ 45 h 593"/>
                  <a:gd name="T48" fmla="*/ 1255 w 1790"/>
                  <a:gd name="T49" fmla="*/ 44 h 593"/>
                  <a:gd name="T50" fmla="*/ 1275 w 1790"/>
                  <a:gd name="T51" fmla="*/ 38 h 593"/>
                  <a:gd name="T52" fmla="*/ 1295 w 1790"/>
                  <a:gd name="T53" fmla="*/ 38 h 593"/>
                  <a:gd name="T54" fmla="*/ 1312 w 1790"/>
                  <a:gd name="T55" fmla="*/ 27 h 593"/>
                  <a:gd name="T56" fmla="*/ 1347 w 1790"/>
                  <a:gd name="T57" fmla="*/ 26 h 593"/>
                  <a:gd name="T58" fmla="*/ 1392 w 1790"/>
                  <a:gd name="T59" fmla="*/ 25 h 593"/>
                  <a:gd name="T60" fmla="*/ 1453 w 1790"/>
                  <a:gd name="T61" fmla="*/ 25 h 593"/>
                  <a:gd name="T62" fmla="*/ 1471 w 1790"/>
                  <a:gd name="T63" fmla="*/ 2 h 593"/>
                  <a:gd name="T64" fmla="*/ 1487 w 1790"/>
                  <a:gd name="T65" fmla="*/ 1 h 593"/>
                  <a:gd name="T66" fmla="*/ 1526 w 1790"/>
                  <a:gd name="T67" fmla="*/ 1 h 593"/>
                  <a:gd name="T68" fmla="*/ 1540 w 1790"/>
                  <a:gd name="T69" fmla="*/ 0 h 5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790"/>
                  <a:gd name="T106" fmla="*/ 0 h 593"/>
                  <a:gd name="T107" fmla="*/ 1790 w 1790"/>
                  <a:gd name="T108" fmla="*/ 593 h 5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790" h="593">
                    <a:moveTo>
                      <a:pt x="0" y="593"/>
                    </a:moveTo>
                    <a:lnTo>
                      <a:pt x="125" y="590"/>
                    </a:lnTo>
                    <a:lnTo>
                      <a:pt x="149" y="588"/>
                    </a:lnTo>
                    <a:lnTo>
                      <a:pt x="624" y="588"/>
                    </a:lnTo>
                    <a:lnTo>
                      <a:pt x="643" y="585"/>
                    </a:lnTo>
                    <a:lnTo>
                      <a:pt x="770" y="583"/>
                    </a:lnTo>
                    <a:lnTo>
                      <a:pt x="859" y="583"/>
                    </a:lnTo>
                    <a:lnTo>
                      <a:pt x="957" y="576"/>
                    </a:lnTo>
                    <a:lnTo>
                      <a:pt x="977" y="559"/>
                    </a:lnTo>
                    <a:lnTo>
                      <a:pt x="998" y="492"/>
                    </a:lnTo>
                    <a:lnTo>
                      <a:pt x="1051" y="492"/>
                    </a:lnTo>
                    <a:lnTo>
                      <a:pt x="1101" y="489"/>
                    </a:lnTo>
                    <a:lnTo>
                      <a:pt x="1111" y="477"/>
                    </a:lnTo>
                    <a:lnTo>
                      <a:pt x="1145" y="465"/>
                    </a:lnTo>
                    <a:lnTo>
                      <a:pt x="1154" y="434"/>
                    </a:lnTo>
                    <a:lnTo>
                      <a:pt x="1173" y="417"/>
                    </a:lnTo>
                    <a:lnTo>
                      <a:pt x="1226" y="420"/>
                    </a:lnTo>
                    <a:lnTo>
                      <a:pt x="1245" y="405"/>
                    </a:lnTo>
                    <a:lnTo>
                      <a:pt x="1267" y="367"/>
                    </a:lnTo>
                    <a:lnTo>
                      <a:pt x="1334" y="367"/>
                    </a:lnTo>
                    <a:lnTo>
                      <a:pt x="1370" y="341"/>
                    </a:lnTo>
                    <a:lnTo>
                      <a:pt x="1397" y="341"/>
                    </a:lnTo>
                    <a:lnTo>
                      <a:pt x="1418" y="300"/>
                    </a:lnTo>
                    <a:lnTo>
                      <a:pt x="1445" y="297"/>
                    </a:lnTo>
                    <a:lnTo>
                      <a:pt x="1459" y="290"/>
                    </a:lnTo>
                    <a:lnTo>
                      <a:pt x="1483" y="252"/>
                    </a:lnTo>
                    <a:lnTo>
                      <a:pt x="1505" y="252"/>
                    </a:lnTo>
                    <a:lnTo>
                      <a:pt x="1524" y="180"/>
                    </a:lnTo>
                    <a:lnTo>
                      <a:pt x="1567" y="173"/>
                    </a:lnTo>
                    <a:lnTo>
                      <a:pt x="1617" y="165"/>
                    </a:lnTo>
                    <a:lnTo>
                      <a:pt x="1689" y="165"/>
                    </a:lnTo>
                    <a:lnTo>
                      <a:pt x="1709" y="19"/>
                    </a:lnTo>
                    <a:lnTo>
                      <a:pt x="1728" y="12"/>
                    </a:lnTo>
                    <a:lnTo>
                      <a:pt x="1773" y="7"/>
                    </a:lnTo>
                    <a:lnTo>
                      <a:pt x="1790" y="0"/>
                    </a:lnTo>
                  </a:path>
                </a:pathLst>
              </a:custGeom>
              <a:noFill/>
              <a:ln w="38100" cmpd="sng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481" name="Freeform 25"/>
              <p:cNvSpPr>
                <a:spLocks/>
              </p:cNvSpPr>
              <p:nvPr/>
            </p:nvSpPr>
            <p:spPr bwMode="auto">
              <a:xfrm>
                <a:off x="470" y="2960"/>
                <a:ext cx="1686" cy="912"/>
              </a:xfrm>
              <a:custGeom>
                <a:avLst/>
                <a:gdLst>
                  <a:gd name="T0" fmla="*/ 0 w 1750"/>
                  <a:gd name="T1" fmla="*/ 236 h 1432"/>
                  <a:gd name="T2" fmla="*/ 12 w 1750"/>
                  <a:gd name="T3" fmla="*/ 232 h 1432"/>
                  <a:gd name="T4" fmla="*/ 70 w 1750"/>
                  <a:gd name="T5" fmla="*/ 232 h 1432"/>
                  <a:gd name="T6" fmla="*/ 85 w 1750"/>
                  <a:gd name="T7" fmla="*/ 215 h 1432"/>
                  <a:gd name="T8" fmla="*/ 408 w 1750"/>
                  <a:gd name="T9" fmla="*/ 215 h 1432"/>
                  <a:gd name="T10" fmla="*/ 428 w 1750"/>
                  <a:gd name="T11" fmla="*/ 211 h 1432"/>
                  <a:gd name="T12" fmla="*/ 498 w 1750"/>
                  <a:gd name="T13" fmla="*/ 211 h 1432"/>
                  <a:gd name="T14" fmla="*/ 519 w 1750"/>
                  <a:gd name="T15" fmla="*/ 209 h 1432"/>
                  <a:gd name="T16" fmla="*/ 536 w 1750"/>
                  <a:gd name="T17" fmla="*/ 208 h 1432"/>
                  <a:gd name="T18" fmla="*/ 558 w 1750"/>
                  <a:gd name="T19" fmla="*/ 208 h 1432"/>
                  <a:gd name="T20" fmla="*/ 573 w 1750"/>
                  <a:gd name="T21" fmla="*/ 206 h 1432"/>
                  <a:gd name="T22" fmla="*/ 698 w 1750"/>
                  <a:gd name="T23" fmla="*/ 206 h 1432"/>
                  <a:gd name="T24" fmla="*/ 716 w 1750"/>
                  <a:gd name="T25" fmla="*/ 202 h 1432"/>
                  <a:gd name="T26" fmla="*/ 732 w 1750"/>
                  <a:gd name="T27" fmla="*/ 202 h 1432"/>
                  <a:gd name="T28" fmla="*/ 754 w 1750"/>
                  <a:gd name="T29" fmla="*/ 191 h 1432"/>
                  <a:gd name="T30" fmla="*/ 790 w 1750"/>
                  <a:gd name="T31" fmla="*/ 191 h 1432"/>
                  <a:gd name="T32" fmla="*/ 815 w 1750"/>
                  <a:gd name="T33" fmla="*/ 145 h 1432"/>
                  <a:gd name="T34" fmla="*/ 823 w 1750"/>
                  <a:gd name="T35" fmla="*/ 138 h 1432"/>
                  <a:gd name="T36" fmla="*/ 856 w 1750"/>
                  <a:gd name="T37" fmla="*/ 138 h 1432"/>
                  <a:gd name="T38" fmla="*/ 877 w 1750"/>
                  <a:gd name="T39" fmla="*/ 131 h 1432"/>
                  <a:gd name="T40" fmla="*/ 901 w 1750"/>
                  <a:gd name="T41" fmla="*/ 131 h 1432"/>
                  <a:gd name="T42" fmla="*/ 922 w 1750"/>
                  <a:gd name="T43" fmla="*/ 129 h 1432"/>
                  <a:gd name="T44" fmla="*/ 931 w 1750"/>
                  <a:gd name="T45" fmla="*/ 120 h 1432"/>
                  <a:gd name="T46" fmla="*/ 950 w 1750"/>
                  <a:gd name="T47" fmla="*/ 118 h 1432"/>
                  <a:gd name="T48" fmla="*/ 957 w 1750"/>
                  <a:gd name="T49" fmla="*/ 113 h 1432"/>
                  <a:gd name="T50" fmla="*/ 977 w 1750"/>
                  <a:gd name="T51" fmla="*/ 107 h 1432"/>
                  <a:gd name="T52" fmla="*/ 1019 w 1750"/>
                  <a:gd name="T53" fmla="*/ 106 h 1432"/>
                  <a:gd name="T54" fmla="*/ 1040 w 1750"/>
                  <a:gd name="T55" fmla="*/ 102 h 1432"/>
                  <a:gd name="T56" fmla="*/ 1053 w 1750"/>
                  <a:gd name="T57" fmla="*/ 100 h 1432"/>
                  <a:gd name="T58" fmla="*/ 1125 w 1750"/>
                  <a:gd name="T59" fmla="*/ 100 h 1432"/>
                  <a:gd name="T60" fmla="*/ 1143 w 1750"/>
                  <a:gd name="T61" fmla="*/ 98 h 1432"/>
                  <a:gd name="T62" fmla="*/ 1193 w 1750"/>
                  <a:gd name="T63" fmla="*/ 99 h 1432"/>
                  <a:gd name="T64" fmla="*/ 1222 w 1750"/>
                  <a:gd name="T65" fmla="*/ 94 h 1432"/>
                  <a:gd name="T66" fmla="*/ 1262 w 1750"/>
                  <a:gd name="T67" fmla="*/ 89 h 1432"/>
                  <a:gd name="T68" fmla="*/ 1272 w 1750"/>
                  <a:gd name="T69" fmla="*/ 87 h 1432"/>
                  <a:gd name="T70" fmla="*/ 1282 w 1750"/>
                  <a:gd name="T71" fmla="*/ 73 h 1432"/>
                  <a:gd name="T72" fmla="*/ 1307 w 1750"/>
                  <a:gd name="T73" fmla="*/ 68 h 1432"/>
                  <a:gd name="T74" fmla="*/ 1310 w 1750"/>
                  <a:gd name="T75" fmla="*/ 62 h 1432"/>
                  <a:gd name="T76" fmla="*/ 1314 w 1750"/>
                  <a:gd name="T77" fmla="*/ 59 h 1432"/>
                  <a:gd name="T78" fmla="*/ 1329 w 1750"/>
                  <a:gd name="T79" fmla="*/ 60 h 1432"/>
                  <a:gd name="T80" fmla="*/ 1351 w 1750"/>
                  <a:gd name="T81" fmla="*/ 53 h 1432"/>
                  <a:gd name="T82" fmla="*/ 1357 w 1750"/>
                  <a:gd name="T83" fmla="*/ 46 h 1432"/>
                  <a:gd name="T84" fmla="*/ 1362 w 1750"/>
                  <a:gd name="T85" fmla="*/ 44 h 1432"/>
                  <a:gd name="T86" fmla="*/ 1398 w 1750"/>
                  <a:gd name="T87" fmla="*/ 44 h 1432"/>
                  <a:gd name="T88" fmla="*/ 1418 w 1750"/>
                  <a:gd name="T89" fmla="*/ 44 h 1432"/>
                  <a:gd name="T90" fmla="*/ 1435 w 1750"/>
                  <a:gd name="T91" fmla="*/ 4 h 1432"/>
                  <a:gd name="T92" fmla="*/ 1449 w 1750"/>
                  <a:gd name="T93" fmla="*/ 3 h 1432"/>
                  <a:gd name="T94" fmla="*/ 1480 w 1750"/>
                  <a:gd name="T95" fmla="*/ 2 h 1432"/>
                  <a:gd name="T96" fmla="*/ 1490 w 1750"/>
                  <a:gd name="T97" fmla="*/ 0 h 1432"/>
                  <a:gd name="T98" fmla="*/ 1508 w 1750"/>
                  <a:gd name="T99" fmla="*/ 0 h 1432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750"/>
                  <a:gd name="T151" fmla="*/ 0 h 1432"/>
                  <a:gd name="T152" fmla="*/ 1750 w 1750"/>
                  <a:gd name="T153" fmla="*/ 1432 h 1432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750" h="1432">
                    <a:moveTo>
                      <a:pt x="0" y="1432"/>
                    </a:moveTo>
                    <a:lnTo>
                      <a:pt x="12" y="1411"/>
                    </a:lnTo>
                    <a:lnTo>
                      <a:pt x="82" y="1408"/>
                    </a:lnTo>
                    <a:lnTo>
                      <a:pt x="98" y="1305"/>
                    </a:lnTo>
                    <a:lnTo>
                      <a:pt x="473" y="1303"/>
                    </a:lnTo>
                    <a:lnTo>
                      <a:pt x="497" y="1288"/>
                    </a:lnTo>
                    <a:lnTo>
                      <a:pt x="578" y="1288"/>
                    </a:lnTo>
                    <a:lnTo>
                      <a:pt x="602" y="1269"/>
                    </a:lnTo>
                    <a:lnTo>
                      <a:pt x="622" y="1264"/>
                    </a:lnTo>
                    <a:lnTo>
                      <a:pt x="648" y="1264"/>
                    </a:lnTo>
                    <a:lnTo>
                      <a:pt x="665" y="1255"/>
                    </a:lnTo>
                    <a:lnTo>
                      <a:pt x="809" y="1255"/>
                    </a:lnTo>
                    <a:lnTo>
                      <a:pt x="830" y="1224"/>
                    </a:lnTo>
                    <a:lnTo>
                      <a:pt x="850" y="1224"/>
                    </a:lnTo>
                    <a:lnTo>
                      <a:pt x="876" y="1161"/>
                    </a:lnTo>
                    <a:lnTo>
                      <a:pt x="917" y="1161"/>
                    </a:lnTo>
                    <a:lnTo>
                      <a:pt x="946" y="880"/>
                    </a:lnTo>
                    <a:lnTo>
                      <a:pt x="955" y="840"/>
                    </a:lnTo>
                    <a:lnTo>
                      <a:pt x="994" y="840"/>
                    </a:lnTo>
                    <a:lnTo>
                      <a:pt x="1018" y="796"/>
                    </a:lnTo>
                    <a:lnTo>
                      <a:pt x="1046" y="796"/>
                    </a:lnTo>
                    <a:lnTo>
                      <a:pt x="1070" y="787"/>
                    </a:lnTo>
                    <a:lnTo>
                      <a:pt x="1080" y="734"/>
                    </a:lnTo>
                    <a:lnTo>
                      <a:pt x="1102" y="720"/>
                    </a:lnTo>
                    <a:lnTo>
                      <a:pt x="1111" y="686"/>
                    </a:lnTo>
                    <a:lnTo>
                      <a:pt x="1133" y="650"/>
                    </a:lnTo>
                    <a:lnTo>
                      <a:pt x="1183" y="648"/>
                    </a:lnTo>
                    <a:lnTo>
                      <a:pt x="1207" y="621"/>
                    </a:lnTo>
                    <a:lnTo>
                      <a:pt x="1222" y="609"/>
                    </a:lnTo>
                    <a:lnTo>
                      <a:pt x="1306" y="609"/>
                    </a:lnTo>
                    <a:lnTo>
                      <a:pt x="1327" y="597"/>
                    </a:lnTo>
                    <a:lnTo>
                      <a:pt x="1385" y="600"/>
                    </a:lnTo>
                    <a:lnTo>
                      <a:pt x="1418" y="568"/>
                    </a:lnTo>
                    <a:lnTo>
                      <a:pt x="1466" y="544"/>
                    </a:lnTo>
                    <a:lnTo>
                      <a:pt x="1476" y="525"/>
                    </a:lnTo>
                    <a:lnTo>
                      <a:pt x="1488" y="441"/>
                    </a:lnTo>
                    <a:lnTo>
                      <a:pt x="1517" y="412"/>
                    </a:lnTo>
                    <a:lnTo>
                      <a:pt x="1522" y="376"/>
                    </a:lnTo>
                    <a:lnTo>
                      <a:pt x="1526" y="360"/>
                    </a:lnTo>
                    <a:lnTo>
                      <a:pt x="1541" y="362"/>
                    </a:lnTo>
                    <a:lnTo>
                      <a:pt x="1567" y="326"/>
                    </a:lnTo>
                    <a:lnTo>
                      <a:pt x="1574" y="280"/>
                    </a:lnTo>
                    <a:lnTo>
                      <a:pt x="1582" y="268"/>
                    </a:lnTo>
                    <a:lnTo>
                      <a:pt x="1622" y="268"/>
                    </a:lnTo>
                    <a:lnTo>
                      <a:pt x="1646" y="266"/>
                    </a:lnTo>
                    <a:lnTo>
                      <a:pt x="1666" y="28"/>
                    </a:lnTo>
                    <a:lnTo>
                      <a:pt x="1682" y="16"/>
                    </a:lnTo>
                    <a:lnTo>
                      <a:pt x="1718" y="12"/>
                    </a:lnTo>
                    <a:lnTo>
                      <a:pt x="1730" y="0"/>
                    </a:lnTo>
                    <a:lnTo>
                      <a:pt x="1750" y="0"/>
                    </a:lnTo>
                  </a:path>
                </a:pathLst>
              </a:custGeom>
              <a:noFill/>
              <a:ln w="38100" cmpd="sng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482" name="Freeform 26"/>
              <p:cNvSpPr>
                <a:spLocks/>
              </p:cNvSpPr>
              <p:nvPr/>
            </p:nvSpPr>
            <p:spPr bwMode="auto">
              <a:xfrm>
                <a:off x="550" y="2593"/>
                <a:ext cx="1603" cy="1204"/>
              </a:xfrm>
              <a:custGeom>
                <a:avLst/>
                <a:gdLst>
                  <a:gd name="T0" fmla="*/ 0 w 1651"/>
                  <a:gd name="T1" fmla="*/ 334 h 1846"/>
                  <a:gd name="T2" fmla="*/ 334 w 1651"/>
                  <a:gd name="T3" fmla="*/ 333 h 1846"/>
                  <a:gd name="T4" fmla="*/ 353 w 1651"/>
                  <a:gd name="T5" fmla="*/ 331 h 1846"/>
                  <a:gd name="T6" fmla="*/ 426 w 1651"/>
                  <a:gd name="T7" fmla="*/ 331 h 1846"/>
                  <a:gd name="T8" fmla="*/ 454 w 1651"/>
                  <a:gd name="T9" fmla="*/ 326 h 1846"/>
                  <a:gd name="T10" fmla="*/ 488 w 1651"/>
                  <a:gd name="T11" fmla="*/ 327 h 1846"/>
                  <a:gd name="T12" fmla="*/ 507 w 1651"/>
                  <a:gd name="T13" fmla="*/ 324 h 1846"/>
                  <a:gd name="T14" fmla="*/ 629 w 1651"/>
                  <a:gd name="T15" fmla="*/ 324 h 1846"/>
                  <a:gd name="T16" fmla="*/ 651 w 1651"/>
                  <a:gd name="T17" fmla="*/ 320 h 1846"/>
                  <a:gd name="T18" fmla="*/ 663 w 1651"/>
                  <a:gd name="T19" fmla="*/ 319 h 1846"/>
                  <a:gd name="T20" fmla="*/ 690 w 1651"/>
                  <a:gd name="T21" fmla="*/ 308 h 1846"/>
                  <a:gd name="T22" fmla="*/ 722 w 1651"/>
                  <a:gd name="T23" fmla="*/ 307 h 1846"/>
                  <a:gd name="T24" fmla="*/ 752 w 1651"/>
                  <a:gd name="T25" fmla="*/ 250 h 1846"/>
                  <a:gd name="T26" fmla="*/ 768 w 1651"/>
                  <a:gd name="T27" fmla="*/ 235 h 1846"/>
                  <a:gd name="T28" fmla="*/ 800 w 1651"/>
                  <a:gd name="T29" fmla="*/ 235 h 1846"/>
                  <a:gd name="T30" fmla="*/ 821 w 1651"/>
                  <a:gd name="T31" fmla="*/ 227 h 1846"/>
                  <a:gd name="T32" fmla="*/ 844 w 1651"/>
                  <a:gd name="T33" fmla="*/ 227 h 1846"/>
                  <a:gd name="T34" fmla="*/ 859 w 1651"/>
                  <a:gd name="T35" fmla="*/ 226 h 1846"/>
                  <a:gd name="T36" fmla="*/ 867 w 1651"/>
                  <a:gd name="T37" fmla="*/ 223 h 1846"/>
                  <a:gd name="T38" fmla="*/ 878 w 1651"/>
                  <a:gd name="T39" fmla="*/ 213 h 1846"/>
                  <a:gd name="T40" fmla="*/ 889 w 1651"/>
                  <a:gd name="T41" fmla="*/ 210 h 1846"/>
                  <a:gd name="T42" fmla="*/ 903 w 1651"/>
                  <a:gd name="T43" fmla="*/ 196 h 1846"/>
                  <a:gd name="T44" fmla="*/ 915 w 1651"/>
                  <a:gd name="T45" fmla="*/ 195 h 1846"/>
                  <a:gd name="T46" fmla="*/ 921 w 1651"/>
                  <a:gd name="T47" fmla="*/ 189 h 1846"/>
                  <a:gd name="T48" fmla="*/ 972 w 1651"/>
                  <a:gd name="T49" fmla="*/ 188 h 1846"/>
                  <a:gd name="T50" fmla="*/ 1006 w 1651"/>
                  <a:gd name="T51" fmla="*/ 173 h 1846"/>
                  <a:gd name="T52" fmla="*/ 1058 w 1651"/>
                  <a:gd name="T53" fmla="*/ 173 h 1846"/>
                  <a:gd name="T54" fmla="*/ 1105 w 1651"/>
                  <a:gd name="T55" fmla="*/ 166 h 1846"/>
                  <a:gd name="T56" fmla="*/ 1119 w 1651"/>
                  <a:gd name="T57" fmla="*/ 166 h 1846"/>
                  <a:gd name="T58" fmla="*/ 1137 w 1651"/>
                  <a:gd name="T59" fmla="*/ 159 h 1846"/>
                  <a:gd name="T60" fmla="*/ 1157 w 1651"/>
                  <a:gd name="T61" fmla="*/ 158 h 1846"/>
                  <a:gd name="T62" fmla="*/ 1191 w 1651"/>
                  <a:gd name="T63" fmla="*/ 144 h 1846"/>
                  <a:gd name="T64" fmla="*/ 1217 w 1651"/>
                  <a:gd name="T65" fmla="*/ 141 h 1846"/>
                  <a:gd name="T66" fmla="*/ 1238 w 1651"/>
                  <a:gd name="T67" fmla="*/ 111 h 1846"/>
                  <a:gd name="T68" fmla="*/ 1248 w 1651"/>
                  <a:gd name="T69" fmla="*/ 110 h 1846"/>
                  <a:gd name="T70" fmla="*/ 1265 w 1651"/>
                  <a:gd name="T71" fmla="*/ 105 h 1846"/>
                  <a:gd name="T72" fmla="*/ 1271 w 1651"/>
                  <a:gd name="T73" fmla="*/ 98 h 1846"/>
                  <a:gd name="T74" fmla="*/ 1280 w 1651"/>
                  <a:gd name="T75" fmla="*/ 95 h 1846"/>
                  <a:gd name="T76" fmla="*/ 1309 w 1651"/>
                  <a:gd name="T77" fmla="*/ 89 h 1846"/>
                  <a:gd name="T78" fmla="*/ 1315 w 1651"/>
                  <a:gd name="T79" fmla="*/ 79 h 1846"/>
                  <a:gd name="T80" fmla="*/ 1322 w 1651"/>
                  <a:gd name="T81" fmla="*/ 76 h 1846"/>
                  <a:gd name="T82" fmla="*/ 1371 w 1651"/>
                  <a:gd name="T83" fmla="*/ 76 h 1846"/>
                  <a:gd name="T84" fmla="*/ 1394 w 1651"/>
                  <a:gd name="T85" fmla="*/ 9 h 1846"/>
                  <a:gd name="T86" fmla="*/ 1416 w 1651"/>
                  <a:gd name="T87" fmla="*/ 5 h 1846"/>
                  <a:gd name="T88" fmla="*/ 1443 w 1651"/>
                  <a:gd name="T89" fmla="*/ 5 h 1846"/>
                  <a:gd name="T90" fmla="*/ 1451 w 1651"/>
                  <a:gd name="T91" fmla="*/ 1 h 1846"/>
                  <a:gd name="T92" fmla="*/ 1467 w 1651"/>
                  <a:gd name="T93" fmla="*/ 0 h 184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651"/>
                  <a:gd name="T142" fmla="*/ 0 h 1846"/>
                  <a:gd name="T143" fmla="*/ 1651 w 1651"/>
                  <a:gd name="T144" fmla="*/ 1846 h 184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651" h="1846">
                    <a:moveTo>
                      <a:pt x="0" y="1846"/>
                    </a:moveTo>
                    <a:lnTo>
                      <a:pt x="376" y="1843"/>
                    </a:lnTo>
                    <a:lnTo>
                      <a:pt x="398" y="1831"/>
                    </a:lnTo>
                    <a:lnTo>
                      <a:pt x="480" y="1829"/>
                    </a:lnTo>
                    <a:lnTo>
                      <a:pt x="511" y="1803"/>
                    </a:lnTo>
                    <a:lnTo>
                      <a:pt x="549" y="1805"/>
                    </a:lnTo>
                    <a:lnTo>
                      <a:pt x="571" y="1791"/>
                    </a:lnTo>
                    <a:lnTo>
                      <a:pt x="708" y="1791"/>
                    </a:lnTo>
                    <a:lnTo>
                      <a:pt x="732" y="1764"/>
                    </a:lnTo>
                    <a:lnTo>
                      <a:pt x="746" y="1762"/>
                    </a:lnTo>
                    <a:lnTo>
                      <a:pt x="777" y="1699"/>
                    </a:lnTo>
                    <a:lnTo>
                      <a:pt x="813" y="1697"/>
                    </a:lnTo>
                    <a:lnTo>
                      <a:pt x="847" y="1380"/>
                    </a:lnTo>
                    <a:lnTo>
                      <a:pt x="864" y="1303"/>
                    </a:lnTo>
                    <a:lnTo>
                      <a:pt x="900" y="1303"/>
                    </a:lnTo>
                    <a:lnTo>
                      <a:pt x="924" y="1255"/>
                    </a:lnTo>
                    <a:lnTo>
                      <a:pt x="950" y="1255"/>
                    </a:lnTo>
                    <a:lnTo>
                      <a:pt x="967" y="1248"/>
                    </a:lnTo>
                    <a:lnTo>
                      <a:pt x="976" y="1231"/>
                    </a:lnTo>
                    <a:lnTo>
                      <a:pt x="988" y="1174"/>
                    </a:lnTo>
                    <a:lnTo>
                      <a:pt x="1000" y="1162"/>
                    </a:lnTo>
                    <a:lnTo>
                      <a:pt x="1017" y="1087"/>
                    </a:lnTo>
                    <a:lnTo>
                      <a:pt x="1029" y="1078"/>
                    </a:lnTo>
                    <a:lnTo>
                      <a:pt x="1036" y="1044"/>
                    </a:lnTo>
                    <a:lnTo>
                      <a:pt x="1094" y="1039"/>
                    </a:lnTo>
                    <a:lnTo>
                      <a:pt x="1132" y="953"/>
                    </a:lnTo>
                    <a:lnTo>
                      <a:pt x="1192" y="953"/>
                    </a:lnTo>
                    <a:lnTo>
                      <a:pt x="1243" y="919"/>
                    </a:lnTo>
                    <a:lnTo>
                      <a:pt x="1260" y="919"/>
                    </a:lnTo>
                    <a:lnTo>
                      <a:pt x="1279" y="879"/>
                    </a:lnTo>
                    <a:lnTo>
                      <a:pt x="1303" y="876"/>
                    </a:lnTo>
                    <a:lnTo>
                      <a:pt x="1341" y="795"/>
                    </a:lnTo>
                    <a:lnTo>
                      <a:pt x="1370" y="778"/>
                    </a:lnTo>
                    <a:lnTo>
                      <a:pt x="1392" y="612"/>
                    </a:lnTo>
                    <a:lnTo>
                      <a:pt x="1404" y="605"/>
                    </a:lnTo>
                    <a:lnTo>
                      <a:pt x="1423" y="579"/>
                    </a:lnTo>
                    <a:lnTo>
                      <a:pt x="1430" y="540"/>
                    </a:lnTo>
                    <a:lnTo>
                      <a:pt x="1440" y="523"/>
                    </a:lnTo>
                    <a:lnTo>
                      <a:pt x="1473" y="490"/>
                    </a:lnTo>
                    <a:lnTo>
                      <a:pt x="1480" y="435"/>
                    </a:lnTo>
                    <a:lnTo>
                      <a:pt x="1488" y="423"/>
                    </a:lnTo>
                    <a:lnTo>
                      <a:pt x="1543" y="423"/>
                    </a:lnTo>
                    <a:lnTo>
                      <a:pt x="1569" y="51"/>
                    </a:lnTo>
                    <a:lnTo>
                      <a:pt x="1593" y="24"/>
                    </a:lnTo>
                    <a:lnTo>
                      <a:pt x="1624" y="24"/>
                    </a:lnTo>
                    <a:lnTo>
                      <a:pt x="1632" y="7"/>
                    </a:lnTo>
                    <a:lnTo>
                      <a:pt x="1651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483" name="Text Box 27"/>
              <p:cNvSpPr txBox="1">
                <a:spLocks noChangeArrowheads="1"/>
              </p:cNvSpPr>
              <p:nvPr/>
            </p:nvSpPr>
            <p:spPr bwMode="auto">
              <a:xfrm>
                <a:off x="220" y="3909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188" tIns="45592" rIns="91188" bIns="4559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AU" altLang="en-US" sz="800" b="1"/>
                  <a:t>1900</a:t>
                </a:r>
              </a:p>
            </p:txBody>
          </p:sp>
          <p:sp>
            <p:nvSpPr>
              <p:cNvPr id="19484" name="Text Box 28"/>
              <p:cNvSpPr txBox="1">
                <a:spLocks noChangeArrowheads="1"/>
              </p:cNvSpPr>
              <p:nvPr/>
            </p:nvSpPr>
            <p:spPr bwMode="auto">
              <a:xfrm>
                <a:off x="1904" y="3909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188" tIns="45592" rIns="91188" bIns="4559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AU" altLang="en-US" sz="800" b="1"/>
                  <a:t>1980</a:t>
                </a:r>
              </a:p>
            </p:txBody>
          </p:sp>
          <p:sp>
            <p:nvSpPr>
              <p:cNvPr id="19485" name="Text Box 29"/>
              <p:cNvSpPr txBox="1">
                <a:spLocks noChangeArrowheads="1"/>
              </p:cNvSpPr>
              <p:nvPr/>
            </p:nvSpPr>
            <p:spPr bwMode="auto">
              <a:xfrm>
                <a:off x="145" y="3364"/>
                <a:ext cx="23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188" tIns="45592" rIns="91188" bIns="4559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AU" altLang="en-US" sz="800" b="1"/>
                  <a:t>500</a:t>
                </a:r>
              </a:p>
            </p:txBody>
          </p:sp>
          <p:sp>
            <p:nvSpPr>
              <p:cNvPr id="19486" name="Text Box 30"/>
              <p:cNvSpPr txBox="1">
                <a:spLocks noChangeArrowheads="1"/>
              </p:cNvSpPr>
              <p:nvPr/>
            </p:nvSpPr>
            <p:spPr bwMode="auto">
              <a:xfrm>
                <a:off x="116" y="2901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188" tIns="45592" rIns="91188" bIns="4559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AU" altLang="en-US" sz="800" b="1"/>
                  <a:t>1000</a:t>
                </a:r>
              </a:p>
            </p:txBody>
          </p:sp>
          <p:sp>
            <p:nvSpPr>
              <p:cNvPr id="19487" name="Text Box 31"/>
              <p:cNvSpPr txBox="1">
                <a:spLocks noChangeArrowheads="1"/>
              </p:cNvSpPr>
              <p:nvPr/>
            </p:nvSpPr>
            <p:spPr bwMode="auto">
              <a:xfrm>
                <a:off x="116" y="2449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188" tIns="45592" rIns="91188" bIns="4559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AU" altLang="en-US" sz="800" b="1"/>
                  <a:t>1500</a:t>
                </a:r>
              </a:p>
            </p:txBody>
          </p:sp>
          <p:sp>
            <p:nvSpPr>
              <p:cNvPr id="19488" name="Text Box 32"/>
              <p:cNvSpPr txBox="1">
                <a:spLocks noChangeArrowheads="1"/>
              </p:cNvSpPr>
              <p:nvPr/>
            </p:nvSpPr>
            <p:spPr bwMode="auto">
              <a:xfrm>
                <a:off x="182" y="3821"/>
                <a:ext cx="15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188" tIns="45592" rIns="91188" bIns="4559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AU" altLang="en-US" sz="800" b="1"/>
                  <a:t>0</a:t>
                </a:r>
              </a:p>
            </p:txBody>
          </p:sp>
          <p:sp>
            <p:nvSpPr>
              <p:cNvPr id="19489" name="Text Box 33"/>
              <p:cNvSpPr txBox="1">
                <a:spLocks noChangeArrowheads="1"/>
              </p:cNvSpPr>
              <p:nvPr/>
            </p:nvSpPr>
            <p:spPr bwMode="auto">
              <a:xfrm>
                <a:off x="1054" y="3911"/>
                <a:ext cx="27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188" tIns="45592" rIns="91188" bIns="45592">
                <a:spAutoFit/>
              </a:bodyPr>
              <a:lstStyle>
                <a:lvl1pPr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defTabSz="863600" eaLnBrk="0" hangingPunct="0"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defTabSz="863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/>
                <a:r>
                  <a:rPr lang="en-AU" altLang="en-US" sz="800" b="1"/>
                  <a:t>1940</a:t>
                </a:r>
              </a:p>
            </p:txBody>
          </p:sp>
          <p:sp>
            <p:nvSpPr>
              <p:cNvPr id="19490" name="Line 34"/>
              <p:cNvSpPr>
                <a:spLocks noChangeShapeType="1"/>
              </p:cNvSpPr>
              <p:nvPr/>
            </p:nvSpPr>
            <p:spPr bwMode="auto">
              <a:xfrm flipV="1">
                <a:off x="366" y="2509"/>
                <a:ext cx="0" cy="13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491" name="Line 35"/>
              <p:cNvSpPr>
                <a:spLocks noChangeShapeType="1"/>
              </p:cNvSpPr>
              <p:nvPr/>
            </p:nvSpPr>
            <p:spPr bwMode="auto">
              <a:xfrm>
                <a:off x="360" y="3905"/>
                <a:ext cx="179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9476" name="Rectangle 36"/>
            <p:cNvSpPr>
              <a:spLocks noChangeArrowheads="1"/>
            </p:cNvSpPr>
            <p:nvPr/>
          </p:nvSpPr>
          <p:spPr bwMode="auto">
            <a:xfrm>
              <a:off x="441" y="2458"/>
              <a:ext cx="94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b="1">
                  <a:solidFill>
                    <a:srgbClr val="000000"/>
                  </a:solidFill>
                </a:rPr>
                <a:t>НАКОПЛЕННАЯ </a:t>
              </a:r>
            </a:p>
            <a:p>
              <a:pPr eaLnBrk="1" hangingPunct="1"/>
              <a:r>
                <a:rPr lang="ru-RU" altLang="en-US" b="1">
                  <a:solidFill>
                    <a:srgbClr val="000000"/>
                  </a:solidFill>
                </a:rPr>
                <a:t>ДОБЫЧА</a:t>
              </a:r>
              <a:endParaRPr lang="en-AU" altLang="en-US"/>
            </a:p>
          </p:txBody>
        </p:sp>
        <p:sp>
          <p:nvSpPr>
            <p:cNvPr id="19477" name="Text Box 37"/>
            <p:cNvSpPr txBox="1">
              <a:spLocks noChangeArrowheads="1"/>
            </p:cNvSpPr>
            <p:nvPr/>
          </p:nvSpPr>
          <p:spPr bwMode="auto">
            <a:xfrm rot="-5400000">
              <a:off x="-153" y="3096"/>
              <a:ext cx="466" cy="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188" tIns="45592" rIns="91188" bIns="45592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AU" altLang="en-US" sz="1000">
                  <a:latin typeface="Arial Black" pitchFamily="34" charset="0"/>
                </a:rPr>
                <a:t>MMBOE</a:t>
              </a:r>
            </a:p>
          </p:txBody>
        </p:sp>
        <p:sp>
          <p:nvSpPr>
            <p:cNvPr id="19478" name="Text Box 38"/>
            <p:cNvSpPr txBox="1">
              <a:spLocks noChangeArrowheads="1"/>
            </p:cNvSpPr>
            <p:nvPr/>
          </p:nvSpPr>
          <p:spPr bwMode="auto">
            <a:xfrm>
              <a:off x="1022" y="3860"/>
              <a:ext cx="393" cy="15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188" tIns="45592" rIns="91188" bIns="45592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000">
                  <a:latin typeface="Arial Black" pitchFamily="34" charset="0"/>
                </a:rPr>
                <a:t>ГОДЫ</a:t>
              </a:r>
              <a:endParaRPr lang="en-AU" altLang="en-US" sz="1000">
                <a:latin typeface="Arial Black" pitchFamily="34" charset="0"/>
              </a:endParaRPr>
            </a:p>
          </p:txBody>
        </p:sp>
      </p:grpSp>
      <p:sp>
        <p:nvSpPr>
          <p:cNvPr id="19460" name="Text Box 45"/>
          <p:cNvSpPr txBox="1">
            <a:spLocks noChangeArrowheads="1"/>
          </p:cNvSpPr>
          <p:nvPr/>
        </p:nvSpPr>
        <p:spPr bwMode="auto">
          <a:xfrm>
            <a:off x="354013" y="1706563"/>
            <a:ext cx="8031162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78" tIns="45587" rIns="91178" bIns="45587">
            <a:spAutoFit/>
          </a:bodyPr>
          <a:lstStyle>
            <a:lvl1pPr marL="171450" indent="-1714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ru-RU" altLang="en-US" b="1">
                <a:latin typeface="Arial" charset="0"/>
                <a:cs typeface="Arial" charset="0"/>
              </a:rPr>
              <a:t>Ферганский НГБ приурочен к Ферганской впадине, располагающейся в пределах Кыргызстана, Таджикистана и Узбекистана.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en-US" b="1">
                <a:latin typeface="Arial" charset="0"/>
                <a:cs typeface="Arial" charset="0"/>
              </a:rPr>
              <a:t>В пределах Ферганского НГБ открыто 53 месторождения нефти и газа с суммарными начальными извлекаемыми запасами равными 1,4 млрд. баррелей нефтяного эквивалента, 60% из которых составляют нефтяные запасы</a:t>
            </a:r>
          </a:p>
          <a:p>
            <a:pPr eaLnBrk="1" hangingPunct="1">
              <a:buFont typeface="Arial" charset="0"/>
              <a:buChar char="•"/>
            </a:pPr>
            <a:r>
              <a:rPr lang="ru-RU" altLang="en-US" b="1">
                <a:latin typeface="Arial" charset="0"/>
                <a:cs typeface="Arial" charset="0"/>
              </a:rPr>
              <a:t>Средний размер месторождения УВ Ферганского НГБ составляет 26 млн. баррелей нефтяного эквивалента</a:t>
            </a:r>
          </a:p>
          <a:p>
            <a:pPr eaLnBrk="1" hangingPunct="1">
              <a:buFont typeface="Arial" charset="0"/>
              <a:buChar char="•"/>
            </a:pPr>
            <a:endParaRPr lang="ru-RU" altLang="en-US" b="1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Char char="•"/>
            </a:pPr>
            <a:endParaRPr lang="ru-RU" altLang="en-US" sz="1200">
              <a:latin typeface="Arial" charset="0"/>
              <a:cs typeface="Arial" charset="0"/>
            </a:endParaRPr>
          </a:p>
        </p:txBody>
      </p:sp>
      <p:sp>
        <p:nvSpPr>
          <p:cNvPr id="19461" name="Text Box 48"/>
          <p:cNvSpPr txBox="1">
            <a:spLocks noChangeArrowheads="1"/>
          </p:cNvSpPr>
          <p:nvPr/>
        </p:nvSpPr>
        <p:spPr bwMode="auto">
          <a:xfrm>
            <a:off x="3625850" y="4670425"/>
            <a:ext cx="635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178" tIns="45587" rIns="91178" bIns="4558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en-US" sz="1000">
                <a:solidFill>
                  <a:srgbClr val="006600"/>
                </a:solidFill>
                <a:latin typeface="Arial Black" pitchFamily="34" charset="0"/>
              </a:rPr>
              <a:t>нефть</a:t>
            </a:r>
            <a:endParaRPr lang="en-AU" altLang="en-US" sz="1000">
              <a:solidFill>
                <a:srgbClr val="006600"/>
              </a:solidFill>
              <a:latin typeface="Arial Black" pitchFamily="34" charset="0"/>
            </a:endParaRPr>
          </a:p>
        </p:txBody>
      </p:sp>
      <p:sp>
        <p:nvSpPr>
          <p:cNvPr id="19462" name="Text Box 50"/>
          <p:cNvSpPr txBox="1">
            <a:spLocks noChangeArrowheads="1"/>
          </p:cNvSpPr>
          <p:nvPr/>
        </p:nvSpPr>
        <p:spPr bwMode="auto">
          <a:xfrm>
            <a:off x="3452813" y="5091113"/>
            <a:ext cx="4222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178" tIns="45587" rIns="91178" bIns="4558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en-US" sz="1000">
                <a:solidFill>
                  <a:schemeClr val="folHlink"/>
                </a:solidFill>
                <a:latin typeface="Arial Black" pitchFamily="34" charset="0"/>
              </a:rPr>
              <a:t>газ</a:t>
            </a:r>
            <a:endParaRPr lang="en-AU" altLang="en-US" sz="1000">
              <a:solidFill>
                <a:schemeClr val="folHlink"/>
              </a:solidFill>
              <a:latin typeface="Arial Black" pitchFamily="34" charset="0"/>
            </a:endParaRPr>
          </a:p>
        </p:txBody>
      </p:sp>
      <p:sp>
        <p:nvSpPr>
          <p:cNvPr id="19463" name="Text Box 52"/>
          <p:cNvSpPr txBox="1">
            <a:spLocks noChangeArrowheads="1"/>
          </p:cNvSpPr>
          <p:nvPr/>
        </p:nvSpPr>
        <p:spPr bwMode="auto">
          <a:xfrm>
            <a:off x="3105150" y="3770313"/>
            <a:ext cx="696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78" tIns="45587" rIns="91178" bIns="45587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en-US" sz="1000">
                <a:latin typeface="Arial Black" pitchFamily="34" charset="0"/>
              </a:rPr>
              <a:t>Нефть + газ</a:t>
            </a:r>
            <a:endParaRPr lang="en-AU" altLang="en-US" sz="1000">
              <a:latin typeface="Arial Black" pitchFamily="34" charset="0"/>
            </a:endParaRPr>
          </a:p>
        </p:txBody>
      </p:sp>
      <p:grpSp>
        <p:nvGrpSpPr>
          <p:cNvPr id="19464" name="Group 4"/>
          <p:cNvGrpSpPr>
            <a:grpSpLocks noChangeAspect="1"/>
          </p:cNvGrpSpPr>
          <p:nvPr/>
        </p:nvGrpSpPr>
        <p:grpSpPr bwMode="auto">
          <a:xfrm>
            <a:off x="5307013" y="3427413"/>
            <a:ext cx="2990850" cy="2616200"/>
            <a:chOff x="3343" y="2159"/>
            <a:chExt cx="1884" cy="1648"/>
          </a:xfrm>
        </p:grpSpPr>
        <p:sp>
          <p:nvSpPr>
            <p:cNvPr id="1946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373" y="2231"/>
              <a:ext cx="1854" cy="1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466" name="Freeform 5"/>
            <p:cNvSpPr>
              <a:spLocks/>
            </p:cNvSpPr>
            <p:nvPr/>
          </p:nvSpPr>
          <p:spPr bwMode="auto">
            <a:xfrm>
              <a:off x="3929" y="2529"/>
              <a:ext cx="1135" cy="1158"/>
            </a:xfrm>
            <a:custGeom>
              <a:avLst/>
              <a:gdLst>
                <a:gd name="T0" fmla="*/ 0 w 2702"/>
                <a:gd name="T1" fmla="*/ 130 h 2756"/>
                <a:gd name="T2" fmla="*/ 98 w 2702"/>
                <a:gd name="T3" fmla="*/ 205 h 2756"/>
                <a:gd name="T4" fmla="*/ 200 w 2702"/>
                <a:gd name="T5" fmla="*/ 102 h 2756"/>
                <a:gd name="T6" fmla="*/ 98 w 2702"/>
                <a:gd name="T7" fmla="*/ 0 h 2756"/>
                <a:gd name="T8" fmla="*/ 98 w 2702"/>
                <a:gd name="T9" fmla="*/ 0 h 2756"/>
                <a:gd name="T10" fmla="*/ 98 w 2702"/>
                <a:gd name="T11" fmla="*/ 102 h 2756"/>
                <a:gd name="T12" fmla="*/ 0 w 2702"/>
                <a:gd name="T13" fmla="*/ 130 h 27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02"/>
                <a:gd name="T22" fmla="*/ 0 h 2756"/>
                <a:gd name="T23" fmla="*/ 2702 w 2702"/>
                <a:gd name="T24" fmla="*/ 2756 h 27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02" h="2756">
                  <a:moveTo>
                    <a:pt x="0" y="1757"/>
                  </a:moveTo>
                  <a:cubicBezTo>
                    <a:pt x="169" y="2348"/>
                    <a:pt x="709" y="2756"/>
                    <a:pt x="1324" y="2756"/>
                  </a:cubicBezTo>
                  <a:cubicBezTo>
                    <a:pt x="2085" y="2756"/>
                    <a:pt x="2702" y="2139"/>
                    <a:pt x="2702" y="1378"/>
                  </a:cubicBezTo>
                  <a:cubicBezTo>
                    <a:pt x="2702" y="617"/>
                    <a:pt x="2085" y="1"/>
                    <a:pt x="1324" y="1"/>
                  </a:cubicBezTo>
                  <a:cubicBezTo>
                    <a:pt x="1324" y="0"/>
                    <a:pt x="1324" y="1"/>
                    <a:pt x="1324" y="1"/>
                  </a:cubicBezTo>
                  <a:lnTo>
                    <a:pt x="1324" y="1378"/>
                  </a:lnTo>
                  <a:lnTo>
                    <a:pt x="0" y="1757"/>
                  </a:lnTo>
                  <a:close/>
                </a:path>
              </a:pathLst>
            </a:custGeom>
            <a:solidFill>
              <a:srgbClr val="008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7" name="Freeform 6"/>
            <p:cNvSpPr>
              <a:spLocks/>
            </p:cNvSpPr>
            <p:nvPr/>
          </p:nvSpPr>
          <p:spPr bwMode="auto">
            <a:xfrm>
              <a:off x="3906" y="2530"/>
              <a:ext cx="579" cy="737"/>
            </a:xfrm>
            <a:custGeom>
              <a:avLst/>
              <a:gdLst>
                <a:gd name="T0" fmla="*/ 102 w 1378"/>
                <a:gd name="T1" fmla="*/ 0 h 1756"/>
                <a:gd name="T2" fmla="*/ 0 w 1378"/>
                <a:gd name="T3" fmla="*/ 102 h 1756"/>
                <a:gd name="T4" fmla="*/ 4 w 1378"/>
                <a:gd name="T5" fmla="*/ 130 h 1756"/>
                <a:gd name="T6" fmla="*/ 102 w 1378"/>
                <a:gd name="T7" fmla="*/ 102 h 1756"/>
                <a:gd name="T8" fmla="*/ 102 w 1378"/>
                <a:gd name="T9" fmla="*/ 0 h 17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78"/>
                <a:gd name="T16" fmla="*/ 0 h 1756"/>
                <a:gd name="T17" fmla="*/ 1378 w 1378"/>
                <a:gd name="T18" fmla="*/ 1756 h 17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78" h="1756">
                  <a:moveTo>
                    <a:pt x="1378" y="0"/>
                  </a:moveTo>
                  <a:cubicBezTo>
                    <a:pt x="617" y="0"/>
                    <a:pt x="1" y="616"/>
                    <a:pt x="1" y="1377"/>
                  </a:cubicBezTo>
                  <a:cubicBezTo>
                    <a:pt x="0" y="1505"/>
                    <a:pt x="18" y="1633"/>
                    <a:pt x="54" y="1756"/>
                  </a:cubicBezTo>
                  <a:lnTo>
                    <a:pt x="1378" y="1377"/>
                  </a:lnTo>
                  <a:lnTo>
                    <a:pt x="1378" y="0"/>
                  </a:lnTo>
                  <a:close/>
                </a:path>
              </a:pathLst>
            </a:custGeom>
            <a:solidFill>
              <a:srgbClr val="FF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468" name="Rectangle 7"/>
            <p:cNvSpPr>
              <a:spLocks noChangeArrowheads="1"/>
            </p:cNvSpPr>
            <p:nvPr/>
          </p:nvSpPr>
          <p:spPr bwMode="auto">
            <a:xfrm>
              <a:off x="3343" y="2159"/>
              <a:ext cx="102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200" b="1">
                  <a:solidFill>
                    <a:srgbClr val="000000"/>
                  </a:solidFill>
                  <a:latin typeface="Arial" charset="0"/>
                </a:rPr>
                <a:t>Извлекаемые запасы</a:t>
              </a:r>
              <a:endParaRPr lang="en-US" altLang="en-US"/>
            </a:p>
          </p:txBody>
        </p:sp>
        <p:sp>
          <p:nvSpPr>
            <p:cNvPr id="19469" name="Rectangle 8"/>
            <p:cNvSpPr>
              <a:spLocks noChangeArrowheads="1"/>
            </p:cNvSpPr>
            <p:nvPr/>
          </p:nvSpPr>
          <p:spPr bwMode="auto">
            <a:xfrm>
              <a:off x="4590" y="3211"/>
              <a:ext cx="311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00"/>
                  </a:solidFill>
                  <a:latin typeface="Arial" charset="0"/>
                </a:rPr>
                <a:t>1017.7</a:t>
              </a:r>
              <a:endParaRPr lang="en-US" altLang="en-US"/>
            </a:p>
          </p:txBody>
        </p:sp>
        <p:sp>
          <p:nvSpPr>
            <p:cNvPr id="19470" name="Rectangle 9"/>
            <p:cNvSpPr>
              <a:spLocks noChangeArrowheads="1"/>
            </p:cNvSpPr>
            <p:nvPr/>
          </p:nvSpPr>
          <p:spPr bwMode="auto">
            <a:xfrm>
              <a:off x="4104" y="2860"/>
              <a:ext cx="26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en-US" sz="1100" b="1">
                  <a:solidFill>
                    <a:srgbClr val="000000"/>
                  </a:solidFill>
                  <a:latin typeface="Arial" charset="0"/>
                </a:rPr>
                <a:t>422.2</a:t>
              </a:r>
              <a:endParaRPr lang="en-US" altLang="en-US"/>
            </a:p>
          </p:txBody>
        </p:sp>
        <p:sp>
          <p:nvSpPr>
            <p:cNvPr id="19471" name="Rectangle 11"/>
            <p:cNvSpPr>
              <a:spLocks noChangeArrowheads="1"/>
            </p:cNvSpPr>
            <p:nvPr/>
          </p:nvSpPr>
          <p:spPr bwMode="auto">
            <a:xfrm>
              <a:off x="3343" y="2319"/>
              <a:ext cx="53" cy="54"/>
            </a:xfrm>
            <a:prstGeom prst="rect">
              <a:avLst/>
            </a:prstGeom>
            <a:solidFill>
              <a:srgbClr val="008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3417" y="2297"/>
              <a:ext cx="99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100" b="1">
                  <a:solidFill>
                    <a:srgbClr val="000000"/>
                  </a:solidFill>
                  <a:latin typeface="Arial" charset="0"/>
                </a:rPr>
                <a:t>Нефть</a:t>
              </a:r>
              <a:r>
                <a:rPr lang="en-US" altLang="en-US" sz="1100" b="1">
                  <a:solidFill>
                    <a:srgbClr val="000000"/>
                  </a:solidFill>
                  <a:latin typeface="Arial" charset="0"/>
                </a:rPr>
                <a:t> (</a:t>
              </a:r>
              <a:r>
                <a:rPr lang="ru-RU" altLang="en-US" sz="1100" b="1">
                  <a:solidFill>
                    <a:srgbClr val="000000"/>
                  </a:solidFill>
                  <a:latin typeface="Arial" charset="0"/>
                </a:rPr>
                <a:t>млн.баррелей</a:t>
              </a:r>
              <a:r>
                <a:rPr lang="en-US" altLang="en-US" sz="1100" b="1">
                  <a:solidFill>
                    <a:srgbClr val="000000"/>
                  </a:solidFill>
                  <a:latin typeface="Arial" charset="0"/>
                </a:rPr>
                <a:t>)</a:t>
              </a:r>
              <a:endParaRPr lang="en-US" altLang="en-US"/>
            </a:p>
          </p:txBody>
        </p:sp>
        <p:sp>
          <p:nvSpPr>
            <p:cNvPr id="19473" name="Rectangle 13"/>
            <p:cNvSpPr>
              <a:spLocks noChangeArrowheads="1"/>
            </p:cNvSpPr>
            <p:nvPr/>
          </p:nvSpPr>
          <p:spPr bwMode="auto">
            <a:xfrm>
              <a:off x="3343" y="2428"/>
              <a:ext cx="53" cy="54"/>
            </a:xfrm>
            <a:prstGeom prst="rect">
              <a:avLst/>
            </a:prstGeom>
            <a:solidFill>
              <a:srgbClr val="FF0000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19474" name="Rectangle 14"/>
            <p:cNvSpPr>
              <a:spLocks noChangeArrowheads="1"/>
            </p:cNvSpPr>
            <p:nvPr/>
          </p:nvSpPr>
          <p:spPr bwMode="auto">
            <a:xfrm>
              <a:off x="3417" y="2406"/>
              <a:ext cx="102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863600" eaLnBrk="0" hangingPunct="0">
                <a:defRPr sz="1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en-US" sz="1100" b="1">
                  <a:solidFill>
                    <a:srgbClr val="000000"/>
                  </a:solidFill>
                  <a:latin typeface="Arial" charset="0"/>
                </a:rPr>
                <a:t>Газ (млн.баррелей н.э.)</a:t>
              </a:r>
              <a:endParaRPr lang="en-US" altLang="en-US"/>
            </a:p>
          </p:txBody>
        </p:sp>
      </p:grp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7235825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ct val="50000"/>
              </a:spcAft>
              <a:buClr>
                <a:schemeClr val="tx2"/>
              </a:buClr>
              <a:buFontTx/>
              <a:buChar char="•"/>
            </a:pPr>
            <a:r>
              <a:rPr lang="ru-RU" altLang="en-US" b="1" dirty="0" smtClean="0">
                <a:latin typeface="Arial" charset="0"/>
              </a:rPr>
              <a:t>Данные по материалам </a:t>
            </a:r>
            <a:r>
              <a:rPr lang="en-US" altLang="en-US" b="1" dirty="0" smtClean="0">
                <a:latin typeface="Arial" charset="0"/>
              </a:rPr>
              <a:t>USGS Su</a:t>
            </a:r>
            <a:r>
              <a:rPr lang="en-US" altLang="en-US" b="1" dirty="0">
                <a:latin typeface="Arial" charset="0"/>
              </a:rPr>
              <a:t>r</a:t>
            </a:r>
            <a:r>
              <a:rPr lang="en-US" altLang="en-US" b="1" dirty="0" smtClean="0">
                <a:latin typeface="Arial" charset="0"/>
              </a:rPr>
              <a:t>vey 1994</a:t>
            </a:r>
            <a:endParaRPr lang="en-AU" altLang="en-US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Карта распределения ресурсов УВ</a:t>
            </a:r>
            <a:endParaRPr lang="en-GB" dirty="0"/>
          </a:p>
        </p:txBody>
      </p:sp>
      <p:pic>
        <p:nvPicPr>
          <p:cNvPr id="5" name="Picture 21" descr="Permits_Fields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0600" y="1402080"/>
            <a:ext cx="6720840" cy="4650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7235825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ct val="50000"/>
              </a:spcAft>
              <a:buClr>
                <a:schemeClr val="tx2"/>
              </a:buClr>
              <a:buFontTx/>
              <a:buChar char="•"/>
            </a:pPr>
            <a:r>
              <a:rPr lang="ru-RU" altLang="en-US" b="1" dirty="0" smtClean="0">
                <a:latin typeface="Arial" charset="0"/>
              </a:rPr>
              <a:t>Данные по материалам </a:t>
            </a:r>
            <a:r>
              <a:rPr lang="en-US" altLang="en-US" b="1" dirty="0" smtClean="0">
                <a:latin typeface="Arial" charset="0"/>
              </a:rPr>
              <a:t>USGS Su</a:t>
            </a:r>
            <a:r>
              <a:rPr lang="en-US" altLang="en-US" b="1" dirty="0">
                <a:latin typeface="Arial" charset="0"/>
              </a:rPr>
              <a:t>r</a:t>
            </a:r>
            <a:r>
              <a:rPr lang="en-US" altLang="en-US" b="1" dirty="0" smtClean="0">
                <a:latin typeface="Arial" charset="0"/>
              </a:rPr>
              <a:t>vey 1994</a:t>
            </a:r>
            <a:endParaRPr lang="en-AU" altLang="en-US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73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en-US" sz="2800" smtClean="0">
                <a:solidFill>
                  <a:srgbClr val="7B9899"/>
                </a:solidFill>
              </a:rPr>
              <a:t>История развития добычи нефти и газа</a:t>
            </a:r>
            <a:endParaRPr lang="en-AU" altLang="en-US" sz="2800" smtClean="0">
              <a:solidFill>
                <a:srgbClr val="7B9899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4586288"/>
            <a:ext cx="7962900" cy="1209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en-US" sz="1400" b="1" dirty="0" smtClean="0"/>
              <a:t>В настоящее время добыча нефти и газа сосредоточена в пределах месторождения </a:t>
            </a:r>
            <a:r>
              <a:rPr lang="ru-RU" altLang="en-US" sz="1400" b="1" dirty="0" err="1" smtClean="0"/>
              <a:t>Майлису</a:t>
            </a:r>
            <a:r>
              <a:rPr lang="en-US" altLang="en-US" sz="1400" b="1" dirty="0" smtClean="0"/>
              <a:t>-IV</a:t>
            </a:r>
            <a:r>
              <a:rPr lang="ru-RU" altLang="en-US" sz="1400" b="1" dirty="0" smtClean="0"/>
              <a:t> - Восточный </a:t>
            </a:r>
            <a:r>
              <a:rPr lang="ru-RU" altLang="en-US" sz="1400" b="1" dirty="0" err="1" smtClean="0"/>
              <a:t>Избакент</a:t>
            </a:r>
            <a:endParaRPr lang="ru-RU" altLang="en-US" sz="1400" b="1" dirty="0" smtClean="0"/>
          </a:p>
          <a:p>
            <a:pPr lvl="1" eaLnBrk="1" hangingPunct="1">
              <a:lnSpc>
                <a:spcPct val="80000"/>
              </a:lnSpc>
            </a:pPr>
            <a:r>
              <a:rPr lang="ru-RU" altLang="en-US" sz="900" b="1" dirty="0" smtClean="0"/>
              <a:t>На остальных месторождениях добыча УВ незначительна</a:t>
            </a:r>
            <a:endParaRPr lang="en-AU" altLang="en-US" sz="400" dirty="0" smtClean="0"/>
          </a:p>
          <a:p>
            <a:pPr eaLnBrk="1" hangingPunct="1">
              <a:lnSpc>
                <a:spcPct val="80000"/>
              </a:lnSpc>
            </a:pPr>
            <a:r>
              <a:rPr lang="ru-RU" altLang="en-US" sz="1400" b="1" dirty="0" smtClean="0"/>
              <a:t>Текущая добыча составляет </a:t>
            </a:r>
            <a:r>
              <a:rPr lang="en-US" altLang="en-US" sz="1400" b="1" dirty="0" smtClean="0"/>
              <a:t>~</a:t>
            </a:r>
            <a:r>
              <a:rPr lang="ru-RU" altLang="en-US" sz="1400" b="1" dirty="0" smtClean="0"/>
              <a:t>160 тыс. тонн в год</a:t>
            </a:r>
          </a:p>
          <a:p>
            <a:pPr eaLnBrk="1" hangingPunct="1">
              <a:lnSpc>
                <a:spcPct val="80000"/>
              </a:lnSpc>
            </a:pPr>
            <a:r>
              <a:rPr lang="ru-RU" altLang="en-US" sz="1400" b="1" dirty="0" smtClean="0"/>
              <a:t>Потенциал добычи при текущих запасах составляет 300 тыс. тонн в год</a:t>
            </a:r>
          </a:p>
          <a:p>
            <a:pPr eaLnBrk="1" hangingPunct="1">
              <a:lnSpc>
                <a:spcPct val="80000"/>
              </a:lnSpc>
            </a:pPr>
            <a:r>
              <a:rPr lang="ru-RU" altLang="en-US" sz="1400" b="1" dirty="0" smtClean="0"/>
              <a:t>Абсолютно не изучен потенциал </a:t>
            </a:r>
            <a:r>
              <a:rPr lang="ru-RU" altLang="en-US" sz="1400" b="1" dirty="0" err="1" smtClean="0"/>
              <a:t>поднадвигового</a:t>
            </a:r>
            <a:r>
              <a:rPr lang="ru-RU" altLang="en-US" sz="1400" b="1" dirty="0" smtClean="0"/>
              <a:t> комплекса</a:t>
            </a:r>
            <a:endParaRPr lang="en-AU" altLang="en-US" sz="1400" dirty="0" smtClean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42938" y="1835150"/>
            <a:ext cx="7124700" cy="117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6437313" y="1662113"/>
            <a:ext cx="0" cy="55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GB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5694363" y="2116138"/>
            <a:ext cx="7366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 i="1"/>
              <a:t>Развал СССР</a:t>
            </a:r>
            <a:endParaRPr lang="en-US" altLang="en-US" sz="800" i="1"/>
          </a:p>
        </p:txBody>
      </p:sp>
      <p:sp>
        <p:nvSpPr>
          <p:cNvPr id="20487" name="Line 12"/>
          <p:cNvSpPr>
            <a:spLocks noChangeShapeType="1"/>
          </p:cNvSpPr>
          <p:nvPr/>
        </p:nvSpPr>
        <p:spPr bwMode="auto">
          <a:xfrm flipV="1">
            <a:off x="633413" y="2368550"/>
            <a:ext cx="0" cy="2074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GB"/>
          </a:p>
        </p:txBody>
      </p:sp>
      <p:sp>
        <p:nvSpPr>
          <p:cNvPr id="20488" name="Line 13"/>
          <p:cNvSpPr>
            <a:spLocks noChangeShapeType="1"/>
          </p:cNvSpPr>
          <p:nvPr/>
        </p:nvSpPr>
        <p:spPr bwMode="auto">
          <a:xfrm>
            <a:off x="655638" y="4418013"/>
            <a:ext cx="711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GB"/>
          </a:p>
        </p:txBody>
      </p:sp>
      <p:sp>
        <p:nvSpPr>
          <p:cNvPr id="20489" name="Text Box 14"/>
          <p:cNvSpPr txBox="1">
            <a:spLocks noChangeArrowheads="1"/>
          </p:cNvSpPr>
          <p:nvPr/>
        </p:nvSpPr>
        <p:spPr bwMode="auto">
          <a:xfrm>
            <a:off x="6140450" y="1485900"/>
            <a:ext cx="5826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i="1"/>
              <a:t>1991</a:t>
            </a:r>
          </a:p>
        </p:txBody>
      </p:sp>
      <p:pic>
        <p:nvPicPr>
          <p:cNvPr id="20490" name="Picture 1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8" y="2370138"/>
            <a:ext cx="6935787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1" name="Line 16"/>
          <p:cNvSpPr>
            <a:spLocks noChangeShapeType="1"/>
          </p:cNvSpPr>
          <p:nvPr/>
        </p:nvSpPr>
        <p:spPr bwMode="auto">
          <a:xfrm>
            <a:off x="1214438" y="1639888"/>
            <a:ext cx="0" cy="55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GB"/>
          </a:p>
        </p:txBody>
      </p:sp>
      <p:sp>
        <p:nvSpPr>
          <p:cNvPr id="20492" name="Text Box 18"/>
          <p:cNvSpPr txBox="1">
            <a:spLocks noChangeArrowheads="1"/>
          </p:cNvSpPr>
          <p:nvPr/>
        </p:nvSpPr>
        <p:spPr bwMode="auto">
          <a:xfrm>
            <a:off x="917575" y="1463675"/>
            <a:ext cx="5826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i="1"/>
              <a:t>1905</a:t>
            </a:r>
          </a:p>
        </p:txBody>
      </p:sp>
      <p:sp>
        <p:nvSpPr>
          <p:cNvPr id="20493" name="Text Box 19"/>
          <p:cNvSpPr txBox="1">
            <a:spLocks noChangeArrowheads="1"/>
          </p:cNvSpPr>
          <p:nvPr/>
        </p:nvSpPr>
        <p:spPr bwMode="auto">
          <a:xfrm>
            <a:off x="446088" y="2197100"/>
            <a:ext cx="15367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 i="1"/>
              <a:t>Начало промышленной добычи</a:t>
            </a:r>
            <a:endParaRPr lang="en-US" altLang="en-US" sz="800" i="1"/>
          </a:p>
        </p:txBody>
      </p:sp>
      <p:sp>
        <p:nvSpPr>
          <p:cNvPr id="20494" name="Text Box 20"/>
          <p:cNvSpPr txBox="1">
            <a:spLocks noChangeArrowheads="1"/>
          </p:cNvSpPr>
          <p:nvPr/>
        </p:nvSpPr>
        <p:spPr bwMode="auto">
          <a:xfrm rot="-5400000">
            <a:off x="-204788" y="2976563"/>
            <a:ext cx="1343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i="1"/>
              <a:t>Bbls/d</a:t>
            </a:r>
          </a:p>
        </p:txBody>
      </p:sp>
      <p:sp>
        <p:nvSpPr>
          <p:cNvPr id="20495" name="Text Box 21"/>
          <p:cNvSpPr txBox="1">
            <a:spLocks noChangeArrowheads="1"/>
          </p:cNvSpPr>
          <p:nvPr/>
        </p:nvSpPr>
        <p:spPr bwMode="auto">
          <a:xfrm rot="-5400000">
            <a:off x="7096125" y="3281363"/>
            <a:ext cx="1343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i="1"/>
              <a:t>MMscf/d</a:t>
            </a:r>
          </a:p>
        </p:txBody>
      </p:sp>
      <p:sp>
        <p:nvSpPr>
          <p:cNvPr id="20496" name="Line 23"/>
          <p:cNvSpPr>
            <a:spLocks noChangeShapeType="1"/>
          </p:cNvSpPr>
          <p:nvPr/>
        </p:nvSpPr>
        <p:spPr bwMode="auto">
          <a:xfrm>
            <a:off x="4195763" y="1668463"/>
            <a:ext cx="0" cy="55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0" tIns="45715" rIns="91430" bIns="45715"/>
          <a:lstStyle/>
          <a:p>
            <a:endParaRPr lang="en-GB"/>
          </a:p>
        </p:txBody>
      </p:sp>
      <p:sp>
        <p:nvSpPr>
          <p:cNvPr id="20497" name="Text Box 24"/>
          <p:cNvSpPr txBox="1">
            <a:spLocks noChangeArrowheads="1"/>
          </p:cNvSpPr>
          <p:nvPr/>
        </p:nvSpPr>
        <p:spPr bwMode="auto">
          <a:xfrm>
            <a:off x="2857500" y="2101850"/>
            <a:ext cx="13541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en-US" sz="800" i="1"/>
              <a:t>Ввод в эксплуатацию месторождения Избаскент</a:t>
            </a:r>
            <a:endParaRPr lang="en-US" altLang="en-US" sz="800" i="1"/>
          </a:p>
        </p:txBody>
      </p:sp>
      <p:sp>
        <p:nvSpPr>
          <p:cNvPr id="20498" name="Text Box 26"/>
          <p:cNvSpPr txBox="1">
            <a:spLocks noChangeArrowheads="1"/>
          </p:cNvSpPr>
          <p:nvPr/>
        </p:nvSpPr>
        <p:spPr bwMode="auto">
          <a:xfrm>
            <a:off x="3898900" y="1492250"/>
            <a:ext cx="58261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/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i="1"/>
              <a:t>1956</a:t>
            </a:r>
          </a:p>
        </p:txBody>
      </p:sp>
      <p:sp>
        <p:nvSpPr>
          <p:cNvPr id="20499" name="Text Box 27"/>
          <p:cNvSpPr txBox="1">
            <a:spLocks noChangeArrowheads="1"/>
          </p:cNvSpPr>
          <p:nvPr/>
        </p:nvSpPr>
        <p:spPr bwMode="auto">
          <a:xfrm>
            <a:off x="1081088" y="2611438"/>
            <a:ext cx="35115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169" tIns="45582" rIns="91169" bIns="45582">
            <a:spAutoFit/>
          </a:bodyPr>
          <a:lstStyle>
            <a:lvl1pPr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AU" altLang="en-US" sz="1200" b="1" i="1"/>
              <a:t>240 </a:t>
            </a:r>
            <a:r>
              <a:rPr lang="ru-RU" altLang="en-US" sz="1200" b="1" i="1"/>
              <a:t> млн.баррелей  накопленной добычи</a:t>
            </a:r>
            <a:endParaRPr lang="en-AU" altLang="en-US" sz="1200" b="1" i="1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7235825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Aft>
                <a:spcPct val="50000"/>
              </a:spcAft>
              <a:buClr>
                <a:schemeClr val="tx2"/>
              </a:buClr>
              <a:buFontTx/>
              <a:buChar char="•"/>
            </a:pPr>
            <a:r>
              <a:rPr lang="ru-RU" altLang="en-US" b="1" dirty="0" smtClean="0">
                <a:latin typeface="Arial" charset="0"/>
              </a:rPr>
              <a:t>Данные ОАО </a:t>
            </a:r>
            <a:r>
              <a:rPr lang="ru-RU" altLang="en-US" b="1" dirty="0" err="1" smtClean="0">
                <a:latin typeface="Arial" charset="0"/>
              </a:rPr>
              <a:t>Кыргызнефтегаз</a:t>
            </a:r>
            <a:endParaRPr lang="en-AU" altLang="en-US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Изученность сейсморазведкой</a:t>
            </a:r>
            <a:endParaRPr lang="en-GB" dirty="0"/>
          </a:p>
        </p:txBody>
      </p:sp>
      <p:pic>
        <p:nvPicPr>
          <p:cNvPr id="21507" name="Picture 4" descr="FSU_Seismic_Database_16031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5275" y="1330325"/>
            <a:ext cx="8051800" cy="4662488"/>
          </a:xfrm>
          <a:noFill/>
          <a:ln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8332787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eaLnBrk="1" hangingPunct="1">
              <a:spcAft>
                <a:spcPct val="50000"/>
              </a:spcAft>
              <a:buClr>
                <a:schemeClr val="tx2"/>
              </a:buClr>
            </a:pPr>
            <a:r>
              <a:rPr lang="ru-RU" altLang="en-US" b="1" dirty="0" smtClean="0">
                <a:latin typeface="Arial" charset="0"/>
              </a:rPr>
              <a:t>Данные </a:t>
            </a:r>
            <a:r>
              <a:rPr lang="ru-RU" altLang="en-US" b="1" dirty="0" err="1" smtClean="0">
                <a:latin typeface="Arial" charset="0"/>
              </a:rPr>
              <a:t>Рогальский</a:t>
            </a:r>
            <a:r>
              <a:rPr lang="ru-RU" altLang="en-US" b="1" dirty="0" smtClean="0">
                <a:latin typeface="Arial" charset="0"/>
              </a:rPr>
              <a:t> А.В.</a:t>
            </a:r>
            <a:endParaRPr lang="en-AU" altLang="en-US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Изученность бурением</a:t>
            </a:r>
            <a:endParaRPr lang="en-GB" dirty="0"/>
          </a:p>
        </p:txBody>
      </p:sp>
      <p:pic>
        <p:nvPicPr>
          <p:cNvPr id="22531" name="Picture 5" descr="FSU_Wells_Database_16031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4475" y="1527175"/>
            <a:ext cx="8164513" cy="4460875"/>
          </a:xfrm>
          <a:noFill/>
          <a:ln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3513" y="6003925"/>
            <a:ext cx="8332787" cy="30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33" tIns="45666" rIns="91333" bIns="45666">
            <a:spAutoFit/>
          </a:bodyPr>
          <a:lstStyle>
            <a:lvl1pPr marL="177800" indent="-1778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63600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indent="0" eaLnBrk="1" hangingPunct="1">
              <a:spcAft>
                <a:spcPct val="50000"/>
              </a:spcAft>
              <a:buClr>
                <a:schemeClr val="tx2"/>
              </a:buClr>
            </a:pPr>
            <a:r>
              <a:rPr lang="ru-RU" altLang="en-US" b="1" dirty="0" smtClean="0">
                <a:latin typeface="Arial" charset="0"/>
              </a:rPr>
              <a:t>Данные </a:t>
            </a:r>
            <a:r>
              <a:rPr lang="ru-RU" altLang="en-US" b="1" dirty="0" err="1" smtClean="0">
                <a:latin typeface="Arial" charset="0"/>
              </a:rPr>
              <a:t>Рогальский</a:t>
            </a:r>
            <a:r>
              <a:rPr lang="ru-RU" altLang="en-US" b="1" dirty="0" smtClean="0">
                <a:latin typeface="Arial" charset="0"/>
              </a:rPr>
              <a:t> А.В.</a:t>
            </a:r>
            <a:endParaRPr lang="en-AU" altLang="en-US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Santos_SlideTemplate">
  <a:themeElements>
    <a:clrScheme name="Santos_SlideTemplate 13">
      <a:dk1>
        <a:srgbClr val="000000"/>
      </a:dk1>
      <a:lt1>
        <a:srgbClr val="FFFFFF"/>
      </a:lt1>
      <a:dk2>
        <a:srgbClr val="FFFFFF"/>
      </a:dk2>
      <a:lt2>
        <a:srgbClr val="777777"/>
      </a:lt2>
      <a:accent1>
        <a:srgbClr val="99CC00"/>
      </a:accent1>
      <a:accent2>
        <a:srgbClr val="FF66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5C00"/>
      </a:accent6>
      <a:hlink>
        <a:srgbClr val="00CCFF"/>
      </a:hlink>
      <a:folHlink>
        <a:srgbClr val="FF0000"/>
      </a:folHlink>
    </a:clrScheme>
    <a:fontScheme name="Santos_Slide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antos_Slide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tos_Slide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tos_Slide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tos_Slide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tos_Slide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ntos_Slide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ntos_Slide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ntos_Slide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ntos_Slide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ntos_Slide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ntos_Slide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ntos_Slide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ntos_SlideTemplate 13">
        <a:dk1>
          <a:srgbClr val="000000"/>
        </a:dk1>
        <a:lt1>
          <a:srgbClr val="FFFFFF"/>
        </a:lt1>
        <a:dk2>
          <a:srgbClr val="FFFFFF"/>
        </a:dk2>
        <a:lt2>
          <a:srgbClr val="777777"/>
        </a:lt2>
        <a:accent1>
          <a:srgbClr val="99CC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5C00"/>
        </a:accent6>
        <a:hlink>
          <a:srgbClr val="00CC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5339</TotalTime>
  <Words>747</Words>
  <Application>Microsoft Office PowerPoint</Application>
  <PresentationFormat>Произвольный</PresentationFormat>
  <Paragraphs>200</Paragraphs>
  <Slides>16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Adobe Garamond Pro</vt:lpstr>
      <vt:lpstr>Agency FB</vt:lpstr>
      <vt:lpstr>Arial</vt:lpstr>
      <vt:lpstr>Arial Black</vt:lpstr>
      <vt:lpstr>Georgia</vt:lpstr>
      <vt:lpstr>Tahoma</vt:lpstr>
      <vt:lpstr>Wingdings</vt:lpstr>
      <vt:lpstr>Wingdings 2</vt:lpstr>
      <vt:lpstr>Santos_SlideTemplate</vt:lpstr>
      <vt:lpstr>Civic</vt:lpstr>
      <vt:lpstr>Презентация PowerPoint</vt:lpstr>
      <vt:lpstr>Географическое расположение </vt:lpstr>
      <vt:lpstr>Карта перспектив нефтегазоносности</vt:lpstr>
      <vt:lpstr>Условные обозначения</vt:lpstr>
      <vt:lpstr>Запасы углеводородов Ферганского НГБ</vt:lpstr>
      <vt:lpstr>Карта распределения ресурсов УВ</vt:lpstr>
      <vt:lpstr>История развития добычи нефти и газа</vt:lpstr>
      <vt:lpstr>Изученность сейсморазведкой</vt:lpstr>
      <vt:lpstr>Изученность бурением</vt:lpstr>
      <vt:lpstr>Тектоническая схема</vt:lpstr>
      <vt:lpstr>Плей-анализ</vt:lpstr>
      <vt:lpstr>Карта путей миграции органического вещества палеогенового возраст</vt:lpstr>
      <vt:lpstr>Лицензионная активность</vt:lpstr>
      <vt:lpstr>ОАО «Кыргызнефтегаз»</vt:lpstr>
      <vt:lpstr>ОсОО «Кыргызжер Нефтегаз»</vt:lpstr>
      <vt:lpstr>Спасибо за внимание!</vt:lpstr>
    </vt:vector>
  </TitlesOfParts>
  <Company>Santos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Santos PowerPoint template 2008</dc:title>
  <dc:creator>Santos Ltd</dc:creator>
  <cp:lastModifiedBy>Admin</cp:lastModifiedBy>
  <cp:revision>152</cp:revision>
  <dcterms:created xsi:type="dcterms:W3CDTF">2008-06-10T03:05:08Z</dcterms:created>
  <dcterms:modified xsi:type="dcterms:W3CDTF">2017-09-26T06:49:00Z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ype of Document">
    <vt:lpwstr>Templates</vt:lpwstr>
  </property>
  <property fmtid="{D5CDD505-2E9C-101B-9397-08002B2CF9AE}" pid="3" name="Description0">
    <vt:lpwstr>Standard Microsoft PowerPoint template for all Santos presentations.</vt:lpwstr>
  </property>
  <property fmtid="{D5CDD505-2E9C-101B-9397-08002B2CF9AE}" pid="4" name="Keywords0">
    <vt:lpwstr/>
  </property>
  <property fmtid="{D5CDD505-2E9C-101B-9397-08002B2CF9AE}" pid="5" name="Author0">
    <vt:lpwstr/>
  </property>
</Properties>
</file>