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61" r:id="rId4"/>
    <p:sldId id="263" r:id="rId5"/>
    <p:sldId id="281" r:id="rId6"/>
    <p:sldId id="300" r:id="rId7"/>
    <p:sldId id="280" r:id="rId8"/>
    <p:sldId id="292" r:id="rId9"/>
    <p:sldId id="270" r:id="rId10"/>
    <p:sldId id="282" r:id="rId11"/>
    <p:sldId id="286" r:id="rId12"/>
    <p:sldId id="301" r:id="rId13"/>
    <p:sldId id="293" r:id="rId14"/>
    <p:sldId id="294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 autoAdjust="0"/>
    <p:restoredTop sz="87598" autoAdjust="0"/>
  </p:normalViewPr>
  <p:slideViewPr>
    <p:cSldViewPr snapToGrid="0">
      <p:cViewPr varScale="1">
        <p:scale>
          <a:sx n="62" d="100"/>
          <a:sy n="62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CF76-AE7F-4050-A917-216624498920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1C26-9A15-4E49-BA39-766C0534F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F5D1-2A10-4326-B292-73C690DDD4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4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10 </a:t>
            </a:r>
            <a:r>
              <a:rPr lang="ru-RU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стран</a:t>
            </a:r>
            <a:endParaRPr lang="ja-JP" alt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2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1C26-9A15-4E49-BA39-766C0534FF1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6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1C26-9A15-4E49-BA39-766C0534FF1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2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1C26-9A15-4E49-BA39-766C0534FF1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8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F5D1-2A10-4326-B292-73C690DDD4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4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F5D1-2A10-4326-B292-73C690DDD4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3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0812-3ABF-4E1E-996A-5065A41EDB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5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4D64-FAF1-43EE-A90E-910182707D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3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130 карт и 3720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 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45469-D250-4405-8E6A-1604D167FEA4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4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1C26-9A15-4E49-BA39-766C0534FF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4A70CF-897B-481F-9721-8FB8C7CA1DA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Региональные проекты наиболее полные информационно, более сильная финансовая поддержка.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E676-E327-4193-9638-478B4C7B041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63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2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6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2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E8E0-1985-494E-8B88-8625BC61616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AEE09-B301-4BDF-B9C2-4ACC291C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-i-c.org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://ccgm.free.fr/" TargetMode="External"/><Relationship Id="rId7" Type="http://schemas.openxmlformats.org/officeDocument/2006/relationships/hyperlink" Target="http://www.earthobservations.org/" TargetMode="External"/><Relationship Id="rId12" Type="http://schemas.openxmlformats.org/officeDocument/2006/relationships/hyperlink" Target="http://portal.unesco.org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geosurveys.org/" TargetMode="External"/><Relationship Id="rId11" Type="http://schemas.openxmlformats.org/officeDocument/2006/relationships/hyperlink" Target="http://www.iscgm.org/" TargetMode="External"/><Relationship Id="rId5" Type="http://schemas.openxmlformats.org/officeDocument/2006/relationships/hyperlink" Target="http://www.ccop.or.th/" TargetMode="External"/><Relationship Id="rId10" Type="http://schemas.openxmlformats.org/officeDocument/2006/relationships/hyperlink" Target="http://www.iugs.org/" TargetMode="External"/><Relationship Id="rId4" Type="http://schemas.openxmlformats.org/officeDocument/2006/relationships/hyperlink" Target="http://www.cgi-iugs.org/" TargetMode="External"/><Relationship Id="rId9" Type="http://schemas.openxmlformats.org/officeDocument/2006/relationships/hyperlink" Target="http://sclilp.gfz-potsdam.d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1" y="1833051"/>
            <a:ext cx="7772400" cy="2387600"/>
          </a:xfrm>
        </p:spPr>
        <p:txBody>
          <a:bodyPr>
            <a:noAutofit/>
          </a:bodyPr>
          <a:lstStyle/>
          <a:p>
            <a:r>
              <a:rPr lang="ru-RU" sz="3200" b="1" dirty="0"/>
              <a:t>Международный проект </a:t>
            </a:r>
            <a:r>
              <a:rPr lang="en-US" sz="3200" b="1" dirty="0"/>
              <a:t>OneGeology </a:t>
            </a:r>
            <a:r>
              <a:rPr lang="ru-RU" sz="3200" b="1" dirty="0"/>
              <a:t>как технологическая основа для интеграции и распространения цифровых геолого-картографических материалов стран СНГ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9789" y="5608319"/>
            <a:ext cx="6858000" cy="79030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</a:t>
            </a:r>
            <a:r>
              <a:rPr lang="ru-RU" dirty="0" smtClean="0"/>
              <a:t>. Сочи</a:t>
            </a:r>
          </a:p>
          <a:p>
            <a:r>
              <a:rPr lang="ru-RU" dirty="0" smtClean="0"/>
              <a:t>26 сентября 2017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2892" y="106829"/>
            <a:ext cx="632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ЕВРАЗИЙСКИЙ ГОРНО-ГЕОЛОГИЧЕСКИЙ ФОРУМ 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3531" y="197353"/>
            <a:ext cx="873100" cy="791685"/>
            <a:chOff x="8579739" y="3162700"/>
            <a:chExt cx="1246373" cy="1288966"/>
          </a:xfrm>
        </p:grpSpPr>
        <p:sp>
          <p:nvSpPr>
            <p:cNvPr id="6" name="Овал 5"/>
            <p:cNvSpPr/>
            <p:nvPr/>
          </p:nvSpPr>
          <p:spPr>
            <a:xfrm>
              <a:off x="8579739" y="3162700"/>
              <a:ext cx="1246373" cy="1288966"/>
            </a:xfrm>
            <a:prstGeom prst="ellipse">
              <a:avLst/>
            </a:prstGeom>
            <a:gradFill flip="none" rotWithShape="1">
              <a:gsLst>
                <a:gs pos="68000">
                  <a:srgbClr val="00B0F0"/>
                </a:gs>
                <a:gs pos="53000">
                  <a:schemeClr val="bg1"/>
                </a:gs>
                <a:gs pos="72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50800" dist="50800" dir="21540000" sx="101000" sy="101000" algn="l" rotWithShape="0">
                <a:schemeClr val="bg1">
                  <a:alpha val="8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751653" y="3385868"/>
              <a:ext cx="927088" cy="720941"/>
              <a:chOff x="10613158" y="2380660"/>
              <a:chExt cx="1485816" cy="1250922"/>
            </a:xfrm>
            <a:effectLst>
              <a:outerShdw blurRad="50800" dist="38100" dir="2700000" algn="tl" rotWithShape="0">
                <a:srgbClr val="9AC9FF">
                  <a:alpha val="40000"/>
                </a:srgbClr>
              </a:outerShdw>
            </a:effectLst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2457" y="2727312"/>
                <a:ext cx="833088" cy="326364"/>
              </a:xfrm>
              <a:prstGeom prst="rect">
                <a:avLst/>
              </a:prstGeom>
              <a:effectLst>
                <a:outerShdw blurRad="25400" dist="25400" dir="5400000" algn="ctr" rotWithShape="0">
                  <a:schemeClr val="bg1"/>
                </a:outerShdw>
              </a:effectLst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3158" y="2608683"/>
                <a:ext cx="1485816" cy="936151"/>
              </a:xfrm>
              <a:prstGeom prst="rect">
                <a:avLst/>
              </a:prstGeom>
              <a:effectLst>
                <a:outerShdw blurRad="25400" dist="25400" dir="5400000" algn="ctr" rotWithShape="0">
                  <a:schemeClr val="bg1"/>
                </a:outerShdw>
              </a:effectLst>
            </p:spPr>
          </p:pic>
          <p:graphicFrame>
            <p:nvGraphicFramePr>
              <p:cNvPr id="11" name="Объект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640451" y="2747132"/>
              <a:ext cx="1218479" cy="884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4" name="CorelDRAW" r:id="rId5" imgW="1402200" imgH="883080" progId="CorelDraw.Graphic.16">
                      <p:embed/>
                    </p:oleObj>
                  </mc:Choice>
                  <mc:Fallback>
                    <p:oleObj name="CorelDRAW" r:id="rId5" imgW="1402200" imgH="883080" progId="CorelDraw.Graphic.16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640451" y="2747132"/>
                            <a:ext cx="1218479" cy="884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Объект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1350714" y="2558379"/>
              <a:ext cx="268287" cy="171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5" name="CorelDRAW" r:id="rId7" imgW="268200" imgH="171000" progId="CorelDraw.Graphic.16">
                      <p:embed/>
                    </p:oleObj>
                  </mc:Choice>
                  <mc:Fallback>
                    <p:oleObj name="CorelDRAW" r:id="rId7" imgW="268200" imgH="171000" progId="CorelDraw.Graphic.16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1350714" y="2558379"/>
                            <a:ext cx="268287" cy="171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Объект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625542" y="2380660"/>
              <a:ext cx="712787" cy="574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" name="CorelDRAW" r:id="rId9" imgW="713160" imgH="574200" progId="CorelDraw.Graphic.16">
                      <p:embed/>
                    </p:oleObj>
                  </mc:Choice>
                  <mc:Fallback>
                    <p:oleObj name="CorelDRAW" r:id="rId9" imgW="713160" imgH="574200" progId="CorelDraw.Graphic.16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0625542" y="2380660"/>
                            <a:ext cx="712787" cy="574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8834632" y="4011517"/>
              <a:ext cx="882481" cy="33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b="1" dirty="0">
                  <a:solidFill>
                    <a:srgbClr val="005797"/>
                  </a:solidFill>
                </a:rPr>
                <a:t>Сочи 2017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45671" y="497010"/>
            <a:ext cx="7156793" cy="2308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050" b="1" cap="small" spc="98" dirty="0">
                <a:ln w="63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Г Б У  «Всероссийский научно-исследовательский геологический институт им. </a:t>
            </a:r>
            <a:r>
              <a:rPr lang="ru-RU" sz="1050" b="1" cap="small" spc="98" dirty="0" err="1">
                <a:ln w="63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А.П.Карпинского</a:t>
            </a:r>
            <a:r>
              <a:rPr lang="ru-RU" sz="1050" b="1" cap="small" spc="98" dirty="0">
                <a:ln w="63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050" b="1" kern="1300" cap="small" spc="98" dirty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5" y="1485480"/>
            <a:ext cx="8772491" cy="508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35" y="942872"/>
            <a:ext cx="1432625" cy="52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7875" y="855912"/>
            <a:ext cx="4134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 портале</a:t>
            </a:r>
            <a:r>
              <a:rPr lang="en-US" dirty="0" smtClean="0"/>
              <a:t> </a:t>
            </a:r>
            <a:r>
              <a:rPr lang="ru-RU" dirty="0" smtClean="0"/>
              <a:t>инфраструктуры </a:t>
            </a:r>
          </a:p>
          <a:p>
            <a:r>
              <a:rPr lang="ru-RU" dirty="0" smtClean="0"/>
              <a:t>пространственных данных Европы </a:t>
            </a:r>
            <a:endParaRPr lang="ru-RU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17715" y="27774"/>
            <a:ext cx="8839200" cy="30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pc="600" dirty="0" smtClean="0"/>
              <a:t>РЕГИОНАЛЬНЫЕ 	ПРОЕКТЫ</a:t>
            </a:r>
            <a:endParaRPr lang="pl-PL" sz="1600" spc="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0520" y="342424"/>
            <a:ext cx="8427720" cy="506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Проект </a:t>
            </a:r>
            <a:r>
              <a:rPr lang="en-US" sz="3200" dirty="0" smtClean="0"/>
              <a:t>OneGeology </a:t>
            </a:r>
            <a:r>
              <a:rPr lang="ru-RU" sz="3200" dirty="0" smtClean="0"/>
              <a:t>на</a:t>
            </a:r>
            <a:r>
              <a:rPr lang="en-US" sz="3200" dirty="0" smtClean="0"/>
              <a:t> </a:t>
            </a:r>
            <a:r>
              <a:rPr lang="ru-RU" sz="3200" dirty="0"/>
              <a:t>Е</a:t>
            </a:r>
            <a:r>
              <a:rPr lang="ru-RU" sz="3200" dirty="0" smtClean="0"/>
              <a:t>вропейский регион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24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55" y="2083776"/>
            <a:ext cx="5768860" cy="37779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39428" y="1368962"/>
            <a:ext cx="3154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https://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ccop-gsi.org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gsi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onegeologyasia</a:t>
            </a:r>
            <a:r>
              <a:rPr lang="en-US" altLang="ja-JP" sz="1400" dirty="0">
                <a:solidFill>
                  <a:srgbClr val="FF0000"/>
                </a:solidFill>
              </a:rPr>
              <a:t>/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24945" y="2710649"/>
            <a:ext cx="3945049" cy="32241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1200" u="sng" dirty="0">
                <a:latin typeface="Times New Roman"/>
                <a:cs typeface="Times New Roman"/>
              </a:rPr>
              <a:t>Hosted by GSJ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>
                <a:latin typeface="Times New Roman"/>
                <a:cs typeface="Times New Roman"/>
              </a:rPr>
              <a:t>1:2M Geologic Map of East and </a:t>
            </a:r>
            <a:endParaRPr lang="en-US" altLang="ja-JP" sz="1200" dirty="0" smtClean="0">
              <a:latin typeface="Times New Roman"/>
              <a:cs typeface="Times New Roman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 smtClean="0">
                <a:latin typeface="Times New Roman"/>
                <a:cs typeface="Times New Roman"/>
              </a:rPr>
              <a:t>Southeast Asia</a:t>
            </a:r>
            <a:endParaRPr lang="en-US" altLang="ja-JP" sz="1200" dirty="0">
              <a:latin typeface="Times New Roman"/>
              <a:cs typeface="Times New Roman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>
                <a:latin typeface="Times New Roman"/>
                <a:cs typeface="Times New Roman"/>
              </a:rPr>
              <a:t>1:1M Japan Geologic Map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>
                <a:latin typeface="Times New Roman"/>
                <a:cs typeface="Times New Roman"/>
              </a:rPr>
              <a:t>1:1M Indonesia Geologic Map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>
                <a:latin typeface="Times New Roman"/>
                <a:cs typeface="Times New Roman"/>
              </a:rPr>
              <a:t>1:1M Philippine Geologic </a:t>
            </a:r>
            <a:r>
              <a:rPr lang="en-US" altLang="ja-JP" sz="1200" dirty="0" smtClean="0">
                <a:latin typeface="Times New Roman"/>
                <a:cs typeface="Times New Roman"/>
              </a:rPr>
              <a:t>Map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 smtClean="0">
                <a:latin typeface="Times New Roman"/>
                <a:cs typeface="Times New Roman"/>
              </a:rPr>
              <a:t>1:1M Malaysian Geologic Map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 smtClean="0">
                <a:latin typeface="Times New Roman"/>
                <a:cs typeface="Times New Roman"/>
              </a:rPr>
              <a:t>1:1M Papua New Guinea Geologic Map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 smtClean="0">
                <a:latin typeface="Times New Roman"/>
                <a:cs typeface="Times New Roman"/>
              </a:rPr>
              <a:t>1:1M Vietnam Geologic Map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ja-JP" sz="1200" dirty="0" smtClean="0">
                <a:latin typeface="Times New Roman"/>
                <a:cs typeface="Times New Roman"/>
              </a:rPr>
              <a:t>1:1M Myanmar Geologic Map</a:t>
            </a:r>
            <a:endParaRPr lang="en-US" altLang="ja-JP" sz="1200" dirty="0">
              <a:latin typeface="Times New Roman"/>
              <a:cs typeface="Times New Roman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1200" u="sng" dirty="0" smtClean="0">
                <a:latin typeface="Times New Roman"/>
                <a:cs typeface="Times New Roman"/>
              </a:rPr>
              <a:t>Own Server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1200" dirty="0" smtClean="0">
                <a:latin typeface="Times New Roman"/>
                <a:cs typeface="Times New Roman"/>
              </a:rPr>
              <a:t>1.	1:1M Lao PDR Geologic Map</a:t>
            </a:r>
            <a:endParaRPr lang="en-US" altLang="ja-JP" sz="1200" dirty="0">
              <a:latin typeface="Times New Roman"/>
              <a:cs typeface="Times New Roman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ja-JP" sz="1200" dirty="0" smtClean="0">
                <a:latin typeface="Times New Roman"/>
                <a:cs typeface="Times New Roman"/>
              </a:rPr>
              <a:t>2.   1:1M </a:t>
            </a:r>
            <a:r>
              <a:rPr lang="en-US" altLang="ja-JP" sz="1200" dirty="0">
                <a:latin typeface="Times New Roman"/>
                <a:cs typeface="Times New Roman"/>
              </a:rPr>
              <a:t>South Korea Geologic Map (KIGAM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ja-JP" sz="1200" dirty="0" smtClean="0">
                <a:latin typeface="Times New Roman"/>
                <a:cs typeface="Times New Roman"/>
              </a:rPr>
              <a:t>3.   1</a:t>
            </a:r>
            <a:r>
              <a:rPr lang="en-US" altLang="ja-JP" sz="1200" dirty="0">
                <a:latin typeface="Times New Roman"/>
                <a:cs typeface="Times New Roman"/>
              </a:rPr>
              <a:t>:1M Thailand </a:t>
            </a:r>
            <a:r>
              <a:rPr lang="en-US" altLang="ja-JP" sz="1200" dirty="0" smtClean="0">
                <a:latin typeface="Times New Roman"/>
                <a:cs typeface="Times New Roman"/>
              </a:rPr>
              <a:t>Geologic </a:t>
            </a:r>
            <a:r>
              <a:rPr lang="en-US" altLang="ja-JP" sz="1200" dirty="0">
                <a:latin typeface="Times New Roman"/>
                <a:cs typeface="Times New Roman"/>
              </a:rPr>
              <a:t>Map</a:t>
            </a:r>
          </a:p>
          <a:p>
            <a:pPr marL="457200" indent="-457200" algn="l" eaLnBrk="0" hangingPunct="0">
              <a:spcBef>
                <a:spcPct val="20000"/>
              </a:spcBef>
              <a:buAutoNum type="arabicPeriod" startAt="2"/>
            </a:pPr>
            <a:endParaRPr lang="en-US" altLang="ja-JP" sz="1200" dirty="0" smtClean="0">
              <a:latin typeface="Times New Roman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5760" y="485936"/>
            <a:ext cx="8427720" cy="823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Проект </a:t>
            </a:r>
            <a:r>
              <a:rPr lang="en-US" sz="3200" dirty="0"/>
              <a:t>OneGeology </a:t>
            </a:r>
            <a:r>
              <a:rPr lang="ru-RU" sz="3200" dirty="0"/>
              <a:t>на регион Восточной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Юго-восточной Азии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17715" y="27774"/>
            <a:ext cx="8839200" cy="30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pc="600" dirty="0" smtClean="0"/>
              <a:t>РЕГИОНАЛЬНЫЕ 	ПРОЕКТЫ</a:t>
            </a:r>
            <a:endParaRPr lang="pl-PL" sz="1600" spc="600" dirty="0"/>
          </a:p>
        </p:txBody>
      </p:sp>
    </p:spTree>
    <p:extLst>
      <p:ext uri="{BB962C8B-B14F-4D97-AF65-F5344CB8AC3E}">
        <p14:creationId xmlns:p14="http://schemas.microsoft.com/office/powerpoint/2010/main" val="1336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88" y="46413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Предлагается создать</a:t>
            </a:r>
            <a:br>
              <a:rPr lang="ru-RU" sz="2800" dirty="0" smtClean="0"/>
            </a:br>
            <a:r>
              <a:rPr lang="ru-RU" sz="2800" dirty="0" smtClean="0"/>
              <a:t>Интернет-сайт и картографический портал Евразийского региона </a:t>
            </a:r>
            <a:r>
              <a:rPr lang="ru-RU" sz="2800" dirty="0"/>
              <a:t>на основе технологических решений проекта </a:t>
            </a:r>
            <a:r>
              <a:rPr lang="en-US" sz="2800" dirty="0" smtClean="0"/>
              <a:t>OneGeology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7441"/>
            <a:ext cx="7886700" cy="3417474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Создание специализированного Интернет-сайта Евразийского региона под эгидой Межправительственного совета стран </a:t>
            </a:r>
            <a:r>
              <a:rPr lang="ru-RU" sz="2000" dirty="0"/>
              <a:t>СНГ  по разведке, использованию и охране </a:t>
            </a:r>
            <a:r>
              <a:rPr lang="ru-RU" sz="2000" dirty="0" smtClean="0"/>
              <a:t>недр обеспечит информационную поддержку совместных работ, контроль исполнения задач и </a:t>
            </a:r>
            <a:r>
              <a:rPr lang="ru-RU" sz="2000" dirty="0"/>
              <a:t>эффективность </a:t>
            </a:r>
            <a:r>
              <a:rPr lang="ru-RU" sz="2000" dirty="0" smtClean="0"/>
              <a:t>использования результатов.</a:t>
            </a:r>
          </a:p>
          <a:p>
            <a:r>
              <a:rPr lang="ru-RU" sz="2000" dirty="0" smtClean="0"/>
              <a:t>В составе Интернет-сайта предлагается сформировать разделы:</a:t>
            </a:r>
            <a:endParaRPr lang="ru-RU" sz="2000" dirty="0"/>
          </a:p>
          <a:p>
            <a:pPr lvl="1"/>
            <a:r>
              <a:rPr lang="ru-RU" sz="1800" dirty="0" smtClean="0"/>
              <a:t>Информация </a:t>
            </a:r>
            <a:r>
              <a:rPr lang="ru-RU" sz="1800" dirty="0"/>
              <a:t>о совместных </a:t>
            </a:r>
            <a:r>
              <a:rPr lang="ru-RU" sz="1800" dirty="0" smtClean="0"/>
              <a:t>проектах</a:t>
            </a:r>
            <a:r>
              <a:rPr lang="en-US" sz="1800" dirty="0" smtClean="0"/>
              <a:t>;</a:t>
            </a:r>
            <a:endParaRPr lang="ru-RU" sz="1800" dirty="0"/>
          </a:p>
          <a:p>
            <a:pPr lvl="1"/>
            <a:r>
              <a:rPr lang="ru-RU" sz="1800" dirty="0"/>
              <a:t>Справочные материалы, протоколы и решения форумов, совещаний, включая сессии межправительственного </a:t>
            </a:r>
            <a:r>
              <a:rPr lang="ru-RU" sz="1800" dirty="0" smtClean="0"/>
              <a:t>совета</a:t>
            </a:r>
            <a:r>
              <a:rPr lang="en-US" sz="1800" dirty="0" smtClean="0"/>
              <a:t>;</a:t>
            </a:r>
            <a:endParaRPr lang="ru-RU" sz="1800" dirty="0"/>
          </a:p>
          <a:p>
            <a:pPr lvl="1"/>
            <a:r>
              <a:rPr lang="ru-RU" sz="1800" dirty="0"/>
              <a:t>Геолого-картографический </a:t>
            </a:r>
            <a:r>
              <a:rPr lang="ru-RU" sz="1800" dirty="0" smtClean="0"/>
              <a:t>портал </a:t>
            </a:r>
            <a:r>
              <a:rPr lang="en-US" sz="1800" b="1" dirty="0" err="1" smtClean="0"/>
              <a:t>OneGeology</a:t>
            </a:r>
            <a:r>
              <a:rPr lang="en-US" sz="1800" b="1" dirty="0" smtClean="0"/>
              <a:t>-Eurasia.</a:t>
            </a:r>
            <a:endParaRPr lang="ru-RU" sz="18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22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6798" y="1470969"/>
            <a:ext cx="8809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По состоянию на 1.09.2017 г. в базу данных загружено </a:t>
            </a:r>
            <a:r>
              <a:rPr lang="ru-RU" b="1" dirty="0" smtClean="0">
                <a:solidFill>
                  <a:srgbClr val="FF0000"/>
                </a:solidFill>
              </a:rPr>
              <a:t>16 335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карт</a:t>
            </a:r>
            <a:r>
              <a:rPr lang="ru-RU" dirty="0"/>
              <a:t>, включая ГК, КЧО, КПИ, БГК, ГФО, ГХО, ДО и др</a:t>
            </a:r>
            <a:r>
              <a:rPr lang="ru-RU" dirty="0" smtClean="0"/>
              <a:t>. карты геологического содержания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11" y="2034527"/>
            <a:ext cx="8443184" cy="4626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11" y="415206"/>
            <a:ext cx="8714427" cy="71578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качестве прототипа для создания портала «</a:t>
            </a:r>
            <a:r>
              <a:rPr lang="en-US" sz="2800" dirty="0" err="1" smtClean="0"/>
              <a:t>OneGeology</a:t>
            </a:r>
            <a:r>
              <a:rPr lang="en-US" sz="2800" dirty="0" smtClean="0"/>
              <a:t>-Eurasia</a:t>
            </a:r>
            <a:r>
              <a:rPr lang="ru-RU" sz="2800" dirty="0" smtClean="0"/>
              <a:t>»</a:t>
            </a:r>
            <a:r>
              <a:rPr lang="en-US" sz="2800" dirty="0" smtClean="0"/>
              <a:t> </a:t>
            </a:r>
            <a:r>
              <a:rPr lang="ru-RU" sz="2800" dirty="0" smtClean="0"/>
              <a:t>предлагается использовать</a:t>
            </a:r>
            <a:r>
              <a:rPr lang="en-US" sz="2800" dirty="0" smtClean="0"/>
              <a:t> </a:t>
            </a:r>
            <a:r>
              <a:rPr lang="ru-RU" sz="2800" dirty="0" smtClean="0"/>
              <a:t>базу данных геологических карт ФГБУ «ВСЕГЕИ»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9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734" y="2624760"/>
            <a:ext cx="8268462" cy="32746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2017 (за 8 месяцев, на 1.08.2017) – </a:t>
            </a:r>
            <a:r>
              <a:rPr lang="ru-RU" b="1" dirty="0" smtClean="0">
                <a:solidFill>
                  <a:srgbClr val="00B0F0"/>
                </a:solidFill>
              </a:rPr>
              <a:t>5,4 млн</a:t>
            </a:r>
          </a:p>
          <a:p>
            <a:r>
              <a:rPr lang="ru-RU" dirty="0"/>
              <a:t>2016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00B0F0"/>
                </a:solidFill>
              </a:rPr>
              <a:t>6,3 млн. </a:t>
            </a:r>
            <a:r>
              <a:rPr lang="ru-RU" dirty="0"/>
              <a:t>(</a:t>
            </a:r>
            <a:r>
              <a:rPr lang="ru-RU" b="1" dirty="0" smtClean="0"/>
              <a:t>открытие ресурса ГК200 стран СНГ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2015 – </a:t>
            </a:r>
            <a:r>
              <a:rPr lang="ru-RU" b="1" dirty="0" smtClean="0">
                <a:solidFill>
                  <a:srgbClr val="00B0F0"/>
                </a:solidFill>
              </a:rPr>
              <a:t>3,0 млн.</a:t>
            </a:r>
          </a:p>
          <a:p>
            <a:r>
              <a:rPr lang="ru-RU" dirty="0" smtClean="0"/>
              <a:t>2014 – </a:t>
            </a:r>
            <a:r>
              <a:rPr lang="ru-RU" b="1" dirty="0">
                <a:solidFill>
                  <a:srgbClr val="00B0F0"/>
                </a:solidFill>
              </a:rPr>
              <a:t>0.2 млн. </a:t>
            </a:r>
            <a:r>
              <a:rPr lang="ru-RU" dirty="0" smtClean="0"/>
              <a:t>начало стат. учета обращений - декабрь 2014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/>
              <a:t>2013 - статистика не велась </a:t>
            </a:r>
          </a:p>
          <a:p>
            <a:r>
              <a:rPr lang="ru-RU" dirty="0"/>
              <a:t>2012 – статистика не велась (</a:t>
            </a:r>
            <a:r>
              <a:rPr lang="ru-RU" b="1" dirty="0" smtClean="0"/>
              <a:t>открытие ресурса ГК1000 стран СНГ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3400" dirty="0"/>
              <a:t>Всего обращений к </a:t>
            </a:r>
            <a:r>
              <a:rPr lang="ru-RU" sz="3400" dirty="0" smtClean="0"/>
              <a:t>картам по </a:t>
            </a:r>
            <a:r>
              <a:rPr lang="ru-RU" sz="3400" dirty="0"/>
              <a:t>состоянию на </a:t>
            </a:r>
            <a:r>
              <a:rPr lang="ru-RU" sz="3400" dirty="0" smtClean="0"/>
              <a:t>20.09.2017 - </a:t>
            </a:r>
            <a:r>
              <a:rPr lang="ru-RU" sz="3400" b="1" dirty="0">
                <a:solidFill>
                  <a:srgbClr val="00B0F0"/>
                </a:solidFill>
              </a:rPr>
              <a:t>более 15 миллионов</a:t>
            </a:r>
            <a:r>
              <a:rPr lang="ru-RU" sz="3400" b="1" dirty="0" smtClean="0">
                <a:solidFill>
                  <a:srgbClr val="00B0F0"/>
                </a:solidFill>
              </a:rPr>
              <a:t>!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62" y="224648"/>
            <a:ext cx="8426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  <a:ea typeface="+mj-ea"/>
                <a:cs typeface="+mj-cs"/>
              </a:rPr>
              <a:t>Статистика обращений по сети Интернет к геологическим картам в базе данных ФГБУ «ВСЕГЕИ» по данным объективного учета:</a:t>
            </a:r>
          </a:p>
        </p:txBody>
      </p:sp>
    </p:spTree>
    <p:extLst>
      <p:ext uri="{BB962C8B-B14F-4D97-AF65-F5344CB8AC3E}">
        <p14:creationId xmlns:p14="http://schemas.microsoft.com/office/powerpoint/2010/main" val="28540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997" y="2445853"/>
            <a:ext cx="790886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5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894" y="1090538"/>
            <a:ext cx="3650521" cy="483227"/>
          </a:xfrm>
        </p:spPr>
        <p:txBody>
          <a:bodyPr>
            <a:noAutofit/>
          </a:bodyPr>
          <a:lstStyle/>
          <a:p>
            <a:r>
              <a:rPr lang="ru-RU" sz="2400" dirty="0"/>
              <a:t>Брайтонское </a:t>
            </a:r>
            <a:r>
              <a:rPr lang="ru-RU" sz="2400" dirty="0" smtClean="0"/>
              <a:t>соглашение 2007 год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77" y="1678295"/>
            <a:ext cx="2889312" cy="25200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160" y="1968828"/>
            <a:ext cx="393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NewRomanPS-ItalicMT"/>
              </a:rPr>
              <a:t>81 участник из 43 стран встретились в Брайтоне, Соединенное Королевство, 12-16 марта 2007 года, чтобы обсудить и принять соглашение о содействии доступа к данным глобальных, региональных и национальных геологических карт и, посредством этого, увеличить их пользу для общества. Участники рабочего совещания подтвердили, что данные геологических карт </a:t>
            </a:r>
            <a:r>
              <a:rPr lang="ru-RU" sz="1000" dirty="0" smtClean="0">
                <a:latin typeface="TimesNewRomanPS-ItalicMT"/>
              </a:rPr>
              <a:t>очень важны </a:t>
            </a:r>
            <a:r>
              <a:rPr lang="ru-RU" sz="1000" dirty="0">
                <a:latin typeface="TimesNewRomanPS-ItalicMT"/>
              </a:rPr>
              <a:t>для развития науки и образования, оказывают помощь в поисках лучших решений по смягчению опасности вредного воздействия окружающей среды, обеспечению непрерывного снабжения энергией, полезными ископаемыми и водой, а также </a:t>
            </a:r>
            <a:r>
              <a:rPr lang="ru-RU" sz="1000" dirty="0" smtClean="0">
                <a:latin typeface="TimesNewRomanPS-ItalicMT"/>
              </a:rPr>
              <a:t>для принятия </a:t>
            </a:r>
            <a:r>
              <a:rPr lang="ru-RU" sz="1000" dirty="0">
                <a:latin typeface="TimesNewRomanPS-ItalicMT"/>
              </a:rPr>
              <a:t>соответствующих мер в связи с изменением климата…..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113" y="407606"/>
            <a:ext cx="6470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Международный проект </a:t>
            </a:r>
            <a:r>
              <a:rPr lang="en-US" sz="2800" dirty="0">
                <a:latin typeface="+mj-lt"/>
                <a:ea typeface="+mj-ea"/>
                <a:cs typeface="+mj-cs"/>
              </a:rPr>
              <a:t>OneGeology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835" y="4848999"/>
            <a:ext cx="2353194" cy="1942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2894" y="4302883"/>
            <a:ext cx="354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  <a:ea typeface="+mj-ea"/>
                <a:cs typeface="+mj-cs"/>
              </a:rPr>
              <a:t>Цели проекта </a:t>
            </a:r>
            <a:r>
              <a:rPr lang="en-US" sz="2400" dirty="0">
                <a:latin typeface="+mj-lt"/>
                <a:ea typeface="+mj-ea"/>
                <a:cs typeface="+mj-cs"/>
              </a:rPr>
              <a:t>OneGeology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697619" y="4848999"/>
            <a:ext cx="4428071" cy="1463743"/>
          </a:xfrm>
        </p:spPr>
        <p:txBody>
          <a:bodyPr>
            <a:noAutofit/>
          </a:bodyPr>
          <a:lstStyle/>
          <a:p>
            <a:pPr marL="128588" indent="-128588"/>
            <a:r>
              <a:rPr lang="ru-RU" sz="1800" dirty="0"/>
              <a:t>Содействие свободному доступу к цифровым геологическим </a:t>
            </a:r>
            <a:r>
              <a:rPr lang="ru-RU" sz="1800" dirty="0" smtClean="0"/>
              <a:t>картам</a:t>
            </a:r>
            <a:endParaRPr lang="ru-RU" sz="1800" dirty="0"/>
          </a:p>
          <a:p>
            <a:pPr marL="128588" indent="-128588"/>
            <a:r>
              <a:rPr lang="ru-RU" sz="1800" dirty="0" smtClean="0"/>
              <a:t>Распространение </a:t>
            </a:r>
            <a:r>
              <a:rPr lang="ru-RU" sz="1800" dirty="0"/>
              <a:t>новых технологий и </a:t>
            </a:r>
            <a:r>
              <a:rPr lang="ru-RU" sz="1800" dirty="0" smtClean="0"/>
              <a:t>знаний</a:t>
            </a:r>
            <a:endParaRPr lang="ru-RU" sz="1800" dirty="0"/>
          </a:p>
          <a:p>
            <a:pPr marL="128588" indent="-128588"/>
            <a:r>
              <a:rPr lang="ru-RU" sz="1800" dirty="0" smtClean="0"/>
              <a:t>Развитие </a:t>
            </a:r>
            <a:r>
              <a:rPr lang="ru-RU" sz="1800" dirty="0"/>
              <a:t>стандартов взаимообмена геологической </a:t>
            </a:r>
            <a:r>
              <a:rPr lang="ru-RU" sz="1800" dirty="0" smtClean="0"/>
              <a:t>информацией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33" y="316385"/>
            <a:ext cx="1249103" cy="7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255" y="439731"/>
            <a:ext cx="6683765" cy="30201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Участие в проекте </a:t>
            </a:r>
            <a:r>
              <a:rPr lang="en-US" sz="3200" dirty="0" smtClean="0"/>
              <a:t>OneGeology</a:t>
            </a:r>
            <a:endParaRPr lang="ru-RU" sz="32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86300" y="1432560"/>
            <a:ext cx="4084050" cy="4998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Проект поддержали международные организации:</a:t>
            </a:r>
          </a:p>
          <a:p>
            <a:r>
              <a:rPr lang="ru-RU" dirty="0"/>
              <a:t>Комиссия по геологической карте Мира (</a:t>
            </a:r>
            <a:r>
              <a:rPr lang="en-US" dirty="0"/>
              <a:t>CGMW</a:t>
            </a:r>
            <a:r>
              <a:rPr lang="ru-RU" dirty="0"/>
              <a:t>) </a:t>
            </a:r>
            <a:r>
              <a:rPr lang="en-US" dirty="0">
                <a:hlinkClick r:id="rId3"/>
              </a:rPr>
              <a:t> http://ccgm.free.fr/</a:t>
            </a:r>
            <a:endParaRPr lang="ru-RU" dirty="0" smtClean="0"/>
          </a:p>
          <a:p>
            <a:r>
              <a:rPr lang="ru-RU" dirty="0" smtClean="0"/>
              <a:t>Комиссия </a:t>
            </a:r>
            <a:r>
              <a:rPr lang="ru-RU" dirty="0"/>
              <a:t>по управлению и применению геологической </a:t>
            </a:r>
            <a:r>
              <a:rPr lang="ru-RU" dirty="0" smtClean="0"/>
              <a:t>информации Международного Союза Геологических наук </a:t>
            </a:r>
            <a:r>
              <a:rPr lang="en-US" dirty="0" smtClean="0">
                <a:hlinkClick r:id="rId4"/>
              </a:rPr>
              <a:t>www.cgi-iugs.org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Координационный комитет </a:t>
            </a:r>
            <a:r>
              <a:rPr lang="ru-RU" dirty="0" err="1"/>
              <a:t>геонаучных</a:t>
            </a:r>
            <a:r>
              <a:rPr lang="ru-RU" dirty="0"/>
              <a:t> программ Восточной и Юго-Восточной Азии (</a:t>
            </a:r>
            <a:r>
              <a:rPr lang="en-US" dirty="0"/>
              <a:t>CCOP</a:t>
            </a:r>
            <a:r>
              <a:rPr lang="ru-RU" dirty="0" smtClean="0"/>
              <a:t>)</a:t>
            </a:r>
            <a:r>
              <a:rPr lang="ru-RU" dirty="0"/>
              <a:t> </a:t>
            </a:r>
            <a:r>
              <a:rPr lang="en-US" dirty="0" smtClean="0">
                <a:hlinkClick r:id="rId5"/>
              </a:rPr>
              <a:t>www</a:t>
            </a:r>
            <a:r>
              <a:rPr lang="ru-RU" dirty="0" smtClean="0">
                <a:hlinkClick r:id="rId5"/>
              </a:rPr>
              <a:t>.</a:t>
            </a:r>
            <a:r>
              <a:rPr lang="en-US" dirty="0" err="1" smtClean="0">
                <a:hlinkClick r:id="rId5"/>
              </a:rPr>
              <a:t>ccop</a:t>
            </a:r>
            <a:r>
              <a:rPr lang="ru-RU" dirty="0" smtClean="0">
                <a:hlinkClick r:id="rId5"/>
              </a:rPr>
              <a:t>.</a:t>
            </a:r>
            <a:r>
              <a:rPr lang="en-US" dirty="0" smtClean="0">
                <a:hlinkClick r:id="rId5"/>
              </a:rPr>
              <a:t>or</a:t>
            </a:r>
            <a:r>
              <a:rPr lang="ru-RU" dirty="0" smtClean="0">
                <a:hlinkClick r:id="rId5"/>
              </a:rPr>
              <a:t>.</a:t>
            </a:r>
            <a:r>
              <a:rPr lang="en-US" dirty="0" err="1" smtClean="0">
                <a:hlinkClick r:id="rId5"/>
              </a:rPr>
              <a:t>th</a:t>
            </a:r>
            <a:endParaRPr lang="ru-RU" dirty="0"/>
          </a:p>
          <a:p>
            <a:r>
              <a:rPr lang="ru-RU" dirty="0"/>
              <a:t>Ассоциация геологических исследований Европейского союза (</a:t>
            </a:r>
            <a:r>
              <a:rPr lang="en-US" dirty="0" err="1"/>
              <a:t>EuroGeoSurveys</a:t>
            </a:r>
            <a:r>
              <a:rPr lang="ru-RU" dirty="0"/>
              <a:t>) </a:t>
            </a:r>
            <a:r>
              <a:rPr lang="ru-RU" dirty="0" smtClean="0">
                <a:hlinkClick r:id="rId6"/>
              </a:rPr>
              <a:t>www.eurogeosurveys.org</a:t>
            </a:r>
            <a:endParaRPr lang="ru-RU" dirty="0"/>
          </a:p>
          <a:p>
            <a:r>
              <a:rPr lang="ru-RU" dirty="0"/>
              <a:t>Международная ассоциация «Группа наблюдения Земли из космоса» (</a:t>
            </a:r>
            <a:r>
              <a:rPr lang="en-US" dirty="0"/>
              <a:t>GEO</a:t>
            </a:r>
            <a:r>
              <a:rPr lang="ru-RU" dirty="0"/>
              <a:t>) </a:t>
            </a:r>
            <a:r>
              <a:rPr lang="en-US" dirty="0" smtClean="0">
                <a:hlinkClick r:id="rId7"/>
              </a:rPr>
              <a:t>www</a:t>
            </a:r>
            <a:r>
              <a:rPr lang="ru-RU" dirty="0">
                <a:hlinkClick r:id="rId7"/>
              </a:rPr>
              <a:t>.</a:t>
            </a:r>
            <a:r>
              <a:rPr lang="en-US" dirty="0" err="1">
                <a:hlinkClick r:id="rId7"/>
              </a:rPr>
              <a:t>earthobservations</a:t>
            </a:r>
            <a:r>
              <a:rPr lang="ru-RU" dirty="0">
                <a:hlinkClick r:id="rId7"/>
              </a:rPr>
              <a:t>.</a:t>
            </a:r>
            <a:r>
              <a:rPr lang="en-US" dirty="0">
                <a:hlinkClick r:id="rId7"/>
              </a:rPr>
              <a:t>org</a:t>
            </a:r>
            <a:endParaRPr lang="ru-RU" dirty="0"/>
          </a:p>
          <a:p>
            <a:r>
              <a:rPr lang="ru-RU" dirty="0"/>
              <a:t>Международный </a:t>
            </a:r>
            <a:r>
              <a:rPr lang="ru-RU" dirty="0" err="1"/>
              <a:t>геонаучный</a:t>
            </a:r>
            <a:r>
              <a:rPr lang="ru-RU" dirty="0"/>
              <a:t> консорциум по информатике (</a:t>
            </a:r>
            <a:r>
              <a:rPr lang="en-US" dirty="0"/>
              <a:t>GIC</a:t>
            </a:r>
            <a:r>
              <a:rPr lang="ru-RU" dirty="0"/>
              <a:t>) </a:t>
            </a:r>
            <a:br>
              <a:rPr lang="ru-RU" dirty="0"/>
            </a:br>
            <a:r>
              <a:rPr lang="en-US" dirty="0">
                <a:hlinkClick r:id="rId8"/>
              </a:rPr>
              <a:t>www</a:t>
            </a:r>
            <a:r>
              <a:rPr lang="ru-RU" dirty="0">
                <a:hlinkClick r:id="rId8"/>
              </a:rPr>
              <a:t>.</a:t>
            </a:r>
            <a:r>
              <a:rPr lang="en-US" dirty="0">
                <a:hlinkClick r:id="rId8"/>
              </a:rPr>
              <a:t>g</a:t>
            </a:r>
            <a:r>
              <a:rPr lang="ru-RU" dirty="0">
                <a:hlinkClick r:id="rId8"/>
              </a:rPr>
              <a:t>-</a:t>
            </a:r>
            <a:r>
              <a:rPr lang="en-US" dirty="0" err="1">
                <a:hlinkClick r:id="rId8"/>
              </a:rPr>
              <a:t>i</a:t>
            </a:r>
            <a:r>
              <a:rPr lang="ru-RU" dirty="0">
                <a:hlinkClick r:id="rId8"/>
              </a:rPr>
              <a:t>-</a:t>
            </a:r>
            <a:r>
              <a:rPr lang="en-US" dirty="0">
                <a:hlinkClick r:id="rId8"/>
              </a:rPr>
              <a:t>c</a:t>
            </a:r>
            <a:r>
              <a:rPr lang="ru-RU" dirty="0">
                <a:hlinkClick r:id="rId8"/>
              </a:rPr>
              <a:t>.</a:t>
            </a:r>
            <a:r>
              <a:rPr lang="en-US" dirty="0">
                <a:hlinkClick r:id="rId8"/>
              </a:rPr>
              <a:t>org</a:t>
            </a:r>
            <a:endParaRPr lang="ru-RU" dirty="0"/>
          </a:p>
          <a:p>
            <a:r>
              <a:rPr lang="ru-RU" dirty="0"/>
              <a:t>Международная программа "Литосфера" </a:t>
            </a:r>
            <a:r>
              <a:rPr lang="en-US" dirty="0" err="1" smtClean="0">
                <a:hlinkClick r:id="rId9"/>
              </a:rPr>
              <a:t>sclilp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gfz</a:t>
            </a:r>
            <a:r>
              <a:rPr lang="ru-RU" dirty="0">
                <a:hlinkClick r:id="rId9"/>
              </a:rPr>
              <a:t>-</a:t>
            </a:r>
            <a:r>
              <a:rPr lang="en-US" dirty="0" err="1">
                <a:hlinkClick r:id="rId9"/>
              </a:rPr>
              <a:t>potsdam</a:t>
            </a:r>
            <a:r>
              <a:rPr lang="ru-RU" dirty="0">
                <a:hlinkClick r:id="rId9"/>
              </a:rPr>
              <a:t>.</a:t>
            </a:r>
            <a:r>
              <a:rPr lang="en-US" dirty="0">
                <a:hlinkClick r:id="rId9"/>
              </a:rPr>
              <a:t>de</a:t>
            </a:r>
            <a:endParaRPr lang="ru-RU" dirty="0"/>
          </a:p>
          <a:p>
            <a:r>
              <a:rPr lang="ru-RU" dirty="0"/>
              <a:t>Международный союз геологических наук (</a:t>
            </a:r>
            <a:r>
              <a:rPr lang="en-US" dirty="0"/>
              <a:t>IUGS</a:t>
            </a:r>
            <a:r>
              <a:rPr lang="ru-RU" dirty="0"/>
              <a:t>) </a:t>
            </a:r>
            <a:r>
              <a:rPr lang="en-US" dirty="0" smtClean="0">
                <a:hlinkClick r:id="rId10"/>
              </a:rPr>
              <a:t>www</a:t>
            </a:r>
            <a:r>
              <a:rPr lang="ru-RU" dirty="0">
                <a:hlinkClick r:id="rId10"/>
              </a:rPr>
              <a:t>.</a:t>
            </a:r>
            <a:r>
              <a:rPr lang="en-US" dirty="0" err="1">
                <a:hlinkClick r:id="rId10"/>
              </a:rPr>
              <a:t>iugs</a:t>
            </a:r>
            <a:r>
              <a:rPr lang="ru-RU" dirty="0">
                <a:hlinkClick r:id="rId10"/>
              </a:rPr>
              <a:t>.</a:t>
            </a:r>
            <a:r>
              <a:rPr lang="en-US" dirty="0">
                <a:hlinkClick r:id="rId10"/>
              </a:rPr>
              <a:t>org</a:t>
            </a:r>
            <a:endParaRPr lang="ru-RU" dirty="0"/>
          </a:p>
          <a:p>
            <a:r>
              <a:rPr lang="ru-RU" dirty="0"/>
              <a:t>Международный управляющий комитет по глобальному картированию (</a:t>
            </a:r>
            <a:r>
              <a:rPr lang="en-US" dirty="0" smtClean="0"/>
              <a:t>ISCGM</a:t>
            </a:r>
            <a:r>
              <a:rPr lang="ru-RU" dirty="0" smtClean="0"/>
              <a:t>) </a:t>
            </a:r>
            <a:r>
              <a:rPr lang="en-US" dirty="0" smtClean="0">
                <a:hlinkClick r:id="rId11"/>
              </a:rPr>
              <a:t>www</a:t>
            </a:r>
            <a:r>
              <a:rPr lang="ru-RU" dirty="0">
                <a:hlinkClick r:id="rId11"/>
              </a:rPr>
              <a:t>.</a:t>
            </a:r>
            <a:r>
              <a:rPr lang="en-US" dirty="0" err="1">
                <a:hlinkClick r:id="rId11"/>
              </a:rPr>
              <a:t>iscgm</a:t>
            </a:r>
            <a:r>
              <a:rPr lang="ru-RU" dirty="0">
                <a:hlinkClick r:id="rId11"/>
              </a:rPr>
              <a:t>.</a:t>
            </a:r>
            <a:r>
              <a:rPr lang="en-US" dirty="0">
                <a:hlinkClick r:id="rId11"/>
              </a:rPr>
              <a:t>org</a:t>
            </a:r>
            <a:endParaRPr lang="ru-RU" dirty="0"/>
          </a:p>
          <a:p>
            <a:r>
              <a:rPr lang="ru-RU" dirty="0"/>
              <a:t>Юнеско</a:t>
            </a:r>
            <a:r>
              <a:rPr lang="en-US" dirty="0"/>
              <a:t> </a:t>
            </a:r>
            <a:r>
              <a:rPr lang="en-US" dirty="0" smtClean="0">
                <a:hlinkClick r:id="rId12"/>
              </a:rPr>
              <a:t>portal</a:t>
            </a:r>
            <a:r>
              <a:rPr lang="ru-RU" dirty="0">
                <a:hlinkClick r:id="rId12"/>
              </a:rPr>
              <a:t>.</a:t>
            </a:r>
            <a:r>
              <a:rPr lang="en-US" dirty="0" err="1">
                <a:hlinkClick r:id="rId12"/>
              </a:rPr>
              <a:t>unesco</a:t>
            </a:r>
            <a:r>
              <a:rPr lang="ru-RU" dirty="0">
                <a:hlinkClick r:id="rId12"/>
              </a:rPr>
              <a:t>.</a:t>
            </a:r>
            <a:r>
              <a:rPr lang="en-US" dirty="0">
                <a:hlinkClick r:id="rId12"/>
              </a:rPr>
              <a:t>org</a:t>
            </a:r>
            <a:r>
              <a:rPr lang="ru-RU" dirty="0">
                <a:hlinkClick r:id="rId12"/>
              </a:rPr>
              <a:t>/</a:t>
            </a:r>
            <a:r>
              <a:rPr lang="en-US" dirty="0" smtClean="0">
                <a:hlinkClick r:id="rId12"/>
              </a:rPr>
              <a:t>en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020" y="2603240"/>
            <a:ext cx="4341780" cy="29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Технологические аспекты проекта </a:t>
            </a:r>
            <a:r>
              <a:rPr lang="en-US" sz="3200" dirty="0" smtClean="0"/>
              <a:t>OneGeology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Стандарты и сервисы</a:t>
            </a:r>
            <a:r>
              <a:rPr lang="ru-RU" dirty="0" smtClean="0"/>
              <a:t>. </a:t>
            </a:r>
            <a:r>
              <a:rPr lang="ru-RU" dirty="0"/>
              <a:t>Технологические решения и </a:t>
            </a:r>
            <a:r>
              <a:rPr lang="ru-RU" dirty="0" smtClean="0"/>
              <a:t>разработки</a:t>
            </a:r>
            <a:r>
              <a:rPr lang="en-US" dirty="0" smtClean="0"/>
              <a:t> </a:t>
            </a:r>
            <a:r>
              <a:rPr lang="ru-RU" dirty="0" smtClean="0"/>
              <a:t>базируются </a:t>
            </a:r>
            <a:r>
              <a:rPr lang="ru-RU" dirty="0"/>
              <a:t>на международных стандартах </a:t>
            </a:r>
            <a:r>
              <a:rPr lang="ru-RU" dirty="0" err="1" smtClean="0"/>
              <a:t>геопространственного</a:t>
            </a:r>
            <a:r>
              <a:rPr lang="ru-RU" dirty="0" smtClean="0"/>
              <a:t> консорциума OGC и Комиссии </a:t>
            </a:r>
            <a:r>
              <a:rPr lang="ru-RU" dirty="0"/>
              <a:t>по управлению и применению геологической информации </a:t>
            </a:r>
            <a:r>
              <a:rPr lang="ru-RU" dirty="0" smtClean="0"/>
              <a:t>Международного Союза Геологических Наук (</a:t>
            </a:r>
            <a:r>
              <a:rPr lang="en-US" dirty="0" smtClean="0"/>
              <a:t>CGI/IUGS)</a:t>
            </a:r>
            <a:endParaRPr lang="ru-RU" dirty="0" smtClean="0"/>
          </a:p>
          <a:p>
            <a:pPr marL="614363" lvl="1">
              <a:lnSpc>
                <a:spcPct val="120000"/>
              </a:lnSpc>
            </a:pPr>
            <a:r>
              <a:rPr lang="ru-RU" sz="3800" b="1" dirty="0">
                <a:solidFill>
                  <a:srgbClr val="0070C0"/>
                </a:solidFill>
              </a:rPr>
              <a:t>WMS – Веб-сервис для растровых </a:t>
            </a:r>
            <a:r>
              <a:rPr lang="ru-RU" sz="3800" b="1" dirty="0" smtClean="0">
                <a:solidFill>
                  <a:srgbClr val="0070C0"/>
                </a:solidFill>
              </a:rPr>
              <a:t>карт</a:t>
            </a:r>
            <a:r>
              <a:rPr lang="en-US" sz="3800" b="1" dirty="0" smtClean="0">
                <a:solidFill>
                  <a:srgbClr val="0070C0"/>
                </a:solidFill>
              </a:rPr>
              <a:t> - OGC</a:t>
            </a:r>
            <a:endParaRPr lang="ru-RU" sz="3800" b="1" dirty="0">
              <a:solidFill>
                <a:srgbClr val="0070C0"/>
              </a:solidFill>
            </a:endParaRPr>
          </a:p>
          <a:p>
            <a:pPr marL="614363" lvl="1">
              <a:lnSpc>
                <a:spcPct val="120000"/>
              </a:lnSpc>
            </a:pPr>
            <a:r>
              <a:rPr lang="ru-RU" sz="3800" b="1" dirty="0">
                <a:solidFill>
                  <a:srgbClr val="0070C0"/>
                </a:solidFill>
              </a:rPr>
              <a:t>WFS 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ru-RU" sz="3800" b="1" dirty="0" smtClean="0">
                <a:solidFill>
                  <a:srgbClr val="0070C0"/>
                </a:solidFill>
              </a:rPr>
              <a:t>– 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ru-RU" sz="3800" b="1" dirty="0" smtClean="0">
                <a:solidFill>
                  <a:srgbClr val="0070C0"/>
                </a:solidFill>
              </a:rPr>
              <a:t>Веб-сервис </a:t>
            </a:r>
            <a:r>
              <a:rPr lang="ru-RU" sz="3800" b="1" dirty="0">
                <a:solidFill>
                  <a:srgbClr val="0070C0"/>
                </a:solidFill>
              </a:rPr>
              <a:t>для векторных </a:t>
            </a:r>
            <a:r>
              <a:rPr lang="ru-RU" sz="3800" b="1" dirty="0" smtClean="0">
                <a:solidFill>
                  <a:srgbClr val="0070C0"/>
                </a:solidFill>
              </a:rPr>
              <a:t>карт</a:t>
            </a:r>
            <a:r>
              <a:rPr lang="en-US" sz="3800" b="1" dirty="0" smtClean="0">
                <a:solidFill>
                  <a:srgbClr val="0070C0"/>
                </a:solidFill>
              </a:rPr>
              <a:t> - OGC</a:t>
            </a:r>
            <a:endParaRPr lang="ru-RU" sz="3800" b="1" dirty="0">
              <a:solidFill>
                <a:srgbClr val="0070C0"/>
              </a:solidFill>
            </a:endParaRPr>
          </a:p>
          <a:p>
            <a:pPr marL="614363" lvl="1">
              <a:lnSpc>
                <a:spcPct val="120000"/>
              </a:lnSpc>
            </a:pP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GeoSciML</a:t>
            </a: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</a:rPr>
              <a:t> – обменный формат </a:t>
            </a: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</a:rPr>
              <a:t>	 - CGI/IUGS</a:t>
            </a:r>
            <a:br>
              <a:rPr lang="en-US" sz="3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</a:rPr>
              <a:t>геологических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данных </a:t>
            </a:r>
            <a:endParaRPr lang="ru-RU" sz="3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smtClean="0"/>
              <a:t>Распределенная сеть данных.</a:t>
            </a:r>
            <a:r>
              <a:rPr lang="ru-RU" dirty="0" smtClean="0"/>
              <a:t> Интегрированные в проект </a:t>
            </a:r>
            <a:r>
              <a:rPr lang="en-US" dirty="0" smtClean="0"/>
              <a:t>OneGeology</a:t>
            </a:r>
            <a:r>
              <a:rPr lang="ru-RU" dirty="0" smtClean="0"/>
              <a:t> геологические </a:t>
            </a:r>
            <a:r>
              <a:rPr lang="ru-RU" dirty="0"/>
              <a:t>карты, организованы в виде сети </a:t>
            </a:r>
            <a:r>
              <a:rPr lang="ru-RU" dirty="0" smtClean="0"/>
              <a:t>распределенных баз данных. </a:t>
            </a:r>
            <a:r>
              <a:rPr lang="ru-RU" dirty="0"/>
              <a:t>Ответственность </a:t>
            </a:r>
            <a:r>
              <a:rPr lang="ru-RU" dirty="0" smtClean="0"/>
              <a:t>за обеспечение доступа к картам, </a:t>
            </a:r>
            <a:r>
              <a:rPr lang="ru-RU" dirty="0"/>
              <a:t>а также за полноту и достоверность геологической </a:t>
            </a:r>
            <a:r>
              <a:rPr lang="ru-RU" dirty="0" smtClean="0"/>
              <a:t>информации лежит за поставщиком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95" y="2258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Эволюция цифровой геологической картографии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51" y="1825625"/>
            <a:ext cx="852142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ГИС </a:t>
            </a:r>
            <a:r>
              <a:rPr lang="ru-RU" dirty="0"/>
              <a:t>проекты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Базы </a:t>
            </a:r>
            <a:r>
              <a:rPr lang="ru-RU" dirty="0" err="1"/>
              <a:t>геоданных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Специализированные картографические </a:t>
            </a:r>
            <a:r>
              <a:rPr lang="ru-RU" dirty="0"/>
              <a:t>информационные </a:t>
            </a:r>
            <a:r>
              <a:rPr lang="ru-RU" dirty="0" smtClean="0"/>
              <a:t>системы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Национальные инфраструктуры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пространственных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Глобальная </a:t>
            </a:r>
            <a:r>
              <a:rPr lang="ru-RU" dirty="0" err="1" smtClean="0"/>
              <a:t>Киберинфраструктура</a:t>
            </a:r>
            <a:r>
              <a:rPr lang="ru-RU" dirty="0" smtClean="0"/>
              <a:t> </a:t>
            </a:r>
            <a:r>
              <a:rPr lang="ru-RU" dirty="0" err="1"/>
              <a:t>Г</a:t>
            </a:r>
            <a:r>
              <a:rPr lang="ru-RU" dirty="0" err="1" smtClean="0"/>
              <a:t>еоданных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(OneGeology </a:t>
            </a:r>
            <a:r>
              <a:rPr lang="ru-RU" sz="2400" dirty="0" smtClean="0">
                <a:solidFill>
                  <a:srgbClr val="0070C0"/>
                </a:solidFill>
              </a:rPr>
              <a:t>как один из элементов киберинфраструктуры)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50" y="1634209"/>
            <a:ext cx="8589523" cy="4460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«</a:t>
            </a:r>
            <a:r>
              <a:rPr lang="fr-FR" sz="2400" b="1" dirty="0">
                <a:solidFill>
                  <a:schemeClr val="tx1"/>
                </a:solidFill>
              </a:rPr>
              <a:t>International convergence on geoscience cyberinfrastructure</a:t>
            </a:r>
            <a:r>
              <a:rPr lang="en-US" sz="2400" b="1" dirty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Авторы: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. Lee ALLISON 1∗, Rob ATKINSON 2, David ARCTUR3, Simon COX 4, Ian JACKSON5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Stefano </a:t>
            </a:r>
            <a:r>
              <a:rPr lang="en-US" sz="1400" dirty="0">
                <a:solidFill>
                  <a:schemeClr val="tx1"/>
                </a:solidFill>
              </a:rPr>
              <a:t>NATIVI 6 and Lesley WYBORN7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1Arizona Geological Survey, Tucson, USA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2CSIRO, Lucas Heights, Australia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3OGC, Austin, USA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4CSIRO, Perth, Australia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5OneGeology, UK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6Consiglio Nazionale delle Richerche, Roma, Italy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7Geoscience Australia, Canberra, Australia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Основные задачи по созданию  </a:t>
            </a:r>
            <a:r>
              <a:rPr lang="ru-RU" sz="1400" b="1" dirty="0" err="1">
                <a:solidFill>
                  <a:schemeClr val="tx1"/>
                </a:solidFill>
              </a:rPr>
              <a:t>киберинфраструктуры</a:t>
            </a:r>
            <a:r>
              <a:rPr lang="ru-RU" sz="1400" b="1" dirty="0">
                <a:solidFill>
                  <a:schemeClr val="tx1"/>
                </a:solidFill>
              </a:rPr>
              <a:t> наук о Земле: 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Создание и развитие открытых геологических баз </a:t>
            </a:r>
            <a:r>
              <a:rPr lang="ru-RU" sz="1400" dirty="0" smtClean="0">
                <a:solidFill>
                  <a:schemeClr val="tx1"/>
                </a:solidFill>
              </a:rPr>
              <a:t>данных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/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оздание </a:t>
            </a:r>
            <a:r>
              <a:rPr lang="ru-RU" sz="1400" dirty="0">
                <a:solidFill>
                  <a:schemeClr val="tx1"/>
                </a:solidFill>
              </a:rPr>
              <a:t>и развитие общих стандартов и протоколов обмена </a:t>
            </a:r>
            <a:r>
              <a:rPr lang="ru-RU" sz="1400" dirty="0" smtClean="0">
                <a:solidFill>
                  <a:schemeClr val="tx1"/>
                </a:solidFill>
              </a:rPr>
              <a:t>информацией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/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оздание </a:t>
            </a:r>
            <a:r>
              <a:rPr lang="ru-RU" sz="1400" dirty="0">
                <a:solidFill>
                  <a:schemeClr val="tx1"/>
                </a:solidFill>
              </a:rPr>
              <a:t>инструментов </a:t>
            </a:r>
            <a:r>
              <a:rPr lang="ru-RU" sz="1400" dirty="0" smtClean="0">
                <a:solidFill>
                  <a:schemeClr val="tx1"/>
                </a:solidFill>
              </a:rPr>
              <a:t>обработки</a:t>
            </a:r>
            <a:r>
              <a:rPr lang="ru-RU" sz="1400" dirty="0">
                <a:solidFill>
                  <a:schemeClr val="tx1"/>
                </a:solidFill>
              </a:rPr>
              <a:t>, визуализации и анализа данных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Виртуальные лаборатории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1285" y="228939"/>
            <a:ext cx="8589523" cy="13255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Концептуальный доклад</a:t>
            </a:r>
            <a:r>
              <a:rPr lang="ru-RU" sz="2000" b="1" dirty="0" smtClean="0"/>
              <a:t> </a:t>
            </a:r>
            <a:r>
              <a:rPr lang="ru-RU" sz="2000" b="1" dirty="0"/>
              <a:t>«Международная конвергенция в киберинфраструктуре наук о Земле»</a:t>
            </a:r>
            <a:r>
              <a:rPr lang="ru-RU" sz="2000" dirty="0"/>
              <a:t> подготовлен группой </a:t>
            </a:r>
            <a:r>
              <a:rPr lang="ru-RU" sz="2000" dirty="0" smtClean="0"/>
              <a:t>экспертов</a:t>
            </a:r>
            <a:r>
              <a:rPr lang="en-US" sz="2000" dirty="0" smtClean="0"/>
              <a:t> </a:t>
            </a:r>
            <a:r>
              <a:rPr lang="ru-RU" sz="2000" dirty="0"/>
              <a:t>и представлен </a:t>
            </a:r>
            <a:r>
              <a:rPr lang="ru-RU" sz="2000" dirty="0" smtClean="0"/>
              <a:t>на </a:t>
            </a:r>
            <a:r>
              <a:rPr lang="en-US" sz="2000" dirty="0"/>
              <a:t>3</a:t>
            </a:r>
            <a:r>
              <a:rPr lang="ru-RU" sz="2000" dirty="0"/>
              <a:t>4</a:t>
            </a:r>
            <a:r>
              <a:rPr lang="en-US" sz="2000" dirty="0"/>
              <a:t> </a:t>
            </a:r>
            <a:r>
              <a:rPr lang="ru-RU" sz="2000" dirty="0"/>
              <a:t>сессии Международного Геологического Конгресса в </a:t>
            </a:r>
            <a:r>
              <a:rPr lang="ru-RU" sz="2000" dirty="0" smtClean="0"/>
              <a:t>Австралии</a:t>
            </a:r>
            <a:r>
              <a:rPr lang="en-US" sz="2000" dirty="0" smtClean="0"/>
              <a:t> </a:t>
            </a:r>
            <a:r>
              <a:rPr lang="ru-RU" sz="2000" dirty="0" smtClean="0"/>
              <a:t>в августе 2012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7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507843"/>
            <a:ext cx="3643376" cy="29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32904" y="1485325"/>
            <a:ext cx="42949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200" dirty="0">
                <a:latin typeface="+mj-lt"/>
                <a:ea typeface="+mj-ea"/>
                <a:cs typeface="+mj-cs"/>
              </a:rPr>
              <a:t>П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о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решению </a:t>
            </a:r>
            <a:r>
              <a:rPr lang="en-US" altLang="ru-RU" sz="1200" dirty="0">
                <a:latin typeface="+mj-lt"/>
                <a:ea typeface="+mj-ea"/>
                <a:cs typeface="+mj-cs"/>
              </a:rPr>
              <a:t>XV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сессии </a:t>
            </a:r>
            <a:r>
              <a:rPr lang="ru-RU" sz="1200" dirty="0">
                <a:latin typeface="+mj-lt"/>
                <a:ea typeface="+mj-ea"/>
                <a:cs typeface="+mj-cs"/>
              </a:rPr>
              <a:t>Межправительственного совета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стран 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СНГ по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разведке, использованию и охране недр (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2011, г. </a:t>
            </a:r>
            <a:r>
              <a:rPr lang="ru-RU" altLang="ru-RU" sz="1200" dirty="0" err="1" smtClean="0">
                <a:latin typeface="+mj-lt"/>
                <a:ea typeface="+mj-ea"/>
                <a:cs typeface="+mj-cs"/>
              </a:rPr>
              <a:t>Чолпон-Ата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), геологические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карты 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бывшего СССР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масштаба 1:1 000 000 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были опубликованы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на геолого-картографическом Интернет-портале 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международного проекта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«OneGeology» в 2012 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году на </a:t>
            </a:r>
            <a:r>
              <a:rPr lang="ru-RU" altLang="ru-RU" sz="1200" dirty="0">
                <a:latin typeface="+mj-lt"/>
                <a:ea typeface="+mj-ea"/>
                <a:cs typeface="+mj-cs"/>
              </a:rPr>
              <a:t>34 сессии Международного Геологического Конгресса в </a:t>
            </a:r>
            <a:r>
              <a:rPr lang="ru-RU" altLang="ru-RU" sz="1200" dirty="0" err="1" smtClean="0">
                <a:latin typeface="+mj-lt"/>
                <a:ea typeface="+mj-ea"/>
                <a:cs typeface="+mj-cs"/>
              </a:rPr>
              <a:t>Брисбене</a:t>
            </a:r>
            <a:r>
              <a:rPr lang="ru-RU" altLang="ru-RU" sz="1200" dirty="0" smtClean="0"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1200" dirty="0" smtClean="0">
                <a:latin typeface="+mj-lt"/>
                <a:ea typeface="+mj-ea"/>
                <a:cs typeface="+mj-cs"/>
              </a:rPr>
              <a:t>130 карт</a:t>
            </a:r>
            <a:endParaRPr lang="ru-RU" altLang="ru-RU" sz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09539" y="3512490"/>
            <a:ext cx="3841733" cy="27666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4433454" y="1393671"/>
            <a:ext cx="4710545" cy="1693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/>
              <a:t>В 2013 году в </a:t>
            </a:r>
            <a:r>
              <a:rPr lang="ru-RU" sz="1200" dirty="0" smtClean="0"/>
              <a:t>Минске на </a:t>
            </a:r>
            <a:r>
              <a:rPr lang="ru-RU" sz="1200" dirty="0"/>
              <a:t>XVII сессии Межправительственного совета стран СНГ </a:t>
            </a:r>
            <a:r>
              <a:rPr lang="ru-RU" sz="1200" dirty="0" smtClean="0"/>
              <a:t>было </a:t>
            </a:r>
            <a:r>
              <a:rPr lang="ru-RU" sz="1200" dirty="0"/>
              <a:t>принято решение </a:t>
            </a:r>
            <a:r>
              <a:rPr lang="ru-RU" sz="1200" dirty="0" smtClean="0"/>
              <a:t>продолжить открытую публикацию карт в сети Интернет и подготовить геологические карты бывшего СССР масштаба 1:200000 к интеграции на портале «</a:t>
            </a:r>
            <a:r>
              <a:rPr lang="ru-RU" sz="1200" dirty="0"/>
              <a:t>OneGeology</a:t>
            </a:r>
            <a:r>
              <a:rPr lang="ru-RU" sz="1200" dirty="0" smtClean="0"/>
              <a:t>».</a:t>
            </a:r>
            <a:endParaRPr lang="en-US" sz="1200" dirty="0" smtClean="0"/>
          </a:p>
          <a:p>
            <a:pPr algn="l"/>
            <a:r>
              <a:rPr lang="ru-RU" sz="1200" dirty="0" smtClean="0"/>
              <a:t>В </a:t>
            </a:r>
            <a:r>
              <a:rPr lang="ru-RU" sz="1200" dirty="0"/>
              <a:t>августе 2016 года На 35 сессии Международного Геологического Конгресса в Кейптауне геологические карты масштаба </a:t>
            </a:r>
            <a:r>
              <a:rPr lang="ru-RU" sz="1200" dirty="0" smtClean="0"/>
              <a:t>1:200 000 </a:t>
            </a:r>
            <a:r>
              <a:rPr lang="ru-RU" sz="1200" dirty="0"/>
              <a:t>на территорию </a:t>
            </a:r>
            <a:r>
              <a:rPr lang="ru-RU" altLang="ru-RU" sz="1200" dirty="0"/>
              <a:t>стран СНГ </a:t>
            </a:r>
            <a:r>
              <a:rPr lang="ru-RU" sz="1200" dirty="0"/>
              <a:t>были открыты для свободного доступа в сети </a:t>
            </a:r>
            <a:r>
              <a:rPr lang="ru-RU" sz="1200" dirty="0" smtClean="0"/>
              <a:t>Интернет.</a:t>
            </a:r>
          </a:p>
          <a:p>
            <a:pPr algn="l"/>
            <a:r>
              <a:rPr lang="ru-RU" sz="1200" dirty="0" smtClean="0"/>
              <a:t>3720 карт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4572" y="12308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Геологические карты </a:t>
            </a:r>
            <a:r>
              <a:rPr lang="ru-RU" sz="3200" dirty="0" smtClean="0"/>
              <a:t>стран </a:t>
            </a:r>
            <a:r>
              <a:rPr lang="ru-RU" sz="3200" dirty="0"/>
              <a:t>СНГ в международном проекте </a:t>
            </a:r>
            <a:r>
              <a:rPr lang="en-US" sz="3200" dirty="0"/>
              <a:t>OneGeology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520" y="3069663"/>
            <a:ext cx="4243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/>
              <a:t>2012 год</a:t>
            </a:r>
            <a:r>
              <a:rPr lang="ru-RU" altLang="ru-RU" sz="1600" dirty="0"/>
              <a:t>.</a:t>
            </a:r>
            <a:r>
              <a:rPr lang="ru-RU" altLang="ru-RU" sz="1600" dirty="0" smtClean="0"/>
              <a:t> Геологические карты м-ба 1:1000</a:t>
            </a:r>
            <a:r>
              <a:rPr lang="en-US" altLang="ru-RU" sz="1600" dirty="0" smtClean="0"/>
              <a:t>000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7922" y="3093726"/>
            <a:ext cx="4109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/>
              <a:t>2016 год. </a:t>
            </a:r>
            <a:r>
              <a:rPr lang="ru-RU" altLang="ru-RU" sz="1600" dirty="0"/>
              <a:t>Геологические карты м-ба 1:200</a:t>
            </a:r>
            <a:r>
              <a:rPr lang="en-US" altLang="ru-RU" sz="1600" dirty="0" smtClean="0"/>
              <a:t>000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083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7" y="274638"/>
            <a:ext cx="8331693" cy="12345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 </a:t>
            </a:r>
            <a:r>
              <a:rPr lang="ru-RU" sz="3200" dirty="0" smtClean="0"/>
              <a:t>МГК35</a:t>
            </a:r>
            <a:r>
              <a:rPr lang="en-US" sz="3200" dirty="0" smtClean="0"/>
              <a:t> (2016</a:t>
            </a:r>
            <a:r>
              <a:rPr lang="ru-RU" sz="3200" dirty="0" smtClean="0"/>
              <a:t>, Кейптаун) </a:t>
            </a:r>
            <a:r>
              <a:rPr lang="ru-RU" sz="3200" dirty="0" smtClean="0"/>
              <a:t>в секции 17.14 </a:t>
            </a:r>
            <a:r>
              <a:rPr lang="ru-RU" sz="3200" b="1" dirty="0" smtClean="0"/>
              <a:t>«</a:t>
            </a:r>
            <a:r>
              <a:rPr lang="en-US" sz="3200" b="1" dirty="0" smtClean="0"/>
              <a:t>Geoscience Data and Information System</a:t>
            </a:r>
            <a:r>
              <a:rPr lang="ru-RU" sz="3200" b="1" dirty="0" smtClean="0"/>
              <a:t>» </a:t>
            </a:r>
            <a:r>
              <a:rPr lang="ru-RU" sz="3200" dirty="0" smtClean="0"/>
              <a:t>представлен доклад: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976" y="2998651"/>
            <a:ext cx="4776245" cy="3582185"/>
          </a:xfrm>
          <a:prstGeom prst="rect">
            <a:avLst/>
          </a:prstGeom>
        </p:spPr>
      </p:pic>
      <p:sp>
        <p:nvSpPr>
          <p:cNvPr id="5" name="Title 15"/>
          <p:cNvSpPr txBox="1">
            <a:spLocks/>
          </p:cNvSpPr>
          <p:nvPr/>
        </p:nvSpPr>
        <p:spPr>
          <a:xfrm>
            <a:off x="296615" y="1767015"/>
            <a:ext cx="8448676" cy="855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200" b="1" dirty="0" smtClean="0"/>
              <a:t>«</a:t>
            </a:r>
            <a:r>
              <a:rPr lang="en-GB" sz="3200" b="1" dirty="0" smtClean="0"/>
              <a:t>1:200</a:t>
            </a:r>
            <a:r>
              <a:rPr lang="ru-RU" sz="3200" dirty="0" smtClean="0"/>
              <a:t>,</a:t>
            </a:r>
            <a:r>
              <a:rPr lang="en-GB" sz="3200" b="1" dirty="0" smtClean="0"/>
              <a:t>000 Geological Maps of CIS Countries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GB" sz="3200" b="1" dirty="0" smtClean="0"/>
              <a:t>in the OneGeology international project</a:t>
            </a:r>
            <a:r>
              <a:rPr lang="ru-RU" sz="3200" b="1" dirty="0" smtClean="0"/>
              <a:t>»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2"/>
          <p:cNvSpPr>
            <a:spLocks noChangeArrowheads="1"/>
          </p:cNvSpPr>
          <p:nvPr/>
        </p:nvSpPr>
        <p:spPr bwMode="auto">
          <a:xfrm>
            <a:off x="1257301" y="8215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sz="1350"/>
          </a:p>
        </p:txBody>
      </p:sp>
      <p:grpSp>
        <p:nvGrpSpPr>
          <p:cNvPr id="40962" name="Group 1"/>
          <p:cNvGrpSpPr>
            <a:grpSpLocks noChangeAspect="1"/>
          </p:cNvGrpSpPr>
          <p:nvPr/>
        </p:nvGrpSpPr>
        <p:grpSpPr bwMode="auto">
          <a:xfrm>
            <a:off x="514875" y="1770809"/>
            <a:ext cx="2492579" cy="3800000"/>
            <a:chOff x="1701" y="-2329"/>
            <a:chExt cx="9180" cy="10148"/>
          </a:xfrm>
        </p:grpSpPr>
        <p:sp>
          <p:nvSpPr>
            <p:cNvPr id="4096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01" y="-2329"/>
              <a:ext cx="9180" cy="101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40967" name="AutoShape 10"/>
            <p:cNvSpPr>
              <a:spLocks noChangeArrowheads="1"/>
            </p:cNvSpPr>
            <p:nvPr/>
          </p:nvSpPr>
          <p:spPr bwMode="auto">
            <a:xfrm>
              <a:off x="3548" y="5398"/>
              <a:ext cx="5220" cy="2421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200" dirty="0"/>
                <a:t>База данных </a:t>
              </a:r>
              <a:r>
                <a:rPr lang="ru-RU" sz="1200" dirty="0" smtClean="0"/>
                <a:t>геологических карт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0968" name="AutoShape 9"/>
            <p:cNvSpPr>
              <a:spLocks noChangeArrowheads="1"/>
            </p:cNvSpPr>
            <p:nvPr/>
          </p:nvSpPr>
          <p:spPr bwMode="auto">
            <a:xfrm>
              <a:off x="3732" y="3261"/>
              <a:ext cx="4816" cy="1449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050" b="1" dirty="0">
                  <a:cs typeface="Times New Roman" panose="02020603050405020304" pitchFamily="18" charset="0"/>
                </a:rPr>
                <a:t>map</a:t>
              </a:r>
              <a:r>
                <a:rPr lang="ru-RU" sz="1050" b="1" dirty="0">
                  <a:cs typeface="Times New Roman" panose="02020603050405020304" pitchFamily="18" charset="0"/>
                </a:rPr>
                <a:t> </a:t>
              </a:r>
              <a:r>
                <a:rPr lang="en-US" sz="1050" b="1" dirty="0">
                  <a:cs typeface="Times New Roman" panose="02020603050405020304" pitchFamily="18" charset="0"/>
                </a:rPr>
                <a:t>server</a:t>
              </a:r>
              <a:endParaRPr lang="ru-RU" sz="1050" b="1" dirty="0">
                <a:cs typeface="Times New Roman" panose="02020603050405020304" pitchFamily="18" charset="0"/>
              </a:endParaRPr>
            </a:p>
          </p:txBody>
        </p:sp>
        <p:sp>
          <p:nvSpPr>
            <p:cNvPr id="40969" name="AutoShape 8"/>
            <p:cNvSpPr>
              <a:spLocks noChangeArrowheads="1"/>
            </p:cNvSpPr>
            <p:nvPr/>
          </p:nvSpPr>
          <p:spPr bwMode="auto">
            <a:xfrm>
              <a:off x="4773" y="1263"/>
              <a:ext cx="2699" cy="1259"/>
            </a:xfrm>
            <a:prstGeom prst="upArrowCallout">
              <a:avLst>
                <a:gd name="adj1" fmla="val 53594"/>
                <a:gd name="adj2" fmla="val 53594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050" b="1" dirty="0">
                  <a:cs typeface="Times New Roman" panose="02020603050405020304" pitchFamily="18" charset="0"/>
                </a:rPr>
                <a:t>WMS</a:t>
              </a:r>
              <a:endParaRPr lang="ru-RU" sz="2400" b="1" dirty="0"/>
            </a:p>
          </p:txBody>
        </p:sp>
        <p:sp>
          <p:nvSpPr>
            <p:cNvPr id="40970" name="AutoShape 7"/>
            <p:cNvSpPr>
              <a:spLocks noChangeArrowheads="1"/>
            </p:cNvSpPr>
            <p:nvPr/>
          </p:nvSpPr>
          <p:spPr bwMode="auto">
            <a:xfrm>
              <a:off x="5955" y="2663"/>
              <a:ext cx="360" cy="540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ru-RU" sz="1350"/>
            </a:p>
          </p:txBody>
        </p:sp>
        <p:sp>
          <p:nvSpPr>
            <p:cNvPr id="40971" name="AutoShape 6"/>
            <p:cNvSpPr>
              <a:spLocks noChangeArrowheads="1"/>
            </p:cNvSpPr>
            <p:nvPr/>
          </p:nvSpPr>
          <p:spPr bwMode="auto">
            <a:xfrm>
              <a:off x="5955" y="4788"/>
              <a:ext cx="360" cy="540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ru-RU" sz="1350"/>
            </a:p>
          </p:txBody>
        </p:sp>
        <p:sp>
          <p:nvSpPr>
            <p:cNvPr id="40972" name="AutoShape 5"/>
            <p:cNvSpPr>
              <a:spLocks noChangeArrowheads="1"/>
            </p:cNvSpPr>
            <p:nvPr/>
          </p:nvSpPr>
          <p:spPr bwMode="auto">
            <a:xfrm>
              <a:off x="5955" y="-385"/>
              <a:ext cx="360" cy="540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ru-RU" sz="1350"/>
            </a:p>
          </p:txBody>
        </p:sp>
        <p:sp>
          <p:nvSpPr>
            <p:cNvPr id="40973" name="AutoShape 4"/>
            <p:cNvSpPr>
              <a:spLocks noChangeArrowheads="1"/>
            </p:cNvSpPr>
            <p:nvPr/>
          </p:nvSpPr>
          <p:spPr bwMode="auto">
            <a:xfrm>
              <a:off x="2334" y="155"/>
              <a:ext cx="7636" cy="912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050" b="1" dirty="0"/>
                <a:t>INTERNET</a:t>
              </a:r>
              <a:endParaRPr lang="ru-RU" sz="1350" b="1" dirty="0"/>
            </a:p>
          </p:txBody>
        </p:sp>
        <p:sp>
          <p:nvSpPr>
            <p:cNvPr id="40974" name="AutoShape 3"/>
            <p:cNvSpPr>
              <a:spLocks noChangeArrowheads="1"/>
            </p:cNvSpPr>
            <p:nvPr/>
          </p:nvSpPr>
          <p:spPr bwMode="auto">
            <a:xfrm>
              <a:off x="1911" y="-2221"/>
              <a:ext cx="8220" cy="1770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dirty="0"/>
                <a:t>OneGeology</a:t>
              </a:r>
              <a:r>
                <a:rPr lang="ru-RU" dirty="0"/>
                <a:t> </a:t>
              </a:r>
              <a:r>
                <a:rPr lang="en-US" dirty="0"/>
                <a:t>Portal</a:t>
              </a:r>
              <a:endParaRPr lang="ru-RU" dirty="0"/>
            </a:p>
          </p:txBody>
        </p:sp>
        <p:sp>
          <p:nvSpPr>
            <p:cNvPr id="40975" name="Line 2"/>
            <p:cNvSpPr>
              <a:spLocks noChangeShapeType="1"/>
            </p:cNvSpPr>
            <p:nvPr/>
          </p:nvSpPr>
          <p:spPr bwMode="auto">
            <a:xfrm flipV="1">
              <a:off x="2000" y="1188"/>
              <a:ext cx="8671" cy="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413213" y="341650"/>
            <a:ext cx="8404035" cy="959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atin typeface="+mj-lt"/>
                <a:ea typeface="+mj-ea"/>
                <a:cs typeface="+mj-cs"/>
              </a:rPr>
              <a:t>Технология подготовки и интеграции геологических карт СНГ в проект  </a:t>
            </a:r>
            <a:r>
              <a:rPr lang="en-US" sz="3200" dirty="0">
                <a:latin typeface="+mj-lt"/>
                <a:ea typeface="+mj-ea"/>
                <a:cs typeface="+mj-cs"/>
              </a:rPr>
              <a:t>OneGeology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3337404" y="1770809"/>
            <a:ext cx="49419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400" dirty="0"/>
              <a:t>Для интеграции с геолого-картографическим порталом </a:t>
            </a:r>
            <a:r>
              <a:rPr lang="en-US" sz="1400" dirty="0"/>
              <a:t>OneGeology </a:t>
            </a:r>
            <a:r>
              <a:rPr lang="ru-RU" sz="1400" dirty="0" smtClean="0"/>
              <a:t>разработана база данных, содержащая координатно- </a:t>
            </a:r>
            <a:r>
              <a:rPr lang="ru-RU" sz="1400" dirty="0"/>
              <a:t>привязанные геологические карты в растровом формате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214581" y="2700964"/>
            <a:ext cx="2290695" cy="1799207"/>
            <a:chOff x="3275013" y="1628775"/>
            <a:chExt cx="4897437" cy="4103688"/>
          </a:xfrm>
        </p:grpSpPr>
        <p:pic>
          <p:nvPicPr>
            <p:cNvPr id="18" name="Picture 11" descr="anabar_k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1700213"/>
              <a:ext cx="3532188" cy="292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anabar_razr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4735513"/>
              <a:ext cx="3767138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7" descr="anabar_shm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063" y="4781550"/>
              <a:ext cx="576262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 descr="anabar_shm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388" y="4870450"/>
              <a:ext cx="37306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anabar_l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38" y="1700213"/>
              <a:ext cx="1284287" cy="2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 descr="anabar_shm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875" y="5359400"/>
              <a:ext cx="21748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 descr="anabar_razr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488" y="5218113"/>
              <a:ext cx="28257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5" descr="anabar_shm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013" y="5070475"/>
              <a:ext cx="766762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6" descr="anabar_shm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325" y="5070475"/>
              <a:ext cx="585788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 descr="anabar_shm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725" y="5454650"/>
              <a:ext cx="411163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3348038" y="1628775"/>
              <a:ext cx="4752975" cy="3960813"/>
              <a:chOff x="2109" y="1026"/>
              <a:chExt cx="2994" cy="2495"/>
            </a:xfrm>
          </p:grpSpPr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4331" y="1026"/>
                <a:ext cx="0" cy="19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 rot="5400000">
                <a:off x="3606" y="1479"/>
                <a:ext cx="0" cy="29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558" y="2976"/>
                <a:ext cx="0" cy="5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4921" y="2976"/>
                <a:ext cx="0" cy="5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2517" y="3203"/>
                <a:ext cx="0" cy="31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rot="5400000">
                <a:off x="3334" y="1978"/>
                <a:ext cx="0" cy="24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 rot="5400000">
                <a:off x="4740" y="3203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 rot="5400000">
                <a:off x="5012" y="3294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5691673" y="2645564"/>
            <a:ext cx="290205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90000"/>
              </a:lnSpc>
            </a:pP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Подготовка карт для загрузки в базу данных:</a:t>
            </a:r>
          </a:p>
          <a:p>
            <a:pPr marL="457200" indent="-457200">
              <a:lnSpc>
                <a:spcPct val="90000"/>
              </a:lnSpc>
            </a:pPr>
            <a:endParaRPr lang="ru-RU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Сканирование бумажных карт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Декомпозиция растра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Генерация координатной сетки и привязка растра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Ректификация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растрового изображения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Трансформация в географическую систему координат </a:t>
            </a:r>
            <a:r>
              <a:rPr lang="ru-RU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экспорт растрового изображения карты в формат </a:t>
            </a:r>
            <a:r>
              <a:rPr lang="en-US" sz="1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GeoTiff</a:t>
            </a:r>
            <a:endParaRPr lang="ru-RU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7404" y="4945017"/>
            <a:ext cx="1963678" cy="529636"/>
          </a:xfrm>
          <a:prstGeom prst="rect">
            <a:avLst/>
          </a:prstGeom>
        </p:spPr>
      </p:pic>
      <p:sp>
        <p:nvSpPr>
          <p:cNvPr id="5" name="Выгнутая влево стрелка 4"/>
          <p:cNvSpPr/>
          <p:nvPr/>
        </p:nvSpPr>
        <p:spPr>
          <a:xfrm>
            <a:off x="2760096" y="3741207"/>
            <a:ext cx="392067" cy="13274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598490" y="5209834"/>
            <a:ext cx="670325" cy="1711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7149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6690</TotalTime>
  <Words>954</Words>
  <Application>Microsoft Office PowerPoint</Application>
  <PresentationFormat>Экран (4:3)</PresentationFormat>
  <Paragraphs>131</Paragraphs>
  <Slides>15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Международный проект OneGeology как технологическая основа для интеграции и распространения цифровых геолого-картографических материалов стран СНГ</vt:lpstr>
      <vt:lpstr>Брайтонское соглашение 2007 год</vt:lpstr>
      <vt:lpstr>Участие в проекте OneGeology</vt:lpstr>
      <vt:lpstr>Технологические аспекты проекта OneGeology</vt:lpstr>
      <vt:lpstr>Эволюция цифровой геологической картографии</vt:lpstr>
      <vt:lpstr>Концептуальный доклад «Международная конвергенция в киберинфраструктуре наук о Земле» подготовлен группой экспертов и представлен на 34 сессии Международного Геологического Конгресса в Австралии в августе 2012 г.</vt:lpstr>
      <vt:lpstr>Геологические карты стран СНГ в международном проекте OneGeology</vt:lpstr>
      <vt:lpstr>На МГК35 (2016, Кейптаун) в секции 17.14 «Geoscience Data and Information System» представлен доклад:</vt:lpstr>
      <vt:lpstr>Презентация PowerPoint</vt:lpstr>
      <vt:lpstr>Презентация PowerPoint</vt:lpstr>
      <vt:lpstr>Презентация PowerPoint</vt:lpstr>
      <vt:lpstr>Предлагается создать Интернет-сайт и картографический портал Евразийского региона на основе технологических решений проекта OneGeology</vt:lpstr>
      <vt:lpstr>В качестве прототипа для создания портала «OneGeology-Eurasia» предлагается использовать базу данных геологических карт ФГБУ «ВСЕГЕИ»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проект OneGeology как технологическая основа для интеграции и распространения цифровых геолого-картографических материалов стран СНГ</dc:title>
  <dc:creator>Брехов Григорий Васильевич</dc:creator>
  <cp:lastModifiedBy>user</cp:lastModifiedBy>
  <cp:revision>115</cp:revision>
  <dcterms:created xsi:type="dcterms:W3CDTF">2017-09-14T10:19:47Z</dcterms:created>
  <dcterms:modified xsi:type="dcterms:W3CDTF">2017-09-25T18:02:35Z</dcterms:modified>
</cp:coreProperties>
</file>