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704" r:id="rId5"/>
    <p:sldMasterId id="2147483756" r:id="rId6"/>
  </p:sldMasterIdLst>
  <p:notesMasterIdLst>
    <p:notesMasterId r:id="rId25"/>
  </p:notesMasterIdLst>
  <p:sldIdLst>
    <p:sldId id="256" r:id="rId7"/>
    <p:sldId id="290" r:id="rId8"/>
    <p:sldId id="303" r:id="rId9"/>
    <p:sldId id="314" r:id="rId10"/>
    <p:sldId id="315" r:id="rId11"/>
    <p:sldId id="317" r:id="rId12"/>
    <p:sldId id="318" r:id="rId13"/>
    <p:sldId id="316" r:id="rId14"/>
    <p:sldId id="308" r:id="rId15"/>
    <p:sldId id="309" r:id="rId16"/>
    <p:sldId id="310" r:id="rId17"/>
    <p:sldId id="311" r:id="rId18"/>
    <p:sldId id="312" r:id="rId19"/>
    <p:sldId id="313" r:id="rId20"/>
    <p:sldId id="299" r:id="rId21"/>
    <p:sldId id="305" r:id="rId22"/>
    <p:sldId id="304" r:id="rId23"/>
    <p:sldId id="298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howGuides="1">
      <p:cViewPr>
        <p:scale>
          <a:sx n="90" d="100"/>
          <a:sy n="90" d="100"/>
        </p:scale>
        <p:origin x="-1320" y="-150"/>
      </p:cViewPr>
      <p:guideLst>
        <p:guide orient="horz" pos="799"/>
        <p:guide orient="horz" pos="3997"/>
        <p:guide pos="181"/>
        <p:guide pos="55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195D0-F33C-4C2E-A805-72CE3A00EFBD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70CAB-615F-47C1-9F19-9D30AC38F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5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846B-70E1-4F1A-BDAF-45FB47EBDC8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3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846B-70E1-4F1A-BDAF-45FB47EBDC8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3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0" y="3644900"/>
            <a:ext cx="4284663" cy="1801900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6129705"/>
            <a:ext cx="3924612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5860720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06" y="5873922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940871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752038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563205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26" name="TradeSecret" hidden="1"/>
          <p:cNvSpPr txBox="1"/>
          <p:nvPr/>
        </p:nvSpPr>
        <p:spPr>
          <a:xfrm>
            <a:off x="6899887" y="175973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6967245" y="175973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 smtClean="0">
              <a:solidFill>
                <a:schemeClr val="bg2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2" y="404664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900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9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5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2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73247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8934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4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4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31015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39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39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9" y="3293453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9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046572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3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94462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9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70BA"/>
                </a:solidFill>
              </a:rPr>
              <a:t>Первый 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54531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0874863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046" y="44453"/>
            <a:ext cx="7477858" cy="86359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 b="1"/>
            </a:lvl1pPr>
            <a:lvl2pPr marL="78457" indent="0">
              <a:buNone/>
              <a:defRPr/>
            </a:lvl2pPr>
            <a:lvl3pPr marL="461277" indent="0">
              <a:buNone/>
              <a:defRPr/>
            </a:lvl3pPr>
            <a:lvl4pPr marL="622248" indent="0">
              <a:buNone/>
              <a:defRPr/>
            </a:lvl4pPr>
            <a:lvl5pPr marL="766990" indent="0">
              <a:buNone/>
              <a:defRPr/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33105" y="6661754"/>
            <a:ext cx="461710" cy="14419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0"/>
            </a:lvl1pPr>
          </a:lstStyle>
          <a:p>
            <a:fld id="{B6F15528-21DE-4FAA-801E-634DDDAF4B2B}" type="slidenum">
              <a:rPr lang="ru-RU" smtClean="0">
                <a:solidFill>
                  <a:srgbClr val="2C3E50"/>
                </a:solidFill>
              </a:rPr>
              <a:pPr/>
              <a:t>‹#›</a:t>
            </a:fld>
            <a:endParaRPr lang="ru-RU" dirty="0">
              <a:solidFill>
                <a:srgbClr val="2C3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43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6068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173321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046" y="44453"/>
            <a:ext cx="7477858" cy="86359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 b="1"/>
            </a:lvl1pPr>
            <a:lvl2pPr marL="78457" indent="0">
              <a:buNone/>
              <a:defRPr/>
            </a:lvl2pPr>
            <a:lvl3pPr marL="461277" indent="0">
              <a:buNone/>
              <a:defRPr/>
            </a:lvl3pPr>
            <a:lvl4pPr marL="622248" indent="0">
              <a:buNone/>
              <a:defRPr/>
            </a:lvl4pPr>
            <a:lvl5pPr marL="766990" indent="0">
              <a:buNone/>
              <a:defRPr/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33105" y="6661754"/>
            <a:ext cx="461710" cy="14419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0"/>
            </a:lvl1pPr>
          </a:lstStyle>
          <a:p>
            <a:fld id="{B6F15528-21DE-4FAA-801E-634DDDAF4B2B}" type="slidenum">
              <a:rPr lang="ru-RU" smtClean="0">
                <a:solidFill>
                  <a:srgbClr val="2C3E50"/>
                </a:solidFill>
              </a:rPr>
              <a:pPr/>
              <a:t>‹#›</a:t>
            </a:fld>
            <a:endParaRPr lang="ru-RU" dirty="0">
              <a:solidFill>
                <a:srgbClr val="2C3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43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6068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5048862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046" y="44453"/>
            <a:ext cx="7477858" cy="86359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 b="1"/>
            </a:lvl1pPr>
            <a:lvl2pPr marL="78457" indent="0">
              <a:buNone/>
              <a:defRPr/>
            </a:lvl2pPr>
            <a:lvl3pPr marL="461277" indent="0">
              <a:buNone/>
              <a:defRPr/>
            </a:lvl3pPr>
            <a:lvl4pPr marL="622248" indent="0">
              <a:buNone/>
              <a:defRPr/>
            </a:lvl4pPr>
            <a:lvl5pPr marL="766990" indent="0">
              <a:buNone/>
              <a:defRPr/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33105" y="6661754"/>
            <a:ext cx="461710" cy="14419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0"/>
            </a:lvl1pPr>
          </a:lstStyle>
          <a:p>
            <a:fld id="{B6F15528-21DE-4FAA-801E-634DDDAF4B2B}" type="slidenum">
              <a:rPr lang="ru-RU" smtClean="0">
                <a:solidFill>
                  <a:srgbClr val="2C3E50"/>
                </a:solidFill>
              </a:rPr>
              <a:pPr/>
              <a:t>‹#›</a:t>
            </a:fld>
            <a:endParaRPr lang="ru-RU" dirty="0">
              <a:solidFill>
                <a:srgbClr val="2C3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26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6068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5048862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046" y="44453"/>
            <a:ext cx="7477858" cy="86359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 b="1"/>
            </a:lvl1pPr>
            <a:lvl2pPr marL="78457" indent="0">
              <a:buNone/>
              <a:defRPr/>
            </a:lvl2pPr>
            <a:lvl3pPr marL="461277" indent="0">
              <a:buNone/>
              <a:defRPr/>
            </a:lvl3pPr>
            <a:lvl4pPr marL="622248" indent="0">
              <a:buNone/>
              <a:defRPr/>
            </a:lvl4pPr>
            <a:lvl5pPr marL="766990" indent="0">
              <a:buNone/>
              <a:defRPr/>
            </a:lvl5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33105" y="6661754"/>
            <a:ext cx="461710" cy="14419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0"/>
            </a:lvl1pPr>
          </a:lstStyle>
          <a:p>
            <a:fld id="{B6F15528-21DE-4FAA-801E-634DDDAF4B2B}" type="slidenum">
              <a:rPr lang="ru-RU" smtClean="0">
                <a:solidFill>
                  <a:srgbClr val="2C3E50"/>
                </a:solidFill>
              </a:rPr>
              <a:pPr/>
              <a:t>‹#›</a:t>
            </a:fld>
            <a:endParaRPr lang="ru-RU" dirty="0">
              <a:solidFill>
                <a:srgbClr val="2C3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26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6068" userDrawn="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E35D-74D0-4E5A-B54D-66CA4B87D91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CD2-DF2A-44B1-9262-3ADEFBD39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38729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E35D-74D0-4E5A-B54D-66CA4B87D91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CD2-DF2A-44B1-9262-3ADEFBD39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89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E35D-74D0-4E5A-B54D-66CA4B87D91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CD2-DF2A-44B1-9262-3ADEFBD39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491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E35D-74D0-4E5A-B54D-66CA4B87D91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CD2-DF2A-44B1-9262-3ADEFBD39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777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E35D-74D0-4E5A-B54D-66CA4B87D91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CD2-DF2A-44B1-9262-3ADEFBD39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104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E35D-74D0-4E5A-B54D-66CA4B87D91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CD2-DF2A-44B1-9262-3ADEFBD39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320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E35D-74D0-4E5A-B54D-66CA4B87D91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CD2-DF2A-44B1-9262-3ADEFBD39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426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E35D-74D0-4E5A-B54D-66CA4B87D91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CD2-DF2A-44B1-9262-3ADEFBD39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903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E35D-74D0-4E5A-B54D-66CA4B87D91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CD2-DF2A-44B1-9262-3ADEFBD39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604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E35D-74D0-4E5A-B54D-66CA4B87D91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CD2-DF2A-44B1-9262-3ADEFBD39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58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E35D-74D0-4E5A-B54D-66CA4B87D91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8CD2-DF2A-44B1-9262-3ADEFBD39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25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8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31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500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35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8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38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11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0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040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8" y="3934473"/>
            <a:ext cx="417512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38" y="4371456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1" y="3934473"/>
            <a:ext cx="417671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9951" y="4371456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8" y="1241223"/>
            <a:ext cx="417512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38" y="1679949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1" y="1241223"/>
            <a:ext cx="417671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79951" y="1679949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8" y="1776413"/>
            <a:ext cx="4175125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0" y="1776413"/>
            <a:ext cx="4176713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8" y="4467950"/>
            <a:ext cx="4175125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0" y="4467950"/>
            <a:ext cx="4176713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865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8" y="5978234"/>
            <a:ext cx="4175125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1" y="5978234"/>
            <a:ext cx="4176711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8" y="3284984"/>
            <a:ext cx="4175125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1" y="3284984"/>
            <a:ext cx="4176711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8" y="1254295"/>
            <a:ext cx="4175125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0" y="1254295"/>
            <a:ext cx="4176713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8" y="3945802"/>
            <a:ext cx="4175125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0" y="3945802"/>
            <a:ext cx="4176713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1729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60996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669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316523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3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2804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7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773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5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615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8864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531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47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59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1639646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4479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88640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55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21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9017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41223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38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76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01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38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 hidden="1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4" name="line5" hidden="1"/>
          <p:cNvCxnSpPr/>
          <p:nvPr/>
        </p:nvCxnSpPr>
        <p:spPr>
          <a:xfrm>
            <a:off x="297656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 hidden="1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5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13" name="ContentsTitle3">
            <a:hlinkClick r:id="" action="ppaction://noaction"/>
          </p:cNvPr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/>
          </a:p>
        </p:txBody>
      </p:sp>
      <p:cxnSp>
        <p:nvCxnSpPr>
          <p:cNvPr id="16" name="line3"/>
          <p:cNvCxnSpPr/>
          <p:nvPr/>
        </p:nvCxnSpPr>
        <p:spPr>
          <a:xfrm>
            <a:off x="297656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>
            <a:hlinkClick r:id="" action="ppaction://noaction"/>
          </p:cNvPr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17" name="ContentsTitle4" hidden="1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0" name="line4" hidden="1"/>
          <p:cNvCxnSpPr/>
          <p:nvPr/>
        </p:nvCxnSpPr>
        <p:spPr>
          <a:xfrm>
            <a:off x="297656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 hidden="1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4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4" name="ContentsTitle1">
            <a:hlinkClick r:id="rId2" action="ppaction://hlinksldjump"/>
          </p:cNvPr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 smtClean="0"/>
          </a:p>
        </p:txBody>
      </p:sp>
      <p:cxnSp>
        <p:nvCxnSpPr>
          <p:cNvPr id="8" name="line1"/>
          <p:cNvCxnSpPr/>
          <p:nvPr/>
        </p:nvCxnSpPr>
        <p:spPr>
          <a:xfrm>
            <a:off x="297656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>
            <a:hlinkClick r:id="rId2" action="ppaction://hlinksldjump"/>
          </p:cNvPr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5" name="ContentsTitle6" hidden="1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8" name="line6" hidden="1"/>
          <p:cNvCxnSpPr/>
          <p:nvPr/>
        </p:nvCxnSpPr>
        <p:spPr>
          <a:xfrm>
            <a:off x="297656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 hidden="1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" name="ContentsTitle2">
            <a:hlinkClick r:id="" action="ppaction://noaction"/>
          </p:cNvPr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/>
          </a:p>
        </p:txBody>
      </p:sp>
      <p:cxnSp>
        <p:nvCxnSpPr>
          <p:cNvPr id="12" name="line2"/>
          <p:cNvCxnSpPr/>
          <p:nvPr/>
        </p:nvCxnSpPr>
        <p:spPr>
          <a:xfrm>
            <a:off x="297656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>
            <a:hlinkClick r:id="" action="ppaction://noaction"/>
          </p:cNvPr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2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29" name="ContentsTitle7" hidden="1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31" name="ContentsNumber7" hidden="1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7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cxnSp>
        <p:nvCxnSpPr>
          <p:cNvPr id="32" name="line7" hidden="1"/>
          <p:cNvCxnSpPr/>
          <p:nvPr/>
        </p:nvCxnSpPr>
        <p:spPr>
          <a:xfrm>
            <a:off x="297656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 hidden="1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50" name="line8" hidden="1"/>
          <p:cNvCxnSpPr/>
          <p:nvPr/>
        </p:nvCxnSpPr>
        <p:spPr>
          <a:xfrm>
            <a:off x="297656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 hidden="1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62" name="ContentsTitle13" hidden="1"/>
          <p:cNvSpPr txBox="1"/>
          <p:nvPr/>
        </p:nvSpPr>
        <p:spPr>
          <a:xfrm>
            <a:off x="649288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3" name="line13" hidden="1"/>
          <p:cNvCxnSpPr/>
          <p:nvPr/>
        </p:nvCxnSpPr>
        <p:spPr>
          <a:xfrm>
            <a:off x="297656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 hidden="1"/>
          <p:cNvSpPr txBox="1"/>
          <p:nvPr/>
        </p:nvSpPr>
        <p:spPr>
          <a:xfrm>
            <a:off x="287524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66" name="ContentsTitle11" hidden="1"/>
          <p:cNvSpPr txBox="1"/>
          <p:nvPr/>
        </p:nvSpPr>
        <p:spPr>
          <a:xfrm>
            <a:off x="649288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7" name="line11" hidden="1"/>
          <p:cNvCxnSpPr/>
          <p:nvPr/>
        </p:nvCxnSpPr>
        <p:spPr>
          <a:xfrm>
            <a:off x="297656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 hidden="1"/>
          <p:cNvSpPr txBox="1"/>
          <p:nvPr/>
        </p:nvSpPr>
        <p:spPr>
          <a:xfrm>
            <a:off x="287524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0" name="ContentsTitle15" hidden="1"/>
          <p:cNvSpPr txBox="1"/>
          <p:nvPr/>
        </p:nvSpPr>
        <p:spPr>
          <a:xfrm>
            <a:off x="649288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1" name="line15" hidden="1"/>
          <p:cNvCxnSpPr/>
          <p:nvPr/>
        </p:nvCxnSpPr>
        <p:spPr>
          <a:xfrm>
            <a:off x="297656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 hidden="1"/>
          <p:cNvSpPr txBox="1"/>
          <p:nvPr/>
        </p:nvSpPr>
        <p:spPr>
          <a:xfrm>
            <a:off x="287524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74" name="ContentsTitle12" hidden="1"/>
          <p:cNvSpPr txBox="1"/>
          <p:nvPr/>
        </p:nvSpPr>
        <p:spPr>
          <a:xfrm>
            <a:off x="649288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5" name="line12" hidden="1"/>
          <p:cNvCxnSpPr/>
          <p:nvPr/>
        </p:nvCxnSpPr>
        <p:spPr>
          <a:xfrm>
            <a:off x="297656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 hidden="1"/>
          <p:cNvSpPr txBox="1"/>
          <p:nvPr/>
        </p:nvSpPr>
        <p:spPr>
          <a:xfrm>
            <a:off x="287524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78" name="ContentsTitle9" hidden="1"/>
          <p:cNvSpPr txBox="1"/>
          <p:nvPr/>
        </p:nvSpPr>
        <p:spPr>
          <a:xfrm>
            <a:off x="649288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79" name="line9" hidden="1"/>
          <p:cNvCxnSpPr/>
          <p:nvPr/>
        </p:nvCxnSpPr>
        <p:spPr>
          <a:xfrm>
            <a:off x="297656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 hidden="1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2" name="ContentsTitle14" hidden="1"/>
          <p:cNvSpPr txBox="1"/>
          <p:nvPr/>
        </p:nvSpPr>
        <p:spPr>
          <a:xfrm>
            <a:off x="649288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3" name="line14" hidden="1"/>
          <p:cNvCxnSpPr/>
          <p:nvPr/>
        </p:nvCxnSpPr>
        <p:spPr>
          <a:xfrm>
            <a:off x="297656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 hidden="1"/>
          <p:cNvSpPr txBox="1"/>
          <p:nvPr/>
        </p:nvSpPr>
        <p:spPr>
          <a:xfrm>
            <a:off x="287524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86" name="ContentsTitle10" hidden="1"/>
          <p:cNvSpPr txBox="1"/>
          <p:nvPr/>
        </p:nvSpPr>
        <p:spPr>
          <a:xfrm>
            <a:off x="649288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87" name="line10" hidden="1"/>
          <p:cNvCxnSpPr/>
          <p:nvPr/>
        </p:nvCxnSpPr>
        <p:spPr>
          <a:xfrm>
            <a:off x="297656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 hidden="1"/>
          <p:cNvSpPr txBox="1"/>
          <p:nvPr/>
        </p:nvSpPr>
        <p:spPr>
          <a:xfrm>
            <a:off x="287524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smtClean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9" name="Number2"/>
          <p:cNvSpPr txBox="1"/>
          <p:nvPr/>
        </p:nvSpPr>
        <p:spPr>
          <a:xfrm>
            <a:off x="8460432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smtClean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0" name="Number3"/>
          <p:cNvSpPr txBox="1"/>
          <p:nvPr/>
        </p:nvSpPr>
        <p:spPr>
          <a:xfrm>
            <a:off x="8460432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smtClean="0">
                <a:solidFill>
                  <a:schemeClr val="bg2"/>
                </a:solidFill>
              </a:rPr>
              <a:t>9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1" name="Number5" hidden="1"/>
          <p:cNvSpPr txBox="1"/>
          <p:nvPr/>
        </p:nvSpPr>
        <p:spPr>
          <a:xfrm>
            <a:off x="8460432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" name="Number6" hidden="1"/>
          <p:cNvSpPr txBox="1"/>
          <p:nvPr/>
        </p:nvSpPr>
        <p:spPr>
          <a:xfrm>
            <a:off x="8460432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3" name="Number7" hidden="1"/>
          <p:cNvSpPr txBox="1"/>
          <p:nvPr/>
        </p:nvSpPr>
        <p:spPr>
          <a:xfrm>
            <a:off x="8460432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4" name="Number8" hidden="1"/>
          <p:cNvSpPr txBox="1"/>
          <p:nvPr/>
        </p:nvSpPr>
        <p:spPr>
          <a:xfrm>
            <a:off x="8460432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Number4" hidden="1"/>
          <p:cNvSpPr txBox="1"/>
          <p:nvPr/>
        </p:nvSpPr>
        <p:spPr>
          <a:xfrm>
            <a:off x="8460432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6" name="Number9" hidden="1"/>
          <p:cNvSpPr txBox="1"/>
          <p:nvPr/>
        </p:nvSpPr>
        <p:spPr>
          <a:xfrm>
            <a:off x="8460432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7" name="Number10" hidden="1"/>
          <p:cNvSpPr txBox="1"/>
          <p:nvPr/>
        </p:nvSpPr>
        <p:spPr>
          <a:xfrm>
            <a:off x="8460432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" name="Number11" hidden="1"/>
          <p:cNvSpPr txBox="1"/>
          <p:nvPr/>
        </p:nvSpPr>
        <p:spPr>
          <a:xfrm>
            <a:off x="8460432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9" name="Number12" hidden="1"/>
          <p:cNvSpPr txBox="1"/>
          <p:nvPr/>
        </p:nvSpPr>
        <p:spPr>
          <a:xfrm>
            <a:off x="8460432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0" name="Number13" hidden="1"/>
          <p:cNvSpPr txBox="1"/>
          <p:nvPr/>
        </p:nvSpPr>
        <p:spPr>
          <a:xfrm>
            <a:off x="8460432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1" name="Number14" hidden="1"/>
          <p:cNvSpPr txBox="1"/>
          <p:nvPr/>
        </p:nvSpPr>
        <p:spPr>
          <a:xfrm>
            <a:off x="8460432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2" name="Number15" hidden="1"/>
          <p:cNvSpPr txBox="1"/>
          <p:nvPr/>
        </p:nvSpPr>
        <p:spPr>
          <a:xfrm>
            <a:off x="8460432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2648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31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37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39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699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7" y="1268413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8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9825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4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7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0108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1268413"/>
            <a:ext cx="2700338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7" y="1268413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4797424"/>
            <a:ext cx="8569326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8012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5446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3324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2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7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8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1352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4598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25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38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38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38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6500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8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8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0" y="1243088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38" y="1736725"/>
            <a:ext cx="6408737" cy="1044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38" y="3536950"/>
            <a:ext cx="6372225" cy="280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671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11512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644900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smtClean="0">
                <a:solidFill>
                  <a:schemeClr val="bg2"/>
                </a:solidFill>
              </a:rPr>
              <a:t>Gazprom 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1031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4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321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7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7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3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25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25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37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37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25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25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7700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52" y="1726555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55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52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52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1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0186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7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0338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0239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5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5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3007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712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1" y="4797424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2922937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348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268412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2924930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smtClean="0">
                <a:solidFill>
                  <a:schemeClr val="bg2"/>
                </a:solidFill>
              </a:rPr>
              <a:t>Gazprom 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3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898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8" y="3293451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28328719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2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630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Первый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682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1" y="3644900"/>
            <a:ext cx="4284663" cy="1801900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6129705"/>
            <a:ext cx="3924612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5860722"/>
            <a:ext cx="957932" cy="452631"/>
            <a:chOff x="264" y="1159"/>
            <a:chExt cx="3492" cy="165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07" y="5873922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940871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752038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563205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834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82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6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6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6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56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6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2" name="line2"/>
          <p:cNvCxnSpPr/>
          <p:nvPr/>
        </p:nvCxnSpPr>
        <p:spPr>
          <a:xfrm>
            <a:off x="297656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</a:p>
        </p:txBody>
      </p:sp>
      <p:cxnSp>
        <p:nvCxnSpPr>
          <p:cNvPr id="32" name="line7"/>
          <p:cNvCxnSpPr/>
          <p:nvPr/>
        </p:nvCxnSpPr>
        <p:spPr>
          <a:xfrm>
            <a:off x="297656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56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89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56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5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89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56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25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89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56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5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89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56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5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89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56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89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56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5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89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7" name="line10"/>
          <p:cNvCxnSpPr/>
          <p:nvPr/>
        </p:nvCxnSpPr>
        <p:spPr>
          <a:xfrm>
            <a:off x="297656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5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3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3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3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3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3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3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3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3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3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3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3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3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3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3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3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1581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2611514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3644902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>
                <a:solidFill>
                  <a:srgbClr val="706F6F"/>
                </a:solidFill>
              </a:rPr>
              <a:t>Газпром нефть</a:t>
            </a:r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187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268414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924932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>
                <a:solidFill>
                  <a:srgbClr val="706F6F"/>
                </a:solidFill>
              </a:rPr>
              <a:t>Газпром нефть</a:t>
            </a:r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687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509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6798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40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3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7935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4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39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74198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9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37551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40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3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3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519816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2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9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39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05832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2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26" y="1268413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9" y="1268413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32" y="1268413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5836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2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9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39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99276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9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39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81625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393382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1" y="393382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9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21042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2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39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46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03263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2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4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1570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4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4842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4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696601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9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9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2365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6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9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9452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6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57826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6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61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541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871722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88642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39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57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22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270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37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9" y="1241225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39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77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02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938646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32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38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40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136594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8" y="1268413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9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52972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9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78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929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1268413"/>
            <a:ext cx="2700338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7" y="1268413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8" y="4797426"/>
            <a:ext cx="8569326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96411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8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282220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3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26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8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26612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9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9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2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8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9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297102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30543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27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39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39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39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916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8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9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9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1" y="1243088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39" y="1736727"/>
            <a:ext cx="6408737" cy="1044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39" y="3536950"/>
            <a:ext cx="6372225" cy="280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1176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9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9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9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8437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6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24807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39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39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26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26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39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3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26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39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3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3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25898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53" y="1726557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57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53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53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0" y="1268413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2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586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9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9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38863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9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9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80654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5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0" y="1268413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6" y="1268413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5823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3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3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3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33327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2" y="4797426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84159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47" Type="http://schemas.openxmlformats.org/officeDocument/2006/relationships/slideLayout" Target="../slideLayouts/slideLayout100.xml"/><Relationship Id="rId50" Type="http://schemas.openxmlformats.org/officeDocument/2006/relationships/slideLayout" Target="../slideLayouts/slideLayout103.xml"/><Relationship Id="rId55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45" Type="http://schemas.openxmlformats.org/officeDocument/2006/relationships/slideLayout" Target="../slideLayouts/slideLayout98.xml"/><Relationship Id="rId53" Type="http://schemas.openxmlformats.org/officeDocument/2006/relationships/slideLayout" Target="../slideLayouts/slideLayout106.xml"/><Relationship Id="rId58" Type="http://schemas.openxmlformats.org/officeDocument/2006/relationships/tags" Target="../tags/tag2.xml"/><Relationship Id="rId5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96.xml"/><Relationship Id="rId48" Type="http://schemas.openxmlformats.org/officeDocument/2006/relationships/slideLayout" Target="../slideLayouts/slideLayout101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46" Type="http://schemas.openxmlformats.org/officeDocument/2006/relationships/slideLayout" Target="../slideLayouts/slideLayout99.xml"/><Relationship Id="rId59" Type="http://schemas.openxmlformats.org/officeDocument/2006/relationships/oleObject" Target="../embeddings/oleObject1.bin"/><Relationship Id="rId2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94.xml"/><Relationship Id="rId54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49" Type="http://schemas.openxmlformats.org/officeDocument/2006/relationships/slideLayout" Target="../slideLayouts/slideLayout102.xml"/><Relationship Id="rId57" Type="http://schemas.openxmlformats.org/officeDocument/2006/relationships/vmlDrawing" Target="../drawings/vmlDrawing1.vml"/><Relationship Id="rId1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84.xml"/><Relationship Id="rId44" Type="http://schemas.openxmlformats.org/officeDocument/2006/relationships/slideLayout" Target="../slideLayouts/slideLayout97.xml"/><Relationship Id="rId52" Type="http://schemas.openxmlformats.org/officeDocument/2006/relationships/slideLayout" Target="../slideLayouts/slideLayout105.xml"/><Relationship Id="rId60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smtClean="0">
                <a:solidFill>
                  <a:schemeClr val="bg2"/>
                </a:solidFill>
              </a:rPr>
              <a:t>Gazprom 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58"/>
            </p:custDataLst>
            <p:extLst>
              <p:ext uri="{D42A27DB-BD31-4B8C-83A1-F6EECF244321}">
                <p14:modId xmlns:p14="http://schemas.microsoft.com/office/powerpoint/2010/main" val="39844279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think-cell Slide" r:id="rId59" imgW="270" imgH="270" progId="TCLayout.ActiveDocument.1">
                  <p:embed/>
                </p:oleObj>
              </mc:Choice>
              <mc:Fallback>
                <p:oleObj name="think-cell Slide" r:id="rId5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2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>
                <a:solidFill>
                  <a:srgbClr val="706F6F"/>
                </a:solidFill>
              </a:rPr>
              <a:t>Газпром нефть</a:t>
            </a: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43" r:id="rId39"/>
    <p:sldLayoutId id="2147483744" r:id="rId40"/>
    <p:sldLayoutId id="2147483745" r:id="rId41"/>
    <p:sldLayoutId id="2147483746" r:id="rId42"/>
    <p:sldLayoutId id="2147483747" r:id="rId43"/>
    <p:sldLayoutId id="2147483748" r:id="rId44"/>
    <p:sldLayoutId id="2147483749" r:id="rId45"/>
    <p:sldLayoutId id="2147483750" r:id="rId46"/>
    <p:sldLayoutId id="2147483751" r:id="rId47"/>
    <p:sldLayoutId id="2147483752" r:id="rId48"/>
    <p:sldLayoutId id="2147483753" r:id="rId49"/>
    <p:sldLayoutId id="2147483754" r:id="rId50"/>
    <p:sldLayoutId id="2147483755" r:id="rId51"/>
    <p:sldLayoutId id="2147483768" r:id="rId52"/>
    <p:sldLayoutId id="2147483769" r:id="rId53"/>
    <p:sldLayoutId id="2147483770" r:id="rId54"/>
    <p:sldLayoutId id="2147483771" r:id="rId55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6E35D-74D0-4E5A-B54D-66CA4B87D910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8CD2-DF2A-44B1-9262-3ADEFBD39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0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0" y="3644900"/>
            <a:ext cx="4320480" cy="1801900"/>
          </a:xfrm>
        </p:spPr>
        <p:txBody>
          <a:bodyPr/>
          <a:lstStyle/>
          <a:p>
            <a:r>
              <a:rPr lang="ru-RU" dirty="0" smtClean="0"/>
              <a:t>Внедрение </a:t>
            </a:r>
            <a:r>
              <a:rPr lang="ru-RU" dirty="0"/>
              <a:t>в законодательство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Российской </a:t>
            </a:r>
            <a:r>
              <a:rPr lang="ru-RU" dirty="0"/>
              <a:t>Федерации </a:t>
            </a:r>
            <a:r>
              <a:rPr lang="ru-RU" dirty="0" smtClean="0"/>
              <a:t>договоров горного товарищества и договоров совместного инвестирования в области разведки, разработки и добычи угле</a:t>
            </a:r>
            <a:br>
              <a:rPr lang="ru-RU" dirty="0" smtClean="0"/>
            </a:br>
            <a:r>
              <a:rPr lang="ru-RU" dirty="0" smtClean="0"/>
              <a:t>водородов как способ повышения эффективности недропользования</a:t>
            </a:r>
            <a:endParaRPr lang="ru-RU" dirty="0"/>
          </a:p>
        </p:txBody>
      </p:sp>
      <p:sp>
        <p:nvSpPr>
          <p:cNvPr id="3" name="Date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87338" y="6129705"/>
            <a:ext cx="3924612" cy="180000"/>
          </a:xfrm>
        </p:spPr>
        <p:txBody>
          <a:bodyPr/>
          <a:lstStyle/>
          <a:p>
            <a:r>
              <a:rPr lang="en-US" dirty="0" smtClean="0"/>
              <a:t>2017</a:t>
            </a:r>
            <a:endParaRPr lang="ru-RU" dirty="0"/>
          </a:p>
        </p:txBody>
      </p:sp>
      <p:sp>
        <p:nvSpPr>
          <p:cNvPr id="5" name="Unit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287338" y="5752038"/>
            <a:ext cx="3924622" cy="180000"/>
          </a:xfrm>
        </p:spPr>
        <p:txBody>
          <a:bodyPr/>
          <a:lstStyle/>
          <a:p>
            <a:r>
              <a:rPr lang="ru-RU" dirty="0" smtClean="0"/>
              <a:t>ПАО «Газпром нефть»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7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048664" y="2029509"/>
            <a:ext cx="3312368" cy="3312368"/>
          </a:xfrm>
          <a:prstGeom prst="ellipse">
            <a:avLst/>
          </a:prstGeom>
          <a:solidFill>
            <a:srgbClr val="FFFFFF"/>
          </a:solidFill>
          <a:ln w="1079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5777" y="1930287"/>
            <a:ext cx="2229192" cy="742629"/>
          </a:xfrm>
          <a:prstGeom prst="round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2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55777" y="4545124"/>
            <a:ext cx="2229192" cy="936104"/>
          </a:xfrm>
          <a:prstGeom prst="round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2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4728" y="2036500"/>
            <a:ext cx="2091288" cy="595472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chemeClr val="bg2"/>
                </a:solidFill>
              </a:rPr>
              <a:t>Пользователь недр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4728" y="4714265"/>
            <a:ext cx="2091288" cy="595472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chemeClr val="bg2"/>
                </a:solidFill>
              </a:rPr>
              <a:t>Оператор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760654" y="2827312"/>
            <a:ext cx="864074" cy="1213756"/>
          </a:xfrm>
          <a:prstGeom prst="round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2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206808" y="2741868"/>
            <a:ext cx="2417919" cy="1183192"/>
            <a:chOff x="542205" y="2562095"/>
            <a:chExt cx="1889901" cy="856461"/>
          </a:xfrm>
        </p:grpSpPr>
        <p:sp>
          <p:nvSpPr>
            <p:cNvPr id="10" name="Заголовок 2"/>
            <p:cNvSpPr txBox="1">
              <a:spLocks/>
            </p:cNvSpPr>
            <p:nvPr/>
          </p:nvSpPr>
          <p:spPr>
            <a:xfrm>
              <a:off x="967370" y="2752842"/>
              <a:ext cx="1464736" cy="6329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Autofit/>
            </a:bodyPr>
            <a:lstStyle>
              <a:lvl1pPr marL="0" marR="0" indent="0" algn="l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1pPr>
              <a:lvl2pPr marL="0" marR="0" indent="2286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2pPr>
              <a:lvl3pPr marL="0" marR="0" indent="4572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3pPr>
              <a:lvl4pPr marL="0" marR="0" indent="6858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4pPr>
              <a:lvl5pPr marL="0" marR="0" indent="9144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5pPr>
              <a:lvl6pPr marL="0" marR="0" indent="11430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6pPr>
              <a:lvl7pPr marL="0" marR="0" indent="13716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7pPr>
              <a:lvl8pPr marL="0" marR="0" indent="16002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8pPr>
              <a:lvl9pPr marL="0" marR="0" indent="18288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9pPr>
            </a:lstStyle>
            <a:p>
              <a:pPr marL="0" marR="0" lvl="0" indent="0" algn="l" defTabSz="584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 Narrow" pitchFamily="34" charset="0"/>
                  <a:sym typeface="Georgia"/>
                </a:rPr>
                <a:t>ДОГОВОР </a:t>
              </a:r>
            </a:p>
            <a:p>
              <a:pPr marL="0" marR="0" lvl="0" indent="0" algn="l" defTabSz="584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0" dirty="0" smtClean="0">
                  <a:solidFill>
                    <a:schemeClr val="accent2"/>
                  </a:solidFill>
                  <a:latin typeface="Arial Narrow" pitchFamily="34" charset="0"/>
                </a:rPr>
                <a:t>ГОРНОГО ТОВАРИЩЕСТВА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sym typeface="Georgia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44370" y="2688981"/>
              <a:ext cx="1787736" cy="729575"/>
            </a:xfrm>
            <a:prstGeom prst="roundRect">
              <a:avLst/>
            </a:prstGeom>
            <a:noFill/>
            <a:ln w="63500"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542205" y="2562095"/>
              <a:ext cx="409585" cy="468297"/>
              <a:chOff x="150251" y="1242439"/>
              <a:chExt cx="1824853" cy="2086435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50251" y="1242439"/>
                <a:ext cx="1824853" cy="2086435"/>
              </a:xfrm>
              <a:prstGeom prst="roundRect">
                <a:avLst>
                  <a:gd name="adj" fmla="val 408"/>
                </a:avLst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367943" y="1443438"/>
                <a:ext cx="1389469" cy="1684436"/>
                <a:chOff x="367943" y="1412776"/>
                <a:chExt cx="1389469" cy="1684436"/>
              </a:xfrm>
            </p:grpSpPr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367943" y="1412776"/>
                  <a:ext cx="1389469" cy="1684436"/>
                </a:xfrm>
                <a:prstGeom prst="roundRect">
                  <a:avLst>
                    <a:gd name="adj" fmla="val 11689"/>
                  </a:avLst>
                </a:prstGeom>
                <a:solidFill>
                  <a:srgbClr val="FFFFFF"/>
                </a:solidFill>
                <a:ln w="952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endParaRPr lang="ru-RU" sz="12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32829" y="1593366"/>
                  <a:ext cx="859679" cy="1786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ДОГОВОР 1</a:t>
                  </a:r>
                  <a:endParaRPr kumimoji="0" lang="ru-RU" sz="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 Narrow" pitchFamily="34" charset="0"/>
                  </a:endParaRPr>
                </a:p>
              </p:txBody>
            </p:sp>
            <p:grpSp>
              <p:nvGrpSpPr>
                <p:cNvPr id="22" name="Группа 21"/>
                <p:cNvGrpSpPr/>
                <p:nvPr/>
              </p:nvGrpSpPr>
              <p:grpSpPr>
                <a:xfrm>
                  <a:off x="555264" y="1966895"/>
                  <a:ext cx="1014827" cy="907877"/>
                  <a:chOff x="604845" y="2053489"/>
                  <a:chExt cx="915665" cy="907877"/>
                </a:xfrm>
              </p:grpSpPr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>
                    <a:off x="604845" y="2370296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604845" y="2518063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>
                    <a:off x="604845" y="2665831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>
                    <a:off x="604845" y="2813598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" name="Прямая соединительная линия 26"/>
                  <p:cNvCxnSpPr/>
                  <p:nvPr/>
                </p:nvCxnSpPr>
                <p:spPr>
                  <a:xfrm>
                    <a:off x="604845" y="2961366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604845" y="2222528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604845" y="2053489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</p:grpSp>
          </p:grpSp>
        </p:grpSp>
      </p:grp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85091"/>
            <a:ext cx="756322" cy="119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10" y="4185533"/>
            <a:ext cx="756322" cy="119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49" y="4185084"/>
            <a:ext cx="756322" cy="119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Рисунок 68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1928064"/>
            <a:ext cx="1095481" cy="780856"/>
          </a:xfrm>
          <a:prstGeom prst="rect">
            <a:avLst/>
          </a:prstGeom>
        </p:spPr>
      </p:pic>
      <p:pic>
        <p:nvPicPr>
          <p:cNvPr id="70" name="Рисунок 69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28064"/>
            <a:ext cx="1095481" cy="780856"/>
          </a:xfrm>
          <a:prstGeom prst="rect">
            <a:avLst/>
          </a:prstGeom>
        </p:spPr>
      </p:pic>
      <p:sp>
        <p:nvSpPr>
          <p:cNvPr id="7" name="Выгнутая вниз стрелка 6"/>
          <p:cNvSpPr/>
          <p:nvPr/>
        </p:nvSpPr>
        <p:spPr>
          <a:xfrm>
            <a:off x="3455876" y="5379841"/>
            <a:ext cx="3924436" cy="1037491"/>
          </a:xfrm>
          <a:prstGeom prst="curvedUpArrow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6775924" y="3005383"/>
            <a:ext cx="784408" cy="874356"/>
          </a:xfrm>
          <a:prstGeom prst="upArrow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10800000">
            <a:off x="3383867" y="1052737"/>
            <a:ext cx="3924435" cy="850638"/>
          </a:xfrm>
          <a:prstGeom prst="curvedUpArrow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3383866" y="3032956"/>
            <a:ext cx="504058" cy="1332148"/>
          </a:xfrm>
          <a:prstGeom prst="downArrow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87338" y="188642"/>
            <a:ext cx="8560318" cy="610499"/>
          </a:xfrm>
        </p:spPr>
        <p:txBody>
          <a:bodyPr/>
          <a:lstStyle/>
          <a:p>
            <a:r>
              <a:rPr lang="ru-RU" dirty="0" smtClean="0"/>
              <a:t>СТОРОНЫ ДОГОВОРА ГОРНОГО ТОВАРИЩЕСТВА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9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574529" y="1654602"/>
            <a:ext cx="8144675" cy="3474472"/>
          </a:xfrm>
          <a:prstGeom prst="roundRect">
            <a:avLst/>
          </a:prstGeom>
          <a:noFill/>
          <a:ln w="88900">
            <a:solidFill>
              <a:schemeClr val="accent2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123728" y="1886009"/>
            <a:ext cx="5544616" cy="104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sz="2800" b="1" kern="0" dirty="0" smtClean="0">
                <a:solidFill>
                  <a:schemeClr val="accent2"/>
                </a:solidFill>
                <a:latin typeface="Arial Narrow" pitchFamily="34" charset="0"/>
              </a:rPr>
              <a:t>ДОГОВОР СОВМЕСТНОГО ИНВЕСТИРОВАНИЯ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pitchFamily="34" charset="0"/>
              <a:sym typeface="Georgia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2123728" y="3097212"/>
            <a:ext cx="6019412" cy="173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lvl="0" algn="just">
              <a:lnSpc>
                <a:spcPct val="120000"/>
              </a:lnSpc>
            </a:pPr>
            <a:r>
              <a:rPr lang="ru-RU" sz="1600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Заключается между лицами, финансирующими деятельность по разработке, осуществляемую по договору горного товарищества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4640" y="5373216"/>
            <a:ext cx="9158639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sym typeface="Palatino"/>
              </a:rPr>
              <a:t>ЯВЛЯЕТС</a:t>
            </a:r>
            <a:r>
              <a:rPr kumimoji="0" lang="ru-RU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Я ГЛАСНЫМ ТОВАРИЩЕСТВОМ </a:t>
            </a: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(его существование раскрывается для всех третьих лиц)</a:t>
            </a:r>
            <a:endParaRPr kumimoji="0" lang="ru-RU" sz="2400" b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sym typeface="Palatino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4529" y="1654602"/>
            <a:ext cx="8144675" cy="3474472"/>
          </a:xfrm>
          <a:prstGeom prst="roundRect">
            <a:avLst/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14819" y="1242439"/>
            <a:ext cx="1824853" cy="2086435"/>
            <a:chOff x="150251" y="1242439"/>
            <a:chExt cx="1824853" cy="208643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150251" y="1242439"/>
              <a:ext cx="1824853" cy="2086435"/>
            </a:xfrm>
            <a:prstGeom prst="roundRect">
              <a:avLst>
                <a:gd name="adj" fmla="val 408"/>
              </a:avLst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367943" y="1443438"/>
              <a:ext cx="1389469" cy="1684436"/>
              <a:chOff x="367943" y="1412776"/>
              <a:chExt cx="1389469" cy="1684436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367943" y="1412776"/>
                <a:ext cx="1389469" cy="1684436"/>
              </a:xfrm>
              <a:prstGeom prst="roundRect">
                <a:avLst>
                  <a:gd name="adj" fmla="val 11689"/>
                </a:avLst>
              </a:prstGeom>
              <a:solidFill>
                <a:srgbClr val="FFFFFF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32272" y="1593367"/>
                <a:ext cx="860813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 Narrow" pitchFamily="34" charset="0"/>
                  </a:rPr>
                  <a:t>ДОГОВОР 2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grpSp>
            <p:nvGrpSpPr>
              <p:cNvPr id="45" name="Группа 44"/>
              <p:cNvGrpSpPr/>
              <p:nvPr/>
            </p:nvGrpSpPr>
            <p:grpSpPr>
              <a:xfrm>
                <a:off x="555264" y="1966895"/>
                <a:ext cx="1014827" cy="907877"/>
                <a:chOff x="604845" y="2053489"/>
                <a:chExt cx="915665" cy="907877"/>
              </a:xfrm>
            </p:grpSpPr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604845" y="2370296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604845" y="2518063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604845" y="2665831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604845" y="2813598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604845" y="2961366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604845" y="2222528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604845" y="2053489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39" name="Равнобедренный треугольник 38"/>
          <p:cNvSpPr/>
          <p:nvPr/>
        </p:nvSpPr>
        <p:spPr>
          <a:xfrm rot="10800000">
            <a:off x="3724094" y="5086726"/>
            <a:ext cx="1681172" cy="165561"/>
          </a:xfrm>
          <a:prstGeom prst="triangle">
            <a:avLst/>
          </a:prstGeom>
          <a:solidFill>
            <a:schemeClr val="bg2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8" y="188642"/>
            <a:ext cx="8560318" cy="610499"/>
          </a:xfrm>
        </p:spPr>
        <p:txBody>
          <a:bodyPr/>
          <a:lstStyle/>
          <a:p>
            <a:r>
              <a:rPr lang="ru-RU" dirty="0" smtClean="0"/>
              <a:t>ВТОРАЯ ДОГОВОРНАЯ 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0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048664" y="1489449"/>
            <a:ext cx="3312368" cy="3312368"/>
          </a:xfrm>
          <a:prstGeom prst="ellipse">
            <a:avLst/>
          </a:prstGeom>
          <a:solidFill>
            <a:srgbClr val="FFFFFF"/>
          </a:solidFill>
          <a:ln w="1079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624727" y="1390227"/>
            <a:ext cx="2160241" cy="742629"/>
          </a:xfrm>
          <a:prstGeom prst="round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2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162627" y="3863490"/>
            <a:ext cx="5058618" cy="742629"/>
          </a:xfrm>
          <a:prstGeom prst="round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2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0052" y="1496440"/>
            <a:ext cx="1969593" cy="595472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chemeClr val="bg2"/>
                </a:solidFill>
              </a:rPr>
              <a:t>Товарищ 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3408" y="3939217"/>
            <a:ext cx="2086016" cy="595472"/>
          </a:xfrm>
          <a:prstGeom prst="roundRect">
            <a:avLst/>
          </a:prstGeom>
          <a:solidFill>
            <a:srgbClr val="E7F7FD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Пользователь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недр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99198" y="3939217"/>
            <a:ext cx="2145610" cy="595472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chemeClr val="bg2"/>
                </a:solidFill>
              </a:rPr>
              <a:t>Товарищ 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2880" y="3939217"/>
            <a:ext cx="2228365" cy="595472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Товарищ 3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(управляющий товарищ)</a:t>
            </a: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6200000">
            <a:off x="5939470" y="4130203"/>
            <a:ext cx="900000" cy="213499"/>
          </a:xfrm>
          <a:prstGeom prst="triangle">
            <a:avLst/>
          </a:prstGeom>
          <a:solidFill>
            <a:schemeClr val="accent2"/>
          </a:solidFill>
          <a:ln w="635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6182121" y="4130203"/>
            <a:ext cx="900000" cy="213499"/>
          </a:xfrm>
          <a:prstGeom prst="triangle">
            <a:avLst/>
          </a:prstGeom>
          <a:solidFill>
            <a:schemeClr val="accent2"/>
          </a:solidFill>
          <a:ln w="635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6334148" y="3333379"/>
            <a:ext cx="295105" cy="2803752"/>
          </a:xfrm>
          <a:prstGeom prst="rightBrace">
            <a:avLst>
              <a:gd name="adj1" fmla="val 48091"/>
              <a:gd name="adj2" fmla="val 50000"/>
            </a:avLst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760654" y="2287252"/>
            <a:ext cx="864074" cy="1213756"/>
          </a:xfrm>
          <a:prstGeom prst="round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2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206808" y="2201808"/>
            <a:ext cx="2417919" cy="1183192"/>
            <a:chOff x="542205" y="2562095"/>
            <a:chExt cx="1889901" cy="856461"/>
          </a:xfrm>
        </p:grpSpPr>
        <p:sp>
          <p:nvSpPr>
            <p:cNvPr id="10" name="Заголовок 2"/>
            <p:cNvSpPr txBox="1">
              <a:spLocks/>
            </p:cNvSpPr>
            <p:nvPr/>
          </p:nvSpPr>
          <p:spPr>
            <a:xfrm>
              <a:off x="967370" y="2752842"/>
              <a:ext cx="1464736" cy="6329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Autofit/>
            </a:bodyPr>
            <a:lstStyle>
              <a:lvl1pPr marL="0" marR="0" indent="0" algn="l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1pPr>
              <a:lvl2pPr marL="0" marR="0" indent="2286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2pPr>
              <a:lvl3pPr marL="0" marR="0" indent="4572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3pPr>
              <a:lvl4pPr marL="0" marR="0" indent="6858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4pPr>
              <a:lvl5pPr marL="0" marR="0" indent="9144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5pPr>
              <a:lvl6pPr marL="0" marR="0" indent="11430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6pPr>
              <a:lvl7pPr marL="0" marR="0" indent="13716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7pPr>
              <a:lvl8pPr marL="0" marR="0" indent="16002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8pPr>
              <a:lvl9pPr marL="0" marR="0" indent="18288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9pPr>
            </a:lstStyle>
            <a:p>
              <a:pPr marL="0" marR="0" lvl="0" indent="0" algn="l" defTabSz="584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 Narrow" pitchFamily="34" charset="0"/>
                  <a:sym typeface="Georgia"/>
                </a:rPr>
                <a:t>ДОГОВОР </a:t>
              </a:r>
            </a:p>
            <a:p>
              <a:pPr marL="0" marR="0" lvl="0" indent="0" algn="l" defTabSz="584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 Narrow" pitchFamily="34" charset="0"/>
                  <a:sym typeface="Georgia"/>
                </a:rPr>
                <a:t>СОВМЕСТНОГО</a:t>
              </a:r>
            </a:p>
            <a:p>
              <a:pPr marL="0" marR="0" lvl="0" indent="0" algn="l" defTabSz="584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 Narrow" pitchFamily="34" charset="0"/>
                  <a:sym typeface="Georgia"/>
                </a:rPr>
                <a:t>ИНВЕСТИРОВАНИЯ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itchFamily="34" charset="0"/>
                <a:sym typeface="Georgia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44370" y="2688981"/>
              <a:ext cx="1787736" cy="729575"/>
            </a:xfrm>
            <a:prstGeom prst="roundRect">
              <a:avLst/>
            </a:prstGeom>
            <a:noFill/>
            <a:ln w="63500"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542205" y="2562095"/>
              <a:ext cx="409585" cy="468297"/>
              <a:chOff x="150251" y="1242439"/>
              <a:chExt cx="1824853" cy="2086435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50251" y="1242439"/>
                <a:ext cx="1824853" cy="2086435"/>
              </a:xfrm>
              <a:prstGeom prst="roundRect">
                <a:avLst>
                  <a:gd name="adj" fmla="val 408"/>
                </a:avLst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367943" y="1443438"/>
                <a:ext cx="1389469" cy="1684436"/>
                <a:chOff x="367943" y="1412776"/>
                <a:chExt cx="1389469" cy="1684436"/>
              </a:xfrm>
            </p:grpSpPr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367943" y="1412776"/>
                  <a:ext cx="1389469" cy="1684436"/>
                </a:xfrm>
                <a:prstGeom prst="roundRect">
                  <a:avLst>
                    <a:gd name="adj" fmla="val 11689"/>
                  </a:avLst>
                </a:prstGeom>
                <a:solidFill>
                  <a:srgbClr val="FFFFFF"/>
                </a:solidFill>
                <a:ln w="952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endParaRPr lang="ru-RU" sz="12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09332" y="1593365"/>
                  <a:ext cx="906670" cy="203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ДОГОВОР 2</a:t>
                  </a:r>
                  <a:endParaRPr kumimoji="0" lang="ru-RU" sz="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 Narrow" pitchFamily="34" charset="0"/>
                  </a:endParaRPr>
                </a:p>
              </p:txBody>
            </p:sp>
            <p:grpSp>
              <p:nvGrpSpPr>
                <p:cNvPr id="22" name="Группа 21"/>
                <p:cNvGrpSpPr/>
                <p:nvPr/>
              </p:nvGrpSpPr>
              <p:grpSpPr>
                <a:xfrm>
                  <a:off x="555264" y="1966895"/>
                  <a:ext cx="1014827" cy="907877"/>
                  <a:chOff x="604845" y="2053489"/>
                  <a:chExt cx="915665" cy="907877"/>
                </a:xfrm>
              </p:grpSpPr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>
                    <a:off x="604845" y="2370296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604845" y="2518063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>
                    <a:off x="604845" y="2665831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>
                    <a:off x="604845" y="2813598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" name="Прямая соединительная линия 26"/>
                  <p:cNvCxnSpPr/>
                  <p:nvPr/>
                </p:nvCxnSpPr>
                <p:spPr>
                  <a:xfrm>
                    <a:off x="604845" y="2961366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604845" y="2222528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604845" y="2053489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</p:grpSp>
          </p:grpSp>
        </p:grpSp>
      </p:grpSp>
      <p:grpSp>
        <p:nvGrpSpPr>
          <p:cNvPr id="53" name="Группа 52"/>
          <p:cNvGrpSpPr/>
          <p:nvPr/>
        </p:nvGrpSpPr>
        <p:grpSpPr>
          <a:xfrm>
            <a:off x="5364088" y="4941168"/>
            <a:ext cx="2200270" cy="1182405"/>
            <a:chOff x="542205" y="2562095"/>
            <a:chExt cx="1702106" cy="856461"/>
          </a:xfrm>
        </p:grpSpPr>
        <p:sp>
          <p:nvSpPr>
            <p:cNvPr id="54" name="Заголовок 2"/>
            <p:cNvSpPr txBox="1">
              <a:spLocks/>
            </p:cNvSpPr>
            <p:nvPr/>
          </p:nvSpPr>
          <p:spPr>
            <a:xfrm>
              <a:off x="967370" y="2752842"/>
              <a:ext cx="1219791" cy="6329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Autofit/>
            </a:bodyPr>
            <a:lstStyle>
              <a:lvl1pPr marL="0" marR="0" indent="0" algn="l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1pPr>
              <a:lvl2pPr marL="0" marR="0" indent="2286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2pPr>
              <a:lvl3pPr marL="0" marR="0" indent="4572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3pPr>
              <a:lvl4pPr marL="0" marR="0" indent="6858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4pPr>
              <a:lvl5pPr marL="0" marR="0" indent="9144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5pPr>
              <a:lvl6pPr marL="0" marR="0" indent="11430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6pPr>
              <a:lvl7pPr marL="0" marR="0" indent="13716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7pPr>
              <a:lvl8pPr marL="0" marR="0" indent="16002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8pPr>
              <a:lvl9pPr marL="0" marR="0" indent="1828800" algn="ctr" defTabSz="584200" rtl="0" latinLnBrk="0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0" b="0" i="0" u="none" strike="noStrike" cap="none" spc="0" baseline="0">
                  <a:ln>
                    <a:noFill/>
                  </a:ln>
                  <a:solidFill>
                    <a:srgbClr val="D93E2B"/>
                  </a:solidFill>
                  <a:uFillTx/>
                  <a:latin typeface="+mn-lt"/>
                  <a:ea typeface="+mn-ea"/>
                  <a:cs typeface="+mn-cs"/>
                  <a:sym typeface="Georgia"/>
                </a:defRPr>
              </a:lvl9pPr>
            </a:lstStyle>
            <a:p>
              <a:pPr marL="0" marR="0" lvl="0" indent="0" algn="l" defTabSz="584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 Narrow" pitchFamily="34" charset="0"/>
                  <a:sym typeface="Georgia"/>
                </a:rPr>
                <a:t>ДОГОВОР </a:t>
              </a:r>
            </a:p>
            <a:p>
              <a:pPr lvl="0">
                <a:spcBef>
                  <a:spcPts val="0"/>
                </a:spcBef>
              </a:pPr>
              <a:r>
                <a:rPr lang="ru-RU" sz="1600" b="1" kern="0" dirty="0" smtClean="0">
                  <a:solidFill>
                    <a:schemeClr val="accent2"/>
                  </a:solidFill>
                  <a:latin typeface="Arial Narrow" pitchFamily="34" charset="0"/>
                </a:rPr>
                <a:t>ГОРНОГО</a:t>
              </a:r>
            </a:p>
            <a:p>
              <a:pPr lvl="0">
                <a:spcBef>
                  <a:spcPts val="0"/>
                </a:spcBef>
              </a:pPr>
              <a:r>
                <a:rPr lang="ru-RU" sz="1600" b="1" kern="0" dirty="0" smtClean="0">
                  <a:solidFill>
                    <a:schemeClr val="accent2"/>
                  </a:solidFill>
                  <a:latin typeface="Arial Narrow" pitchFamily="34" charset="0"/>
                </a:rPr>
                <a:t>ТОВАРИЩЕСТВА</a:t>
              </a:r>
              <a:endParaRPr lang="ru-RU" sz="1600" b="1" kern="0" dirty="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644370" y="2688981"/>
              <a:ext cx="1599941" cy="729575"/>
            </a:xfrm>
            <a:prstGeom prst="roundRect">
              <a:avLst/>
            </a:prstGeom>
            <a:noFill/>
            <a:ln w="63500"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56" name="Группа 55"/>
            <p:cNvGrpSpPr/>
            <p:nvPr/>
          </p:nvGrpSpPr>
          <p:grpSpPr>
            <a:xfrm>
              <a:off x="542205" y="2562095"/>
              <a:ext cx="409585" cy="468297"/>
              <a:chOff x="150251" y="1242439"/>
              <a:chExt cx="1824853" cy="2086435"/>
            </a:xfrm>
          </p:grpSpPr>
          <p:sp>
            <p:nvSpPr>
              <p:cNvPr id="57" name="Скругленный прямоугольник 56"/>
              <p:cNvSpPr/>
              <p:nvPr/>
            </p:nvSpPr>
            <p:spPr>
              <a:xfrm>
                <a:off x="150251" y="1242439"/>
                <a:ext cx="1824853" cy="2086435"/>
              </a:xfrm>
              <a:prstGeom prst="roundRect">
                <a:avLst>
                  <a:gd name="adj" fmla="val 408"/>
                </a:avLst>
              </a:prstGeom>
              <a:solidFill>
                <a:srgbClr val="FF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" name="Группа 57"/>
              <p:cNvGrpSpPr/>
              <p:nvPr/>
            </p:nvGrpSpPr>
            <p:grpSpPr>
              <a:xfrm>
                <a:off x="367943" y="1443438"/>
                <a:ext cx="1389469" cy="1684436"/>
                <a:chOff x="367943" y="1412776"/>
                <a:chExt cx="1389469" cy="1684436"/>
              </a:xfrm>
            </p:grpSpPr>
            <p:sp>
              <p:nvSpPr>
                <p:cNvPr id="59" name="Скругленный прямоугольник 58"/>
                <p:cNvSpPr/>
                <p:nvPr/>
              </p:nvSpPr>
              <p:spPr>
                <a:xfrm>
                  <a:off x="367943" y="1412776"/>
                  <a:ext cx="1389469" cy="1684436"/>
                </a:xfrm>
                <a:prstGeom prst="roundRect">
                  <a:avLst>
                    <a:gd name="adj" fmla="val 11689"/>
                  </a:avLst>
                </a:prstGeom>
                <a:solidFill>
                  <a:srgbClr val="FFFFFF"/>
                </a:solidFill>
                <a:ln w="952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endParaRPr lang="ru-RU" sz="12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609332" y="1593365"/>
                  <a:ext cx="906670" cy="203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ДОГОВОР 1</a:t>
                  </a:r>
                  <a:endParaRPr kumimoji="0" lang="ru-RU" sz="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 Narrow" pitchFamily="34" charset="0"/>
                  </a:endParaRPr>
                </a:p>
              </p:txBody>
            </p:sp>
            <p:grpSp>
              <p:nvGrpSpPr>
                <p:cNvPr id="61" name="Группа 60"/>
                <p:cNvGrpSpPr/>
                <p:nvPr/>
              </p:nvGrpSpPr>
              <p:grpSpPr>
                <a:xfrm>
                  <a:off x="555264" y="1966895"/>
                  <a:ext cx="1014827" cy="907877"/>
                  <a:chOff x="604845" y="2053489"/>
                  <a:chExt cx="915665" cy="907877"/>
                </a:xfrm>
              </p:grpSpPr>
              <p:cxnSp>
                <p:nvCxnSpPr>
                  <p:cNvPr id="62" name="Прямая соединительная линия 61"/>
                  <p:cNvCxnSpPr/>
                  <p:nvPr/>
                </p:nvCxnSpPr>
                <p:spPr>
                  <a:xfrm>
                    <a:off x="604845" y="2370296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Прямая соединительная линия 62"/>
                  <p:cNvCxnSpPr/>
                  <p:nvPr/>
                </p:nvCxnSpPr>
                <p:spPr>
                  <a:xfrm>
                    <a:off x="604845" y="2518063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Прямая соединительная линия 63"/>
                  <p:cNvCxnSpPr/>
                  <p:nvPr/>
                </p:nvCxnSpPr>
                <p:spPr>
                  <a:xfrm>
                    <a:off x="604845" y="2665831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Прямая соединительная линия 64"/>
                  <p:cNvCxnSpPr/>
                  <p:nvPr/>
                </p:nvCxnSpPr>
                <p:spPr>
                  <a:xfrm>
                    <a:off x="604845" y="2813598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Прямая соединительная линия 65"/>
                  <p:cNvCxnSpPr/>
                  <p:nvPr/>
                </p:nvCxnSpPr>
                <p:spPr>
                  <a:xfrm>
                    <a:off x="604845" y="2961366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Прямая соединительная линия 66"/>
                  <p:cNvCxnSpPr/>
                  <p:nvPr/>
                </p:nvCxnSpPr>
                <p:spPr>
                  <a:xfrm>
                    <a:off x="604845" y="2222528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Прямая соединительная линия 67"/>
                  <p:cNvCxnSpPr/>
                  <p:nvPr/>
                </p:nvCxnSpPr>
                <p:spPr>
                  <a:xfrm>
                    <a:off x="604845" y="2053489"/>
                    <a:ext cx="91566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</a:ln>
                  <a:effectLst/>
                </p:spPr>
              </p:cxnSp>
            </p:grpSp>
          </p:grpSp>
        </p:grpSp>
      </p:grpSp>
      <p:pic>
        <p:nvPicPr>
          <p:cNvPr id="46" name="Рисунок 45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48144"/>
            <a:ext cx="1095481" cy="780856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 rot="13911003">
            <a:off x="2791156" y="3369648"/>
            <a:ext cx="204869" cy="589799"/>
          </a:xfrm>
          <a:prstGeom prst="upArrow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49" name="Стрелка вверх 48"/>
          <p:cNvSpPr/>
          <p:nvPr/>
        </p:nvSpPr>
        <p:spPr>
          <a:xfrm rot="18276898">
            <a:off x="4550426" y="3373346"/>
            <a:ext cx="204869" cy="589799"/>
          </a:xfrm>
          <a:prstGeom prst="upArrow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69" name="Стрелка вверх 68"/>
          <p:cNvSpPr/>
          <p:nvPr/>
        </p:nvSpPr>
        <p:spPr>
          <a:xfrm>
            <a:off x="3635896" y="2168860"/>
            <a:ext cx="204869" cy="411141"/>
          </a:xfrm>
          <a:prstGeom prst="upArrow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7338" y="188642"/>
            <a:ext cx="8560318" cy="610499"/>
          </a:xfrm>
        </p:spPr>
        <p:txBody>
          <a:bodyPr/>
          <a:lstStyle/>
          <a:p>
            <a:r>
              <a:rPr lang="ru-RU" dirty="0"/>
              <a:t>СТОРОНЫ ДОГОВОРА СОВМЕСТНОГО ИНВЕСТИРОВАНИЯ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7922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/>
          <p:nvPr/>
        </p:nvSpPr>
        <p:spPr>
          <a:xfrm>
            <a:off x="4700334" y="1805372"/>
            <a:ext cx="4107438" cy="3711860"/>
          </a:xfrm>
          <a:custGeom>
            <a:avLst/>
            <a:gdLst>
              <a:gd name="connsiteX0" fmla="*/ 0 w 1800200"/>
              <a:gd name="connsiteY0" fmla="*/ 0 h 3096344"/>
              <a:gd name="connsiteX1" fmla="*/ 1800200 w 1800200"/>
              <a:gd name="connsiteY1" fmla="*/ 0 h 3096344"/>
              <a:gd name="connsiteX2" fmla="*/ 1800200 w 1800200"/>
              <a:gd name="connsiteY2" fmla="*/ 3096344 h 3096344"/>
              <a:gd name="connsiteX3" fmla="*/ 0 w 1800200"/>
              <a:gd name="connsiteY3" fmla="*/ 3096344 h 3096344"/>
              <a:gd name="connsiteX4" fmla="*/ 0 w 1800200"/>
              <a:gd name="connsiteY4" fmla="*/ 0 h 3096344"/>
              <a:gd name="connsiteX0" fmla="*/ 1800200 w 1891640"/>
              <a:gd name="connsiteY0" fmla="*/ 3096344 h 3187784"/>
              <a:gd name="connsiteX1" fmla="*/ 0 w 1891640"/>
              <a:gd name="connsiteY1" fmla="*/ 3096344 h 3187784"/>
              <a:gd name="connsiteX2" fmla="*/ 0 w 1891640"/>
              <a:gd name="connsiteY2" fmla="*/ 0 h 3187784"/>
              <a:gd name="connsiteX3" fmla="*/ 1800200 w 1891640"/>
              <a:gd name="connsiteY3" fmla="*/ 0 h 3187784"/>
              <a:gd name="connsiteX4" fmla="*/ 1891640 w 1891640"/>
              <a:gd name="connsiteY4" fmla="*/ 3187784 h 3187784"/>
              <a:gd name="connsiteX0" fmla="*/ 1800200 w 1800200"/>
              <a:gd name="connsiteY0" fmla="*/ 3096344 h 3096344"/>
              <a:gd name="connsiteX1" fmla="*/ 0 w 1800200"/>
              <a:gd name="connsiteY1" fmla="*/ 3096344 h 3096344"/>
              <a:gd name="connsiteX2" fmla="*/ 0 w 1800200"/>
              <a:gd name="connsiteY2" fmla="*/ 0 h 3096344"/>
              <a:gd name="connsiteX3" fmla="*/ 1800200 w 1800200"/>
              <a:gd name="connsiteY3" fmla="*/ 0 h 3096344"/>
              <a:gd name="connsiteX0" fmla="*/ 0 w 1800200"/>
              <a:gd name="connsiteY0" fmla="*/ 3096344 h 3096344"/>
              <a:gd name="connsiteX1" fmla="*/ 0 w 1800200"/>
              <a:gd name="connsiteY1" fmla="*/ 0 h 3096344"/>
              <a:gd name="connsiteX2" fmla="*/ 1800200 w 1800200"/>
              <a:gd name="connsiteY2" fmla="*/ 0 h 309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0200" h="3096344">
                <a:moveTo>
                  <a:pt x="0" y="3096344"/>
                </a:moveTo>
                <a:lnTo>
                  <a:pt x="0" y="0"/>
                </a:lnTo>
                <a:lnTo>
                  <a:pt x="1800200" y="0"/>
                </a:lnTo>
              </a:path>
            </a:pathLst>
          </a:custGeom>
          <a:noFill/>
          <a:ln w="127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ctr"/>
          <a:lstStyle/>
          <a:p>
            <a:pPr algn="r">
              <a:lnSpc>
                <a:spcPct val="90000"/>
              </a:lnSpc>
            </a:pP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1308" y="2370333"/>
            <a:ext cx="143952" cy="6840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baseline="-25000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1308" y="4413860"/>
            <a:ext cx="143952" cy="4860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baseline="-25000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1308" y="3305208"/>
            <a:ext cx="143952" cy="8460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baseline="-25000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15"/>
          <p:cNvSpPr/>
          <p:nvPr/>
        </p:nvSpPr>
        <p:spPr>
          <a:xfrm>
            <a:off x="392554" y="1805372"/>
            <a:ext cx="3819406" cy="1191580"/>
          </a:xfrm>
          <a:custGeom>
            <a:avLst/>
            <a:gdLst>
              <a:gd name="connsiteX0" fmla="*/ 0 w 1800200"/>
              <a:gd name="connsiteY0" fmla="*/ 0 h 3096344"/>
              <a:gd name="connsiteX1" fmla="*/ 1800200 w 1800200"/>
              <a:gd name="connsiteY1" fmla="*/ 0 h 3096344"/>
              <a:gd name="connsiteX2" fmla="*/ 1800200 w 1800200"/>
              <a:gd name="connsiteY2" fmla="*/ 3096344 h 3096344"/>
              <a:gd name="connsiteX3" fmla="*/ 0 w 1800200"/>
              <a:gd name="connsiteY3" fmla="*/ 3096344 h 3096344"/>
              <a:gd name="connsiteX4" fmla="*/ 0 w 1800200"/>
              <a:gd name="connsiteY4" fmla="*/ 0 h 3096344"/>
              <a:gd name="connsiteX0" fmla="*/ 1800200 w 1891640"/>
              <a:gd name="connsiteY0" fmla="*/ 3096344 h 3187784"/>
              <a:gd name="connsiteX1" fmla="*/ 0 w 1891640"/>
              <a:gd name="connsiteY1" fmla="*/ 3096344 h 3187784"/>
              <a:gd name="connsiteX2" fmla="*/ 0 w 1891640"/>
              <a:gd name="connsiteY2" fmla="*/ 0 h 3187784"/>
              <a:gd name="connsiteX3" fmla="*/ 1800200 w 1891640"/>
              <a:gd name="connsiteY3" fmla="*/ 0 h 3187784"/>
              <a:gd name="connsiteX4" fmla="*/ 1891640 w 1891640"/>
              <a:gd name="connsiteY4" fmla="*/ 3187784 h 3187784"/>
              <a:gd name="connsiteX0" fmla="*/ 1800200 w 1800200"/>
              <a:gd name="connsiteY0" fmla="*/ 3096344 h 3096344"/>
              <a:gd name="connsiteX1" fmla="*/ 0 w 1800200"/>
              <a:gd name="connsiteY1" fmla="*/ 3096344 h 3096344"/>
              <a:gd name="connsiteX2" fmla="*/ 0 w 1800200"/>
              <a:gd name="connsiteY2" fmla="*/ 0 h 3096344"/>
              <a:gd name="connsiteX3" fmla="*/ 1800200 w 1800200"/>
              <a:gd name="connsiteY3" fmla="*/ 0 h 3096344"/>
              <a:gd name="connsiteX0" fmla="*/ 0 w 1800200"/>
              <a:gd name="connsiteY0" fmla="*/ 3096344 h 3096344"/>
              <a:gd name="connsiteX1" fmla="*/ 0 w 1800200"/>
              <a:gd name="connsiteY1" fmla="*/ 0 h 3096344"/>
              <a:gd name="connsiteX2" fmla="*/ 1800200 w 1800200"/>
              <a:gd name="connsiteY2" fmla="*/ 0 h 309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0200" h="3096344">
                <a:moveTo>
                  <a:pt x="0" y="3096344"/>
                </a:moveTo>
                <a:lnTo>
                  <a:pt x="0" y="0"/>
                </a:lnTo>
                <a:lnTo>
                  <a:pt x="1800200" y="0"/>
                </a:lnTo>
              </a:path>
            </a:pathLst>
          </a:custGeom>
          <a:noFill/>
          <a:ln w="127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ctr"/>
          <a:lstStyle/>
          <a:p>
            <a:pPr algn="r">
              <a:lnSpc>
                <a:spcPct val="90000"/>
              </a:lnSpc>
            </a:pP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9" name="Shape 158"/>
          <p:cNvSpPr/>
          <p:nvPr/>
        </p:nvSpPr>
        <p:spPr>
          <a:xfrm>
            <a:off x="480244" y="2288278"/>
            <a:ext cx="3600400" cy="10156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buClr>
                <a:srgbClr val="00B0F0"/>
              </a:buClr>
            </a:pPr>
            <a:r>
              <a:rPr lang="ru-RU" sz="1200" dirty="0">
                <a:solidFill>
                  <a:srgbClr val="3C3C3C"/>
                </a:solidFill>
                <a:sym typeface="Times New Roman"/>
              </a:rPr>
              <a:t>оплачивать общие расходы в объеме, пропорциональном ее доле в доходной части распределяемых углеводородного сырья и попутно извлекаемых ресурсов или доходов от их реализации</a:t>
            </a:r>
          </a:p>
        </p:txBody>
      </p:sp>
      <p:sp>
        <p:nvSpPr>
          <p:cNvPr id="10" name="Shape 159"/>
          <p:cNvSpPr/>
          <p:nvPr/>
        </p:nvSpPr>
        <p:spPr>
          <a:xfrm>
            <a:off x="4788024" y="2288278"/>
            <a:ext cx="4104456" cy="3993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buClr>
                <a:srgbClr val="00B0F0"/>
              </a:buClr>
            </a:pPr>
            <a:r>
              <a:rPr lang="ru-RU" sz="1200" dirty="0">
                <a:solidFill>
                  <a:srgbClr val="3C3C3C"/>
                </a:solidFill>
                <a:sym typeface="Times New Roman"/>
              </a:rPr>
              <a:t>осуществлять права и обязанности оператора по договору горного товарищества в порядке и на условиях, определенных договором совместного инвестирования</a:t>
            </a:r>
          </a:p>
          <a:p>
            <a:pPr>
              <a:spcBef>
                <a:spcPts val="1500"/>
              </a:spcBef>
              <a:buClr>
                <a:srgbClr val="00B0F0"/>
              </a:buClr>
            </a:pPr>
            <a:r>
              <a:rPr lang="ru-RU" sz="1200" dirty="0">
                <a:solidFill>
                  <a:srgbClr val="3C3C3C"/>
                </a:solidFill>
                <a:sym typeface="Times New Roman"/>
              </a:rPr>
              <a:t>учитывать денежные средства, получаемые им от других сторон договора, а также собственные средства, расходуемые в целях исполнения договора совместного инвестирования, на отдельном банковском счете (счетах)</a:t>
            </a:r>
          </a:p>
          <a:p>
            <a:pPr>
              <a:spcBef>
                <a:spcPts val="1500"/>
              </a:spcBef>
              <a:buClr>
                <a:srgbClr val="00B0F0"/>
              </a:buClr>
            </a:pPr>
            <a:r>
              <a:rPr lang="ru-RU" sz="1200" dirty="0">
                <a:solidFill>
                  <a:srgbClr val="3C3C3C"/>
                </a:solidFill>
                <a:sym typeface="Times New Roman"/>
              </a:rPr>
              <a:t>вести отдельный учет денежных средств, получаемых им от каждой из сторон договора совместного инвестирования</a:t>
            </a:r>
          </a:p>
          <a:p>
            <a:pPr>
              <a:spcBef>
                <a:spcPts val="1500"/>
              </a:spcBef>
              <a:buClr>
                <a:srgbClr val="00B0F0"/>
              </a:buClr>
            </a:pPr>
            <a:r>
              <a:rPr lang="ru-RU" sz="1200" dirty="0">
                <a:solidFill>
                  <a:srgbClr val="3C3C3C"/>
                </a:solidFill>
                <a:sym typeface="Times New Roman"/>
              </a:rPr>
              <a:t>предоставлять другим сторонам договора отчет о совершенных им по договору горного товарищества действиях, о полученных им ресурсах или доходах от их реализации и о произведенных им в связи с исполнением договора совместного инвестирования расходах</a:t>
            </a:r>
          </a:p>
        </p:txBody>
      </p:sp>
      <p:sp>
        <p:nvSpPr>
          <p:cNvPr id="11" name="Shape 160"/>
          <p:cNvSpPr/>
          <p:nvPr/>
        </p:nvSpPr>
        <p:spPr>
          <a:xfrm>
            <a:off x="595658" y="1556792"/>
            <a:ext cx="3688310" cy="49182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>
              <a:lnSpc>
                <a:spcPct val="90000"/>
              </a:lnSpc>
              <a:spcBef>
                <a:spcPts val="1600"/>
              </a:spcBef>
              <a:defRPr sz="20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kern="0" dirty="0" smtClean="0">
                <a:solidFill>
                  <a:schemeClr val="accent2"/>
                </a:solidFill>
              </a:rPr>
              <a:t>КАЖДАЯ ИЗ СТОРОН ДОГОВОРА ОБЯЗАНА:</a:t>
            </a:r>
            <a:endParaRPr lang="ru-RU" sz="1800" b="1" kern="0" dirty="0">
              <a:solidFill>
                <a:schemeClr val="accent2"/>
              </a:solidFill>
            </a:endParaRPr>
          </a:p>
        </p:txBody>
      </p:sp>
      <p:sp>
        <p:nvSpPr>
          <p:cNvPr id="12" name="Shape 160"/>
          <p:cNvSpPr/>
          <p:nvPr/>
        </p:nvSpPr>
        <p:spPr>
          <a:xfrm>
            <a:off x="4919340" y="1556792"/>
            <a:ext cx="4176464" cy="4697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>
              <a:lnSpc>
                <a:spcPct val="90000"/>
              </a:lnSpc>
              <a:spcBef>
                <a:spcPts val="1600"/>
              </a:spcBef>
              <a:defRPr sz="20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kern="0" dirty="0" smtClean="0">
                <a:solidFill>
                  <a:schemeClr val="accent2"/>
                </a:solidFill>
              </a:rPr>
              <a:t>ПОМИМО ЭТОГО УПРАВЛЯЮЩИЙ ТОВАРИЩ ОБЯЗАН ТАКЖЕ:</a:t>
            </a:r>
            <a:endParaRPr lang="ru-RU" sz="1800" b="1" kern="0" dirty="0">
              <a:solidFill>
                <a:schemeClr val="accent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364878"/>
            <a:ext cx="143952" cy="8820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baseline="-25000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31308" y="5144596"/>
            <a:ext cx="143952" cy="10440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baseline="-25000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7338" y="188642"/>
            <a:ext cx="8560318" cy="610499"/>
          </a:xfrm>
        </p:spPr>
        <p:txBody>
          <a:bodyPr/>
          <a:lstStyle/>
          <a:p>
            <a:r>
              <a:rPr lang="ru-RU" dirty="0" smtClean="0"/>
              <a:t>ОБЯЗАННОСТИ СТОРОН ДСИ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3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4953" y="1328354"/>
            <a:ext cx="8534725" cy="1524582"/>
            <a:chOff x="294953" y="1328354"/>
            <a:chExt cx="8534725" cy="152458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94953" y="1358355"/>
              <a:ext cx="2870470" cy="63048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252000" rtlCol="0" anchor="ctr"/>
            <a:lstStyle/>
            <a:p>
              <a:pPr algn="r"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</a:rPr>
                <a:t>УПРАВЛЕНИЕ СОВМЕСТНОЙ ДЕЯТЕЛЬНОСТЬЮ</a:t>
              </a:r>
            </a:p>
          </p:txBody>
        </p:sp>
        <p:sp>
          <p:nvSpPr>
            <p:cNvPr id="5" name="Прямоугольник 15"/>
            <p:cNvSpPr/>
            <p:nvPr/>
          </p:nvSpPr>
          <p:spPr>
            <a:xfrm rot="16200000">
              <a:off x="5480812" y="-495931"/>
              <a:ext cx="864096" cy="5833637"/>
            </a:xfrm>
            <a:custGeom>
              <a:avLst/>
              <a:gdLst>
                <a:gd name="connsiteX0" fmla="*/ 0 w 1800200"/>
                <a:gd name="connsiteY0" fmla="*/ 0 h 3096344"/>
                <a:gd name="connsiteX1" fmla="*/ 1800200 w 1800200"/>
                <a:gd name="connsiteY1" fmla="*/ 0 h 3096344"/>
                <a:gd name="connsiteX2" fmla="*/ 1800200 w 1800200"/>
                <a:gd name="connsiteY2" fmla="*/ 3096344 h 3096344"/>
                <a:gd name="connsiteX3" fmla="*/ 0 w 1800200"/>
                <a:gd name="connsiteY3" fmla="*/ 3096344 h 3096344"/>
                <a:gd name="connsiteX4" fmla="*/ 0 w 1800200"/>
                <a:gd name="connsiteY4" fmla="*/ 0 h 3096344"/>
                <a:gd name="connsiteX0" fmla="*/ 1800200 w 1891640"/>
                <a:gd name="connsiteY0" fmla="*/ 3096344 h 3187784"/>
                <a:gd name="connsiteX1" fmla="*/ 0 w 1891640"/>
                <a:gd name="connsiteY1" fmla="*/ 3096344 h 3187784"/>
                <a:gd name="connsiteX2" fmla="*/ 0 w 1891640"/>
                <a:gd name="connsiteY2" fmla="*/ 0 h 3187784"/>
                <a:gd name="connsiteX3" fmla="*/ 1800200 w 1891640"/>
                <a:gd name="connsiteY3" fmla="*/ 0 h 3187784"/>
                <a:gd name="connsiteX4" fmla="*/ 1891640 w 1891640"/>
                <a:gd name="connsiteY4" fmla="*/ 3187784 h 3187784"/>
                <a:gd name="connsiteX0" fmla="*/ 1800200 w 1800200"/>
                <a:gd name="connsiteY0" fmla="*/ 3096344 h 3096344"/>
                <a:gd name="connsiteX1" fmla="*/ 0 w 1800200"/>
                <a:gd name="connsiteY1" fmla="*/ 3096344 h 3096344"/>
                <a:gd name="connsiteX2" fmla="*/ 0 w 1800200"/>
                <a:gd name="connsiteY2" fmla="*/ 0 h 3096344"/>
                <a:gd name="connsiteX3" fmla="*/ 1800200 w 1800200"/>
                <a:gd name="connsiteY3" fmla="*/ 0 h 3096344"/>
                <a:gd name="connsiteX0" fmla="*/ 0 w 1800200"/>
                <a:gd name="connsiteY0" fmla="*/ 3096344 h 3096344"/>
                <a:gd name="connsiteX1" fmla="*/ 0 w 1800200"/>
                <a:gd name="connsiteY1" fmla="*/ 0 h 3096344"/>
                <a:gd name="connsiteX2" fmla="*/ 1800200 w 1800200"/>
                <a:gd name="connsiteY2" fmla="*/ 0 h 309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0200" h="3096344">
                  <a:moveTo>
                    <a:pt x="0" y="3096344"/>
                  </a:moveTo>
                  <a:lnTo>
                    <a:pt x="0" y="0"/>
                  </a:lnTo>
                  <a:lnTo>
                    <a:pt x="1800200" y="0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252000" rtlCol="0" anchor="ctr"/>
            <a:lstStyle/>
            <a:p>
              <a:pPr algn="r">
                <a:lnSpc>
                  <a:spcPct val="90000"/>
                </a:lnSpc>
              </a:pPr>
              <a:endParaRPr lang="ru-RU" sz="1600" dirty="0">
                <a:solidFill>
                  <a:srgbClr val="00B0F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21732" y="1328354"/>
              <a:ext cx="143952" cy="1476000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Shape 138"/>
          <p:cNvSpPr txBox="1">
            <a:spLocks/>
          </p:cNvSpPr>
          <p:nvPr/>
        </p:nvSpPr>
        <p:spPr>
          <a:xfrm>
            <a:off x="3265551" y="1268760"/>
            <a:ext cx="5526346" cy="153888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lnSpc>
                <a:spcPct val="90000"/>
              </a:lnSpc>
              <a:spcBef>
                <a:spcPts val="900"/>
              </a:spcBef>
              <a:buClr>
                <a:srgbClr val="00B0F0"/>
              </a:buClr>
              <a:buFont typeface="Arial" pitchFamily="34" charset="0"/>
              <a:buChar char="►"/>
              <a:defRPr sz="1400">
                <a:solidFill>
                  <a:srgbClr val="3C3C3C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lnSpc>
                <a:spcPct val="100000"/>
              </a:lnSpc>
            </a:pPr>
            <a:r>
              <a:rPr lang="ru-RU" dirty="0" smtClean="0"/>
              <a:t>по </a:t>
            </a:r>
            <a:r>
              <a:rPr lang="ru-RU" dirty="0"/>
              <a:t>общему правилу решения по всем вопросам совместной деятельности принимаются сторонами единогласно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договором </a:t>
            </a:r>
            <a:r>
              <a:rPr lang="ru-RU" dirty="0"/>
              <a:t>может быть предусмотрено создание </a:t>
            </a:r>
            <a:r>
              <a:rPr lang="ru-RU" dirty="0" smtClean="0"/>
              <a:t>управляющего комитета </a:t>
            </a:r>
            <a:r>
              <a:rPr lang="ru-RU" dirty="0"/>
              <a:t>и</a:t>
            </a:r>
            <a:r>
              <a:rPr lang="ru-RU" dirty="0" smtClean="0"/>
              <a:t>нвесторов</a:t>
            </a:r>
            <a:r>
              <a:rPr lang="ru-RU" dirty="0"/>
              <a:t>, в состав которого входят представители всех сторон договора, имеющие равное или разное количество голосов.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4953" y="3234984"/>
            <a:ext cx="8544247" cy="3142812"/>
            <a:chOff x="294953" y="3234984"/>
            <a:chExt cx="8544247" cy="31428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94953" y="3264985"/>
              <a:ext cx="2870470" cy="63048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252000" rtlCol="0" anchor="ctr"/>
            <a:lstStyle/>
            <a:p>
              <a:pPr algn="r"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</a:rPr>
                <a:t>ВЕДЕНИЕ ОБЩИХ ДЕЛ</a:t>
              </a:r>
              <a:endParaRPr lang="ru-RU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10" name="Прямоугольник 15"/>
            <p:cNvSpPr/>
            <p:nvPr/>
          </p:nvSpPr>
          <p:spPr>
            <a:xfrm rot="16200000">
              <a:off x="4676455" y="2215051"/>
              <a:ext cx="2482331" cy="5843159"/>
            </a:xfrm>
            <a:custGeom>
              <a:avLst/>
              <a:gdLst>
                <a:gd name="connsiteX0" fmla="*/ 0 w 1800200"/>
                <a:gd name="connsiteY0" fmla="*/ 0 h 3096344"/>
                <a:gd name="connsiteX1" fmla="*/ 1800200 w 1800200"/>
                <a:gd name="connsiteY1" fmla="*/ 0 h 3096344"/>
                <a:gd name="connsiteX2" fmla="*/ 1800200 w 1800200"/>
                <a:gd name="connsiteY2" fmla="*/ 3096344 h 3096344"/>
                <a:gd name="connsiteX3" fmla="*/ 0 w 1800200"/>
                <a:gd name="connsiteY3" fmla="*/ 3096344 h 3096344"/>
                <a:gd name="connsiteX4" fmla="*/ 0 w 1800200"/>
                <a:gd name="connsiteY4" fmla="*/ 0 h 3096344"/>
                <a:gd name="connsiteX0" fmla="*/ 1800200 w 1891640"/>
                <a:gd name="connsiteY0" fmla="*/ 3096344 h 3187784"/>
                <a:gd name="connsiteX1" fmla="*/ 0 w 1891640"/>
                <a:gd name="connsiteY1" fmla="*/ 3096344 h 3187784"/>
                <a:gd name="connsiteX2" fmla="*/ 0 w 1891640"/>
                <a:gd name="connsiteY2" fmla="*/ 0 h 3187784"/>
                <a:gd name="connsiteX3" fmla="*/ 1800200 w 1891640"/>
                <a:gd name="connsiteY3" fmla="*/ 0 h 3187784"/>
                <a:gd name="connsiteX4" fmla="*/ 1891640 w 1891640"/>
                <a:gd name="connsiteY4" fmla="*/ 3187784 h 3187784"/>
                <a:gd name="connsiteX0" fmla="*/ 1800200 w 1800200"/>
                <a:gd name="connsiteY0" fmla="*/ 3096344 h 3096344"/>
                <a:gd name="connsiteX1" fmla="*/ 0 w 1800200"/>
                <a:gd name="connsiteY1" fmla="*/ 3096344 h 3096344"/>
                <a:gd name="connsiteX2" fmla="*/ 0 w 1800200"/>
                <a:gd name="connsiteY2" fmla="*/ 0 h 3096344"/>
                <a:gd name="connsiteX3" fmla="*/ 1800200 w 1800200"/>
                <a:gd name="connsiteY3" fmla="*/ 0 h 3096344"/>
                <a:gd name="connsiteX0" fmla="*/ 0 w 1800200"/>
                <a:gd name="connsiteY0" fmla="*/ 3096344 h 3096344"/>
                <a:gd name="connsiteX1" fmla="*/ 0 w 1800200"/>
                <a:gd name="connsiteY1" fmla="*/ 0 h 3096344"/>
                <a:gd name="connsiteX2" fmla="*/ 1800200 w 1800200"/>
                <a:gd name="connsiteY2" fmla="*/ 0 h 309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0200" h="3096344">
                  <a:moveTo>
                    <a:pt x="0" y="3096344"/>
                  </a:moveTo>
                  <a:lnTo>
                    <a:pt x="0" y="0"/>
                  </a:lnTo>
                  <a:lnTo>
                    <a:pt x="1800200" y="0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252000" rtlCol="0" anchor="ctr"/>
            <a:lstStyle/>
            <a:p>
              <a:pPr algn="r">
                <a:lnSpc>
                  <a:spcPct val="90000"/>
                </a:lnSpc>
              </a:pPr>
              <a:endParaRPr lang="ru-RU" sz="1600" dirty="0">
                <a:solidFill>
                  <a:srgbClr val="00B0F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21732" y="3234984"/>
              <a:ext cx="143952" cy="3096000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Shape 138"/>
          <p:cNvSpPr txBox="1">
            <a:spLocks/>
          </p:cNvSpPr>
          <p:nvPr/>
        </p:nvSpPr>
        <p:spPr>
          <a:xfrm>
            <a:off x="3265551" y="3180452"/>
            <a:ext cx="5670362" cy="32008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lnSpc>
                <a:spcPct val="90000"/>
              </a:lnSpc>
              <a:spcBef>
                <a:spcPts val="900"/>
              </a:spcBef>
              <a:buClr>
                <a:srgbClr val="00B0F0"/>
              </a:buClr>
              <a:buFont typeface="Arial" pitchFamily="34" charset="0"/>
              <a:buChar char="►"/>
              <a:defRPr sz="1400">
                <a:solidFill>
                  <a:srgbClr val="3C3C3C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lnSpc>
                <a:spcPct val="100000"/>
              </a:lnSpc>
            </a:pPr>
            <a:r>
              <a:rPr lang="ru-RU" dirty="0" smtClean="0"/>
              <a:t>ведение </a:t>
            </a:r>
            <a:r>
              <a:rPr lang="ru-RU" dirty="0"/>
              <a:t>общих дел от имени всех сторон договора осуществляет управляющий товарищ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управляющий </a:t>
            </a:r>
            <a:r>
              <a:rPr lang="ru-RU" dirty="0"/>
              <a:t>товарищ обязан указывать при совершении сделок с третьими лицами, что действует от имени всех сторон договора совместного инвестирования (в письменных документах после наименования управляющего товарища делается пометка «договор совместного инвестирования»)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договором </a:t>
            </a:r>
            <a:r>
              <a:rPr lang="ru-RU" dirty="0"/>
              <a:t>может быть предусмотрено, что управляющий товарищ не вправе совершать определенные сделки с третьими лицами, а также что для совершения определенных юридических действий ему необходимо предварительно получить согласие других сторон договора или одобрение </a:t>
            </a:r>
            <a:r>
              <a:rPr lang="ru-RU" dirty="0" smtClean="0"/>
              <a:t>управляющего комитета </a:t>
            </a:r>
            <a:r>
              <a:rPr lang="ru-RU" dirty="0"/>
              <a:t>Инвесторов 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87338" y="188642"/>
            <a:ext cx="8560318" cy="610499"/>
          </a:xfrm>
        </p:spPr>
        <p:txBody>
          <a:bodyPr/>
          <a:lstStyle/>
          <a:p>
            <a:r>
              <a:rPr lang="ru-RU" dirty="0" smtClean="0"/>
              <a:t>ПОРЯДОК ОСУЩЕСТВЛЕНИЯ СОВМЕСТНОЙ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0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287338" y="260350"/>
            <a:ext cx="8569326" cy="605514"/>
          </a:xfrm>
        </p:spPr>
        <p:txBody>
          <a:bodyPr/>
          <a:lstStyle/>
          <a:p>
            <a:r>
              <a:rPr lang="ru-RU" dirty="0" smtClean="0"/>
              <a:t>ПОЛОЖИТЕЛЬНЫЕ </a:t>
            </a:r>
            <a:r>
              <a:rPr lang="ru-RU" dirty="0" smtClean="0"/>
              <a:t>ЭФФЕКТЫ ОТ РЕФОРМЫ</a:t>
            </a:r>
            <a:endParaRPr lang="ru-RU" dirty="0"/>
          </a:p>
        </p:txBody>
      </p:sp>
      <p:sp>
        <p:nvSpPr>
          <p:cNvPr id="33" name="Стрелка вверх 32"/>
          <p:cNvSpPr/>
          <p:nvPr/>
        </p:nvSpPr>
        <p:spPr>
          <a:xfrm>
            <a:off x="287338" y="1269147"/>
            <a:ext cx="432234" cy="5355312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7068" y="1269147"/>
            <a:ext cx="71313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Приток инвестиций в нефтегазовую  отрасль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altLang="ru-RU" spc="-8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совокупных отчислений в консолидированный бюджет </a:t>
            </a: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altLang="ru-RU" spc="-8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устойчивости российских нефтегазовых компаний за счёт диверсифицированных вложений в совместные </a:t>
            </a: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altLang="ru-RU" spc="-8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рациональное использование недр и расширенное воспроизводство минерально-сырьевой </a:t>
            </a: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базы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altLang="ru-RU" spc="-8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сложных и нетрадиционных ресурсов в </a:t>
            </a: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разработку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altLang="ru-RU" spc="-8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производства в смежных отраслях за счёт мультипликативного эффекта (нефтесервисные услуги, металлургия, строительство и т.д</a:t>
            </a: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altLang="ru-RU" spc="-8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возможности деофшоризации и снижения зависимости от иностранного права и зарубежных судов в нефтегазовых </a:t>
            </a: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проектах</a:t>
            </a:r>
            <a:endParaRPr lang="en-US" altLang="ru-RU" spc="-8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ct 5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0655813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19" y="4266342"/>
            <a:ext cx="3939295" cy="2450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3768" y="1555244"/>
            <a:ext cx="4186908" cy="2456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677" y="1556263"/>
            <a:ext cx="4029336" cy="24569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8050" y="44453"/>
            <a:ext cx="8532422" cy="863597"/>
          </a:xfrm>
        </p:spPr>
        <p:txBody>
          <a:bodyPr>
            <a:normAutofit fontScale="70000" lnSpcReduction="20000"/>
          </a:bodyPr>
          <a:lstStyle/>
          <a:p>
            <a:endParaRPr lang="ru-RU" b="0" dirty="0"/>
          </a:p>
          <a:p>
            <a:r>
              <a:rPr lang="ru-RU" sz="2600" b="0" dirty="0">
                <a:solidFill>
                  <a:srgbClr val="004077"/>
                </a:solidFill>
                <a:latin typeface="+mj-lt"/>
                <a:ea typeface="+mj-ea"/>
                <a:cs typeface="+mj-cs"/>
              </a:rPr>
              <a:t>БЛАГОДАРЯ РЕФОРМЕ БУДУТ РЕАЛИЗОВАНЫ ДЕСЯТКИ РИСКОВЫХ ПРОЕКТОВ ДЛЯ РАЗЛИЧНЫХ ТИПОВ СЛОЖНЫХ ЗАПАСОВ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2C3E50"/>
                </a:solidFill>
              </a:rPr>
              <a:pPr/>
              <a:t>16</a:t>
            </a:fld>
            <a:endParaRPr lang="ru-RU" dirty="0">
              <a:solidFill>
                <a:srgbClr val="2C3E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46" y="1092200"/>
            <a:ext cx="43199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Прирост инвестиций, млрд руб.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572001" y="4329115"/>
            <a:ext cx="4319954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/>
              <a:t>До 2035 года результатом применения новых договорных форм будет реализация </a:t>
            </a:r>
            <a:r>
              <a:rPr lang="ru-RU" sz="1200" b="1" dirty="0"/>
              <a:t>около </a:t>
            </a:r>
            <a:r>
              <a:rPr lang="ru-RU" sz="1200" b="1" dirty="0" smtClean="0"/>
              <a:t>12-17 различных опций разработки: </a:t>
            </a:r>
            <a:endParaRPr lang="ru-RU" sz="1200" b="1" dirty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 smtClean="0"/>
              <a:t>Инвестиции </a:t>
            </a:r>
            <a:r>
              <a:rPr lang="ru-RU" sz="1200" b="1" dirty="0" smtClean="0"/>
              <a:t>~</a:t>
            </a:r>
            <a:r>
              <a:rPr lang="en-US" sz="1200" b="1" dirty="0" smtClean="0"/>
              <a:t>1400</a:t>
            </a:r>
            <a:r>
              <a:rPr lang="ru-RU" sz="1200" b="1" dirty="0" smtClean="0"/>
              <a:t> млрд руб.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 smtClean="0"/>
              <a:t>Добыча нефти </a:t>
            </a:r>
            <a:r>
              <a:rPr lang="ru-RU" sz="1200" b="1" dirty="0" smtClean="0"/>
              <a:t>~1</a:t>
            </a:r>
            <a:r>
              <a:rPr lang="en-US" sz="1200" b="1" dirty="0" smtClean="0"/>
              <a:t>00</a:t>
            </a:r>
            <a:r>
              <a:rPr lang="ru-RU" sz="1200" b="1" dirty="0" smtClean="0"/>
              <a:t> млн т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 smtClean="0"/>
              <a:t>Доход государства </a:t>
            </a:r>
            <a:r>
              <a:rPr lang="ru-RU" sz="1200" b="1" dirty="0" smtClean="0"/>
              <a:t>~12</a:t>
            </a:r>
            <a:r>
              <a:rPr lang="en-US" sz="1200" b="1" dirty="0" smtClean="0"/>
              <a:t>50</a:t>
            </a:r>
            <a:r>
              <a:rPr lang="ru-RU" sz="1200" b="1" dirty="0" smtClean="0"/>
              <a:t> млрд </a:t>
            </a:r>
            <a:r>
              <a:rPr lang="ru-RU" sz="1200" b="1" dirty="0"/>
              <a:t>руб</a:t>
            </a:r>
            <a:r>
              <a:rPr lang="ru-RU" sz="1200" b="1" dirty="0" smtClean="0"/>
              <a:t>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52046" y="4045972"/>
            <a:ext cx="43199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Дополнительный доход государства, млрд руб.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572000" y="1092200"/>
            <a:ext cx="43199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Прирост добычи, млн 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0216" y="6667446"/>
            <a:ext cx="732293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/>
              <a:t>Источник: </a:t>
            </a:r>
            <a:r>
              <a:rPr lang="en-US" sz="900" dirty="0" smtClean="0"/>
              <a:t>VYGON </a:t>
            </a:r>
            <a:r>
              <a:rPr lang="en-US" sz="900" dirty="0"/>
              <a:t>Consulting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6754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4659614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378" y="4154226"/>
            <a:ext cx="2763134" cy="219475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2388" y="3878720"/>
            <a:ext cx="2813782" cy="246909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683" y="3815775"/>
            <a:ext cx="2678721" cy="25178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2C3E50"/>
                </a:solidFill>
              </a:rPr>
              <a:pPr/>
              <a:t>17</a:t>
            </a:fld>
            <a:endParaRPr lang="ru-RU" dirty="0">
              <a:solidFill>
                <a:srgbClr val="2C3E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0216" y="6667446"/>
            <a:ext cx="732293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/>
              <a:t>Источник: </a:t>
            </a:r>
            <a:r>
              <a:rPr lang="ru-RU" sz="900" dirty="0" smtClean="0"/>
              <a:t>Данные компаний, </a:t>
            </a:r>
            <a:r>
              <a:rPr lang="en-US" sz="900" dirty="0" smtClean="0"/>
              <a:t>VYGON </a:t>
            </a:r>
            <a:r>
              <a:rPr lang="en-US" sz="900" dirty="0"/>
              <a:t>Consulting</a:t>
            </a:r>
            <a:endParaRPr lang="ru-RU" sz="900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4093" y="44453"/>
            <a:ext cx="8543699" cy="863597"/>
          </a:xfrm>
        </p:spPr>
        <p:txBody>
          <a:bodyPr>
            <a:normAutofit/>
          </a:bodyPr>
          <a:lstStyle/>
          <a:p>
            <a:r>
              <a:rPr lang="ru-RU" b="0" cap="all" dirty="0">
                <a:solidFill>
                  <a:srgbClr val="004077"/>
                </a:solidFill>
                <a:latin typeface="+mj-lt"/>
                <a:ea typeface="+mj-ea"/>
                <a:cs typeface="+mj-cs"/>
              </a:rPr>
              <a:t>Финансово-экономический эффект за счёт ускорения инвестиций и роста их </a:t>
            </a:r>
            <a:r>
              <a:rPr lang="ru-RU" b="0" cap="all" dirty="0" smtClean="0">
                <a:solidFill>
                  <a:srgbClr val="004077"/>
                </a:solidFill>
                <a:latin typeface="+mj-lt"/>
                <a:ea typeface="+mj-ea"/>
                <a:cs typeface="+mj-cs"/>
              </a:rPr>
              <a:t>эффективности ОТ РОД И ДГТ</a:t>
            </a:r>
            <a:endParaRPr lang="ru-RU" b="0" cap="all" dirty="0">
              <a:solidFill>
                <a:srgbClr val="00407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236" y="1089025"/>
            <a:ext cx="2733523" cy="4445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Ускорение ввода проектов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5555" y="1089025"/>
            <a:ext cx="2733523" cy="4445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эффективности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4874" y="1089025"/>
            <a:ext cx="2733523" cy="4445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стоимости финансирования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329" y="1654171"/>
            <a:ext cx="266643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Привлечение финансирования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Привлечение готовых технологий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Фокусное управление проектом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718" y="1654171"/>
            <a:ext cx="2669360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Технологическая специализация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Высокая операционная</a:t>
            </a:r>
            <a:br>
              <a:rPr lang="ru-RU" sz="1200" dirty="0" smtClean="0"/>
            </a:br>
            <a:r>
              <a:rPr lang="ru-RU" sz="1200" dirty="0" smtClean="0"/>
              <a:t>и инвестиционная эффективность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Управленческий опыт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6428" y="1654171"/>
            <a:ext cx="2681970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Низкая стоимость финансирования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Готовность к риску или</a:t>
            </a:r>
            <a:br>
              <a:rPr lang="ru-RU" sz="1200" dirty="0" smtClean="0"/>
            </a:br>
            <a:r>
              <a:rPr lang="ru-RU" sz="1200" dirty="0" smtClean="0"/>
              <a:t>лучшее понимание риска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Недостаток собственных опций</a:t>
            </a:r>
            <a:br>
              <a:rPr lang="ru-RU" sz="1200" dirty="0" smtClean="0"/>
            </a:br>
            <a:r>
              <a:rPr lang="ru-RU" sz="1200" dirty="0" smtClean="0"/>
              <a:t>для инвестирования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5745" y="3449718"/>
            <a:ext cx="10627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/>
              <a:t>Текущая</a:t>
            </a:r>
            <a:br>
              <a:rPr lang="ru-RU" sz="1100" b="1" dirty="0" smtClean="0"/>
            </a:br>
            <a:r>
              <a:rPr lang="ru-RU" sz="1100" b="1" dirty="0" smtClean="0"/>
              <a:t>ситуация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18947" y="3439747"/>
            <a:ext cx="12726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/>
              <a:t>После реформы</a:t>
            </a:r>
            <a:endParaRPr lang="ru-RU" sz="1100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713330" y="3033643"/>
            <a:ext cx="22413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/>
              <a:t>С</a:t>
            </a:r>
            <a:r>
              <a:rPr lang="ru-RU" sz="1400" b="1" dirty="0" smtClean="0"/>
              <a:t>рок ввода проектов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69717" y="3429000"/>
            <a:ext cx="110228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/>
              <a:t>Текущая</a:t>
            </a:r>
            <a:br>
              <a:rPr lang="ru-RU" sz="1100" b="1" dirty="0" smtClean="0"/>
            </a:br>
            <a:r>
              <a:rPr lang="ru-RU" sz="1100" b="1" dirty="0" smtClean="0"/>
              <a:t>ситуация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57751" y="3439747"/>
            <a:ext cx="12726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/>
              <a:t>После реформы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69718" y="3033643"/>
            <a:ext cx="24650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/>
              <a:t>Затраты на разработку (</a:t>
            </a:r>
            <a:r>
              <a:rPr lang="ru-RU" sz="1400" b="1" dirty="0" err="1" smtClean="0"/>
              <a:t>ТрИЗ</a:t>
            </a:r>
            <a:r>
              <a:rPr lang="ru-RU" sz="1400" b="1" dirty="0" smtClean="0"/>
              <a:t>)</a:t>
            </a:r>
          </a:p>
        </p:txBody>
      </p:sp>
      <p:sp>
        <p:nvSpPr>
          <p:cNvPr id="72" name="Rectangle 71"/>
          <p:cNvSpPr/>
          <p:nvPr/>
        </p:nvSpPr>
        <p:spPr>
          <a:xfrm rot="16200000">
            <a:off x="-242411" y="2053526"/>
            <a:ext cx="1355405" cy="3662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акторы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10604" y="3437675"/>
            <a:ext cx="1115156" cy="171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/>
              <a:t>Российские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704348" y="3439747"/>
            <a:ext cx="118820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/>
              <a:t>Международные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6428" y="3006179"/>
            <a:ext cx="26463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Стоимость капитала </a:t>
            </a:r>
          </a:p>
          <a:p>
            <a:r>
              <a:rPr lang="ru-RU" sz="1400" b="1" dirty="0" smtClean="0"/>
              <a:t>(</a:t>
            </a:r>
            <a:r>
              <a:rPr lang="en-US" sz="1400" b="1" dirty="0" smtClean="0"/>
              <a:t>WACC, %</a:t>
            </a:r>
            <a:r>
              <a:rPr lang="ru-RU" sz="1400" b="1" dirty="0" smtClean="0"/>
              <a:t>)</a:t>
            </a:r>
          </a:p>
        </p:txBody>
      </p:sp>
      <p:sp>
        <p:nvSpPr>
          <p:cNvPr id="89" name="Rectangle 88"/>
          <p:cNvSpPr/>
          <p:nvPr/>
        </p:nvSpPr>
        <p:spPr>
          <a:xfrm rot="16200000">
            <a:off x="-1215071" y="4475263"/>
            <a:ext cx="3300730" cy="3661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эффекта (на примерах)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392366" y="1533525"/>
            <a:ext cx="0" cy="473392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148754" y="1533525"/>
            <a:ext cx="0" cy="473392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40862" y="2956986"/>
            <a:ext cx="818693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2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2"/>
            <a:ext cx="8560318" cy="610499"/>
          </a:xfrm>
        </p:spPr>
        <p:txBody>
          <a:bodyPr/>
          <a:lstStyle/>
          <a:p>
            <a:r>
              <a:rPr lang="ru-RU" dirty="0" smtClean="0">
                <a:solidFill>
                  <a:srgbClr val="004077"/>
                </a:solidFill>
              </a:rPr>
              <a:t>ТАКЖЕ НОВЫЕ ДОГОВОРНЫЕ ФОРМЫ ПОЗВОЛЯЮТ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1539" y="1484590"/>
            <a:ext cx="7992889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3425" lvl="1" indent="-285750" algn="just"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</a:rPr>
              <a:t>переносить </a:t>
            </a:r>
            <a:r>
              <a:rPr lang="ru-RU" sz="1700" dirty="0">
                <a:solidFill>
                  <a:schemeClr val="bg2">
                    <a:lumMod val="75000"/>
                  </a:schemeClr>
                </a:solidFill>
              </a:rPr>
              <a:t>риски проекта с </a:t>
            </a: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</a:rPr>
              <a:t>пользователя недр </a:t>
            </a:r>
            <a:r>
              <a:rPr lang="ru-RU" sz="1700" dirty="0">
                <a:solidFill>
                  <a:schemeClr val="bg2">
                    <a:lumMod val="75000"/>
                  </a:schemeClr>
                </a:solidFill>
              </a:rPr>
              <a:t>на оператора или распределять их внутри группы инвесторов </a:t>
            </a:r>
            <a:endParaRPr lang="ru-RU" sz="17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33425" lvl="1" indent="-285750" algn="just"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</a:rPr>
              <a:t>координировать </a:t>
            </a:r>
            <a:r>
              <a:rPr lang="ru-RU" sz="1700" dirty="0">
                <a:solidFill>
                  <a:schemeClr val="bg2">
                    <a:lumMod val="75000"/>
                  </a:schemeClr>
                </a:solidFill>
              </a:rPr>
              <a:t>разработку единого месторождения, в отношении частей которого выданы разные лицензии (</a:t>
            </a:r>
            <a:r>
              <a:rPr lang="ru-RU" sz="1700" b="1" dirty="0" err="1">
                <a:solidFill>
                  <a:schemeClr val="bg2">
                    <a:lumMod val="75000"/>
                  </a:schemeClr>
                </a:solidFill>
              </a:rPr>
              <a:t>юнитизация</a:t>
            </a:r>
            <a:r>
              <a:rPr lang="ru-RU" sz="1700" b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733425" lvl="1" indent="-285750" algn="just"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2">
                    <a:lumMod val="75000"/>
                  </a:schemeClr>
                </a:solidFill>
              </a:rPr>
              <a:t>делегировать разработку части месторождения партнёру (напр., газовой компании – передать нефтяные оторочки газового месторождения нефтяной компании)</a:t>
            </a:r>
          </a:p>
          <a:p>
            <a:pPr marL="733425" lvl="1" indent="-285750" algn="just"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2">
                    <a:lumMod val="75000"/>
                  </a:schemeClr>
                </a:solidFill>
              </a:rPr>
              <a:t>финансировать спорные ГРР или мероприятия повышения </a:t>
            </a:r>
            <a:r>
              <a:rPr lang="ru-RU" sz="1700" dirty="0" err="1">
                <a:solidFill>
                  <a:schemeClr val="bg2">
                    <a:lumMod val="75000"/>
                  </a:schemeClr>
                </a:solidFill>
              </a:rPr>
              <a:t>нефтеотдачи</a:t>
            </a:r>
            <a:r>
              <a:rPr lang="ru-RU" sz="1700" dirty="0">
                <a:solidFill>
                  <a:schemeClr val="bg2">
                    <a:lumMod val="75000"/>
                  </a:schemeClr>
                </a:solidFill>
              </a:rPr>
              <a:t> за счёт и на риск одного из партнёров совместного проекта (</a:t>
            </a:r>
            <a:r>
              <a:rPr lang="ru-RU" sz="1700" b="1" dirty="0">
                <a:solidFill>
                  <a:schemeClr val="bg2">
                    <a:lumMod val="75000"/>
                  </a:schemeClr>
                </a:solidFill>
              </a:rPr>
              <a:t>операции на собственный риск</a:t>
            </a:r>
            <a:r>
              <a:rPr lang="ru-RU" sz="17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733425" lvl="1" indent="-285750" algn="just"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bg2">
                    <a:lumMod val="75000"/>
                  </a:schemeClr>
                </a:solidFill>
              </a:rPr>
              <a:t>финансировать расходы партнёра в рамках общих лицензионных обязательств, в </a:t>
            </a:r>
            <a:r>
              <a:rPr lang="ru-RU" sz="1700" dirty="0" err="1">
                <a:solidFill>
                  <a:schemeClr val="bg2">
                    <a:lumMod val="75000"/>
                  </a:schemeClr>
                </a:solidFill>
              </a:rPr>
              <a:t>т.ч</a:t>
            </a:r>
            <a:r>
              <a:rPr lang="ru-RU" sz="1700" dirty="0">
                <a:solidFill>
                  <a:schemeClr val="bg2">
                    <a:lumMod val="75000"/>
                  </a:schemeClr>
                </a:solidFill>
              </a:rPr>
              <a:t>. в качестве платы за вход в проект, без налоговых потерь и без изменения доли в прибыли (финансирование </a:t>
            </a:r>
            <a:r>
              <a:rPr lang="ru-RU" sz="1700" b="1" dirty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1700" b="1" dirty="0" err="1">
                <a:solidFill>
                  <a:schemeClr val="bg2">
                    <a:lumMod val="75000"/>
                  </a:schemeClr>
                </a:solidFill>
              </a:rPr>
              <a:t>керри</a:t>
            </a:r>
            <a:r>
              <a:rPr lang="ru-RU" sz="1700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ru-RU" sz="1700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Slide"/>
          <p:cNvSpPr txBox="1">
            <a:spLocks/>
          </p:cNvSpPr>
          <p:nvPr/>
        </p:nvSpPr>
        <p:spPr>
          <a:xfrm>
            <a:off x="287338" y="260350"/>
            <a:ext cx="8569326" cy="6055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4077"/>
                </a:solidFill>
              </a:rPr>
              <a:t>ИНИЦИАТИВА</a:t>
            </a:r>
            <a:endParaRPr lang="ru-RU" sz="2000" dirty="0">
              <a:solidFill>
                <a:srgbClr val="00407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338" y="1811139"/>
            <a:ext cx="8677150" cy="33650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для внедрения в законодательство Российской Федерации договоров горного товарищества и договоров совместного инвестирования в области разведки, разработки и добычи угле водородов как способ повышения эффективности недропользования - </a:t>
            </a:r>
            <a:r>
              <a:rPr 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разработанные </a:t>
            </a: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Минприроды </a:t>
            </a:r>
            <a:r>
              <a:rPr 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ru-RU" sz="1200" dirty="0"/>
              <a:t> </a:t>
            </a:r>
            <a:r>
              <a:rPr 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«Об особенностях совместной деятельности при разработке месторождений углеводородного сырья и о внесении изменений в Закон Российской Федерации «О недрах» </a:t>
            </a:r>
            <a:r>
              <a:rPr 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федерального закона «О внесении изменений в статью 1041 Гражданского кодекса Российской Федерации</a:t>
            </a:r>
            <a:r>
              <a:rPr 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307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0668" y="1484784"/>
            <a:ext cx="7645748" cy="127988"/>
          </a:xfrm>
          <a:custGeom>
            <a:avLst/>
            <a:gdLst>
              <a:gd name="connsiteX0" fmla="*/ 0 w 7645748"/>
              <a:gd name="connsiteY0" fmla="*/ 0 h 298775"/>
              <a:gd name="connsiteX1" fmla="*/ 7645748 w 7645748"/>
              <a:gd name="connsiteY1" fmla="*/ 0 h 298775"/>
              <a:gd name="connsiteX2" fmla="*/ 7645748 w 7645748"/>
              <a:gd name="connsiteY2" fmla="*/ 298775 h 298775"/>
              <a:gd name="connsiteX3" fmla="*/ 0 w 7645748"/>
              <a:gd name="connsiteY3" fmla="*/ 298775 h 298775"/>
              <a:gd name="connsiteX4" fmla="*/ 0 w 7645748"/>
              <a:gd name="connsiteY4" fmla="*/ 0 h 298775"/>
              <a:gd name="connsiteX0" fmla="*/ 0 w 7645748"/>
              <a:gd name="connsiteY0" fmla="*/ 298775 h 390215"/>
              <a:gd name="connsiteX1" fmla="*/ 0 w 7645748"/>
              <a:gd name="connsiteY1" fmla="*/ 0 h 390215"/>
              <a:gd name="connsiteX2" fmla="*/ 7645748 w 7645748"/>
              <a:gd name="connsiteY2" fmla="*/ 0 h 390215"/>
              <a:gd name="connsiteX3" fmla="*/ 7645748 w 7645748"/>
              <a:gd name="connsiteY3" fmla="*/ 298775 h 390215"/>
              <a:gd name="connsiteX4" fmla="*/ 91440 w 7645748"/>
              <a:gd name="connsiteY4" fmla="*/ 390215 h 390215"/>
              <a:gd name="connsiteX0" fmla="*/ 0 w 7645748"/>
              <a:gd name="connsiteY0" fmla="*/ 298775 h 298775"/>
              <a:gd name="connsiteX1" fmla="*/ 0 w 7645748"/>
              <a:gd name="connsiteY1" fmla="*/ 0 h 298775"/>
              <a:gd name="connsiteX2" fmla="*/ 7645748 w 7645748"/>
              <a:gd name="connsiteY2" fmla="*/ 0 h 298775"/>
              <a:gd name="connsiteX3" fmla="*/ 7645748 w 7645748"/>
              <a:gd name="connsiteY3" fmla="*/ 298775 h 29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5748" h="298775">
                <a:moveTo>
                  <a:pt x="0" y="298775"/>
                </a:moveTo>
                <a:lnTo>
                  <a:pt x="0" y="0"/>
                </a:lnTo>
                <a:lnTo>
                  <a:pt x="7645748" y="0"/>
                </a:lnTo>
                <a:lnTo>
                  <a:pt x="7645748" y="298775"/>
                </a:lnTo>
              </a:path>
            </a:pathLst>
          </a:cu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  <a14:imgEffect>
                      <a14:colorTemperature colorTemp="4750"/>
                    </a14:imgEffect>
                    <a14:imgEffect>
                      <a14:saturation sat="40000"/>
                    </a14:imgEffect>
                    <a14:imgEffect>
                      <a14:brightnessContrast bright="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65" y="2619219"/>
            <a:ext cx="1165517" cy="1260018"/>
          </a:xfrm>
          <a:prstGeom prst="rect">
            <a:avLst/>
          </a:prstGeom>
        </p:spPr>
      </p:pic>
      <p:sp>
        <p:nvSpPr>
          <p:cNvPr id="45" name="TitleSlide"/>
          <p:cNvSpPr txBox="1">
            <a:spLocks/>
          </p:cNvSpPr>
          <p:nvPr/>
        </p:nvSpPr>
        <p:spPr>
          <a:xfrm>
            <a:off x="287338" y="260350"/>
            <a:ext cx="8569326" cy="6055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4077"/>
                </a:solidFill>
              </a:rPr>
              <a:t>СОВМЕСТНАЯ РАЗРАБОТКА </a:t>
            </a:r>
            <a:r>
              <a:rPr lang="ru-RU" sz="2000" dirty="0" smtClean="0">
                <a:solidFill>
                  <a:srgbClr val="004077"/>
                </a:solidFill>
              </a:rPr>
              <a:t>НЕДР (КОНСОРЦИУМ) </a:t>
            </a:r>
            <a:r>
              <a:rPr lang="ru-RU" sz="2000" dirty="0">
                <a:solidFill>
                  <a:srgbClr val="004077"/>
                </a:solidFill>
              </a:rPr>
              <a:t>– ИНСТРУМЕНТ</a:t>
            </a:r>
            <a:r>
              <a:rPr lang="ru-RU" sz="2000" dirty="0" smtClean="0">
                <a:solidFill>
                  <a:srgbClr val="004077"/>
                </a:solidFill>
              </a:rPr>
              <a:t>, ПОЗВОЛЯЮЩИЙ УВЕЛИЧИТЬ ИНВЕСТИЦИИ В РЕЗУЛЬТАТЕ ПРИВЛЕЧЕНИЯ НОВЫХ СУБЪЕКТОВ</a:t>
            </a:r>
            <a:endParaRPr lang="ru-RU" sz="2000" dirty="0">
              <a:solidFill>
                <a:srgbClr val="004077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883108" y="2512756"/>
            <a:ext cx="1472943" cy="1472943"/>
          </a:xfrm>
          <a:prstGeom prst="ellipse">
            <a:avLst/>
          </a:prstGeom>
          <a:noFill/>
          <a:ln w="952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ru-RU" b="1" kern="0" dirty="0">
              <a:solidFill>
                <a:srgbClr val="4F81B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88647" y="1928782"/>
            <a:ext cx="2489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C3C3C"/>
                </a:solidFill>
              </a:rPr>
              <a:t>ПОЛЬЗОВАТЕЛЬ НЕДР</a:t>
            </a:r>
            <a:endParaRPr lang="ru-RU" sz="1400" b="1" dirty="0">
              <a:solidFill>
                <a:srgbClr val="3C3C3C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0826" y="1916832"/>
            <a:ext cx="2749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C3C3C"/>
                </a:solidFill>
              </a:rPr>
              <a:t>ТОВАРИЩИ (ИНВЕСТОРЫ)</a:t>
            </a:r>
            <a:endParaRPr lang="ru-RU" sz="1000" dirty="0">
              <a:solidFill>
                <a:srgbClr val="3C3C3C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7059368" y="2500806"/>
            <a:ext cx="1472943" cy="1472943"/>
          </a:xfrm>
          <a:prstGeom prst="ellipse">
            <a:avLst/>
          </a:prstGeom>
          <a:noFill/>
          <a:ln w="952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endParaRPr lang="ru-RU" b="1" kern="0" dirty="0">
              <a:solidFill>
                <a:srgbClr val="4F81B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07504" y="1916832"/>
            <a:ext cx="2749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C3C3C"/>
                </a:solidFill>
              </a:rPr>
              <a:t>ОПЕРАТОР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204826" y="2285465"/>
            <a:ext cx="2428646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Овал 96"/>
          <p:cNvSpPr/>
          <p:nvPr/>
        </p:nvSpPr>
        <p:spPr>
          <a:xfrm>
            <a:off x="703351" y="2500806"/>
            <a:ext cx="1472943" cy="1472943"/>
          </a:xfrm>
          <a:prstGeom prst="ellipse">
            <a:avLst/>
          </a:prstGeom>
          <a:noFill/>
          <a:ln w="952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ru-RU" b="1" kern="0" dirty="0">
              <a:solidFill>
                <a:srgbClr val="4F81B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110" name="Равнобедренный треугольник 109"/>
          <p:cNvSpPr/>
          <p:nvPr/>
        </p:nvSpPr>
        <p:spPr>
          <a:xfrm rot="10800000">
            <a:off x="454645" y="2277937"/>
            <a:ext cx="432048" cy="153516"/>
          </a:xfrm>
          <a:prstGeom prst="triangle">
            <a:avLst/>
          </a:prstGeom>
          <a:solidFill>
            <a:srgbClr val="00B0F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1270966" y="4082069"/>
            <a:ext cx="3838532" cy="207822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68" name="Равнобедренный треугольник 67"/>
          <p:cNvSpPr/>
          <p:nvPr/>
        </p:nvSpPr>
        <p:spPr>
          <a:xfrm rot="16200000" flipH="1">
            <a:off x="1013253" y="4082069"/>
            <a:ext cx="3838532" cy="207822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69" name="Равнобедренный треугольник 68"/>
          <p:cNvSpPr/>
          <p:nvPr/>
        </p:nvSpPr>
        <p:spPr>
          <a:xfrm rot="5400000">
            <a:off x="4306274" y="4070119"/>
            <a:ext cx="3838532" cy="207822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70" name="Равнобедренный треугольник 69"/>
          <p:cNvSpPr/>
          <p:nvPr/>
        </p:nvSpPr>
        <p:spPr>
          <a:xfrm rot="16200000" flipH="1">
            <a:off x="4048561" y="4070119"/>
            <a:ext cx="3838532" cy="207822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4" y="2608417"/>
            <a:ext cx="756322" cy="119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Рисунок 63"/>
          <p:cNvPicPr/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86" y="2836391"/>
            <a:ext cx="1095481" cy="78085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6187" y="4223249"/>
            <a:ext cx="2559608" cy="523220"/>
            <a:chOff x="176187" y="4223249"/>
            <a:chExt cx="2559608" cy="52322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461136" y="4271913"/>
              <a:ext cx="2274659" cy="4338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Обладает компетенцией, </a:t>
              </a:r>
            </a:p>
            <a:p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технологией и средствами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76187" y="4246207"/>
              <a:ext cx="310564" cy="480733"/>
            </a:xfrm>
            <a:prstGeom prst="rect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02617" y="4223249"/>
              <a:ext cx="25202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76187" y="4890210"/>
            <a:ext cx="2559609" cy="523220"/>
            <a:chOff x="176187" y="4890210"/>
            <a:chExt cx="2559609" cy="52322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461136" y="4939692"/>
              <a:ext cx="2274660" cy="4338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Хочет получить право</a:t>
              </a:r>
            </a:p>
            <a:p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участия в принятии решений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76187" y="4913986"/>
              <a:ext cx="310564" cy="480733"/>
            </a:xfrm>
            <a:prstGeom prst="rect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02617" y="4890210"/>
              <a:ext cx="25202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6187" y="5570076"/>
            <a:ext cx="2559609" cy="523220"/>
            <a:chOff x="176187" y="5570076"/>
            <a:chExt cx="2559609" cy="523220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461136" y="5619558"/>
              <a:ext cx="2274660" cy="4338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100" spc="-2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Хочет получить </a:t>
              </a:r>
              <a:r>
                <a:rPr lang="ru-RU" sz="1100" spc="-2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доход в денежной или натуральной форме</a:t>
              </a:r>
              <a:endParaRPr lang="ru-RU" sz="1100" spc="-2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76187" y="5593852"/>
              <a:ext cx="310564" cy="480733"/>
            </a:xfrm>
            <a:prstGeom prst="rect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2617" y="5570076"/>
              <a:ext cx="25202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373245" y="4235199"/>
            <a:ext cx="2386888" cy="523220"/>
            <a:chOff x="3373245" y="4235199"/>
            <a:chExt cx="2386888" cy="52322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658195" y="4283863"/>
              <a:ext cx="2101938" cy="4338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Хочет </a:t>
              </a:r>
              <a:r>
                <a:rPr lang="ru-RU" sz="1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привлечь технологии </a:t>
              </a:r>
            </a:p>
            <a:p>
              <a:r>
                <a:rPr lang="ru-RU" sz="1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и финансовые ресурсы</a:t>
              </a:r>
              <a:endParaRPr lang="ru-RU" sz="1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73245" y="4258157"/>
              <a:ext cx="310564" cy="480733"/>
            </a:xfrm>
            <a:prstGeom prst="rect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9675" y="4235199"/>
              <a:ext cx="25202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73245" y="4902160"/>
            <a:ext cx="2386888" cy="523220"/>
            <a:chOff x="3373245" y="4902160"/>
            <a:chExt cx="2386888" cy="52322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3658194" y="4951642"/>
              <a:ext cx="2101939" cy="4338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Нуждается </a:t>
              </a:r>
              <a:r>
                <a:rPr lang="ru-RU" sz="1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в </a:t>
              </a:r>
              <a:br>
                <a:rPr lang="ru-RU" sz="1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</a:br>
              <a:r>
                <a:rPr lang="ru-RU" sz="1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разделении </a:t>
              </a:r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рисков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373245" y="4925936"/>
              <a:ext cx="310564" cy="480733"/>
            </a:xfrm>
            <a:prstGeom prst="rect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399675" y="4902160"/>
              <a:ext cx="25202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73245" y="5582026"/>
            <a:ext cx="2386888" cy="523220"/>
            <a:chOff x="3373245" y="5582026"/>
            <a:chExt cx="2386888" cy="52322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3658195" y="5631508"/>
              <a:ext cx="2101938" cy="4338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Хочет </a:t>
              </a:r>
              <a:r>
                <a:rPr lang="ru-RU" sz="1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сохранить контроль </a:t>
              </a:r>
            </a:p>
            <a:p>
              <a:r>
                <a:rPr lang="ru-RU" sz="1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за лицензией</a:t>
              </a:r>
              <a:endParaRPr lang="ru-RU" sz="1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3373245" y="5605802"/>
              <a:ext cx="310564" cy="480733"/>
            </a:xfrm>
            <a:prstGeom prst="rect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399675" y="5582026"/>
              <a:ext cx="25202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6417764" y="4223249"/>
            <a:ext cx="2451598" cy="523220"/>
            <a:chOff x="176187" y="4395760"/>
            <a:chExt cx="2451598" cy="523220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461137" y="4444424"/>
              <a:ext cx="2166648" cy="4338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Владеют достаточными </a:t>
              </a:r>
            </a:p>
            <a:p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средствами для инвестиций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176187" y="4418718"/>
              <a:ext cx="310564" cy="480733"/>
            </a:xfrm>
            <a:prstGeom prst="rect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2617" y="4395760"/>
              <a:ext cx="25202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6417764" y="4890210"/>
            <a:ext cx="2451598" cy="523220"/>
            <a:chOff x="176187" y="4999298"/>
            <a:chExt cx="2451598" cy="523220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461136" y="5048780"/>
              <a:ext cx="2166649" cy="4338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Хотят получить право</a:t>
              </a:r>
            </a:p>
            <a:p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участия в принятии решений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176187" y="5023074"/>
              <a:ext cx="310564" cy="480733"/>
            </a:xfrm>
            <a:prstGeom prst="rect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02617" y="4999298"/>
              <a:ext cx="25202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6417764" y="5570076"/>
            <a:ext cx="2451598" cy="523220"/>
            <a:chOff x="176187" y="5607156"/>
            <a:chExt cx="2451598" cy="523220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461136" y="5656638"/>
              <a:ext cx="2166649" cy="4338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1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Хотят </a:t>
              </a:r>
              <a:r>
                <a:rPr lang="ru-RU" sz="1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получить</a:t>
              </a:r>
            </a:p>
            <a:p>
              <a:r>
                <a:rPr lang="ru-RU" sz="1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panose="020B0604020202020204" pitchFamily="34" charset="0"/>
                </a:rPr>
                <a:t>возможность дохода</a:t>
              </a:r>
              <a:endParaRPr lang="ru-RU" sz="1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176187" y="5630932"/>
              <a:ext cx="310564" cy="480733"/>
            </a:xfrm>
            <a:prstGeom prst="rect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02617" y="5607156"/>
              <a:ext cx="25202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FFFF"/>
                  </a:solidFill>
                </a:rPr>
                <a:t>3</a:t>
              </a:r>
            </a:p>
          </p:txBody>
        </p:sp>
      </p:grpSp>
      <p:cxnSp>
        <p:nvCxnSpPr>
          <p:cNvPr id="129" name="Прямая соединительная линия 128"/>
          <p:cNvCxnSpPr/>
          <p:nvPr/>
        </p:nvCxnSpPr>
        <p:spPr>
          <a:xfrm>
            <a:off x="3403494" y="2297415"/>
            <a:ext cx="2428646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Равнобедренный треугольник 129"/>
          <p:cNvSpPr/>
          <p:nvPr/>
        </p:nvSpPr>
        <p:spPr>
          <a:xfrm rot="10800000">
            <a:off x="3653313" y="2289887"/>
            <a:ext cx="432048" cy="153516"/>
          </a:xfrm>
          <a:prstGeom prst="triangle">
            <a:avLst/>
          </a:prstGeom>
          <a:solidFill>
            <a:srgbClr val="00B0F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>
            <a:off x="6457881" y="2285465"/>
            <a:ext cx="2428646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Равнобедренный треугольник 131"/>
          <p:cNvSpPr/>
          <p:nvPr/>
        </p:nvSpPr>
        <p:spPr>
          <a:xfrm rot="10800000">
            <a:off x="6707700" y="2277937"/>
            <a:ext cx="432048" cy="153516"/>
          </a:xfrm>
          <a:prstGeom prst="triangle">
            <a:avLst/>
          </a:prstGeom>
          <a:solidFill>
            <a:srgbClr val="00B0F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45270" y="1304764"/>
            <a:ext cx="48965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cs typeface="Times New Roman" pitchFamily="18" charset="0"/>
              </a:rPr>
              <a:t>СОВМЕСТНАЯ РАЗРАБОТКА НЕДР</a:t>
            </a:r>
          </a:p>
        </p:txBody>
      </p:sp>
    </p:spTree>
    <p:extLst>
      <p:ext uri="{BB962C8B-B14F-4D97-AF65-F5344CB8AC3E}">
        <p14:creationId xmlns:p14="http://schemas.microsoft.com/office/powerpoint/2010/main" val="13675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1446374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144" y="1520371"/>
            <a:ext cx="8204989" cy="46089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2045" y="44453"/>
            <a:ext cx="8639909" cy="863597"/>
          </a:xfrm>
        </p:spPr>
        <p:txBody>
          <a:bodyPr>
            <a:noAutofit/>
          </a:bodyPr>
          <a:lstStyle/>
          <a:p>
            <a:r>
              <a:rPr lang="ru-RU" sz="2000" b="0" cap="all" dirty="0">
                <a:solidFill>
                  <a:srgbClr val="004077"/>
                </a:solidFill>
                <a:latin typeface="+mj-lt"/>
                <a:ea typeface="+mj-ea"/>
                <a:cs typeface="+mj-cs"/>
              </a:rPr>
              <a:t>В большинстве добывающих стран </a:t>
            </a:r>
            <a:r>
              <a:rPr lang="ru-RU" sz="2000" b="0" cap="all" dirty="0" smtClean="0">
                <a:solidFill>
                  <a:srgbClr val="004077"/>
                </a:solidFill>
                <a:latin typeface="+mj-lt"/>
                <a:ea typeface="+mj-ea"/>
                <a:cs typeface="+mj-cs"/>
              </a:rPr>
              <a:t>используются </a:t>
            </a:r>
            <a:r>
              <a:rPr lang="ru-RU" sz="2000" b="0" cap="all" dirty="0">
                <a:solidFill>
                  <a:srgbClr val="004077"/>
                </a:solidFill>
                <a:latin typeface="+mj-lt"/>
                <a:ea typeface="+mj-ea"/>
                <a:cs typeface="+mj-cs"/>
              </a:rPr>
              <a:t>инструменты </a:t>
            </a:r>
            <a:r>
              <a:rPr lang="ru-RU" sz="2000" b="0" cap="all" dirty="0" smtClean="0">
                <a:solidFill>
                  <a:srgbClr val="004077"/>
                </a:solidFill>
                <a:latin typeface="+mj-lt"/>
                <a:ea typeface="+mj-ea"/>
                <a:cs typeface="+mj-cs"/>
              </a:rPr>
              <a:t>консорциумов</a:t>
            </a:r>
            <a:endParaRPr lang="ru-RU" sz="2000" b="0" cap="all" dirty="0">
              <a:solidFill>
                <a:srgbClr val="00407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2C3E50"/>
                </a:solidFill>
              </a:rPr>
              <a:pPr/>
              <a:t>4</a:t>
            </a:fld>
            <a:endParaRPr lang="ru-RU" dirty="0">
              <a:solidFill>
                <a:srgbClr val="2C3E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2046" y="1095828"/>
            <a:ext cx="86399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количество участников в каждом проекте в различных странах </a:t>
            </a: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мира, шт.</a:t>
            </a:r>
            <a:endParaRPr lang="ru-RU" spc="-8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216" y="6667446"/>
            <a:ext cx="732293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/>
              <a:t>Источник: </a:t>
            </a:r>
            <a:r>
              <a:rPr lang="ru-RU" sz="900" dirty="0" smtClean="0"/>
              <a:t>данные ФОИВ стран, </a:t>
            </a:r>
            <a:r>
              <a:rPr lang="en-US" sz="900" dirty="0" smtClean="0"/>
              <a:t>VYGON </a:t>
            </a:r>
            <a:r>
              <a:rPr lang="en-US" sz="900" dirty="0"/>
              <a:t>Consulting</a:t>
            </a:r>
            <a:endParaRPr lang="ru-RU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240216" y="6350893"/>
            <a:ext cx="732293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/>
              <a:t>* При совместной разработке в России создается отдельное юридическое лицо, которому передаются права на пользование недрами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1283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7882579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rgbClr r="0" g="0" b="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94" y="1339316"/>
            <a:ext cx="4321970" cy="429195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2046" y="44453"/>
            <a:ext cx="8609274" cy="863597"/>
          </a:xfrm>
        </p:spPr>
        <p:txBody>
          <a:bodyPr>
            <a:noAutofit/>
          </a:bodyPr>
          <a:lstStyle/>
          <a:p>
            <a:r>
              <a:rPr lang="ru-RU" sz="2000" b="0" cap="all" dirty="0">
                <a:solidFill>
                  <a:srgbClr val="004077"/>
                </a:solidFill>
                <a:latin typeface="+mj-lt"/>
                <a:ea typeface="+mj-ea"/>
                <a:cs typeface="+mj-cs"/>
              </a:rPr>
              <a:t>Около половины проектов в геологоразведке в </a:t>
            </a:r>
            <a:r>
              <a:rPr lang="ru-RU" sz="2000" b="0" cap="all" dirty="0">
                <a:solidFill>
                  <a:srgbClr val="004077"/>
                </a:solidFill>
                <a:latin typeface="+mj-lt"/>
                <a:ea typeface="+mj-ea"/>
                <a:cs typeface="+mj-cs"/>
              </a:rPr>
              <a:t>мире</a:t>
            </a:r>
            <a:br>
              <a:rPr lang="ru-RU" sz="2000" b="0" cap="all" dirty="0">
                <a:solidFill>
                  <a:srgbClr val="004077"/>
                </a:solidFill>
                <a:latin typeface="+mj-lt"/>
                <a:ea typeface="+mj-ea"/>
                <a:cs typeface="+mj-cs"/>
              </a:rPr>
            </a:br>
            <a:r>
              <a:rPr lang="ru-RU" sz="2000" b="0" cap="all" dirty="0">
                <a:solidFill>
                  <a:srgbClr val="004077"/>
                </a:solidFill>
                <a:latin typeface="+mj-lt"/>
                <a:ea typeface="+mj-ea"/>
                <a:cs typeface="+mj-cs"/>
              </a:rPr>
              <a:t>реализуется в </a:t>
            </a:r>
            <a:r>
              <a:rPr lang="ru-RU" sz="2000" b="0" cap="all" dirty="0">
                <a:solidFill>
                  <a:srgbClr val="004077"/>
                </a:solidFill>
                <a:latin typeface="+mj-lt"/>
                <a:ea typeface="+mj-ea"/>
                <a:cs typeface="+mj-cs"/>
              </a:rPr>
              <a:t>рамках </a:t>
            </a:r>
            <a:r>
              <a:rPr lang="ru-RU" sz="2000" b="0" cap="all" dirty="0">
                <a:solidFill>
                  <a:srgbClr val="004077"/>
                </a:solidFill>
                <a:latin typeface="+mj-lt"/>
                <a:ea typeface="+mj-ea"/>
                <a:cs typeface="+mj-cs"/>
              </a:rPr>
              <a:t>консорциумов</a:t>
            </a:r>
            <a:endParaRPr lang="ru-RU" sz="2000" b="0" cap="all" dirty="0">
              <a:solidFill>
                <a:srgbClr val="00407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2C3E50"/>
                </a:solidFill>
              </a:rPr>
              <a:pPr/>
              <a:t>5</a:t>
            </a:fld>
            <a:endParaRPr lang="ru-RU" dirty="0">
              <a:solidFill>
                <a:srgbClr val="2C3E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047" y="1095828"/>
            <a:ext cx="91927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</a:t>
            </a: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выданных </a:t>
            </a: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лицензий </a:t>
            </a: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количеству </a:t>
            </a: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инвесторов в </a:t>
            </a: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странах </a:t>
            </a: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8562" y="1545223"/>
            <a:ext cx="44184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Разработка осуществляется в рамках консорциумов, которые формируются государством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8561" y="2129722"/>
            <a:ext cx="45501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Более половины одиночных лицензий принадлежат крупнейшим компаниям, которые могут взять на себя существенный риск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562" y="2688820"/>
            <a:ext cx="43527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Около 90% одиночных лицензий принадлежат местной компании </a:t>
            </a:r>
            <a:r>
              <a:rPr lang="en-US" sz="1200" dirty="0" smtClean="0"/>
              <a:t>ASRC </a:t>
            </a:r>
            <a:r>
              <a:rPr lang="ru-RU" sz="1200" dirty="0" smtClean="0"/>
              <a:t>(Анкоридж, Аляска)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8562" y="3333646"/>
            <a:ext cx="43527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52% лицензий принадлежат </a:t>
            </a:r>
            <a:r>
              <a:rPr lang="en-US" sz="1200" dirty="0" smtClean="0"/>
              <a:t>Exxon Mobil</a:t>
            </a:r>
            <a:endParaRPr lang="ru-RU" sz="12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4508562" y="4337582"/>
            <a:ext cx="43527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50% лицензий принадлежит 4 основным игрокам, из них половина государственной компании </a:t>
            </a:r>
            <a:r>
              <a:rPr lang="en-US" sz="1200" dirty="0" err="1" smtClean="0"/>
              <a:t>Petrobras</a:t>
            </a:r>
            <a:r>
              <a:rPr lang="ru-RU" sz="1200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8562" y="3803342"/>
            <a:ext cx="38162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Одиночные лицензии распределены между компаниями равномерно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08562" y="4919164"/>
            <a:ext cx="43527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Известны лишь единичные случаи создания партнерств для проведения ГРР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0216" y="6667446"/>
            <a:ext cx="732293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/>
              <a:t>Источник: </a:t>
            </a:r>
            <a:r>
              <a:rPr lang="ru-RU" sz="900" dirty="0" smtClean="0"/>
              <a:t>данные ФОИВ стран, </a:t>
            </a:r>
            <a:r>
              <a:rPr lang="en-US" sz="900" dirty="0" smtClean="0"/>
              <a:t>VYGON </a:t>
            </a:r>
            <a:r>
              <a:rPr lang="en-US" sz="900" dirty="0"/>
              <a:t>Consulting</a:t>
            </a:r>
            <a:endParaRPr lang="ru-RU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239532" y="5676163"/>
            <a:ext cx="8632171" cy="9079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/>
              <a:t>Норвегия: лицензии на разведку, выданные в рамках лицензионные раундов 22, 23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/>
              <a:t>США</a:t>
            </a:r>
            <a:r>
              <a:rPr lang="en-US" sz="1100" dirty="0"/>
              <a:t>: </a:t>
            </a:r>
            <a:r>
              <a:rPr lang="ru-RU" sz="1100" dirty="0"/>
              <a:t>действующие лицензии на шельфе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 smtClean="0"/>
              <a:t>Великобритания</a:t>
            </a:r>
            <a:r>
              <a:rPr lang="ru-RU" sz="1100" dirty="0"/>
              <a:t>: лицензии, выданные в рамках лицензионные раундов 28,29 и содержащие обязательства по проведению ГРР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/>
              <a:t>Бразилия: действующие лицензии на </a:t>
            </a:r>
            <a:r>
              <a:rPr lang="ru-RU" sz="1100" dirty="0" smtClean="0"/>
              <a:t>разведку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063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287338" y="260350"/>
            <a:ext cx="8569326" cy="605514"/>
          </a:xfrm>
        </p:spPr>
        <p:txBody>
          <a:bodyPr/>
          <a:lstStyle/>
          <a:p>
            <a:r>
              <a:rPr lang="ru-RU" cap="all" dirty="0">
                <a:solidFill>
                  <a:srgbClr val="004077"/>
                </a:solidFill>
              </a:rPr>
              <a:t>Сейчас заключение </a:t>
            </a:r>
            <a:r>
              <a:rPr lang="ru-RU" cap="all" dirty="0" smtClean="0">
                <a:solidFill>
                  <a:srgbClr val="004077"/>
                </a:solidFill>
              </a:rPr>
              <a:t>ДГТ </a:t>
            </a:r>
            <a:r>
              <a:rPr lang="ru-RU" cap="all" dirty="0">
                <a:solidFill>
                  <a:srgbClr val="004077"/>
                </a:solidFill>
              </a:rPr>
              <a:t>и </a:t>
            </a:r>
            <a:r>
              <a:rPr lang="ru-RU" cap="all" dirty="0" smtClean="0">
                <a:solidFill>
                  <a:srgbClr val="004077"/>
                </a:solidFill>
              </a:rPr>
              <a:t>ДСИ </a:t>
            </a:r>
            <a:r>
              <a:rPr lang="ru-RU" cap="all" dirty="0">
                <a:solidFill>
                  <a:srgbClr val="004077"/>
                </a:solidFill>
              </a:rPr>
              <a:t>по российскому праву невозможно (1/2)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508" y="1088740"/>
            <a:ext cx="87134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Принцип </a:t>
            </a: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свободы договора (ст. 1, ст. 421 ГК РФ) не поддерживается </a:t>
            </a:r>
            <a:r>
              <a:rPr 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правоприменителями , в т.ч. судами, налоговыми органами, органами Росреестра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7" y="1808820"/>
            <a:ext cx="781305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Квалифицируют договоры в качестве прямо предусмотренных в ГК РФ или смешанных (подробнее - слайд </a:t>
            </a:r>
            <a:r>
              <a:rPr lang="en-US" alt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29</a:t>
            </a:r>
            <a:r>
              <a:rPr lang="ru-RU" alt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Ставят </a:t>
            </a:r>
            <a:r>
              <a:rPr lang="ru-RU" altLang="ru-RU" sz="1600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 сомнение их действительность и исполнимость </a:t>
            </a:r>
            <a:r>
              <a:rPr lang="ru-RU" alt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(например, </a:t>
            </a:r>
            <a:r>
              <a:rPr 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</a:t>
            </a:r>
            <a:r>
              <a:rPr lang="ru-RU" sz="1600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74 Постановления Пленума ВС РФ от </a:t>
            </a:r>
            <a:r>
              <a:rPr 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23.06.2015 г. </a:t>
            </a:r>
            <a:r>
              <a:rPr lang="ru-RU" sz="1600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№</a:t>
            </a:r>
            <a:r>
              <a:rPr 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25 «О </a:t>
            </a:r>
            <a:r>
              <a:rPr lang="ru-RU" sz="1600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применении судами некоторых положений раздела I части первой Гражданского кодекса Российской </a:t>
            </a:r>
            <a:r>
              <a:rPr 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Федерации», а также</a:t>
            </a:r>
            <a:r>
              <a:rPr lang="ru-RU" sz="1600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Постановление </a:t>
            </a:r>
            <a:r>
              <a:rPr lang="ru-RU" sz="1600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Пленума </a:t>
            </a:r>
            <a:r>
              <a:rPr 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ВАС РФ от 11.07.2011 </a:t>
            </a:r>
            <a:r>
              <a:rPr lang="ru-RU" sz="1600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</a:t>
            </a:r>
            <a:r>
              <a:rPr 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ru-RU" sz="1600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№54 </a:t>
            </a:r>
            <a:r>
              <a:rPr 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</a:t>
            </a:r>
            <a:r>
              <a:rPr lang="ru-RU" sz="1600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некоторых вопросах разрешения споров, возникающих из договоров по поводу недвижимости, которая будет создана или приобретена в </a:t>
            </a:r>
            <a:r>
              <a:rPr 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будущем»)</a:t>
            </a:r>
            <a:endParaRPr lang="ru-RU" altLang="ru-RU" sz="1600" spc="-8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536" y="3933056"/>
            <a:ext cx="871244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случае признания договора как непоименованного, </a:t>
            </a:r>
            <a:r>
              <a:rPr 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правоприменители </a:t>
            </a:r>
            <a:r>
              <a:rPr 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применяют правила </a:t>
            </a: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 аналогии закона (</a:t>
            </a:r>
            <a:r>
              <a:rPr 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п.1 ст. 6), которые искажают коммерческие договорённости сторон  и несут правовые риски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4871192"/>
            <a:ext cx="781305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Применяют нормы схожих, на их взгляд, глав ГК РФ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Применяют схожие</a:t>
            </a:r>
            <a:r>
              <a:rPr lang="ru-RU" alt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их взгляд, </a:t>
            </a:r>
            <a:r>
              <a:rPr lang="ru-RU" altLang="ru-RU" sz="1600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нормы НК РФ, что приводит к дополнительной необоснованной налоговой нагрузке</a:t>
            </a:r>
            <a:endParaRPr lang="ru-RU" altLang="ru-RU" sz="1600" spc="-8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040" y="5960894"/>
            <a:ext cx="87119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Законодатель подтверждает  негативные тенденции, включая в ГК РФ </a:t>
            </a:r>
            <a:r>
              <a:rPr 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новые ранее не признаваемые правоприменителями формы договоров </a:t>
            </a:r>
            <a:endParaRPr lang="ru-RU" spc="-8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287338" y="260350"/>
            <a:ext cx="8569326" cy="605514"/>
          </a:xfrm>
        </p:spPr>
        <p:txBody>
          <a:bodyPr/>
          <a:lstStyle/>
          <a:p>
            <a:r>
              <a:rPr lang="ru-RU" cap="all" dirty="0">
                <a:solidFill>
                  <a:srgbClr val="004077"/>
                </a:solidFill>
              </a:rPr>
              <a:t>Сейчас заключение ДГТ и ДСИ по российскому праву невозможно </a:t>
            </a:r>
            <a:r>
              <a:rPr lang="ru-RU" cap="all" dirty="0" smtClean="0">
                <a:solidFill>
                  <a:srgbClr val="004077"/>
                </a:solidFill>
              </a:rPr>
              <a:t>(2/2</a:t>
            </a:r>
            <a:r>
              <a:rPr lang="ru-RU" cap="all" dirty="0">
                <a:solidFill>
                  <a:srgbClr val="004077"/>
                </a:solidFill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945" y="1152977"/>
            <a:ext cx="8806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tabLst>
                <a:tab pos="2147888" algn="l"/>
              </a:tabLst>
            </a:pP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Квалификация ДГТ </a:t>
            </a:r>
            <a:r>
              <a:rPr lang="ru-RU" alt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качестве договора </a:t>
            </a: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подряда</a:t>
            </a:r>
            <a:endParaRPr lang="en-US" altLang="ru-RU" spc="-8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43" y="2469568"/>
            <a:ext cx="880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tabLst>
                <a:tab pos="2147888" algn="l"/>
              </a:tabLst>
            </a:pPr>
            <a:r>
              <a:rPr lang="ru-RU" alt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Квалификация </a:t>
            </a: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ДГТ </a:t>
            </a:r>
            <a:r>
              <a:rPr lang="ru-RU" alt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</a:t>
            </a: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ДСИ </a:t>
            </a:r>
            <a:r>
              <a:rPr lang="ru-RU" altLang="ru-RU" spc="-8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качестве договора простого </a:t>
            </a: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товарищества</a:t>
            </a:r>
            <a:endParaRPr lang="en-US" altLang="ru-RU" spc="-8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45" y="4424531"/>
            <a:ext cx="8806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tabLst>
                <a:tab pos="2147888" algn="l"/>
              </a:tabLst>
            </a:pPr>
            <a:r>
              <a:rPr lang="ru-RU" altLang="ru-RU" spc="-8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Корпоративные формы совместного недропользования (ООО и АО)</a:t>
            </a:r>
            <a:endParaRPr lang="en-US" altLang="ru-RU" spc="-8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8552" y="1551150"/>
            <a:ext cx="779792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Не </a:t>
            </a:r>
            <a:r>
              <a:rPr lang="ru-RU" altLang="ru-RU" sz="1600" spc="-8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позволяет </a:t>
            </a:r>
            <a:r>
              <a:rPr lang="ru-RU" altLang="ru-RU" sz="1600" spc="-8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переложить на о</a:t>
            </a:r>
            <a:r>
              <a:rPr lang="ru-RU" altLang="ru-RU" sz="1600" spc="-8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ператора риски проекта – подрядчик всегда вправе получить возмещение расходов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Оператор не может поставить запасы на свой баланс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1688" y="2870259"/>
            <a:ext cx="781478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Угрожает действительности сделки в связи с запретом на передачу права пользования недрами  в качестве вклада в имущество товарищества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Не позволяет товарищам достичь полной «налоговой прозрачности»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Не даёт учесть в расходах непропорциональный вклад или перенести убытки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Даёт чрезмерно широкие возможности выхода товарища из проекта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33845" y="4793188"/>
            <a:ext cx="779792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Исключают «налоговую прозрачность» для миноритариев: двойной налог на прибыль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Не гарантируют миноритариям доли в добыче (только условное право на дивиденды) и возможности поставить запасы на свой баланс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Не позволяют гибко разделить риски проекта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600" spc="-8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Существенно ограничивают возможность финансирования «керри»</a:t>
            </a:r>
          </a:p>
        </p:txBody>
      </p:sp>
    </p:spTree>
    <p:extLst>
      <p:ext uri="{BB962C8B-B14F-4D97-AF65-F5344CB8AC3E}">
        <p14:creationId xmlns:p14="http://schemas.microsoft.com/office/powerpoint/2010/main" val="177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6516216" y="3378510"/>
            <a:ext cx="2306198" cy="68407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ru-RU" sz="1100" dirty="0" smtClean="0">
                <a:solidFill>
                  <a:schemeClr val="tx2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Создание законодательной возможности заключения договоров без правовых рисков</a:t>
            </a:r>
            <a:endParaRPr lang="ru-RU" sz="1100" dirty="0">
              <a:solidFill>
                <a:schemeClr val="tx2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287338" y="260350"/>
            <a:ext cx="8569326" cy="605514"/>
          </a:xfrm>
        </p:spPr>
        <p:txBody>
          <a:bodyPr/>
          <a:lstStyle/>
          <a:p>
            <a:r>
              <a:rPr lang="ru-RU" dirty="0" smtClean="0">
                <a:solidFill>
                  <a:srgbClr val="004077"/>
                </a:solidFill>
              </a:rPr>
              <a:t>РЕШЕНИЕ </a:t>
            </a:r>
            <a:r>
              <a:rPr lang="ru-RU" dirty="0">
                <a:solidFill>
                  <a:srgbClr val="004077"/>
                </a:solidFill>
              </a:rPr>
              <a:t>– </a:t>
            </a:r>
            <a:r>
              <a:rPr lang="ru-RU" dirty="0" smtClean="0">
                <a:solidFill>
                  <a:srgbClr val="004077"/>
                </a:solidFill>
              </a:rPr>
              <a:t>ВНЕДРЕНИЕ </a:t>
            </a:r>
            <a:r>
              <a:rPr lang="ru-RU" dirty="0" smtClean="0">
                <a:solidFill>
                  <a:srgbClr val="004077"/>
                </a:solidFill>
              </a:rPr>
              <a:t>В РФ ОБЩЕПРИЗНАННЫЕХ </a:t>
            </a:r>
            <a:r>
              <a:rPr lang="ru-RU" dirty="0" smtClean="0">
                <a:solidFill>
                  <a:srgbClr val="004077"/>
                </a:solidFill>
              </a:rPr>
              <a:t>ДОГОВОРНЫХ ИНСТРУМЕНТОВ РАЗДЕЛА РИСКОВ В НЕДРОПОЛЬЗОВАНИИ</a:t>
            </a:r>
            <a:endParaRPr lang="ru-RU" dirty="0">
              <a:solidFill>
                <a:srgbClr val="004077"/>
              </a:solidFill>
            </a:endParaRPr>
          </a:p>
        </p:txBody>
      </p:sp>
      <p:sp>
        <p:nvSpPr>
          <p:cNvPr id="27" name="Rectangle 4"/>
          <p:cNvSpPr/>
          <p:nvPr/>
        </p:nvSpPr>
        <p:spPr>
          <a:xfrm>
            <a:off x="317152" y="6463362"/>
            <a:ext cx="19145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cap="all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*  </a:t>
            </a:r>
            <a:r>
              <a:rPr lang="en-US" sz="1000" cap="all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Risk Service Agreement</a:t>
            </a:r>
            <a:r>
              <a:rPr lang="en-US" sz="1000" cap="all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000" cap="all" dirty="0">
              <a:solidFill>
                <a:schemeClr val="tx1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4"/>
          <p:cNvSpPr/>
          <p:nvPr/>
        </p:nvSpPr>
        <p:spPr>
          <a:xfrm>
            <a:off x="2303748" y="6463362"/>
            <a:ext cx="2736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cap="all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*</a:t>
            </a:r>
            <a:r>
              <a:rPr lang="en-US" sz="1000" cap="all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*  - J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oint Operating</a:t>
            </a:r>
            <a:r>
              <a:rPr lang="ru-RU" sz="1000" cap="all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Agreement</a:t>
            </a:r>
            <a:r>
              <a:rPr lang="en-US" sz="1000" cap="all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000" cap="all" dirty="0">
              <a:solidFill>
                <a:schemeClr val="tx1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94370" y="1220596"/>
            <a:ext cx="1309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solidFill>
                  <a:srgbClr val="706F6F">
                    <a:lumMod val="75000"/>
                  </a:srgbClr>
                </a:solidFill>
                <a:cs typeface="Arial" panose="020B0604020202020204" pitchFamily="34" charset="0"/>
              </a:rPr>
              <a:t>Цели:</a:t>
            </a:r>
            <a:endParaRPr lang="ru-RU" sz="2000" b="1" cap="all" dirty="0">
              <a:solidFill>
                <a:srgbClr val="706F6F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8140" y="1724227"/>
            <a:ext cx="2657676" cy="751715"/>
            <a:chOff x="258140" y="1587577"/>
            <a:chExt cx="2657676" cy="75171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08293" y="1628800"/>
              <a:ext cx="2307523" cy="6840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200" dirty="0">
                  <a:solidFill>
                    <a:schemeClr val="tx2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Увеличить инвестиционную привлекательность новых проектов в разведке и добыче</a:t>
              </a:r>
              <a:endParaRPr lang="ru-RU" sz="1200" dirty="0">
                <a:solidFill>
                  <a:schemeClr val="tx2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58140" y="1587577"/>
              <a:ext cx="375768" cy="751715"/>
            </a:xfrm>
            <a:prstGeom prst="rect">
              <a:avLst/>
            </a:prstGeom>
            <a:solidFill>
              <a:srgbClr val="00B0F0"/>
            </a:solidFill>
            <a:ln w="635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3344" y="1619476"/>
              <a:ext cx="252028" cy="7078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225926" y="1724227"/>
            <a:ext cx="2654410" cy="751715"/>
            <a:chOff x="3203848" y="1587577"/>
            <a:chExt cx="2654410" cy="75171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554002" y="1628800"/>
              <a:ext cx="2304256" cy="6840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200" dirty="0">
                  <a:solidFill>
                    <a:schemeClr val="tx2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Сократить зависимость от иностранного права и офшорного структурирования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203848" y="1587577"/>
              <a:ext cx="375768" cy="751715"/>
            </a:xfrm>
            <a:prstGeom prst="rect">
              <a:avLst/>
            </a:prstGeom>
            <a:solidFill>
              <a:srgbClr val="00B0F0"/>
            </a:solidFill>
            <a:ln w="635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63442" y="1619476"/>
              <a:ext cx="252028" cy="7078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90445" y="1724227"/>
            <a:ext cx="2654410" cy="751715"/>
            <a:chOff x="6190445" y="1587577"/>
            <a:chExt cx="2654410" cy="75171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540599" y="1628800"/>
              <a:ext cx="2304256" cy="6840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200" dirty="0">
                  <a:solidFill>
                    <a:schemeClr val="tx2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Снизить риски российских компаний за счёт диверсификации вложений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190445" y="1587577"/>
              <a:ext cx="375768" cy="751715"/>
            </a:xfrm>
            <a:prstGeom prst="rect">
              <a:avLst/>
            </a:prstGeom>
            <a:solidFill>
              <a:srgbClr val="00B0F0"/>
            </a:solidFill>
            <a:ln w="635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50039" y="1619476"/>
              <a:ext cx="252028" cy="7078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94370" y="2850903"/>
            <a:ext cx="5685967" cy="1247252"/>
            <a:chOff x="194370" y="2823470"/>
            <a:chExt cx="5689233" cy="1247252"/>
          </a:xfrm>
        </p:grpSpPr>
        <p:sp>
          <p:nvSpPr>
            <p:cNvPr id="19" name="Rectangle 4"/>
            <p:cNvSpPr/>
            <p:nvPr/>
          </p:nvSpPr>
          <p:spPr>
            <a:xfrm>
              <a:off x="194370" y="2823470"/>
              <a:ext cx="18573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cap="all" dirty="0" smtClean="0">
                  <a:solidFill>
                    <a:srgbClr val="706F6F">
                      <a:lumMod val="75000"/>
                    </a:srgbClr>
                  </a:solidFill>
                  <a:cs typeface="Arial" panose="020B0604020202020204" pitchFamily="34" charset="0"/>
                </a:rPr>
                <a:t>Условия:</a:t>
              </a:r>
              <a:endParaRPr lang="ru-RU" sz="2000" b="1" cap="all" dirty="0">
                <a:solidFill>
                  <a:srgbClr val="706F6F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08293" y="3360230"/>
              <a:ext cx="2307523" cy="6840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200" dirty="0">
                  <a:solidFill>
                    <a:schemeClr val="tx2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Без бюджетных затрат и изменения фискального режима недропользования</a:t>
              </a:r>
              <a:endParaRPr lang="ru-RU" sz="1200" dirty="0">
                <a:solidFill>
                  <a:schemeClr val="tx2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58140" y="3319007"/>
              <a:ext cx="375768" cy="751715"/>
            </a:xfrm>
            <a:prstGeom prst="rect">
              <a:avLst/>
            </a:prstGeom>
            <a:solidFill>
              <a:schemeClr val="accent6"/>
            </a:solidFill>
            <a:ln w="635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3344" y="3350906"/>
              <a:ext cx="252028" cy="7078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76080" y="3360230"/>
              <a:ext cx="2307523" cy="6840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ru-RU" sz="1200" dirty="0">
                  <a:solidFill>
                    <a:schemeClr val="tx2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Сохранение действующих основ системы регулирования пользования недрами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25926" y="3319007"/>
              <a:ext cx="375768" cy="751715"/>
            </a:xfrm>
            <a:prstGeom prst="rect">
              <a:avLst/>
            </a:prstGeom>
            <a:solidFill>
              <a:schemeClr val="accent6"/>
            </a:solidFill>
            <a:ln w="635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0" b="1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91130" y="3350906"/>
              <a:ext cx="252028" cy="7078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34510" y="4471666"/>
            <a:ext cx="9187396" cy="1466576"/>
            <a:chOff x="209140" y="4473116"/>
            <a:chExt cx="9187396" cy="1466576"/>
          </a:xfrm>
        </p:grpSpPr>
        <p:sp>
          <p:nvSpPr>
            <p:cNvPr id="21" name="Rectangle 4"/>
            <p:cNvSpPr/>
            <p:nvPr/>
          </p:nvSpPr>
          <p:spPr>
            <a:xfrm>
              <a:off x="209140" y="4473116"/>
              <a:ext cx="91873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cap="all" dirty="0" smtClean="0">
                  <a:solidFill>
                    <a:srgbClr val="706F6F">
                      <a:lumMod val="75000"/>
                    </a:srgbClr>
                  </a:solidFill>
                  <a:cs typeface="Arial" panose="020B0604020202020204" pitchFamily="34" charset="0"/>
                </a:rPr>
                <a:t>Решение:</a:t>
              </a:r>
            </a:p>
            <a:p>
              <a:r>
                <a:rPr lang="ru-RU" sz="1200" cap="all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ВНЕДРЕНИЕ принятых в мировой практике договорных форм совместного недропользования:</a:t>
              </a:r>
              <a:endParaRPr lang="ru-RU" sz="1200" cap="all" dirty="0">
                <a:solidFill>
                  <a:schemeClr val="tx2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258140" y="5187977"/>
              <a:ext cx="3202163" cy="751715"/>
              <a:chOff x="258140" y="5187977"/>
              <a:chExt cx="3202163" cy="751715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608293" y="5229200"/>
                <a:ext cx="2852010" cy="68407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r>
                  <a:rPr lang="ru-RU" sz="1400" dirty="0">
                    <a:solidFill>
                      <a:schemeClr val="tx2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Рискового операторского </a:t>
                </a:r>
                <a:r>
                  <a:rPr lang="ru-RU" sz="1400" dirty="0" smtClean="0">
                    <a:solidFill>
                      <a:schemeClr val="tx2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договора* - договора горного товарищества (ДГТ)</a:t>
                </a:r>
                <a:endParaRPr lang="ru-RU" sz="1400" dirty="0">
                  <a:solidFill>
                    <a:schemeClr val="tx2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58140" y="5187977"/>
                <a:ext cx="375768" cy="751715"/>
              </a:xfrm>
              <a:prstGeom prst="rect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0" b="1" baseline="-25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3344" y="5219876"/>
                <a:ext cx="252028" cy="70788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031843" y="5176047"/>
              <a:ext cx="3459939" cy="751715"/>
              <a:chOff x="5031843" y="5176047"/>
              <a:chExt cx="3459939" cy="751715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5372980" y="5209866"/>
                <a:ext cx="3118802" cy="68407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r>
                  <a:rPr lang="ru-RU" sz="1400" dirty="0">
                    <a:solidFill>
                      <a:schemeClr val="tx2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Соглашения о совместной </a:t>
                </a:r>
                <a:r>
                  <a:rPr lang="ru-RU" sz="1400" dirty="0" smtClean="0">
                    <a:solidFill>
                      <a:schemeClr val="tx2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разработке** - договора совместного инвестирования (ДСИ)</a:t>
                </a:r>
                <a:endParaRPr lang="ru-RU" sz="1400" dirty="0">
                  <a:solidFill>
                    <a:schemeClr val="tx2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5031843" y="5176047"/>
                <a:ext cx="375768" cy="751715"/>
              </a:xfrm>
              <a:prstGeom prst="rect">
                <a:avLst/>
              </a:prstGeom>
              <a:solidFill>
                <a:srgbClr val="92D050"/>
              </a:solidFill>
              <a:ln w="635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0" b="1" baseline="-25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105942" y="5210401"/>
                <a:ext cx="252028" cy="70788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cxnSp>
        <p:nvCxnSpPr>
          <p:cNvPr id="15" name="Прямая соединительная линия 14"/>
          <p:cNvCxnSpPr/>
          <p:nvPr/>
        </p:nvCxnSpPr>
        <p:spPr>
          <a:xfrm>
            <a:off x="301728" y="6417332"/>
            <a:ext cx="557860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90446" y="3369186"/>
            <a:ext cx="290926" cy="707886"/>
          </a:xfrm>
          <a:prstGeom prst="rect">
            <a:avLst/>
          </a:prstGeom>
          <a:solidFill>
            <a:schemeClr val="accent6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80212" y="3356991"/>
            <a:ext cx="60387" cy="74116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2"/>
            <a:ext cx="8560318" cy="610499"/>
          </a:xfrm>
        </p:spPr>
        <p:txBody>
          <a:bodyPr/>
          <a:lstStyle/>
          <a:p>
            <a:r>
              <a:rPr lang="ru-RU" dirty="0">
                <a:solidFill>
                  <a:srgbClr val="004077"/>
                </a:solidFill>
              </a:rPr>
              <a:t>ПЕРВАЯ ДОГОВОРНАЯ МОДЕЛЬ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4529" y="1654602"/>
            <a:ext cx="8144675" cy="3474472"/>
          </a:xfrm>
          <a:prstGeom prst="roundRect">
            <a:avLst/>
          </a:prstGeom>
          <a:noFill/>
          <a:ln w="88900">
            <a:solidFill>
              <a:schemeClr val="accent2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123728" y="1886009"/>
            <a:ext cx="5544616" cy="104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sz="2800" b="1" kern="0" dirty="0" smtClean="0">
                <a:solidFill>
                  <a:schemeClr val="accent2"/>
                </a:solidFill>
                <a:latin typeface="Arial Narrow" pitchFamily="34" charset="0"/>
              </a:rPr>
              <a:t>ДОГОВОР ГОРНОГО ТОВАРИЩЕСТВА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pitchFamily="34" charset="0"/>
              <a:sym typeface="Georgia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2123728" y="3097212"/>
            <a:ext cx="6019412" cy="173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lvl="0" algn="just">
              <a:lnSpc>
                <a:spcPct val="120000"/>
              </a:lnSpc>
            </a:pPr>
            <a:r>
              <a:rPr lang="ru-RU" sz="1600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Заключается между </a:t>
            </a:r>
            <a:r>
              <a:rPr lang="ru-RU" sz="1600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пользователем недр и оператором</a:t>
            </a:r>
            <a:r>
              <a:rPr lang="ru-RU" sz="1600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для совместного осуществления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деятельности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по геологическому изучению, включая поиск и оценку месторождений углеводородного сырья, а также по разведке и добыче углеводородного сырья и попутно извлекаемых ресурсов</a:t>
            </a:r>
            <a:endParaRPr lang="ru-RU" sz="1600" kern="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640" y="5373216"/>
            <a:ext cx="9158639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sym typeface="Palatino"/>
              </a:rPr>
              <a:t>ЯВЛЯЕТС</a:t>
            </a:r>
            <a:r>
              <a:rPr kumimoji="0" lang="ru-RU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Я ГЛАСНЫМ ТОВАРИЩЕСТВОМ </a:t>
            </a: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(его существование раскрывается для всех третьих лиц)</a:t>
            </a:r>
            <a:endParaRPr kumimoji="0" lang="ru-RU" sz="2400" b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sym typeface="Palatino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4529" y="1654602"/>
            <a:ext cx="8144675" cy="3474472"/>
          </a:xfrm>
          <a:prstGeom prst="roundRect">
            <a:avLst/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4819" y="1242439"/>
            <a:ext cx="1824853" cy="2086435"/>
            <a:chOff x="150251" y="1242439"/>
            <a:chExt cx="1824853" cy="208643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50251" y="1242439"/>
              <a:ext cx="1824853" cy="2086435"/>
            </a:xfrm>
            <a:prstGeom prst="roundRect">
              <a:avLst>
                <a:gd name="adj" fmla="val 408"/>
              </a:avLst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367943" y="1443438"/>
              <a:ext cx="1389469" cy="1684436"/>
              <a:chOff x="367943" y="1412776"/>
              <a:chExt cx="1389469" cy="1684436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67943" y="1412776"/>
                <a:ext cx="1389469" cy="1684436"/>
              </a:xfrm>
              <a:prstGeom prst="roundRect">
                <a:avLst>
                  <a:gd name="adj" fmla="val 11689"/>
                </a:avLst>
              </a:prstGeom>
              <a:solidFill>
                <a:srgbClr val="FFFFFF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2272" y="1593367"/>
                <a:ext cx="860813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 Narrow" pitchFamily="34" charset="0"/>
                  </a:rPr>
                  <a:t>ДОГОВОР 1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555264" y="1966895"/>
                <a:ext cx="1014827" cy="907877"/>
                <a:chOff x="604845" y="2053489"/>
                <a:chExt cx="915665" cy="907877"/>
              </a:xfrm>
            </p:grpSpPr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604845" y="2370296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604845" y="2518063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604845" y="2665831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>
                  <a:off x="604845" y="2813598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604845" y="2961366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604845" y="2222528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604845" y="2053489"/>
                  <a:ext cx="91566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23" name="Равнобедренный треугольник 22"/>
          <p:cNvSpPr/>
          <p:nvPr/>
        </p:nvSpPr>
        <p:spPr>
          <a:xfrm rot="10800000">
            <a:off x="3724094" y="5086726"/>
            <a:ext cx="1681172" cy="165561"/>
          </a:xfrm>
          <a:prstGeom prst="triangle">
            <a:avLst/>
          </a:prstGeom>
          <a:solidFill>
            <a:schemeClr val="bg2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gpn"/>
  <p:tag name="TYPE" val="report"/>
  <p:tag name="LANG" val="rus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RVyMztTi2.o0Bm6nj95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RVyMztTi2.o0Bm6nj95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Zuj15KSWSYUxKkTc8U_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.iZq3nRGqJCWcoSsC5G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ead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Unit"/>
</p:tagLst>
</file>

<file path=ppt/theme/theme1.xml><?xml version="1.0" encoding="utf-8"?>
<a:theme xmlns:a="http://schemas.openxmlformats.org/drawingml/2006/main" name="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2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6D6DAB214CE84A842A3039565F4530" ma:contentTypeVersion="1" ma:contentTypeDescription="Создание документа." ma:contentTypeScope="" ma:versionID="81ab2daa22300af1441ed4de786cff1e">
  <xsd:schema xmlns:xsd="http://www.w3.org/2001/XMLSchema" xmlns:xs="http://www.w3.org/2001/XMLSchema" xmlns:p="http://schemas.microsoft.com/office/2006/metadata/properties" xmlns:ns2="a93bb3bd-d1bf-4ea9-a2cc-f56fce41bf0c" targetNamespace="http://schemas.microsoft.com/office/2006/metadata/properties" ma:root="true" ma:fieldsID="f00794807b01ef458351a1fd2a0f6171" ns2:_="">
    <xsd:import namespace="a93bb3bd-d1bf-4ea9-a2cc-f56fce41bf0c"/>
    <xsd:element name="properties">
      <xsd:complexType>
        <xsd:sequence>
          <xsd:element name="documentManagement">
            <xsd:complexType>
              <xsd:all>
                <xsd:element ref="ns2:UnresolvedU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bb3bd-d1bf-4ea9-a2cc-f56fce41bf0c" elementFormDefault="qualified">
    <xsd:import namespace="http://schemas.microsoft.com/office/2006/documentManagement/types"/>
    <xsd:import namespace="http://schemas.microsoft.com/office/infopath/2007/PartnerControls"/>
    <xsd:element name="UnresolvedUser" ma:index="8" nillable="true" ma:displayName="Автор последних изменений" ma:internalName="UnresolvedUs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resolvedUser xmlns="a93bb3bd-d1bf-4ea9-a2cc-f56fce41bf0c" xsi:nil="true"/>
  </documentManagement>
</p:properties>
</file>

<file path=customXml/itemProps1.xml><?xml version="1.0" encoding="utf-8"?>
<ds:datastoreItem xmlns:ds="http://schemas.openxmlformats.org/officeDocument/2006/customXml" ds:itemID="{40FC8496-DC6C-4BFA-BD49-D1F2210F2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D7D746-6F05-462E-8FEC-4E9C2243E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bb3bd-d1bf-4ea9-a2cc-f56fce41b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01B63C-0A06-4F96-9148-A2E6A28913BC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a93bb3bd-d1bf-4ea9-a2cc-f56fce41bf0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gpn_report</Template>
  <TotalTime>2335</TotalTime>
  <Words>1562</Words>
  <Application>Microsoft Office PowerPoint</Application>
  <PresentationFormat>Экран (4:3)</PresentationFormat>
  <Paragraphs>209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gpn_report</vt:lpstr>
      <vt:lpstr>1_gpn_report</vt:lpstr>
      <vt:lpstr>Специальное оформление</vt:lpstr>
      <vt:lpstr>think-cell Slide</vt:lpstr>
      <vt:lpstr>Внедрение в законодательство  Российской Федерации договоров горного товарищества и договоров совместного инвестирования в области разведки, разработки и добычи угле водородов как способ повышения эффективности недропользования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Сейчас заключение ДГТ и ДСИ по российскому праву невозможно (1/2)</vt:lpstr>
      <vt:lpstr>Сейчас заключение ДГТ и ДСИ по российскому праву невозможно (2/2)</vt:lpstr>
      <vt:lpstr>РЕШЕНИЕ – ВНЕДРЕНИЕ В РФ ОБЩЕПРИЗНАННЫЕХ ДОГОВОРНЫХ ИНСТРУМЕНТОВ РАЗДЕЛА РИСКОВ В НЕДРОПОЛЬЗОВАНИИ</vt:lpstr>
      <vt:lpstr>ПЕРВАЯ ДОГОВОРНАЯ МОДЕЛЬ</vt:lpstr>
      <vt:lpstr>СТОРОНЫ ДОГОВОРА ГОРНОГО ТОВАРИЩЕСТВА</vt:lpstr>
      <vt:lpstr>ВТОРАЯ ДОГОВОРНАЯ МОДЕЛЬ</vt:lpstr>
      <vt:lpstr>СТОРОНЫ ДОГОВОРА СОВМЕСТНОГО ИНВЕСТИРОВАНИЯ</vt:lpstr>
      <vt:lpstr>ОБЯЗАННОСТИ СТОРОН ДСИ</vt:lpstr>
      <vt:lpstr>ПОРЯДОК ОСУЩЕСТВЛЕНИЯ СОВМЕСТНОЙ ДЕЯТЕЛЬНОСТИ</vt:lpstr>
      <vt:lpstr>ПОЛОЖИТЕЛЬНЫЕ ЭФФЕКТЫ ОТ РЕФОРМЫ</vt:lpstr>
      <vt:lpstr>Презентация PowerPoint</vt:lpstr>
      <vt:lpstr>Презентация PowerPoint</vt:lpstr>
      <vt:lpstr>ТАКЖЕ НОВЫЕ ДОГОВОРНЫЕ ФОРМЫ ПОЗВОЛЯЮТ </vt:lpstr>
    </vt:vector>
  </TitlesOfParts>
  <Company>PowerLexis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Kvaternyuk.ES</cp:lastModifiedBy>
  <cp:revision>179</cp:revision>
  <dcterms:created xsi:type="dcterms:W3CDTF">2013-07-30T10:25:23Z</dcterms:created>
  <dcterms:modified xsi:type="dcterms:W3CDTF">2017-09-24T17:43:15Z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0x010100106D6DAB214CE84A842A3039565F4530</vt:lpwstr>
  </property>
</Properties>
</file>