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256" r:id="rId3"/>
    <p:sldId id="257" r:id="rId4"/>
    <p:sldId id="258" r:id="rId5"/>
    <p:sldId id="262" r:id="rId6"/>
    <p:sldId id="259" r:id="rId7"/>
    <p:sldId id="261" r:id="rId8"/>
    <p:sldId id="260" r:id="rId9"/>
    <p:sldId id="263" r:id="rId10"/>
    <p:sldId id="265" r:id="rId11"/>
    <p:sldId id="267" r:id="rId12"/>
    <p:sldId id="272" r:id="rId13"/>
    <p:sldId id="273" r:id="rId14"/>
    <p:sldId id="274" r:id="rId15"/>
    <p:sldId id="275" r:id="rId16"/>
    <p:sldId id="286" r:id="rId17"/>
    <p:sldId id="269" r:id="rId18"/>
    <p:sldId id="285" r:id="rId19"/>
    <p:sldId id="289" r:id="rId20"/>
    <p:sldId id="287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814C5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28" autoAdjust="0"/>
    <p:restoredTop sz="94638" autoAdjust="0"/>
  </p:normalViewPr>
  <p:slideViewPr>
    <p:cSldViewPr snapToGrid="0">
      <p:cViewPr varScale="1">
        <p:scale>
          <a:sx n="110" d="100"/>
          <a:sy n="110" d="100"/>
        </p:scale>
        <p:origin x="-183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11A71-576B-4DD8-B515-260E8157537A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884D7-E988-4177-B796-1FC017D8F1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26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7EDD-37EE-4416-9B94-4A7B95698A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405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7501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71126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81720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5000"/>
              </a:lnSpc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8476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42088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Канада 2016</a:t>
            </a:r>
            <a:endParaRPr lang="ru-RU" sz="54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708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30E88-3ED3-4F96-880B-F8DB1F7829A6}" type="datetime1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0B97EC-A1BB-43C5-8618-16E6BD7AC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3282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1099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5031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81720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5000"/>
              </a:lnSpc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463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9396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90030" y="64886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6B60B70-5403-421C-94DE-56D02D39B08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6" y="112455"/>
            <a:ext cx="839891" cy="793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30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71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90030" y="64886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6B60B70-5403-421C-94DE-56D02D39B08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646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2.emf"/><Relationship Id="rId7" Type="http://schemas.openxmlformats.org/officeDocument/2006/relationships/image" Target="../media/image31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14143" y="1979787"/>
            <a:ext cx="8358666" cy="3380116"/>
          </a:xfrm>
        </p:spPr>
        <p:txBody>
          <a:bodyPr>
            <a:normAutofit fontScale="90000"/>
          </a:bodyPr>
          <a:lstStyle/>
          <a:p>
            <a:r>
              <a:rPr lang="ru-RU" sz="2400" i="0" dirty="0"/>
              <a:t>И.Г. </a:t>
            </a:r>
            <a:r>
              <a:rPr lang="ru-RU" sz="2400" i="0" dirty="0" smtClean="0"/>
              <a:t>Спиридонов</a:t>
            </a:r>
            <a:br>
              <a:rPr lang="ru-RU" sz="2400" i="0" dirty="0" smtClean="0"/>
            </a:br>
            <a:r>
              <a:rPr lang="ru-RU" sz="2400" i="0" dirty="0"/>
              <a:t/>
            </a:r>
            <a:br>
              <a:rPr lang="ru-RU" sz="2400" i="0" dirty="0"/>
            </a:br>
            <a:r>
              <a:rPr lang="ru-RU" sz="2800" dirty="0"/>
              <a:t>Повышение эффективности региональных геохимических работ на основе инновационных технологий металлогенического прогноза и интерпретации геохимических данных на примере приграничных территорий Российской Федерации и Республики Казахстан.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4143" y="118940"/>
            <a:ext cx="8255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ИНСТИТУТ МИНЕРАЛОГИИ, ГЕОХИМИИ </a:t>
            </a:r>
          </a:p>
          <a:p>
            <a:pPr algn="ctr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КРИСТАЛЛОХИМИИ РЕДКИХ ЭЛЕМЕНТОВ,</a:t>
            </a:r>
          </a:p>
          <a:p>
            <a:pPr algn="ctr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РОСНЕДРА МПР РФ</a:t>
            </a:r>
          </a:p>
          <a:p>
            <a:pPr algn="ctr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МОСКВА, РОССИЯ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8669143" y="6509442"/>
            <a:ext cx="302841" cy="34855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108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6381389" y="2180872"/>
            <a:ext cx="2692540" cy="41951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373" y="45584"/>
            <a:ext cx="8344100" cy="432048"/>
          </a:xfrm>
        </p:spPr>
        <p:txBody>
          <a:bodyPr>
            <a:noAutofit/>
          </a:bodyPr>
          <a:lstStyle/>
          <a:p>
            <a:r>
              <a:rPr lang="ru-RU" dirty="0" smtClean="0"/>
              <a:t>Прогнозно-геохимическая карта м-ба 1:1 000 000 </a:t>
            </a:r>
            <a:br>
              <a:rPr lang="ru-RU" dirty="0" smtClean="0"/>
            </a:br>
            <a:r>
              <a:rPr lang="ru-RU" dirty="0" smtClean="0"/>
              <a:t>по технологии МГХК. Листа </a:t>
            </a:r>
            <a:r>
              <a:rPr lang="en-US" dirty="0" smtClean="0"/>
              <a:t>M-38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14713" y="3007485"/>
            <a:ext cx="2646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Степень перспективности АГХП</a:t>
            </a:r>
          </a:p>
          <a:p>
            <a:pPr algn="ctr"/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по технологии МГХК</a:t>
            </a:r>
            <a:endParaRPr lang="ru-RU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10269" y="3515979"/>
            <a:ext cx="22343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300" dirty="0" smtClean="0"/>
              <a:t>- </a:t>
            </a:r>
            <a:r>
              <a:rPr lang="en-US" sz="1300" dirty="0" smtClean="0"/>
              <a:t>Nb, Mo, Zr, U, Ag, Re; </a:t>
            </a:r>
            <a:r>
              <a:rPr lang="ru-RU" sz="1300" dirty="0" smtClean="0"/>
              <a:t>высокоперспективные</a:t>
            </a:r>
          </a:p>
          <a:p>
            <a:pPr>
              <a:spcAft>
                <a:spcPts val="1200"/>
              </a:spcAft>
            </a:pPr>
            <a:r>
              <a:rPr lang="ru-RU" sz="1300" dirty="0" smtClean="0"/>
              <a:t>- </a:t>
            </a:r>
            <a:r>
              <a:rPr lang="en-US" sz="1300" dirty="0" smtClean="0"/>
              <a:t>Mo, Ti, Zr, Mn, Fe; </a:t>
            </a:r>
            <a:r>
              <a:rPr lang="ru-RU" sz="1300" dirty="0" smtClean="0"/>
              <a:t>перспективные</a:t>
            </a:r>
          </a:p>
          <a:p>
            <a:pPr>
              <a:spcAft>
                <a:spcPts val="1200"/>
              </a:spcAft>
            </a:pPr>
            <a:r>
              <a:rPr lang="ru-RU" sz="1300" dirty="0" smtClean="0"/>
              <a:t>- </a:t>
            </a:r>
            <a:r>
              <a:rPr lang="en-US" sz="1300" dirty="0" smtClean="0"/>
              <a:t>Ti, Cr, Nb; </a:t>
            </a:r>
            <a:r>
              <a:rPr lang="ru-RU" sz="1300" dirty="0" err="1" smtClean="0"/>
              <a:t>слабоперспективные</a:t>
            </a:r>
            <a:endParaRPr lang="ru-RU" sz="1300" dirty="0"/>
          </a:p>
          <a:p>
            <a:pPr>
              <a:spcAft>
                <a:spcPts val="1200"/>
              </a:spcAft>
            </a:pPr>
            <a:r>
              <a:rPr lang="ru-RU" sz="1300" dirty="0" smtClean="0"/>
              <a:t>- </a:t>
            </a:r>
            <a:r>
              <a:rPr lang="en-US" sz="1300" dirty="0" err="1" smtClean="0"/>
              <a:t>Sc</a:t>
            </a:r>
            <a:r>
              <a:rPr lang="en-US" sz="1300" dirty="0" smtClean="0"/>
              <a:t>, U, Nb, Zr, Hf; </a:t>
            </a:r>
            <a:r>
              <a:rPr lang="ru-RU" sz="1300" dirty="0" smtClean="0"/>
              <a:t>неопределенной перспективности</a:t>
            </a:r>
          </a:p>
          <a:p>
            <a:pPr>
              <a:spcAft>
                <a:spcPts val="1200"/>
              </a:spcAft>
            </a:pPr>
            <a:r>
              <a:rPr lang="ru-RU" sz="1300" dirty="0" smtClean="0"/>
              <a:t>- Неизученные территории</a:t>
            </a:r>
            <a:endParaRPr lang="ru-RU" sz="13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7983" y="3553695"/>
            <a:ext cx="548486" cy="30445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7983" y="4102630"/>
            <a:ext cx="548486" cy="30445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983" y="4696980"/>
            <a:ext cx="548486" cy="30445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7983" y="5218201"/>
            <a:ext cx="548486" cy="3044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714" y="5915390"/>
            <a:ext cx="548486" cy="304457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 bwMode="auto">
          <a:xfrm>
            <a:off x="6585092" y="2605227"/>
            <a:ext cx="77338" cy="7733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791957" y="2523638"/>
            <a:ext cx="2552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300" dirty="0" smtClean="0"/>
              <a:t>Месторождения </a:t>
            </a:r>
            <a:r>
              <a:rPr lang="en-US" sz="1300" dirty="0" smtClean="0"/>
              <a:t>U, Mg, Fe</a:t>
            </a:r>
            <a:r>
              <a:rPr lang="ru-RU" sz="1300" dirty="0" smtClean="0"/>
              <a:t>  </a:t>
            </a:r>
            <a:endParaRPr lang="ru-RU" sz="13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62002" y="740228"/>
            <a:ext cx="5795100" cy="6074231"/>
            <a:chOff x="362002" y="505140"/>
            <a:chExt cx="6019386" cy="630932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02" y="505140"/>
              <a:ext cx="6019386" cy="6309320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 bwMode="auto">
            <a:xfrm>
              <a:off x="773373" y="629870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610436" y="532516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1310185" y="531633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1687774" y="558018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2639698" y="578088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3140116" y="57422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2858870" y="525570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2167383" y="4832938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2090045" y="498080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761492" y="482558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4902519" y="474305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 bwMode="auto">
            <a:xfrm>
              <a:off x="3573437" y="3586814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5004877" y="469956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0" name="Овал 19"/>
            <p:cNvSpPr/>
            <p:nvPr/>
          </p:nvSpPr>
          <p:spPr bwMode="auto">
            <a:xfrm>
              <a:off x="3212903" y="332569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3294357" y="292437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" name="Овал 21"/>
            <p:cNvSpPr/>
            <p:nvPr/>
          </p:nvSpPr>
          <p:spPr bwMode="auto">
            <a:xfrm>
              <a:off x="3408088" y="283774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2420900" y="301202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2498238" y="2931008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5" name="Овал 24"/>
            <p:cNvSpPr/>
            <p:nvPr/>
          </p:nvSpPr>
          <p:spPr bwMode="auto">
            <a:xfrm>
              <a:off x="2930082" y="25511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3133653" y="240553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7" name="Овал 26"/>
            <p:cNvSpPr/>
            <p:nvPr/>
          </p:nvSpPr>
          <p:spPr bwMode="auto">
            <a:xfrm>
              <a:off x="3290240" y="39007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8" name="Овал 27"/>
            <p:cNvSpPr/>
            <p:nvPr/>
          </p:nvSpPr>
          <p:spPr bwMode="auto">
            <a:xfrm>
              <a:off x="2090045" y="212994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9" name="Овал 28"/>
            <p:cNvSpPr/>
            <p:nvPr/>
          </p:nvSpPr>
          <p:spPr bwMode="auto">
            <a:xfrm>
              <a:off x="2851709" y="2103534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3825249" y="234501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3984473" y="202619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5663147" y="197299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6" name="Овал 45"/>
            <p:cNvSpPr/>
            <p:nvPr/>
          </p:nvSpPr>
          <p:spPr bwMode="auto">
            <a:xfrm>
              <a:off x="5148224" y="608323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7" name="Овал 46"/>
            <p:cNvSpPr/>
            <p:nvPr/>
          </p:nvSpPr>
          <p:spPr bwMode="auto">
            <a:xfrm>
              <a:off x="5038079" y="623563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8" name="Овал 47"/>
            <p:cNvSpPr/>
            <p:nvPr/>
          </p:nvSpPr>
          <p:spPr bwMode="auto">
            <a:xfrm>
              <a:off x="5137665" y="620848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 bwMode="auto">
          <a:xfrm>
            <a:off x="2849221" y="6496989"/>
            <a:ext cx="1130644" cy="2808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2941105" y="6668034"/>
            <a:ext cx="679012" cy="1098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33397" y="6464797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0             30 км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810966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9" t="7126" r="4476" b="3437"/>
          <a:stretch/>
        </p:blipFill>
        <p:spPr>
          <a:xfrm>
            <a:off x="63723" y="1351403"/>
            <a:ext cx="8972309" cy="4397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-31804" y="-15753"/>
            <a:ext cx="9144000" cy="6364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Карта типов магнитного поля м-ба 1:7 500 000, </a:t>
            </a:r>
          </a:p>
          <a:p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основа структурно-металлогенического прогноза </a:t>
            </a:r>
          </a:p>
          <a:p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приграничных территорий России и Казахстана.</a:t>
            </a:r>
          </a:p>
          <a:p>
            <a:r>
              <a:rPr lang="ru-RU" sz="1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Составлена Э.Н. </a:t>
            </a:r>
            <a:r>
              <a:rPr lang="ru-RU" sz="16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Лишневским</a:t>
            </a:r>
            <a:r>
              <a:rPr lang="ru-RU" sz="1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 редакцией С.М. </a:t>
            </a:r>
            <a:r>
              <a:rPr lang="ru-RU" sz="16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Бескина</a:t>
            </a:r>
            <a:r>
              <a:rPr lang="ru-RU" sz="1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ИМГРЭ, Москва</a:t>
            </a:r>
            <a:endParaRPr lang="ru-RU" sz="16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5859439"/>
            <a:ext cx="8495924" cy="953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708" y="28717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М-38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68" y="249175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М-44,45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636361" y="3200174"/>
            <a:ext cx="227197" cy="2589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7264069" y="2798100"/>
            <a:ext cx="235390" cy="2431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68" y="5380578"/>
            <a:ext cx="2107774" cy="281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0234" y="2155996"/>
            <a:ext cx="118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7515" y="4215081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276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4400" y="289652"/>
            <a:ext cx="8245978" cy="1321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Отражение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погребенного основания рудно-магматической системы (РМС)</a:t>
            </a:r>
            <a:r>
              <a:rPr lang="en-US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структурах геохимических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полей </a:t>
            </a:r>
            <a:r>
              <a:rPr lang="en-US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Zr (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совмещено с планом опробования</a:t>
            </a:r>
            <a:r>
              <a:rPr lang="en-US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Sr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Лист М-38</a:t>
            </a:r>
            <a:endParaRPr lang="ru-RU" sz="24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81156" y="1919335"/>
            <a:ext cx="8677097" cy="2733153"/>
            <a:chOff x="3612832" y="2513330"/>
            <a:chExt cx="5814060" cy="1831340"/>
          </a:xfrm>
        </p:grpSpPr>
        <p:pic>
          <p:nvPicPr>
            <p:cNvPr id="13" name="Рисунок 12" descr="D:\Desktop\ИМГРЭ\M-38\Zr_38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832" y="2513330"/>
              <a:ext cx="1918335" cy="1831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 descr="D:\Desktop\ИМГРЭ\M-38\Sr_3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167" y="2520950"/>
              <a:ext cx="1944370" cy="1823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 descr="D:\Desktop\ИМГРЭ\M-38\Be_3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537" y="2520632"/>
              <a:ext cx="1951355" cy="18167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548640" y="2020389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1627" y="2020389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3470" y="2020389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30" y="2697539"/>
            <a:ext cx="101341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Ядро РМС </a:t>
            </a:r>
          </a:p>
          <a:p>
            <a:pPr algn="ctr"/>
            <a:r>
              <a:rPr lang="ru-RU" sz="1100" b="1" dirty="0" smtClean="0"/>
              <a:t>(</a:t>
            </a:r>
            <a:r>
              <a:rPr lang="en-US" sz="1100" b="1" dirty="0" smtClean="0"/>
              <a:t>S=</a:t>
            </a:r>
            <a:r>
              <a:rPr lang="ru-RU" sz="1100" b="1" dirty="0" smtClean="0"/>
              <a:t>4 2</a:t>
            </a:r>
            <a:r>
              <a:rPr lang="en-US" sz="1100" b="1" dirty="0" smtClean="0"/>
              <a:t>00 </a:t>
            </a:r>
            <a:r>
              <a:rPr lang="ru-RU" sz="1100" b="1" dirty="0" smtClean="0"/>
              <a:t>км</a:t>
            </a:r>
            <a:r>
              <a:rPr lang="ru-RU" sz="1100" b="1" baseline="30000" dirty="0" smtClean="0"/>
              <a:t>2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cxnSp>
        <p:nvCxnSpPr>
          <p:cNvPr id="6" name="Прямая со стрелкой 5"/>
          <p:cNvCxnSpPr>
            <a:stCxn id="3" idx="3"/>
          </p:cNvCxnSpPr>
          <p:nvPr/>
        </p:nvCxnSpPr>
        <p:spPr bwMode="auto">
          <a:xfrm>
            <a:off x="1055349" y="2912983"/>
            <a:ext cx="239226" cy="837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1930" y="4744095"/>
            <a:ext cx="101341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Фланг РМС </a:t>
            </a:r>
          </a:p>
          <a:p>
            <a:pPr algn="ctr"/>
            <a:r>
              <a:rPr lang="ru-RU" sz="1100" b="1" dirty="0" smtClean="0"/>
              <a:t>(</a:t>
            </a:r>
            <a:r>
              <a:rPr lang="en-US" sz="1100" b="1" dirty="0" smtClean="0"/>
              <a:t>S=</a:t>
            </a:r>
            <a:r>
              <a:rPr lang="ru-RU" sz="1100" b="1" dirty="0" smtClean="0"/>
              <a:t>3 0</a:t>
            </a:r>
            <a:r>
              <a:rPr lang="en-US" sz="1100" b="1" dirty="0" smtClean="0"/>
              <a:t>00 </a:t>
            </a:r>
            <a:r>
              <a:rPr lang="ru-RU" sz="1100" b="1" dirty="0" smtClean="0"/>
              <a:t>км</a:t>
            </a:r>
            <a:r>
              <a:rPr lang="ru-RU" sz="1100" b="1" baseline="30000" dirty="0" smtClean="0"/>
              <a:t>2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 flipV="1">
            <a:off x="679010" y="4499572"/>
            <a:ext cx="90203" cy="2445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284765" y="2177802"/>
            <a:ext cx="38183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СВ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91761" y="4138453"/>
            <a:ext cx="41710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ЮЗ</a:t>
            </a:r>
            <a:endParaRPr lang="ru-RU" sz="1100" b="1" dirty="0"/>
          </a:p>
        </p:txBody>
      </p:sp>
    </p:spTree>
    <p:extLst>
      <p:ext uri="{BB962C8B-B14F-4D97-AF65-F5344CB8AC3E}">
        <p14:creationId xmlns="" xmlns:p14="http://schemas.microsoft.com/office/powerpoint/2010/main" val="724619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40227" y="-33952"/>
            <a:ext cx="8395063" cy="6364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Структуры аномальных </a:t>
            </a:r>
            <a:r>
              <a:rPr lang="ru-RU" sz="1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геохимических </a:t>
            </a:r>
            <a:r>
              <a:rPr lang="ru-RU" sz="1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полей (АГХП) </a:t>
            </a:r>
            <a:r>
              <a:rPr lang="ru-RU" sz="1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рудных </a:t>
            </a:r>
            <a:r>
              <a:rPr lang="ru-RU" sz="1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элементов, сформированные над центром РМС и его флангом. </a:t>
            </a:r>
            <a:r>
              <a:rPr lang="ru-RU" sz="1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 М-38</a:t>
            </a:r>
          </a:p>
          <a:p>
            <a:endParaRPr lang="ru-RU" sz="1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D:\Desktop\ИМГРЭ\M-38\Ag_3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2" y="771793"/>
            <a:ext cx="2904490" cy="266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Desktop\ИМГРЭ\M-38\As_3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28" y="739090"/>
            <a:ext cx="2818765" cy="273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Desktop\ИМГРЭ\M-38\Au_3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93" y="739090"/>
            <a:ext cx="2938780" cy="266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8" y="3577229"/>
            <a:ext cx="2876550" cy="2660015"/>
          </a:xfrm>
          <a:prstGeom prst="rect">
            <a:avLst/>
          </a:prstGeom>
          <a:noFill/>
        </p:spPr>
      </p:pic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88" y="3575671"/>
            <a:ext cx="2814320" cy="2651125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08" y="3549039"/>
            <a:ext cx="2766695" cy="26130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1938" y="875601"/>
            <a:ext cx="4667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428" y="887007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5193" y="875601"/>
            <a:ext cx="4796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14" y="3681037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6428" y="3681037"/>
            <a:ext cx="4667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2808" y="3676796"/>
            <a:ext cx="4539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3626" y="983323"/>
            <a:ext cx="38183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СВ</a:t>
            </a:r>
            <a:endParaRPr lang="ru-RU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90206" y="2943974"/>
            <a:ext cx="41710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ЮЗ</a:t>
            </a:r>
            <a:endParaRPr lang="ru-RU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4696" y="6237244"/>
            <a:ext cx="9052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Северо-Восточное АГХП: </a:t>
            </a:r>
            <a:r>
              <a:rPr lang="en-US" sz="1400" b="1" dirty="0" smtClean="0"/>
              <a:t>Au, Ag, Sb, Pb, Zn, Mo, Cu.   S</a:t>
            </a:r>
            <a:r>
              <a:rPr lang="ru-RU" sz="1400" b="1" dirty="0" smtClean="0"/>
              <a:t>=3 000 км</a:t>
            </a:r>
            <a:r>
              <a:rPr lang="en-US" sz="1400" b="1" baseline="30000" dirty="0" smtClean="0"/>
              <a:t>2</a:t>
            </a:r>
            <a:r>
              <a:rPr lang="ru-RU" sz="1400" b="1" dirty="0" smtClean="0"/>
              <a:t>. Минерагенический потенциал – высокий</a:t>
            </a:r>
          </a:p>
          <a:p>
            <a:r>
              <a:rPr lang="ru-RU" sz="1400" b="1" dirty="0" smtClean="0"/>
              <a:t>Юго-Западное АГХП: </a:t>
            </a:r>
            <a:r>
              <a:rPr lang="en-US" sz="1400" b="1" dirty="0"/>
              <a:t>Au, </a:t>
            </a:r>
            <a:r>
              <a:rPr lang="en-US" sz="1400" b="1" dirty="0" smtClean="0"/>
              <a:t>Ag</a:t>
            </a:r>
            <a:r>
              <a:rPr lang="ru-RU" sz="1400" b="1" dirty="0" smtClean="0"/>
              <a:t>,</a:t>
            </a:r>
            <a:r>
              <a:rPr lang="en-US" sz="1400" b="1" dirty="0"/>
              <a:t> </a:t>
            </a:r>
            <a:r>
              <a:rPr lang="en-US" sz="1400" b="1" dirty="0" smtClean="0"/>
              <a:t>Pb,</a:t>
            </a:r>
            <a:r>
              <a:rPr lang="ru-RU" sz="1400" b="1" dirty="0"/>
              <a:t> </a:t>
            </a:r>
            <a:r>
              <a:rPr lang="en-US" sz="1400" b="1" dirty="0" smtClean="0"/>
              <a:t>Zn.   </a:t>
            </a:r>
            <a:r>
              <a:rPr lang="en-US" sz="1400" b="1" dirty="0"/>
              <a:t>S</a:t>
            </a:r>
            <a:r>
              <a:rPr lang="ru-RU" sz="1400" b="1" dirty="0" smtClean="0"/>
              <a:t>=</a:t>
            </a:r>
            <a:r>
              <a:rPr lang="en-US" sz="1400" b="1" dirty="0" smtClean="0"/>
              <a:t>&gt;2</a:t>
            </a:r>
            <a:r>
              <a:rPr lang="ru-RU" sz="1400" b="1" dirty="0" smtClean="0"/>
              <a:t> </a:t>
            </a:r>
            <a:r>
              <a:rPr lang="ru-RU" sz="1400" b="1" dirty="0"/>
              <a:t>000 км</a:t>
            </a:r>
            <a:r>
              <a:rPr lang="en-US" sz="1400" b="1" baseline="30000" dirty="0"/>
              <a:t>2</a:t>
            </a:r>
            <a:r>
              <a:rPr lang="ru-RU" sz="1400" b="1" dirty="0"/>
              <a:t>. Минерагенический потенциал – </a:t>
            </a:r>
            <a:r>
              <a:rPr lang="ru-RU" sz="1400" b="1" dirty="0" smtClean="0"/>
              <a:t>средний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572602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520982" y="742384"/>
            <a:ext cx="5839485" cy="57670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33330" y="0"/>
            <a:ext cx="8410669" cy="6364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Аддитивная </a:t>
            </a:r>
            <a:r>
              <a:rPr lang="ru-RU" sz="19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контуров </a:t>
            </a:r>
            <a:r>
              <a:rPr lang="ru-RU" sz="19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АГХП рудных элементов (Лист М-38)и площади для постановки геохимических поисковых работ м-ба 1:</a:t>
            </a:r>
            <a:r>
              <a:rPr lang="en-US" sz="19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9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00 000 </a:t>
            </a:r>
            <a:endParaRPr lang="ru-RU" sz="19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Desktop\ИМГРЭ\M-38\Vce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58" y="763523"/>
            <a:ext cx="5156041" cy="5448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18226275"/>
              </p:ext>
            </p:extLst>
          </p:nvPr>
        </p:nvGraphicFramePr>
        <p:xfrm>
          <a:off x="2158617" y="757281"/>
          <a:ext cx="5153025" cy="5457825"/>
        </p:xfrm>
        <a:graphic>
          <a:graphicData uri="http://schemas.openxmlformats.org/presentationml/2006/ole">
            <p:oleObj spid="_x0000_s1042" name="Image" r:id="rId4" imgW="6869841" imgH="7263492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 bwMode="auto">
          <a:xfrm>
            <a:off x="6192568" y="6258763"/>
            <a:ext cx="679012" cy="117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8662" y="5941113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        30 км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74842" y="2204963"/>
            <a:ext cx="4347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СВ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32130" y="5161495"/>
            <a:ext cx="4812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ЮЗ</a:t>
            </a:r>
            <a:endParaRPr lang="ru-RU" sz="1400" b="1" dirty="0"/>
          </a:p>
        </p:txBody>
      </p:sp>
      <p:sp>
        <p:nvSpPr>
          <p:cNvPr id="11" name="Овал 10"/>
          <p:cNvSpPr/>
          <p:nvPr/>
        </p:nvSpPr>
        <p:spPr bwMode="auto">
          <a:xfrm>
            <a:off x="2750987" y="4737491"/>
            <a:ext cx="968722" cy="848008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286723" y="2204963"/>
            <a:ext cx="1398853" cy="12263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532" y="5842394"/>
            <a:ext cx="159588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Эпицентр АГХП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фланга РМС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8776" y="1401790"/>
            <a:ext cx="14612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Эпицентр ядра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РМС и АГХП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 flipV="1">
            <a:off x="3449370" y="3250194"/>
            <a:ext cx="1113577" cy="1584356"/>
          </a:xfrm>
          <a:prstGeom prst="line">
            <a:avLst/>
          </a:prstGeom>
          <a:ln w="76200"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997228">
            <a:off x="5430574" y="1949814"/>
            <a:ext cx="1640563" cy="37827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164778">
            <a:off x="1625086" y="5634332"/>
            <a:ext cx="1414308" cy="3261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3860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542" y="-50125"/>
            <a:ext cx="8172000" cy="432048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Дополнительные прогнозно-металлогенические площади по технологии структурно-геохимического моделирования на прогнозно-геохимической карте м-ба 1:1 000 000 по технологии МГХК. Лист </a:t>
            </a:r>
            <a:r>
              <a:rPr lang="en-US" sz="1800" dirty="0" smtClean="0"/>
              <a:t>M-38</a:t>
            </a:r>
            <a:endParaRPr lang="ru-RU" sz="1800" dirty="0"/>
          </a:p>
        </p:txBody>
      </p:sp>
      <p:grpSp>
        <p:nvGrpSpPr>
          <p:cNvPr id="62" name="Группа 61"/>
          <p:cNvGrpSpPr/>
          <p:nvPr/>
        </p:nvGrpSpPr>
        <p:grpSpPr>
          <a:xfrm>
            <a:off x="6381389" y="2180872"/>
            <a:ext cx="2963398" cy="4195172"/>
            <a:chOff x="6381389" y="2180872"/>
            <a:chExt cx="2963398" cy="4195172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6381389" y="2180872"/>
              <a:ext cx="2692540" cy="41951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20055" y="3068448"/>
              <a:ext cx="26410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latin typeface="+mj-lt"/>
                  <a:cs typeface="Arial" panose="020B0604020202020204" pitchFamily="34" charset="0"/>
                </a:rPr>
                <a:t>Степень перспективности АГХП</a:t>
              </a:r>
            </a:p>
            <a:p>
              <a:pPr algn="ctr"/>
              <a:r>
                <a:rPr lang="ru-RU" sz="1200" b="1" dirty="0" smtClean="0">
                  <a:latin typeface="+mj-lt"/>
                  <a:cs typeface="Arial" panose="020B0604020202020204" pitchFamily="34" charset="0"/>
                </a:rPr>
                <a:t>по технологии МГХК</a:t>
              </a:r>
              <a:endParaRPr lang="ru-RU" sz="1200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10269" y="3515979"/>
              <a:ext cx="223436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sz="1300" dirty="0" smtClean="0"/>
                <a:t>- </a:t>
              </a:r>
              <a:r>
                <a:rPr lang="en-US" sz="1300" dirty="0" smtClean="0"/>
                <a:t>Nb, Mo, Zr, U, Ag, Re; </a:t>
              </a:r>
              <a:r>
                <a:rPr lang="ru-RU" sz="1300" dirty="0" smtClean="0"/>
                <a:t>высокоперспективные</a:t>
              </a:r>
            </a:p>
            <a:p>
              <a:pPr>
                <a:spcAft>
                  <a:spcPts val="1200"/>
                </a:spcAft>
              </a:pPr>
              <a:r>
                <a:rPr lang="ru-RU" sz="1300" dirty="0" smtClean="0"/>
                <a:t>- </a:t>
              </a:r>
              <a:r>
                <a:rPr lang="en-US" sz="1300" dirty="0" smtClean="0"/>
                <a:t>Mo, Ti, Zr, Mn, Fe; </a:t>
              </a:r>
              <a:r>
                <a:rPr lang="ru-RU" sz="1300" dirty="0" smtClean="0"/>
                <a:t>перспективные</a:t>
              </a:r>
            </a:p>
            <a:p>
              <a:pPr>
                <a:spcAft>
                  <a:spcPts val="1200"/>
                </a:spcAft>
              </a:pPr>
              <a:r>
                <a:rPr lang="ru-RU" sz="1300" dirty="0" smtClean="0"/>
                <a:t>- </a:t>
              </a:r>
              <a:r>
                <a:rPr lang="en-US" sz="1300" dirty="0" smtClean="0"/>
                <a:t>Ti, Cr, Nb; </a:t>
              </a:r>
              <a:r>
                <a:rPr lang="ru-RU" sz="1300" dirty="0" err="1" smtClean="0"/>
                <a:t>слабоперспективные</a:t>
              </a:r>
              <a:endParaRPr lang="ru-RU" sz="1300" dirty="0"/>
            </a:p>
            <a:p>
              <a:pPr>
                <a:spcAft>
                  <a:spcPts val="1200"/>
                </a:spcAft>
              </a:pPr>
              <a:r>
                <a:rPr lang="ru-RU" sz="1300" dirty="0" smtClean="0"/>
                <a:t>- </a:t>
              </a:r>
              <a:r>
                <a:rPr lang="en-US" sz="1300" dirty="0" err="1" smtClean="0"/>
                <a:t>Sc</a:t>
              </a:r>
              <a:r>
                <a:rPr lang="en-US" sz="1300" dirty="0" smtClean="0"/>
                <a:t>, U, Nb, Zr, Hf; </a:t>
              </a:r>
              <a:r>
                <a:rPr lang="ru-RU" sz="1300" dirty="0" smtClean="0"/>
                <a:t>неопределенной перспективности</a:t>
              </a:r>
            </a:p>
            <a:p>
              <a:pPr>
                <a:spcAft>
                  <a:spcPts val="1200"/>
                </a:spcAft>
              </a:pPr>
              <a:r>
                <a:rPr lang="ru-RU" sz="1300" dirty="0" smtClean="0"/>
                <a:t>- Неизученные территории</a:t>
              </a:r>
              <a:endParaRPr lang="ru-RU" sz="1300" dirty="0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7983" y="3553695"/>
              <a:ext cx="548486" cy="304457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7983" y="4102630"/>
              <a:ext cx="548486" cy="304457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7983" y="4696980"/>
              <a:ext cx="548486" cy="304457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7983" y="5218201"/>
              <a:ext cx="548486" cy="304457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4714" y="5915390"/>
              <a:ext cx="548486" cy="304457"/>
            </a:xfrm>
            <a:prstGeom prst="rect">
              <a:avLst/>
            </a:prstGeom>
          </p:spPr>
        </p:pic>
        <p:sp>
          <p:nvSpPr>
            <p:cNvPr id="44" name="Овал 43"/>
            <p:cNvSpPr/>
            <p:nvPr/>
          </p:nvSpPr>
          <p:spPr bwMode="auto">
            <a:xfrm>
              <a:off x="6585092" y="260522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791957" y="2523638"/>
              <a:ext cx="2552830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sz="1300" dirty="0" smtClean="0"/>
                <a:t>Месторождения </a:t>
              </a:r>
              <a:r>
                <a:rPr lang="en-US" sz="1300" dirty="0" smtClean="0"/>
                <a:t>U, Mg, Fe</a:t>
              </a:r>
              <a:r>
                <a:rPr lang="ru-RU" sz="1300" dirty="0" smtClean="0"/>
                <a:t>  </a:t>
              </a:r>
              <a:endParaRPr lang="ru-RU" sz="1300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62002" y="688062"/>
            <a:ext cx="7419150" cy="6126397"/>
            <a:chOff x="362002" y="505140"/>
            <a:chExt cx="7640672" cy="630932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02" y="505140"/>
              <a:ext cx="6019386" cy="6309320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 bwMode="auto">
            <a:xfrm>
              <a:off x="773373" y="629870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610436" y="532516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1310185" y="531633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1687774" y="558018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2639698" y="578088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3140116" y="57422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2858870" y="5255705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2167383" y="4832938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2090045" y="498080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761492" y="4825587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4902519" y="474305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 bwMode="auto">
            <a:xfrm>
              <a:off x="3573437" y="3586814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5004877" y="469956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0" name="Овал 19"/>
            <p:cNvSpPr/>
            <p:nvPr/>
          </p:nvSpPr>
          <p:spPr bwMode="auto">
            <a:xfrm>
              <a:off x="3212903" y="332569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3294357" y="292437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" name="Овал 21"/>
            <p:cNvSpPr/>
            <p:nvPr/>
          </p:nvSpPr>
          <p:spPr bwMode="auto">
            <a:xfrm>
              <a:off x="3408088" y="283774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2420900" y="301202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2498238" y="2931008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5" name="Овал 24"/>
            <p:cNvSpPr/>
            <p:nvPr/>
          </p:nvSpPr>
          <p:spPr bwMode="auto">
            <a:xfrm>
              <a:off x="2930082" y="25511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3133653" y="240553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7" name="Овал 26"/>
            <p:cNvSpPr/>
            <p:nvPr/>
          </p:nvSpPr>
          <p:spPr bwMode="auto">
            <a:xfrm>
              <a:off x="3290240" y="3900712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8" name="Овал 27"/>
            <p:cNvSpPr/>
            <p:nvPr/>
          </p:nvSpPr>
          <p:spPr bwMode="auto">
            <a:xfrm>
              <a:off x="2090045" y="212994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9" name="Овал 28"/>
            <p:cNvSpPr/>
            <p:nvPr/>
          </p:nvSpPr>
          <p:spPr bwMode="auto">
            <a:xfrm>
              <a:off x="2851709" y="2103534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3825249" y="234501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3984473" y="2026196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5663147" y="1972991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6" name="Овал 45"/>
            <p:cNvSpPr/>
            <p:nvPr/>
          </p:nvSpPr>
          <p:spPr bwMode="auto">
            <a:xfrm>
              <a:off x="5148224" y="608323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7" name="Овал 46"/>
            <p:cNvSpPr/>
            <p:nvPr/>
          </p:nvSpPr>
          <p:spPr bwMode="auto">
            <a:xfrm>
              <a:off x="5038079" y="6235639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8" name="Овал 47"/>
            <p:cNvSpPr/>
            <p:nvPr/>
          </p:nvSpPr>
          <p:spPr bwMode="auto">
            <a:xfrm>
              <a:off x="5137665" y="6208480"/>
              <a:ext cx="77338" cy="7733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 bwMode="auto">
            <a:xfrm>
              <a:off x="4227968" y="1846907"/>
              <a:ext cx="1765426" cy="1883121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3446757" y="4061185"/>
              <a:ext cx="1765426" cy="1344897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3485426" y="4553893"/>
              <a:ext cx="977932" cy="772989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" name="Овал 35"/>
            <p:cNvSpPr/>
            <p:nvPr/>
          </p:nvSpPr>
          <p:spPr bwMode="auto">
            <a:xfrm>
              <a:off x="4479780" y="2129940"/>
              <a:ext cx="1183367" cy="106648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54" name="Прямая соединительная линия 53"/>
            <p:cNvCxnSpPr/>
            <p:nvPr/>
          </p:nvCxnSpPr>
          <p:spPr bwMode="auto">
            <a:xfrm flipV="1">
              <a:off x="4138276" y="3089360"/>
              <a:ext cx="700555" cy="1544397"/>
            </a:xfrm>
            <a:prstGeom prst="line">
              <a:avLst/>
            </a:prstGeom>
            <a:ln w="762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59506" y="3237513"/>
              <a:ext cx="1685078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100" dirty="0" smtClean="0"/>
                <a:t>Ядро и АГХП РМС</a:t>
              </a:r>
            </a:p>
            <a:p>
              <a:pPr algn="ctr"/>
              <a:r>
                <a:rPr lang="en-US" sz="1000" b="1" dirty="0"/>
                <a:t>Au, Ag, Sb, Pb, Zn, Mo, Cu</a:t>
              </a:r>
              <a:endParaRPr lang="ru-RU" sz="1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96669" y="4096060"/>
              <a:ext cx="1362874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100" dirty="0" smtClean="0"/>
                <a:t>АГХП фланга РМС</a:t>
              </a:r>
            </a:p>
            <a:p>
              <a:pPr algn="ctr"/>
              <a:r>
                <a:rPr lang="en-US" sz="1050" b="1" dirty="0"/>
                <a:t>Au, Ag</a:t>
              </a:r>
              <a:r>
                <a:rPr lang="ru-RU" sz="1050" b="1" dirty="0"/>
                <a:t>,</a:t>
              </a:r>
              <a:r>
                <a:rPr lang="en-US" sz="1050" b="1" dirty="0"/>
                <a:t> Pb,</a:t>
              </a:r>
              <a:r>
                <a:rPr lang="ru-RU" sz="1050" b="1" dirty="0"/>
                <a:t> </a:t>
              </a:r>
              <a:r>
                <a:rPr lang="en-US" sz="1050" b="1" dirty="0"/>
                <a:t>Zn</a:t>
              </a:r>
              <a:endParaRPr lang="ru-RU" sz="1050" dirty="0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328909" y="1788170"/>
              <a:ext cx="2781622" cy="3670605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2849221" y="6496989"/>
              <a:ext cx="1130644" cy="2808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2941105" y="6668034"/>
              <a:ext cx="679012" cy="1098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33397" y="6464797"/>
              <a:ext cx="1146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0             30 км</a:t>
              </a:r>
              <a:endParaRPr lang="ru-RU" sz="12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52329" y="5934947"/>
              <a:ext cx="159588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Эпицентр АГХП </a:t>
              </a:r>
            </a:p>
            <a:p>
              <a:pPr algn="ctr"/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фланга РМС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41440" y="1318471"/>
              <a:ext cx="146123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Эпицентр ядра </a:t>
              </a:r>
            </a:p>
            <a:p>
              <a:pPr algn="ctr"/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РМС и АГХП</a:t>
              </a:r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946656">
            <a:off x="5260148" y="2019578"/>
            <a:ext cx="1218857" cy="334903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063298">
            <a:off x="3583984" y="5526889"/>
            <a:ext cx="706180" cy="253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5103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99" t="4988" r="3906" b="61567"/>
          <a:stretch/>
        </p:blipFill>
        <p:spPr>
          <a:xfrm>
            <a:off x="268749" y="1117461"/>
            <a:ext cx="8788165" cy="5050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5" t="66892" r="75377" b="22455"/>
          <a:stretch/>
        </p:blipFill>
        <p:spPr>
          <a:xfrm>
            <a:off x="243839" y="5181418"/>
            <a:ext cx="2342607" cy="1561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 bwMode="auto">
          <a:xfrm>
            <a:off x="2523071" y="3709470"/>
            <a:ext cx="2003661" cy="1140736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7461864" y="2351449"/>
            <a:ext cx="1238515" cy="3069125"/>
          </a:xfrm>
          <a:custGeom>
            <a:avLst/>
            <a:gdLst>
              <a:gd name="connsiteX0" fmla="*/ 1059255 w 1195057"/>
              <a:gd name="connsiteY0" fmla="*/ 0 h 3069125"/>
              <a:gd name="connsiteX1" fmla="*/ 606582 w 1195057"/>
              <a:gd name="connsiteY1" fmla="*/ 353085 h 3069125"/>
              <a:gd name="connsiteX2" fmla="*/ 380245 w 1195057"/>
              <a:gd name="connsiteY2" fmla="*/ 660903 h 3069125"/>
              <a:gd name="connsiteX3" fmla="*/ 181069 w 1195057"/>
              <a:gd name="connsiteY3" fmla="*/ 896293 h 3069125"/>
              <a:gd name="connsiteX4" fmla="*/ 72427 w 1195057"/>
              <a:gd name="connsiteY4" fmla="*/ 1086416 h 3069125"/>
              <a:gd name="connsiteX5" fmla="*/ 63374 w 1195057"/>
              <a:gd name="connsiteY5" fmla="*/ 1195057 h 3069125"/>
              <a:gd name="connsiteX6" fmla="*/ 18107 w 1195057"/>
              <a:gd name="connsiteY6" fmla="*/ 1367073 h 3069125"/>
              <a:gd name="connsiteX7" fmla="*/ 0 w 1195057"/>
              <a:gd name="connsiteY7" fmla="*/ 1566250 h 3069125"/>
              <a:gd name="connsiteX8" fmla="*/ 0 w 1195057"/>
              <a:gd name="connsiteY8" fmla="*/ 1828800 h 3069125"/>
              <a:gd name="connsiteX9" fmla="*/ 18107 w 1195057"/>
              <a:gd name="connsiteY9" fmla="*/ 2209046 h 3069125"/>
              <a:gd name="connsiteX10" fmla="*/ 72427 w 1195057"/>
              <a:gd name="connsiteY10" fmla="*/ 2335794 h 3069125"/>
              <a:gd name="connsiteX11" fmla="*/ 199176 w 1195057"/>
              <a:gd name="connsiteY11" fmla="*/ 2562131 h 3069125"/>
              <a:gd name="connsiteX12" fmla="*/ 452673 w 1195057"/>
              <a:gd name="connsiteY12" fmla="*/ 2815628 h 3069125"/>
              <a:gd name="connsiteX13" fmla="*/ 570368 w 1195057"/>
              <a:gd name="connsiteY13" fmla="*/ 2924269 h 3069125"/>
              <a:gd name="connsiteX14" fmla="*/ 787651 w 1195057"/>
              <a:gd name="connsiteY14" fmla="*/ 2987644 h 3069125"/>
              <a:gd name="connsiteX15" fmla="*/ 986827 w 1195057"/>
              <a:gd name="connsiteY15" fmla="*/ 3041964 h 3069125"/>
              <a:gd name="connsiteX16" fmla="*/ 1195057 w 1195057"/>
              <a:gd name="connsiteY16" fmla="*/ 3069125 h 3069125"/>
              <a:gd name="connsiteX0" fmla="*/ 1059255 w 1195057"/>
              <a:gd name="connsiteY0" fmla="*/ 0 h 3069125"/>
              <a:gd name="connsiteX1" fmla="*/ 606582 w 1195057"/>
              <a:gd name="connsiteY1" fmla="*/ 353085 h 3069125"/>
              <a:gd name="connsiteX2" fmla="*/ 380245 w 1195057"/>
              <a:gd name="connsiteY2" fmla="*/ 660903 h 3069125"/>
              <a:gd name="connsiteX3" fmla="*/ 181069 w 1195057"/>
              <a:gd name="connsiteY3" fmla="*/ 896293 h 3069125"/>
              <a:gd name="connsiteX4" fmla="*/ 108641 w 1195057"/>
              <a:gd name="connsiteY4" fmla="*/ 1059256 h 3069125"/>
              <a:gd name="connsiteX5" fmla="*/ 63374 w 1195057"/>
              <a:gd name="connsiteY5" fmla="*/ 1195057 h 3069125"/>
              <a:gd name="connsiteX6" fmla="*/ 18107 w 1195057"/>
              <a:gd name="connsiteY6" fmla="*/ 1367073 h 3069125"/>
              <a:gd name="connsiteX7" fmla="*/ 0 w 1195057"/>
              <a:gd name="connsiteY7" fmla="*/ 1566250 h 3069125"/>
              <a:gd name="connsiteX8" fmla="*/ 0 w 1195057"/>
              <a:gd name="connsiteY8" fmla="*/ 1828800 h 3069125"/>
              <a:gd name="connsiteX9" fmla="*/ 18107 w 1195057"/>
              <a:gd name="connsiteY9" fmla="*/ 2209046 h 3069125"/>
              <a:gd name="connsiteX10" fmla="*/ 72427 w 1195057"/>
              <a:gd name="connsiteY10" fmla="*/ 2335794 h 3069125"/>
              <a:gd name="connsiteX11" fmla="*/ 199176 w 1195057"/>
              <a:gd name="connsiteY11" fmla="*/ 2562131 h 3069125"/>
              <a:gd name="connsiteX12" fmla="*/ 452673 w 1195057"/>
              <a:gd name="connsiteY12" fmla="*/ 2815628 h 3069125"/>
              <a:gd name="connsiteX13" fmla="*/ 570368 w 1195057"/>
              <a:gd name="connsiteY13" fmla="*/ 2924269 h 3069125"/>
              <a:gd name="connsiteX14" fmla="*/ 787651 w 1195057"/>
              <a:gd name="connsiteY14" fmla="*/ 2987644 h 3069125"/>
              <a:gd name="connsiteX15" fmla="*/ 986827 w 1195057"/>
              <a:gd name="connsiteY15" fmla="*/ 3041964 h 3069125"/>
              <a:gd name="connsiteX16" fmla="*/ 1195057 w 1195057"/>
              <a:gd name="connsiteY16" fmla="*/ 3069125 h 3069125"/>
              <a:gd name="connsiteX0" fmla="*/ 1059255 w 1195057"/>
              <a:gd name="connsiteY0" fmla="*/ 0 h 3069125"/>
              <a:gd name="connsiteX1" fmla="*/ 606582 w 1195057"/>
              <a:gd name="connsiteY1" fmla="*/ 353085 h 3069125"/>
              <a:gd name="connsiteX2" fmla="*/ 380245 w 1195057"/>
              <a:gd name="connsiteY2" fmla="*/ 660903 h 3069125"/>
              <a:gd name="connsiteX3" fmla="*/ 181069 w 1195057"/>
              <a:gd name="connsiteY3" fmla="*/ 896293 h 3069125"/>
              <a:gd name="connsiteX4" fmla="*/ 108641 w 1195057"/>
              <a:gd name="connsiteY4" fmla="*/ 1059256 h 3069125"/>
              <a:gd name="connsiteX5" fmla="*/ 63374 w 1195057"/>
              <a:gd name="connsiteY5" fmla="*/ 1195057 h 3069125"/>
              <a:gd name="connsiteX6" fmla="*/ 18107 w 1195057"/>
              <a:gd name="connsiteY6" fmla="*/ 1367073 h 3069125"/>
              <a:gd name="connsiteX7" fmla="*/ 0 w 1195057"/>
              <a:gd name="connsiteY7" fmla="*/ 1566250 h 3069125"/>
              <a:gd name="connsiteX8" fmla="*/ 0 w 1195057"/>
              <a:gd name="connsiteY8" fmla="*/ 1828800 h 3069125"/>
              <a:gd name="connsiteX9" fmla="*/ 18107 w 1195057"/>
              <a:gd name="connsiteY9" fmla="*/ 2209046 h 3069125"/>
              <a:gd name="connsiteX10" fmla="*/ 72427 w 1195057"/>
              <a:gd name="connsiteY10" fmla="*/ 2335794 h 3069125"/>
              <a:gd name="connsiteX11" fmla="*/ 199176 w 1195057"/>
              <a:gd name="connsiteY11" fmla="*/ 2562131 h 3069125"/>
              <a:gd name="connsiteX12" fmla="*/ 452673 w 1195057"/>
              <a:gd name="connsiteY12" fmla="*/ 2815628 h 3069125"/>
              <a:gd name="connsiteX13" fmla="*/ 570368 w 1195057"/>
              <a:gd name="connsiteY13" fmla="*/ 2924269 h 3069125"/>
              <a:gd name="connsiteX14" fmla="*/ 787651 w 1195057"/>
              <a:gd name="connsiteY14" fmla="*/ 2987644 h 3069125"/>
              <a:gd name="connsiteX15" fmla="*/ 986827 w 1195057"/>
              <a:gd name="connsiteY15" fmla="*/ 3041964 h 3069125"/>
              <a:gd name="connsiteX16" fmla="*/ 1195057 w 1195057"/>
              <a:gd name="connsiteY16" fmla="*/ 3069125 h 3069125"/>
              <a:gd name="connsiteX0" fmla="*/ 1059255 w 1195057"/>
              <a:gd name="connsiteY0" fmla="*/ 0 h 3069125"/>
              <a:gd name="connsiteX1" fmla="*/ 606582 w 1195057"/>
              <a:gd name="connsiteY1" fmla="*/ 353085 h 3069125"/>
              <a:gd name="connsiteX2" fmla="*/ 380245 w 1195057"/>
              <a:gd name="connsiteY2" fmla="*/ 660903 h 3069125"/>
              <a:gd name="connsiteX3" fmla="*/ 181069 w 1195057"/>
              <a:gd name="connsiteY3" fmla="*/ 896293 h 3069125"/>
              <a:gd name="connsiteX4" fmla="*/ 108641 w 1195057"/>
              <a:gd name="connsiteY4" fmla="*/ 1059256 h 3069125"/>
              <a:gd name="connsiteX5" fmla="*/ 63374 w 1195057"/>
              <a:gd name="connsiteY5" fmla="*/ 1195057 h 3069125"/>
              <a:gd name="connsiteX6" fmla="*/ 18107 w 1195057"/>
              <a:gd name="connsiteY6" fmla="*/ 1367073 h 3069125"/>
              <a:gd name="connsiteX7" fmla="*/ 0 w 1195057"/>
              <a:gd name="connsiteY7" fmla="*/ 1566250 h 3069125"/>
              <a:gd name="connsiteX8" fmla="*/ 0 w 1195057"/>
              <a:gd name="connsiteY8" fmla="*/ 1828800 h 3069125"/>
              <a:gd name="connsiteX9" fmla="*/ 18107 w 1195057"/>
              <a:gd name="connsiteY9" fmla="*/ 2209046 h 3069125"/>
              <a:gd name="connsiteX10" fmla="*/ 72427 w 1195057"/>
              <a:gd name="connsiteY10" fmla="*/ 2335794 h 3069125"/>
              <a:gd name="connsiteX11" fmla="*/ 241011 w 1195057"/>
              <a:gd name="connsiteY11" fmla="*/ 2586037 h 3069125"/>
              <a:gd name="connsiteX12" fmla="*/ 452673 w 1195057"/>
              <a:gd name="connsiteY12" fmla="*/ 2815628 h 3069125"/>
              <a:gd name="connsiteX13" fmla="*/ 570368 w 1195057"/>
              <a:gd name="connsiteY13" fmla="*/ 2924269 h 3069125"/>
              <a:gd name="connsiteX14" fmla="*/ 787651 w 1195057"/>
              <a:gd name="connsiteY14" fmla="*/ 2987644 h 3069125"/>
              <a:gd name="connsiteX15" fmla="*/ 986827 w 1195057"/>
              <a:gd name="connsiteY15" fmla="*/ 3041964 h 3069125"/>
              <a:gd name="connsiteX16" fmla="*/ 1195057 w 1195057"/>
              <a:gd name="connsiteY16" fmla="*/ 3069125 h 3069125"/>
              <a:gd name="connsiteX0" fmla="*/ 1095114 w 1230916"/>
              <a:gd name="connsiteY0" fmla="*/ 0 h 3069125"/>
              <a:gd name="connsiteX1" fmla="*/ 642441 w 1230916"/>
              <a:gd name="connsiteY1" fmla="*/ 353085 h 3069125"/>
              <a:gd name="connsiteX2" fmla="*/ 416104 w 1230916"/>
              <a:gd name="connsiteY2" fmla="*/ 660903 h 3069125"/>
              <a:gd name="connsiteX3" fmla="*/ 216928 w 1230916"/>
              <a:gd name="connsiteY3" fmla="*/ 896293 h 3069125"/>
              <a:gd name="connsiteX4" fmla="*/ 144500 w 1230916"/>
              <a:gd name="connsiteY4" fmla="*/ 1059256 h 3069125"/>
              <a:gd name="connsiteX5" fmla="*/ 99233 w 1230916"/>
              <a:gd name="connsiteY5" fmla="*/ 1195057 h 3069125"/>
              <a:gd name="connsiteX6" fmla="*/ 53966 w 1230916"/>
              <a:gd name="connsiteY6" fmla="*/ 1367073 h 3069125"/>
              <a:gd name="connsiteX7" fmla="*/ 35859 w 1230916"/>
              <a:gd name="connsiteY7" fmla="*/ 1566250 h 3069125"/>
              <a:gd name="connsiteX8" fmla="*/ 0 w 1230916"/>
              <a:gd name="connsiteY8" fmla="*/ 1906494 h 3069125"/>
              <a:gd name="connsiteX9" fmla="*/ 53966 w 1230916"/>
              <a:gd name="connsiteY9" fmla="*/ 2209046 h 3069125"/>
              <a:gd name="connsiteX10" fmla="*/ 108286 w 1230916"/>
              <a:gd name="connsiteY10" fmla="*/ 2335794 h 3069125"/>
              <a:gd name="connsiteX11" fmla="*/ 276870 w 1230916"/>
              <a:gd name="connsiteY11" fmla="*/ 2586037 h 3069125"/>
              <a:gd name="connsiteX12" fmla="*/ 488532 w 1230916"/>
              <a:gd name="connsiteY12" fmla="*/ 2815628 h 3069125"/>
              <a:gd name="connsiteX13" fmla="*/ 606227 w 1230916"/>
              <a:gd name="connsiteY13" fmla="*/ 2924269 h 3069125"/>
              <a:gd name="connsiteX14" fmla="*/ 823510 w 1230916"/>
              <a:gd name="connsiteY14" fmla="*/ 2987644 h 3069125"/>
              <a:gd name="connsiteX15" fmla="*/ 1022686 w 1230916"/>
              <a:gd name="connsiteY15" fmla="*/ 3041964 h 3069125"/>
              <a:gd name="connsiteX16" fmla="*/ 1230916 w 1230916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60903 h 3069125"/>
              <a:gd name="connsiteX3" fmla="*/ 222915 w 1236903"/>
              <a:gd name="connsiteY3" fmla="*/ 896293 h 3069125"/>
              <a:gd name="connsiteX4" fmla="*/ 150487 w 1236903"/>
              <a:gd name="connsiteY4" fmla="*/ 1059256 h 3069125"/>
              <a:gd name="connsiteX5" fmla="*/ 105220 w 1236903"/>
              <a:gd name="connsiteY5" fmla="*/ 1195057 h 3069125"/>
              <a:gd name="connsiteX6" fmla="*/ 59953 w 1236903"/>
              <a:gd name="connsiteY6" fmla="*/ 1367073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60903 h 3069125"/>
              <a:gd name="connsiteX3" fmla="*/ 222915 w 1236903"/>
              <a:gd name="connsiteY3" fmla="*/ 896293 h 3069125"/>
              <a:gd name="connsiteX4" fmla="*/ 150487 w 1236903"/>
              <a:gd name="connsiteY4" fmla="*/ 1059256 h 3069125"/>
              <a:gd name="connsiteX5" fmla="*/ 105220 w 1236903"/>
              <a:gd name="connsiteY5" fmla="*/ 1195057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60903 h 3069125"/>
              <a:gd name="connsiteX3" fmla="*/ 222915 w 1236903"/>
              <a:gd name="connsiteY3" fmla="*/ 896293 h 3069125"/>
              <a:gd name="connsiteX4" fmla="*/ 150487 w 1236903"/>
              <a:gd name="connsiteY4" fmla="*/ 1059256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60903 h 3069125"/>
              <a:gd name="connsiteX3" fmla="*/ 222915 w 1236903"/>
              <a:gd name="connsiteY3" fmla="*/ 896293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60903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648428 w 1236903"/>
              <a:gd name="connsiteY1" fmla="*/ 3530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12214 w 1236903"/>
              <a:gd name="connsiteY13" fmla="*/ 2924269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1101 w 1236903"/>
              <a:gd name="connsiteY0" fmla="*/ 0 h 3069125"/>
              <a:gd name="connsiteX1" fmla="*/ 779910 w 1236903"/>
              <a:gd name="connsiteY1" fmla="*/ 251485 h 3069125"/>
              <a:gd name="connsiteX2" fmla="*/ 422091 w 1236903"/>
              <a:gd name="connsiteY2" fmla="*/ 619068 h 3069125"/>
              <a:gd name="connsiteX3" fmla="*/ 252797 w 1236903"/>
              <a:gd name="connsiteY3" fmla="*/ 836528 h 3069125"/>
              <a:gd name="connsiteX4" fmla="*/ 144510 w 1236903"/>
              <a:gd name="connsiteY4" fmla="*/ 1029373 h 3069125"/>
              <a:gd name="connsiteX5" fmla="*/ 87290 w 1236903"/>
              <a:gd name="connsiteY5" fmla="*/ 1165174 h 3069125"/>
              <a:gd name="connsiteX6" fmla="*/ 30071 w 1236903"/>
              <a:gd name="connsiteY6" fmla="*/ 1337190 h 3069125"/>
              <a:gd name="connsiteX7" fmla="*/ 10 w 1236903"/>
              <a:gd name="connsiteY7" fmla="*/ 1578203 h 3069125"/>
              <a:gd name="connsiteX8" fmla="*/ 5987 w 1236903"/>
              <a:gd name="connsiteY8" fmla="*/ 1906494 h 3069125"/>
              <a:gd name="connsiteX9" fmla="*/ 59953 w 1236903"/>
              <a:gd name="connsiteY9" fmla="*/ 2209046 h 3069125"/>
              <a:gd name="connsiteX10" fmla="*/ 114273 w 1236903"/>
              <a:gd name="connsiteY10" fmla="*/ 2335794 h 3069125"/>
              <a:gd name="connsiteX11" fmla="*/ 282857 w 1236903"/>
              <a:gd name="connsiteY11" fmla="*/ 2586037 h 3069125"/>
              <a:gd name="connsiteX12" fmla="*/ 494519 w 1236903"/>
              <a:gd name="connsiteY12" fmla="*/ 2815628 h 3069125"/>
              <a:gd name="connsiteX13" fmla="*/ 654050 w 1236903"/>
              <a:gd name="connsiteY13" fmla="*/ 2930246 h 3069125"/>
              <a:gd name="connsiteX14" fmla="*/ 829497 w 1236903"/>
              <a:gd name="connsiteY14" fmla="*/ 2987644 h 3069125"/>
              <a:gd name="connsiteX15" fmla="*/ 1028673 w 1236903"/>
              <a:gd name="connsiteY15" fmla="*/ 3041964 h 3069125"/>
              <a:gd name="connsiteX16" fmla="*/ 1236903 w 12369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656550 w 1239403"/>
              <a:gd name="connsiteY13" fmla="*/ 2930246 h 3069125"/>
              <a:gd name="connsiteX14" fmla="*/ 831997 w 1239403"/>
              <a:gd name="connsiteY14" fmla="*/ 2987644 h 3069125"/>
              <a:gd name="connsiteX15" fmla="*/ 1031173 w 1239403"/>
              <a:gd name="connsiteY15" fmla="*/ 3041964 h 3069125"/>
              <a:gd name="connsiteX16" fmla="*/ 1239403 w 12394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656550 w 1239403"/>
              <a:gd name="connsiteY13" fmla="*/ 2930246 h 3069125"/>
              <a:gd name="connsiteX14" fmla="*/ 831997 w 1239403"/>
              <a:gd name="connsiteY14" fmla="*/ 2987644 h 3069125"/>
              <a:gd name="connsiteX15" fmla="*/ 1031173 w 1239403"/>
              <a:gd name="connsiteY15" fmla="*/ 3041964 h 3069125"/>
              <a:gd name="connsiteX16" fmla="*/ 1239403 w 12394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656550 w 1239403"/>
              <a:gd name="connsiteY13" fmla="*/ 2930246 h 3069125"/>
              <a:gd name="connsiteX14" fmla="*/ 831997 w 1239403"/>
              <a:gd name="connsiteY14" fmla="*/ 2987644 h 3069125"/>
              <a:gd name="connsiteX15" fmla="*/ 1031173 w 1239403"/>
              <a:gd name="connsiteY15" fmla="*/ 3041964 h 3069125"/>
              <a:gd name="connsiteX16" fmla="*/ 1239403 w 12394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656550 w 1239403"/>
              <a:gd name="connsiteY13" fmla="*/ 2930246 h 3069125"/>
              <a:gd name="connsiteX14" fmla="*/ 831997 w 1239403"/>
              <a:gd name="connsiteY14" fmla="*/ 2987644 h 3069125"/>
              <a:gd name="connsiteX15" fmla="*/ 1031173 w 1239403"/>
              <a:gd name="connsiteY15" fmla="*/ 3041964 h 3069125"/>
              <a:gd name="connsiteX16" fmla="*/ 1239403 w 12394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656550 w 1239403"/>
              <a:gd name="connsiteY13" fmla="*/ 2930246 h 3069125"/>
              <a:gd name="connsiteX14" fmla="*/ 831997 w 1239403"/>
              <a:gd name="connsiteY14" fmla="*/ 2987644 h 3069125"/>
              <a:gd name="connsiteX15" fmla="*/ 1031173 w 1239403"/>
              <a:gd name="connsiteY15" fmla="*/ 3041964 h 3069125"/>
              <a:gd name="connsiteX16" fmla="*/ 1239403 w 1239403"/>
              <a:gd name="connsiteY16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831997 w 1239403"/>
              <a:gd name="connsiteY13" fmla="*/ 2987644 h 3069125"/>
              <a:gd name="connsiteX14" fmla="*/ 1031173 w 1239403"/>
              <a:gd name="connsiteY14" fmla="*/ 3041964 h 3069125"/>
              <a:gd name="connsiteX15" fmla="*/ 1239403 w 1239403"/>
              <a:gd name="connsiteY15" fmla="*/ 3069125 h 3069125"/>
              <a:gd name="connsiteX0" fmla="*/ 1103601 w 1239403"/>
              <a:gd name="connsiteY0" fmla="*/ 0 h 3069125"/>
              <a:gd name="connsiteX1" fmla="*/ 782410 w 1239403"/>
              <a:gd name="connsiteY1" fmla="*/ 251485 h 3069125"/>
              <a:gd name="connsiteX2" fmla="*/ 424591 w 1239403"/>
              <a:gd name="connsiteY2" fmla="*/ 619068 h 3069125"/>
              <a:gd name="connsiteX3" fmla="*/ 255297 w 1239403"/>
              <a:gd name="connsiteY3" fmla="*/ 836528 h 3069125"/>
              <a:gd name="connsiteX4" fmla="*/ 147010 w 1239403"/>
              <a:gd name="connsiteY4" fmla="*/ 1029373 h 3069125"/>
              <a:gd name="connsiteX5" fmla="*/ 89790 w 1239403"/>
              <a:gd name="connsiteY5" fmla="*/ 1165174 h 3069125"/>
              <a:gd name="connsiteX6" fmla="*/ 32571 w 1239403"/>
              <a:gd name="connsiteY6" fmla="*/ 1337190 h 3069125"/>
              <a:gd name="connsiteX7" fmla="*/ 2510 w 1239403"/>
              <a:gd name="connsiteY7" fmla="*/ 1578203 h 3069125"/>
              <a:gd name="connsiteX8" fmla="*/ 8487 w 1239403"/>
              <a:gd name="connsiteY8" fmla="*/ 1906494 h 3069125"/>
              <a:gd name="connsiteX9" fmla="*/ 62453 w 1239403"/>
              <a:gd name="connsiteY9" fmla="*/ 2209046 h 3069125"/>
              <a:gd name="connsiteX10" fmla="*/ 116773 w 1239403"/>
              <a:gd name="connsiteY10" fmla="*/ 2335794 h 3069125"/>
              <a:gd name="connsiteX11" fmla="*/ 285357 w 1239403"/>
              <a:gd name="connsiteY11" fmla="*/ 2586037 h 3069125"/>
              <a:gd name="connsiteX12" fmla="*/ 497019 w 1239403"/>
              <a:gd name="connsiteY12" fmla="*/ 2815628 h 3069125"/>
              <a:gd name="connsiteX13" fmla="*/ 831997 w 1239403"/>
              <a:gd name="connsiteY13" fmla="*/ 2987644 h 3069125"/>
              <a:gd name="connsiteX14" fmla="*/ 1239403 w 1239403"/>
              <a:gd name="connsiteY14" fmla="*/ 3069125 h 3069125"/>
              <a:gd name="connsiteX0" fmla="*/ 1102713 w 1238515"/>
              <a:gd name="connsiteY0" fmla="*/ 0 h 3069125"/>
              <a:gd name="connsiteX1" fmla="*/ 781522 w 1238515"/>
              <a:gd name="connsiteY1" fmla="*/ 251485 h 3069125"/>
              <a:gd name="connsiteX2" fmla="*/ 423703 w 1238515"/>
              <a:gd name="connsiteY2" fmla="*/ 619068 h 3069125"/>
              <a:gd name="connsiteX3" fmla="*/ 254409 w 1238515"/>
              <a:gd name="connsiteY3" fmla="*/ 836528 h 3069125"/>
              <a:gd name="connsiteX4" fmla="*/ 146122 w 1238515"/>
              <a:gd name="connsiteY4" fmla="*/ 1029373 h 3069125"/>
              <a:gd name="connsiteX5" fmla="*/ 88902 w 1238515"/>
              <a:gd name="connsiteY5" fmla="*/ 1165174 h 3069125"/>
              <a:gd name="connsiteX6" fmla="*/ 31683 w 1238515"/>
              <a:gd name="connsiteY6" fmla="*/ 1337190 h 3069125"/>
              <a:gd name="connsiteX7" fmla="*/ 1622 w 1238515"/>
              <a:gd name="connsiteY7" fmla="*/ 1578203 h 3069125"/>
              <a:gd name="connsiteX8" fmla="*/ 7599 w 1238515"/>
              <a:gd name="connsiteY8" fmla="*/ 1906494 h 3069125"/>
              <a:gd name="connsiteX9" fmla="*/ 37660 w 1238515"/>
              <a:gd name="connsiteY9" fmla="*/ 2143305 h 3069125"/>
              <a:gd name="connsiteX10" fmla="*/ 115885 w 1238515"/>
              <a:gd name="connsiteY10" fmla="*/ 2335794 h 3069125"/>
              <a:gd name="connsiteX11" fmla="*/ 284469 w 1238515"/>
              <a:gd name="connsiteY11" fmla="*/ 2586037 h 3069125"/>
              <a:gd name="connsiteX12" fmla="*/ 496131 w 1238515"/>
              <a:gd name="connsiteY12" fmla="*/ 2815628 h 3069125"/>
              <a:gd name="connsiteX13" fmla="*/ 831109 w 1238515"/>
              <a:gd name="connsiteY13" fmla="*/ 2987644 h 3069125"/>
              <a:gd name="connsiteX14" fmla="*/ 1238515 w 1238515"/>
              <a:gd name="connsiteY14" fmla="*/ 3069125 h 3069125"/>
              <a:gd name="connsiteX0" fmla="*/ 1102713 w 1238515"/>
              <a:gd name="connsiteY0" fmla="*/ 0 h 3069125"/>
              <a:gd name="connsiteX1" fmla="*/ 781522 w 1238515"/>
              <a:gd name="connsiteY1" fmla="*/ 251485 h 3069125"/>
              <a:gd name="connsiteX2" fmla="*/ 423703 w 1238515"/>
              <a:gd name="connsiteY2" fmla="*/ 619068 h 3069125"/>
              <a:gd name="connsiteX3" fmla="*/ 254409 w 1238515"/>
              <a:gd name="connsiteY3" fmla="*/ 836528 h 3069125"/>
              <a:gd name="connsiteX4" fmla="*/ 146122 w 1238515"/>
              <a:gd name="connsiteY4" fmla="*/ 1029373 h 3069125"/>
              <a:gd name="connsiteX5" fmla="*/ 88902 w 1238515"/>
              <a:gd name="connsiteY5" fmla="*/ 1165174 h 3069125"/>
              <a:gd name="connsiteX6" fmla="*/ 31683 w 1238515"/>
              <a:gd name="connsiteY6" fmla="*/ 1337190 h 3069125"/>
              <a:gd name="connsiteX7" fmla="*/ 1622 w 1238515"/>
              <a:gd name="connsiteY7" fmla="*/ 1578203 h 3069125"/>
              <a:gd name="connsiteX8" fmla="*/ 7599 w 1238515"/>
              <a:gd name="connsiteY8" fmla="*/ 1906494 h 3069125"/>
              <a:gd name="connsiteX9" fmla="*/ 37660 w 1238515"/>
              <a:gd name="connsiteY9" fmla="*/ 2143305 h 3069125"/>
              <a:gd name="connsiteX10" fmla="*/ 139791 w 1238515"/>
              <a:gd name="connsiteY10" fmla="*/ 2377629 h 3069125"/>
              <a:gd name="connsiteX11" fmla="*/ 284469 w 1238515"/>
              <a:gd name="connsiteY11" fmla="*/ 2586037 h 3069125"/>
              <a:gd name="connsiteX12" fmla="*/ 496131 w 1238515"/>
              <a:gd name="connsiteY12" fmla="*/ 2815628 h 3069125"/>
              <a:gd name="connsiteX13" fmla="*/ 831109 w 1238515"/>
              <a:gd name="connsiteY13" fmla="*/ 2987644 h 3069125"/>
              <a:gd name="connsiteX14" fmla="*/ 1238515 w 1238515"/>
              <a:gd name="connsiteY14" fmla="*/ 3069125 h 3069125"/>
              <a:gd name="connsiteX0" fmla="*/ 1102713 w 1238515"/>
              <a:gd name="connsiteY0" fmla="*/ 0 h 3069125"/>
              <a:gd name="connsiteX1" fmla="*/ 781522 w 1238515"/>
              <a:gd name="connsiteY1" fmla="*/ 251485 h 3069125"/>
              <a:gd name="connsiteX2" fmla="*/ 423703 w 1238515"/>
              <a:gd name="connsiteY2" fmla="*/ 619068 h 3069125"/>
              <a:gd name="connsiteX3" fmla="*/ 254409 w 1238515"/>
              <a:gd name="connsiteY3" fmla="*/ 836528 h 3069125"/>
              <a:gd name="connsiteX4" fmla="*/ 146122 w 1238515"/>
              <a:gd name="connsiteY4" fmla="*/ 1029373 h 3069125"/>
              <a:gd name="connsiteX5" fmla="*/ 88902 w 1238515"/>
              <a:gd name="connsiteY5" fmla="*/ 1165174 h 3069125"/>
              <a:gd name="connsiteX6" fmla="*/ 31683 w 1238515"/>
              <a:gd name="connsiteY6" fmla="*/ 1337190 h 3069125"/>
              <a:gd name="connsiteX7" fmla="*/ 1622 w 1238515"/>
              <a:gd name="connsiteY7" fmla="*/ 1578203 h 3069125"/>
              <a:gd name="connsiteX8" fmla="*/ 7599 w 1238515"/>
              <a:gd name="connsiteY8" fmla="*/ 1906494 h 3069125"/>
              <a:gd name="connsiteX9" fmla="*/ 37660 w 1238515"/>
              <a:gd name="connsiteY9" fmla="*/ 2143305 h 3069125"/>
              <a:gd name="connsiteX10" fmla="*/ 139791 w 1238515"/>
              <a:gd name="connsiteY10" fmla="*/ 2377629 h 3069125"/>
              <a:gd name="connsiteX11" fmla="*/ 308375 w 1238515"/>
              <a:gd name="connsiteY11" fmla="*/ 2627873 h 3069125"/>
              <a:gd name="connsiteX12" fmla="*/ 496131 w 1238515"/>
              <a:gd name="connsiteY12" fmla="*/ 2815628 h 3069125"/>
              <a:gd name="connsiteX13" fmla="*/ 831109 w 1238515"/>
              <a:gd name="connsiteY13" fmla="*/ 2987644 h 3069125"/>
              <a:gd name="connsiteX14" fmla="*/ 1238515 w 1238515"/>
              <a:gd name="connsiteY14" fmla="*/ 3069125 h 3069125"/>
              <a:gd name="connsiteX0" fmla="*/ 1102713 w 1238515"/>
              <a:gd name="connsiteY0" fmla="*/ 0 h 3069125"/>
              <a:gd name="connsiteX1" fmla="*/ 781522 w 1238515"/>
              <a:gd name="connsiteY1" fmla="*/ 251485 h 3069125"/>
              <a:gd name="connsiteX2" fmla="*/ 423703 w 1238515"/>
              <a:gd name="connsiteY2" fmla="*/ 619068 h 3069125"/>
              <a:gd name="connsiteX3" fmla="*/ 254409 w 1238515"/>
              <a:gd name="connsiteY3" fmla="*/ 836528 h 3069125"/>
              <a:gd name="connsiteX4" fmla="*/ 146122 w 1238515"/>
              <a:gd name="connsiteY4" fmla="*/ 1029373 h 3069125"/>
              <a:gd name="connsiteX5" fmla="*/ 88902 w 1238515"/>
              <a:gd name="connsiteY5" fmla="*/ 1165174 h 3069125"/>
              <a:gd name="connsiteX6" fmla="*/ 31683 w 1238515"/>
              <a:gd name="connsiteY6" fmla="*/ 1367072 h 3069125"/>
              <a:gd name="connsiteX7" fmla="*/ 1622 w 1238515"/>
              <a:gd name="connsiteY7" fmla="*/ 1578203 h 3069125"/>
              <a:gd name="connsiteX8" fmla="*/ 7599 w 1238515"/>
              <a:gd name="connsiteY8" fmla="*/ 1906494 h 3069125"/>
              <a:gd name="connsiteX9" fmla="*/ 37660 w 1238515"/>
              <a:gd name="connsiteY9" fmla="*/ 2143305 h 3069125"/>
              <a:gd name="connsiteX10" fmla="*/ 139791 w 1238515"/>
              <a:gd name="connsiteY10" fmla="*/ 2377629 h 3069125"/>
              <a:gd name="connsiteX11" fmla="*/ 308375 w 1238515"/>
              <a:gd name="connsiteY11" fmla="*/ 2627873 h 3069125"/>
              <a:gd name="connsiteX12" fmla="*/ 496131 w 1238515"/>
              <a:gd name="connsiteY12" fmla="*/ 2815628 h 3069125"/>
              <a:gd name="connsiteX13" fmla="*/ 831109 w 1238515"/>
              <a:gd name="connsiteY13" fmla="*/ 2987644 h 3069125"/>
              <a:gd name="connsiteX14" fmla="*/ 1238515 w 1238515"/>
              <a:gd name="connsiteY14" fmla="*/ 3069125 h 306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8515" h="3069125">
                <a:moveTo>
                  <a:pt x="1102713" y="0"/>
                </a:moveTo>
                <a:lnTo>
                  <a:pt x="781522" y="251485"/>
                </a:lnTo>
                <a:lnTo>
                  <a:pt x="423703" y="619068"/>
                </a:lnTo>
                <a:lnTo>
                  <a:pt x="254409" y="836528"/>
                </a:lnTo>
                <a:cubicBezTo>
                  <a:pt x="208146" y="904912"/>
                  <a:pt x="173706" y="974599"/>
                  <a:pt x="146122" y="1029373"/>
                </a:cubicBezTo>
                <a:cubicBezTo>
                  <a:pt x="118538" y="1084147"/>
                  <a:pt x="107975" y="1108891"/>
                  <a:pt x="88902" y="1165174"/>
                </a:cubicBezTo>
                <a:cubicBezTo>
                  <a:pt x="69829" y="1221457"/>
                  <a:pt x="50756" y="1299773"/>
                  <a:pt x="31683" y="1367072"/>
                </a:cubicBezTo>
                <a:cubicBezTo>
                  <a:pt x="12610" y="1424411"/>
                  <a:pt x="5636" y="1488299"/>
                  <a:pt x="1622" y="1578203"/>
                </a:cubicBezTo>
                <a:cubicBezTo>
                  <a:pt x="-2392" y="1668107"/>
                  <a:pt x="1593" y="1812310"/>
                  <a:pt x="7599" y="1906494"/>
                </a:cubicBezTo>
                <a:cubicBezTo>
                  <a:pt x="13605" y="2000678"/>
                  <a:pt x="19671" y="2042454"/>
                  <a:pt x="37660" y="2143305"/>
                </a:cubicBezTo>
                <a:cubicBezTo>
                  <a:pt x="63735" y="2207468"/>
                  <a:pt x="94672" y="2296868"/>
                  <a:pt x="139791" y="2377629"/>
                </a:cubicBezTo>
                <a:cubicBezTo>
                  <a:pt x="184910" y="2458390"/>
                  <a:pt x="248985" y="2554873"/>
                  <a:pt x="308375" y="2627873"/>
                </a:cubicBezTo>
                <a:cubicBezTo>
                  <a:pt x="367765" y="2700873"/>
                  <a:pt x="405024" y="2748694"/>
                  <a:pt x="496131" y="2815628"/>
                </a:cubicBezTo>
                <a:cubicBezTo>
                  <a:pt x="587238" y="2882562"/>
                  <a:pt x="742083" y="2949921"/>
                  <a:pt x="831109" y="2987644"/>
                </a:cubicBezTo>
                <a:cubicBezTo>
                  <a:pt x="954840" y="3029894"/>
                  <a:pt x="1153639" y="3052150"/>
                  <a:pt x="1238515" y="3069125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олилиния 8"/>
          <p:cNvSpPr/>
          <p:nvPr/>
        </p:nvSpPr>
        <p:spPr bwMode="auto">
          <a:xfrm>
            <a:off x="371193" y="1400833"/>
            <a:ext cx="7369520" cy="3774226"/>
          </a:xfrm>
          <a:custGeom>
            <a:avLst/>
            <a:gdLst>
              <a:gd name="connsiteX0" fmla="*/ 0 w 7360467"/>
              <a:gd name="connsiteY0" fmla="*/ 2100404 h 4137434"/>
              <a:gd name="connsiteX1" fmla="*/ 2679825 w 7360467"/>
              <a:gd name="connsiteY1" fmla="*/ 3920151 h 4137434"/>
              <a:gd name="connsiteX2" fmla="*/ 2743200 w 7360467"/>
              <a:gd name="connsiteY2" fmla="*/ 3965418 h 4137434"/>
              <a:gd name="connsiteX3" fmla="*/ 2915215 w 7360467"/>
              <a:gd name="connsiteY3" fmla="*/ 4028792 h 4137434"/>
              <a:gd name="connsiteX4" fmla="*/ 3023857 w 7360467"/>
              <a:gd name="connsiteY4" fmla="*/ 4074060 h 4137434"/>
              <a:gd name="connsiteX5" fmla="*/ 3213980 w 7360467"/>
              <a:gd name="connsiteY5" fmla="*/ 4137434 h 4137434"/>
              <a:gd name="connsiteX6" fmla="*/ 5739897 w 7360467"/>
              <a:gd name="connsiteY6" fmla="*/ 3648547 h 4137434"/>
              <a:gd name="connsiteX7" fmla="*/ 7360467 w 7360467"/>
              <a:gd name="connsiteY7" fmla="*/ 0 h 4137434"/>
              <a:gd name="connsiteX0" fmla="*/ 0 w 7360467"/>
              <a:gd name="connsiteY0" fmla="*/ 2100404 h 4137434"/>
              <a:gd name="connsiteX1" fmla="*/ 1530035 w 7360467"/>
              <a:gd name="connsiteY1" fmla="*/ 3223034 h 4137434"/>
              <a:gd name="connsiteX2" fmla="*/ 2743200 w 7360467"/>
              <a:gd name="connsiteY2" fmla="*/ 3965418 h 4137434"/>
              <a:gd name="connsiteX3" fmla="*/ 2915215 w 7360467"/>
              <a:gd name="connsiteY3" fmla="*/ 4028792 h 4137434"/>
              <a:gd name="connsiteX4" fmla="*/ 3023857 w 7360467"/>
              <a:gd name="connsiteY4" fmla="*/ 4074060 h 4137434"/>
              <a:gd name="connsiteX5" fmla="*/ 3213980 w 7360467"/>
              <a:gd name="connsiteY5" fmla="*/ 4137434 h 4137434"/>
              <a:gd name="connsiteX6" fmla="*/ 5739897 w 7360467"/>
              <a:gd name="connsiteY6" fmla="*/ 3648547 h 4137434"/>
              <a:gd name="connsiteX7" fmla="*/ 7360467 w 7360467"/>
              <a:gd name="connsiteY7" fmla="*/ 0 h 4137434"/>
              <a:gd name="connsiteX0" fmla="*/ 0 w 7360467"/>
              <a:gd name="connsiteY0" fmla="*/ 2100404 h 4137434"/>
              <a:gd name="connsiteX1" fmla="*/ 1530035 w 7360467"/>
              <a:gd name="connsiteY1" fmla="*/ 3223034 h 4137434"/>
              <a:gd name="connsiteX2" fmla="*/ 2915215 w 7360467"/>
              <a:gd name="connsiteY2" fmla="*/ 4028792 h 4137434"/>
              <a:gd name="connsiteX3" fmla="*/ 3023857 w 7360467"/>
              <a:gd name="connsiteY3" fmla="*/ 4074060 h 4137434"/>
              <a:gd name="connsiteX4" fmla="*/ 3213980 w 7360467"/>
              <a:gd name="connsiteY4" fmla="*/ 4137434 h 4137434"/>
              <a:gd name="connsiteX5" fmla="*/ 5739897 w 7360467"/>
              <a:gd name="connsiteY5" fmla="*/ 3648547 h 4137434"/>
              <a:gd name="connsiteX6" fmla="*/ 7360467 w 7360467"/>
              <a:gd name="connsiteY6" fmla="*/ 0 h 4137434"/>
              <a:gd name="connsiteX0" fmla="*/ 0 w 7360467"/>
              <a:gd name="connsiteY0" fmla="*/ 2100404 h 4163280"/>
              <a:gd name="connsiteX1" fmla="*/ 1530035 w 7360467"/>
              <a:gd name="connsiteY1" fmla="*/ 3223034 h 4163280"/>
              <a:gd name="connsiteX2" fmla="*/ 3023857 w 7360467"/>
              <a:gd name="connsiteY2" fmla="*/ 4074060 h 4163280"/>
              <a:gd name="connsiteX3" fmla="*/ 3213980 w 7360467"/>
              <a:gd name="connsiteY3" fmla="*/ 4137434 h 4163280"/>
              <a:gd name="connsiteX4" fmla="*/ 5739897 w 7360467"/>
              <a:gd name="connsiteY4" fmla="*/ 3648547 h 4163280"/>
              <a:gd name="connsiteX5" fmla="*/ 7360467 w 7360467"/>
              <a:gd name="connsiteY5" fmla="*/ 0 h 4163280"/>
              <a:gd name="connsiteX0" fmla="*/ 0 w 7360467"/>
              <a:gd name="connsiteY0" fmla="*/ 2100404 h 4145833"/>
              <a:gd name="connsiteX1" fmla="*/ 1530035 w 7360467"/>
              <a:gd name="connsiteY1" fmla="*/ 3223034 h 4145833"/>
              <a:gd name="connsiteX2" fmla="*/ 3213980 w 7360467"/>
              <a:gd name="connsiteY2" fmla="*/ 4137434 h 4145833"/>
              <a:gd name="connsiteX3" fmla="*/ 5739897 w 7360467"/>
              <a:gd name="connsiteY3" fmla="*/ 3648547 h 4145833"/>
              <a:gd name="connsiteX4" fmla="*/ 7360467 w 7360467"/>
              <a:gd name="connsiteY4" fmla="*/ 0 h 4145833"/>
              <a:gd name="connsiteX0" fmla="*/ 0 w 7360467"/>
              <a:gd name="connsiteY0" fmla="*/ 2100404 h 4377619"/>
              <a:gd name="connsiteX1" fmla="*/ 1530035 w 7360467"/>
              <a:gd name="connsiteY1" fmla="*/ 3223034 h 4377619"/>
              <a:gd name="connsiteX2" fmla="*/ 3213980 w 7360467"/>
              <a:gd name="connsiteY2" fmla="*/ 4137434 h 4377619"/>
              <a:gd name="connsiteX3" fmla="*/ 5739897 w 7360467"/>
              <a:gd name="connsiteY3" fmla="*/ 3648547 h 4377619"/>
              <a:gd name="connsiteX4" fmla="*/ 7360467 w 7360467"/>
              <a:gd name="connsiteY4" fmla="*/ 0 h 4377619"/>
              <a:gd name="connsiteX0" fmla="*/ 0 w 7360467"/>
              <a:gd name="connsiteY0" fmla="*/ 2100404 h 4167778"/>
              <a:gd name="connsiteX1" fmla="*/ 1530035 w 7360467"/>
              <a:gd name="connsiteY1" fmla="*/ 3223034 h 4167778"/>
              <a:gd name="connsiteX2" fmla="*/ 3213980 w 7360467"/>
              <a:gd name="connsiteY2" fmla="*/ 4137434 h 4167778"/>
              <a:gd name="connsiteX3" fmla="*/ 5739897 w 7360467"/>
              <a:gd name="connsiteY3" fmla="*/ 3648547 h 4167778"/>
              <a:gd name="connsiteX4" fmla="*/ 7360467 w 7360467"/>
              <a:gd name="connsiteY4" fmla="*/ 0 h 4167778"/>
              <a:gd name="connsiteX0" fmla="*/ 0 w 7360467"/>
              <a:gd name="connsiteY0" fmla="*/ 2100404 h 4146860"/>
              <a:gd name="connsiteX1" fmla="*/ 1530035 w 7360467"/>
              <a:gd name="connsiteY1" fmla="*/ 3223034 h 4146860"/>
              <a:gd name="connsiteX2" fmla="*/ 3213980 w 7360467"/>
              <a:gd name="connsiteY2" fmla="*/ 4137434 h 4146860"/>
              <a:gd name="connsiteX3" fmla="*/ 5604095 w 7360467"/>
              <a:gd name="connsiteY3" fmla="*/ 3512745 h 4146860"/>
              <a:gd name="connsiteX4" fmla="*/ 7360467 w 7360467"/>
              <a:gd name="connsiteY4" fmla="*/ 0 h 4146860"/>
              <a:gd name="connsiteX0" fmla="*/ 0 w 7360467"/>
              <a:gd name="connsiteY0" fmla="*/ 2100404 h 4178752"/>
              <a:gd name="connsiteX1" fmla="*/ 1530035 w 7360467"/>
              <a:gd name="connsiteY1" fmla="*/ 3223034 h 4178752"/>
              <a:gd name="connsiteX2" fmla="*/ 3213980 w 7360467"/>
              <a:gd name="connsiteY2" fmla="*/ 4137434 h 4178752"/>
              <a:gd name="connsiteX3" fmla="*/ 5604095 w 7360467"/>
              <a:gd name="connsiteY3" fmla="*/ 3512745 h 4178752"/>
              <a:gd name="connsiteX4" fmla="*/ 7360467 w 7360467"/>
              <a:gd name="connsiteY4" fmla="*/ 0 h 4178752"/>
              <a:gd name="connsiteX0" fmla="*/ 0 w 7360467"/>
              <a:gd name="connsiteY0" fmla="*/ 2100404 h 4191092"/>
              <a:gd name="connsiteX1" fmla="*/ 1530035 w 7360467"/>
              <a:gd name="connsiteY1" fmla="*/ 3223034 h 4191092"/>
              <a:gd name="connsiteX2" fmla="*/ 3213980 w 7360467"/>
              <a:gd name="connsiteY2" fmla="*/ 4137434 h 4191092"/>
              <a:gd name="connsiteX3" fmla="*/ 5604095 w 7360467"/>
              <a:gd name="connsiteY3" fmla="*/ 3512745 h 4191092"/>
              <a:gd name="connsiteX4" fmla="*/ 7360467 w 7360467"/>
              <a:gd name="connsiteY4" fmla="*/ 0 h 4191092"/>
              <a:gd name="connsiteX0" fmla="*/ 0 w 7360467"/>
              <a:gd name="connsiteY0" fmla="*/ 2100404 h 4191092"/>
              <a:gd name="connsiteX1" fmla="*/ 3213980 w 7360467"/>
              <a:gd name="connsiteY1" fmla="*/ 4137434 h 4191092"/>
              <a:gd name="connsiteX2" fmla="*/ 5604095 w 7360467"/>
              <a:gd name="connsiteY2" fmla="*/ 3512745 h 4191092"/>
              <a:gd name="connsiteX3" fmla="*/ 7360467 w 7360467"/>
              <a:gd name="connsiteY3" fmla="*/ 0 h 4191092"/>
              <a:gd name="connsiteX0" fmla="*/ 0 w 7360467"/>
              <a:gd name="connsiteY0" fmla="*/ 2100404 h 4237211"/>
              <a:gd name="connsiteX1" fmla="*/ 3213980 w 7360467"/>
              <a:gd name="connsiteY1" fmla="*/ 4137434 h 4237211"/>
              <a:gd name="connsiteX2" fmla="*/ 5604095 w 7360467"/>
              <a:gd name="connsiteY2" fmla="*/ 3512745 h 4237211"/>
              <a:gd name="connsiteX3" fmla="*/ 7360467 w 7360467"/>
              <a:gd name="connsiteY3" fmla="*/ 0 h 4237211"/>
              <a:gd name="connsiteX0" fmla="*/ 0 w 7360467"/>
              <a:gd name="connsiteY0" fmla="*/ 2100404 h 4237211"/>
              <a:gd name="connsiteX1" fmla="*/ 3213980 w 7360467"/>
              <a:gd name="connsiteY1" fmla="*/ 4137434 h 4237211"/>
              <a:gd name="connsiteX2" fmla="*/ 5604095 w 7360467"/>
              <a:gd name="connsiteY2" fmla="*/ 3512745 h 4237211"/>
              <a:gd name="connsiteX3" fmla="*/ 7360467 w 7360467"/>
              <a:gd name="connsiteY3" fmla="*/ 0 h 4237211"/>
              <a:gd name="connsiteX0" fmla="*/ 0 w 7369520"/>
              <a:gd name="connsiteY0" fmla="*/ 1819747 h 4257611"/>
              <a:gd name="connsiteX1" fmla="*/ 3223033 w 7369520"/>
              <a:gd name="connsiteY1" fmla="*/ 4137434 h 4257611"/>
              <a:gd name="connsiteX2" fmla="*/ 5613148 w 7369520"/>
              <a:gd name="connsiteY2" fmla="*/ 3512745 h 4257611"/>
              <a:gd name="connsiteX3" fmla="*/ 7369520 w 7369520"/>
              <a:gd name="connsiteY3" fmla="*/ 0 h 4257611"/>
              <a:gd name="connsiteX0" fmla="*/ 0 w 7369520"/>
              <a:gd name="connsiteY0" fmla="*/ 1819747 h 4257611"/>
              <a:gd name="connsiteX1" fmla="*/ 3223033 w 7369520"/>
              <a:gd name="connsiteY1" fmla="*/ 4137434 h 4257611"/>
              <a:gd name="connsiteX2" fmla="*/ 5613148 w 7369520"/>
              <a:gd name="connsiteY2" fmla="*/ 3512745 h 4257611"/>
              <a:gd name="connsiteX3" fmla="*/ 7369520 w 7369520"/>
              <a:gd name="connsiteY3" fmla="*/ 0 h 4257611"/>
              <a:gd name="connsiteX0" fmla="*/ 0 w 7369520"/>
              <a:gd name="connsiteY0" fmla="*/ 1819747 h 4162589"/>
              <a:gd name="connsiteX1" fmla="*/ 3014803 w 7369520"/>
              <a:gd name="connsiteY1" fmla="*/ 4019739 h 4162589"/>
              <a:gd name="connsiteX2" fmla="*/ 5613148 w 7369520"/>
              <a:gd name="connsiteY2" fmla="*/ 3512745 h 4162589"/>
              <a:gd name="connsiteX3" fmla="*/ 7369520 w 7369520"/>
              <a:gd name="connsiteY3" fmla="*/ 0 h 4162589"/>
              <a:gd name="connsiteX0" fmla="*/ 0 w 7369520"/>
              <a:gd name="connsiteY0" fmla="*/ 1819747 h 4051431"/>
              <a:gd name="connsiteX1" fmla="*/ 3014803 w 7369520"/>
              <a:gd name="connsiteY1" fmla="*/ 4019739 h 4051431"/>
              <a:gd name="connsiteX2" fmla="*/ 6102035 w 7369520"/>
              <a:gd name="connsiteY2" fmla="*/ 2906163 h 4051431"/>
              <a:gd name="connsiteX3" fmla="*/ 7369520 w 7369520"/>
              <a:gd name="connsiteY3" fmla="*/ 0 h 4051431"/>
              <a:gd name="connsiteX0" fmla="*/ 0 w 7369520"/>
              <a:gd name="connsiteY0" fmla="*/ 1819747 h 4068183"/>
              <a:gd name="connsiteX1" fmla="*/ 3014803 w 7369520"/>
              <a:gd name="connsiteY1" fmla="*/ 4019739 h 4068183"/>
              <a:gd name="connsiteX2" fmla="*/ 6102035 w 7369520"/>
              <a:gd name="connsiteY2" fmla="*/ 2906163 h 4068183"/>
              <a:gd name="connsiteX3" fmla="*/ 7369520 w 7369520"/>
              <a:gd name="connsiteY3" fmla="*/ 0 h 4068183"/>
              <a:gd name="connsiteX0" fmla="*/ 0 w 7369520"/>
              <a:gd name="connsiteY0" fmla="*/ 1819747 h 4066907"/>
              <a:gd name="connsiteX1" fmla="*/ 3014803 w 7369520"/>
              <a:gd name="connsiteY1" fmla="*/ 4019739 h 4066907"/>
              <a:gd name="connsiteX2" fmla="*/ 5957179 w 7369520"/>
              <a:gd name="connsiteY2" fmla="*/ 2897109 h 4066907"/>
              <a:gd name="connsiteX3" fmla="*/ 7369520 w 7369520"/>
              <a:gd name="connsiteY3" fmla="*/ 0 h 4066907"/>
              <a:gd name="connsiteX0" fmla="*/ 0 w 7369520"/>
              <a:gd name="connsiteY0" fmla="*/ 1819747 h 3782352"/>
              <a:gd name="connsiteX1" fmla="*/ 2743199 w 7369520"/>
              <a:gd name="connsiteY1" fmla="*/ 3739082 h 3782352"/>
              <a:gd name="connsiteX2" fmla="*/ 5957179 w 7369520"/>
              <a:gd name="connsiteY2" fmla="*/ 2897109 h 3782352"/>
              <a:gd name="connsiteX3" fmla="*/ 7369520 w 7369520"/>
              <a:gd name="connsiteY3" fmla="*/ 0 h 3782352"/>
              <a:gd name="connsiteX0" fmla="*/ 0 w 7369520"/>
              <a:gd name="connsiteY0" fmla="*/ 1819747 h 3782352"/>
              <a:gd name="connsiteX1" fmla="*/ 2743199 w 7369520"/>
              <a:gd name="connsiteY1" fmla="*/ 3739082 h 3782352"/>
              <a:gd name="connsiteX2" fmla="*/ 5794217 w 7369520"/>
              <a:gd name="connsiteY2" fmla="*/ 2897109 h 3782352"/>
              <a:gd name="connsiteX3" fmla="*/ 7369520 w 7369520"/>
              <a:gd name="connsiteY3" fmla="*/ 0 h 3782352"/>
              <a:gd name="connsiteX0" fmla="*/ 0 w 7369520"/>
              <a:gd name="connsiteY0" fmla="*/ 1819747 h 3767883"/>
              <a:gd name="connsiteX1" fmla="*/ 2743199 w 7369520"/>
              <a:gd name="connsiteY1" fmla="*/ 3739082 h 3767883"/>
              <a:gd name="connsiteX2" fmla="*/ 5794217 w 7369520"/>
              <a:gd name="connsiteY2" fmla="*/ 2897109 h 3767883"/>
              <a:gd name="connsiteX3" fmla="*/ 7369520 w 7369520"/>
              <a:gd name="connsiteY3" fmla="*/ 0 h 3767883"/>
              <a:gd name="connsiteX0" fmla="*/ 0 w 7369520"/>
              <a:gd name="connsiteY0" fmla="*/ 1819747 h 3781165"/>
              <a:gd name="connsiteX1" fmla="*/ 2743199 w 7369520"/>
              <a:gd name="connsiteY1" fmla="*/ 3739082 h 3781165"/>
              <a:gd name="connsiteX2" fmla="*/ 5794217 w 7369520"/>
              <a:gd name="connsiteY2" fmla="*/ 2897109 h 3781165"/>
              <a:gd name="connsiteX3" fmla="*/ 7369520 w 7369520"/>
              <a:gd name="connsiteY3" fmla="*/ 0 h 3781165"/>
              <a:gd name="connsiteX0" fmla="*/ 0 w 7369520"/>
              <a:gd name="connsiteY0" fmla="*/ 1819747 h 3774226"/>
              <a:gd name="connsiteX1" fmla="*/ 2743199 w 7369520"/>
              <a:gd name="connsiteY1" fmla="*/ 3739082 h 3774226"/>
              <a:gd name="connsiteX2" fmla="*/ 5794217 w 7369520"/>
              <a:gd name="connsiteY2" fmla="*/ 2897109 h 3774226"/>
              <a:gd name="connsiteX3" fmla="*/ 7369520 w 7369520"/>
              <a:gd name="connsiteY3" fmla="*/ 0 h 377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520" h="3774226">
                <a:moveTo>
                  <a:pt x="0" y="1819747"/>
                </a:moveTo>
                <a:cubicBezTo>
                  <a:pt x="872151" y="3069125"/>
                  <a:pt x="1777496" y="3559522"/>
                  <a:pt x="2743199" y="3739082"/>
                </a:cubicBezTo>
                <a:cubicBezTo>
                  <a:pt x="3708902" y="3918642"/>
                  <a:pt x="5032218" y="3375434"/>
                  <a:pt x="5794217" y="2897109"/>
                </a:cubicBezTo>
                <a:cubicBezTo>
                  <a:pt x="6556216" y="2418784"/>
                  <a:pt x="6829330" y="1216182"/>
                  <a:pt x="7369520" y="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6870" y="2947964"/>
            <a:ext cx="11666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Ядро РМС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8877" y="5807981"/>
            <a:ext cx="2233047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АГХП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Ag, Cu, Co, Zn, Pb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3340" y="5772221"/>
            <a:ext cx="171874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АГХП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Sn, Nb, Li, F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33926" y="-2501"/>
            <a:ext cx="8274616" cy="96596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900" kern="0" dirty="0" smtClean="0"/>
              <a:t>Дополнительные прогнозно-металлогенические площади </a:t>
            </a:r>
          </a:p>
          <a:p>
            <a:r>
              <a:rPr lang="ru-RU" sz="1900" kern="0" dirty="0" smtClean="0"/>
              <a:t>по технологии структурно-геохимического моделирования </a:t>
            </a:r>
          </a:p>
          <a:p>
            <a:r>
              <a:rPr lang="ru-RU" sz="1900" kern="0" dirty="0" smtClean="0"/>
              <a:t>на карте </a:t>
            </a:r>
            <a:r>
              <a:rPr lang="ru-RU" sz="1900" kern="0" dirty="0"/>
              <a:t>перспективных </a:t>
            </a:r>
            <a:r>
              <a:rPr lang="ru-RU" sz="1900" kern="0" dirty="0" smtClean="0"/>
              <a:t>геохимических </a:t>
            </a:r>
            <a:r>
              <a:rPr lang="ru-RU" sz="1900" kern="0" dirty="0"/>
              <a:t>аномалий </a:t>
            </a:r>
            <a:endParaRPr lang="ru-RU" sz="1900" kern="0" dirty="0" smtClean="0"/>
          </a:p>
          <a:p>
            <a:r>
              <a:rPr lang="ru-RU" sz="1900" kern="0" dirty="0" smtClean="0"/>
              <a:t>по работам м-ба </a:t>
            </a:r>
            <a:r>
              <a:rPr lang="ru-RU" sz="1900" kern="0" dirty="0"/>
              <a:t>1:1 000 000 – 1:200 000. Лист М-44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957" y="5210059"/>
            <a:ext cx="22786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ПЕРСПЕКТИВНОСТЬ АНОМАЛИЙ </a:t>
            </a:r>
          </a:p>
          <a:p>
            <a:pPr algn="ctr"/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ПО ТЕХНОЛОГИИ МГХК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7341400" y="6412782"/>
            <a:ext cx="1233190" cy="1202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6815" y="6148763"/>
            <a:ext cx="160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0                         30 км</a:t>
            </a:r>
            <a:endParaRPr lang="ru-RU" sz="12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19175">
            <a:off x="838821" y="3511213"/>
            <a:ext cx="958717" cy="2634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09982">
            <a:off x="2630795" y="5172361"/>
            <a:ext cx="1067558" cy="2933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78579">
            <a:off x="7150818" y="5338513"/>
            <a:ext cx="944489" cy="2595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464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9" t="9452" r="28119" b="2759"/>
          <a:stretch/>
        </p:blipFill>
        <p:spPr>
          <a:xfrm>
            <a:off x="226336" y="923452"/>
            <a:ext cx="8798239" cy="4762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05346" y="139180"/>
            <a:ext cx="7752653" cy="432048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Прогнозно-минерагеническая схема</a:t>
            </a:r>
            <a:r>
              <a:rPr lang="en-US" sz="2800" dirty="0" smtClean="0"/>
              <a:t> </a:t>
            </a:r>
            <a:r>
              <a:rPr lang="ru-RU" sz="2800" dirty="0" smtClean="0"/>
              <a:t>территории России и Казахстана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76" t="51645" b="3667"/>
          <a:stretch/>
        </p:blipFill>
        <p:spPr>
          <a:xfrm>
            <a:off x="380245" y="4408877"/>
            <a:ext cx="3295462" cy="2326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7975" y="5754155"/>
            <a:ext cx="2278442" cy="304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1933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Работы по геохимическому картированию </a:t>
            </a:r>
          </a:p>
          <a:p>
            <a:pPr algn="ctr"/>
            <a:r>
              <a:rPr lang="ru-RU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азиатской части территории России</a:t>
            </a:r>
            <a:endParaRPr lang="ru-RU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765175"/>
            <a:ext cx="8458200" cy="25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>
              <a:defRPr/>
            </a:pPr>
            <a:endParaRPr kumimoji="1"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47" y="836712"/>
            <a:ext cx="718250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836712"/>
            <a:ext cx="3131840" cy="20162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4139952" cy="180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234987"/>
            <a:ext cx="3355925" cy="1554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Круговая стрелка 20"/>
          <p:cNvSpPr/>
          <p:nvPr/>
        </p:nvSpPr>
        <p:spPr>
          <a:xfrm rot="18125372" flipH="1">
            <a:off x="1199586" y="1782908"/>
            <a:ext cx="3048861" cy="2395082"/>
          </a:xfrm>
          <a:prstGeom prst="circularArrow">
            <a:avLst>
              <a:gd name="adj1" fmla="val 8542"/>
              <a:gd name="adj2" fmla="val 1142319"/>
              <a:gd name="adj3" fmla="val 20462894"/>
              <a:gd name="adj4" fmla="val 14970370"/>
              <a:gd name="adj5" fmla="val 13340"/>
            </a:avLst>
          </a:prstGeom>
          <a:solidFill>
            <a:srgbClr val="6699FF">
              <a:alpha val="70000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Круговая стрелка 21"/>
          <p:cNvSpPr/>
          <p:nvPr/>
        </p:nvSpPr>
        <p:spPr>
          <a:xfrm rot="5653201">
            <a:off x="5362153" y="2183695"/>
            <a:ext cx="3048861" cy="2395082"/>
          </a:xfrm>
          <a:prstGeom prst="circularArrow">
            <a:avLst>
              <a:gd name="adj1" fmla="val 8542"/>
              <a:gd name="adj2" fmla="val 1142319"/>
              <a:gd name="adj3" fmla="val 20462894"/>
              <a:gd name="adj4" fmla="val 13013327"/>
              <a:gd name="adj5" fmla="val 13340"/>
            </a:avLst>
          </a:prstGeom>
          <a:solidFill>
            <a:srgbClr val="6699FF">
              <a:alpha val="70000"/>
            </a:srgbClr>
          </a:soli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руговая стрелка 22"/>
          <p:cNvSpPr/>
          <p:nvPr/>
        </p:nvSpPr>
        <p:spPr>
          <a:xfrm rot="3673974">
            <a:off x="2310667" y="2271857"/>
            <a:ext cx="3048861" cy="2395082"/>
          </a:xfrm>
          <a:prstGeom prst="circularArrow">
            <a:avLst>
              <a:gd name="adj1" fmla="val 8542"/>
              <a:gd name="adj2" fmla="val 1142319"/>
              <a:gd name="adj3" fmla="val 20462894"/>
              <a:gd name="adj4" fmla="val 17395491"/>
              <a:gd name="adj5" fmla="val 13340"/>
            </a:avLst>
          </a:prstGeom>
          <a:solidFill>
            <a:srgbClr val="6699FF">
              <a:alpha val="70000"/>
            </a:srgbClr>
          </a:soli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78" y="914399"/>
            <a:ext cx="9077439" cy="5650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950" y="5143677"/>
            <a:ext cx="4591050" cy="1456360"/>
          </a:xfrm>
        </p:spPr>
        <p:txBody>
          <a:bodyPr>
            <a:noAutofit/>
          </a:bodyPr>
          <a:lstStyle/>
          <a:p>
            <a:r>
              <a:rPr lang="ru-RU" sz="4800" dirty="0" smtClean="0"/>
              <a:t>Благодарю за</a:t>
            </a:r>
            <a:br>
              <a:rPr lang="ru-RU" sz="4800" dirty="0" smtClean="0"/>
            </a:br>
            <a:r>
              <a:rPr lang="ru-RU" sz="4800" dirty="0" smtClean="0"/>
              <a:t> внимание!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2941369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16632"/>
            <a:ext cx="7208838" cy="719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Схема последовательности разномасштабных </a:t>
            </a:r>
            <a:b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прогнозно-поисковых геохимических работ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7" y="980728"/>
            <a:ext cx="87852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9653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741" y="413718"/>
            <a:ext cx="6860509" cy="68423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традиционной поисковой геохимии</a:t>
            </a: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7992888" cy="2952328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5482" y="1844824"/>
            <a:ext cx="7524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геохимический ореол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зона повышенных содержаний элементов в околорудных (коренных породах), которые образовались одновременно с рудным телом в результате процессов эндогенного, экзогенного 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первично-осадочного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или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метаморфогенного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рудообразования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контур первичного ореола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по вычисленному значению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аномального содержания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КК =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кларк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между первичным ореолом и рудным телом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имеет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геологический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163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52" y="908720"/>
            <a:ext cx="8172000" cy="432048"/>
          </a:xfrm>
        </p:spPr>
        <p:txBody>
          <a:bodyPr>
            <a:noAutofit/>
          </a:bodyPr>
          <a:lstStyle/>
          <a:p>
            <a:r>
              <a:rPr lang="ru-RU" sz="2800" dirty="0"/>
              <a:t>Пути развития поисковой геохимии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373" y="1834279"/>
            <a:ext cx="4098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Традиционная поисковая геохимия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38480" y="1833074"/>
            <a:ext cx="4345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Инновационная поисковая геохимия</a:t>
            </a:r>
            <a:endParaRPr lang="ru-RU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5279" y="2386802"/>
            <a:ext cx="4225588" cy="3207032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520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Базируется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линейных (одномерных) процессах формирования геохимических ореолов, т.е. когда в геохимическом поле элементы-индикаторы упорядочены в виде чехольной зональности в пределах рудного тела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 технологии лежат концептуальные понятия – «геохимический фон» и «геохимическая аномалия», превышающая фоновые содержания.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63796" y="2386802"/>
            <a:ext cx="4128683" cy="3207032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520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Базируется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нелинейных (динамических) процессах ореолообразования в ходе развития рудообразующей системы в виде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концентрически-зональных конструкций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режиме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самоорганизации.</a:t>
            </a:r>
            <a:endParaRPr lang="en-US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 технологии лежит способ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локализации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центрального ядра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ореольной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системы; все остальные таксоны убывают по мере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удаления от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ядра.</a:t>
            </a:r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flipH="1">
            <a:off x="2147284" y="1394714"/>
            <a:ext cx="1730217" cy="43836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 bwMode="auto">
          <a:xfrm>
            <a:off x="5114352" y="1395919"/>
            <a:ext cx="1696710" cy="51132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68731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85458" y="1628800"/>
            <a:ext cx="8981630" cy="43924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721563" cy="43204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Обобщенная модель концентрически-зонального ореолообразования в ходе развития гидротермальной рудообразующей системы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1" y="2171060"/>
            <a:ext cx="8793621" cy="3225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1715264"/>
            <a:ext cx="150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 выноса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5628464"/>
            <a:ext cx="33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тепломассогенерации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1698362"/>
            <a:ext cx="221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Ореольная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2267744" y="5085184"/>
            <a:ext cx="1152128" cy="59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555110" y="5108608"/>
            <a:ext cx="118011" cy="6184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91897" y="5108608"/>
            <a:ext cx="944399" cy="584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96734" y="1715264"/>
            <a:ext cx="171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привноса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233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5507" y="274638"/>
            <a:ext cx="8593299" cy="49006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Структурный метод исследования 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геохимических </a:t>
            </a:r>
            <a:r>
              <a:rPr 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полей 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 С.А</a:t>
            </a:r>
            <a:r>
              <a:rPr 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Григорову, 2015 г.</a:t>
            </a: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9512" y="1340768"/>
            <a:ext cx="5040560" cy="4824536"/>
          </a:xfrm>
          <a:prstGeom prst="rect">
            <a:avLst/>
          </a:prstGeom>
          <a:solidFill>
            <a:srgbClr val="FFFFCC"/>
          </a:solidFill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строении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аномальной структуры геохимического поля (АСГП)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рудного объекта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ранга выделяются: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концентрирования рудных элементов,</a:t>
            </a:r>
          </a:p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зона транзита (с пониженными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рудных элементов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(фронтальная) зона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концентрирования. </a:t>
            </a:r>
          </a:p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Перечисленные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зоны, в свою очередь,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зону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ядерного концентрирования следующего иерархического уровня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880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880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рудного элемента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пробах во фронтальной зоне может быть даже выше, чем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ядерной, 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месторождения формируются обычно в ядерной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для фронтальной зоны концентрирования характерны мелкие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зоны рассеянной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минерализации.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484784"/>
            <a:ext cx="3668692" cy="29435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6096" y="4443766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строения аномальной структуры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геохимического поля (АСГП)</a:t>
            </a:r>
          </a:p>
        </p:txBody>
      </p:sp>
    </p:spTree>
    <p:extLst>
      <p:ext uri="{BB962C8B-B14F-4D97-AF65-F5344CB8AC3E}">
        <p14:creationId xmlns="" xmlns:p14="http://schemas.microsoft.com/office/powerpoint/2010/main" val="3367764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2828"/>
            <a:ext cx="8280920" cy="6708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416677" y="123083"/>
            <a:ext cx="4348997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Схема многоуровневой конвективной рудогенной системы </a:t>
            </a:r>
            <a:r>
              <a:rPr lang="ru-RU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рудного </a:t>
            </a:r>
            <a:r>
              <a:rPr lang="ru-RU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узла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(по В. М. Питулько, 1986 г.).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68538" y="115888"/>
            <a:ext cx="6062662" cy="6484938"/>
            <a:chOff x="1429" y="73"/>
            <a:chExt cx="3819" cy="408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29" y="73"/>
              <a:ext cx="3819" cy="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3"/>
              <a:ext cx="2185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486" y="853"/>
              <a:ext cx="15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 smtClean="0">
                  <a:ln>
                    <a:noFill/>
                  </a:ln>
                  <a:solidFill>
                    <a:srgbClr val="1314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Разрез полусферы накопления.</a:t>
              </a:r>
              <a:endPara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925" y="2282"/>
              <a:ext cx="107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1314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Внутренняя структура</a:t>
              </a:r>
              <a:endParaRPr kumimoji="0" lang="ru-RU" alt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25" y="2392"/>
              <a:ext cx="10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1314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рудного узла в плане.</a:t>
              </a:r>
              <a:endParaRPr kumimoji="0" lang="ru-RU" alt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429" y="4042"/>
              <a:ext cx="32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1314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Видна неодинаковая сложность составных элементов структуры.</a:t>
              </a:r>
              <a:endParaRPr kumimoji="0" lang="ru-RU" alt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74239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5" t="27085" r="41188" b="6584"/>
          <a:stretch/>
        </p:blipFill>
        <p:spPr>
          <a:xfrm>
            <a:off x="108641" y="1077788"/>
            <a:ext cx="8935012" cy="4852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05346" y="139175"/>
            <a:ext cx="7752653" cy="432048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Картограмма изученности геолого-геохимическими работами</a:t>
            </a:r>
            <a:br>
              <a:rPr lang="ru-RU" sz="2000" dirty="0" smtClean="0"/>
            </a:br>
            <a:r>
              <a:rPr lang="ru-RU" sz="2000" dirty="0" smtClean="0"/>
              <a:t>м-ба 1:1 000 000 приграничной территории Российской Федерации по состоянию на 01.07.2017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787" t="27785" r="1896" b="17689"/>
          <a:stretch/>
        </p:blipFill>
        <p:spPr>
          <a:xfrm>
            <a:off x="407406" y="4753069"/>
            <a:ext cx="2965724" cy="1946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7025" y="6010444"/>
            <a:ext cx="2278442" cy="304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6040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6" t="15354" r="2095" b="18388"/>
          <a:stretch/>
        </p:blipFill>
        <p:spPr>
          <a:xfrm>
            <a:off x="200448" y="1333740"/>
            <a:ext cx="8725988" cy="4295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419" y="409644"/>
            <a:ext cx="8323582" cy="432048"/>
          </a:xfrm>
        </p:spPr>
        <p:txBody>
          <a:bodyPr>
            <a:noAutofit/>
          </a:bodyPr>
          <a:lstStyle/>
          <a:p>
            <a:r>
              <a:rPr lang="ru-RU" sz="2200" dirty="0" smtClean="0"/>
              <a:t>Площади апробации традиционной и инновационной технологий поисковых геохимических работ м-ба 1:1 000 000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970234" y="2201261"/>
            <a:ext cx="118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7515" y="4260346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168" y="30238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М-38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4963" y="238592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М-44,45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592821" y="3352250"/>
            <a:ext cx="227197" cy="2589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 bwMode="auto">
          <a:xfrm flipH="1">
            <a:off x="7735391" y="2737698"/>
            <a:ext cx="70736" cy="311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2240" y="5265956"/>
            <a:ext cx="2107774" cy="28155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 bwMode="auto">
          <a:xfrm>
            <a:off x="6364586" y="2064190"/>
            <a:ext cx="669957" cy="3195873"/>
          </a:xfrm>
          <a:custGeom>
            <a:avLst/>
            <a:gdLst>
              <a:gd name="connsiteX0" fmla="*/ 144856 w 669957"/>
              <a:gd name="connsiteY0" fmla="*/ 0 h 3195873"/>
              <a:gd name="connsiteX1" fmla="*/ 262551 w 669957"/>
              <a:gd name="connsiteY1" fmla="*/ 706170 h 3195873"/>
              <a:gd name="connsiteX2" fmla="*/ 0 w 669957"/>
              <a:gd name="connsiteY2" fmla="*/ 878186 h 3195873"/>
              <a:gd name="connsiteX3" fmla="*/ 90535 w 669957"/>
              <a:gd name="connsiteY3" fmla="*/ 1620570 h 3195873"/>
              <a:gd name="connsiteX4" fmla="*/ 452673 w 669957"/>
              <a:gd name="connsiteY4" fmla="*/ 1756372 h 3195873"/>
              <a:gd name="connsiteX5" fmla="*/ 669957 w 669957"/>
              <a:gd name="connsiteY5" fmla="*/ 3195873 h 3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957" h="3195873">
                <a:moveTo>
                  <a:pt x="144856" y="0"/>
                </a:moveTo>
                <a:lnTo>
                  <a:pt x="262551" y="706170"/>
                </a:lnTo>
                <a:lnTo>
                  <a:pt x="0" y="878186"/>
                </a:lnTo>
                <a:lnTo>
                  <a:pt x="90535" y="1620570"/>
                </a:lnTo>
                <a:lnTo>
                  <a:pt x="452673" y="1756372"/>
                </a:lnTo>
                <a:lnTo>
                  <a:pt x="669957" y="3195873"/>
                </a:lnTo>
              </a:path>
            </a:pathLst>
          </a:custGeom>
          <a:ln w="57150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6611" y="5763668"/>
            <a:ext cx="284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 работ по проекту «Большой Алтай»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 стрелкой 8"/>
          <p:cNvCxnSpPr>
            <a:stCxn id="6" idx="0"/>
          </p:cNvCxnSpPr>
          <p:nvPr/>
        </p:nvCxnSpPr>
        <p:spPr bwMode="auto">
          <a:xfrm flipV="1">
            <a:off x="5759776" y="4861711"/>
            <a:ext cx="1166125" cy="901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763112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Тема1" id="{439FE6CC-C28E-4FA7-B0DE-EF0B983D15E7}" vid="{89616E57-CED9-40D2-BAD2-EA031365A4EF}"/>
    </a:ext>
  </a:extLst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Тема1" id="{439FE6CC-C28E-4FA7-B0DE-EF0B983D15E7}" vid="{89616E57-CED9-40D2-BAD2-EA031365A4E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3212</TotalTime>
  <Words>861</Words>
  <Application>Microsoft Office PowerPoint</Application>
  <PresentationFormat>Экран (4:3)</PresentationFormat>
  <Paragraphs>129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Тема1</vt:lpstr>
      <vt:lpstr>1_Тема1</vt:lpstr>
      <vt:lpstr>Image</vt:lpstr>
      <vt:lpstr>И.Г. Спиридонов  Повышение эффективности региональных геохимических работ на основе инновационных технологий металлогенического прогноза и интерпретации геохимических данных на примере приграничных территорий Российской Федерации и Республики Казахстан.</vt:lpstr>
      <vt:lpstr>Схема последовательности разномасштабных  прогнозно-поисковых геохимических работ</vt:lpstr>
      <vt:lpstr>Технология традиционной поисковой геохимии</vt:lpstr>
      <vt:lpstr>Пути развития поисковой геохимии</vt:lpstr>
      <vt:lpstr>Обобщенная модель концентрически-зонального ореолообразования в ходе развития гидротермальной рудообразующей системы</vt:lpstr>
      <vt:lpstr>Структурный метод исследования  геохимических полей по С.А. Григорову, 2015 г.</vt:lpstr>
      <vt:lpstr>Слайд 7</vt:lpstr>
      <vt:lpstr>Картограмма изученности геолого-геохимическими работами м-ба 1:1 000 000 приграничной территории Российской Федерации по состоянию на 01.07.2017</vt:lpstr>
      <vt:lpstr>Площади апробации традиционной и инновационной технологий поисковых геохимических работ м-ба 1:1 000 000</vt:lpstr>
      <vt:lpstr>Прогнозно-геохимическая карта м-ба 1:1 000 000  по технологии МГХК. Листа M-38</vt:lpstr>
      <vt:lpstr>Слайд 11</vt:lpstr>
      <vt:lpstr>Слайд 12</vt:lpstr>
      <vt:lpstr>Слайд 13</vt:lpstr>
      <vt:lpstr>Слайд 14</vt:lpstr>
      <vt:lpstr>Дополнительные прогнозно-металлогенические площади по технологии структурно-геохимического моделирования на прогнозно-геохимической карте м-ба 1:1 000 000 по технологии МГХК. Лист M-38</vt:lpstr>
      <vt:lpstr>Слайд 16</vt:lpstr>
      <vt:lpstr>Прогнозно-минерагеническая схема территории России и Казахстана</vt:lpstr>
      <vt:lpstr>Слайд 18</vt:lpstr>
      <vt:lpstr>Благодарю за  внимание!</vt:lpstr>
    </vt:vector>
  </TitlesOfParts>
  <Company>ИМГРЭ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А.А. Кременецкий, А.Ф. Морозов, А.Г. Пилицын, Л.И. Веремеева  ГЕОЛОГО-ГЕОХИМИЧЕСКАЯ МОДЕЛЬ ЦИРКУМПОЛЯРНОЙ АРКТИКИ</dc:title>
  <dc:creator>Алексей</dc:creator>
  <cp:lastModifiedBy>user</cp:lastModifiedBy>
  <cp:revision>245</cp:revision>
  <cp:lastPrinted>2017-09-22T09:40:21Z</cp:lastPrinted>
  <dcterms:created xsi:type="dcterms:W3CDTF">2016-11-15T08:56:41Z</dcterms:created>
  <dcterms:modified xsi:type="dcterms:W3CDTF">2017-09-25T11:20:11Z</dcterms:modified>
</cp:coreProperties>
</file>