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84" r:id="rId4"/>
    <p:sldId id="286" r:id="rId5"/>
    <p:sldId id="287" r:id="rId6"/>
    <p:sldId id="299" r:id="rId7"/>
    <p:sldId id="288" r:id="rId8"/>
    <p:sldId id="290" r:id="rId9"/>
    <p:sldId id="300" r:id="rId10"/>
    <p:sldId id="291" r:id="rId11"/>
    <p:sldId id="292" r:id="rId12"/>
    <p:sldId id="294" r:id="rId13"/>
    <p:sldId id="295" r:id="rId14"/>
    <p:sldId id="293" r:id="rId15"/>
    <p:sldId id="296" r:id="rId16"/>
    <p:sldId id="297" r:id="rId17"/>
    <p:sldId id="302" r:id="rId18"/>
    <p:sldId id="298" r:id="rId19"/>
    <p:sldId id="301" r:id="rId20"/>
    <p:sldId id="289" r:id="rId21"/>
    <p:sldId id="285" r:id="rId22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C130C-C005-452F-9348-607EBDD493DF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F176FF-426A-4EE2-8AB8-4B71F7AED01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 smtClean="0">
              <a:latin typeface="Calibri"/>
              <a:ea typeface="Calibri"/>
              <a:cs typeface="Times New Roman"/>
            </a:rPr>
            <a:t>31.8% </a:t>
          </a:r>
        </a:p>
        <a:p>
          <a:pPr algn="ctr">
            <a:spcAft>
              <a:spcPct val="35000"/>
            </a:spcAft>
          </a:pPr>
          <a:r>
            <a:rPr lang="ru-RU" sz="2200" baseline="0" dirty="0" smtClean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dirty="0"/>
        </a:p>
      </dgm:t>
    </dgm:pt>
    <dgm:pt modelId="{3320D1BD-BB66-49B3-9C3D-878F1D8585B3}" type="parTrans" cxnId="{BD3F7E2F-D72E-4F9F-8D19-C3AB85791554}">
      <dgm:prSet/>
      <dgm:spPr/>
      <dgm:t>
        <a:bodyPr/>
        <a:lstStyle/>
        <a:p>
          <a:endParaRPr lang="ru-RU"/>
        </a:p>
      </dgm:t>
    </dgm:pt>
    <dgm:pt modelId="{E2E0D553-AB55-4395-9775-C996DC2E3604}" type="sibTrans" cxnId="{BD3F7E2F-D72E-4F9F-8D19-C3AB85791554}">
      <dgm:prSet/>
      <dgm:spPr/>
      <dgm:t>
        <a:bodyPr/>
        <a:lstStyle/>
        <a:p>
          <a:endParaRPr lang="ru-RU"/>
        </a:p>
      </dgm:t>
    </dgm:pt>
    <dgm:pt modelId="{F2363805-503E-432F-BB73-0EEE4B2507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+mn-lt"/>
              <a:ea typeface="Calibri"/>
              <a:cs typeface="Times New Roman"/>
            </a:rPr>
            <a:t>8.35%</a:t>
          </a:r>
          <a:endParaRPr lang="ru-RU" sz="2800" dirty="0" smtClean="0">
            <a:latin typeface="Calibri"/>
            <a:ea typeface="Calibri"/>
            <a:cs typeface="Times New Roman"/>
          </a:endParaRPr>
        </a:p>
        <a:p>
          <a:pPr>
            <a:spcAft>
              <a:spcPts val="0"/>
            </a:spcAft>
          </a:pPr>
          <a:r>
            <a:rPr lang="ru-RU" sz="2800" dirty="0" smtClean="0">
              <a:latin typeface="Calibri"/>
              <a:cs typeface="Times New Roman"/>
            </a:rPr>
            <a:t>ВВП</a:t>
          </a:r>
          <a:endParaRPr lang="ru-RU" sz="2800" dirty="0"/>
        </a:p>
      </dgm:t>
    </dgm:pt>
    <dgm:pt modelId="{5957FAA8-FA88-4EF6-A72E-9659EFB54330}" type="parTrans" cxnId="{76317209-2B51-479D-883C-699F002F49EC}">
      <dgm:prSet/>
      <dgm:spPr/>
      <dgm:t>
        <a:bodyPr/>
        <a:lstStyle/>
        <a:p>
          <a:endParaRPr lang="ru-RU"/>
        </a:p>
      </dgm:t>
    </dgm:pt>
    <dgm:pt modelId="{41034717-E5C3-4B6A-A69C-106AD02E2DCB}" type="sibTrans" cxnId="{76317209-2B51-479D-883C-699F002F49EC}">
      <dgm:prSet/>
      <dgm:spPr/>
      <dgm:t>
        <a:bodyPr/>
        <a:lstStyle/>
        <a:p>
          <a:endParaRPr lang="ru-RU"/>
        </a:p>
      </dgm:t>
    </dgm:pt>
    <dgm:pt modelId="{205836F0-169E-4FE1-AF69-1F9F2984B58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dirty="0" smtClean="0"/>
            <a:t>47.1% </a:t>
          </a:r>
        </a:p>
        <a:p>
          <a:pPr algn="ctr">
            <a:spcAft>
              <a:spcPts val="0"/>
            </a:spcAft>
          </a:pPr>
          <a:r>
            <a:rPr lang="ru-RU" sz="1800" dirty="0" smtClean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1800" dirty="0"/>
        </a:p>
      </dgm:t>
    </dgm:pt>
    <dgm:pt modelId="{7FBBAD5E-B350-46D3-B94E-F934E48E9F33}" type="sibTrans" cxnId="{51D9B610-907C-4DA6-8CD2-612724E4A548}">
      <dgm:prSet/>
      <dgm:spPr/>
      <dgm:t>
        <a:bodyPr/>
        <a:lstStyle/>
        <a:p>
          <a:endParaRPr lang="ru-RU"/>
        </a:p>
      </dgm:t>
    </dgm:pt>
    <dgm:pt modelId="{CB455C44-29B2-4C03-892A-F70EA0867120}" type="parTrans" cxnId="{51D9B610-907C-4DA6-8CD2-612724E4A548}">
      <dgm:prSet/>
      <dgm:spPr/>
      <dgm:t>
        <a:bodyPr/>
        <a:lstStyle/>
        <a:p>
          <a:endParaRPr lang="ru-RU"/>
        </a:p>
      </dgm:t>
    </dgm:pt>
    <dgm:pt modelId="{C650DF9B-D556-44A8-AC83-CECC72B66A1E}" type="pres">
      <dgm:prSet presAssocID="{2AEC130C-C005-452F-9348-607EBDD493D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36BCF-4409-4E4E-B2F5-7BE6FCB31DC7}" type="pres">
      <dgm:prSet presAssocID="{F2363805-503E-432F-BB73-0EEE4B250790}" presName="comp" presStyleCnt="0"/>
      <dgm:spPr/>
      <dgm:t>
        <a:bodyPr/>
        <a:lstStyle/>
        <a:p>
          <a:endParaRPr lang="ru-RU"/>
        </a:p>
      </dgm:t>
    </dgm:pt>
    <dgm:pt modelId="{FF84112C-52F1-4193-AC38-AC2F4EAD950E}" type="pres">
      <dgm:prSet presAssocID="{F2363805-503E-432F-BB73-0EEE4B25079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3EDCA-A763-4155-B021-1905BADA28C2}" type="pres">
      <dgm:prSet presAssocID="{F2363805-503E-432F-BB73-0EEE4B250790}" presName="rect1" presStyleLbl="l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3461BD8-DED4-4EA0-8F82-11DCC2BC6171}" type="pres">
      <dgm:prSet presAssocID="{41034717-E5C3-4B6A-A69C-106AD02E2DCB}" presName="sibTrans" presStyleCnt="0"/>
      <dgm:spPr/>
      <dgm:t>
        <a:bodyPr/>
        <a:lstStyle/>
        <a:p>
          <a:endParaRPr lang="ru-RU"/>
        </a:p>
      </dgm:t>
    </dgm:pt>
    <dgm:pt modelId="{0457D98E-701F-48D9-9B05-AA8DDA849395}" type="pres">
      <dgm:prSet presAssocID="{1DF176FF-426A-4EE2-8AB8-4B71F7AED012}" presName="comp" presStyleCnt="0"/>
      <dgm:spPr/>
      <dgm:t>
        <a:bodyPr/>
        <a:lstStyle/>
        <a:p>
          <a:endParaRPr lang="ru-RU"/>
        </a:p>
      </dgm:t>
    </dgm:pt>
    <dgm:pt modelId="{747EC4AF-CDE6-4B7A-99A0-B83CBE0EADCC}" type="pres">
      <dgm:prSet presAssocID="{1DF176FF-426A-4EE2-8AB8-4B71F7AED01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9BDB-D17C-467B-9BF2-A77853B18C2C}" type="pres">
      <dgm:prSet presAssocID="{1DF176FF-426A-4EE2-8AB8-4B71F7AED012}" presName="rect1" presStyleLbl="lnNode1" presStyleIdx="1" presStyleCnt="3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2C7B0947-17DC-474D-8AB2-51A3BAF525C3}" type="pres">
      <dgm:prSet presAssocID="{E2E0D553-AB55-4395-9775-C996DC2E3604}" presName="sibTrans" presStyleCnt="0"/>
      <dgm:spPr/>
      <dgm:t>
        <a:bodyPr/>
        <a:lstStyle/>
        <a:p>
          <a:endParaRPr lang="ru-RU"/>
        </a:p>
      </dgm:t>
    </dgm:pt>
    <dgm:pt modelId="{3A1B100B-0353-4A28-AF3B-06F21538D2A9}" type="pres">
      <dgm:prSet presAssocID="{205836F0-169E-4FE1-AF69-1F9F2984B58B}" presName="comp" presStyleCnt="0"/>
      <dgm:spPr/>
      <dgm:t>
        <a:bodyPr/>
        <a:lstStyle/>
        <a:p>
          <a:endParaRPr lang="ru-RU"/>
        </a:p>
      </dgm:t>
    </dgm:pt>
    <dgm:pt modelId="{9488DCBC-F82B-401C-9FAE-BC85349A82DC}" type="pres">
      <dgm:prSet presAssocID="{205836F0-169E-4FE1-AF69-1F9F2984B58B}" presName="rect2" presStyleLbl="node1" presStyleIdx="2" presStyleCnt="3" custScaleX="10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B8EFB-747B-42FD-8826-886B66B2BF8F}" type="pres">
      <dgm:prSet presAssocID="{205836F0-169E-4FE1-AF69-1F9F2984B58B}" presName="rect1" presStyleLbl="lnNode1" presStyleIdx="2" presStyleCnt="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51D9B610-907C-4DA6-8CD2-612724E4A548}" srcId="{2AEC130C-C005-452F-9348-607EBDD493DF}" destId="{205836F0-169E-4FE1-AF69-1F9F2984B58B}" srcOrd="2" destOrd="0" parTransId="{CB455C44-29B2-4C03-892A-F70EA0867120}" sibTransId="{7FBBAD5E-B350-46D3-B94E-F934E48E9F33}"/>
    <dgm:cxn modelId="{8560EA24-F60D-491D-8344-678B25CA2EFB}" type="presOf" srcId="{1DF176FF-426A-4EE2-8AB8-4B71F7AED012}" destId="{747EC4AF-CDE6-4B7A-99A0-B83CBE0EADCC}" srcOrd="0" destOrd="0" presId="urn:microsoft.com/office/officeart/2008/layout/AlternatingPictureBlocks"/>
    <dgm:cxn modelId="{CD14BFE4-ED9F-4470-8A87-9B919FBD4112}" type="presOf" srcId="{2AEC130C-C005-452F-9348-607EBDD493DF}" destId="{C650DF9B-D556-44A8-AC83-CECC72B66A1E}" srcOrd="0" destOrd="0" presId="urn:microsoft.com/office/officeart/2008/layout/AlternatingPictureBlocks"/>
    <dgm:cxn modelId="{33DF36C2-AF75-4D3F-8372-4D63526FF650}" type="presOf" srcId="{205836F0-169E-4FE1-AF69-1F9F2984B58B}" destId="{9488DCBC-F82B-401C-9FAE-BC85349A82DC}" srcOrd="0" destOrd="0" presId="urn:microsoft.com/office/officeart/2008/layout/AlternatingPictureBlocks"/>
    <dgm:cxn modelId="{D2363526-0ECF-441D-A123-C7A9C5700D78}" type="presOf" srcId="{F2363805-503E-432F-BB73-0EEE4B250790}" destId="{FF84112C-52F1-4193-AC38-AC2F4EAD950E}" srcOrd="0" destOrd="0" presId="urn:microsoft.com/office/officeart/2008/layout/AlternatingPictureBlocks"/>
    <dgm:cxn modelId="{76317209-2B51-479D-883C-699F002F49EC}" srcId="{2AEC130C-C005-452F-9348-607EBDD493DF}" destId="{F2363805-503E-432F-BB73-0EEE4B250790}" srcOrd="0" destOrd="0" parTransId="{5957FAA8-FA88-4EF6-A72E-9659EFB54330}" sibTransId="{41034717-E5C3-4B6A-A69C-106AD02E2DCB}"/>
    <dgm:cxn modelId="{BD3F7E2F-D72E-4F9F-8D19-C3AB85791554}" srcId="{2AEC130C-C005-452F-9348-607EBDD493DF}" destId="{1DF176FF-426A-4EE2-8AB8-4B71F7AED012}" srcOrd="1" destOrd="0" parTransId="{3320D1BD-BB66-49B3-9C3D-878F1D8585B3}" sibTransId="{E2E0D553-AB55-4395-9775-C996DC2E3604}"/>
    <dgm:cxn modelId="{4267A249-C035-4569-BC44-EC0509061062}" type="presParOf" srcId="{C650DF9B-D556-44A8-AC83-CECC72B66A1E}" destId="{76036BCF-4409-4E4E-B2F5-7BE6FCB31DC7}" srcOrd="0" destOrd="0" presId="urn:microsoft.com/office/officeart/2008/layout/AlternatingPictureBlocks"/>
    <dgm:cxn modelId="{4D41FD2C-D7FA-4EE6-B393-68E21461889F}" type="presParOf" srcId="{76036BCF-4409-4E4E-B2F5-7BE6FCB31DC7}" destId="{FF84112C-52F1-4193-AC38-AC2F4EAD950E}" srcOrd="0" destOrd="0" presId="urn:microsoft.com/office/officeart/2008/layout/AlternatingPictureBlocks"/>
    <dgm:cxn modelId="{57F2F98A-1B17-4D44-A1C7-E54EF4070145}" type="presParOf" srcId="{76036BCF-4409-4E4E-B2F5-7BE6FCB31DC7}" destId="{2BC3EDCA-A763-4155-B021-1905BADA28C2}" srcOrd="1" destOrd="0" presId="urn:microsoft.com/office/officeart/2008/layout/AlternatingPictureBlocks"/>
    <dgm:cxn modelId="{F8248532-0595-4938-ACA1-2D2F9B9D2C6E}" type="presParOf" srcId="{C650DF9B-D556-44A8-AC83-CECC72B66A1E}" destId="{03461BD8-DED4-4EA0-8F82-11DCC2BC6171}" srcOrd="1" destOrd="0" presId="urn:microsoft.com/office/officeart/2008/layout/AlternatingPictureBlocks"/>
    <dgm:cxn modelId="{44E5C573-189B-4991-B305-B494301EBE80}" type="presParOf" srcId="{C650DF9B-D556-44A8-AC83-CECC72B66A1E}" destId="{0457D98E-701F-48D9-9B05-AA8DDA849395}" srcOrd="2" destOrd="0" presId="urn:microsoft.com/office/officeart/2008/layout/AlternatingPictureBlocks"/>
    <dgm:cxn modelId="{82EF1370-A4CD-43B4-8432-1CAC2F380B3D}" type="presParOf" srcId="{0457D98E-701F-48D9-9B05-AA8DDA849395}" destId="{747EC4AF-CDE6-4B7A-99A0-B83CBE0EADCC}" srcOrd="0" destOrd="0" presId="urn:microsoft.com/office/officeart/2008/layout/AlternatingPictureBlocks"/>
    <dgm:cxn modelId="{A100AF90-D4ED-4B04-85B4-D0E90E5223A1}" type="presParOf" srcId="{0457D98E-701F-48D9-9B05-AA8DDA849395}" destId="{5B889BDB-D17C-467B-9BF2-A77853B18C2C}" srcOrd="1" destOrd="0" presId="urn:microsoft.com/office/officeart/2008/layout/AlternatingPictureBlocks"/>
    <dgm:cxn modelId="{59C6BCFF-3258-4418-8A5D-1BD25A73D350}" type="presParOf" srcId="{C650DF9B-D556-44A8-AC83-CECC72B66A1E}" destId="{2C7B0947-17DC-474D-8AB2-51A3BAF525C3}" srcOrd="3" destOrd="0" presId="urn:microsoft.com/office/officeart/2008/layout/AlternatingPictureBlocks"/>
    <dgm:cxn modelId="{60879C9E-6CEA-4B62-903F-B6DFDDB427CA}" type="presParOf" srcId="{C650DF9B-D556-44A8-AC83-CECC72B66A1E}" destId="{3A1B100B-0353-4A28-AF3B-06F21538D2A9}" srcOrd="4" destOrd="0" presId="urn:microsoft.com/office/officeart/2008/layout/AlternatingPictureBlocks"/>
    <dgm:cxn modelId="{7FA41AA7-7C41-4BB4-83E8-B062828180FC}" type="presParOf" srcId="{3A1B100B-0353-4A28-AF3B-06F21538D2A9}" destId="{9488DCBC-F82B-401C-9FAE-BC85349A82DC}" srcOrd="0" destOrd="0" presId="urn:microsoft.com/office/officeart/2008/layout/AlternatingPictureBlocks"/>
    <dgm:cxn modelId="{9CC3660E-577C-42AA-9C17-1EE74269C1C2}" type="presParOf" srcId="{3A1B100B-0353-4A28-AF3B-06F21538D2A9}" destId="{D03B8EFB-747B-42FD-8826-886B66B2BF8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112C-52F1-4193-AC38-AC2F4EAD950E}">
      <dsp:nvSpPr>
        <dsp:cNvPr id="0" name=""/>
        <dsp:cNvSpPr/>
      </dsp:nvSpPr>
      <dsp:spPr>
        <a:xfrm>
          <a:off x="3869159" y="1646"/>
          <a:ext cx="2321983" cy="10501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+mn-lt"/>
              <a:ea typeface="Calibri"/>
              <a:cs typeface="Times New Roman"/>
            </a:rPr>
            <a:t>8.35%</a:t>
          </a:r>
          <a:endParaRPr lang="ru-RU" sz="2800" kern="1200" dirty="0" smtClean="0">
            <a:latin typeface="Calibri"/>
            <a:ea typeface="Calibri"/>
            <a:cs typeface="Times New Roman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Calibri"/>
              <a:cs typeface="Times New Roman"/>
            </a:rPr>
            <a:t>ВВП</a:t>
          </a:r>
          <a:endParaRPr lang="ru-RU" sz="2800" kern="1200" dirty="0"/>
        </a:p>
      </dsp:txBody>
      <dsp:txXfrm>
        <a:off x="3869159" y="1646"/>
        <a:ext cx="2321983" cy="1050195"/>
      </dsp:txXfrm>
    </dsp:sp>
    <dsp:sp modelId="{2BC3EDCA-A763-4155-B021-1905BADA28C2}">
      <dsp:nvSpPr>
        <dsp:cNvPr id="0" name=""/>
        <dsp:cNvSpPr/>
      </dsp:nvSpPr>
      <dsp:spPr>
        <a:xfrm>
          <a:off x="2725496" y="1646"/>
          <a:ext cx="1039694" cy="1050195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EC4AF-CDE6-4B7A-99A0-B83CBE0EADCC}">
      <dsp:nvSpPr>
        <dsp:cNvPr id="0" name=""/>
        <dsp:cNvSpPr/>
      </dsp:nvSpPr>
      <dsp:spPr>
        <a:xfrm>
          <a:off x="2725496" y="1225125"/>
          <a:ext cx="2321983" cy="1050195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Calibri"/>
              <a:ea typeface="Calibri"/>
              <a:cs typeface="Times New Roman"/>
            </a:rPr>
            <a:t>31.8%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 smtClean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kern="1200" dirty="0"/>
        </a:p>
      </dsp:txBody>
      <dsp:txXfrm>
        <a:off x="2725496" y="1225125"/>
        <a:ext cx="2321983" cy="1050195"/>
      </dsp:txXfrm>
    </dsp:sp>
    <dsp:sp modelId="{5B889BDB-D17C-467B-9BF2-A77853B18C2C}">
      <dsp:nvSpPr>
        <dsp:cNvPr id="0" name=""/>
        <dsp:cNvSpPr/>
      </dsp:nvSpPr>
      <dsp:spPr>
        <a:xfrm>
          <a:off x="5151448" y="1225125"/>
          <a:ext cx="1039694" cy="1050195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8DCBC-F82B-401C-9FAE-BC85349A82DC}">
      <dsp:nvSpPr>
        <dsp:cNvPr id="0" name=""/>
        <dsp:cNvSpPr/>
      </dsp:nvSpPr>
      <dsp:spPr>
        <a:xfrm>
          <a:off x="3788702" y="2448603"/>
          <a:ext cx="2429258" cy="105019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47.1%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1800" kern="1200" dirty="0"/>
        </a:p>
      </dsp:txBody>
      <dsp:txXfrm>
        <a:off x="3788702" y="2448603"/>
        <a:ext cx="2429258" cy="1050195"/>
      </dsp:txXfrm>
    </dsp:sp>
    <dsp:sp modelId="{D03B8EFB-747B-42FD-8826-886B66B2BF8F}">
      <dsp:nvSpPr>
        <dsp:cNvPr id="0" name=""/>
        <dsp:cNvSpPr/>
      </dsp:nvSpPr>
      <dsp:spPr>
        <a:xfrm>
          <a:off x="2698677" y="2448603"/>
          <a:ext cx="1039694" cy="1050195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B3BE-EE5D-4779-9D37-680C7819982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3336-3A10-4C6F-8CE2-275A84449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5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BD239-775A-437A-B7C7-D7AFDC4E5B54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FE1FA-5EEB-4CCD-A1C9-B055A7181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DDFC-8B6B-42B2-920F-E26B7ED7370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A47-39F5-4020-AAA0-B09310D01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0.pp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1.pp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2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3.pp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4.pp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5.pp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6.pp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7.pp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8.pp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9.ppt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1.emf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Microsoft_PowerPoint_97-2003_Presentation2.ppt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20.pp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2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3.pp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4.pp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5.pp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6.pp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7.pp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8.pp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9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259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Панельная  сессия </a:t>
            </a:r>
            <a:r>
              <a:rPr lang="ru-RU" sz="1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 </a:t>
            </a:r>
            <a:r>
              <a:rPr lang="ru-RU" sz="1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Основные новеллы и тенденции правового регулирования недропользования в странах СНГ, Сочи 2017 г.</a:t>
            </a:r>
            <a:endParaRPr lang="ru-RU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83699"/>
              </p:ext>
            </p:extLst>
          </p:nvPr>
        </p:nvGraphicFramePr>
        <p:xfrm>
          <a:off x="467544" y="5657993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657993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://www.geoportal-kg.org/templates/fusion/images/slideshow/slide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6" y="3182720"/>
            <a:ext cx="8429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Карьер+Подземка Каркас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268" y="3182720"/>
            <a:ext cx="2859897" cy="210502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212439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7110" y="1772816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329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63626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/>
              <a:t>2.Упрощение </a:t>
            </a:r>
            <a:r>
              <a:rPr lang="ru-RU" sz="2000" b="1" dirty="0"/>
              <a:t>регулятивных </a:t>
            </a:r>
            <a:r>
              <a:rPr lang="ru-RU" sz="2000" b="1" dirty="0" smtClean="0"/>
              <a:t>процедур (</a:t>
            </a:r>
            <a:r>
              <a:rPr lang="ru-RU" sz="1600" i="1" dirty="0" smtClean="0"/>
              <a:t>Регулирование </a:t>
            </a:r>
            <a:r>
              <a:rPr lang="ru-RU" sz="1600" i="1" dirty="0"/>
              <a:t>недропользования необходимо избавить от чрезмерного государственного </a:t>
            </a:r>
            <a:r>
              <a:rPr lang="ru-RU" sz="1600" i="1" dirty="0" smtClean="0"/>
              <a:t>регулирования)</a:t>
            </a:r>
            <a:r>
              <a:rPr lang="en-US" dirty="0" smtClean="0"/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Постановлением</a:t>
            </a:r>
            <a:r>
              <a:rPr lang="ru-RU" b="1" dirty="0"/>
              <a:t> </a:t>
            </a:r>
            <a:r>
              <a:rPr lang="ru-RU" dirty="0"/>
              <a:t>от 12 января 2015 года № 4 [2]:</a:t>
            </a:r>
            <a:r>
              <a:rPr lang="ru-RU" i="1" dirty="0"/>
              <a:t> Правительством КР совместно с ОБСЕ запущена Регулятивная реформа, включающая</a:t>
            </a:r>
            <a:r>
              <a:rPr lang="ru-RU" b="1" dirty="0"/>
              <a:t> </a:t>
            </a:r>
            <a:r>
              <a:rPr lang="ru-RU" i="1" dirty="0"/>
              <a:t>«Системный анализ регулирования</a:t>
            </a:r>
            <a:r>
              <a:rPr lang="ru-RU" i="1" dirty="0" smtClean="0"/>
              <a:t>»</a:t>
            </a:r>
            <a:r>
              <a:rPr lang="en-US" i="1" dirty="0" smtClean="0"/>
              <a:t>;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передача функций по регулированию (выработке) и реализации </a:t>
            </a:r>
            <a:r>
              <a:rPr lang="ru-RU" dirty="0"/>
              <a:t>государственной политики </a:t>
            </a:r>
            <a:r>
              <a:rPr lang="ru-RU" dirty="0"/>
              <a:t>недропользования </a:t>
            </a:r>
            <a:r>
              <a:rPr lang="ru-RU" dirty="0" smtClean="0"/>
              <a:t>Комитету </a:t>
            </a:r>
            <a:r>
              <a:rPr lang="ru-RU" dirty="0"/>
              <a:t>по промышленности, энергетике и недропользованию (ГКПЭН </a:t>
            </a:r>
            <a:r>
              <a:rPr lang="ru-RU" dirty="0" smtClean="0"/>
              <a:t>КР,2016 г.)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рекомендуется предусмотреть разделение функций регулирования на Горный кадастр (Отдел выдачи лицензий) и Горный инспекторат (Контрольно-Мониторинговый отдел). </a:t>
            </a:r>
            <a:r>
              <a:rPr lang="ru-RU" i="1" dirty="0" err="1"/>
              <a:t>Недропользователь</a:t>
            </a:r>
            <a:r>
              <a:rPr lang="ru-RU" i="1" dirty="0"/>
              <a:t> должен иметь контакты только с Горным кадастром (регулирование «в одно окно).</a:t>
            </a:r>
            <a:endParaRPr lang="ru-RU" b="1" i="1" dirty="0"/>
          </a:p>
          <a:p>
            <a:pPr lvl="0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5268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/>
              <a:t>3.Порядок </a:t>
            </a:r>
            <a:r>
              <a:rPr lang="ru-RU" sz="2000" b="1" dirty="0"/>
              <a:t>предоставления права пользования недрами (Статья 22 </a:t>
            </a:r>
            <a:r>
              <a:rPr lang="ru-RU" sz="2000" b="1" dirty="0" err="1" smtClean="0"/>
              <a:t>ЗоНа</a:t>
            </a:r>
            <a:r>
              <a:rPr lang="ru-RU" sz="2000" b="1" dirty="0" smtClean="0"/>
              <a:t>)</a:t>
            </a:r>
            <a:r>
              <a:rPr lang="en-US" sz="2000" b="1" dirty="0" smtClean="0"/>
              <a:t>:</a:t>
            </a:r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предусмотреть правило оформления всех документов, представляемых </a:t>
            </a:r>
            <a:r>
              <a:rPr lang="ru-RU" dirty="0" err="1"/>
              <a:t>недропользователем</a:t>
            </a:r>
            <a:r>
              <a:rPr lang="ru-RU" dirty="0"/>
              <a:t>, «в одно окно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права </a:t>
            </a:r>
            <a:r>
              <a:rPr lang="ru-RU" dirty="0"/>
              <a:t>концессионера </a:t>
            </a:r>
            <a:r>
              <a:rPr lang="ru-RU" dirty="0" smtClean="0"/>
              <a:t>распространить </a:t>
            </a:r>
            <a:r>
              <a:rPr lang="ru-RU" dirty="0"/>
              <a:t>на все виды полезных ископаемых, которые могут добываться или могли бы добываться в пределах принадлежащей ему площади на момент подачи заявления и после получения лицензии на добычные </a:t>
            </a:r>
            <a:r>
              <a:rPr lang="ru-RU" dirty="0" smtClean="0"/>
              <a:t>работы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месторождения</a:t>
            </a:r>
            <a:r>
              <a:rPr lang="ru-RU" dirty="0"/>
              <a:t>, открытые в советское время, должны выставляться на аукционы и конкурсы, если их разработка уже согласована с местным населением. Частные </a:t>
            </a:r>
            <a:r>
              <a:rPr lang="ru-RU" dirty="0" err="1"/>
              <a:t>недропользователи</a:t>
            </a:r>
            <a:r>
              <a:rPr lang="ru-RU" dirty="0"/>
              <a:t>, открывшие или разведавшие месторождение, должны получить согласие местных жителей на разработку сами (Социальная лицензия). 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b="1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53000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lvl="1" algn="ctr"/>
            <a:r>
              <a:rPr lang="ru-RU" sz="2000" b="1" i="1" dirty="0" smtClean="0"/>
              <a:t>4.</a:t>
            </a:r>
            <a:r>
              <a:rPr lang="ru-RU" sz="2000" b="1" dirty="0"/>
              <a:t> Государственный кадастр месторождений и проявлений  полезных ископаемых (</a:t>
            </a:r>
            <a:r>
              <a:rPr lang="ru-RU" sz="2000" b="1" dirty="0" smtClean="0"/>
              <a:t>ГКМП)</a:t>
            </a:r>
            <a:r>
              <a:rPr lang="en-US" sz="2000" b="1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Горный Кодекс должен предусмотреть </a:t>
            </a:r>
            <a:r>
              <a:rPr lang="ru-RU" b="1" i="1" dirty="0"/>
              <a:t>путем экспертной оценки </a:t>
            </a:r>
            <a:r>
              <a:rPr lang="ru-RU" dirty="0"/>
              <a:t>классификацию в Кадастре на объекты,  подлежащие распределению (а) по конкурсу, (б) на аукционах и (в) по праву первой </a:t>
            </a:r>
            <a:r>
              <a:rPr lang="ru-RU" dirty="0" smtClean="0"/>
              <a:t>заявки</a:t>
            </a:r>
            <a:r>
              <a:rPr lang="en-US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необходимо провести четкую </a:t>
            </a:r>
            <a:r>
              <a:rPr lang="ru-RU" b="1" i="1" dirty="0" smtClean="0"/>
              <a:t>дифференциацию </a:t>
            </a:r>
            <a:r>
              <a:rPr lang="ru-RU" b="1" i="1" dirty="0"/>
              <a:t>и </a:t>
            </a:r>
            <a:r>
              <a:rPr lang="ru-RU" b="1" i="1" dirty="0" smtClean="0"/>
              <a:t>регламентацию </a:t>
            </a:r>
            <a:r>
              <a:rPr lang="ru-RU" dirty="0"/>
              <a:t>с учетом специфики соответствующих полезных </a:t>
            </a:r>
            <a:r>
              <a:rPr lang="ru-RU" dirty="0" smtClean="0"/>
              <a:t>ископаемых, как например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в отношении золотосодержащих руд и общераспространенных полезных ископаемых или же подземных </a:t>
            </a:r>
            <a:r>
              <a:rPr lang="ru-RU" dirty="0" smtClean="0"/>
              <a:t>вод.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b="1" dirty="0"/>
          </a:p>
          <a:p>
            <a:pPr lvl="1"/>
            <a:endParaRPr lang="ru-RU" sz="1400" b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56280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lvl="1" algn="ctr"/>
            <a:r>
              <a:rPr lang="ru-RU" sz="2000" b="1" i="1" dirty="0" smtClean="0"/>
              <a:t>5.</a:t>
            </a:r>
            <a:r>
              <a:rPr lang="ru-RU" sz="2000" b="1" dirty="0"/>
              <a:t> Вторичный рынок прав пользования </a:t>
            </a:r>
            <a:r>
              <a:rPr lang="ru-RU" sz="2000" b="1" dirty="0" smtClean="0"/>
              <a:t>недрами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1"/>
            <a:endParaRPr lang="ru-RU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Лицензия на разведку или разработку, полученная </a:t>
            </a:r>
            <a:r>
              <a:rPr lang="ru-RU" dirty="0" err="1"/>
              <a:t>недропользователем</a:t>
            </a:r>
            <a:r>
              <a:rPr lang="ru-RU" dirty="0"/>
              <a:t>, является полноценным финансовым инструментом, позволяющим осуществлять многие финансовые операции наравне с акциями, облигациями и пр. </a:t>
            </a:r>
          </a:p>
          <a:p>
            <a:pPr lvl="1"/>
            <a:endParaRPr lang="ru-RU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Кодекс должен выработать противодействие пассивной спекуляции лицензиями и рентному механизму извлечения прибыли </a:t>
            </a:r>
            <a:r>
              <a:rPr lang="ru-RU" dirty="0" smtClean="0"/>
              <a:t>лицензиатами.</a:t>
            </a:r>
            <a:endParaRPr lang="ru-RU" dirty="0"/>
          </a:p>
          <a:p>
            <a:pPr lvl="1"/>
            <a:endParaRPr lang="ru-RU" sz="2000" b="1" dirty="0"/>
          </a:p>
          <a:p>
            <a:pPr lvl="1"/>
            <a:endParaRPr lang="ru-RU" sz="20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53442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19611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6.Проведение </a:t>
            </a:r>
            <a:r>
              <a:rPr lang="ru-RU" sz="2000" b="1" dirty="0"/>
              <a:t>политики в области добычи полезных </a:t>
            </a:r>
            <a:r>
              <a:rPr lang="ru-RU" sz="2000" b="1" dirty="0" smtClean="0"/>
              <a:t>ископаемых</a:t>
            </a:r>
            <a:r>
              <a:rPr lang="en-US" sz="2000" b="1" dirty="0" smtClean="0"/>
              <a:t>:</a:t>
            </a:r>
          </a:p>
          <a:p>
            <a:r>
              <a:rPr lang="ru-RU" sz="1600" i="1" dirty="0" smtClean="0"/>
              <a:t>Горный </a:t>
            </a:r>
            <a:r>
              <a:rPr lang="ru-RU" sz="1600" i="1" dirty="0"/>
              <a:t>кодекс должен способствовать повышению экономической и социальной </a:t>
            </a:r>
            <a:r>
              <a:rPr lang="ru-RU" sz="1600" i="1" dirty="0" err="1" smtClean="0"/>
              <a:t>эффектив</a:t>
            </a:r>
            <a:r>
              <a:rPr lang="en-US" sz="1600" i="1" dirty="0" smtClean="0"/>
              <a:t>-</a:t>
            </a:r>
            <a:r>
              <a:rPr lang="ru-RU" sz="1600" i="1" dirty="0" err="1" smtClean="0"/>
              <a:t>ности</a:t>
            </a:r>
            <a:r>
              <a:rPr lang="ru-RU" sz="1600" i="1" dirty="0" smtClean="0"/>
              <a:t> </a:t>
            </a:r>
            <a:r>
              <a:rPr lang="ru-RU" sz="1600" i="1" dirty="0"/>
              <a:t>горнодобывающей промышленности путем стимулирования реинвестиций, повышения добавленной стоимости продукции путем высокого передела, закупок местной продукции.</a:t>
            </a:r>
          </a:p>
          <a:p>
            <a:r>
              <a:rPr lang="ru-RU" b="1" i="1" dirty="0"/>
              <a:t>Правительство </a:t>
            </a:r>
            <a:r>
              <a:rPr lang="ru-RU" b="1" i="1" dirty="0" smtClean="0"/>
              <a:t>должно</a:t>
            </a:r>
            <a:r>
              <a:rPr lang="en-US" b="1" i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сохранить </a:t>
            </a:r>
            <a:r>
              <a:rPr lang="ru-RU" dirty="0"/>
              <a:t>достаточную свободу маневра для обеспечения баланса между </a:t>
            </a:r>
            <a:r>
              <a:rPr lang="ru-RU" dirty="0" smtClean="0"/>
              <a:t>оптимизацией </a:t>
            </a:r>
            <a:r>
              <a:rPr lang="ru-RU" dirty="0"/>
              <a:t>доходов от добычи полезных ископаемых и получением компаниями, готовящими месторождение к разработке и ведущими его разработку, адекватной нормы прибыли на вложенные ими средства;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предусматривать использование национальных налогов на доходы корпораций на основе чистой прибыли в качестве общего элемента для крупных и мелких </a:t>
            </a:r>
            <a:r>
              <a:rPr lang="ru-RU" dirty="0" smtClean="0"/>
              <a:t>предприятий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обязывать </a:t>
            </a:r>
            <a:r>
              <a:rPr lang="ru-RU" dirty="0"/>
              <a:t>горнодобывающие компании привлекать независимых экспертов для составления аналитических обзоров и докладов для </a:t>
            </a:r>
            <a:r>
              <a:rPr lang="ru-RU" dirty="0" smtClean="0"/>
              <a:t>правительства </a:t>
            </a:r>
            <a:r>
              <a:rPr lang="ru-RU" dirty="0"/>
              <a:t>до утверждения разрешения на подготовку объекта к эксплуатации, при внесении в проект изменений и на регулярной основе на этапе эксплуатации.</a:t>
            </a:r>
          </a:p>
          <a:p>
            <a:pPr lvl="1"/>
            <a:endParaRPr lang="ru-RU" sz="1600" b="1" dirty="0"/>
          </a:p>
          <a:p>
            <a:pPr lvl="1"/>
            <a:endParaRPr lang="ru-RU" sz="1600" b="1" i="1" dirty="0" smtClean="0"/>
          </a:p>
          <a:p>
            <a:pPr lvl="1"/>
            <a:endParaRPr lang="ru-RU" sz="16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57413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lvl="1"/>
            <a:r>
              <a:rPr lang="ru-RU" sz="2000" b="1" i="1" dirty="0" smtClean="0"/>
              <a:t>7.</a:t>
            </a:r>
            <a:r>
              <a:rPr lang="ru-RU" sz="2000" b="1" dirty="0"/>
              <a:t> Государственный банк цифровой геологической </a:t>
            </a:r>
            <a:r>
              <a:rPr lang="ru-RU" sz="2000" b="1" dirty="0" smtClean="0"/>
              <a:t>информации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1"/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Необходимо законодательно обязать компании передавать электронные базы данных в специально организованный Государственный банк геологической информации (по примеру </a:t>
            </a:r>
            <a:r>
              <a:rPr lang="ru-RU" dirty="0" smtClean="0"/>
              <a:t>российского)</a:t>
            </a:r>
            <a:r>
              <a:rPr lang="en-US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геологические компании обязаны сдавать на хранение каменный материал, керны </a:t>
            </a:r>
            <a:r>
              <a:rPr lang="ru-RU" dirty="0" smtClean="0"/>
              <a:t>бурения</a:t>
            </a:r>
            <a:r>
              <a:rPr lang="en-US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необходимо строительство современных </a:t>
            </a:r>
            <a:r>
              <a:rPr lang="ru-RU" dirty="0" err="1" smtClean="0"/>
              <a:t>кернохранилищей</a:t>
            </a:r>
            <a:r>
              <a:rPr lang="ru-RU" dirty="0" smtClean="0"/>
              <a:t> ( на юге и севере Республики).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lvl="1"/>
            <a:endParaRPr lang="ru-RU" sz="2000" b="1" dirty="0"/>
          </a:p>
          <a:p>
            <a:pPr lvl="1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66027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8.Малое </a:t>
            </a:r>
            <a:r>
              <a:rPr lang="ru-RU" sz="2000" b="1" dirty="0"/>
              <a:t>горное </a:t>
            </a:r>
            <a:r>
              <a:rPr lang="ru-RU" sz="2000" b="1" dirty="0" smtClean="0"/>
              <a:t>предпринимательство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1"/>
            <a:r>
              <a:rPr lang="ru-RU" i="1" dirty="0" smtClean="0"/>
              <a:t>Имеет цель </a:t>
            </a:r>
            <a:r>
              <a:rPr lang="ru-RU" i="1" dirty="0"/>
              <a:t>снижения уровня бедности, создания предпосылок для экономического роста и ускорения социального </a:t>
            </a:r>
            <a:r>
              <a:rPr lang="ru-RU" i="1" dirty="0" smtClean="0"/>
              <a:t>развития.</a:t>
            </a:r>
            <a:endParaRPr lang="ru-RU" i="1" dirty="0"/>
          </a:p>
          <a:p>
            <a:pPr lvl="1"/>
            <a:endParaRPr lang="ru-RU" sz="2000" b="1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мировой горной экономике доля малого производства составляет 15 −30% от общих объемов </a:t>
            </a:r>
            <a:r>
              <a:rPr lang="ru-RU" dirty="0" smtClean="0"/>
              <a:t>добычи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обозначения кустар­ной добычи полезных ископаемых в мировой практике используется термин </a:t>
            </a:r>
            <a:r>
              <a:rPr lang="ru-RU" dirty="0" err="1"/>
              <a:t>Artisanal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small</a:t>
            </a:r>
            <a:r>
              <a:rPr lang="ru-RU" dirty="0"/>
              <a:t> </a:t>
            </a:r>
            <a:r>
              <a:rPr lang="ru-RU" dirty="0" err="1"/>
              <a:t>scale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(ASM) – дословно: «кустарная и мелкомасштабная добыча полезных ископаемых». По разным оценкам, мировой сектор ASM на­считывает более 13 млн кустарных </a:t>
            </a:r>
            <a:r>
              <a:rPr lang="ru-RU" dirty="0" smtClean="0"/>
              <a:t>добытчиков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Кыргызстане осуществляется стихийная добыча россыпного и коренного золота, в отдельные годы занимающая до 5 тыс. человек. К </a:t>
            </a:r>
            <a:r>
              <a:rPr lang="ru-RU" dirty="0" err="1" smtClean="0"/>
              <a:t>мелкомасштаб</a:t>
            </a:r>
            <a:r>
              <a:rPr lang="ru-RU" dirty="0" smtClean="0"/>
              <a:t>-ной </a:t>
            </a:r>
            <a:r>
              <a:rPr lang="ru-RU" dirty="0"/>
              <a:t>добыче можно отнести и многочисленные разработки местных строительных </a:t>
            </a:r>
            <a:r>
              <a:rPr lang="ru-RU" dirty="0" smtClean="0"/>
              <a:t>материалов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b="1" dirty="0"/>
          </a:p>
          <a:p>
            <a:pPr lvl="1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6777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8.Малое </a:t>
            </a:r>
            <a:r>
              <a:rPr lang="ru-RU" sz="2000" b="1" dirty="0"/>
              <a:t>горное </a:t>
            </a:r>
            <a:r>
              <a:rPr lang="ru-RU" sz="2000" b="1" dirty="0" smtClean="0"/>
              <a:t>предпринимательство</a:t>
            </a:r>
            <a:r>
              <a:rPr lang="en-US" sz="2000" b="1" dirty="0" smtClean="0"/>
              <a:t> (</a:t>
            </a:r>
            <a:r>
              <a:rPr lang="ru-RU" b="1" dirty="0" smtClean="0"/>
              <a:t>продолжение</a:t>
            </a:r>
            <a:r>
              <a:rPr lang="ru-RU" sz="2000" b="1" dirty="0" smtClean="0"/>
              <a:t>)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1"/>
            <a:endParaRPr lang="ru-RU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деятельность </a:t>
            </a:r>
            <a:r>
              <a:rPr lang="ru-RU" dirty="0"/>
              <a:t>малых предприятий, независимо от вида полезного ископаемого, должна быть ориентирована исключительно на небольшие, малоэффективные по различным параметрам залежи</a:t>
            </a:r>
            <a:r>
              <a:rPr lang="en-US" dirty="0"/>
              <a:t>;</a:t>
            </a: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Горный </a:t>
            </a:r>
            <a:r>
              <a:rPr lang="ru-RU" dirty="0"/>
              <a:t>кодекс должен предусматривать создание особых условий для его развития, </a:t>
            </a:r>
            <a:r>
              <a:rPr lang="ru-RU" dirty="0" smtClean="0"/>
              <a:t>включая</a:t>
            </a:r>
            <a:r>
              <a:rPr lang="en-US" dirty="0" smtClean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упрощенный доступ к получению </a:t>
            </a:r>
            <a:r>
              <a:rPr lang="ru-RU" dirty="0" smtClean="0"/>
              <a:t>лицензий</a:t>
            </a:r>
            <a:r>
              <a:rPr lang="en-US" dirty="0" smtClean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/>
              <a:t>уведомительную отчетность</a:t>
            </a:r>
            <a:r>
              <a:rPr lang="en-US" dirty="0"/>
              <a:t>;</a:t>
            </a:r>
            <a:endParaRPr lang="en-US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налоговые </a:t>
            </a:r>
            <a:r>
              <a:rPr lang="ru-RU" dirty="0"/>
              <a:t>льготы (отказ от взимания роялти и других специализированных платежей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/>
              <a:t>отказ </a:t>
            </a:r>
            <a:r>
              <a:rPr lang="ru-RU" dirty="0"/>
              <a:t>от требований полномасштабной геологоразведки и экспертизы запасов полезных </a:t>
            </a:r>
            <a:r>
              <a:rPr lang="ru-RU" dirty="0" smtClean="0"/>
              <a:t>ископаемых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dirty="0" smtClean="0"/>
              <a:t>утверждения </a:t>
            </a:r>
            <a:r>
              <a:rPr lang="ru-RU" dirty="0"/>
              <a:t>ежегодных </a:t>
            </a:r>
            <a:r>
              <a:rPr lang="ru-RU" dirty="0" smtClean="0"/>
              <a:t>программ по упрощенной форме и прочее. </a:t>
            </a:r>
            <a:endParaRPr lang="ru-RU" b="1" dirty="0"/>
          </a:p>
          <a:p>
            <a:pPr lvl="2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5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45114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/>
              <a:t>9.Вопросы </a:t>
            </a:r>
            <a:r>
              <a:rPr lang="ru-RU" sz="2000" b="1" dirty="0"/>
              <a:t>ликвидации и рекультивации разработок </a:t>
            </a:r>
            <a:r>
              <a:rPr lang="ru-RU" sz="2000" b="1" dirty="0" smtClean="0"/>
              <a:t>месторождений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1"/>
            <a:r>
              <a:rPr lang="ru-RU" sz="1600" i="1" dirty="0" smtClean="0"/>
              <a:t>Заявка </a:t>
            </a:r>
            <a:r>
              <a:rPr lang="ru-RU" sz="1600" i="1" dirty="0"/>
              <a:t>на получение лицензии должна признаваться полной лишь в том случае, если в нее включены приемлемые планы на случай закрытия горнодобывающего предприятия и предусматриваются адекватные финансовые гарантии для покрытия издержек в связи с закрытием предприятия и проведением любых текущих мониторинговых </a:t>
            </a:r>
            <a:r>
              <a:rPr lang="ru-RU" sz="1600" i="1" dirty="0" smtClean="0"/>
              <a:t>работ.</a:t>
            </a:r>
          </a:p>
          <a:p>
            <a:pPr lvl="1"/>
            <a:endParaRPr lang="ru-RU" sz="1600" i="1" dirty="0" smtClean="0"/>
          </a:p>
          <a:p>
            <a:r>
              <a:rPr lang="ru-RU" dirty="0"/>
              <a:t>Горный кодекс должен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предусмотреть </a:t>
            </a:r>
            <a:r>
              <a:rPr lang="ru-RU" dirty="0"/>
              <a:t>обязанность горнодобывающих компаний иметь планы обеспечения готовности к аварийным ситуациям до начала работ и обеспечивать проверку, апробирование и уточнение этих программ на регулярной основе;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предусматривать </a:t>
            </a:r>
            <a:r>
              <a:rPr lang="ru-RU" dirty="0"/>
              <a:t>утверждение или одобрение всех планов закрытия объектов с соответствующими сметами затрат компетентными органами</a:t>
            </a:r>
            <a:r>
              <a:rPr lang="ru-RU" b="1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установить надлежащие формы финансового обеспечения (обязательства, страхование и т.д.) с указанием конкретных деталей и условий;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76428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/>
              <a:t>9.Вопросы </a:t>
            </a:r>
            <a:r>
              <a:rPr lang="ru-RU" sz="2000" b="1" dirty="0"/>
              <a:t>ликвидации и рекультивации разработок </a:t>
            </a:r>
            <a:r>
              <a:rPr lang="ru-RU" sz="2000" b="1" dirty="0" smtClean="0"/>
              <a:t>месторождений </a:t>
            </a:r>
            <a:r>
              <a:rPr lang="ru-RU" b="1" i="1" dirty="0" smtClean="0"/>
              <a:t>(продолжение)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предусматривать, чтобы документы финансового обеспечения выпускались только компетентными и утвержденными финансовыми учреждениями или хранились в них;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предоставить </a:t>
            </a:r>
            <a:r>
              <a:rPr lang="ru-RU" dirty="0"/>
              <a:t>правительствам право по собственному усмотрению получать незамедлительно и без каких-либо препятствий доступ ко всей сумме финансового обеспечения;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предусмотреть</a:t>
            </a:r>
            <a:r>
              <a:rPr lang="ru-RU" dirty="0"/>
              <a:t>, что аннулирование гарантийных обязательств или освобождение от них производится только по завершении программы работ.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планы </a:t>
            </a:r>
            <a:r>
              <a:rPr lang="ru-RU" dirty="0"/>
              <a:t>завершения производства должны содержать остаточные обязательства добывающих компаний после завершения разработок на достаточно длительный срок (по опыту европейских горнодобывающих компаний).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b="1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400" b="1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4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52368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212439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7110" y="285660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71632144"/>
              </p:ext>
            </p:extLst>
          </p:nvPr>
        </p:nvGraphicFramePr>
        <p:xfrm>
          <a:off x="154136" y="1988840"/>
          <a:ext cx="8916639" cy="350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47664" y="1378694"/>
            <a:ext cx="66599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600" b="1" dirty="0"/>
              <a:t>Горнодобывающая промышленность </a:t>
            </a:r>
            <a:r>
              <a:rPr lang="ru-RU" sz="1600" b="1" dirty="0" smtClean="0"/>
              <a:t>Кыргызстан составляет</a:t>
            </a:r>
            <a:r>
              <a:rPr lang="en-US" sz="1600" b="1" dirty="0"/>
              <a:t>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699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21110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ru-RU" b="1" dirty="0"/>
              <a:t>Методика разработки Горного </a:t>
            </a:r>
            <a:r>
              <a:rPr lang="ru-RU" b="1" dirty="0" smtClean="0"/>
              <a:t>Кодекса</a:t>
            </a:r>
            <a:r>
              <a:rPr lang="en-US" b="1" dirty="0" smtClean="0"/>
              <a:t>:</a:t>
            </a:r>
          </a:p>
          <a:p>
            <a:pPr lvl="0"/>
            <a:endParaRPr lang="ru-RU" sz="1600" dirty="0"/>
          </a:p>
          <a:p>
            <a:r>
              <a:rPr lang="ru-RU" dirty="0"/>
              <a:t>Для достижения наилучшего результата при разработке Горного Кодекса необходимы последовательные согласованные шаги (этапы), включающие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Экспертиза действующего законодательства с выявлением недостатков регулирования недропользования.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Изучение лучшей мировой практики государственного регулирования </a:t>
            </a:r>
            <a:r>
              <a:rPr lang="ru-RU" dirty="0" smtClean="0"/>
              <a:t>недропользования.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Разработка и апробация Концепции Горного </a:t>
            </a:r>
            <a:r>
              <a:rPr lang="ru-RU" dirty="0" smtClean="0"/>
              <a:t>Кодекса.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Отказ от интуитивного подхода к </a:t>
            </a:r>
            <a:r>
              <a:rPr lang="ru-RU" dirty="0" smtClean="0"/>
              <a:t>законотворчеству.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Обязательное предложение механизма реализации законодательных прописей.</a:t>
            </a:r>
            <a:endParaRPr lang="ru-RU" sz="1600" dirty="0"/>
          </a:p>
          <a:p>
            <a:pPr lvl="1"/>
            <a:endParaRPr lang="ru-RU" sz="14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92660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6690" y="2455662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Благодарю </a:t>
            </a:r>
          </a:p>
          <a:p>
            <a:pPr algn="ctr"/>
            <a:r>
              <a:rPr lang="ru-RU" sz="2400" dirty="0"/>
              <a:t>з</a:t>
            </a:r>
            <a:r>
              <a:rPr lang="ru-RU" sz="2400" dirty="0" smtClean="0"/>
              <a:t>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6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81470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6" y="1148094"/>
            <a:ext cx="7441083" cy="39370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490" y="5085184"/>
            <a:ext cx="832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*Стратегия </a:t>
            </a:r>
            <a:r>
              <a:rPr lang="ru-RU" sz="1600" dirty="0"/>
              <a:t>развития горнодобывающей отрасли на 2015–2035 гг. </a:t>
            </a:r>
            <a:endParaRPr lang="ru-RU" sz="1600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Министерство </a:t>
            </a:r>
            <a:r>
              <a:rPr lang="ru-RU" sz="1600" dirty="0" smtClean="0"/>
              <a:t>экономики КР, </a:t>
            </a:r>
            <a:r>
              <a:rPr lang="ru-RU" sz="1600" dirty="0"/>
              <a:t>2014 г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70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27946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666" y="1373499"/>
            <a:ext cx="83928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Предпосылки разработки </a:t>
            </a:r>
            <a:r>
              <a:rPr lang="ru-RU" sz="2000" b="1" dirty="0">
                <a:cs typeface="Times New Roman" panose="02020603050405020304" pitchFamily="18" charset="0"/>
              </a:rPr>
              <a:t>и внедрения </a:t>
            </a:r>
            <a:r>
              <a:rPr lang="ru-RU" sz="2000" b="1" dirty="0" smtClean="0">
                <a:cs typeface="Times New Roman" panose="02020603050405020304" pitchFamily="18" charset="0"/>
              </a:rPr>
              <a:t>Горного </a:t>
            </a:r>
            <a:r>
              <a:rPr lang="ru-RU" sz="2000" b="1" dirty="0">
                <a:cs typeface="Times New Roman" panose="02020603050405020304" pitchFamily="18" charset="0"/>
              </a:rPr>
              <a:t>Кодекса в </a:t>
            </a:r>
            <a:r>
              <a:rPr lang="ru-RU" sz="2000" b="1" dirty="0" smtClean="0">
                <a:cs typeface="Times New Roman" panose="02020603050405020304" pitchFamily="18" charset="0"/>
              </a:rPr>
              <a:t>Кыргызстане</a:t>
            </a:r>
            <a:r>
              <a:rPr lang="en-US" sz="2000" b="1" dirty="0" smtClean="0">
                <a:cs typeface="Times New Roman" panose="02020603050405020304" pitchFamily="18" charset="0"/>
              </a:rPr>
              <a:t>: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cs typeface="Times New Roman" panose="02020603050405020304" pitchFamily="18" charset="0"/>
              </a:rPr>
              <a:t>Практически </a:t>
            </a:r>
            <a:r>
              <a:rPr lang="ru-RU" b="1" i="1" dirty="0">
                <a:cs typeface="Times New Roman" panose="02020603050405020304" pitchFamily="18" charset="0"/>
              </a:rPr>
              <a:t>все законодательство Кыргызстана кодифицировано (18 кодексов). </a:t>
            </a:r>
            <a:r>
              <a:rPr lang="ru-RU" sz="1600" i="1" dirty="0">
                <a:cs typeface="Times New Roman" panose="02020603050405020304" pitchFamily="18" charset="0"/>
              </a:rPr>
              <a:t>Вполне логично кодифицировать и </a:t>
            </a:r>
            <a:r>
              <a:rPr lang="ru-RU" sz="1600" i="1" dirty="0" smtClean="0">
                <a:cs typeface="Times New Roman" panose="02020603050405020304" pitchFamily="18" charset="0"/>
              </a:rPr>
              <a:t>недропользование. Действующее законодательство </a:t>
            </a:r>
            <a:r>
              <a:rPr lang="ru-RU" sz="1600" i="1" dirty="0">
                <a:cs typeface="Times New Roman" panose="02020603050405020304" pitchFamily="18" charset="0"/>
              </a:rPr>
              <a:t>содержит множество устаревших советских норм и правил, не соответствующих рыночным условиям ведения бизнеса</a:t>
            </a:r>
            <a:r>
              <a:rPr lang="ru-RU" sz="1600" i="1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От обнаружения до ввода в эксплуатацию месторождения проходит не менее десяти лет, поэтому </a:t>
            </a:r>
            <a:r>
              <a:rPr lang="ru-RU" b="1" dirty="0"/>
              <a:t>главной целью Кодекса должно стать создание благоприятных условий для привлечения инвестиций в поиск и разведку месторождений полезных ископаемых (МПИ).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Если не привлекать инвестиции, в </a:t>
            </a:r>
            <a:r>
              <a:rPr lang="ru-RU" dirty="0" smtClean="0"/>
              <a:t>конце </a:t>
            </a:r>
            <a:r>
              <a:rPr lang="ru-RU" dirty="0"/>
              <a:t>20-х годов ожидается обвал горнодобывающей отрасли. В настоящее время идет широкое обсуждение </a:t>
            </a:r>
            <a:r>
              <a:rPr lang="ru-RU" b="1" i="1" dirty="0"/>
              <a:t>Проекта Национальной Стратегии Устойчивого Развития (НСУР) КР</a:t>
            </a:r>
            <a:r>
              <a:rPr lang="ru-RU" dirty="0"/>
              <a:t>, в котором обозначены шаги по привлечению инвестиций в горнодобывающей промышленности.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Опыт других стран (Чили, Грузии, Казахстан и др.).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00909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Предпосылки разработки </a:t>
            </a:r>
            <a:r>
              <a:rPr lang="ru-RU" sz="2000" b="1" dirty="0">
                <a:cs typeface="Times New Roman" panose="02020603050405020304" pitchFamily="18" charset="0"/>
              </a:rPr>
              <a:t>и внедрения </a:t>
            </a:r>
            <a:r>
              <a:rPr lang="ru-RU" sz="2000" b="1" dirty="0" smtClean="0">
                <a:cs typeface="Times New Roman" panose="02020603050405020304" pitchFamily="18" charset="0"/>
              </a:rPr>
              <a:t>Горного </a:t>
            </a:r>
            <a:r>
              <a:rPr lang="ru-RU" sz="2000" b="1" dirty="0">
                <a:cs typeface="Times New Roman" panose="02020603050405020304" pitchFamily="18" charset="0"/>
              </a:rPr>
              <a:t>Кодекса в </a:t>
            </a:r>
            <a:r>
              <a:rPr lang="ru-RU" sz="2000" b="1" dirty="0" smtClean="0">
                <a:cs typeface="Times New Roman" panose="02020603050405020304" pitchFamily="18" charset="0"/>
              </a:rPr>
              <a:t>Кыргызстане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cs typeface="Times New Roman" panose="02020603050405020304" pitchFamily="18" charset="0"/>
              </a:rPr>
              <a:t>продолжение)</a:t>
            </a:r>
            <a:r>
              <a:rPr lang="en-US" sz="2000" b="1" dirty="0" smtClean="0">
                <a:cs typeface="Times New Roman" panose="02020603050405020304" pitchFamily="18" charset="0"/>
              </a:rPr>
              <a:t>: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Действующие </a:t>
            </a:r>
            <a:r>
              <a:rPr lang="ru-RU" dirty="0"/>
              <a:t>в настоящее время подзаконные акты необоснованно расширительно толкуют </a:t>
            </a:r>
            <a:r>
              <a:rPr lang="ru-RU" b="1" dirty="0" smtClean="0"/>
              <a:t>Закон о Недрах </a:t>
            </a:r>
            <a:r>
              <a:rPr lang="ru-RU" dirty="0" smtClean="0"/>
              <a:t>(2012 г. и проект 2016 г.) </a:t>
            </a:r>
            <a:r>
              <a:rPr lang="ru-RU" dirty="0"/>
              <a:t>и не всегда с ним согласуются. </a:t>
            </a:r>
            <a:r>
              <a:rPr lang="ru-RU" sz="1600" i="1" dirty="0"/>
              <a:t>Этот дефект </a:t>
            </a:r>
            <a:r>
              <a:rPr lang="ru-RU" sz="1600" i="1" dirty="0" smtClean="0"/>
              <a:t>может </a:t>
            </a:r>
            <a:r>
              <a:rPr lang="ru-RU" sz="1600" i="1" dirty="0"/>
              <a:t>быть устранен </a:t>
            </a:r>
            <a:r>
              <a:rPr lang="ru-RU" sz="1600" i="1" dirty="0" smtClean="0"/>
              <a:t>Горным Кодексом.</a:t>
            </a:r>
            <a:endParaRPr lang="en-US" sz="1600" i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 smtClean="0"/>
              <a:t>Недропользование</a:t>
            </a:r>
            <a:r>
              <a:rPr lang="en-US" i="1" dirty="0" smtClean="0"/>
              <a:t> – 9 (5 </a:t>
            </a:r>
            <a:r>
              <a:rPr lang="ru-RU" i="1" dirty="0" smtClean="0"/>
              <a:t>- Законов и 4 - Положений)</a:t>
            </a:r>
            <a:r>
              <a:rPr lang="en-US" i="1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 err="1" smtClean="0"/>
              <a:t>Акты,регулирующие</a:t>
            </a:r>
            <a:r>
              <a:rPr lang="ru-RU" i="1" dirty="0" smtClean="0"/>
              <a:t> права </a:t>
            </a:r>
            <a:r>
              <a:rPr lang="ru-RU" i="1" dirty="0"/>
              <a:t>на землю </a:t>
            </a:r>
            <a:r>
              <a:rPr lang="ru-RU" i="1" dirty="0" err="1" smtClean="0"/>
              <a:t>недропользователей</a:t>
            </a:r>
            <a:r>
              <a:rPr lang="en-US" i="1" dirty="0" smtClean="0"/>
              <a:t> – 4</a:t>
            </a:r>
            <a:r>
              <a:rPr lang="ru-RU" i="1" dirty="0" smtClean="0"/>
              <a:t> (2 - Кодекса,1-Постановление,1-Положение)</a:t>
            </a:r>
            <a:r>
              <a:rPr lang="en-US" i="1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Акты, регулирующие налогообложение </a:t>
            </a:r>
            <a:r>
              <a:rPr lang="ru-RU" i="1" dirty="0" err="1" smtClean="0"/>
              <a:t>недропользователей</a:t>
            </a:r>
            <a:r>
              <a:rPr lang="en-US" i="1" dirty="0" smtClean="0"/>
              <a:t> – 5</a:t>
            </a:r>
            <a:r>
              <a:rPr lang="ru-RU" i="1" dirty="0" smtClean="0"/>
              <a:t> (1-Кодекс,1-Закон,3-Положения)</a:t>
            </a:r>
            <a:r>
              <a:rPr lang="en-US" i="1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Акты, регулирующие вопросы охраны окружающей среды в процессе недропользования </a:t>
            </a:r>
            <a:r>
              <a:rPr lang="en-US" i="1" dirty="0" smtClean="0"/>
              <a:t> - 6</a:t>
            </a:r>
            <a:r>
              <a:rPr lang="ru-RU" i="1" dirty="0" smtClean="0"/>
              <a:t> (4-Закона, 2-Постановления)</a:t>
            </a:r>
            <a:r>
              <a:rPr lang="en-US" i="1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i="1" dirty="0"/>
              <a:t>Уполномоченные государственные органы в сфере </a:t>
            </a:r>
            <a:r>
              <a:rPr lang="ru-RU" i="1" dirty="0" smtClean="0"/>
              <a:t>недропользования</a:t>
            </a:r>
            <a:r>
              <a:rPr lang="en-US" i="1" dirty="0" smtClean="0"/>
              <a:t> – 5.</a:t>
            </a:r>
            <a:endParaRPr lang="ru-RU" i="1" dirty="0" smtClean="0"/>
          </a:p>
          <a:p>
            <a:pPr lvl="1"/>
            <a:endParaRPr lang="ru-RU" sz="15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42311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19611"/>
            <a:ext cx="849694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Предлагаемая структура Горного Кодекса</a:t>
            </a:r>
            <a:r>
              <a:rPr lang="en-US" sz="2000" b="1" dirty="0" smtClean="0">
                <a:cs typeface="Times New Roman" panose="02020603050405020304" pitchFamily="18" charset="0"/>
              </a:rPr>
              <a:t>: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/>
              <a:t>Общая часть</a:t>
            </a:r>
            <a:r>
              <a:rPr lang="ru-RU" dirty="0"/>
              <a:t> кодифицированного нормативного правового акта (кодекса</a:t>
            </a:r>
            <a:r>
              <a:rPr lang="ru-RU" dirty="0" smtClean="0"/>
              <a:t>). </a:t>
            </a:r>
            <a:r>
              <a:rPr lang="ru-RU" sz="1600" i="1" dirty="0" smtClean="0"/>
              <a:t>В основу может быть заложен </a:t>
            </a:r>
            <a:r>
              <a:rPr lang="ru-RU" sz="1600" i="1" dirty="0"/>
              <a:t>действующий «Закон о недрах» ( 2012 г. и проект 2016 г</a:t>
            </a:r>
            <a:r>
              <a:rPr lang="ru-RU" sz="1600" i="1" dirty="0" smtClean="0"/>
              <a:t>.)</a:t>
            </a:r>
            <a:r>
              <a:rPr lang="ru-RU" dirty="0" smtClean="0"/>
              <a:t>:</a:t>
            </a:r>
            <a:endParaRPr lang="ru-RU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фундаментальные положения (принципы, определения терминов, основные институты);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специализированные нормативные положения;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i="1" dirty="0"/>
              <a:t>иные исходные нормативные положения, которые характеризуются высокой степенью обобщенности, стабильности и закладывают правовую основу использования (применения) норм особенной части</a:t>
            </a:r>
            <a:r>
              <a:rPr lang="ru-RU" sz="16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b="1" dirty="0" smtClean="0"/>
              <a:t>Особенная </a:t>
            </a:r>
            <a:r>
              <a:rPr lang="ru-RU" b="1" dirty="0"/>
              <a:t>часть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sz="1600" i="1" dirty="0" smtClean="0"/>
              <a:t>будут </a:t>
            </a:r>
            <a:r>
              <a:rPr lang="ru-RU" sz="1600" i="1" dirty="0"/>
              <a:t>отражены особенности других упомянутых законов и добавится раздел «О горной концессии», «О малом горном предпринимательстве</a:t>
            </a:r>
            <a:r>
              <a:rPr lang="ru-RU" sz="1600" i="1" dirty="0" smtClean="0"/>
              <a:t>»)</a:t>
            </a:r>
            <a:r>
              <a:rPr lang="ru-RU" dirty="0" smtClean="0"/>
              <a:t> </a:t>
            </a:r>
            <a:r>
              <a:rPr lang="ru-RU" sz="1600" i="1" dirty="0"/>
              <a:t>может содержать нормы, </a:t>
            </a:r>
            <a:r>
              <a:rPr lang="ru-RU" sz="1600" i="1" dirty="0" smtClean="0"/>
              <a:t>которые обозначают</a:t>
            </a:r>
            <a:r>
              <a:rPr lang="en-US" sz="1600" i="1" dirty="0" smtClean="0"/>
              <a:t>: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i="1" dirty="0" smtClean="0"/>
              <a:t>вид </a:t>
            </a:r>
            <a:r>
              <a:rPr lang="ru-RU" sz="1600" i="1" dirty="0"/>
              <a:t>и меру (правила) возможного и должного поведения (юридические права и обязанности);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вид и меру негативных (отрицательных) последствий возможных нарушений норм права (юридическую ответственность).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lvl="1"/>
            <a:endParaRPr lang="ru-RU" sz="15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74207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/>
              <a:t>Основные вопросы, которые необходимо рассмотреть в Горном Кодексе</a:t>
            </a:r>
            <a:r>
              <a:rPr lang="ru-RU" sz="2000" b="1" dirty="0" smtClean="0"/>
              <a:t>:</a:t>
            </a:r>
          </a:p>
          <a:p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Государственный баланс запасов полезных ископаемых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Упрощение регулятивных </a:t>
            </a:r>
            <a:r>
              <a:rPr lang="ru-RU" dirty="0" smtClean="0"/>
              <a:t>процедур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Порядок предоставления </a:t>
            </a:r>
            <a:r>
              <a:rPr lang="ru-RU" dirty="0" smtClean="0"/>
              <a:t>права пользования </a:t>
            </a:r>
            <a:r>
              <a:rPr lang="ru-RU" dirty="0"/>
              <a:t>недрами (Статья 22 </a:t>
            </a:r>
            <a:r>
              <a:rPr lang="ru-RU" dirty="0" err="1"/>
              <a:t>ЗоНа</a:t>
            </a:r>
            <a:r>
              <a:rPr lang="ru-RU" dirty="0" smtClean="0"/>
              <a:t>)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Государственный кадастр месторождений и </a:t>
            </a:r>
            <a:r>
              <a:rPr lang="ru-RU" dirty="0" smtClean="0"/>
              <a:t>проявлений  </a:t>
            </a:r>
            <a:r>
              <a:rPr lang="ru-RU" dirty="0"/>
              <a:t>полезных ископаемых (ГКМП)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Вторичный рынок прав пользования недрами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Проведение политики в области добычи полезных ископаемых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Государственный банк цифровой геологической информации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Малое горное </a:t>
            </a:r>
            <a:r>
              <a:rPr lang="ru-RU" dirty="0" smtClean="0"/>
              <a:t>предпринимательство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Вопросы ликвидации и рекультивации разработок месторождений</a:t>
            </a:r>
            <a:endParaRPr lang="ru-RU" sz="1600" dirty="0"/>
          </a:p>
          <a:p>
            <a:pPr lvl="1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23555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1.Государственный </a:t>
            </a:r>
            <a:r>
              <a:rPr lang="ru-RU" sz="2000" b="1" dirty="0"/>
              <a:t>баланс запасов полезных </a:t>
            </a:r>
            <a:r>
              <a:rPr lang="ru-RU" sz="2000" b="1" dirty="0" smtClean="0"/>
              <a:t>ископаемых</a:t>
            </a:r>
            <a:r>
              <a:rPr lang="en-US" sz="2000" b="1" dirty="0" smtClean="0"/>
              <a:t>:</a:t>
            </a:r>
          </a:p>
          <a:p>
            <a:pPr algn="ctr"/>
            <a:r>
              <a:rPr lang="ru-RU" sz="1600" dirty="0"/>
              <a:t>Месторождения, запасы которых прошли экспертизу </a:t>
            </a:r>
          </a:p>
          <a:p>
            <a:pPr algn="ctr"/>
            <a:r>
              <a:rPr lang="ru-RU" sz="1600" dirty="0"/>
              <a:t>по стандартам семейства </a:t>
            </a:r>
            <a:r>
              <a:rPr lang="en-US" sz="1600" dirty="0" smtClean="0"/>
              <a:t>CRIRSCO</a:t>
            </a:r>
          </a:p>
          <a:p>
            <a:pPr algn="ctr"/>
            <a:endParaRPr lang="ru-RU" dirty="0"/>
          </a:p>
          <a:p>
            <a:pPr lvl="0"/>
            <a:endParaRPr lang="ru-RU" sz="2000" b="1" dirty="0"/>
          </a:p>
          <a:p>
            <a:pPr lvl="1"/>
            <a:endParaRPr lang="ru-RU" sz="1400" b="1" i="1" dirty="0" smtClean="0"/>
          </a:p>
          <a:p>
            <a:pPr lvl="1"/>
            <a:endParaRPr lang="ru-RU" sz="1400" b="1" i="1" dirty="0" smtClean="0"/>
          </a:p>
          <a:p>
            <a:pPr lvl="1"/>
            <a:endParaRPr lang="en-US" sz="1400" b="1" i="1" dirty="0" smtClean="0"/>
          </a:p>
          <a:p>
            <a:pPr lvl="1"/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06164"/>
              </p:ext>
            </p:extLst>
          </p:nvPr>
        </p:nvGraphicFramePr>
        <p:xfrm>
          <a:off x="2627784" y="2252545"/>
          <a:ext cx="4392489" cy="334940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70888"/>
                <a:gridCol w="1547127"/>
                <a:gridCol w="1552398"/>
                <a:gridCol w="822076"/>
              </a:tblGrid>
              <a:tr h="289946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Месторождение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Кодекс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Биржа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33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Талдыбулак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Таласский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r>
                        <a:rPr lang="ru-RU" sz="1200" b="1" dirty="0">
                          <a:effectLst/>
                        </a:rPr>
                        <a:t>, (</a:t>
                      </a:r>
                      <a:r>
                        <a:rPr lang="ru-RU" sz="1200" b="1" dirty="0" smtClean="0">
                          <a:effectLst/>
                        </a:rPr>
                        <a:t>SAMREC)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Андаш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Акташ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Жамгыр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Бозымчак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Чаарат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33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Кутессай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II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 </a:t>
                      </a:r>
                      <a:r>
                        <a:rPr lang="ru-RU" sz="1200" b="1" dirty="0">
                          <a:effectLst/>
                        </a:rPr>
                        <a:t> (</a:t>
                      </a:r>
                      <a:r>
                        <a:rPr lang="en-US" sz="1200" b="1" dirty="0">
                          <a:effectLst/>
                        </a:rPr>
                        <a:t>CIM NI-43-101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TSE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Кумтор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CIM NI-43-101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TSE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Шамбесай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Джеруй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SME</a:t>
                      </a:r>
                      <a:r>
                        <a:rPr lang="ru-RU" sz="1200" b="1" dirty="0">
                          <a:effectLst/>
                        </a:rPr>
                        <a:t>, </a:t>
                      </a:r>
                      <a:r>
                        <a:rPr lang="en-US" sz="1200" b="1" dirty="0">
                          <a:effectLst/>
                        </a:rPr>
                        <a:t>PERC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LME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Куранджайляу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  <a:tr h="23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Долпран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JORC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ASX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15" marR="62715" marT="871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logo_igd2_5eef44c76d8be3d4a1feeaefcda1c1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9" y="114344"/>
            <a:ext cx="1010296" cy="10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95133"/>
              </p:ext>
            </p:extLst>
          </p:nvPr>
        </p:nvGraphicFramePr>
        <p:xfrm>
          <a:off x="325912" y="5694782"/>
          <a:ext cx="15001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Презентация" r:id="rId4" imgW="4570654" imgH="3427618" progId="PowerPoint.Show.8">
                  <p:embed/>
                </p:oleObj>
              </mc:Choice>
              <mc:Fallback>
                <p:oleObj name="Презентация" r:id="rId4" imgW="4570654" imgH="34276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" y="5694782"/>
                        <a:ext cx="1500188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2" y="182554"/>
            <a:ext cx="1011198" cy="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66" y="1065723"/>
            <a:ext cx="51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КГА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64044" y="350137"/>
            <a:ext cx="6548699" cy="143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О необходимости разработки и внедрения Горного Кодекса в Кыргызстане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 smtClean="0"/>
              <a:t>Заведущий</a:t>
            </a:r>
            <a:r>
              <a:rPr lang="ru-RU" altLang="ru-RU" sz="1600" i="1" dirty="0" smtClean="0"/>
              <a:t> </a:t>
            </a:r>
            <a:r>
              <a:rPr lang="ru-RU" altLang="ru-RU" sz="1600" i="1" dirty="0" smtClean="0"/>
              <a:t>кафедрой ИГД и ГТ, </a:t>
            </a:r>
            <a:r>
              <a:rPr lang="ru-RU" altLang="ru-RU" sz="1600" i="1" dirty="0" smtClean="0"/>
              <a:t>Президент Кыргызской горной </a:t>
            </a:r>
            <a:r>
              <a:rPr lang="ru-RU" altLang="ru-RU" sz="1600" i="1" dirty="0" smtClean="0"/>
              <a:t>ассоциации, Президент Кыргызского общества экспертов недр</a:t>
            </a:r>
            <a:r>
              <a:rPr lang="en-US" altLang="ru-RU" sz="1600" i="1" dirty="0" smtClean="0"/>
              <a:t>:</a:t>
            </a:r>
            <a:r>
              <a:rPr lang="ru-RU" altLang="ru-RU" sz="1600" i="1" dirty="0" smtClean="0"/>
              <a:t> </a:t>
            </a:r>
            <a:endParaRPr lang="ru-RU" altLang="ru-RU" sz="1600" i="1" dirty="0" smtClean="0"/>
          </a:p>
          <a:p>
            <a:pPr algn="ctr"/>
            <a:r>
              <a:rPr lang="ru-RU" altLang="ru-RU" sz="1600" i="1" dirty="0" err="1" smtClean="0"/>
              <a:t>проф.Чунуев</a:t>
            </a:r>
            <a:r>
              <a:rPr lang="ru-RU" altLang="ru-RU" sz="1600" i="1" dirty="0" smtClean="0"/>
              <a:t> И.К.</a:t>
            </a:r>
            <a:r>
              <a:rPr lang="en-US" altLang="ru-RU" sz="1600" i="1" dirty="0" smtClean="0"/>
              <a:t> E:mail -</a:t>
            </a:r>
            <a:r>
              <a:rPr lang="en-US" altLang="ru-RU" sz="1600" i="1" dirty="0" smtClean="0">
                <a:solidFill>
                  <a:srgbClr val="7030A0"/>
                </a:solidFill>
              </a:rPr>
              <a:t> IChunuev@gmail.com</a:t>
            </a:r>
            <a:endParaRPr lang="ru-RU" altLang="ru-RU" sz="16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3499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1.Государственный </a:t>
            </a:r>
            <a:r>
              <a:rPr lang="ru-RU" sz="2000" b="1" dirty="0"/>
              <a:t>баланс запасов полезных </a:t>
            </a:r>
            <a:r>
              <a:rPr lang="ru-RU" sz="2000" b="1" dirty="0" smtClean="0"/>
              <a:t>ископаемых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lvl="0"/>
            <a:endParaRPr lang="en-US" sz="2000" b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 Горном кодексе требуется законодательно признать международную номенклатуру и классификацию запасов, и международные стандарты </a:t>
            </a:r>
            <a:r>
              <a:rPr lang="ru-RU" dirty="0" smtClean="0"/>
              <a:t>отчетности</a:t>
            </a:r>
            <a:r>
              <a:rPr lang="en-US" dirty="0" smtClean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предусмотреть ежегодные отчеты о состоянии  запасов отрабатываемых месторождений, подписанные компетентными экспертами и в таком виде учитываемые Государственным балансом, сохранив </a:t>
            </a:r>
            <a:r>
              <a:rPr lang="ru-RU" dirty="0" smtClean="0"/>
              <a:t>5-ГР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следует передать </a:t>
            </a:r>
            <a:r>
              <a:rPr lang="ru-RU" dirty="0" smtClean="0"/>
              <a:t> </a:t>
            </a:r>
            <a:r>
              <a:rPr lang="ru-RU" dirty="0"/>
              <a:t>экспертизы сертифицированным и аккредитованным специалистам - членам независимых профессиональных объединений, имеющих  </a:t>
            </a:r>
            <a:r>
              <a:rPr lang="ru-RU" dirty="0" err="1"/>
              <a:t>санкционный</a:t>
            </a:r>
            <a:r>
              <a:rPr lang="ru-RU" dirty="0"/>
              <a:t> механизм.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lvl="1"/>
            <a:r>
              <a:rPr lang="ru-RU" i="1" dirty="0" smtClean="0"/>
              <a:t>В Кыргызстане </a:t>
            </a:r>
            <a:r>
              <a:rPr lang="ru-RU" i="1" dirty="0"/>
              <a:t>создано Кыргызское Общество Экспертов Недр ( КОЭН, апрель 2017 г.) и ведутся совместные работы данного Общества с ГКЗ КР по внедрению стандартов </a:t>
            </a:r>
            <a:r>
              <a:rPr lang="en-US" i="1" dirty="0"/>
              <a:t>CRIRSCO</a:t>
            </a:r>
            <a:r>
              <a:rPr lang="ru-RU" i="1" dirty="0"/>
              <a:t>.</a:t>
            </a:r>
          </a:p>
          <a:p>
            <a:pPr lvl="1"/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2335</Words>
  <Application>Microsoft Office PowerPoint</Application>
  <PresentationFormat>Экран (4:3)</PresentationFormat>
  <Paragraphs>335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Презентация</vt:lpstr>
      <vt:lpstr>Панельная  сессия :  Основные новеллы и тенденции правового регулирования недропользования в странах СНГ, Сочи 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174</cp:revision>
  <cp:lastPrinted>2017-09-24T19:52:09Z</cp:lastPrinted>
  <dcterms:created xsi:type="dcterms:W3CDTF">2016-11-28T03:09:45Z</dcterms:created>
  <dcterms:modified xsi:type="dcterms:W3CDTF">2017-09-24T19:53:31Z</dcterms:modified>
</cp:coreProperties>
</file>