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</p:sldMasterIdLst>
  <p:notesMasterIdLst>
    <p:notesMasterId r:id="rId25"/>
  </p:notesMasterIdLst>
  <p:sldIdLst>
    <p:sldId id="257" r:id="rId6"/>
    <p:sldId id="339" r:id="rId7"/>
    <p:sldId id="329" r:id="rId8"/>
    <p:sldId id="340" r:id="rId9"/>
    <p:sldId id="343" r:id="rId10"/>
    <p:sldId id="344" r:id="rId11"/>
    <p:sldId id="345" r:id="rId12"/>
    <p:sldId id="296" r:id="rId13"/>
    <p:sldId id="261" r:id="rId14"/>
    <p:sldId id="312" r:id="rId15"/>
    <p:sldId id="333" r:id="rId16"/>
    <p:sldId id="347" r:id="rId17"/>
    <p:sldId id="313" r:id="rId18"/>
    <p:sldId id="348" r:id="rId19"/>
    <p:sldId id="350" r:id="rId20"/>
    <p:sldId id="349" r:id="rId21"/>
    <p:sldId id="351" r:id="rId22"/>
    <p:sldId id="352" r:id="rId23"/>
    <p:sldId id="286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99"/>
    <a:srgbClr val="FFFF99"/>
    <a:srgbClr val="FFFFCC"/>
    <a:srgbClr val="66CCFF"/>
    <a:srgbClr val="CCECFF"/>
    <a:srgbClr val="FF5050"/>
    <a:srgbClr val="66FF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ПЗ+ПТД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 (факт)</c:v>
                </c:pt>
                <c:pt idx="1">
                  <c:v>2016 г (факт)</c:v>
                </c:pt>
                <c:pt idx="2">
                  <c:v>2017 г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42</c:v>
                </c:pt>
                <c:pt idx="2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 (факт)</c:v>
                </c:pt>
                <c:pt idx="1">
                  <c:v>2016 г (факт)</c:v>
                </c:pt>
                <c:pt idx="2">
                  <c:v>2017 г (прогноз)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656</c:v>
                </c:pt>
                <c:pt idx="1">
                  <c:v>547</c:v>
                </c:pt>
                <c:pt idx="2">
                  <c:v>632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ОПЗ+ПТД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 (факт)</c:v>
                </c:pt>
                <c:pt idx="1">
                  <c:v>2016 г (факт)</c:v>
                </c:pt>
                <c:pt idx="2">
                  <c:v>2017 г (прогноз)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80</c:v>
                </c:pt>
                <c:pt idx="2">
                  <c:v>250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ПТД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 (факт)</c:v>
                </c:pt>
                <c:pt idx="1">
                  <c:v>2016 г (факт)</c:v>
                </c:pt>
                <c:pt idx="2">
                  <c:v>2017 г (прогноз)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698</c:v>
                </c:pt>
                <c:pt idx="1">
                  <c:v>486</c:v>
                </c:pt>
                <c:pt idx="2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43744"/>
        <c:axId val="35353728"/>
      </c:barChart>
      <c:catAx>
        <c:axId val="3534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353728"/>
        <c:crosses val="autoZero"/>
        <c:auto val="1"/>
        <c:lblAlgn val="ctr"/>
        <c:lblOffset val="100"/>
        <c:noMultiLvlLbl val="0"/>
      </c:catAx>
      <c:valAx>
        <c:axId val="353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3437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экспертиза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trellis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ln w="28575">
                <a:solidFill>
                  <a:srgbClr val="C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 соответствии с Постановлением №69</c:v>
                </c:pt>
                <c:pt idx="1">
                  <c:v>ОПЗ</c:v>
                </c:pt>
                <c:pt idx="2">
                  <c:v>ПЗ+ПТД</c:v>
                </c:pt>
                <c:pt idx="3">
                  <c:v>ПТД</c:v>
                </c:pt>
                <c:pt idx="4">
                  <c:v>ОПЗ+ПТД</c:v>
                </c:pt>
                <c:pt idx="5">
                  <c:v>средний показатель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</c:v>
                </c:pt>
                <c:pt idx="1">
                  <c:v>42</c:v>
                </c:pt>
                <c:pt idx="2">
                  <c:v>82</c:v>
                </c:pt>
                <c:pt idx="3">
                  <c:v>51</c:v>
                </c:pt>
                <c:pt idx="4">
                  <c:v>48</c:v>
                </c:pt>
                <c:pt idx="5" formatCode="0">
                  <c:v>58.333333333333336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запрос дополнительной информации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ln w="25400">
                <a:solidFill>
                  <a:srgbClr val="C00000"/>
                </a:solidFill>
              </a:ln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 соответствии с Постановлением №69</c:v>
                </c:pt>
                <c:pt idx="1">
                  <c:v>ОПЗ</c:v>
                </c:pt>
                <c:pt idx="2">
                  <c:v>ПЗ+ПТД</c:v>
                </c:pt>
                <c:pt idx="3">
                  <c:v>ПТД</c:v>
                </c:pt>
                <c:pt idx="4">
                  <c:v>ОПЗ+ПТД</c:v>
                </c:pt>
                <c:pt idx="5">
                  <c:v>средний показатель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30</c:v>
                </c:pt>
                <c:pt idx="1">
                  <c:v>0</c:v>
                </c:pt>
                <c:pt idx="2">
                  <c:v>15</c:v>
                </c:pt>
                <c:pt idx="3">
                  <c:v>20</c:v>
                </c:pt>
                <c:pt idx="5" formatCode="0">
                  <c:v>11.666666666666666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внесение изменений</c:v>
                </c:pt>
              </c:strCache>
            </c:strRef>
          </c:tx>
          <c:spPr>
            <a:pattFill prst="trellis">
              <a:fgClr>
                <a:schemeClr val="accent3"/>
              </a:fgClr>
              <a:bgClr>
                <a:schemeClr val="bg1"/>
              </a:bgClr>
            </a:patt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 соответствии с Постановлением №69</c:v>
                </c:pt>
                <c:pt idx="1">
                  <c:v>ОПЗ</c:v>
                </c:pt>
                <c:pt idx="2">
                  <c:v>ПЗ+ПТД</c:v>
                </c:pt>
                <c:pt idx="3">
                  <c:v>ПТД</c:v>
                </c:pt>
                <c:pt idx="4">
                  <c:v>ОПЗ+ПТД</c:v>
                </c:pt>
                <c:pt idx="5">
                  <c:v>средний показатель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60</c:v>
                </c:pt>
                <c:pt idx="5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31968"/>
        <c:axId val="32650368"/>
      </c:barChart>
      <c:catAx>
        <c:axId val="3253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2650368"/>
        <c:crosses val="autoZero"/>
        <c:auto val="1"/>
        <c:lblAlgn val="ctr"/>
        <c:lblOffset val="100"/>
        <c:noMultiLvlLbl val="0"/>
      </c:catAx>
      <c:valAx>
        <c:axId val="3265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531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с долей нерентабельных</a:t>
            </a:r>
            <a:r>
              <a:rPr lang="ru-RU" sz="14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запасов от 80 до 100%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55962585353763E-2"/>
          <c:y val="0.13016223506030195"/>
          <c:w val="0.92638131019630299"/>
          <c:h val="0.64448317470898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нерентабельных объектов, шт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низкая плотность текущих запасов (&lt;0,1 т/м2)</c:v>
                </c:pt>
                <c:pt idx="1">
                  <c:v>низкопроницаемые коллектора (&lt;4 мД)</c:v>
                </c:pt>
                <c:pt idx="2">
                  <c:v>подгазовые зоны  </c:v>
                </c:pt>
                <c:pt idx="3">
                  <c:v>выработанность &gt;70%</c:v>
                </c:pt>
                <c:pt idx="4">
                  <c:v>ТрИЗ (тюменка, бажен)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</c:v>
                </c:pt>
                <c:pt idx="1">
                  <c:v>24</c:v>
                </c:pt>
                <c:pt idx="2">
                  <c:v>10</c:v>
                </c:pt>
                <c:pt idx="3">
                  <c:v>17</c:v>
                </c:pt>
                <c:pt idx="4">
                  <c:v>12</c:v>
                </c:pt>
                <c:pt idx="5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нерент. объектов к общему кол-ву объектов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низкая плотность текущих запасов (&lt;0,1 т/м2)</c:v>
                </c:pt>
                <c:pt idx="1">
                  <c:v>низкопроницаемые коллектора (&lt;4 мД)</c:v>
                </c:pt>
                <c:pt idx="2">
                  <c:v>подгазовые зоны  </c:v>
                </c:pt>
                <c:pt idx="3">
                  <c:v>выработанность &gt;70%</c:v>
                </c:pt>
                <c:pt idx="4">
                  <c:v>ТрИЗ (тюменка, бажен)</c:v>
                </c:pt>
                <c:pt idx="5">
                  <c:v>Прочие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26</c:v>
                </c:pt>
                <c:pt idx="1">
                  <c:v>35</c:v>
                </c:pt>
                <c:pt idx="2">
                  <c:v>31</c:v>
                </c:pt>
                <c:pt idx="3">
                  <c:v>15</c:v>
                </c:pt>
                <c:pt idx="4">
                  <c:v>16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955008"/>
        <c:axId val="94956544"/>
      </c:barChart>
      <c:catAx>
        <c:axId val="9495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956544"/>
        <c:crosses val="autoZero"/>
        <c:auto val="1"/>
        <c:lblAlgn val="ctr"/>
        <c:lblOffset val="100"/>
        <c:noMultiLvlLbl val="0"/>
      </c:catAx>
      <c:valAx>
        <c:axId val="9495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9550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362897431416121E-2"/>
          <c:y val="6.1010719794655305E-2"/>
          <c:w val="0.66671324923965225"/>
          <c:h val="0.88400173754504452"/>
        </c:manualLayout>
      </c:layout>
      <c:areaChart>
        <c:grouping val="stacked"/>
        <c:varyColors val="0"/>
        <c:ser>
          <c:idx val="5"/>
          <c:order val="0"/>
          <c:val>
            <c:numRef>
              <c:f>'Уровни добычи'!#REF!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"/>
          <c:val>
            <c:numRef>
              <c:f>'Уровни добычи'!$F$12:$DD$12</c:f>
            </c:numRef>
          </c:val>
        </c:ser>
        <c:ser>
          <c:idx val="15"/>
          <c:order val="2"/>
          <c:val>
            <c:numRef>
              <c:f>'Уровни добычи'!$F$17:$DD$17</c:f>
            </c:numRef>
          </c:val>
        </c:ser>
        <c:ser>
          <c:idx val="0"/>
          <c:order val="3"/>
          <c:tx>
            <c:strRef>
              <c:f>'Уровни добычи'!$B$4:$B$7</c:f>
              <c:strCache>
                <c:ptCount val="1"/>
                <c:pt idx="0">
                  <c:v>Ретабельные запасы разрабатываемых залежей</c:v>
                </c:pt>
              </c:strCache>
            </c:strRef>
          </c:tx>
          <c:val>
            <c:numRef>
              <c:f>'Уровни добычи'!$F$7:$AN$7</c:f>
              <c:numCache>
                <c:formatCode>0</c:formatCode>
                <c:ptCount val="35"/>
                <c:pt idx="0">
                  <c:v>405</c:v>
                </c:pt>
                <c:pt idx="1">
                  <c:v>389.67056074766356</c:v>
                </c:pt>
                <c:pt idx="2">
                  <c:v>374.92134793431745</c:v>
                </c:pt>
                <c:pt idx="3">
                  <c:v>360.73039971811193</c:v>
                </c:pt>
                <c:pt idx="4">
                  <c:v>347.07658552317406</c:v>
                </c:pt>
                <c:pt idx="5">
                  <c:v>333.9395745758016</c:v>
                </c:pt>
                <c:pt idx="6">
                  <c:v>321.29980563157733</c:v>
                </c:pt>
                <c:pt idx="7">
                  <c:v>309.13845784832603</c:v>
                </c:pt>
                <c:pt idx="8">
                  <c:v>297.43742276154359</c:v>
                </c:pt>
                <c:pt idx="9">
                  <c:v>286.17927732056933</c:v>
                </c:pt>
                <c:pt idx="10">
                  <c:v>275.34725794535149</c:v>
                </c:pt>
                <c:pt idx="11">
                  <c:v>264.92523556517699</c:v>
                </c:pt>
                <c:pt idx="12">
                  <c:v>254.89769160219598</c:v>
                </c:pt>
                <c:pt idx="13">
                  <c:v>245.24969486398203</c:v>
                </c:pt>
                <c:pt idx="14">
                  <c:v>235.96687931071915</c:v>
                </c:pt>
                <c:pt idx="15">
                  <c:v>227.03542266391156</c:v>
                </c:pt>
                <c:pt idx="16">
                  <c:v>218.44202582476348</c:v>
                </c:pt>
                <c:pt idx="17">
                  <c:v>210.17389307158317</c:v>
                </c:pt>
                <c:pt idx="18">
                  <c:v>202.21871300672419</c:v>
                </c:pt>
                <c:pt idx="19">
                  <c:v>194.56464022469399</c:v>
                </c:pt>
                <c:pt idx="20">
                  <c:v>187.20027767413313</c:v>
                </c:pt>
                <c:pt idx="21">
                  <c:v>180.11465968740194</c:v>
                </c:pt>
                <c:pt idx="22">
                  <c:v>173.29723565250495</c:v>
                </c:pt>
                <c:pt idx="23">
                  <c:v>166.73785430304096</c:v>
                </c:pt>
                <c:pt idx="24">
                  <c:v>160.42674860278566</c:v>
                </c:pt>
                <c:pt idx="25">
                  <c:v>154.35452120239987</c:v>
                </c:pt>
                <c:pt idx="26">
                  <c:v>148.51213044660807</c:v>
                </c:pt>
                <c:pt idx="27">
                  <c:v>142.89087691101219</c:v>
                </c:pt>
                <c:pt idx="28">
                  <c:v>137.48239044849257</c:v>
                </c:pt>
                <c:pt idx="29">
                  <c:v>132.27861772590944</c:v>
                </c:pt>
                <c:pt idx="30">
                  <c:v>127.27181023254556</c:v>
                </c:pt>
                <c:pt idx="31">
                  <c:v>122.45451274243518</c:v>
                </c:pt>
                <c:pt idx="32">
                  <c:v>117.81955221339909</c:v>
                </c:pt>
                <c:pt idx="33">
                  <c:v>113.36002710625641</c:v>
                </c:pt>
                <c:pt idx="34">
                  <c:v>109.06929710830931</c:v>
                </c:pt>
              </c:numCache>
            </c:numRef>
          </c:val>
        </c:ser>
        <c:ser>
          <c:idx val="1"/>
          <c:order val="4"/>
          <c:tx>
            <c:strRef>
              <c:f>'Уровни добычи'!$B$8:$B$11</c:f>
              <c:strCache>
                <c:ptCount val="1"/>
                <c:pt idx="0">
                  <c:v>льготированные ТрИЗ</c:v>
                </c:pt>
              </c:strCache>
            </c:strRef>
          </c:tx>
          <c:val>
            <c:numRef>
              <c:f>'Уровни добычи'!$F$11:$AN$11</c:f>
              <c:numCache>
                <c:formatCode>0</c:formatCode>
                <c:ptCount val="35"/>
                <c:pt idx="0">
                  <c:v>59</c:v>
                </c:pt>
                <c:pt idx="1">
                  <c:v>54.64875</c:v>
                </c:pt>
                <c:pt idx="2">
                  <c:v>50.618404687500004</c:v>
                </c:pt>
                <c:pt idx="3">
                  <c:v>46.885297341796878</c:v>
                </c:pt>
                <c:pt idx="4">
                  <c:v>43.427506662839356</c:v>
                </c:pt>
                <c:pt idx="5">
                  <c:v>40.224728046454956</c:v>
                </c:pt>
                <c:pt idx="6">
                  <c:v>37.2581543530289</c:v>
                </c:pt>
                <c:pt idx="7">
                  <c:v>34.510365469493017</c:v>
                </c:pt>
                <c:pt idx="8">
                  <c:v>31.96522601611791</c:v>
                </c:pt>
                <c:pt idx="9">
                  <c:v>29.607790597429211</c:v>
                </c:pt>
                <c:pt idx="10">
                  <c:v>27.42421604086881</c:v>
                </c:pt>
                <c:pt idx="11">
                  <c:v>25.401680107854734</c:v>
                </c:pt>
                <c:pt idx="12">
                  <c:v>23.528306199900445</c:v>
                </c:pt>
                <c:pt idx="13">
                  <c:v>21.793093617657789</c:v>
                </c:pt>
                <c:pt idx="14">
                  <c:v>20.185852963355526</c:v>
                </c:pt>
                <c:pt idx="15">
                  <c:v>18.697146307308056</c:v>
                </c:pt>
                <c:pt idx="16">
                  <c:v>17.318231767144088</c:v>
                </c:pt>
                <c:pt idx="17">
                  <c:v>16.04101217431721</c:v>
                </c:pt>
                <c:pt idx="18">
                  <c:v>14.857987526461315</c:v>
                </c:pt>
                <c:pt idx="19">
                  <c:v>13.762210946384792</c:v>
                </c:pt>
                <c:pt idx="20">
                  <c:v>12.747247889088914</c:v>
                </c:pt>
                <c:pt idx="21">
                  <c:v>11.807138357268606</c:v>
                </c:pt>
                <c:pt idx="22">
                  <c:v>10.936361903420048</c:v>
                </c:pt>
                <c:pt idx="23">
                  <c:v>10.129805213042818</c:v>
                </c:pt>
                <c:pt idx="24">
                  <c:v>9.3827320785809114</c:v>
                </c:pt>
                <c:pt idx="25">
                  <c:v>8.6907555877855689</c:v>
                </c:pt>
                <c:pt idx="26">
                  <c:v>8.0498123631863834</c:v>
                </c:pt>
                <c:pt idx="27">
                  <c:v>7.456138701401386</c:v>
                </c:pt>
                <c:pt idx="28">
                  <c:v>6.9062484721730346</c:v>
                </c:pt>
                <c:pt idx="29">
                  <c:v>6.3969126473502733</c:v>
                </c:pt>
                <c:pt idx="30">
                  <c:v>5.9251403396081903</c:v>
                </c:pt>
                <c:pt idx="31">
                  <c:v>5.4881612395620865</c:v>
                </c:pt>
                <c:pt idx="32">
                  <c:v>5.0834093481443823</c:v>
                </c:pt>
                <c:pt idx="33">
                  <c:v>4.708507908718734</c:v>
                </c:pt>
                <c:pt idx="34">
                  <c:v>4.3612554504507264</c:v>
                </c:pt>
              </c:numCache>
            </c:numRef>
          </c:val>
        </c:ser>
        <c:ser>
          <c:idx val="2"/>
          <c:order val="5"/>
          <c:tx>
            <c:strRef>
              <c:f>'Уровни добычи'!$B$13:$B$16</c:f>
              <c:strCache>
                <c:ptCount val="1"/>
                <c:pt idx="0">
                  <c:v>Рентабельные запасы неразрабатываемых залежей разрабатываемых месторождений</c:v>
                </c:pt>
              </c:strCache>
            </c:strRef>
          </c:tx>
          <c:val>
            <c:numRef>
              <c:f>'Уровни добычи'!$F$16:$AN$16</c:f>
              <c:numCache>
                <c:formatCode>0</c:formatCode>
                <c:ptCount val="35"/>
                <c:pt idx="0">
                  <c:v>15.908571428571429</c:v>
                </c:pt>
                <c:pt idx="1">
                  <c:v>24.856100644669084</c:v>
                </c:pt>
                <c:pt idx="2">
                  <c:v>33.501316518245602</c:v>
                </c:pt>
                <c:pt idx="3">
                  <c:v>41.854027857422324</c:v>
                </c:pt>
                <c:pt idx="4">
                  <c:v>49.836318840091572</c:v>
                </c:pt>
                <c:pt idx="5">
                  <c:v>57.375730827449893</c:v>
                </c:pt>
                <c:pt idx="6">
                  <c:v>64.406377914776812</c:v>
                </c:pt>
                <c:pt idx="7">
                  <c:v>70.86992578913781</c:v>
                </c:pt>
                <c:pt idx="8">
                  <c:v>76.716413094670116</c:v>
                </c:pt>
                <c:pt idx="9">
                  <c:v>81.904898740768047</c:v>
                </c:pt>
                <c:pt idx="10">
                  <c:v>84</c:v>
                </c:pt>
                <c:pt idx="11">
                  <c:v>83.224484012093455</c:v>
                </c:pt>
                <c:pt idx="12">
                  <c:v>80.074398402289916</c:v>
                </c:pt>
                <c:pt idx="13">
                  <c:v>77.043545004820061</c:v>
                </c:pt>
                <c:pt idx="14">
                  <c:v>74.127410824731072</c:v>
                </c:pt>
                <c:pt idx="15">
                  <c:v>71.32165368603799</c:v>
                </c:pt>
                <c:pt idx="16">
                  <c:v>68.622095766145904</c:v>
                </c:pt>
                <c:pt idx="17">
                  <c:v>66.02471737499738</c:v>
                </c:pt>
                <c:pt idx="18">
                  <c:v>63.525650969682061</c:v>
                </c:pt>
                <c:pt idx="19">
                  <c:v>61.121175395595962</c:v>
                </c:pt>
                <c:pt idx="20">
                  <c:v>58.807710345575742</c:v>
                </c:pt>
                <c:pt idx="21">
                  <c:v>56.581811028757222</c:v>
                </c:pt>
                <c:pt idx="22">
                  <c:v>54.440163041220146</c:v>
                </c:pt>
                <c:pt idx="23">
                  <c:v>52.379577430781438</c:v>
                </c:pt>
                <c:pt idx="24">
                  <c:v>50.396985948588309</c:v>
                </c:pt>
                <c:pt idx="25">
                  <c:v>48.489436480440808</c:v>
                </c:pt>
                <c:pt idx="26">
                  <c:v>46.654088651040944</c:v>
                </c:pt>
                <c:pt idx="27">
                  <c:v>44.888209594623042</c:v>
                </c:pt>
                <c:pt idx="28">
                  <c:v>43.189169885667681</c:v>
                </c:pt>
                <c:pt idx="29">
                  <c:v>41.554439623640071</c:v>
                </c:pt>
                <c:pt idx="30">
                  <c:v>39.981584665922853</c:v>
                </c:pt>
                <c:pt idx="31">
                  <c:v>38.468263003334187</c:v>
                </c:pt>
                <c:pt idx="32">
                  <c:v>37.012221272834154</c:v>
                </c:pt>
                <c:pt idx="33">
                  <c:v>35.611291402226882</c:v>
                </c:pt>
                <c:pt idx="34">
                  <c:v>34.263387381862216</c:v>
                </c:pt>
              </c:numCache>
            </c:numRef>
          </c:val>
        </c:ser>
        <c:ser>
          <c:idx val="3"/>
          <c:order val="6"/>
          <c:tx>
            <c:strRef>
              <c:f>'Уровни добычи'!$B$20:$B$23</c:f>
              <c:strCache>
                <c:ptCount val="1"/>
                <c:pt idx="0">
                  <c:v>Рентабельные запасы месторождений в разведке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val>
            <c:numRef>
              <c:f>'Уровни добычи'!$F$23:$AN$23</c:f>
              <c:numCache>
                <c:formatCode>0</c:formatCode>
                <c:ptCount val="35"/>
                <c:pt idx="0">
                  <c:v>17.922857142857143</c:v>
                </c:pt>
                <c:pt idx="1">
                  <c:v>22</c:v>
                </c:pt>
                <c:pt idx="2">
                  <c:v>27</c:v>
                </c:pt>
                <c:pt idx="3">
                  <c:v>32</c:v>
                </c:pt>
                <c:pt idx="4">
                  <c:v>38.056742414648092</c:v>
                </c:pt>
                <c:pt idx="5">
                  <c:v>44.490672312019242</c:v>
                </c:pt>
                <c:pt idx="6">
                  <c:v>50.715303391224879</c:v>
                </c:pt>
                <c:pt idx="7">
                  <c:v>56.701247175963161</c:v>
                </c:pt>
                <c:pt idx="8">
                  <c:v>64</c:v>
                </c:pt>
                <c:pt idx="9">
                  <c:v>69</c:v>
                </c:pt>
                <c:pt idx="10">
                  <c:v>76</c:v>
                </c:pt>
                <c:pt idx="11">
                  <c:v>83</c:v>
                </c:pt>
                <c:pt idx="12">
                  <c:v>92</c:v>
                </c:pt>
                <c:pt idx="13">
                  <c:v>97</c:v>
                </c:pt>
                <c:pt idx="14">
                  <c:v>103</c:v>
                </c:pt>
                <c:pt idx="15">
                  <c:v>106</c:v>
                </c:pt>
                <c:pt idx="16">
                  <c:v>110</c:v>
                </c:pt>
                <c:pt idx="17">
                  <c:v>111</c:v>
                </c:pt>
                <c:pt idx="18">
                  <c:v>112</c:v>
                </c:pt>
                <c:pt idx="19">
                  <c:v>108.63804483834338</c:v>
                </c:pt>
                <c:pt idx="20">
                  <c:v>104.52604407577056</c:v>
                </c:pt>
                <c:pt idx="21">
                  <c:v>100.56968446355681</c:v>
                </c:pt>
                <c:pt idx="22">
                  <c:v>96.763074911431531</c:v>
                </c:pt>
                <c:pt idx="23">
                  <c:v>93.100547309643702</c:v>
                </c:pt>
                <c:pt idx="24">
                  <c:v>89.576648089045037</c:v>
                </c:pt>
                <c:pt idx="25">
                  <c:v>86.186130100627906</c:v>
                </c:pt>
                <c:pt idx="26">
                  <c:v>82.923944802426561</c:v>
                </c:pt>
                <c:pt idx="27">
                  <c:v>79.785234742147807</c:v>
                </c:pt>
                <c:pt idx="28">
                  <c:v>76.765326324337536</c:v>
                </c:pt>
                <c:pt idx="29">
                  <c:v>73.859722851313549</c:v>
                </c:pt>
                <c:pt idx="30">
                  <c:v>71.064097827502152</c:v>
                </c:pt>
                <c:pt idx="31">
                  <c:v>68.374288517208839</c:v>
                </c:pt>
                <c:pt idx="32">
                  <c:v>65.786289746230381</c:v>
                </c:pt>
                <c:pt idx="33">
                  <c:v>63.296247938078665</c:v>
                </c:pt>
                <c:pt idx="34">
                  <c:v>60.900455375936431</c:v>
                </c:pt>
              </c:numCache>
            </c:numRef>
          </c:val>
        </c:ser>
        <c:ser>
          <c:idx val="4"/>
          <c:order val="7"/>
          <c:tx>
            <c:strRef>
              <c:f>'Уровни добычи'!$B$27:$B$30</c:f>
              <c:strCache>
                <c:ptCount val="1"/>
                <c:pt idx="0">
                  <c:v>Рентабельные запасы вновь открытых месторождений</c:v>
                </c:pt>
              </c:strCache>
            </c:strRef>
          </c:tx>
          <c:spPr>
            <a:solidFill>
              <a:srgbClr val="FFFF99">
                <a:alpha val="79000"/>
              </a:srgbClr>
            </a:solidFill>
            <a:ln w="25400">
              <a:noFill/>
            </a:ln>
          </c:spPr>
          <c:val>
            <c:numRef>
              <c:f>'Уровни добычи'!$F$30:$AN$30</c:f>
              <c:numCache>
                <c:formatCode>General</c:formatCode>
                <c:ptCount val="35"/>
                <c:pt idx="10" formatCode="0">
                  <c:v>0</c:v>
                </c:pt>
                <c:pt idx="11" formatCode="0">
                  <c:v>5</c:v>
                </c:pt>
                <c:pt idx="12" formatCode="0">
                  <c:v>9</c:v>
                </c:pt>
                <c:pt idx="13" formatCode="0">
                  <c:v>14</c:v>
                </c:pt>
                <c:pt idx="14" formatCode="0">
                  <c:v>18</c:v>
                </c:pt>
                <c:pt idx="15" formatCode="0">
                  <c:v>26</c:v>
                </c:pt>
                <c:pt idx="16" formatCode="0">
                  <c:v>32</c:v>
                </c:pt>
                <c:pt idx="17" formatCode="0">
                  <c:v>40</c:v>
                </c:pt>
                <c:pt idx="18" formatCode="0">
                  <c:v>47</c:v>
                </c:pt>
                <c:pt idx="19" formatCode="0">
                  <c:v>59</c:v>
                </c:pt>
                <c:pt idx="20" formatCode="0">
                  <c:v>70</c:v>
                </c:pt>
                <c:pt idx="21" formatCode="0">
                  <c:v>80</c:v>
                </c:pt>
                <c:pt idx="22" formatCode="0">
                  <c:v>90</c:v>
                </c:pt>
                <c:pt idx="23" formatCode="0">
                  <c:v>97.51145527369826</c:v>
                </c:pt>
                <c:pt idx="24" formatCode="0">
                  <c:v>104</c:v>
                </c:pt>
                <c:pt idx="25" formatCode="0">
                  <c:v>110</c:v>
                </c:pt>
                <c:pt idx="26" formatCode="0">
                  <c:v>110</c:v>
                </c:pt>
                <c:pt idx="27" formatCode="0">
                  <c:v>112</c:v>
                </c:pt>
                <c:pt idx="28" formatCode="0">
                  <c:v>112</c:v>
                </c:pt>
                <c:pt idx="29" formatCode="0">
                  <c:v>108.42222996393947</c:v>
                </c:pt>
                <c:pt idx="30" formatCode="0">
                  <c:v>104.31839789521092</c:v>
                </c:pt>
                <c:pt idx="31" formatCode="0">
                  <c:v>100.36989778796227</c:v>
                </c:pt>
                <c:pt idx="32" formatCode="0">
                  <c:v>96.570850254866514</c:v>
                </c:pt>
                <c:pt idx="33" formatCode="0">
                  <c:v>92.915598446154277</c:v>
                </c:pt>
                <c:pt idx="34" formatCode="0">
                  <c:v>89.398699626463383</c:v>
                </c:pt>
              </c:numCache>
            </c:numRef>
          </c:val>
        </c:ser>
        <c:ser>
          <c:idx val="6"/>
          <c:order val="8"/>
          <c:tx>
            <c:strRef>
              <c:f>'Уровни добычи'!$B$32:$B$35</c:f>
              <c:strCache>
                <c:ptCount val="1"/>
                <c:pt idx="0">
                  <c:v>Нерентабельные запасы разрабатываемых залежей</c:v>
                </c:pt>
              </c:strCache>
            </c:strRef>
          </c:tx>
          <c:spPr>
            <a:pattFill prst="pct70">
              <a:fgClr>
                <a:schemeClr val="tx2"/>
              </a:fgClr>
              <a:bgClr>
                <a:schemeClr val="bg1"/>
              </a:bgClr>
            </a:pattFill>
            <a:ln w="25400">
              <a:noFill/>
            </a:ln>
          </c:spPr>
          <c:val>
            <c:numRef>
              <c:f>'Уровни добычи'!$F$35:$AN$35</c:f>
              <c:numCache>
                <c:formatCode>0</c:formatCode>
                <c:ptCount val="35"/>
                <c:pt idx="1">
                  <c:v>5</c:v>
                </c:pt>
                <c:pt idx="2">
                  <c:v>8</c:v>
                </c:pt>
                <c:pt idx="3">
                  <c:v>9.4647917222963951</c:v>
                </c:pt>
                <c:pt idx="4">
                  <c:v>12.055823140429341</c:v>
                </c:pt>
                <c:pt idx="5">
                  <c:v>14.590936699123247</c:v>
                </c:pt>
                <c:pt idx="6">
                  <c:v>17.057702320738972</c:v>
                </c:pt>
                <c:pt idx="7">
                  <c:v>19.444222876348235</c:v>
                </c:pt>
                <c:pt idx="8">
                  <c:v>21.739230838301626</c:v>
                </c:pt>
                <c:pt idx="9">
                  <c:v>25.318207645301591</c:v>
                </c:pt>
                <c:pt idx="10">
                  <c:v>27.246479186657897</c:v>
                </c:pt>
                <c:pt idx="11">
                  <c:v>29.054483703715867</c:v>
                </c:pt>
                <c:pt idx="12">
                  <c:v>30.735545805422589</c:v>
                </c:pt>
                <c:pt idx="13">
                  <c:v>33.072657832163756</c:v>
                </c:pt>
                <c:pt idx="14">
                  <c:v>33.675101881298666</c:v>
                </c:pt>
                <c:pt idx="15">
                  <c:v>38</c:v>
                </c:pt>
                <c:pt idx="16">
                  <c:v>40.081739382605186</c:v>
                </c:pt>
                <c:pt idx="17">
                  <c:v>42.792548205231604</c:v>
                </c:pt>
                <c:pt idx="18">
                  <c:v>43</c:v>
                </c:pt>
                <c:pt idx="19">
                  <c:v>43.515566742798853</c:v>
                </c:pt>
                <c:pt idx="20">
                  <c:v>41.868482207206931</c:v>
                </c:pt>
                <c:pt idx="21">
                  <c:v>40.283740590952846</c:v>
                </c:pt>
                <c:pt idx="22">
                  <c:v>38.758982185407426</c:v>
                </c:pt>
                <c:pt idx="23">
                  <c:v>37.291936598015845</c:v>
                </c:pt>
                <c:pt idx="24">
                  <c:v>35.880419371642347</c:v>
                </c:pt>
                <c:pt idx="25">
                  <c:v>34.522328731874573</c:v>
                </c:pt>
                <c:pt idx="26">
                  <c:v>33.215642457443806</c:v>
                </c:pt>
                <c:pt idx="27">
                  <c:v>31.958414869101308</c:v>
                </c:pt>
                <c:pt idx="28">
                  <c:v>30.748773932467103</c:v>
                </c:pt>
                <c:pt idx="29">
                  <c:v>29.584918470537271</c:v>
                </c:pt>
                <c:pt idx="30">
                  <c:v>28.465115481699183</c:v>
                </c:pt>
                <c:pt idx="31">
                  <c:v>27.387697559261035</c:v>
                </c:pt>
                <c:pt idx="32">
                  <c:v>26.351060408653492</c:v>
                </c:pt>
                <c:pt idx="33">
                  <c:v>25.353660458606328</c:v>
                </c:pt>
                <c:pt idx="34">
                  <c:v>24.394012562743193</c:v>
                </c:pt>
              </c:numCache>
            </c:numRef>
          </c:val>
        </c:ser>
        <c:ser>
          <c:idx val="7"/>
          <c:order val="9"/>
          <c:tx>
            <c:strRef>
              <c:f>'Уровни добычи'!$B$36:$B$39</c:f>
              <c:strCache>
                <c:ptCount val="1"/>
                <c:pt idx="0">
                  <c:v> нерентабельные ТрИЗ</c:v>
                </c:pt>
              </c:strCache>
            </c:strRef>
          </c:tx>
          <c:spPr>
            <a:pattFill prst="pct6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 w="25400">
              <a:noFill/>
            </a:ln>
          </c:spPr>
          <c:val>
            <c:numRef>
              <c:f>'Уровни добычи'!$F$39:$AN$39</c:f>
              <c:numCache>
                <c:formatCode>0</c:formatCode>
                <c:ptCount val="35"/>
                <c:pt idx="1">
                  <c:v>5</c:v>
                </c:pt>
                <c:pt idx="2">
                  <c:v>9</c:v>
                </c:pt>
                <c:pt idx="3">
                  <c:v>16.019174899866492</c:v>
                </c:pt>
                <c:pt idx="4">
                  <c:v>20.404499656706498</c:v>
                </c:pt>
                <c:pt idx="5">
                  <c:v>24.695183348358569</c:v>
                </c:pt>
                <c:pt idx="6">
                  <c:v>28.870188048837356</c:v>
                </c:pt>
                <c:pt idx="7">
                  <c:v>32.909377848690212</c:v>
                </c:pt>
                <c:pt idx="8">
                  <c:v>36.793682439620774</c:v>
                </c:pt>
                <c:pt idx="9">
                  <c:v>42</c:v>
                </c:pt>
                <c:pt idx="10">
                  <c:v>46.130512932423443</c:v>
                </c:pt>
                <c:pt idx="11">
                  <c:v>49.191612136641524</c:v>
                </c:pt>
                <c:pt idx="12">
                  <c:v>52.03778747150691</c:v>
                </c:pt>
                <c:pt idx="13">
                  <c:v>55.994708871718494</c:v>
                </c:pt>
                <c:pt idx="14">
                  <c:v>62</c:v>
                </c:pt>
                <c:pt idx="15">
                  <c:v>64</c:v>
                </c:pt>
                <c:pt idx="16">
                  <c:v>65</c:v>
                </c:pt>
                <c:pt idx="17">
                  <c:v>67</c:v>
                </c:pt>
                <c:pt idx="18">
                  <c:v>70</c:v>
                </c:pt>
                <c:pt idx="19">
                  <c:v>72</c:v>
                </c:pt>
                <c:pt idx="20">
                  <c:v>71.194960308409364</c:v>
                </c:pt>
                <c:pt idx="21">
                  <c:v>68.50019779206302</c:v>
                </c:pt>
                <c:pt idx="22">
                  <c:v>65.907433296195222</c:v>
                </c:pt>
                <c:pt idx="23">
                  <c:v>63.412806148068199</c:v>
                </c:pt>
                <c:pt idx="24">
                  <c:v>61.01260180321141</c:v>
                </c:pt>
                <c:pt idx="25">
                  <c:v>58.703246314398264</c:v>
                </c:pt>
                <c:pt idx="26">
                  <c:v>56.481301009974779</c:v>
                </c:pt>
                <c:pt idx="27">
                  <c:v>54.343457373615927</c:v>
                </c:pt>
                <c:pt idx="28">
                  <c:v>52.286532117885606</c:v>
                </c:pt>
                <c:pt idx="29">
                  <c:v>50.307462444264701</c:v>
                </c:pt>
                <c:pt idx="30">
                  <c:v>48.403301482589264</c:v>
                </c:pt>
                <c:pt idx="31">
                  <c:v>46.571213903108074</c:v>
                </c:pt>
                <c:pt idx="32">
                  <c:v>44.808471694625943</c:v>
                </c:pt>
                <c:pt idx="33">
                  <c:v>43.112450102446175</c:v>
                </c:pt>
                <c:pt idx="34">
                  <c:v>41.480623720063868</c:v>
                </c:pt>
              </c:numCache>
            </c:numRef>
          </c:val>
        </c:ser>
        <c:ser>
          <c:idx val="8"/>
          <c:order val="10"/>
          <c:tx>
            <c:strRef>
              <c:f>'Уровни добычи'!$B$40:$B$43</c:f>
              <c:strCache>
                <c:ptCount val="1"/>
                <c:pt idx="0">
                  <c:v>Нерентабельные запасы неразрабатываемых залежей разрабатываемых месторождений</c:v>
                </c:pt>
              </c:strCache>
            </c:strRef>
          </c:tx>
          <c:spPr>
            <a:pattFill prst="pct60">
              <a:fgClr>
                <a:schemeClr val="accent3"/>
              </a:fgClr>
              <a:bgClr>
                <a:schemeClr val="bg1"/>
              </a:bgClr>
            </a:pattFill>
            <a:ln w="25400">
              <a:noFill/>
            </a:ln>
          </c:spPr>
          <c:val>
            <c:numRef>
              <c:f>'Уровни добычи'!$F$43:$AN$43</c:f>
              <c:numCache>
                <c:formatCode>General</c:formatCode>
                <c:ptCount val="35"/>
                <c:pt idx="20" formatCode="0">
                  <c:v>5</c:v>
                </c:pt>
                <c:pt idx="21" formatCode="0">
                  <c:v>11</c:v>
                </c:pt>
                <c:pt idx="22" formatCode="0">
                  <c:v>16</c:v>
                </c:pt>
                <c:pt idx="23" formatCode="0">
                  <c:v>19</c:v>
                </c:pt>
                <c:pt idx="24" formatCode="0">
                  <c:v>22</c:v>
                </c:pt>
                <c:pt idx="25" formatCode="0">
                  <c:v>26</c:v>
                </c:pt>
                <c:pt idx="26" formatCode="0">
                  <c:v>31</c:v>
                </c:pt>
                <c:pt idx="27" formatCode="0">
                  <c:v>34</c:v>
                </c:pt>
                <c:pt idx="28" formatCode="0">
                  <c:v>38</c:v>
                </c:pt>
                <c:pt idx="29" formatCode="0">
                  <c:v>43.521188251001334</c:v>
                </c:pt>
                <c:pt idx="30" formatCode="0">
                  <c:v>48.854141940673898</c:v>
                </c:pt>
                <c:pt idx="31" formatCode="0">
                  <c:v>53.756934109986773</c:v>
                </c:pt>
                <c:pt idx="32" formatCode="0">
                  <c:v>58.19166759331921</c:v>
                </c:pt>
                <c:pt idx="33" formatCode="0">
                  <c:v>56.363097381735294</c:v>
                </c:pt>
                <c:pt idx="34" formatCode="0">
                  <c:v>60.175047262315282</c:v>
                </c:pt>
              </c:numCache>
            </c:numRef>
          </c:val>
        </c:ser>
        <c:ser>
          <c:idx val="9"/>
          <c:order val="11"/>
          <c:tx>
            <c:strRef>
              <c:f>'Уровни добычи'!$B$44:$B$47</c:f>
              <c:strCache>
                <c:ptCount val="1"/>
                <c:pt idx="0">
                  <c:v>Нерентабельные запасы месторождений в разведке</c:v>
                </c:pt>
              </c:strCache>
            </c:strRef>
          </c:tx>
          <c:spPr>
            <a:pattFill prst="pct60">
              <a:fgClr>
                <a:schemeClr val="accent4"/>
              </a:fgClr>
              <a:bgClr>
                <a:schemeClr val="bg1"/>
              </a:bgClr>
            </a:pattFill>
            <a:ln w="25400">
              <a:noFill/>
            </a:ln>
          </c:spPr>
          <c:val>
            <c:numRef>
              <c:f>'Уровни добычи'!$F$47:$AN$47</c:f>
              <c:numCache>
                <c:formatCode>General</c:formatCode>
                <c:ptCount val="35"/>
                <c:pt idx="22" formatCode="0">
                  <c:v>2</c:v>
                </c:pt>
                <c:pt idx="23" formatCode="0">
                  <c:v>7</c:v>
                </c:pt>
                <c:pt idx="24" formatCode="0">
                  <c:v>12</c:v>
                </c:pt>
                <c:pt idx="25" formatCode="0">
                  <c:v>17</c:v>
                </c:pt>
                <c:pt idx="26" formatCode="0">
                  <c:v>26</c:v>
                </c:pt>
                <c:pt idx="27" formatCode="0">
                  <c:v>35</c:v>
                </c:pt>
                <c:pt idx="28" formatCode="0">
                  <c:v>44</c:v>
                </c:pt>
                <c:pt idx="29" formatCode="0">
                  <c:v>54</c:v>
                </c:pt>
                <c:pt idx="30" formatCode="0">
                  <c:v>65</c:v>
                </c:pt>
                <c:pt idx="31" formatCode="0">
                  <c:v>73</c:v>
                </c:pt>
                <c:pt idx="32" formatCode="0">
                  <c:v>82</c:v>
                </c:pt>
                <c:pt idx="33" formatCode="0">
                  <c:v>95</c:v>
                </c:pt>
                <c:pt idx="34" formatCode="0">
                  <c:v>102</c:v>
                </c:pt>
              </c:numCache>
            </c:numRef>
          </c:val>
        </c:ser>
        <c:ser>
          <c:idx val="11"/>
          <c:order val="12"/>
          <c:tx>
            <c:strRef>
              <c:f>'Уровни добычи'!$B$48:$B$51</c:f>
              <c:strCache>
                <c:ptCount val="1"/>
                <c:pt idx="0">
                  <c:v>Нерентабельные запасы вновь открытых месторождений</c:v>
                </c:pt>
              </c:strCache>
            </c:strRef>
          </c:tx>
          <c:spPr>
            <a:pattFill prst="wdDnDiag">
              <a:fgClr>
                <a:srgbClr val="FFFF66"/>
              </a:fgClr>
              <a:bgClr>
                <a:schemeClr val="bg1"/>
              </a:bgClr>
            </a:pattFill>
            <a:ln w="25400">
              <a:noFill/>
            </a:ln>
          </c:spPr>
          <c:val>
            <c:numRef>
              <c:f>'Уровни добычи'!$F$51:$AO$51</c:f>
              <c:numCache>
                <c:formatCode>General</c:formatCode>
                <c:ptCount val="3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92064"/>
        <c:axId val="106793600"/>
      </c:areaChart>
      <c:lineChart>
        <c:grouping val="standard"/>
        <c:varyColors val="0"/>
        <c:ser>
          <c:idx val="12"/>
          <c:order val="13"/>
          <c:tx>
            <c:strRef>
              <c:f>'Уровни добычи'!$A$4:$A$30</c:f>
              <c:strCache>
                <c:ptCount val="1"/>
                <c:pt idx="0">
                  <c:v>Суммарная добыча из рентабельных запасов открытых месторождений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'Уровни добычи'!$F$26:$AN$26</c:f>
              <c:numCache>
                <c:formatCode>0</c:formatCode>
                <c:ptCount val="35"/>
                <c:pt idx="0">
                  <c:v>497.83142857142855</c:v>
                </c:pt>
                <c:pt idx="1">
                  <c:v>491.17541139233265</c:v>
                </c:pt>
                <c:pt idx="2">
                  <c:v>486.04106914006309</c:v>
                </c:pt>
                <c:pt idx="3">
                  <c:v>481.46972491733118</c:v>
                </c:pt>
                <c:pt idx="4">
                  <c:v>478.39715344075307</c:v>
                </c:pt>
                <c:pt idx="5">
                  <c:v>476.0307057617257</c:v>
                </c:pt>
                <c:pt idx="6">
                  <c:v>473.67964129060795</c:v>
                </c:pt>
                <c:pt idx="7">
                  <c:v>471.21999628292002</c:v>
                </c:pt>
                <c:pt idx="8">
                  <c:v>470.1190618723316</c:v>
                </c:pt>
                <c:pt idx="9">
                  <c:v>466.69196665876655</c:v>
                </c:pt>
                <c:pt idx="10">
                  <c:v>462.77147398622031</c:v>
                </c:pt>
                <c:pt idx="11">
                  <c:v>456.5513996851252</c:v>
                </c:pt>
                <c:pt idx="12">
                  <c:v>450.50039620438633</c:v>
                </c:pt>
                <c:pt idx="13">
                  <c:v>441.08633348645992</c:v>
                </c:pt>
                <c:pt idx="14">
                  <c:v>433.28014309880575</c:v>
                </c:pt>
                <c:pt idx="15">
                  <c:v>423.05422265725758</c:v>
                </c:pt>
                <c:pt idx="16">
                  <c:v>414.38235335805348</c:v>
                </c:pt>
                <c:pt idx="17">
                  <c:v>403.23962262089776</c:v>
                </c:pt>
                <c:pt idx="18">
                  <c:v>392.60235150286758</c:v>
                </c:pt>
                <c:pt idx="19">
                  <c:v>378.08607140501812</c:v>
                </c:pt>
                <c:pt idx="20">
                  <c:v>363.2812799845683</c:v>
                </c:pt>
                <c:pt idx="21">
                  <c:v>349.07329353698458</c:v>
                </c:pt>
                <c:pt idx="22">
                  <c:v>335.43683550857668</c:v>
                </c:pt>
                <c:pt idx="23">
                  <c:v>322.34778425650893</c:v>
                </c:pt>
                <c:pt idx="24">
                  <c:v>309.78311471899991</c:v>
                </c:pt>
                <c:pt idx="25">
                  <c:v>297.72084337125415</c:v>
                </c:pt>
                <c:pt idx="26">
                  <c:v>286.13997626326199</c:v>
                </c:pt>
                <c:pt idx="27">
                  <c:v>275.02045994918444</c:v>
                </c:pt>
                <c:pt idx="28">
                  <c:v>264.34313513067082</c:v>
                </c:pt>
                <c:pt idx="29">
                  <c:v>254.0896928482133</c:v>
                </c:pt>
                <c:pt idx="30">
                  <c:v>244.24263306557879</c:v>
                </c:pt>
                <c:pt idx="31">
                  <c:v>234.7852255025403</c:v>
                </c:pt>
                <c:pt idx="32">
                  <c:v>225.701472580608</c:v>
                </c:pt>
                <c:pt idx="33">
                  <c:v>216.9760743552807</c:v>
                </c:pt>
                <c:pt idx="34">
                  <c:v>208.59439531655869</c:v>
                </c:pt>
              </c:numCache>
            </c:numRef>
          </c:val>
          <c:smooth val="0"/>
        </c:ser>
        <c:ser>
          <c:idx val="13"/>
          <c:order val="14"/>
          <c:tx>
            <c:strRef>
              <c:f>'Уровни добычи'!$A$31</c:f>
              <c:strCache>
                <c:ptCount val="1"/>
                <c:pt idx="0">
                  <c:v>Суммарная добыча из рентабельных запасов с учетом вновь открытых месторождений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'Уровни добычи'!$F$31:$AN$31</c:f>
              <c:numCache>
                <c:formatCode>0</c:formatCode>
                <c:ptCount val="35"/>
                <c:pt idx="0">
                  <c:v>497.83142857142855</c:v>
                </c:pt>
                <c:pt idx="1">
                  <c:v>491.17541139233265</c:v>
                </c:pt>
                <c:pt idx="2">
                  <c:v>486.04106914006309</c:v>
                </c:pt>
                <c:pt idx="3">
                  <c:v>481.46972491733118</c:v>
                </c:pt>
                <c:pt idx="4">
                  <c:v>478.39715344075307</c:v>
                </c:pt>
                <c:pt idx="5">
                  <c:v>476.0307057617257</c:v>
                </c:pt>
                <c:pt idx="6">
                  <c:v>473.67964129060795</c:v>
                </c:pt>
                <c:pt idx="7">
                  <c:v>471.21999628292002</c:v>
                </c:pt>
                <c:pt idx="8">
                  <c:v>470.1190618723316</c:v>
                </c:pt>
                <c:pt idx="9">
                  <c:v>466.69196665876655</c:v>
                </c:pt>
                <c:pt idx="10">
                  <c:v>462.77147398622031</c:v>
                </c:pt>
                <c:pt idx="11">
                  <c:v>461.5513996851252</c:v>
                </c:pt>
                <c:pt idx="12">
                  <c:v>459.50039620438633</c:v>
                </c:pt>
                <c:pt idx="13">
                  <c:v>455.08633348645992</c:v>
                </c:pt>
                <c:pt idx="14">
                  <c:v>451.28014309880575</c:v>
                </c:pt>
                <c:pt idx="15">
                  <c:v>449.05422265725758</c:v>
                </c:pt>
                <c:pt idx="16">
                  <c:v>446.38235335805348</c:v>
                </c:pt>
                <c:pt idx="17">
                  <c:v>443.23962262089776</c:v>
                </c:pt>
                <c:pt idx="18">
                  <c:v>439.60235150286758</c:v>
                </c:pt>
                <c:pt idx="19">
                  <c:v>437.08607140501812</c:v>
                </c:pt>
                <c:pt idx="20">
                  <c:v>433.2812799845683</c:v>
                </c:pt>
                <c:pt idx="21">
                  <c:v>429.07329353698458</c:v>
                </c:pt>
                <c:pt idx="22">
                  <c:v>425.43683550857668</c:v>
                </c:pt>
                <c:pt idx="23">
                  <c:v>419.85923953020722</c:v>
                </c:pt>
                <c:pt idx="24">
                  <c:v>413.78311471899991</c:v>
                </c:pt>
                <c:pt idx="25">
                  <c:v>407.72084337125415</c:v>
                </c:pt>
                <c:pt idx="26">
                  <c:v>396.13997626326199</c:v>
                </c:pt>
                <c:pt idx="27">
                  <c:v>387.02045994918444</c:v>
                </c:pt>
                <c:pt idx="28">
                  <c:v>376.34313513067082</c:v>
                </c:pt>
                <c:pt idx="29">
                  <c:v>362.51192281215276</c:v>
                </c:pt>
                <c:pt idx="30">
                  <c:v>348.56103096078971</c:v>
                </c:pt>
                <c:pt idx="31">
                  <c:v>335.15512329050256</c:v>
                </c:pt>
                <c:pt idx="32">
                  <c:v>322.27232283547448</c:v>
                </c:pt>
                <c:pt idx="33">
                  <c:v>309.89167280143499</c:v>
                </c:pt>
                <c:pt idx="34">
                  <c:v>297.99309494302207</c:v>
                </c:pt>
              </c:numCache>
            </c:numRef>
          </c:val>
          <c:smooth val="0"/>
        </c:ser>
        <c:ser>
          <c:idx val="14"/>
          <c:order val="15"/>
          <c:tx>
            <c:strRef>
              <c:f>'Уровни добычи'!$B$54</c:f>
              <c:strCache>
                <c:ptCount val="1"/>
                <c:pt idx="0">
                  <c:v>Суммарная добыча 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'Уровни добычи'!$F$54:$AN$54</c:f>
              <c:numCache>
                <c:formatCode>0</c:formatCode>
                <c:ptCount val="35"/>
                <c:pt idx="0">
                  <c:v>497.83142857142855</c:v>
                </c:pt>
                <c:pt idx="1">
                  <c:v>501.17541139233265</c:v>
                </c:pt>
                <c:pt idx="2">
                  <c:v>503.04106914006309</c:v>
                </c:pt>
                <c:pt idx="3">
                  <c:v>506.95369153949406</c:v>
                </c:pt>
                <c:pt idx="4">
                  <c:v>510.85747623788893</c:v>
                </c:pt>
                <c:pt idx="5">
                  <c:v>515.31682580920756</c:v>
                </c:pt>
                <c:pt idx="6">
                  <c:v>519.60753166018424</c:v>
                </c:pt>
                <c:pt idx="7">
                  <c:v>523.57359700795848</c:v>
                </c:pt>
                <c:pt idx="8">
                  <c:v>528.65197515025397</c:v>
                </c:pt>
                <c:pt idx="9">
                  <c:v>534.01017430406819</c:v>
                </c:pt>
                <c:pt idx="10">
                  <c:v>536.14846610530162</c:v>
                </c:pt>
                <c:pt idx="11">
                  <c:v>539.79749552548265</c:v>
                </c:pt>
                <c:pt idx="12">
                  <c:v>542.27372948131585</c:v>
                </c:pt>
                <c:pt idx="13">
                  <c:v>544.15370019034219</c:v>
                </c:pt>
                <c:pt idx="14">
                  <c:v>546.95524498010445</c:v>
                </c:pt>
                <c:pt idx="15">
                  <c:v>551.05422265725758</c:v>
                </c:pt>
                <c:pt idx="16">
                  <c:v>551.46409274065866</c:v>
                </c:pt>
                <c:pt idx="17">
                  <c:v>553.03217082612935</c:v>
                </c:pt>
                <c:pt idx="18">
                  <c:v>552.60235150286758</c:v>
                </c:pt>
                <c:pt idx="19">
                  <c:v>552.60163814781697</c:v>
                </c:pt>
                <c:pt idx="20">
                  <c:v>551.34472250018462</c:v>
                </c:pt>
                <c:pt idx="21">
                  <c:v>548.85723192000046</c:v>
                </c:pt>
                <c:pt idx="22">
                  <c:v>548.10325099017928</c:v>
                </c:pt>
                <c:pt idx="23">
                  <c:v>546.5639822762912</c:v>
                </c:pt>
                <c:pt idx="24">
                  <c:v>544.6761358938536</c:v>
                </c:pt>
                <c:pt idx="25">
                  <c:v>543.94641841752696</c:v>
                </c:pt>
                <c:pt idx="26">
                  <c:v>542.83691973068062</c:v>
                </c:pt>
                <c:pt idx="27">
                  <c:v>542.32233219190175</c:v>
                </c:pt>
                <c:pt idx="28">
                  <c:v>541.3784411810235</c:v>
                </c:pt>
                <c:pt idx="29">
                  <c:v>539.92549197795609</c:v>
                </c:pt>
                <c:pt idx="30">
                  <c:v>539.28358986575199</c:v>
                </c:pt>
                <c:pt idx="31">
                  <c:v>535.87096886285849</c:v>
                </c:pt>
                <c:pt idx="32">
                  <c:v>533.62352253207314</c:v>
                </c:pt>
                <c:pt idx="33">
                  <c:v>529.72088074422277</c:v>
                </c:pt>
                <c:pt idx="34">
                  <c:v>526.04277848814445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92064"/>
        <c:axId val="106793600"/>
      </c:lineChart>
      <c:catAx>
        <c:axId val="10679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6793600"/>
        <c:crosses val="autoZero"/>
        <c:auto val="1"/>
        <c:lblAlgn val="ctr"/>
        <c:lblOffset val="100"/>
        <c:noMultiLvlLbl val="0"/>
      </c:catAx>
      <c:valAx>
        <c:axId val="106793600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0679206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8080349505693016"/>
          <c:y val="6.3490082548982682E-2"/>
          <c:w val="0.3105486756678531"/>
          <c:h val="0.91725259055946406"/>
        </c:manualLayout>
      </c:layout>
      <c:overlay val="0"/>
      <c:txPr>
        <a:bodyPr/>
        <a:lstStyle/>
        <a:p>
          <a:pPr>
            <a:defRPr sz="8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1AEBE-A3D1-4AB8-B40D-94ED8ED6341F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47555128-5BB9-4D7C-830D-3A834FE49317}">
      <dgm:prSet phldrT="[Текст]"/>
      <dgm:spPr>
        <a:solidFill>
          <a:srgbClr val="FFCC00">
            <a:alpha val="43137"/>
          </a:srgbClr>
        </a:solidFill>
        <a:ln>
          <a:solidFill>
            <a:schemeClr val="bg1">
              <a:alpha val="58824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РЕГИОНАЛЬНЫЙ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B4C06403-AA79-4AA7-BBCB-F9198431389C}" type="parTrans" cxnId="{7FDD0AD1-B85A-47BF-8652-B0E4E3EB4CD5}">
      <dgm:prSet/>
      <dgm:spPr/>
      <dgm:t>
        <a:bodyPr/>
        <a:lstStyle/>
        <a:p>
          <a:endParaRPr lang="ru-RU"/>
        </a:p>
      </dgm:t>
    </dgm:pt>
    <dgm:pt modelId="{10BF8777-168F-438A-A18C-3916BF164156}" type="sibTrans" cxnId="{7FDD0AD1-B85A-47BF-8652-B0E4E3EB4CD5}">
      <dgm:prSet/>
      <dgm:spPr/>
      <dgm:t>
        <a:bodyPr/>
        <a:lstStyle/>
        <a:p>
          <a:endParaRPr lang="ru-RU"/>
        </a:p>
      </dgm:t>
    </dgm:pt>
    <dgm:pt modelId="{EE584B37-5A89-45B4-B1A5-B9C29E92DFB9}">
      <dgm:prSet phldrT="[Текст]"/>
      <dgm:spPr>
        <a:solidFill>
          <a:srgbClr val="FFCC00"/>
        </a:solidFill>
      </dgm:spPr>
      <dgm:t>
        <a:bodyPr/>
        <a:lstStyle/>
        <a:p>
          <a:r>
            <a:rPr lang="ru-RU" dirty="0" smtClean="0"/>
            <a:t>ПОИСКОВЫЙ</a:t>
          </a:r>
          <a:endParaRPr lang="ru-RU" dirty="0"/>
        </a:p>
      </dgm:t>
    </dgm:pt>
    <dgm:pt modelId="{C5580D4F-8128-4472-A261-3240BC77AB94}" type="parTrans" cxnId="{7F76767F-7C69-435B-9A51-1D2C6E22F29D}">
      <dgm:prSet/>
      <dgm:spPr/>
      <dgm:t>
        <a:bodyPr/>
        <a:lstStyle/>
        <a:p>
          <a:endParaRPr lang="ru-RU"/>
        </a:p>
      </dgm:t>
    </dgm:pt>
    <dgm:pt modelId="{A6CE4D57-FE53-4E79-90FD-B6C825F8EB3F}" type="sibTrans" cxnId="{7F76767F-7C69-435B-9A51-1D2C6E22F29D}">
      <dgm:prSet/>
      <dgm:spPr/>
      <dgm:t>
        <a:bodyPr/>
        <a:lstStyle/>
        <a:p>
          <a:endParaRPr lang="ru-RU"/>
        </a:p>
      </dgm:t>
    </dgm:pt>
    <dgm:pt modelId="{9528B177-B327-41F8-810E-C0F1C4E61887}">
      <dgm:prSet phldrT="[Текст]"/>
      <dgm:spPr>
        <a:solidFill>
          <a:srgbClr val="009999"/>
        </a:solidFill>
      </dgm:spPr>
      <dgm:t>
        <a:bodyPr/>
        <a:lstStyle/>
        <a:p>
          <a:r>
            <a:rPr lang="ru-RU" dirty="0" smtClean="0"/>
            <a:t>РАЗВЕДОЧНЫЙ</a:t>
          </a:r>
          <a:endParaRPr lang="ru-RU" dirty="0"/>
        </a:p>
      </dgm:t>
    </dgm:pt>
    <dgm:pt modelId="{C6EF68A0-7198-4E6F-92DC-FC4C6A0BE51A}" type="parTrans" cxnId="{155F3290-B6BD-4C4B-93CA-6198A9E638A8}">
      <dgm:prSet/>
      <dgm:spPr/>
      <dgm:t>
        <a:bodyPr/>
        <a:lstStyle/>
        <a:p>
          <a:endParaRPr lang="ru-RU"/>
        </a:p>
      </dgm:t>
    </dgm:pt>
    <dgm:pt modelId="{62C90554-1AAB-47F4-91D7-081AB08C96CF}" type="sibTrans" cxnId="{155F3290-B6BD-4C4B-93CA-6198A9E638A8}">
      <dgm:prSet/>
      <dgm:spPr/>
      <dgm:t>
        <a:bodyPr/>
        <a:lstStyle/>
        <a:p>
          <a:endParaRPr lang="ru-RU"/>
        </a:p>
      </dgm:t>
    </dgm:pt>
    <dgm:pt modelId="{5FACE011-1FE1-4790-8FA3-A8D7EC5E6987}">
      <dgm:prSet phldrT="[Текст]"/>
      <dgm:spPr>
        <a:solidFill>
          <a:srgbClr val="996633"/>
        </a:solidFill>
      </dgm:spPr>
      <dgm:t>
        <a:bodyPr/>
        <a:lstStyle/>
        <a:p>
          <a:r>
            <a:rPr lang="ru-RU" dirty="0" smtClean="0"/>
            <a:t>ПРОМЫШЛЕННАЯ РАЗРАБОТКА</a:t>
          </a:r>
          <a:endParaRPr lang="ru-RU" dirty="0"/>
        </a:p>
      </dgm:t>
    </dgm:pt>
    <dgm:pt modelId="{3AEA56D1-5750-4D39-9839-91544A528920}" type="parTrans" cxnId="{8B1F5FD2-1B3A-46C5-90A7-40D322DB8E59}">
      <dgm:prSet/>
      <dgm:spPr/>
      <dgm:t>
        <a:bodyPr/>
        <a:lstStyle/>
        <a:p>
          <a:endParaRPr lang="ru-RU"/>
        </a:p>
      </dgm:t>
    </dgm:pt>
    <dgm:pt modelId="{E035F7C4-A65C-48DB-878F-3F80045B13FC}" type="sibTrans" cxnId="{8B1F5FD2-1B3A-46C5-90A7-40D322DB8E59}">
      <dgm:prSet/>
      <dgm:spPr/>
      <dgm:t>
        <a:bodyPr/>
        <a:lstStyle/>
        <a:p>
          <a:endParaRPr lang="ru-RU"/>
        </a:p>
      </dgm:t>
    </dgm:pt>
    <dgm:pt modelId="{EF956FAA-C9EE-4E44-B423-5B6A7540C6E7}" type="pres">
      <dgm:prSet presAssocID="{7361AEBE-A3D1-4AB8-B40D-94ED8ED6341F}" presName="Name0" presStyleCnt="0">
        <dgm:presLayoutVars>
          <dgm:dir/>
          <dgm:animLvl val="lvl"/>
          <dgm:resizeHandles val="exact"/>
        </dgm:presLayoutVars>
      </dgm:prSet>
      <dgm:spPr/>
    </dgm:pt>
    <dgm:pt modelId="{E3F94545-4D2D-4BA7-92F2-D627DD2DCE20}" type="pres">
      <dgm:prSet presAssocID="{47555128-5BB9-4D7C-830D-3A834FE493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B2949-ABA2-47A0-8810-431C310A3BCE}" type="pres">
      <dgm:prSet presAssocID="{10BF8777-168F-438A-A18C-3916BF164156}" presName="parTxOnlySpace" presStyleCnt="0"/>
      <dgm:spPr/>
    </dgm:pt>
    <dgm:pt modelId="{52E1262A-72FD-4B1E-8927-BF7FABC7E41A}" type="pres">
      <dgm:prSet presAssocID="{EE584B37-5A89-45B4-B1A5-B9C29E92DFB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EB461-C0CB-4AF5-A62D-15287BC196E2}" type="pres">
      <dgm:prSet presAssocID="{A6CE4D57-FE53-4E79-90FD-B6C825F8EB3F}" presName="parTxOnlySpace" presStyleCnt="0"/>
      <dgm:spPr/>
    </dgm:pt>
    <dgm:pt modelId="{1BA6EBF0-D621-45DE-8242-977C95ACC50B}" type="pres">
      <dgm:prSet presAssocID="{9528B177-B327-41F8-810E-C0F1C4E6188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5BC7B-249C-4088-ABD3-C39A1071A8C5}" type="pres">
      <dgm:prSet presAssocID="{62C90554-1AAB-47F4-91D7-081AB08C96CF}" presName="parTxOnlySpace" presStyleCnt="0"/>
      <dgm:spPr/>
    </dgm:pt>
    <dgm:pt modelId="{E9EC9FA5-B888-48D1-82E9-C457B3BE2727}" type="pres">
      <dgm:prSet presAssocID="{5FACE011-1FE1-4790-8FA3-A8D7EC5E698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C5C58-EB1C-43DB-A5EE-2CDAB3533B02}" type="presOf" srcId="{5FACE011-1FE1-4790-8FA3-A8D7EC5E6987}" destId="{E9EC9FA5-B888-48D1-82E9-C457B3BE2727}" srcOrd="0" destOrd="0" presId="urn:microsoft.com/office/officeart/2005/8/layout/chevron1"/>
    <dgm:cxn modelId="{96F78CC9-CAFE-4E53-AFB2-9D41DF2BB1B0}" type="presOf" srcId="{9528B177-B327-41F8-810E-C0F1C4E61887}" destId="{1BA6EBF0-D621-45DE-8242-977C95ACC50B}" srcOrd="0" destOrd="0" presId="urn:microsoft.com/office/officeart/2005/8/layout/chevron1"/>
    <dgm:cxn modelId="{9D7317C4-A448-473B-9B08-EA370ECEEE22}" type="presOf" srcId="{47555128-5BB9-4D7C-830D-3A834FE49317}" destId="{E3F94545-4D2D-4BA7-92F2-D627DD2DCE20}" srcOrd="0" destOrd="0" presId="urn:microsoft.com/office/officeart/2005/8/layout/chevron1"/>
    <dgm:cxn modelId="{7F76767F-7C69-435B-9A51-1D2C6E22F29D}" srcId="{7361AEBE-A3D1-4AB8-B40D-94ED8ED6341F}" destId="{EE584B37-5A89-45B4-B1A5-B9C29E92DFB9}" srcOrd="1" destOrd="0" parTransId="{C5580D4F-8128-4472-A261-3240BC77AB94}" sibTransId="{A6CE4D57-FE53-4E79-90FD-B6C825F8EB3F}"/>
    <dgm:cxn modelId="{7B9D53A0-2AA7-4D72-B98E-B35D26F1C8B2}" type="presOf" srcId="{EE584B37-5A89-45B4-B1A5-B9C29E92DFB9}" destId="{52E1262A-72FD-4B1E-8927-BF7FABC7E41A}" srcOrd="0" destOrd="0" presId="urn:microsoft.com/office/officeart/2005/8/layout/chevron1"/>
    <dgm:cxn modelId="{8B1F5FD2-1B3A-46C5-90A7-40D322DB8E59}" srcId="{7361AEBE-A3D1-4AB8-B40D-94ED8ED6341F}" destId="{5FACE011-1FE1-4790-8FA3-A8D7EC5E6987}" srcOrd="3" destOrd="0" parTransId="{3AEA56D1-5750-4D39-9839-91544A528920}" sibTransId="{E035F7C4-A65C-48DB-878F-3F80045B13FC}"/>
    <dgm:cxn modelId="{7FDD0AD1-B85A-47BF-8652-B0E4E3EB4CD5}" srcId="{7361AEBE-A3D1-4AB8-B40D-94ED8ED6341F}" destId="{47555128-5BB9-4D7C-830D-3A834FE49317}" srcOrd="0" destOrd="0" parTransId="{B4C06403-AA79-4AA7-BBCB-F9198431389C}" sibTransId="{10BF8777-168F-438A-A18C-3916BF164156}"/>
    <dgm:cxn modelId="{155F3290-B6BD-4C4B-93CA-6198A9E638A8}" srcId="{7361AEBE-A3D1-4AB8-B40D-94ED8ED6341F}" destId="{9528B177-B327-41F8-810E-C0F1C4E61887}" srcOrd="2" destOrd="0" parTransId="{C6EF68A0-7198-4E6F-92DC-FC4C6A0BE51A}" sibTransId="{62C90554-1AAB-47F4-91D7-081AB08C96CF}"/>
    <dgm:cxn modelId="{76208C92-0E81-43F0-8AFC-533E74A98641}" type="presOf" srcId="{7361AEBE-A3D1-4AB8-B40D-94ED8ED6341F}" destId="{EF956FAA-C9EE-4E44-B423-5B6A7540C6E7}" srcOrd="0" destOrd="0" presId="urn:microsoft.com/office/officeart/2005/8/layout/chevron1"/>
    <dgm:cxn modelId="{128A4665-5CFA-497C-B45B-64B043D534B7}" type="presParOf" srcId="{EF956FAA-C9EE-4E44-B423-5B6A7540C6E7}" destId="{E3F94545-4D2D-4BA7-92F2-D627DD2DCE20}" srcOrd="0" destOrd="0" presId="urn:microsoft.com/office/officeart/2005/8/layout/chevron1"/>
    <dgm:cxn modelId="{CB8F6E36-ED2C-4191-9193-C85C4A7CD699}" type="presParOf" srcId="{EF956FAA-C9EE-4E44-B423-5B6A7540C6E7}" destId="{EBAB2949-ABA2-47A0-8810-431C310A3BCE}" srcOrd="1" destOrd="0" presId="urn:microsoft.com/office/officeart/2005/8/layout/chevron1"/>
    <dgm:cxn modelId="{0CAFB489-44FC-411D-B084-52B446E0C85A}" type="presParOf" srcId="{EF956FAA-C9EE-4E44-B423-5B6A7540C6E7}" destId="{52E1262A-72FD-4B1E-8927-BF7FABC7E41A}" srcOrd="2" destOrd="0" presId="urn:microsoft.com/office/officeart/2005/8/layout/chevron1"/>
    <dgm:cxn modelId="{A5D5A42B-E248-40F9-9DF3-123E7CA32E53}" type="presParOf" srcId="{EF956FAA-C9EE-4E44-B423-5B6A7540C6E7}" destId="{78FEB461-C0CB-4AF5-A62D-15287BC196E2}" srcOrd="3" destOrd="0" presId="urn:microsoft.com/office/officeart/2005/8/layout/chevron1"/>
    <dgm:cxn modelId="{21227321-B37A-4E58-9F4C-68B26EED75FE}" type="presParOf" srcId="{EF956FAA-C9EE-4E44-B423-5B6A7540C6E7}" destId="{1BA6EBF0-D621-45DE-8242-977C95ACC50B}" srcOrd="4" destOrd="0" presId="urn:microsoft.com/office/officeart/2005/8/layout/chevron1"/>
    <dgm:cxn modelId="{ECFFECAE-C0FC-4B1D-9F5C-1B82073A3467}" type="presParOf" srcId="{EF956FAA-C9EE-4E44-B423-5B6A7540C6E7}" destId="{3285BC7B-249C-4088-ABD3-C39A1071A8C5}" srcOrd="5" destOrd="0" presId="urn:microsoft.com/office/officeart/2005/8/layout/chevron1"/>
    <dgm:cxn modelId="{C5DA935E-8165-4DE7-A0B7-C02460ED64B1}" type="presParOf" srcId="{EF956FAA-C9EE-4E44-B423-5B6A7540C6E7}" destId="{E9EC9FA5-B888-48D1-82E9-C457B3BE272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67875-9001-443F-A16C-C0E5D16D7000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4BC6E5-5AEE-41CC-A7CA-721C912615E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национальных экспертов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F1C5D-31E5-4AFC-A6E2-13D47D907294}" type="parTrans" cxnId="{4105E0BB-3A12-44D1-B0B5-D227097340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A7F71-4B89-4130-AAC7-D22ECE8A03FD}" type="sibTrans" cxnId="{4105E0BB-3A12-44D1-B0B5-D227097340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99948-FD9A-4758-9538-72D1ED3F94EF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Классификации запасов 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EA71D-EAD7-4D2C-A2FA-8F888413EEDE}" type="parTrans" cxnId="{499F75D6-5FA7-4873-B593-896EFF69E8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44B0A-69C4-47C5-AFE8-DD197B913B1E}" type="sibTrans" cxnId="{499F75D6-5FA7-4873-B593-896EFF69E8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00D34-940E-42D1-B37A-F341AB52C306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финансовыми институтами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A3C09-79B2-4DA0-840B-A69A5781F848}" type="parTrans" cxnId="{7BAEF2B7-8166-430B-BA70-71CCDF59E5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2147D-B38F-4838-99EA-C582E2686A6A}" type="sibTrans" cxnId="{7BAEF2B7-8166-430B-BA70-71CCDF59E5A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C2A04-F699-4483-A96F-31FC5EF99431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Усовершенствованная система экспертизы запасов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408E3-5D93-46F9-96AF-81748CCE9A20}" type="parTrans" cxnId="{EC389A58-10A3-457D-A167-447FEDB614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B7DF4-2097-47CB-A119-8F309F73CFFA}" type="sibTrans" cxnId="{EC389A58-10A3-457D-A167-447FEDB6144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BE1D9-6C1E-4494-9EB7-277207AFFB94}" type="pres">
      <dgm:prSet presAssocID="{3B167875-9001-443F-A16C-C0E5D16D700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2EF9E-40DF-4F5B-BD5C-3B2D6A5FAF70}" type="pres">
      <dgm:prSet presAssocID="{3B167875-9001-443F-A16C-C0E5D16D7000}" presName="ellipse" presStyleLbl="trBgShp" presStyleIdx="0" presStyleCnt="1"/>
      <dgm:spPr/>
    </dgm:pt>
    <dgm:pt modelId="{64707ED5-4DE1-4A44-B94A-AE87F46F77CB}" type="pres">
      <dgm:prSet presAssocID="{3B167875-9001-443F-A16C-C0E5D16D7000}" presName="arrow1" presStyleLbl="fgShp" presStyleIdx="0" presStyleCnt="1"/>
      <dgm:spPr/>
    </dgm:pt>
    <dgm:pt modelId="{B807EF4D-D28F-4DF2-B1B0-CDDCA565A303}" type="pres">
      <dgm:prSet presAssocID="{3B167875-9001-443F-A16C-C0E5D16D7000}" presName="rectangle" presStyleLbl="revTx" presStyleIdx="0" presStyleCnt="1" custScaleX="146935" custScaleY="30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CA192-B33C-4C8C-9A7A-58A09A312BD4}" type="pres">
      <dgm:prSet presAssocID="{8D799948-FD9A-4758-9538-72D1ED3F94EF}" presName="item1" presStyleLbl="node1" presStyleIdx="0" presStyleCnt="3" custScaleX="107328" custScaleY="10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16D9-69DD-401E-9C63-1CAA3CF5FD46}" type="pres">
      <dgm:prSet presAssocID="{0C000D34-940E-42D1-B37A-F341AB52C306}" presName="item2" presStyleLbl="node1" presStyleIdx="1" presStyleCnt="3" custScaleX="107328" custScaleY="10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E1FE7-3953-4D2F-85EE-3DBF20D83621}" type="pres">
      <dgm:prSet presAssocID="{8DFC2A04-F699-4483-A96F-31FC5EF99431}" presName="item3" presStyleLbl="node1" presStyleIdx="2" presStyleCnt="3" custScaleX="107326" custScaleY="10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1AF24-2FC1-462D-9C1A-019FD65F07F5}" type="pres">
      <dgm:prSet presAssocID="{3B167875-9001-443F-A16C-C0E5D16D7000}" presName="funnel" presStyleLbl="trAlignAcc1" presStyleIdx="0" presStyleCnt="1" custScaleX="125687"/>
      <dgm:spPr/>
    </dgm:pt>
  </dgm:ptLst>
  <dgm:cxnLst>
    <dgm:cxn modelId="{EC389A58-10A3-457D-A167-447FEDB6144B}" srcId="{3B167875-9001-443F-A16C-C0E5D16D7000}" destId="{8DFC2A04-F699-4483-A96F-31FC5EF99431}" srcOrd="3" destOrd="0" parTransId="{64F408E3-5D93-46F9-96AF-81748CCE9A20}" sibTransId="{13EB7DF4-2097-47CB-A119-8F309F73CFFA}"/>
    <dgm:cxn modelId="{7BAEF2B7-8166-430B-BA70-71CCDF59E5A0}" srcId="{3B167875-9001-443F-A16C-C0E5D16D7000}" destId="{0C000D34-940E-42D1-B37A-F341AB52C306}" srcOrd="2" destOrd="0" parTransId="{BF0A3C09-79B2-4DA0-840B-A69A5781F848}" sibTransId="{CF42147D-B38F-4838-99EA-C582E2686A6A}"/>
    <dgm:cxn modelId="{4105E0BB-3A12-44D1-B0B5-D227097340B5}" srcId="{3B167875-9001-443F-A16C-C0E5D16D7000}" destId="{584BC6E5-5AEE-41CC-A7CA-721C912615E0}" srcOrd="0" destOrd="0" parTransId="{525F1C5D-31E5-4AFC-A6E2-13D47D907294}" sibTransId="{0F2A7F71-4B89-4130-AAC7-D22ECE8A03FD}"/>
    <dgm:cxn modelId="{756D6879-21E4-4CEC-927B-ED580312259E}" type="presOf" srcId="{3B167875-9001-443F-A16C-C0E5D16D7000}" destId="{472BE1D9-6C1E-4494-9EB7-277207AFFB94}" srcOrd="0" destOrd="0" presId="urn:microsoft.com/office/officeart/2005/8/layout/funnel1"/>
    <dgm:cxn modelId="{872E6FE9-E258-469D-81A3-35BDAD972041}" type="presOf" srcId="{0C000D34-940E-42D1-B37A-F341AB52C306}" destId="{000CA192-B33C-4C8C-9A7A-58A09A312BD4}" srcOrd="0" destOrd="0" presId="urn:microsoft.com/office/officeart/2005/8/layout/funnel1"/>
    <dgm:cxn modelId="{5924AB46-9D8E-4A2F-8477-31A03FBC3F0F}" type="presOf" srcId="{584BC6E5-5AEE-41CC-A7CA-721C912615E0}" destId="{EE9E1FE7-3953-4D2F-85EE-3DBF20D83621}" srcOrd="0" destOrd="0" presId="urn:microsoft.com/office/officeart/2005/8/layout/funnel1"/>
    <dgm:cxn modelId="{46940D3B-D34F-4711-A136-9E09F06AF41A}" type="presOf" srcId="{8DFC2A04-F699-4483-A96F-31FC5EF99431}" destId="{B807EF4D-D28F-4DF2-B1B0-CDDCA565A303}" srcOrd="0" destOrd="0" presId="urn:microsoft.com/office/officeart/2005/8/layout/funnel1"/>
    <dgm:cxn modelId="{499F75D6-5FA7-4873-B593-896EFF69E8EA}" srcId="{3B167875-9001-443F-A16C-C0E5D16D7000}" destId="{8D799948-FD9A-4758-9538-72D1ED3F94EF}" srcOrd="1" destOrd="0" parTransId="{B32EA71D-EAD7-4D2C-A2FA-8F888413EEDE}" sibTransId="{E7D44B0A-69C4-47C5-AFE8-DD197B913B1E}"/>
    <dgm:cxn modelId="{C66A3AEA-6C11-4977-891B-D32B00BE315F}" type="presOf" srcId="{8D799948-FD9A-4758-9538-72D1ED3F94EF}" destId="{1CAF16D9-69DD-401E-9C63-1CAA3CF5FD46}" srcOrd="0" destOrd="0" presId="urn:microsoft.com/office/officeart/2005/8/layout/funnel1"/>
    <dgm:cxn modelId="{1A7AE681-41D9-4543-9A20-29AC84062CFA}" type="presParOf" srcId="{472BE1D9-6C1E-4494-9EB7-277207AFFB94}" destId="{F352EF9E-40DF-4F5B-BD5C-3B2D6A5FAF70}" srcOrd="0" destOrd="0" presId="urn:microsoft.com/office/officeart/2005/8/layout/funnel1"/>
    <dgm:cxn modelId="{C178A73A-C0FC-4E24-AE83-6523E09C7876}" type="presParOf" srcId="{472BE1D9-6C1E-4494-9EB7-277207AFFB94}" destId="{64707ED5-4DE1-4A44-B94A-AE87F46F77CB}" srcOrd="1" destOrd="0" presId="urn:microsoft.com/office/officeart/2005/8/layout/funnel1"/>
    <dgm:cxn modelId="{BEFE25CE-ADB0-49F5-B69A-90ED0580DBBE}" type="presParOf" srcId="{472BE1D9-6C1E-4494-9EB7-277207AFFB94}" destId="{B807EF4D-D28F-4DF2-B1B0-CDDCA565A303}" srcOrd="2" destOrd="0" presId="urn:microsoft.com/office/officeart/2005/8/layout/funnel1"/>
    <dgm:cxn modelId="{CE8B5D21-FA74-466C-88F8-B8493F191BCF}" type="presParOf" srcId="{472BE1D9-6C1E-4494-9EB7-277207AFFB94}" destId="{000CA192-B33C-4C8C-9A7A-58A09A312BD4}" srcOrd="3" destOrd="0" presId="urn:microsoft.com/office/officeart/2005/8/layout/funnel1"/>
    <dgm:cxn modelId="{827AAF89-D70C-4810-A5CB-415506DF7D4F}" type="presParOf" srcId="{472BE1D9-6C1E-4494-9EB7-277207AFFB94}" destId="{1CAF16D9-69DD-401E-9C63-1CAA3CF5FD46}" srcOrd="4" destOrd="0" presId="urn:microsoft.com/office/officeart/2005/8/layout/funnel1"/>
    <dgm:cxn modelId="{34F100C5-F97E-4136-9444-025124F29B34}" type="presParOf" srcId="{472BE1D9-6C1E-4494-9EB7-277207AFFB94}" destId="{EE9E1FE7-3953-4D2F-85EE-3DBF20D83621}" srcOrd="5" destOrd="0" presId="urn:microsoft.com/office/officeart/2005/8/layout/funnel1"/>
    <dgm:cxn modelId="{181C83DA-BC2A-4BD7-B80B-8620E09F796E}" type="presParOf" srcId="{472BE1D9-6C1E-4494-9EB7-277207AFFB94}" destId="{E1B1AF24-2FC1-462D-9C1A-019FD65F07F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4545-4D2D-4BA7-92F2-D627DD2DCE20}">
      <dsp:nvSpPr>
        <dsp:cNvPr id="0" name=""/>
        <dsp:cNvSpPr/>
      </dsp:nvSpPr>
      <dsp:spPr>
        <a:xfrm>
          <a:off x="3534" y="461091"/>
          <a:ext cx="2057548" cy="823019"/>
        </a:xfrm>
        <a:prstGeom prst="chevron">
          <a:avLst/>
        </a:prstGeom>
        <a:solidFill>
          <a:srgbClr val="FFCC00">
            <a:alpha val="43137"/>
          </a:srgbClr>
        </a:solidFill>
        <a:ln w="26425" cap="flat" cmpd="sng" algn="ctr">
          <a:solidFill>
            <a:schemeClr val="bg1">
              <a:alpha val="5882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2">
                  <a:lumMod val="75000"/>
                </a:schemeClr>
              </a:solidFill>
            </a:rPr>
            <a:t>РЕГИОНАЛЬНЫЙ</a:t>
          </a:r>
          <a:endParaRPr lang="ru-RU" sz="1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15044" y="461091"/>
        <a:ext cx="1234529" cy="823019"/>
      </dsp:txXfrm>
    </dsp:sp>
    <dsp:sp modelId="{52E1262A-72FD-4B1E-8927-BF7FABC7E41A}">
      <dsp:nvSpPr>
        <dsp:cNvPr id="0" name=""/>
        <dsp:cNvSpPr/>
      </dsp:nvSpPr>
      <dsp:spPr>
        <a:xfrm>
          <a:off x="1855328" y="461091"/>
          <a:ext cx="2057548" cy="823019"/>
        </a:xfrm>
        <a:prstGeom prst="chevron">
          <a:avLst/>
        </a:prstGeom>
        <a:solidFill>
          <a:srgbClr val="FFCC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ПОИСКОВЫЙ</a:t>
          </a:r>
          <a:endParaRPr lang="ru-RU" sz="1000" kern="1200" dirty="0"/>
        </a:p>
      </dsp:txBody>
      <dsp:txXfrm>
        <a:off x="2266838" y="461091"/>
        <a:ext cx="1234529" cy="823019"/>
      </dsp:txXfrm>
    </dsp:sp>
    <dsp:sp modelId="{1BA6EBF0-D621-45DE-8242-977C95ACC50B}">
      <dsp:nvSpPr>
        <dsp:cNvPr id="0" name=""/>
        <dsp:cNvSpPr/>
      </dsp:nvSpPr>
      <dsp:spPr>
        <a:xfrm>
          <a:off x="3707122" y="461091"/>
          <a:ext cx="2057548" cy="823019"/>
        </a:xfrm>
        <a:prstGeom prst="chevron">
          <a:avLst/>
        </a:prstGeom>
        <a:solidFill>
          <a:srgbClr val="009999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РАЗВЕДОЧНЫЙ</a:t>
          </a:r>
          <a:endParaRPr lang="ru-RU" sz="1000" kern="1200" dirty="0"/>
        </a:p>
      </dsp:txBody>
      <dsp:txXfrm>
        <a:off x="4118632" y="461091"/>
        <a:ext cx="1234529" cy="823019"/>
      </dsp:txXfrm>
    </dsp:sp>
    <dsp:sp modelId="{E9EC9FA5-B888-48D1-82E9-C457B3BE2727}">
      <dsp:nvSpPr>
        <dsp:cNvPr id="0" name=""/>
        <dsp:cNvSpPr/>
      </dsp:nvSpPr>
      <dsp:spPr>
        <a:xfrm>
          <a:off x="5558916" y="461091"/>
          <a:ext cx="2057548" cy="823019"/>
        </a:xfrm>
        <a:prstGeom prst="chevron">
          <a:avLst/>
        </a:prstGeom>
        <a:solidFill>
          <a:srgbClr val="99663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ПРОМЫШЛЕННАЯ РАЗРАБОТКА</a:t>
          </a:r>
          <a:endParaRPr lang="ru-RU" sz="1000" kern="1200" dirty="0"/>
        </a:p>
      </dsp:txBody>
      <dsp:txXfrm>
        <a:off x="5970426" y="461091"/>
        <a:ext cx="1234529" cy="823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2EF9E-40DF-4F5B-BD5C-3B2D6A5FAF70}">
      <dsp:nvSpPr>
        <dsp:cNvPr id="0" name=""/>
        <dsp:cNvSpPr/>
      </dsp:nvSpPr>
      <dsp:spPr>
        <a:xfrm>
          <a:off x="838821" y="285563"/>
          <a:ext cx="3065380" cy="106456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07ED5-4DE1-4A44-B94A-AE87F46F77CB}">
      <dsp:nvSpPr>
        <dsp:cNvPr id="0" name=""/>
        <dsp:cNvSpPr/>
      </dsp:nvSpPr>
      <dsp:spPr>
        <a:xfrm>
          <a:off x="2079230" y="2892325"/>
          <a:ext cx="594066" cy="380202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7EF4D-D28F-4DF2-B1B0-CDDCA565A303}">
      <dsp:nvSpPr>
        <dsp:cNvPr id="0" name=""/>
        <dsp:cNvSpPr/>
      </dsp:nvSpPr>
      <dsp:spPr>
        <a:xfrm>
          <a:off x="281325" y="3444297"/>
          <a:ext cx="4189876" cy="21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Усовершенствованная система экспертизы запасов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25" y="3444297"/>
        <a:ext cx="4189876" cy="217257"/>
      </dsp:txXfrm>
    </dsp:sp>
    <dsp:sp modelId="{000CA192-B33C-4C8C-9A7A-58A09A312BD4}">
      <dsp:nvSpPr>
        <dsp:cNvPr id="0" name=""/>
        <dsp:cNvSpPr/>
      </dsp:nvSpPr>
      <dsp:spPr>
        <a:xfrm>
          <a:off x="1914109" y="1393179"/>
          <a:ext cx="1147678" cy="11476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финансовыми институтами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2183" y="1561249"/>
        <a:ext cx="811530" cy="811517"/>
      </dsp:txXfrm>
    </dsp:sp>
    <dsp:sp modelId="{1CAF16D9-69DD-401E-9C63-1CAA3CF5FD46}">
      <dsp:nvSpPr>
        <dsp:cNvPr id="0" name=""/>
        <dsp:cNvSpPr/>
      </dsp:nvSpPr>
      <dsp:spPr>
        <a:xfrm>
          <a:off x="1148952" y="590952"/>
          <a:ext cx="1147678" cy="1147657"/>
        </a:xfrm>
        <a:prstGeom prst="ellipse">
          <a:avLst/>
        </a:prstGeom>
        <a:solidFill>
          <a:schemeClr val="accent4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Классификации запасов 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7026" y="759022"/>
        <a:ext cx="811530" cy="811517"/>
      </dsp:txXfrm>
    </dsp:sp>
    <dsp:sp modelId="{EE9E1FE7-3953-4D2F-85EE-3DBF20D83621}">
      <dsp:nvSpPr>
        <dsp:cNvPr id="0" name=""/>
        <dsp:cNvSpPr/>
      </dsp:nvSpPr>
      <dsp:spPr>
        <a:xfrm>
          <a:off x="2242044" y="332415"/>
          <a:ext cx="1147657" cy="1147657"/>
        </a:xfrm>
        <a:prstGeom prst="ellipse">
          <a:avLst/>
        </a:prstGeom>
        <a:solidFill>
          <a:schemeClr val="accent2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Признание национальных экспертов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0114" y="500485"/>
        <a:ext cx="811517" cy="811517"/>
      </dsp:txXfrm>
    </dsp:sp>
    <dsp:sp modelId="{E1B1AF24-2FC1-462D-9C1A-019FD65F07F5}">
      <dsp:nvSpPr>
        <dsp:cNvPr id="0" name=""/>
        <dsp:cNvSpPr/>
      </dsp:nvSpPr>
      <dsp:spPr>
        <a:xfrm>
          <a:off x="285605" y="154868"/>
          <a:ext cx="4181316" cy="266141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0.59615</cdr:x>
      <cdr:y>0.62963</cdr:y>
    </cdr:from>
    <cdr:to>
      <cdr:x>0.65384</cdr:x>
      <cdr:y>0.72222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64496" y="2448272"/>
          <a:ext cx="432031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15%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0.125</cdr:x>
      <cdr:y>0.53704</cdr:y>
    </cdr:from>
    <cdr:to>
      <cdr:x>0.18269</cdr:x>
      <cdr:y>0.62963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88232"/>
          <a:ext cx="432031" cy="360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26%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</cdr:x>
      <cdr:y>0.61111</cdr:y>
    </cdr:from>
    <cdr:to>
      <cdr:x>0.80769</cdr:x>
      <cdr:y>0.7037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616624" y="2376264"/>
          <a:ext cx="432031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6%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0.27885</cdr:x>
      <cdr:y>0.46296</cdr:y>
    </cdr:from>
    <cdr:to>
      <cdr:x>0.34616</cdr:x>
      <cdr:y>0.55556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088232" y="1800200"/>
          <a:ext cx="504073" cy="36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35%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0.43269</cdr:x>
      <cdr:y>0.48148</cdr:y>
    </cdr:from>
    <cdr:to>
      <cdr:x>0.50962</cdr:x>
      <cdr:y>0.57407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40360" y="1872208"/>
          <a:ext cx="576116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31%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0.89423</cdr:x>
      <cdr:y>0.64815</cdr:y>
    </cdr:from>
    <cdr:to>
      <cdr:x>0.96154</cdr:x>
      <cdr:y>0.74074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96744" y="252028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13%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0.38462</cdr:x>
      <cdr:y>0.39119</cdr:y>
    </cdr:from>
    <cdr:to>
      <cdr:x>0.49341</cdr:x>
      <cdr:y>0.78934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2880320" y="1521135"/>
          <a:ext cx="814743" cy="154817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0.24038</cdr:x>
      <cdr:y>0.38889</cdr:y>
    </cdr:from>
    <cdr:to>
      <cdr:x>0.35577</cdr:x>
      <cdr:y>0.7963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800200" y="1512168"/>
          <a:ext cx="864096" cy="15841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0.62815</cdr:x>
      <cdr:y>0.10779</cdr:y>
    </cdr:from>
    <cdr:to>
      <cdr:x>0.90827</cdr:x>
      <cdr:y>0.34853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704109" y="419126"/>
          <a:ext cx="2097758" cy="9361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Частично или полностью </a:t>
          </a:r>
        </a:p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отсутствует льготное </a:t>
          </a:r>
        </a:p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налогообложение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0277-5663-4099-95A5-09F2C9DCF021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F583-BE8F-4C5A-A62A-683D81707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11DC-3D2E-4DDF-B807-0B43D858D9B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5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F583-BE8F-4C5A-A62A-683D8170754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6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5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6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229600" cy="462322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kern="1200" spc="0" baseline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4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kern="1200" spc="0" baseline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9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0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5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2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05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2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3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7499176" cy="63362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20" y="-10193"/>
            <a:ext cx="1192979" cy="7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21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7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7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65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01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80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35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32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57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98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35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35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4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14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54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921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5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991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30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9602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611" y="3501008"/>
            <a:ext cx="4417893" cy="26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25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AAB5AF5-C4A0-46CC-B59D-2060B2D8E25B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16" y="-10193"/>
            <a:ext cx="830083" cy="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84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265384E-AE96-48D0-8C3D-4BB20D3CC106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851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F30754-96F4-45C1-8E55-24FFEB520B52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0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03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840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299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13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3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E9B991E-6CEF-4EAE-B4F8-C2DA914A22F2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20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53AF03EC-4E4A-4B0C-BB4C-07B317A538A5}" type="datetime1">
              <a:rPr lang="ru-RU" smtClean="0">
                <a:solidFill>
                  <a:srgbClr val="000000"/>
                </a:solidFill>
              </a:rPr>
              <a:pPr/>
              <a:t>21.09.2017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9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E439B1F-3A97-46BD-AA42-68F4669ED2BB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9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BC8A1A97-BB46-4D69-A225-7993C4968E5F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9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B12960-398E-4564-BBC1-A236C084E0A6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A211CE1-A2CB-4CD6-89C7-5812C95B2B7A}" type="datetime1">
              <a:rPr lang="ru-RU">
                <a:solidFill>
                  <a:srgbClr val="000000"/>
                </a:solidFill>
              </a:rPr>
              <a:pPr/>
              <a:t>21.09.2017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4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3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 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633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65760" indent="-256032" algn="just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>
            <a:lumMod val="75000"/>
          </a:schemeClr>
        </a:buClr>
        <a:buSzPct val="68000"/>
        <a:buFont typeface="Wingdings 3"/>
        <a:buChar char=""/>
        <a:defRPr kumimoji="0" lang="ru-RU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65760" indent="-256032" algn="just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lang="ru-RU" sz="18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65125" indent="-9525" algn="just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lang="ru-RU" sz="2000" kern="1200" dirty="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2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25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4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28816"/>
            <a:ext cx="38692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936"/>
            <a:ext cx="8229600" cy="462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6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spc="-100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48600" cy="2678137"/>
          </a:xfrm>
        </p:spPr>
        <p:txBody>
          <a:bodyPr/>
          <a:lstStyle/>
          <a:p>
            <a:r>
              <a:rPr lang="ru-RU" sz="2400" spc="0" dirty="0">
                <a:solidFill>
                  <a:srgbClr val="67787B">
                    <a:lumMod val="75000"/>
                  </a:srgbClr>
                </a:solidFill>
              </a:rPr>
              <a:t>Новая классификация запасов полезных ископаемых как основа роста инвестиционного потенциала недр стран Содружества Независимых Государств</a:t>
            </a:r>
            <a:endParaRPr lang="ru-RU" sz="2400" spc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3960260" cy="2012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04DA3"/>
              </a:buClr>
            </a:pPr>
            <a:r>
              <a:rPr lang="ru-RU" sz="18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ФБУ «ГКЗ»,</a:t>
            </a:r>
          </a:p>
          <a:p>
            <a:pPr>
              <a:buClr>
                <a:srgbClr val="A04DA3"/>
              </a:buClr>
            </a:pPr>
            <a:r>
              <a:rPr lang="ru-RU" sz="18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технических наук</a:t>
            </a:r>
          </a:p>
          <a:p>
            <a:pPr>
              <a:buClr>
                <a:srgbClr val="A04DA3"/>
              </a:buClr>
            </a:pPr>
            <a:r>
              <a:rPr lang="ru-RU" sz="18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Шпуров И.В.</a:t>
            </a:r>
          </a:p>
          <a:p>
            <a:pPr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A04DA3"/>
              </a:buClr>
            </a:pP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A04DA3"/>
              </a:buClr>
            </a:pPr>
            <a:r>
              <a:rPr lang="ru-RU" sz="1800" dirty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solidFill>
                  <a:srgbClr val="424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ентябрь 2017 г.</a:t>
            </a:r>
            <a:endParaRPr lang="ru-RU" sz="1800" dirty="0">
              <a:solidFill>
                <a:srgbClr val="424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848872" cy="476672"/>
          </a:xfrm>
        </p:spPr>
        <p:txBody>
          <a:bodyPr>
            <a:noAutofit/>
          </a:bodyPr>
          <a:lstStyle/>
          <a:p>
            <a:r>
              <a:rPr lang="ru-RU" sz="1400" spc="0" dirty="0" smtClean="0"/>
              <a:t>РАСПРЕДЕЛЕНИЕ ИЗВЛЕКАЕМЫХ ЗАПАСОВ НЕФТИ РФ ПО СТЕПЕНИ ИХ ПРОМЫШЛЕННОГО ОСВОЕНИЯ НА 1.01.2017Г  (прогноз)</a:t>
            </a:r>
            <a:endParaRPr lang="ru-RU" sz="1400" spc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80496"/>
              </p:ext>
            </p:extLst>
          </p:nvPr>
        </p:nvGraphicFramePr>
        <p:xfrm>
          <a:off x="424024" y="620688"/>
          <a:ext cx="8451374" cy="32628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7374"/>
                <a:gridCol w="622679"/>
                <a:gridCol w="622679"/>
                <a:gridCol w="622679"/>
                <a:gridCol w="622679"/>
                <a:gridCol w="747214"/>
                <a:gridCol w="747214"/>
                <a:gridCol w="747214"/>
                <a:gridCol w="747214"/>
                <a:gridCol w="747214"/>
                <a:gridCol w="747214"/>
              </a:tblGrid>
              <a:tr h="6709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промышленного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данным государственного баланса запасов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Извлекаемые запасы </a:t>
                      </a:r>
                    </a:p>
                    <a:p>
                      <a:pPr algn="ctr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1.01. 2017г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млрд.т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(предварительно)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 от начальных извлекаемых запасов, %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АВ1+С1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В2+С2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АВ1В2+С1С2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АВ1+С1</a:t>
                      </a:r>
                      <a:endParaRPr kumimoji="0" lang="ru-RU" sz="12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АВ1В2+С1С2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25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рентаб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рентаб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рентаб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рентаб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0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рентаб</a:t>
                      </a:r>
                      <a:r>
                        <a:rPr kumimoji="0" lang="ru-RU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4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запасов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0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Разрабатываемые</a:t>
                      </a:r>
                      <a:r>
                        <a:rPr lang="ru-RU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Неразрабатываемые  запасы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неразрабатываемых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77%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37%</a:t>
                      </a:r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269191" y="4077072"/>
            <a:ext cx="8637184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разработку введено 64% месторождений РФ (1826 из 3032)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вовлеченные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разработку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залежи потенциально содержат 6,9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млрд.т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(37%) рентабельно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извлекаемых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запасов. При этом 48% запасов относятся к категориям В2 и С2, т.е. обладают низкой степенью изученности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рентабельно извлекаемых запасов России по категориям АВ1+С1 на основании данных 2016г – 14,5 </a:t>
            </a:r>
            <a:r>
              <a:rPr lang="ru-RU" alt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млрд.т</a:t>
            </a:r>
            <a:endParaRPr lang="ru-RU" alt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rgbClr val="CC8E60"/>
              </a:buClr>
              <a:buFont typeface="Wingdings" panose="05000000000000000000" pitchFamily="2" charset="2"/>
              <a:buChar char="v"/>
            </a:pPr>
            <a:r>
              <a:rPr lang="ru-RU" sz="1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</a:t>
            </a:r>
            <a:r>
              <a:rPr lang="ru-RU" sz="1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 данным </a:t>
            </a:r>
            <a:r>
              <a:rPr lang="ru-RU" sz="13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 </a:t>
            </a:r>
            <a:r>
              <a:rPr lang="ru-RU" sz="13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доказанные запасы нефти и конденсата РФ на 2016 г составили 15 млрд.т </a:t>
            </a:r>
            <a:endParaRPr lang="ru-RU" sz="1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55776" y="2132856"/>
            <a:ext cx="50405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endCxn id="3" idx="5"/>
          </p:cNvCxnSpPr>
          <p:nvPr/>
        </p:nvCxnSpPr>
        <p:spPr>
          <a:xfrm flipH="1" flipV="1">
            <a:off x="2986015" y="2378707"/>
            <a:ext cx="3026145" cy="16983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3789040"/>
            <a:ext cx="2097435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гармонизацией с РКООН относится к запасам 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cap="all" spc="0" dirty="0" smtClean="0"/>
              <a:t>АНАЛИЗ ЛЬГОТИРУЕМЫХ ОБЪЕКТОВ по УВС</a:t>
            </a:r>
            <a:endParaRPr lang="ru-RU" sz="1600" cap="all" spc="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161597"/>
              </p:ext>
            </p:extLst>
          </p:nvPr>
        </p:nvGraphicFramePr>
        <p:xfrm>
          <a:off x="272877" y="764704"/>
          <a:ext cx="8640962" cy="29523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22859"/>
                <a:gridCol w="720080"/>
                <a:gridCol w="1364020"/>
                <a:gridCol w="1585317"/>
                <a:gridCol w="1585317"/>
                <a:gridCol w="1463369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залежей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объектов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низко рентабельных объектов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 извлекаемые запасы АВ</a:t>
                      </a:r>
                      <a:r>
                        <a:rPr lang="ru-RU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+В</a:t>
                      </a:r>
                      <a:r>
                        <a:rPr lang="ru-RU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млн.т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извлекаемые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</a:t>
                      </a:r>
                      <a:r>
                        <a:rPr lang="ru-RU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+В</a:t>
                      </a:r>
                      <a:r>
                        <a:rPr lang="ru-RU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млн.т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извлекаемые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 АВ</a:t>
                      </a:r>
                      <a:r>
                        <a:rPr lang="ru-RU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+В</a:t>
                      </a:r>
                      <a:r>
                        <a:rPr lang="ru-RU" sz="1200" b="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/>
                </a:tc>
              </a:tr>
              <a:tr h="2819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Баженовская свита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(23%)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Абалакская свиты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(23%)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Доманиковая свита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(7%)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свита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(36%)</a:t>
                      </a:r>
                      <a:endParaRPr lang="ru-RU" sz="1400" b="0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217</a:t>
                      </a:r>
                      <a:endParaRPr lang="ru-RU" sz="1400" b="0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39%</a:t>
                      </a:r>
                      <a:endParaRPr lang="ru-RU" sz="1400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95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Проницаемость ≤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(17%)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33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Вязкость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спз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(15%)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4856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 (24%)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1 465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1 035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865" y="4077072"/>
            <a:ext cx="857160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76% льготируемых объектов являются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рентабельными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20-100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при существующей системе налогообложения</a:t>
            </a:r>
          </a:p>
          <a:p>
            <a:pPr marL="285750" indent="-285750" algn="just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рентабельных запасов АВ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+В</a:t>
            </a:r>
            <a:r>
              <a:rPr lang="ru-RU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составляет 71%</a:t>
            </a:r>
          </a:p>
          <a:p>
            <a:pPr marL="285750" indent="-285750" algn="just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низкая доля рентабельных запасов по объектам тюменской свиты (39%), по которой самый низкий уровень налоговых льгот</a:t>
            </a:r>
          </a:p>
          <a:p>
            <a:pPr marL="285750" indent="-285750" algn="just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льгот позволило повысить эффективность разработки ТрИЗ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9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0" dirty="0" smtClean="0"/>
              <a:t>СТРУКТУРА ОБЪЕКТОВ С ДОЛЕЙ НЕРЕНТАБЕЛЬНЫХ ЗАПАСОВ </a:t>
            </a:r>
            <a:r>
              <a:rPr lang="en-US" spc="0" dirty="0" smtClean="0"/>
              <a:t>&gt;80%</a:t>
            </a:r>
            <a:endParaRPr lang="ru-RU" spc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12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069107"/>
              </p:ext>
            </p:extLst>
          </p:nvPr>
        </p:nvGraphicFramePr>
        <p:xfrm>
          <a:off x="827584" y="764704"/>
          <a:ext cx="74888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8840" y="4797152"/>
            <a:ext cx="8307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гос. экспертизы 2016 года выделено 155 объектов учета (482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млн.т нерентабельных запасов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низкой рентабельностью категорий запасов АВ</a:t>
            </a:r>
            <a:r>
              <a:rPr 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+В</a:t>
            </a:r>
            <a:r>
              <a:rPr lang="ru-RU" sz="16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экспертизы запасов показывают, что новая классификация запасов позволяет  решать задачу определения и мониторинга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может быть инструментом государственного регулирования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331640" y="1124744"/>
            <a:ext cx="1080120" cy="2664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83768" y="1556792"/>
            <a:ext cx="302433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91880" y="1556792"/>
            <a:ext cx="20162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522647" y="1556792"/>
            <a:ext cx="985457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1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r>
              <a:rPr lang="ru-RU" sz="1600" spc="0" dirty="0" smtClean="0"/>
              <a:t>ПРОГНОЗ ДОБЫЧИ ДО 2050 ГОДА</a:t>
            </a:r>
            <a:endParaRPr lang="ru-RU" sz="1600" spc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2E55-AF57-4FAC-8D63-18C9167580F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294771"/>
              </p:ext>
            </p:extLst>
          </p:nvPr>
        </p:nvGraphicFramePr>
        <p:xfrm>
          <a:off x="107504" y="620688"/>
          <a:ext cx="86513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611560" y="1610765"/>
            <a:ext cx="534931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5776" y="135987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Энергетическая стратегия РФ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20" y="5229200"/>
            <a:ext cx="8507288" cy="151216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38086"/>
              </a:buClr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выполнение энергетической стратегии страны по уровням добычи нефти возможно только за счет вовлечения в разработку нерентабельных запасов и активизации поисковых работ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438086"/>
              </a:buClr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разработку нерентабельных запасов (2.5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35 лет) позволит обеспечить рациональное недропользование (сбалансированная энергетическая система, вовлечение малых толщин,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подгазовых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зон,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низкопроницаемых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коллекторов, высоко выработанных запасов и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том числе за счет вывода скважин из бездействия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42386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" y="0"/>
            <a:ext cx="8291264" cy="462322"/>
          </a:xfrm>
        </p:spPr>
        <p:txBody>
          <a:bodyPr/>
          <a:lstStyle/>
          <a:p>
            <a:r>
              <a:rPr lang="ru-RU" sz="1600" cap="all" dirty="0" smtClean="0"/>
              <a:t>Центры </a:t>
            </a:r>
            <a:r>
              <a:rPr lang="ru-RU" sz="1600" cap="all" dirty="0"/>
              <a:t>формирования инвестиционных решений в области освоения полезных ископаемых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14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92888" cy="398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020008"/>
            <a:ext cx="8473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 добывают практически во всем Мире. Центры формирования инвестиционных решений основаны на стандартах классификации запасов, принимаемых финансовыми институтами, и локализованы в ограниченном количестве стран, что нарушает баланс справедливого распределения инвестиционных ресурсов на освоение полезных ископаемых и является потенциальным источником международных конфликтов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56098" y="1664804"/>
            <a:ext cx="211646" cy="216024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39952" y="1340768"/>
            <a:ext cx="211646" cy="216024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092280" y="3356992"/>
            <a:ext cx="211646" cy="216024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732240" y="2492896"/>
            <a:ext cx="211646" cy="216024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67744" y="1175263"/>
            <a:ext cx="211646" cy="216024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351598" y="1094411"/>
            <a:ext cx="211646" cy="216024"/>
          </a:xfrm>
          <a:prstGeom prst="triangl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8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776864" cy="462322"/>
          </a:xfrm>
        </p:spPr>
        <p:txBody>
          <a:bodyPr>
            <a:noAutofit/>
          </a:bodyPr>
          <a:lstStyle/>
          <a:p>
            <a:r>
              <a:rPr lang="ru-RU" sz="1600" cap="all" dirty="0" smtClean="0"/>
              <a:t>Для создания единой системы экспертизы запасов необходимо</a:t>
            </a:r>
            <a:endParaRPr lang="ru-RU" sz="1600" cap="all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550429"/>
              </p:ext>
            </p:extLst>
          </p:nvPr>
        </p:nvGraphicFramePr>
        <p:xfrm>
          <a:off x="2123728" y="692696"/>
          <a:ext cx="47525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15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653136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международным сообществом национальной системы подсчета запасов (Классификация запасов)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российским и международным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независимых экспертов (Институт компетентных лиц)</a:t>
            </a:r>
          </a:p>
          <a:p>
            <a:pPr marL="273050" indent="-273050" algn="just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экспертизы запасов финансовыми институтами</a:t>
            </a:r>
          </a:p>
        </p:txBody>
      </p:sp>
    </p:spTree>
    <p:extLst>
      <p:ext uri="{BB962C8B-B14F-4D97-AF65-F5344CB8AC3E}">
        <p14:creationId xmlns:p14="http://schemas.microsoft.com/office/powerpoint/2010/main" val="2789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983831" y="4046134"/>
            <a:ext cx="501127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классификация запасов и ресурсов УВС </a:t>
            </a:r>
            <a:endParaRPr 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04856" cy="620688"/>
          </a:xfrm>
        </p:spPr>
        <p:txBody>
          <a:bodyPr/>
          <a:lstStyle/>
          <a:p>
            <a:r>
              <a:rPr lang="ru-RU" sz="1500" spc="0" dirty="0" smtClean="0"/>
              <a:t>ПРИЗНАНИЕ ООН РОССИЙСКОЙ КЛАССИФИКАЦИИ И СОЗДАНИЕ ПРОФЕССИОНАЛЬНОГО ЭКСПЕРТНОГО СООБЩЕСТВА ПОЗВОЛЯЕТ ЗАПУСТИТЬ ИНТЕГРАЦИОННЫЕ ПРОЦЕССЫ В СФЕРЕ НЕДРОПОЛЬЗОВАНИЯ В ЕВРАЗЭС</a:t>
            </a:r>
            <a:endParaRPr lang="ru-RU" sz="1500" spc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956640"/>
            <a:ext cx="8496944" cy="1592505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ru-RU" sz="1600" dirty="0"/>
              <a:t>Признание Классификации РФ-2013 странами СНГ в целях гармонизации национальных классификаций стран СНГ с РК ООН-2009 (при патернализме российского связующего документа).</a:t>
            </a:r>
          </a:p>
          <a:p>
            <a:pPr>
              <a:buClr>
                <a:schemeClr val="accent1"/>
              </a:buClr>
            </a:pPr>
            <a:r>
              <a:rPr lang="ru-RU" sz="1600" dirty="0"/>
              <a:t>Формирование единого института Компетентных лиц (экспертов) признанных в России и </a:t>
            </a:r>
            <a:r>
              <a:rPr lang="ru-RU" sz="1600" dirty="0" err="1"/>
              <a:t>ЕврАзЭС</a:t>
            </a:r>
            <a:r>
              <a:rPr lang="ru-RU" sz="1600" dirty="0"/>
              <a:t>, а также международными экспертными сообществами.</a:t>
            </a:r>
          </a:p>
          <a:p>
            <a:pPr>
              <a:buClr>
                <a:schemeClr val="accent1"/>
              </a:buClr>
            </a:pPr>
            <a:r>
              <a:rPr lang="ru-RU" sz="1600" dirty="0"/>
              <a:t>Создание системы независимого национального аудита запасов.</a:t>
            </a:r>
          </a:p>
          <a:p>
            <a:pPr marL="342900" indent="-342900" algn="just">
              <a:spcAft>
                <a:spcPts val="1000"/>
              </a:spcAft>
              <a:buClr>
                <a:schemeClr val="accent2"/>
              </a:buClr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16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83832" y="836712"/>
            <a:ext cx="5011273" cy="1212873"/>
          </a:xfrm>
          <a:custGeom>
            <a:avLst/>
            <a:gdLst>
              <a:gd name="connsiteX0" fmla="*/ 0 w 5011273"/>
              <a:gd name="connsiteY0" fmla="*/ 120016 h 720080"/>
              <a:gd name="connsiteX1" fmla="*/ 120016 w 5011273"/>
              <a:gd name="connsiteY1" fmla="*/ 0 h 720080"/>
              <a:gd name="connsiteX2" fmla="*/ 4891257 w 5011273"/>
              <a:gd name="connsiteY2" fmla="*/ 0 h 720080"/>
              <a:gd name="connsiteX3" fmla="*/ 5011273 w 5011273"/>
              <a:gd name="connsiteY3" fmla="*/ 120016 h 720080"/>
              <a:gd name="connsiteX4" fmla="*/ 5011273 w 5011273"/>
              <a:gd name="connsiteY4" fmla="*/ 600064 h 720080"/>
              <a:gd name="connsiteX5" fmla="*/ 4891257 w 5011273"/>
              <a:gd name="connsiteY5" fmla="*/ 720080 h 720080"/>
              <a:gd name="connsiteX6" fmla="*/ 120016 w 5011273"/>
              <a:gd name="connsiteY6" fmla="*/ 720080 h 720080"/>
              <a:gd name="connsiteX7" fmla="*/ 0 w 5011273"/>
              <a:gd name="connsiteY7" fmla="*/ 600064 h 720080"/>
              <a:gd name="connsiteX8" fmla="*/ 0 w 5011273"/>
              <a:gd name="connsiteY8" fmla="*/ 120016 h 720080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361665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361665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361665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361665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563001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563001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563001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  <a:gd name="connsiteX0" fmla="*/ 0 w 5011273"/>
              <a:gd name="connsiteY0" fmla="*/ 612809 h 1212873"/>
              <a:gd name="connsiteX1" fmla="*/ 120016 w 5011273"/>
              <a:gd name="connsiteY1" fmla="*/ 492793 h 1212873"/>
              <a:gd name="connsiteX2" fmla="*/ 2470722 w 5011273"/>
              <a:gd name="connsiteY2" fmla="*/ 0 h 1212873"/>
              <a:gd name="connsiteX3" fmla="*/ 4891257 w 5011273"/>
              <a:gd name="connsiteY3" fmla="*/ 492793 h 1212873"/>
              <a:gd name="connsiteX4" fmla="*/ 5011273 w 5011273"/>
              <a:gd name="connsiteY4" fmla="*/ 612809 h 1212873"/>
              <a:gd name="connsiteX5" fmla="*/ 5011273 w 5011273"/>
              <a:gd name="connsiteY5" fmla="*/ 1092857 h 1212873"/>
              <a:gd name="connsiteX6" fmla="*/ 4891257 w 5011273"/>
              <a:gd name="connsiteY6" fmla="*/ 1212873 h 1212873"/>
              <a:gd name="connsiteX7" fmla="*/ 120016 w 5011273"/>
              <a:gd name="connsiteY7" fmla="*/ 1212873 h 1212873"/>
              <a:gd name="connsiteX8" fmla="*/ 0 w 5011273"/>
              <a:gd name="connsiteY8" fmla="*/ 1092857 h 1212873"/>
              <a:gd name="connsiteX9" fmla="*/ 0 w 5011273"/>
              <a:gd name="connsiteY9" fmla="*/ 612809 h 121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1273" h="1212873">
                <a:moveTo>
                  <a:pt x="0" y="612809"/>
                </a:moveTo>
                <a:cubicBezTo>
                  <a:pt x="0" y="546526"/>
                  <a:pt x="53733" y="492793"/>
                  <a:pt x="120016" y="492793"/>
                </a:cubicBezTo>
                <a:lnTo>
                  <a:pt x="2470722" y="0"/>
                </a:lnTo>
                <a:cubicBezTo>
                  <a:pt x="3322308" y="178245"/>
                  <a:pt x="3913836" y="322936"/>
                  <a:pt x="4891257" y="492793"/>
                </a:cubicBezTo>
                <a:cubicBezTo>
                  <a:pt x="4957540" y="492793"/>
                  <a:pt x="5011273" y="546526"/>
                  <a:pt x="5011273" y="612809"/>
                </a:cubicBezTo>
                <a:lnTo>
                  <a:pt x="5011273" y="1092857"/>
                </a:lnTo>
                <a:cubicBezTo>
                  <a:pt x="5011273" y="1159140"/>
                  <a:pt x="4957540" y="1212873"/>
                  <a:pt x="4891257" y="1212873"/>
                </a:cubicBezTo>
                <a:lnTo>
                  <a:pt x="120016" y="1212873"/>
                </a:lnTo>
                <a:cubicBezTo>
                  <a:pt x="53733" y="1212873"/>
                  <a:pt x="0" y="1159140"/>
                  <a:pt x="0" y="1092857"/>
                </a:cubicBezTo>
                <a:lnTo>
                  <a:pt x="0" y="61280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Связующий документ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(РК ООН-2009 – Классификация РФ-2013)</a:t>
            </a:r>
            <a:endParaRPr lang="ru-RU" sz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11" y="1412776"/>
            <a:ext cx="864096" cy="57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228" y="1412776"/>
            <a:ext cx="820036" cy="5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39" y="4095532"/>
            <a:ext cx="822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939460" y="2162383"/>
            <a:ext cx="504056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2139332"/>
            <a:ext cx="504056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03045" y="2139332"/>
            <a:ext cx="504056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Таджикистан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2132856"/>
            <a:ext cx="504056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2162383"/>
            <a:ext cx="504056" cy="1800200"/>
            <a:chOff x="2282283" y="2450415"/>
            <a:chExt cx="504056" cy="18002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82283" y="2450415"/>
              <a:ext cx="504056" cy="1800200"/>
            </a:xfrm>
            <a:prstGeom prst="rect">
              <a:avLst/>
            </a:prstGeom>
            <a:solidFill>
              <a:srgbClr val="00CC5C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Белоруссия</a:t>
              </a:r>
              <a:endPara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092" y="3942536"/>
              <a:ext cx="490247" cy="24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60" y="3627217"/>
            <a:ext cx="504055" cy="27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67744" y="2162383"/>
            <a:ext cx="504988" cy="1800200"/>
            <a:chOff x="3607206" y="2434312"/>
            <a:chExt cx="504988" cy="18002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607206" y="2434312"/>
              <a:ext cx="504056" cy="1800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Казахстан</a:t>
              </a:r>
              <a:endPara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206" y="3928689"/>
              <a:ext cx="504988" cy="252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9020"/>
            <a:ext cx="504056" cy="2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04" y="3640657"/>
            <a:ext cx="489738" cy="23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3640860"/>
            <a:ext cx="504056" cy="25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272352" y="2139332"/>
            <a:ext cx="504056" cy="1800200"/>
          </a:xfrm>
          <a:prstGeom prst="rect">
            <a:avLst/>
          </a:prstGeom>
          <a:solidFill>
            <a:srgbClr val="00CC5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53" y="3592016"/>
            <a:ext cx="504055" cy="2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ДОРОЖНАЯ КАРТА СОЗДАНИЯ ЦЕНТРА ПРИНЯТИЯ ИНВЕСТИЦИОННЫХ РЕШЕНИЙ В ОБЛАСТИ ПИ В ЕВРАЗЭС</a:t>
            </a:r>
            <a:endParaRPr lang="ru-RU" dirty="0"/>
          </a:p>
        </p:txBody>
      </p:sp>
      <p:sp>
        <p:nvSpPr>
          <p:cNvPr id="7" name="Shape 6"/>
          <p:cNvSpPr/>
          <p:nvPr/>
        </p:nvSpPr>
        <p:spPr>
          <a:xfrm>
            <a:off x="323528" y="764704"/>
            <a:ext cx="8424936" cy="5832647"/>
          </a:xfrm>
          <a:prstGeom prst="swooshArrow">
            <a:avLst>
              <a:gd name="adj1" fmla="val 25000"/>
              <a:gd name="adj2" fmla="val 25000"/>
            </a:avLst>
          </a:prstGeom>
          <a:gradFill flip="none" rotWithShape="1">
            <a:gsLst>
              <a:gs pos="37000">
                <a:srgbClr val="FFFF99"/>
              </a:gs>
              <a:gs pos="0">
                <a:srgbClr val="00B0F0"/>
              </a:gs>
              <a:gs pos="100000">
                <a:srgbClr val="00B050"/>
              </a:gs>
            </a:gsLst>
            <a:lin ang="9000000" scaled="0"/>
            <a:tileRect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1072214" y="5191865"/>
            <a:ext cx="179466" cy="1794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олилиния 8"/>
          <p:cNvSpPr/>
          <p:nvPr/>
        </p:nvSpPr>
        <p:spPr>
          <a:xfrm>
            <a:off x="170390" y="908720"/>
            <a:ext cx="1983114" cy="1582291"/>
          </a:xfrm>
          <a:custGeom>
            <a:avLst/>
            <a:gdLst>
              <a:gd name="connsiteX0" fmla="*/ 0 w 1334292"/>
              <a:gd name="connsiteY0" fmla="*/ 0 h 1160678"/>
              <a:gd name="connsiteX1" fmla="*/ 1334292 w 1334292"/>
              <a:gd name="connsiteY1" fmla="*/ 0 h 1160678"/>
              <a:gd name="connsiteX2" fmla="*/ 1334292 w 1334292"/>
              <a:gd name="connsiteY2" fmla="*/ 1160678 h 1160678"/>
              <a:gd name="connsiteX3" fmla="*/ 0 w 1334292"/>
              <a:gd name="connsiteY3" fmla="*/ 1160678 h 1160678"/>
              <a:gd name="connsiteX4" fmla="*/ 0 w 1334292"/>
              <a:gd name="connsiteY4" fmla="*/ 0 h 116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292" h="1160678">
                <a:moveTo>
                  <a:pt x="0" y="0"/>
                </a:moveTo>
                <a:lnTo>
                  <a:pt x="1334292" y="0"/>
                </a:lnTo>
                <a:lnTo>
                  <a:pt x="1334292" y="1160678"/>
                </a:lnTo>
                <a:lnTo>
                  <a:pt x="0" y="11606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095" tIns="0" rIns="0" bIns="0" numCol="1" spcCol="1270" anchor="t" anchorCtr="0">
            <a:noAutofit/>
          </a:bodyPr>
          <a:lstStyle/>
          <a:p>
            <a:pPr marL="179388" indent="-179388" algn="just" defTabSz="6223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профессиональное экспертное сообщество (ЕСОЭН)</a:t>
            </a:r>
          </a:p>
          <a:p>
            <a:pPr marL="179388" indent="-179388" algn="just" defTabSz="6223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классификация признана международным сообществом – подписан связующий документ между РФ2013 по УВС и РКООН 2009</a:t>
            </a:r>
          </a:p>
          <a:p>
            <a:pPr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43587" y="3573016"/>
            <a:ext cx="312115" cy="31211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2162418" y="908720"/>
            <a:ext cx="2128192" cy="2228697"/>
          </a:xfrm>
          <a:custGeom>
            <a:avLst/>
            <a:gdLst>
              <a:gd name="connsiteX0" fmla="*/ 0 w 1638604"/>
              <a:gd name="connsiteY0" fmla="*/ 0 h 2228697"/>
              <a:gd name="connsiteX1" fmla="*/ 1638604 w 1638604"/>
              <a:gd name="connsiteY1" fmla="*/ 0 h 2228697"/>
              <a:gd name="connsiteX2" fmla="*/ 1638604 w 1638604"/>
              <a:gd name="connsiteY2" fmla="*/ 2228697 h 2228697"/>
              <a:gd name="connsiteX3" fmla="*/ 0 w 1638604"/>
              <a:gd name="connsiteY3" fmla="*/ 2228697 h 2228697"/>
              <a:gd name="connsiteX4" fmla="*/ 0 w 1638604"/>
              <a:gd name="connsiteY4" fmla="*/ 0 h 222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04" h="2228697">
                <a:moveTo>
                  <a:pt x="0" y="0"/>
                </a:moveTo>
                <a:lnTo>
                  <a:pt x="1638604" y="0"/>
                </a:lnTo>
                <a:lnTo>
                  <a:pt x="1638604" y="2228697"/>
                </a:lnTo>
                <a:lnTo>
                  <a:pt x="0" y="22286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383" tIns="0" rIns="0" bIns="0" numCol="1" spcCol="1270" anchor="t" anchorCtr="0">
            <a:noAutofit/>
          </a:bodyPr>
          <a:lstStyle/>
          <a:p>
            <a:pPr marL="179388" indent="-179388" algn="just" defTabSz="6223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концепция национального аудита</a:t>
            </a:r>
          </a:p>
          <a:p>
            <a:pPr marL="179388" indent="-179388" algn="just" defTabSz="6223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Запущена программа повышения квалификации экспертов по недропользованию на базе государственных университетов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4645585" y="2655408"/>
            <a:ext cx="413552" cy="413552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илиния 12"/>
          <p:cNvSpPr/>
          <p:nvPr/>
        </p:nvSpPr>
        <p:spPr>
          <a:xfrm>
            <a:off x="3889156" y="3273119"/>
            <a:ext cx="2185949" cy="3013862"/>
          </a:xfrm>
          <a:custGeom>
            <a:avLst/>
            <a:gdLst>
              <a:gd name="connsiteX0" fmla="*/ 0 w 1638604"/>
              <a:gd name="connsiteY0" fmla="*/ 0 h 3013862"/>
              <a:gd name="connsiteX1" fmla="*/ 1638604 w 1638604"/>
              <a:gd name="connsiteY1" fmla="*/ 0 h 3013862"/>
              <a:gd name="connsiteX2" fmla="*/ 1638604 w 1638604"/>
              <a:gd name="connsiteY2" fmla="*/ 3013862 h 3013862"/>
              <a:gd name="connsiteX3" fmla="*/ 0 w 1638604"/>
              <a:gd name="connsiteY3" fmla="*/ 3013862 h 3013862"/>
              <a:gd name="connsiteX4" fmla="*/ 0 w 1638604"/>
              <a:gd name="connsiteY4" fmla="*/ 0 h 301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04" h="3013862">
                <a:moveTo>
                  <a:pt x="0" y="0"/>
                </a:moveTo>
                <a:lnTo>
                  <a:pt x="1638604" y="0"/>
                </a:lnTo>
                <a:lnTo>
                  <a:pt x="1638604" y="3013862"/>
                </a:lnTo>
                <a:lnTo>
                  <a:pt x="0" y="3013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9133" tIns="0" rIns="0" bIns="0" numCol="1" spcCol="1270" anchor="t" anchorCtr="0">
            <a:noAutofit/>
          </a:bodyPr>
          <a:lstStyle/>
          <a:p>
            <a:pPr marL="400050" indent="-400050" algn="just" defTabSz="711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института Компетентных Лиц и квалифицированных </a:t>
            </a:r>
            <a:r>
              <a:rPr lang="ru-RU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по недропользованию  </a:t>
            </a:r>
            <a:endParaRPr lang="ru-RU" sz="14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 defTabSz="711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ru-RU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отчетности  по национальной экспертизе запасов банками РФ и странами </a:t>
            </a:r>
            <a:r>
              <a:rPr lang="ru-RU" sz="1400" dirty="0" err="1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ЕврАзЭС</a:t>
            </a:r>
            <a:endParaRPr lang="ru-RU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32240" y="1947024"/>
            <a:ext cx="554004" cy="554004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6055515" y="3406740"/>
            <a:ext cx="2520280" cy="1748332"/>
          </a:xfrm>
          <a:custGeom>
            <a:avLst/>
            <a:gdLst>
              <a:gd name="connsiteX0" fmla="*/ 0 w 1638604"/>
              <a:gd name="connsiteY0" fmla="*/ 0 h 3496665"/>
              <a:gd name="connsiteX1" fmla="*/ 1638604 w 1638604"/>
              <a:gd name="connsiteY1" fmla="*/ 0 h 3496665"/>
              <a:gd name="connsiteX2" fmla="*/ 1638604 w 1638604"/>
              <a:gd name="connsiteY2" fmla="*/ 3496665 h 3496665"/>
              <a:gd name="connsiteX3" fmla="*/ 0 w 1638604"/>
              <a:gd name="connsiteY3" fmla="*/ 3496665 h 3496665"/>
              <a:gd name="connsiteX4" fmla="*/ 0 w 1638604"/>
              <a:gd name="connsiteY4" fmla="*/ 0 h 349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604" h="3496665">
                <a:moveTo>
                  <a:pt x="0" y="0"/>
                </a:moveTo>
                <a:lnTo>
                  <a:pt x="1638604" y="0"/>
                </a:lnTo>
                <a:lnTo>
                  <a:pt x="1638604" y="3496665"/>
                </a:lnTo>
                <a:lnTo>
                  <a:pt x="0" y="34966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3555" tIns="0" rIns="0" bIns="0" numCol="1" spcCol="1270" anchor="t" anchorCtr="0">
            <a:noAutofit/>
          </a:bodyPr>
          <a:lstStyle/>
          <a:p>
            <a:pPr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базе </a:t>
            </a:r>
            <a:r>
              <a:rPr lang="ru-RU" sz="1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ЕврАзЭс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привлечением других заинтересованных стран международного сообщества нового центра формирования инвестиционных решений в области разведки и освоения полезных ископаемых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17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612" y="47251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3634" y="325556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0290" y="2255255"/>
            <a:ext cx="179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годы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5343" y="1563765"/>
            <a:ext cx="179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годы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2214" y="5938111"/>
            <a:ext cx="742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задачей в достижении поставленной цели является консолидация экспертного сообщества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2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15616" y="1051136"/>
            <a:ext cx="7801564" cy="4686203"/>
            <a:chOff x="624303" y="1162507"/>
            <a:chExt cx="8074204" cy="4659322"/>
          </a:xfrm>
        </p:grpSpPr>
        <p:pic>
          <p:nvPicPr>
            <p:cNvPr id="6" name="Picture 2" descr="D:\Backup\Desktop\Реорганизация филиалов 2014\Карта\10 филиалов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03" y="1162507"/>
              <a:ext cx="8074204" cy="4659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48"/>
            <p:cNvSpPr txBox="1">
              <a:spLocks noChangeArrowheads="1"/>
            </p:cNvSpPr>
            <p:nvPr/>
          </p:nvSpPr>
          <p:spPr bwMode="auto">
            <a:xfrm>
              <a:off x="1844049" y="3310142"/>
              <a:ext cx="1883908" cy="26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200" dirty="0">
                  <a:solidFill>
                    <a:srgbClr val="002060"/>
                  </a:solidFill>
                </a:rPr>
                <a:t>Санкт-Петербург</a:t>
              </a:r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1805309" y="3859948"/>
              <a:ext cx="1094145" cy="320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Москва</a:t>
              </a:r>
            </a:p>
          </p:txBody>
        </p:sp>
        <p:sp>
          <p:nvSpPr>
            <p:cNvPr id="9" name="Text Box 63"/>
            <p:cNvSpPr txBox="1">
              <a:spLocks noChangeArrowheads="1"/>
            </p:cNvSpPr>
            <p:nvPr/>
          </p:nvSpPr>
          <p:spPr bwMode="auto">
            <a:xfrm>
              <a:off x="2108409" y="4560822"/>
              <a:ext cx="884688" cy="26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200" dirty="0">
                  <a:solidFill>
                    <a:srgbClr val="002060"/>
                  </a:solidFill>
                </a:rPr>
                <a:t>Самара</a:t>
              </a:r>
            </a:p>
          </p:txBody>
        </p:sp>
        <p:sp>
          <p:nvSpPr>
            <p:cNvPr id="10" name="Text Box 62"/>
            <p:cNvSpPr txBox="1">
              <a:spLocks noChangeArrowheads="1"/>
            </p:cNvSpPr>
            <p:nvPr/>
          </p:nvSpPr>
          <p:spPr bwMode="auto">
            <a:xfrm>
              <a:off x="923919" y="4642115"/>
              <a:ext cx="966872" cy="26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200" dirty="0">
                  <a:solidFill>
                    <a:srgbClr val="002060"/>
                  </a:solidFill>
                </a:rPr>
                <a:t>Ессентуки</a:t>
              </a:r>
            </a:p>
          </p:txBody>
        </p:sp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3168599" y="4180857"/>
              <a:ext cx="1091276" cy="291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400" dirty="0">
                  <a:solidFill>
                    <a:srgbClr val="002060"/>
                  </a:solidFill>
                </a:rPr>
                <a:t>Тюмень</a:t>
              </a:r>
            </a:p>
          </p:txBody>
        </p:sp>
        <p:sp>
          <p:nvSpPr>
            <p:cNvPr id="12" name="Text Box 53"/>
            <p:cNvSpPr txBox="1">
              <a:spLocks noChangeArrowheads="1"/>
            </p:cNvSpPr>
            <p:nvPr/>
          </p:nvSpPr>
          <p:spPr bwMode="auto">
            <a:xfrm>
              <a:off x="3985821" y="4510835"/>
              <a:ext cx="1147333" cy="459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200" dirty="0" smtClean="0">
                  <a:solidFill>
                    <a:srgbClr val="002060"/>
                  </a:solidFill>
                </a:rPr>
                <a:t>Новосибирск</a:t>
              </a:r>
              <a:endParaRPr lang="ru-RU" alt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 Box 55"/>
            <p:cNvSpPr txBox="1">
              <a:spLocks noChangeArrowheads="1"/>
            </p:cNvSpPr>
            <p:nvPr/>
          </p:nvSpPr>
          <p:spPr bwMode="auto">
            <a:xfrm>
              <a:off x="4860032" y="4809155"/>
              <a:ext cx="1138918" cy="26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200" dirty="0">
                  <a:solidFill>
                    <a:srgbClr val="002060"/>
                  </a:solidFill>
                </a:rPr>
                <a:t>Красноярск</a:t>
              </a: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6245627" y="3245948"/>
              <a:ext cx="760229" cy="26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200" dirty="0">
                  <a:solidFill>
                    <a:srgbClr val="002060"/>
                  </a:solidFill>
                </a:rPr>
                <a:t>Якутск</a:t>
              </a:r>
            </a:p>
          </p:txBody>
        </p:sp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6313914" y="4467932"/>
              <a:ext cx="1106012" cy="26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Хабаровск</a:t>
              </a:r>
            </a:p>
          </p:txBody>
        </p:sp>
        <p:sp>
          <p:nvSpPr>
            <p:cNvPr id="16" name="Text Box 63"/>
            <p:cNvSpPr txBox="1">
              <a:spLocks noChangeArrowheads="1"/>
            </p:cNvSpPr>
            <p:nvPr/>
          </p:nvSpPr>
          <p:spPr bwMode="auto">
            <a:xfrm>
              <a:off x="2163348" y="4318271"/>
              <a:ext cx="742161" cy="26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buClrTx/>
                <a:buSzTx/>
                <a:buFontTx/>
                <a:buNone/>
                <a:defRPr sz="1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latin typeface="Arial" charset="0"/>
                </a:defRPr>
              </a:lvl9pPr>
            </a:lstStyle>
            <a:p>
              <a:r>
                <a:rPr lang="ru-RU" altLang="ru-RU" sz="1200" dirty="0">
                  <a:solidFill>
                    <a:srgbClr val="002060"/>
                  </a:solidFill>
                </a:rPr>
                <a:t>Казань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137626" y="3483297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0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7268281" y="4467931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sz="10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4569740" y="4836109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8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771044" y="4626771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8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028095" y="4431425"/>
              <a:ext cx="428037" cy="384952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174</a:t>
              </a:r>
              <a:endParaRPr lang="en-US" sz="8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878138" y="4569644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sz="10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1407355" y="3699298"/>
              <a:ext cx="428037" cy="384952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8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133</a:t>
              </a:r>
              <a:endParaRPr lang="en-US" sz="8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662138" y="3228314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cap="all" dirty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0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0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1874043" y="4326725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sz="10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3675" y="4846425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0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2777098" y="3567990"/>
              <a:ext cx="256822" cy="230971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00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0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2993097" y="3554676"/>
              <a:ext cx="1122280" cy="263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Сыктывкар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04" y="0"/>
            <a:ext cx="7344816" cy="548680"/>
          </a:xfrm>
        </p:spPr>
        <p:txBody>
          <a:bodyPr>
            <a:noAutofit/>
          </a:bodyPr>
          <a:lstStyle/>
          <a:p>
            <a:pPr lvl="0"/>
            <a:r>
              <a:rPr lang="ru-RU" sz="1600" kern="0" cap="all" dirty="0" smtClean="0"/>
              <a:t>Что такое </a:t>
            </a:r>
            <a:r>
              <a:rPr lang="ru-RU" sz="1600" kern="0" cap="all" dirty="0"/>
              <a:t>Евразийский союз экспертов по недропользованию (ЕСОЭН)?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80" y="664841"/>
            <a:ext cx="5366311" cy="208445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объединение экспертов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и защиты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интересов</a:t>
            </a:r>
          </a:p>
          <a:p>
            <a:pPr algn="just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24.02.2016г. в соответствии с решением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Евразийского Горно-геологического форума в Минске  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</a:pPr>
            <a:endParaRPr lang="ru-RU" sz="2000" dirty="0" smtClean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76431" y="5737339"/>
            <a:ext cx="8303990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/>
              <a:t>XX </a:t>
            </a:r>
            <a:r>
              <a:rPr lang="ru-RU" sz="1800" dirty="0" smtClean="0"/>
              <a:t>съезд Межправительственного совета стран СНГ </a:t>
            </a:r>
            <a:r>
              <a:rPr lang="en-US" sz="1800" dirty="0" smtClean="0"/>
              <a:t>(2016</a:t>
            </a:r>
            <a:r>
              <a:rPr lang="ru-RU" sz="1800" dirty="0" smtClean="0"/>
              <a:t>г, Кыргызстан)</a:t>
            </a:r>
            <a:r>
              <a:rPr lang="en-US" sz="1800" dirty="0" smtClean="0"/>
              <a:t> </a:t>
            </a:r>
            <a:r>
              <a:rPr lang="ru-RU" sz="1800" dirty="0" smtClean="0"/>
              <a:t>поддержал целесообразность развития отделений Союза на территории СНГ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2DD3-3E11-422F-B181-8DB57D84741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411760" y="2636912"/>
            <a:ext cx="248150" cy="23230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90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9792" y="2564904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Минск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5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859414" cy="405277"/>
          </a:xfrm>
        </p:spPr>
        <p:txBody>
          <a:bodyPr/>
          <a:lstStyle/>
          <a:p>
            <a:pPr>
              <a:defRPr/>
            </a:pPr>
            <a:r>
              <a:rPr lang="ru-RU" sz="1600" cap="all" dirty="0"/>
              <a:t>К</a:t>
            </a:r>
            <a:r>
              <a:rPr lang="ru-RU" sz="1600" cap="all" dirty="0" smtClean="0"/>
              <a:t>лючевые задачи  новых классификаций запасов УВС и ТПИ</a:t>
            </a:r>
            <a:endParaRPr lang="ru-RU" sz="1600" cap="al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3871"/>
            <a:ext cx="4536504" cy="290109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запасов</a:t>
            </a:r>
          </a:p>
          <a:p>
            <a:pPr>
              <a:buFont typeface="Wingdings" pitchFamily="2" charset="2"/>
              <a:buChar char="Ø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упрощение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утверждения запасов  </a:t>
            </a:r>
          </a:p>
          <a:p>
            <a:pPr>
              <a:buFont typeface="Wingdings" pitchFamily="2" charset="2"/>
              <a:buChar char="Ø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административных барьеров  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комплексного подхода к администрированию льготируемых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механизма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регулирования для вовлечения в разработку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неэффективных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трудноизвлекаемых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</a:t>
            </a:r>
          </a:p>
          <a:p>
            <a:pPr>
              <a:buFont typeface="Wingdings" pitchFamily="2" charset="2"/>
              <a:buChar char="Ø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гармонизация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международными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2E55-AF57-4FAC-8D63-18C9167580F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новых классификаций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переход от административного регулирования недропользования к механизму, основанному на геолого-экономической и технико-экономической оценке возможности разработки запасов полезных ископаемых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0300" y="2348880"/>
            <a:ext cx="44497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938405" y="884398"/>
            <a:ext cx="3883687" cy="5519179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109728" indent="0">
              <a:buFont typeface="Wingdings" panose="05000000000000000000" pitchFamily="2" charset="2"/>
              <a:buNone/>
            </a:pPr>
            <a:r>
              <a:rPr lang="ru-RU" dirty="0" smtClean="0"/>
              <a:t>Зарегистрировано в Минюсте России 31 декабря 2013 г. N 30943</a:t>
            </a:r>
          </a:p>
          <a:p>
            <a:pPr marL="109728" indent="0">
              <a:buFont typeface="Wingdings" panose="05000000000000000000" pitchFamily="2" charset="2"/>
              <a:buNone/>
            </a:pPr>
            <a:r>
              <a:rPr lang="ru-RU" dirty="0" smtClean="0"/>
              <a:t>------------------------------------------------------------------</a:t>
            </a:r>
          </a:p>
          <a:p>
            <a:endParaRPr lang="ru-RU" dirty="0" smtClean="0"/>
          </a:p>
          <a:p>
            <a:pPr marL="109728" indent="0" algn="ctr">
              <a:buFont typeface="Wingdings" panose="05000000000000000000" pitchFamily="2" charset="2"/>
              <a:buNone/>
            </a:pPr>
            <a:r>
              <a:rPr lang="ru-RU" dirty="0" smtClean="0"/>
              <a:t>МИНИСТЕРСТВО ПРИРОДНЫХ РЕСУРСОВ И ЭКОЛОГИИ</a:t>
            </a:r>
          </a:p>
          <a:p>
            <a:pPr marL="109728" indent="0" algn="ctr">
              <a:buFont typeface="Wingdings" panose="05000000000000000000" pitchFamily="2" charset="2"/>
              <a:buNone/>
            </a:pPr>
            <a:r>
              <a:rPr lang="ru-RU" dirty="0" smtClean="0"/>
              <a:t>РОССИЙСКОЙ ФЕДЕРАЦИИ</a:t>
            </a:r>
          </a:p>
          <a:p>
            <a:pPr algn="ctr"/>
            <a:endParaRPr lang="ru-RU" dirty="0" smtClean="0"/>
          </a:p>
          <a:p>
            <a:pPr marL="109728" indent="0" algn="ctr">
              <a:buFont typeface="Wingdings" panose="05000000000000000000" pitchFamily="2" charset="2"/>
              <a:buNone/>
            </a:pPr>
            <a:r>
              <a:rPr lang="ru-RU" dirty="0" smtClean="0"/>
              <a:t>ПРИКАЗ</a:t>
            </a:r>
          </a:p>
          <a:p>
            <a:pPr marL="109728" indent="0" algn="ctr">
              <a:buFont typeface="Wingdings" panose="05000000000000000000" pitchFamily="2" charset="2"/>
              <a:buNone/>
            </a:pPr>
            <a:r>
              <a:rPr lang="ru-RU" dirty="0" smtClean="0"/>
              <a:t>от 1 ноября 2013 г. N 477</a:t>
            </a:r>
          </a:p>
          <a:p>
            <a:pPr algn="ctr"/>
            <a:endParaRPr lang="ru-RU" dirty="0" smtClean="0"/>
          </a:p>
          <a:p>
            <a:pPr marL="109728" indent="0" algn="ctr">
              <a:buFont typeface="Wingdings" panose="05000000000000000000" pitchFamily="2" charset="2"/>
              <a:buNone/>
            </a:pPr>
            <a:r>
              <a:rPr lang="ru-RU" dirty="0" smtClean="0"/>
              <a:t>ОБ УТВЕРЖДЕНИИ КЛАССИФИКАЦИИ</a:t>
            </a:r>
          </a:p>
          <a:p>
            <a:pPr marL="109728" indent="0" algn="ctr">
              <a:buFont typeface="Wingdings" panose="05000000000000000000" pitchFamily="2" charset="2"/>
              <a:buNone/>
            </a:pPr>
            <a:r>
              <a:rPr lang="ru-RU" dirty="0" smtClean="0"/>
              <a:t>ЗАПАСОВ И РЕСУРСОВ НЕФТИ И ГОРЮЧИХ ГАЗОВ</a:t>
            </a:r>
          </a:p>
          <a:p>
            <a:endParaRPr lang="ru-RU" dirty="0" smtClean="0"/>
          </a:p>
          <a:p>
            <a:pPr marL="109538" indent="68263" algn="just">
              <a:buFont typeface="Wingdings" panose="05000000000000000000" pitchFamily="2" charset="2"/>
              <a:buNone/>
            </a:pPr>
            <a:r>
              <a:rPr lang="ru-RU" dirty="0" smtClean="0"/>
              <a:t>В соответствии с Законом Российской Федерации от 21 февраля 1992 г. N 2395-1 "О недрах" (Ведомости Съезда народных депутатов Российской Федерации и Верховного Совета Российской Федерации, 1992, N 16, ст. 834; Собрание законодательства Российской Федерации, 1995, N 10, ст. 823; 1999, N 7, ст. 879; 2000, N 2, ст. 141; 2001, N 21, ст. 2061; N 33, ст. 3429; 2002, N 22, ст. 2026; 2003, N 23, ст. 2174; 2004, N 27, ст. 2711; N 35, ст. 3607; 2006, N 17, ст. 1778; N 44, ст. 4538; 2007, N 27, ст. 3213; N 49, ст. 6056; 2008, N 18, ст. 1941; N 29, ст. 3418; N 29, ст. 3420; N 30, ст. 3616; 2009, N 1, ст. 17; N 29, ст. 3601; N 52, ст. 6450; 2010, N 21, ст. 2527; N 31, ст. 4155; 2011, N 15, ст. 2018; N 15, ст. 2025; N 30, ст. 4567; N 30, ст. 4570; N 30, ст. 4572; N 30, ст. 4590; N 48, ст. 6732; N 49, ст. 7042; N 50, ст. 7343; N 50, ст. 7359; 2012, N 25, ст. 3264; N 31, ст. 4322; N 53, ст. 7648; 2013, N 19, ст. 2312; N 30, ст. 4060; N 30, ст. 4061), Положением о Министерстве природных ресурсов и экологии Российской Федерации, утвержденным постановлением Правительства Российской Федерации от 29 мая 2008 г. N 404 (Собрание законодательства Российской Федерации, 2008, N 22, ст. 2581; N 42, ст. 4825; N 46, ст. 5337; 2009, N 3, ст. 378; N 6, ст. 738; N 33, ст. 4088; N 34, ст. 4192; N 49, ст. 5976; 2010, N 5, ст. 538; N 10, ст. 1094; N 14, ст. 1656; N 26, ст. 3350; N 31, ст. 4251; N 31, ст. 4268; N 38, ст. 4835; 2011, N 6, ст. 888; N 14, ст. 1935; N 36, ст. 5149; 2012, N 7, ст. 865; N 11, ст. 1294; N 19, ст. 2440; N 28, ст. 3905; N 37, ст. 5001; N 46, ст. 6342; N 51, ст. 7223; 2013, N 16, ст. 1964; N 24, ст. 2999; N 28, ст. 3832; N 30, ст. 4113; N 33, ст. 4386; N 38, ст. 4827), Положением о Федеральном агентстве по недропользованию, утвержденным постановлением Правительства Российской Федерации от 17 июня 2004 г. N 293 (Собрание законодательства Российской Федерации, 2004, N 26, ст. 2669; 2006, N 25, ст. 2723; 2008, N 22, ст. 2581; N 42, ст. 4825; N 46, ст. 5337; 2009, N 6, ст. 738; N 33, ст. 4081; N 38, ст. 4489; 2010, N 26, ст. 3350; 2011, N 14, ст. 1935; 2013, N 10, ст. 1027; N 28, ст. 3832), приказываю:</a:t>
            </a:r>
          </a:p>
          <a:p>
            <a:pPr marL="109728" indent="0" algn="just">
              <a:buFont typeface="Wingdings" panose="05000000000000000000" pitchFamily="2" charset="2"/>
              <a:buNone/>
            </a:pPr>
            <a:r>
              <a:rPr lang="ru-RU" dirty="0" smtClean="0"/>
              <a:t>1. Утвердить прилагаемую Классификацию запасов и прогнозных ресурсов нефти и горючих газов.</a:t>
            </a:r>
          </a:p>
          <a:p>
            <a:pPr marL="109728" indent="0" algn="just">
              <a:buFont typeface="Wingdings" panose="05000000000000000000" pitchFamily="2" charset="2"/>
              <a:buNone/>
            </a:pPr>
            <a:r>
              <a:rPr lang="ru-RU" dirty="0" smtClean="0"/>
              <a:t>2. Ввести в действие Классификацию запасов и прогнозных ресурсов нефти и горючих газов с 1 января 2016 г.</a:t>
            </a:r>
          </a:p>
          <a:p>
            <a:pPr algn="r"/>
            <a:endParaRPr lang="ru-RU" dirty="0" smtClean="0"/>
          </a:p>
          <a:p>
            <a:pPr marL="109728" indent="0" algn="r">
              <a:buFont typeface="Wingdings" panose="05000000000000000000" pitchFamily="2" charset="2"/>
              <a:buNone/>
            </a:pPr>
            <a:r>
              <a:rPr lang="ru-RU" dirty="0" smtClean="0"/>
              <a:t>Министр</a:t>
            </a:r>
          </a:p>
          <a:p>
            <a:pPr marL="109728" indent="0" algn="r">
              <a:buFont typeface="Wingdings" panose="05000000000000000000" pitchFamily="2" charset="2"/>
              <a:buNone/>
            </a:pPr>
            <a:r>
              <a:rPr lang="ru-RU" dirty="0" smtClean="0"/>
              <a:t>С.Е.ДОНСКОЙ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marL="109728" indent="0" algn="r">
              <a:buFont typeface="Wingdings" panose="05000000000000000000" pitchFamily="2" charset="2"/>
              <a:buNone/>
            </a:pPr>
            <a:r>
              <a:rPr lang="ru-RU" dirty="0" smtClean="0"/>
              <a:t>Утверждена</a:t>
            </a:r>
          </a:p>
          <a:p>
            <a:pPr marL="109728" indent="0" algn="r">
              <a:buFont typeface="Wingdings" panose="05000000000000000000" pitchFamily="2" charset="2"/>
              <a:buNone/>
            </a:pPr>
            <a:r>
              <a:rPr lang="ru-RU" dirty="0" smtClean="0"/>
              <a:t>приказом Минприроды России</a:t>
            </a:r>
          </a:p>
          <a:p>
            <a:pPr marL="109728" indent="0" algn="r">
              <a:buFont typeface="Wingdings" panose="05000000000000000000" pitchFamily="2" charset="2"/>
              <a:buNone/>
            </a:pPr>
            <a:r>
              <a:rPr lang="ru-RU" dirty="0" smtClean="0"/>
              <a:t>от 01.11.2013 N 477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17110" y="895317"/>
            <a:ext cx="3888432" cy="56297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4154" y="6597352"/>
            <a:ext cx="8621204" cy="0"/>
          </a:xfrm>
          <a:prstGeom prst="line">
            <a:avLst/>
          </a:prstGeom>
          <a:noFill/>
          <a:ln w="19050" cap="flat" cmpd="sng" algn="ctr">
            <a:solidFill>
              <a:srgbClr val="438086"/>
            </a:solidFill>
            <a:prstDash val="solid"/>
          </a:ln>
          <a:effectLst>
            <a:glow rad="70000">
              <a:srgbClr val="438086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11" name="TextBox 10"/>
          <p:cNvSpPr txBox="1"/>
          <p:nvPr/>
        </p:nvSpPr>
        <p:spPr>
          <a:xfrm>
            <a:off x="444136" y="5394961"/>
            <a:ext cx="4114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Принципиальное свойство новых классификаций (УВС и ТПИ) – они основаны на проектном принципе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6309200" y="703111"/>
            <a:ext cx="0" cy="4680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09308" y="694233"/>
            <a:ext cx="10258" cy="4680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540591" y="710515"/>
            <a:ext cx="2864" cy="4680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0"/>
            <a:ext cx="8291355" cy="404664"/>
          </a:xfrm>
        </p:spPr>
        <p:txBody>
          <a:bodyPr/>
          <a:lstStyle/>
          <a:p>
            <a:r>
              <a:rPr lang="ru-RU" sz="1600" spc="0" dirty="0" smtClean="0"/>
              <a:t>В ОСНОВЕ НОВОЙ РОССИЙСКОЙ КЛАССИФИКАЦИИ УВС и ТПИ – ПРОЕКТНЫЙ ПРИНЦИП УПРАВЛЕНИЯ ЗАПАСАМИ</a:t>
            </a:r>
            <a:endParaRPr lang="ru-RU" sz="1600" spc="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75495"/>
              </p:ext>
            </p:extLst>
          </p:nvPr>
        </p:nvGraphicFramePr>
        <p:xfrm>
          <a:off x="702616" y="1270296"/>
          <a:ext cx="7620000" cy="174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8004-3854-4375-BA1C-6FD3828DD771}" type="slidenum">
              <a:rPr lang="ru-RU" smtClean="0">
                <a:solidFill>
                  <a:srgbClr val="526DB0">
                    <a:lumMod val="50000"/>
                  </a:srgbClr>
                </a:solidFill>
              </a:rPr>
              <a:pPr/>
              <a:t>3</a:t>
            </a:fld>
            <a:endParaRPr lang="ru-RU">
              <a:solidFill>
                <a:srgbClr val="526DB0">
                  <a:lumMod val="5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3454" y="710515"/>
            <a:ext cx="1224000" cy="7125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 первой поисковой скважины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09308" y="694232"/>
            <a:ext cx="1224000" cy="72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первого притока УВ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9200" y="703110"/>
            <a:ext cx="1224000" cy="720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первой технологической схемы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5220" y="144358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D1, D2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6521" y="14421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D0, DL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2312" y="143264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C1, C2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89326" y="141431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B1, B2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31582" y="2849543"/>
            <a:ext cx="873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7988" y="2566441"/>
            <a:ext cx="1825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районов для постановки поисковых работ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43454" y="2566441"/>
            <a:ext cx="1837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и оценка новых месторождений нефти и газа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09308" y="2566441"/>
            <a:ext cx="203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промышленной значимости месторождения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9199" y="2566440"/>
            <a:ext cx="2089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прибыли при рациональном использовании недр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7988" y="3272003"/>
            <a:ext cx="7680871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16200000">
            <a:off x="-570033" y="4162913"/>
            <a:ext cx="196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19566" y="3332394"/>
            <a:ext cx="18998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основных характеристик месторождения (залежи) и оценка запасов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добывных возможностей скважин, месторождения (залежи)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технико-экономическая оценка перспектив освоения месторождения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19457" y="3349116"/>
            <a:ext cx="24250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проектных решений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изменения структуры извлекаемых запасов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 разработка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эффективное извлечение УВС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проведения работ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40591" y="3349116"/>
            <a:ext cx="18998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основных характеристик подготовленных ловушек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технико-экономическая оценка перспектив освоения участка недр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первоочередных участков для постановки поискового бурения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3568" y="3344587"/>
            <a:ext cx="1857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основных характеристик перспективных ловушек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выявленных и подготовленных структур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643" y="5517232"/>
            <a:ext cx="837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принцип классификации запасов позволил перейти на новый уровень управления запасами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УВС) со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недропользователя и государства  и гармонизировать с международными системами.</a:t>
            </a:r>
            <a:endParaRPr lang="ru-RU" sz="16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НОВОЙ КЛАССИФИКАЦИИ ЗАПАСОВ ПО УВС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/>
              <a:t>4</a:t>
            </a:fld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3838" y="705836"/>
            <a:ext cx="8460262" cy="252000"/>
          </a:xfrm>
          <a:custGeom>
            <a:avLst/>
            <a:gdLst>
              <a:gd name="connsiteX0" fmla="*/ 0 w 8221738"/>
              <a:gd name="connsiteY0" fmla="*/ 56588 h 565881"/>
              <a:gd name="connsiteX1" fmla="*/ 56588 w 8221738"/>
              <a:gd name="connsiteY1" fmla="*/ 0 h 565881"/>
              <a:gd name="connsiteX2" fmla="*/ 8165150 w 8221738"/>
              <a:gd name="connsiteY2" fmla="*/ 0 h 565881"/>
              <a:gd name="connsiteX3" fmla="*/ 8221738 w 8221738"/>
              <a:gd name="connsiteY3" fmla="*/ 56588 h 565881"/>
              <a:gd name="connsiteX4" fmla="*/ 8221738 w 8221738"/>
              <a:gd name="connsiteY4" fmla="*/ 509293 h 565881"/>
              <a:gd name="connsiteX5" fmla="*/ 8165150 w 8221738"/>
              <a:gd name="connsiteY5" fmla="*/ 565881 h 565881"/>
              <a:gd name="connsiteX6" fmla="*/ 56588 w 8221738"/>
              <a:gd name="connsiteY6" fmla="*/ 565881 h 565881"/>
              <a:gd name="connsiteX7" fmla="*/ 0 w 8221738"/>
              <a:gd name="connsiteY7" fmla="*/ 509293 h 565881"/>
              <a:gd name="connsiteX8" fmla="*/ 0 w 8221738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1738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8165150" y="0"/>
                </a:lnTo>
                <a:cubicBezTo>
                  <a:pt x="8196403" y="0"/>
                  <a:pt x="8221738" y="25335"/>
                  <a:pt x="8221738" y="56588"/>
                </a:cubicBezTo>
                <a:lnTo>
                  <a:pt x="8221738" y="509293"/>
                </a:lnTo>
                <a:cubicBezTo>
                  <a:pt x="8221738" y="540546"/>
                  <a:pt x="8196403" y="565881"/>
                  <a:pt x="8165150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85154" tIns="85154" rIns="85154" bIns="851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</a:t>
            </a:r>
            <a:endParaRPr lang="ru-RU" sz="14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36746" y="1001269"/>
            <a:ext cx="4680000" cy="505933"/>
          </a:xfrm>
          <a:custGeom>
            <a:avLst/>
            <a:gdLst>
              <a:gd name="connsiteX0" fmla="*/ 0 w 4118568"/>
              <a:gd name="connsiteY0" fmla="*/ 56588 h 565881"/>
              <a:gd name="connsiteX1" fmla="*/ 56588 w 4118568"/>
              <a:gd name="connsiteY1" fmla="*/ 0 h 565881"/>
              <a:gd name="connsiteX2" fmla="*/ 4061980 w 4118568"/>
              <a:gd name="connsiteY2" fmla="*/ 0 h 565881"/>
              <a:gd name="connsiteX3" fmla="*/ 4118568 w 4118568"/>
              <a:gd name="connsiteY3" fmla="*/ 56588 h 565881"/>
              <a:gd name="connsiteX4" fmla="*/ 4118568 w 4118568"/>
              <a:gd name="connsiteY4" fmla="*/ 509293 h 565881"/>
              <a:gd name="connsiteX5" fmla="*/ 4061980 w 4118568"/>
              <a:gd name="connsiteY5" fmla="*/ 565881 h 565881"/>
              <a:gd name="connsiteX6" fmla="*/ 56588 w 4118568"/>
              <a:gd name="connsiteY6" fmla="*/ 565881 h 565881"/>
              <a:gd name="connsiteX7" fmla="*/ 0 w 4118568"/>
              <a:gd name="connsiteY7" fmla="*/ 509293 h 565881"/>
              <a:gd name="connsiteX8" fmla="*/ 0 w 4118568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8568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4061980" y="0"/>
                </a:lnTo>
                <a:cubicBezTo>
                  <a:pt x="4093233" y="0"/>
                  <a:pt x="4118568" y="25335"/>
                  <a:pt x="4118568" y="56588"/>
                </a:cubicBezTo>
                <a:lnTo>
                  <a:pt x="4118568" y="509293"/>
                </a:lnTo>
                <a:cubicBezTo>
                  <a:pt x="4118568" y="540546"/>
                  <a:pt x="4093233" y="565881"/>
                  <a:pt x="4061980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Разрабатываемые месторождения </a:t>
            </a:r>
            <a:endParaRPr lang="ru-RU" sz="14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069682" y="1001269"/>
            <a:ext cx="3744418" cy="505933"/>
          </a:xfrm>
          <a:custGeom>
            <a:avLst/>
            <a:gdLst>
              <a:gd name="connsiteX0" fmla="*/ 0 w 2532401"/>
              <a:gd name="connsiteY0" fmla="*/ 56588 h 565881"/>
              <a:gd name="connsiteX1" fmla="*/ 56588 w 2532401"/>
              <a:gd name="connsiteY1" fmla="*/ 0 h 565881"/>
              <a:gd name="connsiteX2" fmla="*/ 2475813 w 2532401"/>
              <a:gd name="connsiteY2" fmla="*/ 0 h 565881"/>
              <a:gd name="connsiteX3" fmla="*/ 2532401 w 2532401"/>
              <a:gd name="connsiteY3" fmla="*/ 56588 h 565881"/>
              <a:gd name="connsiteX4" fmla="*/ 2532401 w 2532401"/>
              <a:gd name="connsiteY4" fmla="*/ 509293 h 565881"/>
              <a:gd name="connsiteX5" fmla="*/ 2475813 w 2532401"/>
              <a:gd name="connsiteY5" fmla="*/ 565881 h 565881"/>
              <a:gd name="connsiteX6" fmla="*/ 56588 w 2532401"/>
              <a:gd name="connsiteY6" fmla="*/ 565881 h 565881"/>
              <a:gd name="connsiteX7" fmla="*/ 0 w 2532401"/>
              <a:gd name="connsiteY7" fmla="*/ 509293 h 565881"/>
              <a:gd name="connsiteX8" fmla="*/ 0 w 2532401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2401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2475813" y="0"/>
                </a:lnTo>
                <a:cubicBezTo>
                  <a:pt x="2507066" y="0"/>
                  <a:pt x="2532401" y="25335"/>
                  <a:pt x="2532401" y="56588"/>
                </a:cubicBezTo>
                <a:lnTo>
                  <a:pt x="2532401" y="509293"/>
                </a:lnTo>
                <a:cubicBezTo>
                  <a:pt x="2532401" y="540546"/>
                  <a:pt x="2507066" y="565881"/>
                  <a:pt x="2475813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Неразрабатываемые месторождения </a:t>
            </a:r>
            <a:endParaRPr lang="ru-RU" sz="14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разведке) 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65820" y="4021874"/>
            <a:ext cx="3143001" cy="468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solidFill>
            <a:srgbClr val="4D9299"/>
          </a:solidFill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текущего государственного планирования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336746" y="2708920"/>
            <a:ext cx="4668935" cy="504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 извлекаемые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определяются в соответствии с технологическим проектным документом на разработку </a:t>
            </a:r>
          </a:p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9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весь срок разработки  месторождения и рентабельный период )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19470" y="1908664"/>
            <a:ext cx="1523064" cy="720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Разбуренные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эксплуатационной сеткой скважин.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5105777" y="2708920"/>
            <a:ext cx="3711557" cy="504000"/>
          </a:xfrm>
          <a:custGeom>
            <a:avLst/>
            <a:gdLst>
              <a:gd name="connsiteX0" fmla="*/ 0 w 1538032"/>
              <a:gd name="connsiteY0" fmla="*/ 56588 h 565881"/>
              <a:gd name="connsiteX1" fmla="*/ 56588 w 1538032"/>
              <a:gd name="connsiteY1" fmla="*/ 0 h 565881"/>
              <a:gd name="connsiteX2" fmla="*/ 1481444 w 1538032"/>
              <a:gd name="connsiteY2" fmla="*/ 0 h 565881"/>
              <a:gd name="connsiteX3" fmla="*/ 1538032 w 1538032"/>
              <a:gd name="connsiteY3" fmla="*/ 56588 h 565881"/>
              <a:gd name="connsiteX4" fmla="*/ 1538032 w 1538032"/>
              <a:gd name="connsiteY4" fmla="*/ 509293 h 565881"/>
              <a:gd name="connsiteX5" fmla="*/ 1481444 w 1538032"/>
              <a:gd name="connsiteY5" fmla="*/ 565881 h 565881"/>
              <a:gd name="connsiteX6" fmla="*/ 56588 w 1538032"/>
              <a:gd name="connsiteY6" fmla="*/ 565881 h 565881"/>
              <a:gd name="connsiteX7" fmla="*/ 0 w 1538032"/>
              <a:gd name="connsiteY7" fmla="*/ 509293 h 565881"/>
              <a:gd name="connsiteX8" fmla="*/ 0 w 1538032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32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81444" y="0"/>
                </a:lnTo>
                <a:cubicBezTo>
                  <a:pt x="1512697" y="0"/>
                  <a:pt x="1538032" y="25335"/>
                  <a:pt x="1538032" y="56588"/>
                </a:cubicBezTo>
                <a:lnTo>
                  <a:pt x="1538032" y="509293"/>
                </a:lnTo>
                <a:cubicBezTo>
                  <a:pt x="1538032" y="540546"/>
                  <a:pt x="1512697" y="565881"/>
                  <a:pt x="1481444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Извлекаемые запасы оцениваются по аналогии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519536" y="4005064"/>
            <a:ext cx="5309354" cy="468000"/>
          </a:xfrm>
          <a:custGeom>
            <a:avLst/>
            <a:gdLst>
              <a:gd name="connsiteX0" fmla="*/ 0 w 1538032"/>
              <a:gd name="connsiteY0" fmla="*/ 56588 h 565881"/>
              <a:gd name="connsiteX1" fmla="*/ 56588 w 1538032"/>
              <a:gd name="connsiteY1" fmla="*/ 0 h 565881"/>
              <a:gd name="connsiteX2" fmla="*/ 1481444 w 1538032"/>
              <a:gd name="connsiteY2" fmla="*/ 0 h 565881"/>
              <a:gd name="connsiteX3" fmla="*/ 1538032 w 1538032"/>
              <a:gd name="connsiteY3" fmla="*/ 56588 h 565881"/>
              <a:gd name="connsiteX4" fmla="*/ 1538032 w 1538032"/>
              <a:gd name="connsiteY4" fmla="*/ 509293 h 565881"/>
              <a:gd name="connsiteX5" fmla="*/ 1481444 w 1538032"/>
              <a:gd name="connsiteY5" fmla="*/ 565881 h 565881"/>
              <a:gd name="connsiteX6" fmla="*/ 56588 w 1538032"/>
              <a:gd name="connsiteY6" fmla="*/ 565881 h 565881"/>
              <a:gd name="connsiteX7" fmla="*/ 0 w 1538032"/>
              <a:gd name="connsiteY7" fmla="*/ 509293 h 565881"/>
              <a:gd name="connsiteX8" fmla="*/ 0 w 1538032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32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81444" y="0"/>
                </a:lnTo>
                <a:cubicBezTo>
                  <a:pt x="1512697" y="0"/>
                  <a:pt x="1538032" y="25335"/>
                  <a:pt x="1538032" y="56588"/>
                </a:cubicBezTo>
                <a:lnTo>
                  <a:pt x="1538032" y="509293"/>
                </a:lnTo>
                <a:cubicBezTo>
                  <a:pt x="1538032" y="540546"/>
                  <a:pt x="1512697" y="565881"/>
                  <a:pt x="1481444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 w="31750" cap="flat" cmpd="sng" algn="ctr">
            <a:solidFill>
              <a:sysClr val="window" lastClr="FFFFFF"/>
            </a:solidFill>
            <a:prstDash val="solid"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государственное регулирование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9814" y="3933056"/>
            <a:ext cx="834523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339325" y="1579211"/>
            <a:ext cx="1512000" cy="252000"/>
          </a:xfrm>
          <a:custGeom>
            <a:avLst/>
            <a:gdLst>
              <a:gd name="connsiteX0" fmla="*/ 0 w 4125937"/>
              <a:gd name="connsiteY0" fmla="*/ 56588 h 565881"/>
              <a:gd name="connsiteX1" fmla="*/ 56588 w 4125937"/>
              <a:gd name="connsiteY1" fmla="*/ 0 h 565881"/>
              <a:gd name="connsiteX2" fmla="*/ 4069349 w 4125937"/>
              <a:gd name="connsiteY2" fmla="*/ 0 h 565881"/>
              <a:gd name="connsiteX3" fmla="*/ 4125937 w 4125937"/>
              <a:gd name="connsiteY3" fmla="*/ 56588 h 565881"/>
              <a:gd name="connsiteX4" fmla="*/ 4125937 w 4125937"/>
              <a:gd name="connsiteY4" fmla="*/ 509293 h 565881"/>
              <a:gd name="connsiteX5" fmla="*/ 4069349 w 4125937"/>
              <a:gd name="connsiteY5" fmla="*/ 565881 h 565881"/>
              <a:gd name="connsiteX6" fmla="*/ 56588 w 4125937"/>
              <a:gd name="connsiteY6" fmla="*/ 565881 h 565881"/>
              <a:gd name="connsiteX7" fmla="*/ 0 w 4125937"/>
              <a:gd name="connsiteY7" fmla="*/ 509293 h 565881"/>
              <a:gd name="connsiteX8" fmla="*/ 0 w 4125937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37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4069349" y="0"/>
                </a:lnTo>
                <a:cubicBezTo>
                  <a:pt x="4100602" y="0"/>
                  <a:pt x="4125937" y="25335"/>
                  <a:pt x="4125937" y="56588"/>
                </a:cubicBezTo>
                <a:lnTo>
                  <a:pt x="4125937" y="509293"/>
                </a:lnTo>
                <a:cubicBezTo>
                  <a:pt x="4125937" y="540546"/>
                  <a:pt x="4100602" y="565881"/>
                  <a:pt x="4069349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solidFill>
            <a:srgbClr val="FF99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3485195" y="1579211"/>
            <a:ext cx="1512000" cy="252000"/>
          </a:xfrm>
          <a:custGeom>
            <a:avLst/>
            <a:gdLst>
              <a:gd name="connsiteX0" fmla="*/ 0 w 4125937"/>
              <a:gd name="connsiteY0" fmla="*/ 56588 h 565881"/>
              <a:gd name="connsiteX1" fmla="*/ 56588 w 4125937"/>
              <a:gd name="connsiteY1" fmla="*/ 0 h 565881"/>
              <a:gd name="connsiteX2" fmla="*/ 4069349 w 4125937"/>
              <a:gd name="connsiteY2" fmla="*/ 0 h 565881"/>
              <a:gd name="connsiteX3" fmla="*/ 4125937 w 4125937"/>
              <a:gd name="connsiteY3" fmla="*/ 56588 h 565881"/>
              <a:gd name="connsiteX4" fmla="*/ 4125937 w 4125937"/>
              <a:gd name="connsiteY4" fmla="*/ 509293 h 565881"/>
              <a:gd name="connsiteX5" fmla="*/ 4069349 w 4125937"/>
              <a:gd name="connsiteY5" fmla="*/ 565881 h 565881"/>
              <a:gd name="connsiteX6" fmla="*/ 56588 w 4125937"/>
              <a:gd name="connsiteY6" fmla="*/ 565881 h 565881"/>
              <a:gd name="connsiteX7" fmla="*/ 0 w 4125937"/>
              <a:gd name="connsiteY7" fmla="*/ 509293 h 565881"/>
              <a:gd name="connsiteX8" fmla="*/ 0 w 4125937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37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4069349" y="0"/>
                </a:lnTo>
                <a:cubicBezTo>
                  <a:pt x="4100602" y="0"/>
                  <a:pt x="4125937" y="25335"/>
                  <a:pt x="4125937" y="56588"/>
                </a:cubicBezTo>
                <a:lnTo>
                  <a:pt x="4125937" y="509293"/>
                </a:lnTo>
                <a:cubicBezTo>
                  <a:pt x="4125937" y="540546"/>
                  <a:pt x="4100602" y="565881"/>
                  <a:pt x="4069349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solidFill>
            <a:srgbClr val="CCEC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В2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3476404" y="1904786"/>
            <a:ext cx="1528968" cy="720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Оцененные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зависимый планируемый фонд эксплуатационных скважин   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1911270" y="1581300"/>
            <a:ext cx="1512000" cy="252000"/>
          </a:xfrm>
          <a:custGeom>
            <a:avLst/>
            <a:gdLst>
              <a:gd name="connsiteX0" fmla="*/ 0 w 4125937"/>
              <a:gd name="connsiteY0" fmla="*/ 56588 h 565881"/>
              <a:gd name="connsiteX1" fmla="*/ 56588 w 4125937"/>
              <a:gd name="connsiteY1" fmla="*/ 0 h 565881"/>
              <a:gd name="connsiteX2" fmla="*/ 4069349 w 4125937"/>
              <a:gd name="connsiteY2" fmla="*/ 0 h 565881"/>
              <a:gd name="connsiteX3" fmla="*/ 4125937 w 4125937"/>
              <a:gd name="connsiteY3" fmla="*/ 56588 h 565881"/>
              <a:gd name="connsiteX4" fmla="*/ 4125937 w 4125937"/>
              <a:gd name="connsiteY4" fmla="*/ 509293 h 565881"/>
              <a:gd name="connsiteX5" fmla="*/ 4069349 w 4125937"/>
              <a:gd name="connsiteY5" fmla="*/ 565881 h 565881"/>
              <a:gd name="connsiteX6" fmla="*/ 56588 w 4125937"/>
              <a:gd name="connsiteY6" fmla="*/ 565881 h 565881"/>
              <a:gd name="connsiteX7" fmla="*/ 0 w 4125937"/>
              <a:gd name="connsiteY7" fmla="*/ 509293 h 565881"/>
              <a:gd name="connsiteX8" fmla="*/ 0 w 4125937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37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4069349" y="0"/>
                </a:lnTo>
                <a:cubicBezTo>
                  <a:pt x="4100602" y="0"/>
                  <a:pt x="4125937" y="25335"/>
                  <a:pt x="4125937" y="56588"/>
                </a:cubicBezTo>
                <a:lnTo>
                  <a:pt x="4125937" y="509293"/>
                </a:lnTo>
                <a:cubicBezTo>
                  <a:pt x="4125937" y="540546"/>
                  <a:pt x="4100602" y="565881"/>
                  <a:pt x="4069349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solidFill>
            <a:srgbClr val="66CC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В1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903469" y="1899139"/>
            <a:ext cx="1523064" cy="720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Подготовленные </a:t>
            </a: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проектный фонд эксплуатационных скважин  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5094057" y="1563042"/>
            <a:ext cx="1855778" cy="252000"/>
          </a:xfrm>
          <a:custGeom>
            <a:avLst/>
            <a:gdLst>
              <a:gd name="connsiteX0" fmla="*/ 0 w 4125937"/>
              <a:gd name="connsiteY0" fmla="*/ 56588 h 565881"/>
              <a:gd name="connsiteX1" fmla="*/ 56588 w 4125937"/>
              <a:gd name="connsiteY1" fmla="*/ 0 h 565881"/>
              <a:gd name="connsiteX2" fmla="*/ 4069349 w 4125937"/>
              <a:gd name="connsiteY2" fmla="*/ 0 h 565881"/>
              <a:gd name="connsiteX3" fmla="*/ 4125937 w 4125937"/>
              <a:gd name="connsiteY3" fmla="*/ 56588 h 565881"/>
              <a:gd name="connsiteX4" fmla="*/ 4125937 w 4125937"/>
              <a:gd name="connsiteY4" fmla="*/ 509293 h 565881"/>
              <a:gd name="connsiteX5" fmla="*/ 4069349 w 4125937"/>
              <a:gd name="connsiteY5" fmla="*/ 565881 h 565881"/>
              <a:gd name="connsiteX6" fmla="*/ 56588 w 4125937"/>
              <a:gd name="connsiteY6" fmla="*/ 565881 h 565881"/>
              <a:gd name="connsiteX7" fmla="*/ 0 w 4125937"/>
              <a:gd name="connsiteY7" fmla="*/ 509293 h 565881"/>
              <a:gd name="connsiteX8" fmla="*/ 0 w 4125937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37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4069349" y="0"/>
                </a:lnTo>
                <a:cubicBezTo>
                  <a:pt x="4100602" y="0"/>
                  <a:pt x="4125937" y="25335"/>
                  <a:pt x="4125937" y="56588"/>
                </a:cubicBezTo>
                <a:lnTo>
                  <a:pt x="4125937" y="509293"/>
                </a:lnTo>
                <a:cubicBezTo>
                  <a:pt x="4125937" y="540546"/>
                  <a:pt x="4100602" y="565881"/>
                  <a:pt x="4069349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solidFill>
            <a:srgbClr val="99FF66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С1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6999882" y="1556398"/>
            <a:ext cx="1812105" cy="252000"/>
          </a:xfrm>
          <a:custGeom>
            <a:avLst/>
            <a:gdLst>
              <a:gd name="connsiteX0" fmla="*/ 0 w 4125937"/>
              <a:gd name="connsiteY0" fmla="*/ 56588 h 565881"/>
              <a:gd name="connsiteX1" fmla="*/ 56588 w 4125937"/>
              <a:gd name="connsiteY1" fmla="*/ 0 h 565881"/>
              <a:gd name="connsiteX2" fmla="*/ 4069349 w 4125937"/>
              <a:gd name="connsiteY2" fmla="*/ 0 h 565881"/>
              <a:gd name="connsiteX3" fmla="*/ 4125937 w 4125937"/>
              <a:gd name="connsiteY3" fmla="*/ 56588 h 565881"/>
              <a:gd name="connsiteX4" fmla="*/ 4125937 w 4125937"/>
              <a:gd name="connsiteY4" fmla="*/ 509293 h 565881"/>
              <a:gd name="connsiteX5" fmla="*/ 4069349 w 4125937"/>
              <a:gd name="connsiteY5" fmla="*/ 565881 h 565881"/>
              <a:gd name="connsiteX6" fmla="*/ 56588 w 4125937"/>
              <a:gd name="connsiteY6" fmla="*/ 565881 h 565881"/>
              <a:gd name="connsiteX7" fmla="*/ 0 w 4125937"/>
              <a:gd name="connsiteY7" fmla="*/ 509293 h 565881"/>
              <a:gd name="connsiteX8" fmla="*/ 0 w 4125937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37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4069349" y="0"/>
                </a:lnTo>
                <a:cubicBezTo>
                  <a:pt x="4100602" y="0"/>
                  <a:pt x="4125937" y="25335"/>
                  <a:pt x="4125937" y="56588"/>
                </a:cubicBezTo>
                <a:lnTo>
                  <a:pt x="4125937" y="509293"/>
                </a:lnTo>
                <a:cubicBezTo>
                  <a:pt x="4125937" y="540546"/>
                  <a:pt x="4100602" y="565881"/>
                  <a:pt x="4069349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solidFill>
            <a:srgbClr val="FF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С2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5100496" y="1892581"/>
            <a:ext cx="1824118" cy="720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Разведанные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6977143" y="1883057"/>
            <a:ext cx="1824118" cy="720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Оцененные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336746" y="3283843"/>
            <a:ext cx="3095007" cy="576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 извлекаемые </a:t>
            </a:r>
            <a:r>
              <a:rPr lang="ru-RU" sz="1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рассчитываются на основе детальных экономических расчетов, определяющих оптимальную схему разработки месторождения 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3519536" y="3289176"/>
            <a:ext cx="1528968" cy="576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7534" tIns="77534" rIns="77534" bIns="77534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расчеты включают оценку риска не подтверждения запасов</a:t>
            </a:r>
            <a:endParaRPr lang="ru-RU" sz="1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5114692" y="3294509"/>
            <a:ext cx="3693726" cy="576000"/>
          </a:xfrm>
          <a:custGeom>
            <a:avLst/>
            <a:gdLst>
              <a:gd name="connsiteX0" fmla="*/ 0 w 1496526"/>
              <a:gd name="connsiteY0" fmla="*/ 56588 h 565881"/>
              <a:gd name="connsiteX1" fmla="*/ 56588 w 1496526"/>
              <a:gd name="connsiteY1" fmla="*/ 0 h 565881"/>
              <a:gd name="connsiteX2" fmla="*/ 1439938 w 1496526"/>
              <a:gd name="connsiteY2" fmla="*/ 0 h 565881"/>
              <a:gd name="connsiteX3" fmla="*/ 1496526 w 1496526"/>
              <a:gd name="connsiteY3" fmla="*/ 56588 h 565881"/>
              <a:gd name="connsiteX4" fmla="*/ 1496526 w 1496526"/>
              <a:gd name="connsiteY4" fmla="*/ 509293 h 565881"/>
              <a:gd name="connsiteX5" fmla="*/ 1439938 w 1496526"/>
              <a:gd name="connsiteY5" fmla="*/ 565881 h 565881"/>
              <a:gd name="connsiteX6" fmla="*/ 56588 w 1496526"/>
              <a:gd name="connsiteY6" fmla="*/ 565881 h 565881"/>
              <a:gd name="connsiteX7" fmla="*/ 0 w 1496526"/>
              <a:gd name="connsiteY7" fmla="*/ 509293 h 565881"/>
              <a:gd name="connsiteX8" fmla="*/ 0 w 1496526"/>
              <a:gd name="connsiteY8" fmla="*/ 56588 h 56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526" h="565881">
                <a:moveTo>
                  <a:pt x="0" y="56588"/>
                </a:moveTo>
                <a:cubicBezTo>
                  <a:pt x="0" y="25335"/>
                  <a:pt x="25335" y="0"/>
                  <a:pt x="56588" y="0"/>
                </a:cubicBezTo>
                <a:lnTo>
                  <a:pt x="1439938" y="0"/>
                </a:lnTo>
                <a:cubicBezTo>
                  <a:pt x="1471191" y="0"/>
                  <a:pt x="1496526" y="25335"/>
                  <a:pt x="1496526" y="56588"/>
                </a:cubicBezTo>
                <a:lnTo>
                  <a:pt x="1496526" y="509293"/>
                </a:lnTo>
                <a:cubicBezTo>
                  <a:pt x="1496526" y="540546"/>
                  <a:pt x="1471191" y="565881"/>
                  <a:pt x="1439938" y="565881"/>
                </a:cubicBezTo>
                <a:lnTo>
                  <a:pt x="56588" y="565881"/>
                </a:lnTo>
                <a:cubicBezTo>
                  <a:pt x="25335" y="565881"/>
                  <a:pt x="0" y="540546"/>
                  <a:pt x="0" y="509293"/>
                </a:cubicBezTo>
                <a:lnTo>
                  <a:pt x="0" y="56588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3244" tIns="43244" rIns="43244" bIns="43244" numCol="1" spcCol="1270" anchor="ctr" anchorCtr="0">
            <a:noAutofit/>
          </a:bodyPr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экономическая  оценка перспектив освоения месторождения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36746" y="4563450"/>
            <a:ext cx="8460262" cy="972152"/>
            <a:chOff x="361764" y="5044087"/>
            <a:chExt cx="8460262" cy="972152"/>
          </a:xfrm>
        </p:grpSpPr>
        <p:sp>
          <p:nvSpPr>
            <p:cNvPr id="28" name="Полилиния 27"/>
            <p:cNvSpPr/>
            <p:nvPr/>
          </p:nvSpPr>
          <p:spPr>
            <a:xfrm>
              <a:off x="361764" y="5044087"/>
              <a:ext cx="8460262" cy="252000"/>
            </a:xfrm>
            <a:custGeom>
              <a:avLst/>
              <a:gdLst>
                <a:gd name="connsiteX0" fmla="*/ 0 w 8221738"/>
                <a:gd name="connsiteY0" fmla="*/ 56588 h 565881"/>
                <a:gd name="connsiteX1" fmla="*/ 56588 w 8221738"/>
                <a:gd name="connsiteY1" fmla="*/ 0 h 565881"/>
                <a:gd name="connsiteX2" fmla="*/ 8165150 w 8221738"/>
                <a:gd name="connsiteY2" fmla="*/ 0 h 565881"/>
                <a:gd name="connsiteX3" fmla="*/ 8221738 w 8221738"/>
                <a:gd name="connsiteY3" fmla="*/ 56588 h 565881"/>
                <a:gd name="connsiteX4" fmla="*/ 8221738 w 8221738"/>
                <a:gd name="connsiteY4" fmla="*/ 509293 h 565881"/>
                <a:gd name="connsiteX5" fmla="*/ 8165150 w 8221738"/>
                <a:gd name="connsiteY5" fmla="*/ 565881 h 565881"/>
                <a:gd name="connsiteX6" fmla="*/ 56588 w 8221738"/>
                <a:gd name="connsiteY6" fmla="*/ 565881 h 565881"/>
                <a:gd name="connsiteX7" fmla="*/ 0 w 8221738"/>
                <a:gd name="connsiteY7" fmla="*/ 509293 h 565881"/>
                <a:gd name="connsiteX8" fmla="*/ 0 w 8221738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1738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8165150" y="0"/>
                  </a:lnTo>
                  <a:cubicBezTo>
                    <a:pt x="8196403" y="0"/>
                    <a:pt x="8221738" y="25335"/>
                    <a:pt x="8221738" y="56588"/>
                  </a:cubicBezTo>
                  <a:lnTo>
                    <a:pt x="8221738" y="509293"/>
                  </a:lnTo>
                  <a:cubicBezTo>
                    <a:pt x="8221738" y="540546"/>
                    <a:pt x="8196403" y="565881"/>
                    <a:pt x="8165150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РЕСУРСЫ</a:t>
              </a:r>
              <a:endParaRPr lang="ru-RU" sz="1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403648" y="5692239"/>
              <a:ext cx="1523064" cy="324000"/>
            </a:xfrm>
            <a:custGeom>
              <a:avLst/>
              <a:gdLst>
                <a:gd name="connsiteX0" fmla="*/ 0 w 1496526"/>
                <a:gd name="connsiteY0" fmla="*/ 56588 h 565881"/>
                <a:gd name="connsiteX1" fmla="*/ 56588 w 1496526"/>
                <a:gd name="connsiteY1" fmla="*/ 0 h 565881"/>
                <a:gd name="connsiteX2" fmla="*/ 1439938 w 1496526"/>
                <a:gd name="connsiteY2" fmla="*/ 0 h 565881"/>
                <a:gd name="connsiteX3" fmla="*/ 1496526 w 1496526"/>
                <a:gd name="connsiteY3" fmla="*/ 56588 h 565881"/>
                <a:gd name="connsiteX4" fmla="*/ 1496526 w 1496526"/>
                <a:gd name="connsiteY4" fmla="*/ 509293 h 565881"/>
                <a:gd name="connsiteX5" fmla="*/ 1439938 w 1496526"/>
                <a:gd name="connsiteY5" fmla="*/ 565881 h 565881"/>
                <a:gd name="connsiteX6" fmla="*/ 56588 w 1496526"/>
                <a:gd name="connsiteY6" fmla="*/ 565881 h 565881"/>
                <a:gd name="connsiteX7" fmla="*/ 0 w 1496526"/>
                <a:gd name="connsiteY7" fmla="*/ 509293 h 565881"/>
                <a:gd name="connsiteX8" fmla="*/ 0 w 1496526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526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39938" y="0"/>
                  </a:lnTo>
                  <a:cubicBezTo>
                    <a:pt x="1471191" y="0"/>
                    <a:pt x="1496526" y="25335"/>
                    <a:pt x="1496526" y="56588"/>
                  </a:cubicBezTo>
                  <a:lnTo>
                    <a:pt x="1496526" y="509293"/>
                  </a:lnTo>
                  <a:cubicBezTo>
                    <a:pt x="1496526" y="540546"/>
                    <a:pt x="1471191" y="565881"/>
                    <a:pt x="1439938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подготовленные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403911" y="5362786"/>
              <a:ext cx="1512000" cy="252000"/>
            </a:xfrm>
            <a:custGeom>
              <a:avLst/>
              <a:gdLst>
                <a:gd name="connsiteX0" fmla="*/ 0 w 4125937"/>
                <a:gd name="connsiteY0" fmla="*/ 56588 h 565881"/>
                <a:gd name="connsiteX1" fmla="*/ 56588 w 4125937"/>
                <a:gd name="connsiteY1" fmla="*/ 0 h 565881"/>
                <a:gd name="connsiteX2" fmla="*/ 4069349 w 4125937"/>
                <a:gd name="connsiteY2" fmla="*/ 0 h 565881"/>
                <a:gd name="connsiteX3" fmla="*/ 4125937 w 4125937"/>
                <a:gd name="connsiteY3" fmla="*/ 56588 h 565881"/>
                <a:gd name="connsiteX4" fmla="*/ 4125937 w 4125937"/>
                <a:gd name="connsiteY4" fmla="*/ 509293 h 565881"/>
                <a:gd name="connsiteX5" fmla="*/ 4069349 w 4125937"/>
                <a:gd name="connsiteY5" fmla="*/ 565881 h 565881"/>
                <a:gd name="connsiteX6" fmla="*/ 56588 w 4125937"/>
                <a:gd name="connsiteY6" fmla="*/ 565881 h 565881"/>
                <a:gd name="connsiteX7" fmla="*/ 0 w 4125937"/>
                <a:gd name="connsiteY7" fmla="*/ 509293 h 565881"/>
                <a:gd name="connsiteX8" fmla="*/ 0 w 4125937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5937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4069349" y="0"/>
                  </a:lnTo>
                  <a:cubicBezTo>
                    <a:pt x="4100602" y="0"/>
                    <a:pt x="4125937" y="25335"/>
                    <a:pt x="4125937" y="56588"/>
                  </a:cubicBezTo>
                  <a:lnTo>
                    <a:pt x="4125937" y="509293"/>
                  </a:lnTo>
                  <a:cubicBezTo>
                    <a:pt x="4125937" y="540546"/>
                    <a:pt x="4100602" y="565881"/>
                    <a:pt x="4069349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D0</a:t>
              </a:r>
              <a:endPara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549781" y="5362786"/>
              <a:ext cx="1512000" cy="252000"/>
            </a:xfrm>
            <a:custGeom>
              <a:avLst/>
              <a:gdLst>
                <a:gd name="connsiteX0" fmla="*/ 0 w 4125937"/>
                <a:gd name="connsiteY0" fmla="*/ 56588 h 565881"/>
                <a:gd name="connsiteX1" fmla="*/ 56588 w 4125937"/>
                <a:gd name="connsiteY1" fmla="*/ 0 h 565881"/>
                <a:gd name="connsiteX2" fmla="*/ 4069349 w 4125937"/>
                <a:gd name="connsiteY2" fmla="*/ 0 h 565881"/>
                <a:gd name="connsiteX3" fmla="*/ 4125937 w 4125937"/>
                <a:gd name="connsiteY3" fmla="*/ 56588 h 565881"/>
                <a:gd name="connsiteX4" fmla="*/ 4125937 w 4125937"/>
                <a:gd name="connsiteY4" fmla="*/ 509293 h 565881"/>
                <a:gd name="connsiteX5" fmla="*/ 4069349 w 4125937"/>
                <a:gd name="connsiteY5" fmla="*/ 565881 h 565881"/>
                <a:gd name="connsiteX6" fmla="*/ 56588 w 4125937"/>
                <a:gd name="connsiteY6" fmla="*/ 565881 h 565881"/>
                <a:gd name="connsiteX7" fmla="*/ 0 w 4125937"/>
                <a:gd name="connsiteY7" fmla="*/ 509293 h 565881"/>
                <a:gd name="connsiteX8" fmla="*/ 0 w 4125937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5937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4069349" y="0"/>
                  </a:lnTo>
                  <a:cubicBezTo>
                    <a:pt x="4100602" y="0"/>
                    <a:pt x="4125937" y="25335"/>
                    <a:pt x="4125937" y="56588"/>
                  </a:cubicBezTo>
                  <a:lnTo>
                    <a:pt x="4125937" y="509293"/>
                  </a:lnTo>
                  <a:cubicBezTo>
                    <a:pt x="4125937" y="540546"/>
                    <a:pt x="4100602" y="565881"/>
                    <a:pt x="4069349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D1</a:t>
              </a:r>
              <a:endPara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560582" y="5688361"/>
              <a:ext cx="1528968" cy="324000"/>
            </a:xfrm>
            <a:custGeom>
              <a:avLst/>
              <a:gdLst>
                <a:gd name="connsiteX0" fmla="*/ 0 w 1496526"/>
                <a:gd name="connsiteY0" fmla="*/ 56588 h 565881"/>
                <a:gd name="connsiteX1" fmla="*/ 56588 w 1496526"/>
                <a:gd name="connsiteY1" fmla="*/ 0 h 565881"/>
                <a:gd name="connsiteX2" fmla="*/ 1439938 w 1496526"/>
                <a:gd name="connsiteY2" fmla="*/ 0 h 565881"/>
                <a:gd name="connsiteX3" fmla="*/ 1496526 w 1496526"/>
                <a:gd name="connsiteY3" fmla="*/ 56588 h 565881"/>
                <a:gd name="connsiteX4" fmla="*/ 1496526 w 1496526"/>
                <a:gd name="connsiteY4" fmla="*/ 509293 h 565881"/>
                <a:gd name="connsiteX5" fmla="*/ 1439938 w 1496526"/>
                <a:gd name="connsiteY5" fmla="*/ 565881 h 565881"/>
                <a:gd name="connsiteX6" fmla="*/ 56588 w 1496526"/>
                <a:gd name="connsiteY6" fmla="*/ 565881 h 565881"/>
                <a:gd name="connsiteX7" fmla="*/ 0 w 1496526"/>
                <a:gd name="connsiteY7" fmla="*/ 509293 h 565881"/>
                <a:gd name="connsiteX8" fmla="*/ 0 w 1496526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526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39938" y="0"/>
                  </a:lnTo>
                  <a:cubicBezTo>
                    <a:pt x="1471191" y="0"/>
                    <a:pt x="1496526" y="25335"/>
                    <a:pt x="1496526" y="56588"/>
                  </a:cubicBezTo>
                  <a:lnTo>
                    <a:pt x="1496526" y="509293"/>
                  </a:lnTo>
                  <a:cubicBezTo>
                    <a:pt x="1496526" y="540546"/>
                    <a:pt x="1471191" y="565881"/>
                    <a:pt x="1439938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перспективные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975856" y="5364875"/>
              <a:ext cx="1512000" cy="252000"/>
            </a:xfrm>
            <a:custGeom>
              <a:avLst/>
              <a:gdLst>
                <a:gd name="connsiteX0" fmla="*/ 0 w 4125937"/>
                <a:gd name="connsiteY0" fmla="*/ 56588 h 565881"/>
                <a:gd name="connsiteX1" fmla="*/ 56588 w 4125937"/>
                <a:gd name="connsiteY1" fmla="*/ 0 h 565881"/>
                <a:gd name="connsiteX2" fmla="*/ 4069349 w 4125937"/>
                <a:gd name="connsiteY2" fmla="*/ 0 h 565881"/>
                <a:gd name="connsiteX3" fmla="*/ 4125937 w 4125937"/>
                <a:gd name="connsiteY3" fmla="*/ 56588 h 565881"/>
                <a:gd name="connsiteX4" fmla="*/ 4125937 w 4125937"/>
                <a:gd name="connsiteY4" fmla="*/ 509293 h 565881"/>
                <a:gd name="connsiteX5" fmla="*/ 4069349 w 4125937"/>
                <a:gd name="connsiteY5" fmla="*/ 565881 h 565881"/>
                <a:gd name="connsiteX6" fmla="*/ 56588 w 4125937"/>
                <a:gd name="connsiteY6" fmla="*/ 565881 h 565881"/>
                <a:gd name="connsiteX7" fmla="*/ 0 w 4125937"/>
                <a:gd name="connsiteY7" fmla="*/ 509293 h 565881"/>
                <a:gd name="connsiteX8" fmla="*/ 0 w 4125937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5937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4069349" y="0"/>
                  </a:lnTo>
                  <a:cubicBezTo>
                    <a:pt x="4100602" y="0"/>
                    <a:pt x="4125937" y="25335"/>
                    <a:pt x="4125937" y="56588"/>
                  </a:cubicBezTo>
                  <a:lnTo>
                    <a:pt x="4125937" y="509293"/>
                  </a:lnTo>
                  <a:cubicBezTo>
                    <a:pt x="4125937" y="540546"/>
                    <a:pt x="4100602" y="565881"/>
                    <a:pt x="4069349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ru-RU" sz="1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987647" y="5682714"/>
              <a:ext cx="1523064" cy="324000"/>
            </a:xfrm>
            <a:custGeom>
              <a:avLst/>
              <a:gdLst>
                <a:gd name="connsiteX0" fmla="*/ 0 w 1496526"/>
                <a:gd name="connsiteY0" fmla="*/ 56588 h 565881"/>
                <a:gd name="connsiteX1" fmla="*/ 56588 w 1496526"/>
                <a:gd name="connsiteY1" fmla="*/ 0 h 565881"/>
                <a:gd name="connsiteX2" fmla="*/ 1439938 w 1496526"/>
                <a:gd name="connsiteY2" fmla="*/ 0 h 565881"/>
                <a:gd name="connsiteX3" fmla="*/ 1496526 w 1496526"/>
                <a:gd name="connsiteY3" fmla="*/ 56588 h 565881"/>
                <a:gd name="connsiteX4" fmla="*/ 1496526 w 1496526"/>
                <a:gd name="connsiteY4" fmla="*/ 509293 h 565881"/>
                <a:gd name="connsiteX5" fmla="*/ 1439938 w 1496526"/>
                <a:gd name="connsiteY5" fmla="*/ 565881 h 565881"/>
                <a:gd name="connsiteX6" fmla="*/ 56588 w 1496526"/>
                <a:gd name="connsiteY6" fmla="*/ 565881 h 565881"/>
                <a:gd name="connsiteX7" fmla="*/ 0 w 1496526"/>
                <a:gd name="connsiteY7" fmla="*/ 509293 h 565881"/>
                <a:gd name="connsiteX8" fmla="*/ 0 w 1496526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526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39938" y="0"/>
                  </a:lnTo>
                  <a:cubicBezTo>
                    <a:pt x="1471191" y="0"/>
                    <a:pt x="1496526" y="25335"/>
                    <a:pt x="1496526" y="56588"/>
                  </a:cubicBezTo>
                  <a:lnTo>
                    <a:pt x="1496526" y="509293"/>
                  </a:lnTo>
                  <a:cubicBezTo>
                    <a:pt x="1496526" y="540546"/>
                    <a:pt x="1471191" y="565881"/>
                    <a:pt x="1439938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локализованные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6158643" y="5346617"/>
              <a:ext cx="1855778" cy="252000"/>
            </a:xfrm>
            <a:custGeom>
              <a:avLst/>
              <a:gdLst>
                <a:gd name="connsiteX0" fmla="*/ 0 w 4125937"/>
                <a:gd name="connsiteY0" fmla="*/ 56588 h 565881"/>
                <a:gd name="connsiteX1" fmla="*/ 56588 w 4125937"/>
                <a:gd name="connsiteY1" fmla="*/ 0 h 565881"/>
                <a:gd name="connsiteX2" fmla="*/ 4069349 w 4125937"/>
                <a:gd name="connsiteY2" fmla="*/ 0 h 565881"/>
                <a:gd name="connsiteX3" fmla="*/ 4125937 w 4125937"/>
                <a:gd name="connsiteY3" fmla="*/ 56588 h 565881"/>
                <a:gd name="connsiteX4" fmla="*/ 4125937 w 4125937"/>
                <a:gd name="connsiteY4" fmla="*/ 509293 h 565881"/>
                <a:gd name="connsiteX5" fmla="*/ 4069349 w 4125937"/>
                <a:gd name="connsiteY5" fmla="*/ 565881 h 565881"/>
                <a:gd name="connsiteX6" fmla="*/ 56588 w 4125937"/>
                <a:gd name="connsiteY6" fmla="*/ 565881 h 565881"/>
                <a:gd name="connsiteX7" fmla="*/ 0 w 4125937"/>
                <a:gd name="connsiteY7" fmla="*/ 509293 h 565881"/>
                <a:gd name="connsiteX8" fmla="*/ 0 w 4125937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5937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4069349" y="0"/>
                  </a:lnTo>
                  <a:cubicBezTo>
                    <a:pt x="4100602" y="0"/>
                    <a:pt x="4125937" y="25335"/>
                    <a:pt x="4125937" y="56588"/>
                  </a:cubicBezTo>
                  <a:lnTo>
                    <a:pt x="4125937" y="509293"/>
                  </a:lnTo>
                  <a:cubicBezTo>
                    <a:pt x="4125937" y="540546"/>
                    <a:pt x="4100602" y="565881"/>
                    <a:pt x="4069349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D2</a:t>
              </a:r>
              <a:endPara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6184674" y="5676156"/>
              <a:ext cx="1824118" cy="324000"/>
            </a:xfrm>
            <a:custGeom>
              <a:avLst/>
              <a:gdLst>
                <a:gd name="connsiteX0" fmla="*/ 0 w 1496526"/>
                <a:gd name="connsiteY0" fmla="*/ 56588 h 565881"/>
                <a:gd name="connsiteX1" fmla="*/ 56588 w 1496526"/>
                <a:gd name="connsiteY1" fmla="*/ 0 h 565881"/>
                <a:gd name="connsiteX2" fmla="*/ 1439938 w 1496526"/>
                <a:gd name="connsiteY2" fmla="*/ 0 h 565881"/>
                <a:gd name="connsiteX3" fmla="*/ 1496526 w 1496526"/>
                <a:gd name="connsiteY3" fmla="*/ 56588 h 565881"/>
                <a:gd name="connsiteX4" fmla="*/ 1496526 w 1496526"/>
                <a:gd name="connsiteY4" fmla="*/ 509293 h 565881"/>
                <a:gd name="connsiteX5" fmla="*/ 1439938 w 1496526"/>
                <a:gd name="connsiteY5" fmla="*/ 565881 h 565881"/>
                <a:gd name="connsiteX6" fmla="*/ 56588 w 1496526"/>
                <a:gd name="connsiteY6" fmla="*/ 565881 h 565881"/>
                <a:gd name="connsiteX7" fmla="*/ 0 w 1496526"/>
                <a:gd name="connsiteY7" fmla="*/ 509293 h 565881"/>
                <a:gd name="connsiteX8" fmla="*/ 0 w 1496526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526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39938" y="0"/>
                  </a:lnTo>
                  <a:cubicBezTo>
                    <a:pt x="1471191" y="0"/>
                    <a:pt x="1496526" y="25335"/>
                    <a:pt x="1496526" y="56588"/>
                  </a:cubicBezTo>
                  <a:lnTo>
                    <a:pt x="1496526" y="509293"/>
                  </a:lnTo>
                  <a:cubicBezTo>
                    <a:pt x="1496526" y="540546"/>
                    <a:pt x="1471191" y="565881"/>
                    <a:pt x="1439938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1000"/>
                    <a:satMod val="255000"/>
                  </a:sysClr>
                </a:gs>
                <a:gs pos="55000">
                  <a:sysClr val="windowText" lastClr="000000">
                    <a:tint val="12000"/>
                    <a:satMod val="255000"/>
                  </a:sysClr>
                </a:gs>
                <a:gs pos="100000">
                  <a:sysClr val="windowText" lastClr="000000">
                    <a:tint val="45000"/>
                    <a:satMod val="250000"/>
                  </a:sys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прогнозируемые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466752" y="5661248"/>
            <a:ext cx="834523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4259" y="4581128"/>
            <a:ext cx="834523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03648" y="6238344"/>
            <a:ext cx="6610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классификация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УВС введена в действие и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гармонизирована с международными системами в 2016г. 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0222" y="5695596"/>
            <a:ext cx="8523698" cy="507425"/>
            <a:chOff x="326925" y="4261966"/>
            <a:chExt cx="8460262" cy="507425"/>
          </a:xfrm>
        </p:grpSpPr>
        <p:sp>
          <p:nvSpPr>
            <p:cNvPr id="40" name="Полилиния 39"/>
            <p:cNvSpPr/>
            <p:nvPr/>
          </p:nvSpPr>
          <p:spPr>
            <a:xfrm>
              <a:off x="351141" y="4535391"/>
              <a:ext cx="3074644" cy="234000"/>
            </a:xfrm>
            <a:custGeom>
              <a:avLst/>
              <a:gdLst>
                <a:gd name="connsiteX0" fmla="*/ 0 w 1538032"/>
                <a:gd name="connsiteY0" fmla="*/ 56588 h 565881"/>
                <a:gd name="connsiteX1" fmla="*/ 56588 w 1538032"/>
                <a:gd name="connsiteY1" fmla="*/ 0 h 565881"/>
                <a:gd name="connsiteX2" fmla="*/ 1481444 w 1538032"/>
                <a:gd name="connsiteY2" fmla="*/ 0 h 565881"/>
                <a:gd name="connsiteX3" fmla="*/ 1538032 w 1538032"/>
                <a:gd name="connsiteY3" fmla="*/ 56588 h 565881"/>
                <a:gd name="connsiteX4" fmla="*/ 1538032 w 1538032"/>
                <a:gd name="connsiteY4" fmla="*/ 509293 h 565881"/>
                <a:gd name="connsiteX5" fmla="*/ 1481444 w 1538032"/>
                <a:gd name="connsiteY5" fmla="*/ 565881 h 565881"/>
                <a:gd name="connsiteX6" fmla="*/ 56588 w 1538032"/>
                <a:gd name="connsiteY6" fmla="*/ 565881 h 565881"/>
                <a:gd name="connsiteX7" fmla="*/ 0 w 1538032"/>
                <a:gd name="connsiteY7" fmla="*/ 509293 h 565881"/>
                <a:gd name="connsiteX8" fmla="*/ 0 w 1538032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32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81444" y="0"/>
                  </a:lnTo>
                  <a:cubicBezTo>
                    <a:pt x="1512697" y="0"/>
                    <a:pt x="1538032" y="25335"/>
                    <a:pt x="1538032" y="56588"/>
                  </a:cubicBezTo>
                  <a:lnTo>
                    <a:pt x="1538032" y="509293"/>
                  </a:lnTo>
                  <a:cubicBezTo>
                    <a:pt x="1538032" y="540546"/>
                    <a:pt x="1512697" y="565881"/>
                    <a:pt x="1481444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solidFill>
              <a:schemeClr val="bg1"/>
            </a:solidFill>
            <a:ln w="31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spcFirstLastPara="0" vert="horz" wrap="square" lIns="43244" tIns="43244" rIns="43244" bIns="43244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1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Доказанные</a:t>
              </a:r>
              <a:r>
                <a:rPr lang="en-US" sz="11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запасы</a:t>
              </a:r>
              <a:endPara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492503" y="4535391"/>
              <a:ext cx="1638287" cy="234000"/>
            </a:xfrm>
            <a:custGeom>
              <a:avLst/>
              <a:gdLst>
                <a:gd name="connsiteX0" fmla="*/ 0 w 1538032"/>
                <a:gd name="connsiteY0" fmla="*/ 56588 h 565881"/>
                <a:gd name="connsiteX1" fmla="*/ 56588 w 1538032"/>
                <a:gd name="connsiteY1" fmla="*/ 0 h 565881"/>
                <a:gd name="connsiteX2" fmla="*/ 1481444 w 1538032"/>
                <a:gd name="connsiteY2" fmla="*/ 0 h 565881"/>
                <a:gd name="connsiteX3" fmla="*/ 1538032 w 1538032"/>
                <a:gd name="connsiteY3" fmla="*/ 56588 h 565881"/>
                <a:gd name="connsiteX4" fmla="*/ 1538032 w 1538032"/>
                <a:gd name="connsiteY4" fmla="*/ 509293 h 565881"/>
                <a:gd name="connsiteX5" fmla="*/ 1481444 w 1538032"/>
                <a:gd name="connsiteY5" fmla="*/ 565881 h 565881"/>
                <a:gd name="connsiteX6" fmla="*/ 56588 w 1538032"/>
                <a:gd name="connsiteY6" fmla="*/ 565881 h 565881"/>
                <a:gd name="connsiteX7" fmla="*/ 0 w 1538032"/>
                <a:gd name="connsiteY7" fmla="*/ 509293 h 565881"/>
                <a:gd name="connsiteX8" fmla="*/ 0 w 1538032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32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81444" y="0"/>
                  </a:lnTo>
                  <a:cubicBezTo>
                    <a:pt x="1512697" y="0"/>
                    <a:pt x="1538032" y="25335"/>
                    <a:pt x="1538032" y="56588"/>
                  </a:cubicBezTo>
                  <a:lnTo>
                    <a:pt x="1538032" y="509293"/>
                  </a:lnTo>
                  <a:cubicBezTo>
                    <a:pt x="1538032" y="540546"/>
                    <a:pt x="1512697" y="565881"/>
                    <a:pt x="1481444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3244" tIns="43244" rIns="43244" bIns="43244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1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Вероятные+</a:t>
              </a:r>
              <a:r>
                <a:rPr lang="ru-RU" sz="1100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ru-RU" sz="11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озможные</a:t>
              </a:r>
              <a:endPara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7169901" y="4535391"/>
              <a:ext cx="1617286" cy="234000"/>
            </a:xfrm>
            <a:custGeom>
              <a:avLst/>
              <a:gdLst>
                <a:gd name="connsiteX0" fmla="*/ 0 w 1538032"/>
                <a:gd name="connsiteY0" fmla="*/ 56588 h 565881"/>
                <a:gd name="connsiteX1" fmla="*/ 56588 w 1538032"/>
                <a:gd name="connsiteY1" fmla="*/ 0 h 565881"/>
                <a:gd name="connsiteX2" fmla="*/ 1481444 w 1538032"/>
                <a:gd name="connsiteY2" fmla="*/ 0 h 565881"/>
                <a:gd name="connsiteX3" fmla="*/ 1538032 w 1538032"/>
                <a:gd name="connsiteY3" fmla="*/ 56588 h 565881"/>
                <a:gd name="connsiteX4" fmla="*/ 1538032 w 1538032"/>
                <a:gd name="connsiteY4" fmla="*/ 509293 h 565881"/>
                <a:gd name="connsiteX5" fmla="*/ 1481444 w 1538032"/>
                <a:gd name="connsiteY5" fmla="*/ 565881 h 565881"/>
                <a:gd name="connsiteX6" fmla="*/ 56588 w 1538032"/>
                <a:gd name="connsiteY6" fmla="*/ 565881 h 565881"/>
                <a:gd name="connsiteX7" fmla="*/ 0 w 1538032"/>
                <a:gd name="connsiteY7" fmla="*/ 509293 h 565881"/>
                <a:gd name="connsiteX8" fmla="*/ 0 w 1538032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32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81444" y="0"/>
                  </a:lnTo>
                  <a:cubicBezTo>
                    <a:pt x="1512697" y="0"/>
                    <a:pt x="1538032" y="25335"/>
                    <a:pt x="1538032" y="56588"/>
                  </a:cubicBezTo>
                  <a:lnTo>
                    <a:pt x="1538032" y="509293"/>
                  </a:lnTo>
                  <a:cubicBezTo>
                    <a:pt x="1538032" y="540546"/>
                    <a:pt x="1512697" y="565881"/>
                    <a:pt x="1481444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3244" tIns="43244" rIns="43244" bIns="43244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100" kern="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Вероятные+Возможные</a:t>
              </a:r>
              <a:endPara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205559" y="4535391"/>
              <a:ext cx="1931793" cy="234000"/>
            </a:xfrm>
            <a:custGeom>
              <a:avLst/>
              <a:gdLst>
                <a:gd name="connsiteX0" fmla="*/ 0 w 1538032"/>
                <a:gd name="connsiteY0" fmla="*/ 56588 h 565881"/>
                <a:gd name="connsiteX1" fmla="*/ 56588 w 1538032"/>
                <a:gd name="connsiteY1" fmla="*/ 0 h 565881"/>
                <a:gd name="connsiteX2" fmla="*/ 1481444 w 1538032"/>
                <a:gd name="connsiteY2" fmla="*/ 0 h 565881"/>
                <a:gd name="connsiteX3" fmla="*/ 1538032 w 1538032"/>
                <a:gd name="connsiteY3" fmla="*/ 56588 h 565881"/>
                <a:gd name="connsiteX4" fmla="*/ 1538032 w 1538032"/>
                <a:gd name="connsiteY4" fmla="*/ 509293 h 565881"/>
                <a:gd name="connsiteX5" fmla="*/ 1481444 w 1538032"/>
                <a:gd name="connsiteY5" fmla="*/ 565881 h 565881"/>
                <a:gd name="connsiteX6" fmla="*/ 56588 w 1538032"/>
                <a:gd name="connsiteY6" fmla="*/ 565881 h 565881"/>
                <a:gd name="connsiteX7" fmla="*/ 0 w 1538032"/>
                <a:gd name="connsiteY7" fmla="*/ 509293 h 565881"/>
                <a:gd name="connsiteX8" fmla="*/ 0 w 1538032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32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1481444" y="0"/>
                  </a:lnTo>
                  <a:cubicBezTo>
                    <a:pt x="1512697" y="0"/>
                    <a:pt x="1538032" y="25335"/>
                    <a:pt x="1538032" y="56588"/>
                  </a:cubicBezTo>
                  <a:lnTo>
                    <a:pt x="1538032" y="509293"/>
                  </a:lnTo>
                  <a:cubicBezTo>
                    <a:pt x="1538032" y="540546"/>
                    <a:pt x="1512697" y="565881"/>
                    <a:pt x="1481444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solidFill>
              <a:schemeClr val="bg1"/>
            </a:solidFill>
            <a:ln w="31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spcFirstLastPara="0" vert="horz" wrap="square" lIns="43244" tIns="43244" rIns="43244" bIns="43244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1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Доказанные</a:t>
              </a:r>
              <a:r>
                <a:rPr lang="en-US" sz="11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запасы</a:t>
              </a:r>
              <a:endParaRPr lang="ru-RU" sz="11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326925" y="4261966"/>
              <a:ext cx="8460262" cy="252000"/>
            </a:xfrm>
            <a:custGeom>
              <a:avLst/>
              <a:gdLst>
                <a:gd name="connsiteX0" fmla="*/ 0 w 8221738"/>
                <a:gd name="connsiteY0" fmla="*/ 56588 h 565881"/>
                <a:gd name="connsiteX1" fmla="*/ 56588 w 8221738"/>
                <a:gd name="connsiteY1" fmla="*/ 0 h 565881"/>
                <a:gd name="connsiteX2" fmla="*/ 8165150 w 8221738"/>
                <a:gd name="connsiteY2" fmla="*/ 0 h 565881"/>
                <a:gd name="connsiteX3" fmla="*/ 8221738 w 8221738"/>
                <a:gd name="connsiteY3" fmla="*/ 56588 h 565881"/>
                <a:gd name="connsiteX4" fmla="*/ 8221738 w 8221738"/>
                <a:gd name="connsiteY4" fmla="*/ 509293 h 565881"/>
                <a:gd name="connsiteX5" fmla="*/ 8165150 w 8221738"/>
                <a:gd name="connsiteY5" fmla="*/ 565881 h 565881"/>
                <a:gd name="connsiteX6" fmla="*/ 56588 w 8221738"/>
                <a:gd name="connsiteY6" fmla="*/ 565881 h 565881"/>
                <a:gd name="connsiteX7" fmla="*/ 0 w 8221738"/>
                <a:gd name="connsiteY7" fmla="*/ 509293 h 565881"/>
                <a:gd name="connsiteX8" fmla="*/ 0 w 8221738"/>
                <a:gd name="connsiteY8" fmla="*/ 56588 h 5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21738" h="565881">
                  <a:moveTo>
                    <a:pt x="0" y="56588"/>
                  </a:moveTo>
                  <a:cubicBezTo>
                    <a:pt x="0" y="25335"/>
                    <a:pt x="25335" y="0"/>
                    <a:pt x="56588" y="0"/>
                  </a:cubicBezTo>
                  <a:lnTo>
                    <a:pt x="8165150" y="0"/>
                  </a:lnTo>
                  <a:cubicBezTo>
                    <a:pt x="8196403" y="0"/>
                    <a:pt x="8221738" y="25335"/>
                    <a:pt x="8221738" y="56588"/>
                  </a:cubicBezTo>
                  <a:lnTo>
                    <a:pt x="8221738" y="509293"/>
                  </a:lnTo>
                  <a:cubicBezTo>
                    <a:pt x="8221738" y="540546"/>
                    <a:pt x="8196403" y="565881"/>
                    <a:pt x="8165150" y="565881"/>
                  </a:cubicBezTo>
                  <a:lnTo>
                    <a:pt x="56588" y="565881"/>
                  </a:lnTo>
                  <a:cubicBezTo>
                    <a:pt x="25335" y="565881"/>
                    <a:pt x="0" y="540546"/>
                    <a:pt x="0" y="509293"/>
                  </a:cubicBezTo>
                  <a:lnTo>
                    <a:pt x="0" y="56588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5154" tIns="85154" rIns="85154" bIns="85154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4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ЗАПАСЫ ПО КЛАССИФИКАЦИИ </a:t>
              </a:r>
              <a:r>
                <a:rPr lang="en-US" sz="1400" kern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PRMS</a:t>
              </a:r>
              <a:endParaRPr lang="ru-RU" sz="14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0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703847"/>
            <a:ext cx="5040560" cy="5256584"/>
          </a:xfrm>
        </p:spPr>
        <p:txBody>
          <a:bodyPr>
            <a:noAutofit/>
          </a:bodyPr>
          <a:lstStyle/>
          <a:p>
            <a:pPr marL="109728" indent="0" algn="just">
              <a:spcBef>
                <a:spcPts val="600"/>
              </a:spcBef>
              <a:spcAft>
                <a:spcPts val="600"/>
              </a:spcAft>
              <a:buSzPct val="68000"/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Россия занимает активную позицию по сближению российских и международных подходов к классификации запасов и ресурсов, стремится к взаимному признанию специалистов разных стран, повышению прозрачности информации и инвестиционной привлекательности объектов недропользования</a:t>
            </a:r>
          </a:p>
          <a:p>
            <a:pPr marL="365760" indent="-256032" algn="just">
              <a:spcBef>
                <a:spcPts val="6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ru-RU" sz="1600" i="1" dirty="0" smtClean="0">
                <a:solidFill>
                  <a:srgbClr val="0070C0"/>
                </a:solidFill>
              </a:rPr>
              <a:t>В 2011г одобрен Комитетом по международным стандартам отчетности о запасах Российский Кодекс публичной отчетности о результатах геологоразведочных работ, ресурсах и запасах ТПИ (Кодекс НАЭН)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30.09.2016г российская классификация по УВС становится первой национальной классификацией интегрированной в РК ООН 2009 (Связующий документ)</a:t>
            </a:r>
          </a:p>
          <a:p>
            <a:pPr marL="365760" indent="-256032" algn="just">
              <a:spcBef>
                <a:spcPts val="6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ru-RU" sz="1600" dirty="0" smtClean="0">
                <a:solidFill>
                  <a:srgbClr val="002060"/>
                </a:solidFill>
              </a:rPr>
              <a:t>Ведется работа по подготовке </a:t>
            </a:r>
            <a:r>
              <a:rPr lang="ru-RU" sz="1600" dirty="0" err="1" smtClean="0">
                <a:solidFill>
                  <a:srgbClr val="002060"/>
                </a:solidFill>
              </a:rPr>
              <a:t>Сase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studies</a:t>
            </a:r>
            <a:r>
              <a:rPr lang="ru-RU" sz="1600" dirty="0" smtClean="0">
                <a:solidFill>
                  <a:srgbClr val="002060"/>
                </a:solidFill>
              </a:rPr>
              <a:t> между НКЗ РФ 2013, РКООН-2009 и PRMS</a:t>
            </a:r>
          </a:p>
          <a:p>
            <a:pPr marL="365760" indent="-256032" algn="just">
              <a:spcBef>
                <a:spcPts val="6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ru-RU" sz="1600" dirty="0" smtClean="0">
                <a:solidFill>
                  <a:srgbClr val="002060"/>
                </a:solidFill>
              </a:rPr>
              <a:t>В планах: разработка Связующего документа между российской классификацией по ТПИ и РК ООН 2009</a:t>
            </a:r>
          </a:p>
          <a:p>
            <a:r>
              <a:rPr lang="ru-RU" sz="1600" i="1" dirty="0">
                <a:solidFill>
                  <a:srgbClr val="0070C0"/>
                </a:solidFill>
              </a:rPr>
              <a:t>Первые результаты внедрения НКЗ по УВС </a:t>
            </a:r>
            <a:r>
              <a:rPr lang="ru-RU" sz="1600" i="1" dirty="0" smtClean="0">
                <a:solidFill>
                  <a:srgbClr val="0070C0"/>
                </a:solidFill>
              </a:rPr>
              <a:t>показали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- </a:t>
            </a:r>
            <a:r>
              <a:rPr lang="ru-RU" sz="1600" i="1" dirty="0">
                <a:solidFill>
                  <a:srgbClr val="0070C0"/>
                </a:solidFill>
              </a:rPr>
              <a:t>рентабельные запасы оцененные по стандартам </a:t>
            </a:r>
            <a:r>
              <a:rPr lang="ru-RU" sz="1600" i="1" dirty="0" smtClean="0">
                <a:solidFill>
                  <a:srgbClr val="0070C0"/>
                </a:solidFill>
              </a:rPr>
              <a:t>НКЗ хорошо </a:t>
            </a:r>
            <a:r>
              <a:rPr lang="ru-RU" sz="1600" i="1" dirty="0">
                <a:solidFill>
                  <a:srgbClr val="0070C0"/>
                </a:solidFill>
              </a:rPr>
              <a:t>согласуются с данными ВР: РФ </a:t>
            </a:r>
            <a:r>
              <a:rPr lang="ru-RU" sz="1600" i="1" dirty="0" smtClean="0">
                <a:solidFill>
                  <a:srgbClr val="0070C0"/>
                </a:solidFill>
              </a:rPr>
              <a:t>2013 </a:t>
            </a:r>
            <a:r>
              <a:rPr lang="ru-RU" sz="1600" i="1" dirty="0">
                <a:solidFill>
                  <a:srgbClr val="0070C0"/>
                </a:solidFill>
              </a:rPr>
              <a:t>- 14.5 млрд.т (нефть),  ВР - 15 млрд.т (</a:t>
            </a:r>
            <a:r>
              <a:rPr lang="ru-RU" sz="1600" i="1" dirty="0" err="1">
                <a:solidFill>
                  <a:srgbClr val="0070C0"/>
                </a:solidFill>
              </a:rPr>
              <a:t>нефть+конденсат</a:t>
            </a:r>
            <a:r>
              <a:rPr lang="ru-RU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80920" cy="620688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МЕЖДУНАРОДНОЕ ПРИЗНАНИЕ СУЩЕСТВУЮЩИХ В РОССИИ СТАНДАРТОВ ПОДСЧЕТА ЗАПАСОВ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32DD3-3E11-422F-B181-8DB57D847412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5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682923"/>
            <a:ext cx="2200396" cy="346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5121"/>
            <a:ext cx="3544708" cy="200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6A670-8F38-471C-9B29-C525E7B7580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82123"/>
              </p:ext>
            </p:extLst>
          </p:nvPr>
        </p:nvGraphicFramePr>
        <p:xfrm>
          <a:off x="99467" y="620687"/>
          <a:ext cx="8865022" cy="5648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007"/>
                <a:gridCol w="496027"/>
                <a:gridCol w="581222"/>
                <a:gridCol w="500024"/>
                <a:gridCol w="571457"/>
                <a:gridCol w="785751"/>
                <a:gridCol w="1458901"/>
                <a:gridCol w="1346359"/>
                <a:gridCol w="1133776"/>
                <a:gridCol w="1275498"/>
              </a:tblGrid>
              <a:tr h="599687">
                <a:tc gridSpan="2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ОБЪЕКТЫ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ОЦЕНКИ</a:t>
                      </a:r>
                      <a:endParaRPr kumimoji="0"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РУДОПРОЯВЛЕНИЯ,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УЧАСТКИ ,</a:t>
                      </a:r>
                      <a:r>
                        <a:rPr kumimoji="0"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ПЛОЩАДИ И</a:t>
                      </a:r>
                      <a:r>
                        <a:rPr kumimoji="0"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ФЛАНГИ МЕСТОРОЖДЕНИЙ</a:t>
                      </a:r>
                      <a:endParaRPr kumimoji="0"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МЕСТОРОЖДЕНИЯ</a:t>
                      </a:r>
                      <a:endParaRPr kumimoji="0"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55" marR="6155" marT="6155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14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СТАДИЯ РАБОТ</a:t>
                      </a:r>
                      <a:endParaRPr kumimoji="0"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РАБОТЫ</a:t>
                      </a:r>
                      <a:endParaRPr kumimoji="0" lang="en-US" sz="8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ПОИСКИ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РАЗВЕДКА </a:t>
                      </a:r>
                      <a:endParaRPr kumimoji="0"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884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Основание</a:t>
                      </a: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начала работ</a:t>
                      </a:r>
                      <a:endParaRPr kumimoji="0" lang="ru-RU" sz="1400" b="0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</a:txBody>
                  <a:tcPr marL="6155" marR="6155" marT="615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поисковые работы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оценочные работы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на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разведочные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 проект  </a:t>
                      </a:r>
                    </a:p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разработки</a:t>
                      </a:r>
                      <a:endParaRPr lang="ru-RU" sz="1100" b="0" dirty="0"/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4D9299">
                            <a:tint val="66000"/>
                            <a:satMod val="160000"/>
                          </a:srgbClr>
                        </a:gs>
                        <a:gs pos="50000">
                          <a:srgbClr val="4D9299">
                            <a:tint val="44500"/>
                            <a:satMod val="160000"/>
                          </a:srgbClr>
                        </a:gs>
                        <a:gs pos="100000">
                          <a:srgbClr val="4D9299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75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Категории  по  степени изученности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ПРОГНОЗНЫЕ РЕСУРСЫ</a:t>
                      </a:r>
                      <a:endParaRPr kumimoji="0"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ГЕОЛОГИЧЕСКИЕ ЗАПАСЫ</a:t>
                      </a:r>
                      <a:endParaRPr kumimoji="0" lang="ru-RU" sz="12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ИЗВЛЕКАЕМЫЕ ЗАПАСЫ</a:t>
                      </a: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223">
                <a:tc vMerge="1"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ru-RU" sz="800" b="0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Возможные</a:t>
                      </a: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Перспективные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baseline="-25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Предполага-емые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b="1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1" u="none" strike="noStrik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FF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</a:t>
                      </a:r>
                      <a:r>
                        <a:rPr kumimoji="0" lang="ru-RU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Разведанные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В+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Доказанные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4364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CRIRSCO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rowSpan="2"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Exploration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esults</a:t>
                      </a:r>
                      <a:endParaRPr kumimoji="0"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MINERAL RESOURCE</a:t>
                      </a:r>
                      <a:r>
                        <a:rPr kumimoji="0" lang="ru-RU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(Минеральные ресурсы)</a:t>
                      </a:r>
                      <a:endParaRPr kumimoji="0" lang="ru-RU" sz="12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noProof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MINERAL RESERVES</a:t>
                      </a:r>
                      <a:endParaRPr kumimoji="0" lang="ru-RU" sz="1200" b="1" i="0" u="none" strike="noStrike" kern="1200" noProof="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(Запасы)</a:t>
                      </a:r>
                      <a:endParaRPr kumimoji="0" lang="ru-RU" sz="1200" b="1" i="0" u="none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u="none" strike="noStrike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Inferred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предполагаемые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Indicated 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исчисленные,  выявленные)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Measured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измеренные,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оценённые)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Probable (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вероятные)</a:t>
                      </a:r>
                      <a:endParaRPr kumimoji="0" lang="ru-RU" sz="14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Proved (</a:t>
                      </a:r>
                      <a:r>
                        <a:rPr kumimoji="0"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доказанные)</a:t>
                      </a:r>
                    </a:p>
                  </a:txBody>
                  <a:tcPr marL="6155" marR="6155" marT="6155" marB="0" anchor="ctr">
                    <a:lnL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229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Экономическая значимость</a:t>
                      </a:r>
                    </a:p>
                  </a:txBody>
                  <a:tcPr vert="vert27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pct90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выделяются</a:t>
                      </a:r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(экономические);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Забалансовые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(потенциально-</a:t>
                      </a:r>
                      <a:r>
                        <a:rPr kumimoji="0" lang="ru-RU" sz="1400" b="0" i="0" u="none" strike="noStrike" kern="1200" baseline="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экономические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1400" b="0" kern="1200" dirty="0">
                        <a:solidFill>
                          <a:srgbClr val="0066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(экономические)</a:t>
                      </a:r>
                      <a:endParaRPr lang="ru-RU" sz="1400" b="0" dirty="0">
                        <a:solidFill>
                          <a:srgbClr val="0066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pattFill prst="horzBrick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81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rgbClr val="4D92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CRIRSCO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vert="vert27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4D9299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выделяются</a:t>
                      </a:r>
                      <a:endParaRPr lang="ru-RU" sz="1400" dirty="0"/>
                    </a:p>
                  </a:txBody>
                  <a:tcPr marL="6155" marR="6155" marT="6155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Потенциально-экономические</a:t>
                      </a: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gConfetti">
                      <a:fgClr>
                        <a:srgbClr val="99FF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66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 </a:t>
                      </a:r>
                      <a:endParaRPr lang="ru-RU" sz="1400" b="1" dirty="0">
                        <a:solidFill>
                          <a:srgbClr val="0066CC"/>
                        </a:solidFill>
                      </a:endParaRPr>
                    </a:p>
                  </a:txBody>
                  <a:tcPr marL="6155" marR="6155" marT="6155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ashDnDiag">
                      <a:fgClr>
                        <a:schemeClr val="accent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8178810" y="2079877"/>
            <a:ext cx="0" cy="324036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-1458"/>
            <a:ext cx="8136904" cy="47813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ПРОЕКТА РОССИЙСКОЙ КЛАССИФИКАЦИИ ЗАПАСОВ ТПИ 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</a:t>
            </a:r>
            <a:r>
              <a:rPr lang="en-US" sz="1600" cap="sm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CRIRSCO</a:t>
            </a:r>
            <a:r>
              <a:rPr lang="ru-RU" sz="1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81" y="6237312"/>
            <a:ext cx="894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классификация запасов по ТПИ находится на межведомственном согласовании. Она сохранила ключевые положительные решения действующей классификации и максимально приближена к международным системам.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6336704" cy="61480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2936"/>
            <a:ext cx="8579296" cy="462322"/>
          </a:xfrm>
        </p:spPr>
        <p:txBody>
          <a:bodyPr/>
          <a:lstStyle/>
          <a:p>
            <a:r>
              <a:rPr lang="ru-RU" sz="1600" cap="all" spc="0" dirty="0" smtClean="0"/>
              <a:t>ПРОЕКТ </a:t>
            </a:r>
            <a:r>
              <a:rPr lang="ru-RU" sz="1600" cap="all" spc="0" dirty="0" err="1" smtClean="0"/>
              <a:t>СОПОСТАВЛЕНИя</a:t>
            </a:r>
            <a:r>
              <a:rPr lang="ru-RU" sz="1600" cap="all" spc="0" dirty="0" smtClean="0"/>
              <a:t> РКООН </a:t>
            </a:r>
            <a:r>
              <a:rPr lang="ru-RU" sz="1600" cap="all" spc="0" dirty="0"/>
              <a:t>и </a:t>
            </a:r>
            <a:r>
              <a:rPr lang="ru-RU" sz="1600" cap="all" spc="0" dirty="0" smtClean="0"/>
              <a:t>ПРОЕКТА КЛАССИФИКАЦИИ РФ </a:t>
            </a:r>
            <a:r>
              <a:rPr lang="ru-RU" sz="1600" cap="all" spc="0" dirty="0"/>
              <a:t>(</a:t>
            </a:r>
            <a:r>
              <a:rPr lang="ru-RU" sz="1600" cap="all" spc="0" dirty="0" smtClean="0"/>
              <a:t>2017)</a:t>
            </a:r>
            <a:endParaRPr lang="ru-RU" sz="1600" cap="all" spc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7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1609775"/>
            <a:ext cx="309634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утверждения НКЗ по ТПИ планируется гармонизировать с рамочной классификацией РКООН и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CRIRSCO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4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62" y="-12936"/>
            <a:ext cx="7969853" cy="462322"/>
          </a:xfrm>
        </p:spPr>
        <p:txBody>
          <a:bodyPr/>
          <a:lstStyle/>
          <a:p>
            <a:r>
              <a:rPr lang="ru-RU" sz="1600" cap="all" spc="0" dirty="0" smtClean="0"/>
              <a:t>Новая классификация по </a:t>
            </a:r>
            <a:r>
              <a:rPr lang="ru-RU" sz="1600" cap="all" spc="0" dirty="0" err="1" smtClean="0"/>
              <a:t>увс</a:t>
            </a:r>
            <a:r>
              <a:rPr lang="ru-RU" sz="1600" cap="all" spc="0" dirty="0" smtClean="0"/>
              <a:t>. </a:t>
            </a:r>
            <a:br>
              <a:rPr lang="ru-RU" sz="1600" cap="all" spc="0" dirty="0" smtClean="0"/>
            </a:br>
            <a:r>
              <a:rPr lang="ru-RU" sz="1600" cap="all" spc="0" dirty="0" smtClean="0"/>
              <a:t>РЕЗУЛЬТАТЫ ПРОВЕДЕНИЯ ГОС.ЭКСПЕРТИЗЫ 2015-2016Г И ПЛАН НА 2017Г</a:t>
            </a:r>
            <a:endParaRPr lang="ru-RU" sz="1600" cap="all" spc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8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563" y="4293096"/>
            <a:ext cx="840190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C8E6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объем представленных документов на госэкспертизу запасов был на 59% больше, чем в 2015 году, в том числе на 10% за счет внедрения новой системы экспертизы (ПТД+ПЗ/ОПЗ)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C8E6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планируется увеличение количества документов предоставляемых на государственную экспертизу запасов и согласование ПТД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29%</a:t>
            </a:r>
          </a:p>
          <a:p>
            <a:pPr marL="742950" lvl="1" indent="-285750" algn="just">
              <a:spcBef>
                <a:spcPts val="1200"/>
              </a:spcBef>
              <a:buClr>
                <a:srgbClr val="CC8E60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равномерное по году представление недропользователями в Роснедра ПТД в течение года (начиная с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63809001"/>
              </p:ext>
            </p:extLst>
          </p:nvPr>
        </p:nvGraphicFramePr>
        <p:xfrm>
          <a:off x="1331640" y="620688"/>
          <a:ext cx="628903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63800" y="7647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1425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4568" y="113577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1155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70372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1493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99097" y="1113130"/>
            <a:ext cx="1016112" cy="408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86184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-19%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161508" y="980728"/>
            <a:ext cx="963536" cy="535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2656" y="842228"/>
            <a:ext cx="77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+29%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192743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(608*)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9433" y="138325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(861*)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563" y="6597352"/>
            <a:ext cx="3865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- всего ПТД, в том числе совместно с ПЗ и ОПЗ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299097" y="1521749"/>
            <a:ext cx="1016112" cy="682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82566" y="1524536"/>
            <a:ext cx="77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+59%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0"/>
            <a:ext cx="8229600" cy="462322"/>
          </a:xfrm>
        </p:spPr>
        <p:txBody>
          <a:bodyPr/>
          <a:lstStyle/>
          <a:p>
            <a:r>
              <a:rPr lang="ru-RU" sz="1600" cap="all" dirty="0" smtClean="0"/>
              <a:t>Новая классификация по </a:t>
            </a:r>
            <a:r>
              <a:rPr lang="ru-RU" sz="1600" cap="all" dirty="0" err="1" smtClean="0"/>
              <a:t>увс</a:t>
            </a:r>
            <a:r>
              <a:rPr lang="ru-RU" sz="1600" cap="all" dirty="0" smtClean="0"/>
              <a:t>. </a:t>
            </a:r>
            <a:br>
              <a:rPr lang="ru-RU" sz="1600" cap="all" dirty="0" smtClean="0"/>
            </a:br>
            <a:r>
              <a:rPr lang="ru-RU" sz="1600" cap="all" dirty="0" smtClean="0"/>
              <a:t>Фактические СРОКИ  ПРОВЕДЕНИЯ  ГОСУДАРСТВЕННОЙ  ЭКСПЕРТИЗЫ </a:t>
            </a:r>
            <a:endParaRPr lang="ru-RU" sz="1600" cap="all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A8AF-F181-4DD6-B967-757F69000348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9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16332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сроки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экспертизы                      подсчета запасов с проектным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(факт)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78" y="566124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2009577"/>
              </p:ext>
            </p:extLst>
          </p:nvPr>
        </p:nvGraphicFramePr>
        <p:xfrm>
          <a:off x="611560" y="1218716"/>
          <a:ext cx="7992888" cy="343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4797152"/>
            <a:ext cx="856895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12 месяцев проведения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госэкспертизы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УВС: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Авторы, представляемых документов, ни разу не воспользовались дополнительным временем на внесение изменений, предусмотренного Постановлением Правительства 69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по ПЗ+ТЭО и по ТЭО были запрошены дополнительные материалы. Средний срок на предоставление доп. материалов составил 12 дней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фактический срок предоставления услуги составил 64% от установленного Постановлением Правительства 69 «основного»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прескательного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срока  (90 дней) и 33% от максимального срока (180 дней)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696" y="132030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292494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27687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24917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276491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3736" y="249173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Ясност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28341</TotalTime>
  <Words>2735</Words>
  <Application>Microsoft Office PowerPoint</Application>
  <PresentationFormat>Экран (4:3)</PresentationFormat>
  <Paragraphs>446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1_Ясность</vt:lpstr>
      <vt:lpstr>2_Ясность</vt:lpstr>
      <vt:lpstr>3_Ясность</vt:lpstr>
      <vt:lpstr>Ясность</vt:lpstr>
      <vt:lpstr>4_Ясность</vt:lpstr>
      <vt:lpstr>Новая классификация запасов полезных ископаемых как основа роста инвестиционного потенциала недр стран Содружества Независимых Государств</vt:lpstr>
      <vt:lpstr>Ключевые задачи  новых классификаций запасов УВС и ТПИ</vt:lpstr>
      <vt:lpstr>В ОСНОВЕ НОВОЙ РОССИЙСКОЙ КЛАССИФИКАЦИИ УВС и ТПИ – ПРОЕКТНЫЙ ПРИНЦИП УПРАВЛЕНИЯ ЗАПАСАМИ</vt:lpstr>
      <vt:lpstr>ОСНОВНЫЕ ПРИНЦИПЫ НОВОЙ КЛАССИФИКАЦИИ ЗАПАСОВ ПО УВС </vt:lpstr>
      <vt:lpstr>МЕЖДУНАРОДНОЕ ПРИЗНАНИЕ СУЩЕСТВУЮЩИХ В РОССИИ СТАНДАРТОВ ПОДСЧЕТА ЗАПАСОВ</vt:lpstr>
      <vt:lpstr>Презентация PowerPoint</vt:lpstr>
      <vt:lpstr>ПРОЕКТ СОПОСТАВЛЕНИя РКООН и ПРОЕКТА КЛАССИФИКАЦИИ РФ (2017)</vt:lpstr>
      <vt:lpstr>Новая классификация по увс.  РЕЗУЛЬТАТЫ ПРОВЕДЕНИЯ ГОС.ЭКСПЕРТИЗЫ 2015-2016Г И ПЛАН НА 2017Г</vt:lpstr>
      <vt:lpstr>Новая классификация по увс.  Фактические СРОКИ  ПРОВЕДЕНИЯ  ГОСУДАРСТВЕННОЙ  ЭКСПЕРТИЗЫ </vt:lpstr>
      <vt:lpstr>РАСПРЕДЕЛЕНИЕ ИЗВЛЕКАЕМЫХ ЗАПАСОВ НЕФТИ РФ ПО СТЕПЕНИ ИХ ПРОМЫШЛЕННОГО ОСВОЕНИЯ НА 1.01.2017Г  (прогноз)</vt:lpstr>
      <vt:lpstr>АНАЛИЗ ЛЬГОТИРУЕМЫХ ОБЪЕКТОВ по УВС</vt:lpstr>
      <vt:lpstr>СТРУКТУРА ОБЪЕКТОВ С ДОЛЕЙ НЕРЕНТАБЕЛЬНЫХ ЗАПАСОВ &gt;80%</vt:lpstr>
      <vt:lpstr>ПРОГНОЗ ДОБЫЧИ ДО 2050 ГОДА</vt:lpstr>
      <vt:lpstr>Центры формирования инвестиционных решений в области освоения полезных ископаемых</vt:lpstr>
      <vt:lpstr>Для создания единой системы экспертизы запасов необходимо</vt:lpstr>
      <vt:lpstr>ПРИЗНАНИЕ ООН РОССИЙСКОЙ КЛАССИФИКАЦИИ И СОЗДАНИЕ ПРОФЕССИОНАЛЬНОГО ЭКСПЕРТНОГО СООБЩЕСТВА ПОЗВОЛЯЕТ ЗАПУСТИТЬ ИНТЕГРАЦИОННЫЕ ПРОЦЕССЫ В СФЕРЕ НЕДРОПОЛЬЗОВАНИЯ В ЕВРАЗЭС</vt:lpstr>
      <vt:lpstr>ДОРОЖНАЯ КАРТА СОЗДАНИЯ ЦЕНТРА ПРИНЯТИЯ ИНВЕСТИЦИОННЫХ РЕШЕНИЙ В ОБЛАСТИ ПИ В ЕВРАЗЭС</vt:lpstr>
      <vt:lpstr>Что такое Евразийский союз экспертов по недропользованию (ЕСОЭН)?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о Внесении изменений в проект приказа «Об утверждении Правил подготовки технических проектов разработки месторождений УВС»  по результатам внедрения новой классификации запасов УВС</dc:title>
  <dc:creator>Браткова</dc:creator>
  <cp:lastModifiedBy>Трофимова О.В.</cp:lastModifiedBy>
  <cp:revision>221</cp:revision>
  <cp:lastPrinted>2017-09-15T11:44:04Z</cp:lastPrinted>
  <dcterms:created xsi:type="dcterms:W3CDTF">2016-11-28T10:54:35Z</dcterms:created>
  <dcterms:modified xsi:type="dcterms:W3CDTF">2017-09-21T10:36:10Z</dcterms:modified>
</cp:coreProperties>
</file>