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</p:sldMasterIdLst>
  <p:notesMasterIdLst>
    <p:notesMasterId r:id="rId9"/>
  </p:notesMasterIdLst>
  <p:sldIdLst>
    <p:sldId id="262" r:id="rId3"/>
    <p:sldId id="274" r:id="rId4"/>
    <p:sldId id="276" r:id="rId5"/>
    <p:sldId id="270" r:id="rId6"/>
    <p:sldId id="271" r:id="rId7"/>
    <p:sldId id="277" r:id="rId8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FF"/>
    <a:srgbClr val="0000CC"/>
    <a:srgbClr val="0CA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2" y="1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50F6C-0991-4C83-A4A3-36085E57184D}" type="datetimeFigureOut">
              <a:rPr lang="ru-RU" smtClean="0"/>
              <a:t>21.09.2017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3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32796-C12C-4457-88DB-58CBDAD04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67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949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548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221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21.09.2017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174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21.09.2017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0326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21.09.2017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523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21.09.2017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723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21.09.2017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201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21.09.2017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788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21.09.2017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8183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21.09.2017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52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6387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21.09.2017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4154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21.09.2017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3544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21.09.2017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61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794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226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21.09.2017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08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21.09.2017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81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21.09.2017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55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72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82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86D5F-A6B7-4EC1-9D7F-1DAEB29E7375}" type="datetimeFigureOut">
              <a:rPr lang="ru-RU" smtClean="0"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65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86D5F-A6B7-4EC1-9D7F-1DAEB29E7375}" type="datetimeFigureOut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21.09.2017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97248-CF94-47A2-AEB6-C303FCF0E718}" type="slidenum">
              <a:rPr lang="ru-RU" smtClean="0">
                <a:solidFill>
                  <a:srgbClr val="292934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2929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68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3"/>
          <p:cNvSpPr/>
          <p:nvPr/>
        </p:nvSpPr>
        <p:spPr>
          <a:xfrm>
            <a:off x="1461960" y="180784"/>
            <a:ext cx="7373880" cy="517680"/>
          </a:xfrm>
          <a:custGeom>
            <a:avLst/>
            <a:gdLst/>
            <a:ahLst/>
            <a:cxnLst/>
            <a:rect l="l" t="t" r="r" b="b"/>
            <a:pathLst>
              <a:path w="7374255" h="518159">
                <a:moveTo>
                  <a:pt x="0" y="517728"/>
                </a:moveTo>
                <a:lnTo>
                  <a:pt x="7374001" y="517728"/>
                </a:lnTo>
                <a:lnTo>
                  <a:pt x="7374001" y="0"/>
                </a:lnTo>
                <a:lnTo>
                  <a:pt x="0" y="0"/>
                </a:lnTo>
                <a:lnTo>
                  <a:pt x="0" y="517728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4" name="CustomShape 4"/>
          <p:cNvSpPr/>
          <p:nvPr/>
        </p:nvSpPr>
        <p:spPr>
          <a:xfrm>
            <a:off x="1461960" y="174304"/>
            <a:ext cx="360" cy="543240"/>
          </a:xfrm>
          <a:custGeom>
            <a:avLst/>
            <a:gdLst/>
            <a:ahLst/>
            <a:cxnLst/>
            <a:rect l="l" t="t" r="r" b="b"/>
            <a:pathLst>
              <a:path h="543560">
                <a:moveTo>
                  <a:pt x="0" y="0"/>
                </a:moveTo>
                <a:lnTo>
                  <a:pt x="0" y="543178"/>
                </a:lnTo>
              </a:path>
            </a:pathLst>
          </a:custGeom>
          <a:noFill/>
          <a:ln w="1260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5" name="CustomShape 5"/>
          <p:cNvSpPr/>
          <p:nvPr/>
        </p:nvSpPr>
        <p:spPr>
          <a:xfrm>
            <a:off x="8836200" y="174304"/>
            <a:ext cx="360" cy="543240"/>
          </a:xfrm>
          <a:custGeom>
            <a:avLst/>
            <a:gdLst/>
            <a:ahLst/>
            <a:cxnLst/>
            <a:rect l="l" t="t" r="r" b="b"/>
            <a:pathLst>
              <a:path h="543560">
                <a:moveTo>
                  <a:pt x="0" y="0"/>
                </a:moveTo>
                <a:lnTo>
                  <a:pt x="0" y="543178"/>
                </a:lnTo>
              </a:path>
            </a:pathLst>
          </a:custGeom>
          <a:noFill/>
          <a:ln w="1260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6" name="CustomShape 6"/>
          <p:cNvSpPr/>
          <p:nvPr/>
        </p:nvSpPr>
        <p:spPr>
          <a:xfrm>
            <a:off x="154080" y="180784"/>
            <a:ext cx="8688240" cy="360"/>
          </a:xfrm>
          <a:custGeom>
            <a:avLst/>
            <a:gdLst/>
            <a:ahLst/>
            <a:cxnLst/>
            <a:rect l="l" t="t" r="r" b="b"/>
            <a:pathLst>
              <a:path w="8688705">
                <a:moveTo>
                  <a:pt x="0" y="0"/>
                </a:moveTo>
                <a:lnTo>
                  <a:pt x="8688387" y="0"/>
                </a:lnTo>
              </a:path>
            </a:pathLst>
          </a:custGeom>
          <a:noFill/>
          <a:ln w="1260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7" name="CustomShape 7"/>
          <p:cNvSpPr/>
          <p:nvPr/>
        </p:nvSpPr>
        <p:spPr>
          <a:xfrm>
            <a:off x="154080" y="698464"/>
            <a:ext cx="8688240" cy="360"/>
          </a:xfrm>
          <a:custGeom>
            <a:avLst/>
            <a:gdLst/>
            <a:ahLst/>
            <a:cxnLst/>
            <a:rect l="l" t="t" r="r" b="b"/>
            <a:pathLst>
              <a:path w="8688705">
                <a:moveTo>
                  <a:pt x="0" y="0"/>
                </a:moveTo>
                <a:lnTo>
                  <a:pt x="8688387" y="0"/>
                </a:lnTo>
              </a:path>
            </a:pathLst>
          </a:custGeom>
          <a:noFill/>
          <a:ln w="381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CustomShape 8"/>
          <p:cNvSpPr/>
          <p:nvPr/>
        </p:nvSpPr>
        <p:spPr>
          <a:xfrm>
            <a:off x="2277720" y="321184"/>
            <a:ext cx="5741280" cy="21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МИНИСТЕРСТВО ПО </a:t>
            </a:r>
            <a:r>
              <a:rPr lang="ru-RU" sz="1400" b="0" strike="noStrike" spc="-4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ИНВЕСТИЦИЯМ </a:t>
            </a: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 </a:t>
            </a:r>
            <a:r>
              <a:rPr lang="ru-RU" sz="1400" b="0" strike="noStrike" spc="-9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РАЗВИТИЮ </a:t>
            </a:r>
            <a:r>
              <a:rPr lang="ru-RU" sz="1400" b="0" strike="noStrike" spc="-4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РЕСПУБЛИКИ</a:t>
            </a:r>
            <a:r>
              <a:rPr lang="ru-RU" sz="1400" b="0" strike="noStrike" spc="-9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1400" b="0" strike="noStrike" spc="-12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КАЗАХСТАН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CustomShape 9"/>
          <p:cNvSpPr/>
          <p:nvPr/>
        </p:nvSpPr>
        <p:spPr>
          <a:xfrm>
            <a:off x="619200" y="114184"/>
            <a:ext cx="650520" cy="65052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7" name="Picture 2" descr="C:\Users\админ\Desktop\президент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51" y="2240757"/>
            <a:ext cx="3243856" cy="2559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Прямоугольник 58"/>
          <p:cNvSpPr/>
          <p:nvPr/>
        </p:nvSpPr>
        <p:spPr>
          <a:xfrm>
            <a:off x="3923928" y="1700808"/>
            <a:ext cx="4854423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defRPr/>
            </a:pPr>
            <a:r>
              <a:rPr lang="ru-RU" sz="2000" b="1" dirty="0">
                <a:solidFill>
                  <a:srgbClr val="C00000"/>
                </a:solidFill>
                <a:ea typeface="+mj-ea"/>
                <a:cs typeface="Arial" pitchFamily="34" charset="0"/>
              </a:rPr>
              <a:t>Шаг 74  </a:t>
            </a:r>
            <a:r>
              <a:rPr lang="ru-RU" sz="2000" b="1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Программы </a:t>
            </a:r>
            <a:r>
              <a:rPr lang="ru-RU" sz="2000" b="1" dirty="0">
                <a:solidFill>
                  <a:srgbClr val="C00000"/>
                </a:solidFill>
                <a:ea typeface="+mj-ea"/>
                <a:cs typeface="Arial" pitchFamily="34" charset="0"/>
              </a:rPr>
              <a:t>Президента Республики Казахстан от 20 мая 2015 </a:t>
            </a:r>
            <a:r>
              <a:rPr lang="ru-RU" sz="2000" b="1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года «План </a:t>
            </a:r>
            <a:r>
              <a:rPr lang="ru-RU" sz="2000" b="1" dirty="0">
                <a:solidFill>
                  <a:srgbClr val="C00000"/>
                </a:solidFill>
                <a:ea typeface="+mj-ea"/>
                <a:cs typeface="Arial" pitchFamily="34" charset="0"/>
              </a:rPr>
              <a:t>нации - 100 конкретных </a:t>
            </a:r>
            <a:r>
              <a:rPr lang="ru-RU" sz="2000" b="1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шагов»:</a:t>
            </a:r>
            <a:endParaRPr lang="ru-RU" sz="2000" b="1" dirty="0">
              <a:solidFill>
                <a:srgbClr val="C00000"/>
              </a:solidFill>
              <a:ea typeface="+mj-ea"/>
              <a:cs typeface="Arial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b="1" dirty="0" smtClean="0">
                <a:solidFill>
                  <a:prstClr val="black"/>
                </a:solidFill>
                <a:ea typeface="+mj-ea"/>
                <a:cs typeface="Arial" pitchFamily="34" charset="0"/>
              </a:rPr>
              <a:t>Повышение </a:t>
            </a:r>
            <a:r>
              <a:rPr lang="ru-RU" sz="2000" b="1" dirty="0">
                <a:solidFill>
                  <a:prstClr val="black"/>
                </a:solidFill>
                <a:ea typeface="+mj-ea"/>
                <a:cs typeface="Arial" pitchFamily="34" charset="0"/>
              </a:rPr>
              <a:t>прозрачности и </a:t>
            </a:r>
            <a:r>
              <a:rPr lang="ru-RU" sz="2000" b="1" dirty="0" smtClean="0">
                <a:solidFill>
                  <a:prstClr val="black"/>
                </a:solidFill>
                <a:ea typeface="+mj-ea"/>
                <a:cs typeface="Arial" pitchFamily="34" charset="0"/>
              </a:rPr>
              <a:t>предсказуемости сферы </a:t>
            </a:r>
            <a:r>
              <a:rPr lang="ru-RU" sz="2000" b="1" dirty="0">
                <a:solidFill>
                  <a:prstClr val="black"/>
                </a:solidFill>
                <a:ea typeface="+mj-ea"/>
                <a:cs typeface="Arial" pitchFamily="34" charset="0"/>
              </a:rPr>
              <a:t>недропользования через </a:t>
            </a:r>
            <a:r>
              <a:rPr lang="ru-RU" sz="2000" b="1" dirty="0">
                <a:solidFill>
                  <a:prstClr val="black"/>
                </a:solidFill>
                <a:ea typeface="Calibri"/>
                <a:cs typeface="Arial" pitchFamily="34" charset="0"/>
              </a:rPr>
              <a:t>ВНЕДРЕНИЕ МЕЖДУНАРОДНОЙ СИСТЕМЫ СТАНДАРТОВ ОТЧЕТНОСТИ ПО ЗАПАСАМ </a:t>
            </a:r>
            <a:r>
              <a:rPr lang="ru-RU" sz="2000" b="1" dirty="0" smtClean="0">
                <a:solidFill>
                  <a:prstClr val="black"/>
                </a:solidFill>
                <a:ea typeface="Calibri"/>
                <a:cs typeface="Arial" pitchFamily="34" charset="0"/>
              </a:rPr>
              <a:t>ПОЛЕЗНЫХ </a:t>
            </a:r>
            <a:r>
              <a:rPr lang="ru-RU" sz="2000" b="1" dirty="0">
                <a:solidFill>
                  <a:prstClr val="black"/>
                </a:solidFill>
                <a:ea typeface="Calibri"/>
                <a:cs typeface="Arial" pitchFamily="34" charset="0"/>
              </a:rPr>
              <a:t>ИСКОПАЕМЫХ </a:t>
            </a:r>
            <a:r>
              <a:rPr lang="ru-RU" sz="2000" b="1" dirty="0" smtClean="0">
                <a:solidFill>
                  <a:srgbClr val="000000"/>
                </a:solidFill>
                <a:ea typeface="Calibri"/>
                <a:cs typeface="Arial" pitchFamily="34" charset="0"/>
              </a:rPr>
              <a:t>CRIRSCO</a:t>
            </a:r>
            <a:r>
              <a:rPr lang="en-US" sz="2000" b="1" dirty="0" smtClean="0">
                <a:solidFill>
                  <a:srgbClr val="000000"/>
                </a:solidFill>
                <a:ea typeface="Calibri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ea typeface="Calibri"/>
                <a:cs typeface="Arial" pitchFamily="34" charset="0"/>
              </a:rPr>
              <a:t>и углеводородного </a:t>
            </a:r>
            <a:r>
              <a:rPr lang="ru-RU" sz="2000" b="1" dirty="0" smtClean="0">
                <a:solidFill>
                  <a:srgbClr val="000000"/>
                </a:solidFill>
                <a:ea typeface="Calibri"/>
                <a:cs typeface="Arial" pitchFamily="34" charset="0"/>
              </a:rPr>
              <a:t>сырья</a:t>
            </a:r>
            <a:endParaRPr lang="ru-RU" sz="2000" dirty="0">
              <a:solidFill>
                <a:prstClr val="black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668344" y="6165304"/>
            <a:ext cx="1069353" cy="421654"/>
          </a:xfrm>
          <a:prstGeom prst="rect">
            <a:avLst/>
          </a:prstGeom>
          <a:solidFill>
            <a:schemeClr val="accent1">
              <a:alpha val="46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66FF"/>
                </a:solidFill>
                <a:ea typeface="+mj-ea"/>
                <a:cs typeface="Arial" pitchFamily="34" charset="0"/>
              </a:rPr>
              <a:t>Слайд 1</a:t>
            </a:r>
            <a:endParaRPr lang="ru-RU" sz="2000" dirty="0">
              <a:solidFill>
                <a:srgbClr val="0066FF"/>
              </a:solidFill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0878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624"/>
            <a:ext cx="82248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496705"/>
            <a:ext cx="1800200" cy="1212215"/>
          </a:xfrm>
          <a:prstGeom prst="rect">
            <a:avLst/>
          </a:prstGeom>
        </p:spPr>
      </p:pic>
      <p:sp>
        <p:nvSpPr>
          <p:cNvPr id="4" name="Объект 2"/>
          <p:cNvSpPr txBox="1">
            <a:spLocks/>
          </p:cNvSpPr>
          <p:nvPr/>
        </p:nvSpPr>
        <p:spPr>
          <a:xfrm>
            <a:off x="407503" y="2708920"/>
            <a:ext cx="4164497" cy="366721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70C0"/>
                </a:solidFill>
              </a:rPr>
              <a:t>Казахстанская </a:t>
            </a:r>
            <a:r>
              <a:rPr lang="ru-RU" b="1" dirty="0">
                <a:solidFill>
                  <a:srgbClr val="0070C0"/>
                </a:solidFill>
              </a:rPr>
              <a:t>Ассоциация публичной отчетности 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о </a:t>
            </a:r>
            <a:r>
              <a:rPr lang="ru-RU" b="1" dirty="0">
                <a:solidFill>
                  <a:srgbClr val="0070C0"/>
                </a:solidFill>
              </a:rPr>
              <a:t>результатах </a:t>
            </a:r>
            <a:r>
              <a:rPr lang="ru-RU" b="1" dirty="0" smtClean="0">
                <a:solidFill>
                  <a:srgbClr val="0070C0"/>
                </a:solidFill>
              </a:rPr>
              <a:t>геологоразведочных </a:t>
            </a:r>
            <a:r>
              <a:rPr lang="ru-RU" b="1" dirty="0">
                <a:solidFill>
                  <a:srgbClr val="0070C0"/>
                </a:solidFill>
              </a:rPr>
              <a:t>работ, Минеральных Ресурсах и Минеральных </a:t>
            </a:r>
            <a:r>
              <a:rPr lang="ru-RU" b="1" dirty="0" smtClean="0">
                <a:solidFill>
                  <a:srgbClr val="0070C0"/>
                </a:solidFill>
              </a:rPr>
              <a:t>Запасах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5" name="Рисунок 4" descr="C:\Users\dell\AppData\Local\Microsoft\Windows\INetCache\Content.Outlook\V3YSPM6W\ponen logo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578" y="1496705"/>
            <a:ext cx="1991324" cy="126602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4572000" y="2708920"/>
            <a:ext cx="432048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500" b="1" dirty="0" smtClean="0">
                <a:solidFill>
                  <a:srgbClr val="0070C0"/>
                </a:solidFill>
              </a:rPr>
              <a:t>Профессиональное </a:t>
            </a:r>
            <a:r>
              <a:rPr lang="ru-RU" sz="2500" b="1" dirty="0">
                <a:solidFill>
                  <a:srgbClr val="0070C0"/>
                </a:solidFill>
              </a:rPr>
              <a:t>объединение независимых экспертов в </a:t>
            </a:r>
            <a:r>
              <a:rPr lang="ru-RU" sz="2500" b="1" dirty="0" smtClean="0">
                <a:solidFill>
                  <a:srgbClr val="0070C0"/>
                </a:solidFill>
              </a:rPr>
              <a:t>недропользовании</a:t>
            </a:r>
          </a:p>
        </p:txBody>
      </p:sp>
      <p:sp>
        <p:nvSpPr>
          <p:cNvPr id="7" name="Прямоугольник 1"/>
          <p:cNvSpPr/>
          <p:nvPr/>
        </p:nvSpPr>
        <p:spPr>
          <a:xfrm>
            <a:off x="271450" y="812190"/>
            <a:ext cx="83383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3000" b="1" dirty="0">
                <a:solidFill>
                  <a:srgbClr val="000099"/>
                </a:solidFill>
              </a:rPr>
              <a:t>В соответствии с требованиями </a:t>
            </a:r>
            <a:r>
              <a:rPr lang="ru-RU" sz="3000" b="1" dirty="0" smtClean="0">
                <a:solidFill>
                  <a:srgbClr val="000099"/>
                </a:solidFill>
              </a:rPr>
              <a:t>CRIRSCO созданы:</a:t>
            </a:r>
            <a:endParaRPr lang="ru-RU" sz="3000" b="1" dirty="0">
              <a:solidFill>
                <a:srgbClr val="000099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68344" y="6165304"/>
            <a:ext cx="1069353" cy="421654"/>
          </a:xfrm>
          <a:prstGeom prst="rect">
            <a:avLst/>
          </a:prstGeom>
          <a:solidFill>
            <a:schemeClr val="accent1">
              <a:alpha val="46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66FF"/>
                </a:solidFill>
                <a:ea typeface="+mj-ea"/>
                <a:cs typeface="Arial" pitchFamily="34" charset="0"/>
              </a:rPr>
              <a:t>Слайд 2</a:t>
            </a:r>
            <a:endParaRPr lang="ru-RU" sz="2000" dirty="0">
              <a:solidFill>
                <a:srgbClr val="0066FF"/>
              </a:solidFill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204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624"/>
            <a:ext cx="82248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1"/>
          <p:cNvSpPr/>
          <p:nvPr/>
        </p:nvSpPr>
        <p:spPr>
          <a:xfrm>
            <a:off x="271450" y="812190"/>
            <a:ext cx="83383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3000" b="1" dirty="0" smtClean="0">
                <a:solidFill>
                  <a:srgbClr val="000099"/>
                </a:solidFill>
              </a:rPr>
              <a:t>Разработаны </a:t>
            </a:r>
            <a:r>
              <a:rPr lang="ru-RU" sz="3000" b="1" dirty="0">
                <a:solidFill>
                  <a:srgbClr val="000099"/>
                </a:solidFill>
              </a:rPr>
              <a:t>все необходимые нормативно-технические документы</a:t>
            </a:r>
          </a:p>
        </p:txBody>
      </p:sp>
      <p:sp>
        <p:nvSpPr>
          <p:cNvPr id="10" name="Прямоугольник 5"/>
          <p:cNvSpPr/>
          <p:nvPr/>
        </p:nvSpPr>
        <p:spPr bwMode="auto">
          <a:xfrm>
            <a:off x="6832350" y="2176882"/>
            <a:ext cx="1828190" cy="2784782"/>
          </a:xfrm>
          <a:prstGeom prst="rect">
            <a:avLst/>
          </a:prstGeom>
          <a:noFill/>
          <a:ln w="15875" cap="flat" cmpd="sng" algn="ctr">
            <a:solidFill>
              <a:sysClr val="windowText" lastClr="000000">
                <a:lumMod val="50000"/>
              </a:sys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2555202" y="2151556"/>
            <a:ext cx="1885405" cy="2812419"/>
          </a:xfrm>
          <a:prstGeom prst="rect">
            <a:avLst/>
          </a:prstGeom>
          <a:noFill/>
          <a:ln w="15875" cap="flat" cmpd="sng" algn="ctr">
            <a:solidFill>
              <a:sysClr val="windowText" lastClr="000000">
                <a:lumMod val="50000"/>
              </a:sys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6" name="Прямоугольник 3"/>
          <p:cNvSpPr/>
          <p:nvPr/>
        </p:nvSpPr>
        <p:spPr bwMode="auto">
          <a:xfrm>
            <a:off x="539552" y="2146177"/>
            <a:ext cx="1809319" cy="2819094"/>
          </a:xfrm>
          <a:prstGeom prst="rect">
            <a:avLst/>
          </a:prstGeom>
          <a:noFill/>
          <a:ln w="15875" cap="flat" cmpd="sng" algn="ctr">
            <a:solidFill>
              <a:sysClr val="windowText" lastClr="000000">
                <a:lumMod val="50000"/>
              </a:sys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668344" y="6165304"/>
            <a:ext cx="1069353" cy="421654"/>
          </a:xfrm>
          <a:prstGeom prst="rect">
            <a:avLst/>
          </a:prstGeom>
          <a:solidFill>
            <a:schemeClr val="accent1">
              <a:alpha val="46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66FF"/>
                </a:solidFill>
                <a:ea typeface="+mj-ea"/>
                <a:cs typeface="Arial" pitchFamily="34" charset="0"/>
              </a:rPr>
              <a:t>Слайд 3</a:t>
            </a:r>
            <a:endParaRPr lang="ru-RU" sz="2000" dirty="0">
              <a:solidFill>
                <a:srgbClr val="0066FF"/>
              </a:solidFill>
              <a:ea typeface="+mj-ea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4716016" y="2146177"/>
            <a:ext cx="1857401" cy="2809938"/>
          </a:xfrm>
          <a:prstGeom prst="rect">
            <a:avLst/>
          </a:prstGeom>
          <a:noFill/>
          <a:ln w="15875" cap="flat" cmpd="sng" algn="ctr">
            <a:solidFill>
              <a:sysClr val="windowText" lastClr="000000">
                <a:lumMod val="50000"/>
              </a:sysClr>
            </a:solidFill>
            <a:prstDash val="solid"/>
          </a:ln>
          <a:effectLst/>
        </p:spPr>
        <p:txBody>
          <a:bodyPr anchor="t" anchorCtr="1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1999" y="3365374"/>
            <a:ext cx="208823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Кодекс «Профессиональная этика эксперта»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875" y="2327631"/>
            <a:ext cx="1146147" cy="749873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371" y="2313892"/>
            <a:ext cx="1146147" cy="749873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875" y="2327631"/>
            <a:ext cx="1146147" cy="749873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19" y="2327630"/>
            <a:ext cx="1146147" cy="749873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6832350" y="3126848"/>
            <a:ext cx="180786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/>
              <a:t>«</a:t>
            </a:r>
            <a:r>
              <a:rPr lang="ru-RU" sz="1200" b="1" dirty="0"/>
              <a:t>Порядок привлечения независимых экспертов и экспертных групп, проведение независимой экспертизы недр и оплата их услуг»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39552" y="3240993"/>
            <a:ext cx="18093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/>
              <a:t>Кодекс </a:t>
            </a:r>
            <a:r>
              <a:rPr lang="ru-RU" sz="1200" b="1" dirty="0"/>
              <a:t>стандартов публичной отчетности о результатах геологоразведочных работ, минеральных ресурсах и минеральных запасах (Кодекс KAZRC)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531869" y="3212976"/>
            <a:ext cx="18854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/>
              <a:t>Руководство по Гармонизации стандартов отчетности Казахстана с международными стандартами по системе CRIRSCO</a:t>
            </a:r>
          </a:p>
        </p:txBody>
      </p:sp>
    </p:spTree>
    <p:extLst>
      <p:ext uri="{BB962C8B-B14F-4D97-AF65-F5344CB8AC3E}">
        <p14:creationId xmlns:p14="http://schemas.microsoft.com/office/powerpoint/2010/main" val="2468001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21878" y="563115"/>
            <a:ext cx="78725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>
                <a:solidFill>
                  <a:srgbClr val="000099"/>
                </a:solidFill>
              </a:rPr>
              <a:t>Ассоциация  </a:t>
            </a:r>
            <a:r>
              <a:rPr lang="en-US" sz="3000" b="1" dirty="0" smtClean="0">
                <a:solidFill>
                  <a:srgbClr val="000099"/>
                </a:solidFill>
              </a:rPr>
              <a:t>KA</a:t>
            </a:r>
            <a:r>
              <a:rPr lang="en-US" sz="3000" b="1" dirty="0">
                <a:solidFill>
                  <a:srgbClr val="000099"/>
                </a:solidFill>
              </a:rPr>
              <a:t>Z</a:t>
            </a:r>
            <a:r>
              <a:rPr lang="en-US" sz="3000" b="1" dirty="0" smtClean="0">
                <a:solidFill>
                  <a:srgbClr val="000099"/>
                </a:solidFill>
              </a:rPr>
              <a:t>RC</a:t>
            </a:r>
            <a:r>
              <a:rPr lang="ru-RU" sz="3000" b="1" dirty="0" smtClean="0">
                <a:solidFill>
                  <a:srgbClr val="000099"/>
                </a:solidFill>
              </a:rPr>
              <a:t>  </a:t>
            </a:r>
            <a:r>
              <a:rPr lang="ru-RU" sz="3000" b="1" dirty="0">
                <a:solidFill>
                  <a:srgbClr val="000099"/>
                </a:solidFill>
              </a:rPr>
              <a:t>стала 10 членом </a:t>
            </a:r>
            <a:r>
              <a:rPr lang="en-US" sz="3000" b="1" dirty="0" smtClean="0">
                <a:solidFill>
                  <a:srgbClr val="000099"/>
                </a:solidFill>
              </a:rPr>
              <a:t>CRIRSCO</a:t>
            </a:r>
            <a:endParaRPr lang="ru-RU" sz="2500" b="1" dirty="0">
              <a:solidFill>
                <a:srgbClr val="000099"/>
              </a:solidFill>
            </a:endParaRPr>
          </a:p>
          <a:p>
            <a:pPr algn="ctr"/>
            <a:r>
              <a:rPr lang="en-US" sz="2500" b="1" dirty="0" smtClean="0">
                <a:solidFill>
                  <a:srgbClr val="000099"/>
                </a:solidFill>
              </a:rPr>
              <a:t>14</a:t>
            </a:r>
            <a:r>
              <a:rPr lang="ru-RU" sz="2500" b="1" dirty="0" smtClean="0">
                <a:solidFill>
                  <a:srgbClr val="000099"/>
                </a:solidFill>
              </a:rPr>
              <a:t> </a:t>
            </a:r>
            <a:r>
              <a:rPr lang="ru-RU" sz="2500" b="1" dirty="0">
                <a:solidFill>
                  <a:srgbClr val="000099"/>
                </a:solidFill>
              </a:rPr>
              <a:t>июня 2016 года </a:t>
            </a:r>
            <a:r>
              <a:rPr lang="en-US" sz="2500" b="1" dirty="0">
                <a:solidFill>
                  <a:srgbClr val="000099"/>
                </a:solidFill>
              </a:rPr>
              <a:t>CRIRSCO </a:t>
            </a:r>
            <a:r>
              <a:rPr lang="ru-RU" sz="2500" b="1" dirty="0">
                <a:solidFill>
                  <a:srgbClr val="000099"/>
                </a:solidFill>
              </a:rPr>
              <a:t>принял кодекс </a:t>
            </a:r>
            <a:r>
              <a:rPr lang="en-US" sz="2500" b="1" dirty="0" smtClean="0">
                <a:solidFill>
                  <a:srgbClr val="000099"/>
                </a:solidFill>
              </a:rPr>
              <a:t>KA</a:t>
            </a:r>
            <a:r>
              <a:rPr lang="en-US" sz="2500" b="1" dirty="0">
                <a:solidFill>
                  <a:srgbClr val="000099"/>
                </a:solidFill>
              </a:rPr>
              <a:t>Z</a:t>
            </a:r>
            <a:r>
              <a:rPr lang="en-US" sz="2500" b="1" dirty="0" smtClean="0">
                <a:solidFill>
                  <a:srgbClr val="000099"/>
                </a:solidFill>
              </a:rPr>
              <a:t>RC</a:t>
            </a:r>
            <a:r>
              <a:rPr lang="ru-RU" sz="2500" b="1" dirty="0" smtClean="0">
                <a:solidFill>
                  <a:srgbClr val="000099"/>
                </a:solidFill>
              </a:rPr>
              <a:t> </a:t>
            </a:r>
            <a:r>
              <a:rPr lang="en-US" sz="2500" b="1" dirty="0" smtClean="0">
                <a:solidFill>
                  <a:srgbClr val="000099"/>
                </a:solidFill>
              </a:rPr>
              <a:t>             </a:t>
            </a:r>
            <a:r>
              <a:rPr lang="ru-RU" sz="2500" b="1" dirty="0" smtClean="0">
                <a:solidFill>
                  <a:srgbClr val="000099"/>
                </a:solidFill>
              </a:rPr>
              <a:t>в </a:t>
            </a:r>
            <a:r>
              <a:rPr lang="ru-RU" sz="2500" b="1" dirty="0">
                <a:solidFill>
                  <a:srgbClr val="000099"/>
                </a:solidFill>
              </a:rPr>
              <a:t>семейство международных </a:t>
            </a:r>
            <a:r>
              <a:rPr lang="ru-RU" sz="2500" b="1" dirty="0" smtClean="0">
                <a:solidFill>
                  <a:srgbClr val="000099"/>
                </a:solidFill>
              </a:rPr>
              <a:t>стандартов</a:t>
            </a:r>
            <a:endParaRPr lang="ru-RU" sz="2500" b="1" dirty="0">
              <a:solidFill>
                <a:srgbClr val="00009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886554"/>
            <a:ext cx="60960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ustomShape 3"/>
          <p:cNvSpPr/>
          <p:nvPr/>
        </p:nvSpPr>
        <p:spPr>
          <a:xfrm>
            <a:off x="1461960" y="88920"/>
            <a:ext cx="7373880" cy="517680"/>
          </a:xfrm>
          <a:custGeom>
            <a:avLst/>
            <a:gdLst/>
            <a:ahLst/>
            <a:cxnLst/>
            <a:rect l="l" t="t" r="r" b="b"/>
            <a:pathLst>
              <a:path w="7374255" h="518159">
                <a:moveTo>
                  <a:pt x="0" y="517728"/>
                </a:moveTo>
                <a:lnTo>
                  <a:pt x="7374001" y="517728"/>
                </a:lnTo>
                <a:lnTo>
                  <a:pt x="7374001" y="0"/>
                </a:lnTo>
                <a:lnTo>
                  <a:pt x="0" y="0"/>
                </a:lnTo>
                <a:lnTo>
                  <a:pt x="0" y="517728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9"/>
          <p:cNvSpPr/>
          <p:nvPr/>
        </p:nvSpPr>
        <p:spPr>
          <a:xfrm>
            <a:off x="619200" y="22320"/>
            <a:ext cx="650520" cy="65052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531" y="203560"/>
            <a:ext cx="590073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358" y="3140968"/>
            <a:ext cx="1281826" cy="863153"/>
          </a:xfrm>
          <a:prstGeom prst="rect">
            <a:avLst/>
          </a:prstGeom>
        </p:spPr>
      </p:pic>
      <p:pic>
        <p:nvPicPr>
          <p:cNvPr id="10" name="Рисунок 4" descr="C:\Users\dell\AppData\Local\Microsoft\Windows\INetCache\Content.Outlook\V3YSPM6W\ponen logo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91" y="4365104"/>
            <a:ext cx="1390360" cy="9950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" y="1886554"/>
            <a:ext cx="2689353" cy="934831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7668344" y="6165304"/>
            <a:ext cx="1069353" cy="421654"/>
          </a:xfrm>
          <a:prstGeom prst="rect">
            <a:avLst/>
          </a:prstGeom>
          <a:solidFill>
            <a:schemeClr val="accent1">
              <a:alpha val="46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66FF"/>
                </a:solidFill>
                <a:ea typeface="+mj-ea"/>
                <a:cs typeface="Arial" pitchFamily="34" charset="0"/>
              </a:rPr>
              <a:t>Слайд 4</a:t>
            </a:r>
            <a:endParaRPr lang="ru-RU" sz="2000" dirty="0">
              <a:solidFill>
                <a:srgbClr val="0066FF"/>
              </a:solidFill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5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1043" y="836712"/>
            <a:ext cx="806139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0099"/>
                </a:solidFill>
                <a:latin typeface="Arial Black" pitchFamily="34" charset="0"/>
                <a:cs typeface="Arial" pitchFamily="34" charset="0"/>
              </a:rPr>
              <a:t>Переход на международную систему стандартов отчетности будет осуществлен после утверждения и ввода в действие </a:t>
            </a:r>
            <a:endParaRPr lang="ru-RU" sz="2000" b="1" dirty="0" smtClean="0">
              <a:solidFill>
                <a:srgbClr val="000099"/>
              </a:solidFill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0099"/>
                </a:solidFill>
                <a:latin typeface="Arial Black" pitchFamily="34" charset="0"/>
                <a:cs typeface="Arial" pitchFamily="34" charset="0"/>
              </a:rPr>
              <a:t>Кодекса </a:t>
            </a:r>
            <a:r>
              <a:rPr lang="ru-RU" sz="2000" b="1" dirty="0">
                <a:solidFill>
                  <a:srgbClr val="000099"/>
                </a:solidFill>
                <a:latin typeface="Arial Black" pitchFamily="34" charset="0"/>
                <a:cs typeface="Arial" pitchFamily="34" charset="0"/>
              </a:rPr>
              <a:t>«О недрах и недропользовании».</a:t>
            </a:r>
            <a:endParaRPr lang="en-US" sz="2000" b="1" dirty="0" smtClean="0">
              <a:solidFill>
                <a:srgbClr val="000099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43" y="0"/>
            <a:ext cx="82184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668344" y="6165304"/>
            <a:ext cx="1069353" cy="421654"/>
          </a:xfrm>
          <a:prstGeom prst="rect">
            <a:avLst/>
          </a:prstGeom>
          <a:solidFill>
            <a:schemeClr val="accent1">
              <a:alpha val="46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66FF"/>
                </a:solidFill>
                <a:ea typeface="+mj-ea"/>
                <a:cs typeface="Arial" pitchFamily="34" charset="0"/>
              </a:rPr>
              <a:t>Слайд </a:t>
            </a:r>
            <a:r>
              <a:rPr lang="en-US" sz="2000" dirty="0" smtClean="0">
                <a:solidFill>
                  <a:srgbClr val="0066FF"/>
                </a:solidFill>
                <a:ea typeface="+mj-ea"/>
                <a:cs typeface="Arial" pitchFamily="34" charset="0"/>
              </a:rPr>
              <a:t>5</a:t>
            </a:r>
            <a:endParaRPr lang="ru-RU" sz="2000" dirty="0">
              <a:solidFill>
                <a:srgbClr val="0066FF"/>
              </a:solidFill>
              <a:ea typeface="+mj-ea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2177544"/>
            <a:ext cx="856895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b="1" dirty="0" smtClean="0"/>
              <a:t>KAZRC/CRIRSCO:</a:t>
            </a:r>
            <a:endParaRPr lang="ru-RU" sz="17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619684"/>
              </p:ext>
            </p:extLst>
          </p:nvPr>
        </p:nvGraphicFramePr>
        <p:xfrm>
          <a:off x="395535" y="2537584"/>
          <a:ext cx="8424935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0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9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9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9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9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93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93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93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93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2217"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Годы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2017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2018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2019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2021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2022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2023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2024</a:t>
                      </a:r>
                      <a:endParaRPr lang="ru-R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Переходный период продолжительностью 5 лет: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ГКЗ РК</a:t>
                      </a:r>
                      <a:endParaRPr lang="ru-RU" b="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                             -</a:t>
                      </a:r>
                      <a:r>
                        <a:rPr lang="ru-RU" baseline="0" dirty="0" smtClean="0"/>
                        <a:t> по новым лицензиям </a:t>
                      </a:r>
                      <a:endParaRPr lang="ru-RU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329672"/>
            <a:ext cx="868402" cy="28803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329671"/>
            <a:ext cx="427742" cy="288032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211960" y="2924944"/>
            <a:ext cx="327634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/>
              <a:t>ГКЗ РК – по действующим контрактам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718223"/>
              </p:ext>
            </p:extLst>
          </p:nvPr>
        </p:nvGraphicFramePr>
        <p:xfrm>
          <a:off x="395536" y="4275936"/>
          <a:ext cx="8154908" cy="1745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8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3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23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23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3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3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23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23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Переходный период продолжительностью 5 лет:</a:t>
                      </a:r>
                      <a:endParaRPr lang="ru-RU" sz="1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2019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</a:t>
                      </a:r>
                      <a:r>
                        <a:rPr lang="en-US" sz="1400" dirty="0" smtClean="0"/>
                        <a:t>20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</a:t>
                      </a:r>
                      <a:r>
                        <a:rPr lang="en-US" sz="1400" dirty="0" smtClean="0"/>
                        <a:t>21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</a:t>
                      </a:r>
                      <a:r>
                        <a:rPr lang="en-US" sz="1400" dirty="0" smtClean="0"/>
                        <a:t>22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</a:t>
                      </a:r>
                      <a:r>
                        <a:rPr lang="en-US" sz="1400" dirty="0" smtClean="0"/>
                        <a:t>3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</a:t>
                      </a:r>
                      <a:r>
                        <a:rPr lang="en-US" sz="1400" dirty="0" smtClean="0"/>
                        <a:t>4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</a:t>
                      </a:r>
                      <a:r>
                        <a:rPr lang="en-US" sz="1400" dirty="0" smtClean="0"/>
                        <a:t>5</a:t>
                      </a:r>
                      <a:endParaRPr lang="ru-R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703">
                <a:tc>
                  <a:txBody>
                    <a:bodyPr/>
                    <a:lstStyle/>
                    <a:p>
                      <a:r>
                        <a:rPr lang="ru-RU" dirty="0" smtClean="0"/>
                        <a:t>Крупные компании</a:t>
                      </a:r>
                      <a:endParaRPr lang="ru-RU" dirty="0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ГКЗ РК</a:t>
                      </a:r>
                      <a:endParaRPr lang="ru-RU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SPE-PRMS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703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Средние компании</a:t>
                      </a:r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SPE-PRMS</a:t>
                      </a:r>
                      <a:endParaRPr lang="ru-RU" dirty="0" smtClean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703">
                <a:tc>
                  <a:txBody>
                    <a:bodyPr/>
                    <a:lstStyle/>
                    <a:p>
                      <a:r>
                        <a:rPr lang="ru-RU" dirty="0" smtClean="0"/>
                        <a:t>Мелкие компании</a:t>
                      </a:r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SPE-PRMS</a:t>
                      </a:r>
                      <a:endParaRPr lang="ru-RU" dirty="0" smtClean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96093" y="3867145"/>
            <a:ext cx="741627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/>
              <a:t>SPE-PRMS</a:t>
            </a:r>
            <a:r>
              <a:rPr lang="ru-RU" sz="1700" b="1" dirty="0" smtClean="0"/>
              <a:t>: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335059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71874" y="2348880"/>
            <a:ext cx="74168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СПАСИБО ЗА ВНИМАНИЕ!</a:t>
            </a:r>
            <a:endParaRPr lang="ru-RU" sz="4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43" y="0"/>
            <a:ext cx="82184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9813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237</Words>
  <Application>Microsoft Office PowerPoint</Application>
  <PresentationFormat>Экран (4:3)</PresentationFormat>
  <Paragraphs>51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Trebuchet MS</vt:lpstr>
      <vt:lpstr>Wingdings 2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Акыбаева Шолпан Батыргалиевна</dc:creator>
  <cp:lastModifiedBy>Сапаргалиев Данияр Серикович</cp:lastModifiedBy>
  <cp:revision>61</cp:revision>
  <cp:lastPrinted>2017-09-20T12:21:21Z</cp:lastPrinted>
  <dcterms:created xsi:type="dcterms:W3CDTF">2016-06-21T09:43:15Z</dcterms:created>
  <dcterms:modified xsi:type="dcterms:W3CDTF">2017-09-21T09:22:57Z</dcterms:modified>
</cp:coreProperties>
</file>