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1" r:id="rId3"/>
    <p:sldId id="272" r:id="rId4"/>
    <p:sldId id="273" r:id="rId5"/>
    <p:sldId id="274" r:id="rId6"/>
    <p:sldId id="275" r:id="rId7"/>
    <p:sldId id="259" r:id="rId8"/>
    <p:sldId id="262" r:id="rId9"/>
    <p:sldId id="268" r:id="rId10"/>
    <p:sldId id="270" r:id="rId11"/>
    <p:sldId id="263" r:id="rId12"/>
    <p:sldId id="261" r:id="rId13"/>
    <p:sldId id="276" r:id="rId14"/>
    <p:sldId id="266" r:id="rId15"/>
    <p:sldId id="265" r:id="rId16"/>
    <p:sldId id="26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00534-5DB7-4C28-A338-E5AA8B97B48B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49EF8-8631-468E-A559-272FAC1D16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237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z="100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58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Расчеты</a:t>
            </a:r>
            <a:r>
              <a:rPr lang="ru-RU" baseline="0" dirty="0" smtClean="0"/>
              <a:t> «</a:t>
            </a:r>
            <a:r>
              <a:rPr lang="ru-RU" baseline="0" dirty="0" err="1" smtClean="0"/>
              <a:t>НБЛЗолото</a:t>
            </a:r>
            <a:r>
              <a:rPr lang="ru-RU" baseline="0" dirty="0" smtClean="0"/>
              <a:t>» (Михаил Иванович Лесков) показывают потери от сохранения классификации ГКЗ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B611C-E194-4842-AA5B-847857F6E6E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102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81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62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38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40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50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437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14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1920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854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779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556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487DF2-E8AE-460E-8D30-E59765D8AA0C}" type="datetimeFigureOut">
              <a:rPr lang="ru-RU" smtClean="0"/>
              <a:t>26.09.2017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D5B11-2364-4A2A-BDF5-706929B7D2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170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yrminas.kg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ark.rogalsky@gmail.com" TargetMode="External"/><Relationship Id="rId5" Type="http://schemas.openxmlformats.org/officeDocument/2006/relationships/hyperlink" Target="mailto:bogdez@mail.ru" TargetMode="External"/><Relationship Id="rId4" Type="http://schemas.openxmlformats.org/officeDocument/2006/relationships/hyperlink" Target="mailto:ishen@mail.r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95372"/>
            <a:ext cx="9144000" cy="216208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2800" b="1" cap="all" dirty="0" smtClean="0"/>
              <a:t>ОЦЕНКА </a:t>
            </a:r>
            <a:r>
              <a:rPr lang="ru-RU" sz="2800" b="1" cap="all" dirty="0" err="1" smtClean="0"/>
              <a:t>целесообразностИ</a:t>
            </a:r>
            <a:r>
              <a:rPr lang="ru-RU" sz="2800" b="1" cap="all" dirty="0" smtClean="0"/>
              <a:t> </a:t>
            </a:r>
            <a:r>
              <a:rPr lang="ru-RU" sz="2800" b="1" cap="all" dirty="0"/>
              <a:t>внедрения международной системы отчетности о результатах геологоразведки, оценки ресурсов и подсчета запасов полезных </a:t>
            </a:r>
            <a:r>
              <a:rPr lang="ru-RU" sz="2800" b="1" cap="all" dirty="0" smtClean="0"/>
              <a:t>ископаемых стандарта</a:t>
            </a:r>
            <a:r>
              <a:rPr lang="ru-RU" sz="2800" b="1" cap="all" dirty="0"/>
              <a:t> </a:t>
            </a:r>
            <a:r>
              <a:rPr lang="en-US" sz="2800" b="1" cap="all" dirty="0"/>
              <a:t>CRIRSCO</a:t>
            </a:r>
            <a:r>
              <a:rPr lang="ru-RU" sz="2800" b="1" cap="all" dirty="0"/>
              <a:t> в </a:t>
            </a:r>
            <a:r>
              <a:rPr lang="ru-RU" sz="2800" b="1" cap="all" dirty="0" smtClean="0"/>
              <a:t>Горную отрасль </a:t>
            </a:r>
            <a:r>
              <a:rPr lang="ru-RU" sz="2800" b="1" cap="all" dirty="0"/>
              <a:t>Кыргызской Республики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8781" y="4657456"/>
            <a:ext cx="9528561" cy="1572428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endParaRPr lang="ru-RU" dirty="0" smtClean="0"/>
          </a:p>
          <a:p>
            <a:pPr>
              <a:spcBef>
                <a:spcPts val="0"/>
              </a:spcBef>
            </a:pPr>
            <a:r>
              <a:rPr lang="ru-RU" dirty="0" err="1" smtClean="0"/>
              <a:t>Рогальский</a:t>
            </a:r>
            <a:r>
              <a:rPr lang="ru-RU" dirty="0" smtClean="0"/>
              <a:t> Аркадий Валерьевич</a:t>
            </a:r>
          </a:p>
          <a:p>
            <a:pPr>
              <a:spcBef>
                <a:spcPts val="0"/>
              </a:spcBef>
            </a:pPr>
            <a:r>
              <a:rPr lang="ru-RU" i="1" dirty="0" smtClean="0"/>
              <a:t>ОЮЛ «Кыргызская Горная Ассоциация»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sz="1600" b="1" dirty="0" smtClean="0"/>
              <a:t>г. </a:t>
            </a:r>
            <a:r>
              <a:rPr lang="ru-RU" sz="1600" b="1" dirty="0" smtClean="0"/>
              <a:t>Сочи, </a:t>
            </a:r>
            <a:r>
              <a:rPr lang="en-US" sz="1600" b="1" dirty="0" smtClean="0"/>
              <a:t>2</a:t>
            </a:r>
            <a:r>
              <a:rPr lang="ru-RU" sz="1600" b="1" dirty="0" smtClean="0"/>
              <a:t>6 сентября </a:t>
            </a:r>
            <a:r>
              <a:rPr lang="ru-RU" sz="1600" b="1" dirty="0" smtClean="0"/>
              <a:t>2017 года</a:t>
            </a:r>
            <a:endParaRPr lang="ru-RU" sz="1600" b="1" dirty="0"/>
          </a:p>
        </p:txBody>
      </p:sp>
      <p:pic>
        <p:nvPicPr>
          <p:cNvPr id="4" name="Picture 4" descr="003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657"/>
            <a:ext cx="2024062" cy="190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63" y="0"/>
            <a:ext cx="2903537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200" y="54818"/>
            <a:ext cx="3284124" cy="207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11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595254"/>
              </p:ext>
            </p:extLst>
          </p:nvPr>
        </p:nvGraphicFramePr>
        <p:xfrm>
          <a:off x="965200" y="964142"/>
          <a:ext cx="10259188" cy="5322322"/>
        </p:xfrm>
        <a:graphic>
          <a:graphicData uri="http://schemas.openxmlformats.org/drawingml/2006/table">
            <a:tbl>
              <a:tblPr/>
              <a:tblGrid>
                <a:gridCol w="1442720"/>
                <a:gridCol w="4381950"/>
                <a:gridCol w="2383448"/>
                <a:gridCol w="2051070"/>
              </a:tblGrid>
              <a:tr h="46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Месторождение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Кодекс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Биржа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+mn-lt"/>
                          <a:ea typeface="Calibri"/>
                          <a:cs typeface="Times New Roman"/>
                        </a:rPr>
                        <a:t>Талдыбулак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800" dirty="0" err="1" smtClean="0">
                          <a:latin typeface="+mn-lt"/>
                          <a:ea typeface="Calibri"/>
                          <a:cs typeface="Times New Roman"/>
                        </a:rPr>
                        <a:t>Таласский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, (SAMREC ?)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Андаш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Акташ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4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Жамгыр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PERC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LME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5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Бозымчак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PERC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LME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6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Чаарат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PERC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LME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7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latin typeface="+mn-lt"/>
                          <a:ea typeface="Calibri"/>
                          <a:cs typeface="Times New Roman"/>
                        </a:rPr>
                        <a:t>Кутессай</a:t>
                      </a: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II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 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 (</a:t>
                      </a: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CIM NI-43-101</a:t>
                      </a:r>
                      <a:r>
                        <a:rPr lang="ru-RU" sz="1800" dirty="0">
                          <a:latin typeface="+mn-lt"/>
                          <a:ea typeface="Calibri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TSE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Кумтор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CIM NI-43-101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TSE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9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Шамбесай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Джеруй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SME</a:t>
                      </a:r>
                      <a:r>
                        <a:rPr lang="ru-RU" sz="1800">
                          <a:latin typeface="+mn-lt"/>
                          <a:ea typeface="Calibri"/>
                          <a:cs typeface="Times New Roman"/>
                        </a:rPr>
                        <a:t>, </a:t>
                      </a: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PERC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LME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11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Куранджайляу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12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+mn-lt"/>
                          <a:ea typeface="Calibri"/>
                          <a:cs typeface="Times New Roman"/>
                        </a:rPr>
                        <a:t>Долпран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333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13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+mn-lt"/>
                          <a:ea typeface="Calibri"/>
                          <a:cs typeface="Times New Roman"/>
                        </a:rPr>
                        <a:t>Туюк-</a:t>
                      </a:r>
                      <a:r>
                        <a:rPr lang="ru-RU" sz="1800" dirty="0" err="1" smtClean="0">
                          <a:latin typeface="+mn-lt"/>
                          <a:ea typeface="Calibri"/>
                          <a:cs typeface="Times New Roman"/>
                        </a:rPr>
                        <a:t>Каргаша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JORC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ASX</a:t>
                      </a:r>
                      <a:endParaRPr lang="ru-R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708789" y="337840"/>
            <a:ext cx="10515600" cy="549275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/>
              <a:t>Месторождения, запасы которых прошли экспертизу по стандартам семейства </a:t>
            </a:r>
            <a:r>
              <a:rPr lang="en-US" sz="2400" b="1" dirty="0" smtClean="0"/>
              <a:t>CRIRSCO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45160" y="6304042"/>
            <a:ext cx="28105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 smtClean="0"/>
              <a:t>Данные Кыргызской Горной Ассоциации</a:t>
            </a:r>
            <a:endParaRPr lang="en-US" sz="1200" i="1" dirty="0" smtClean="0"/>
          </a:p>
        </p:txBody>
      </p:sp>
      <p:grpSp>
        <p:nvGrpSpPr>
          <p:cNvPr id="6" name="Группа 5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7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913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49275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Кыргызская Горная Ассоциация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494946"/>
          </a:xfrm>
        </p:spPr>
        <p:txBody>
          <a:bodyPr>
            <a:normAutofit fontScale="92500"/>
          </a:bodyPr>
          <a:lstStyle/>
          <a:p>
            <a:r>
              <a:rPr lang="ru-RU" sz="1800" i="1" dirty="0"/>
              <a:t>Кыргызская Горная Ассоциация</a:t>
            </a:r>
            <a:r>
              <a:rPr lang="ru-RU" sz="1800" dirty="0"/>
              <a:t> - самоуправляемая, независимая общественная организация, не связанная с политическими партиями и движениями. Она объединяет своих членов на добровольных началах и открыта для членства всем, кто имеет деловые интересы в Кыргызстане в сфере недропользования. Финансируется за счет членских взносов и спонсорской помощи</a:t>
            </a:r>
            <a:r>
              <a:rPr lang="ru-RU" sz="1800" dirty="0" smtClean="0"/>
              <a:t>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С 2012 года Ассоциацией разработана </a:t>
            </a:r>
            <a:r>
              <a:rPr lang="ru-RU" sz="1800" dirty="0" smtClean="0">
                <a:latin typeface="Calibri" panose="020F0502020204030204" pitchFamily="34" charset="0"/>
              </a:rPr>
              <a:t>стратегия развития горнодобывающей отрасли, основанной </a:t>
            </a:r>
            <a:r>
              <a:rPr lang="ru-RU" sz="1800" dirty="0">
                <a:latin typeface="Calibri" panose="020F0502020204030204" pitchFamily="34" charset="0"/>
              </a:rPr>
              <a:t>на численных эконометрических методах оценки состояния и прогнозов развития горнодобывающих отраслей</a:t>
            </a:r>
            <a:r>
              <a:rPr lang="en-US" sz="1800" dirty="0">
                <a:latin typeface="Calibri" panose="020F0502020204030204" pitchFamily="34" charset="0"/>
              </a:rPr>
              <a:t> </a:t>
            </a:r>
            <a:endParaRPr lang="ru-RU" sz="1800" dirty="0">
              <a:latin typeface="Calibri" panose="020F050202020403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Calibri" panose="020F0502020204030204" pitchFamily="34" charset="0"/>
              </a:rPr>
              <a:t>В основу положен принцип реализации возможностей взамен принципа преодоления проблем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Calibri" panose="020F0502020204030204" pitchFamily="34" charset="0"/>
              </a:rPr>
              <a:t>Стратегия предполагает свести к минимуму нагрузку на госбюджет при ее реализации, учитывая финансово- экономическое состояние государства</a:t>
            </a: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endParaRPr lang="en-US" sz="1800" dirty="0">
              <a:latin typeface="Calibri" panose="020F0502020204030204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Ограничение методов принуждения и санкций и включение стимулирования и 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поощрения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/>
              <a:t>Цели стратегии достижение устойчивого развития горнодобывающей отрасли с максимальным использованием минерально-сырьевого потенциала, включая:</a:t>
            </a:r>
          </a:p>
          <a:p>
            <a:pPr marL="1035050" lvl="1" indent="-577850">
              <a:lnSpc>
                <a:spcPct val="80000"/>
              </a:lnSpc>
              <a:buFont typeface="Wingdings 2" panose="05020102010507070707" pitchFamily="18" charset="2"/>
              <a:buAutoNum type="romanLcParenBoth"/>
            </a:pPr>
            <a:r>
              <a:rPr lang="ru-RU" sz="1800" dirty="0" smtClean="0"/>
              <a:t>увеличение дохода от горного сектора;</a:t>
            </a:r>
            <a:endParaRPr lang="en-US" sz="1800" dirty="0" smtClean="0"/>
          </a:p>
          <a:p>
            <a:pPr marL="1035050" lvl="1" indent="-577850">
              <a:lnSpc>
                <a:spcPct val="80000"/>
              </a:lnSpc>
              <a:buFont typeface="Wingdings 2" panose="05020102010507070707" pitchFamily="18" charset="2"/>
              <a:buAutoNum type="romanLcParenBoth"/>
            </a:pPr>
            <a:r>
              <a:rPr lang="ru-RU" sz="1800" dirty="0" smtClean="0"/>
              <a:t>создание благоприятного инвестиционного климата;</a:t>
            </a:r>
            <a:endParaRPr lang="en-US" sz="1800" dirty="0" smtClean="0"/>
          </a:p>
          <a:p>
            <a:pPr marL="1035050" lvl="1" indent="-577850">
              <a:lnSpc>
                <a:spcPct val="80000"/>
              </a:lnSpc>
              <a:buFont typeface="Wingdings 2" panose="05020102010507070707" pitchFamily="18" charset="2"/>
              <a:buAutoNum type="romanLcParenBoth"/>
            </a:pPr>
            <a:r>
              <a:rPr lang="ru-RU" sz="1800" dirty="0" smtClean="0"/>
              <a:t>повышение благосостояния населения и сокращение</a:t>
            </a:r>
            <a:r>
              <a:rPr lang="en-US" sz="1800" dirty="0" smtClean="0"/>
              <a:t> </a:t>
            </a:r>
            <a:r>
              <a:rPr lang="ru-RU" sz="1800" dirty="0" smtClean="0"/>
              <a:t>внутренней миграции</a:t>
            </a:r>
            <a:r>
              <a:rPr lang="ru-RU" sz="1800" b="1" dirty="0" smtClean="0"/>
              <a:t>;</a:t>
            </a:r>
            <a:r>
              <a:rPr lang="ru-RU" sz="1800" dirty="0" smtClean="0"/>
              <a:t> </a:t>
            </a:r>
            <a:endParaRPr lang="en-US" sz="1800" dirty="0" smtClean="0"/>
          </a:p>
          <a:p>
            <a:pPr marL="1035050" lvl="1" indent="-577850">
              <a:lnSpc>
                <a:spcPct val="80000"/>
              </a:lnSpc>
              <a:buFont typeface="Wingdings 2" panose="05020102010507070707" pitchFamily="18" charset="2"/>
              <a:buAutoNum type="romanLcParenBoth"/>
            </a:pPr>
            <a:r>
              <a:rPr lang="ru-RU" sz="1800" dirty="0" smtClean="0"/>
              <a:t>снижение экологического воздействия на окружающую среду.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В рамках стратегии предложено внедрение принципов международных стандартов отчетности о запасах</a:t>
            </a:r>
            <a:endParaRPr lang="en-US" sz="1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В июле 2015 года был проведен обучающий семинар по 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JORC</a:t>
            </a:r>
            <a:endParaRPr lang="ru-RU" sz="18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1138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Кыргызской Горной Ассоциацией разработаны следующие документы</a:t>
            </a:r>
            <a:endParaRPr lang="ru-RU" sz="2400" b="1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8200" y="914400"/>
            <a:ext cx="10515600" cy="5262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Устав Объединения физических лиц «Кыргызское Общество Экспертов Недр» (КОЭН)</a:t>
            </a:r>
          </a:p>
          <a:p>
            <a:pPr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Учредительный договор Объединения </a:t>
            </a: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физических лиц «Кыргызское Общество Экспертов Недр» (КОЭН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Положение о членстве в Объединении </a:t>
            </a: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физических лиц «Кыргызское Общество Экспертов Недр» (КОЭН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Положение о жалобах и дисциплинарных мерах Объединения </a:t>
            </a: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физических лиц «Кыргызское Общество Экспертов Недр» (КОЭН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Кодекс профессиональной этики членов экспертов недр </a:t>
            </a: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Объединения физических лиц «Кыргызское Общество Экспертов Недр» (КОЭН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Подписан Меморандум о сотрудничестве с Государственным комитетом промышленности, энергетики и недропользования, в котором прописан пункт:</a:t>
            </a:r>
          </a:p>
          <a:p>
            <a:pPr lvl="1">
              <a:defRPr/>
            </a:pPr>
            <a:r>
              <a:rPr lang="ru-RU" dirty="0">
                <a:latin typeface="Calibri" panose="020F0502020204030204" pitchFamily="34" charset="0"/>
                <a:cs typeface="Times New Roman" pitchFamily="18" charset="0"/>
              </a:rPr>
              <a:t>«</a:t>
            </a:r>
            <a:r>
              <a:rPr lang="ru-RU" dirty="0"/>
              <a:t>ГКПЭН совместно с КГА будет способствовать внедрению международной системы отчетности о разведке и  подсчета запасов месторождений полезных ископаемых (МПИ) </a:t>
            </a:r>
            <a:r>
              <a:rPr lang="en-US" dirty="0"/>
              <a:t>CRIRSCO</a:t>
            </a:r>
            <a:r>
              <a:rPr lang="ru-RU" dirty="0"/>
              <a:t> (</a:t>
            </a:r>
            <a:r>
              <a:rPr lang="en-US" dirty="0"/>
              <a:t>JORC</a:t>
            </a:r>
            <a:r>
              <a:rPr lang="ru-RU" dirty="0"/>
              <a:t>).» </a:t>
            </a:r>
            <a:endParaRPr lang="ru-RU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ГКПЭН с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оздана 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Рабочая группа по внедрению стандартов 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CRIRSCO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 с включением в её состав сотрудников Кыргызской Горной Ассоциации</a:t>
            </a:r>
            <a:endParaRPr lang="ru-RU" sz="18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endParaRPr lang="ru-RU" sz="1800" dirty="0"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36836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91669" y="157714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 smtClean="0"/>
              <a:t>Кыргызское общество экспертов недр (КОЭН)</a:t>
            </a:r>
            <a:endParaRPr lang="ru-RU" sz="2400" b="1" dirty="0"/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-3076272" y="3076272"/>
            <a:ext cx="6861332" cy="708787"/>
            <a:chOff x="125" y="6245175"/>
            <a:chExt cx="9157148" cy="657224"/>
          </a:xfrm>
        </p:grpSpPr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928" y="1002983"/>
            <a:ext cx="3634914" cy="517789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5842" y="1002983"/>
            <a:ext cx="3821781" cy="51778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10386" y="1650220"/>
            <a:ext cx="5177898" cy="388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Кыргызское общество экспертов недр (КОЭН)</a:t>
            </a:r>
            <a:endParaRPr lang="ru-RU" sz="2400" b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914400"/>
            <a:ext cx="10515600" cy="546076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800" dirty="0" smtClean="0"/>
              <a:t>Разработанные Кыргызской Горной Ассоциацией документы:</a:t>
            </a:r>
          </a:p>
          <a:p>
            <a:pPr marL="457200" lvl="2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200" dirty="0" smtClean="0"/>
              <a:t>Регулирует </a:t>
            </a:r>
            <a:r>
              <a:rPr lang="ru-RU" sz="1200" dirty="0"/>
              <a:t>отношения, связанные с выступлением членов ОЭРН в роли Компетентных лиц </a:t>
            </a:r>
          </a:p>
          <a:p>
            <a:pPr marL="457200" lvl="2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200" dirty="0"/>
              <a:t>Закрепляет основные требования, предъявляемые к этим членам ОЭРН </a:t>
            </a:r>
          </a:p>
          <a:p>
            <a:pPr marL="457200" lvl="2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200" dirty="0"/>
              <a:t>Определяет их круг прав и обязанностей </a:t>
            </a:r>
          </a:p>
          <a:p>
            <a:pPr marL="457200" lvl="2" indent="0" algn="just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defRPr/>
            </a:pPr>
            <a:r>
              <a:rPr lang="ru-RU" sz="1200" dirty="0" smtClean="0"/>
              <a:t>Устанавливает </a:t>
            </a:r>
            <a:r>
              <a:rPr lang="ru-RU" sz="1200" dirty="0"/>
              <a:t>меры их дисциплинарной ответственности</a:t>
            </a:r>
            <a:endParaRPr lang="en-US" sz="1200" dirty="0"/>
          </a:p>
          <a:p>
            <a:pPr marL="0" indent="0" algn="just" defTabSz="896938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1800" dirty="0"/>
              <a:t>Компетентные лица – профессиональные специалисты в горнодобывающей промышленности, являющиеся членами </a:t>
            </a:r>
            <a:r>
              <a:rPr lang="ru-RU" sz="1800" dirty="0" smtClean="0"/>
              <a:t>КОЭН </a:t>
            </a:r>
            <a:r>
              <a:rPr lang="ru-RU" sz="1800" dirty="0"/>
              <a:t>в </a:t>
            </a:r>
            <a:r>
              <a:rPr lang="ru-RU" sz="1800" b="1" dirty="0"/>
              <a:t>статусе Эксперта</a:t>
            </a:r>
            <a:r>
              <a:rPr lang="ru-RU" sz="1800" dirty="0"/>
              <a:t>, прошедшие соответствующую </a:t>
            </a:r>
            <a:r>
              <a:rPr lang="ru-RU" sz="1800" dirty="0" smtClean="0"/>
              <a:t>аккредитацию </a:t>
            </a:r>
            <a:r>
              <a:rPr lang="ru-RU" sz="1800" dirty="0"/>
              <a:t>и соблюдающие меры дисциплинарной ответственности.</a:t>
            </a:r>
          </a:p>
          <a:p>
            <a:pPr marL="0" indent="0" algn="just" defTabSz="896938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1800" dirty="0"/>
              <a:t>Статус Эксперт – категория членства </a:t>
            </a:r>
            <a:r>
              <a:rPr lang="ru-RU" sz="1800" dirty="0" smtClean="0"/>
              <a:t>КОЭН, </a:t>
            </a:r>
            <a:r>
              <a:rPr lang="ru-RU" sz="1800" dirty="0"/>
              <a:t>присваиваемая специалистам, обладающим высшей квалификацией в области геологического изучения, разведки и добычи полезных ископаемых. Является важным фактором признания компетентности профессиональной деятельности и определяется знаниями, опытом работы в соответствующей области не менее пяти лет, участием в экспертизах и процедурах оценки горнодобывающих активов, ресурсов и запасов месторождений, результатов </a:t>
            </a:r>
            <a:r>
              <a:rPr lang="ru-RU" sz="1800" dirty="0" smtClean="0"/>
              <a:t>ГРР.</a:t>
            </a:r>
          </a:p>
          <a:p>
            <a:pPr marL="0" indent="0" algn="just" defTabSz="896938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1800" dirty="0" smtClean="0"/>
              <a:t>Задачи </a:t>
            </a:r>
            <a:r>
              <a:rPr lang="ru-RU" sz="1800" dirty="0"/>
              <a:t>текущего времени</a:t>
            </a:r>
          </a:p>
          <a:p>
            <a:pPr marL="457200" lvl="2" indent="0" algn="just" defTabSz="896938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1200" dirty="0"/>
              <a:t>Положить начало аккредитации членов </a:t>
            </a:r>
            <a:r>
              <a:rPr lang="ru-RU" sz="1200" dirty="0" smtClean="0"/>
              <a:t>КОЭН в </a:t>
            </a:r>
            <a:r>
              <a:rPr lang="ru-RU" sz="1200" dirty="0"/>
              <a:t>качестве </a:t>
            </a:r>
            <a:r>
              <a:rPr lang="ru-RU" sz="1200" dirty="0" smtClean="0"/>
              <a:t>Компетентных лиц </a:t>
            </a:r>
            <a:endParaRPr lang="ru-RU" sz="1200" dirty="0"/>
          </a:p>
          <a:p>
            <a:pPr marL="457200" lvl="2" indent="0" algn="just" defTabSz="896938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1200" dirty="0"/>
              <a:t>Создать постоянно действующую комиссию по аккредитации</a:t>
            </a:r>
          </a:p>
          <a:p>
            <a:pPr marL="457200" lvl="2" indent="0" algn="just" defTabSz="896938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1200" dirty="0"/>
              <a:t>Создать постоянно действующую экспертную группу по совершенствованию и продвижению </a:t>
            </a:r>
            <a:r>
              <a:rPr lang="ru-RU" sz="1200" dirty="0" smtClean="0"/>
              <a:t>Кодекса </a:t>
            </a:r>
            <a:r>
              <a:rPr lang="en-US" sz="1200" dirty="0" err="1" smtClean="0"/>
              <a:t>KyrRC</a:t>
            </a:r>
            <a:endParaRPr lang="ru-RU" sz="1200" dirty="0"/>
          </a:p>
          <a:p>
            <a:pPr marL="457200" lvl="2" indent="0" algn="just" defTabSz="896938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1200" dirty="0"/>
              <a:t>Создать постоянно действующую группу по развитию деятельности </a:t>
            </a:r>
            <a:r>
              <a:rPr lang="ru-RU" sz="1200" dirty="0" smtClean="0"/>
              <a:t>Института </a:t>
            </a:r>
            <a:r>
              <a:rPr lang="ru-RU" sz="1200" dirty="0"/>
              <a:t>компетентных лиц </a:t>
            </a:r>
            <a:r>
              <a:rPr lang="ru-RU" sz="1200" dirty="0" smtClean="0"/>
              <a:t>КОЭН</a:t>
            </a:r>
            <a:endParaRPr lang="ru-RU" sz="1200" dirty="0"/>
          </a:p>
          <a:p>
            <a:pPr marL="0" indent="0" algn="just" defTabSz="896938">
              <a:lnSpc>
                <a:spcPct val="100000"/>
              </a:lnSpc>
              <a:spcBef>
                <a:spcPts val="0"/>
              </a:spcBef>
              <a:buClr>
                <a:srgbClr val="C00000"/>
              </a:buClr>
              <a:buFont typeface="Wingdings" pitchFamily="2" charset="2"/>
              <a:buChar char="§"/>
              <a:tabLst>
                <a:tab pos="361950" algn="l"/>
              </a:tabLst>
              <a:defRPr/>
            </a:pPr>
            <a:r>
              <a:rPr lang="ru-RU" sz="1800" dirty="0" smtClean="0"/>
              <a:t>Международное </a:t>
            </a:r>
            <a:r>
              <a:rPr lang="ru-RU" sz="1800" dirty="0"/>
              <a:t>признание </a:t>
            </a:r>
            <a:r>
              <a:rPr lang="ru-RU" sz="1800" dirty="0" smtClean="0"/>
              <a:t>КОЭН </a:t>
            </a:r>
            <a:r>
              <a:rPr lang="ru-RU" sz="1800" dirty="0"/>
              <a:t>в качестве признанной профессиональной организации – </a:t>
            </a:r>
            <a:r>
              <a:rPr lang="en-US" sz="1800" dirty="0"/>
              <a:t>Recognized Professional Organization</a:t>
            </a:r>
            <a:r>
              <a:rPr lang="ru-RU" sz="1800" dirty="0"/>
              <a:t> (</a:t>
            </a:r>
            <a:r>
              <a:rPr lang="en-US" sz="1800" dirty="0"/>
              <a:t>RPO</a:t>
            </a:r>
            <a:r>
              <a:rPr lang="ru-RU" sz="1800" dirty="0" smtClean="0"/>
              <a:t>), таким образом члены КОЭН получают </a:t>
            </a:r>
            <a:r>
              <a:rPr lang="ru-RU" sz="1800" dirty="0"/>
              <a:t>возможность выступать в роли Компетентных лиц и право на составление отчетов по запасам и ресурсам, как на территории </a:t>
            </a:r>
            <a:r>
              <a:rPr lang="ru-RU" sz="1800" dirty="0" smtClean="0"/>
              <a:t>Кыргызстана, </a:t>
            </a:r>
            <a:r>
              <a:rPr lang="ru-RU" sz="1800" dirty="0"/>
              <a:t>так и за ее пределами </a:t>
            </a:r>
            <a:endParaRPr lang="en-US" sz="1800" dirty="0"/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3141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838200" y="365125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В рамках </a:t>
            </a:r>
            <a:r>
              <a:rPr lang="ru-RU" sz="2400" b="1" dirty="0" smtClean="0"/>
              <a:t>сотрудничества</a:t>
            </a:r>
            <a:r>
              <a:rPr lang="ru-RU" sz="2400" b="1" dirty="0" smtClean="0"/>
              <a:t> </a:t>
            </a:r>
            <a:r>
              <a:rPr lang="ru-RU" sz="2400" b="1" dirty="0" smtClean="0"/>
              <a:t>Кыргызской Горной Ассоциации и </a:t>
            </a:r>
            <a:r>
              <a:rPr lang="en-US" sz="2400" b="1" dirty="0" smtClean="0"/>
              <a:t>CRIRSCO</a:t>
            </a:r>
            <a:endParaRPr lang="ru-RU" sz="2400" b="1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838200" y="914400"/>
            <a:ext cx="10515600" cy="52625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Письмо с 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поддержкой инициативы по началу принятия Стандартов 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CRIRSCO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от управляющего директора 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Яна </a:t>
            </a:r>
            <a:r>
              <a:rPr lang="ru-RU" sz="1800" dirty="0" err="1" smtClean="0">
                <a:latin typeface="Calibri" panose="020F0502020204030204" pitchFamily="34" charset="0"/>
                <a:cs typeface="Times New Roman" pitchFamily="18" charset="0"/>
              </a:rPr>
              <a:t>Годдарда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 получено 4 сентября 2017 года</a:t>
            </a:r>
            <a:endParaRPr lang="ru-RU" sz="1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Определены полномочия стандартов 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CRIRSCO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 и принципы их добровольного внедрения и вторичного положения относительно национальных стандартов</a:t>
            </a:r>
          </a:p>
          <a:p>
            <a:pPr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Международные стандарты 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CRIRSCO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 по состоянию на ноябрь 2013 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года проанализированы и переработаны с точки зрения законодательства Кыргызской Республики и 22 августа 2017 года представлен черновой вариант Кыргызского национального кодекса публичной отчетности </a:t>
            </a:r>
            <a:r>
              <a:rPr lang="en-US" sz="1800" dirty="0" err="1" smtClean="0">
                <a:latin typeface="Calibri" panose="020F0502020204030204" pitchFamily="34" charset="0"/>
                <a:cs typeface="Times New Roman" pitchFamily="18" charset="0"/>
              </a:rPr>
              <a:t>KyrRC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 на заседании Комиссии ГКЗ КР</a:t>
            </a:r>
          </a:p>
          <a:p>
            <a:pPr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Определены эксперты из членов Наблюдательного Совета 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CRIRSCO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, которые будут курировать вопросы включения Кыргызской Республики в семейство 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CRIRSCO</a:t>
            </a:r>
            <a:endParaRPr lang="ru-RU" sz="1800" dirty="0">
              <a:latin typeface="Calibri" panose="020F0502020204030204" pitchFamily="34" charset="0"/>
              <a:cs typeface="Times New Roman" pitchFamily="18" charset="0"/>
            </a:endParaRPr>
          </a:p>
          <a:p>
            <a:pPr lvl="1">
              <a:defRPr/>
            </a:pPr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Олег Ильин (Россия)</a:t>
            </a:r>
          </a:p>
          <a:p>
            <a:pPr lvl="1">
              <a:defRPr/>
            </a:pPr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Бат-</a:t>
            </a:r>
            <a:r>
              <a:rPr lang="ru-RU" sz="1400" dirty="0" err="1" smtClean="0">
                <a:latin typeface="Calibri" panose="020F0502020204030204" pitchFamily="34" charset="0"/>
                <a:cs typeface="Times New Roman" pitchFamily="18" charset="0"/>
              </a:rPr>
              <a:t>Эрдене</a:t>
            </a:r>
            <a:r>
              <a:rPr lang="ru-RU" sz="1400" dirty="0" smtClean="0">
                <a:latin typeface="Calibri" panose="020F0502020204030204" pitchFamily="34" charset="0"/>
                <a:cs typeface="Times New Roman" pitchFamily="18" charset="0"/>
              </a:rPr>
              <a:t> Даш (Монголия)</a:t>
            </a:r>
            <a:endParaRPr lang="ru-RU" sz="14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 marL="0" indent="0">
              <a:buNone/>
              <a:defRPr/>
            </a:pP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Таким образом, в настоящее время достигнуты 3 основных результата:</a:t>
            </a:r>
            <a:endParaRPr lang="ru-RU" sz="1800" dirty="0" smtClean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defRPr/>
            </a:pP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1. Независимое общество физических лиц экспертов недр – СДЕЛАНО</a:t>
            </a:r>
          </a:p>
          <a:p>
            <a:pPr>
              <a:defRPr/>
            </a:pP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2. 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Сотрудничество с Комитетом </a:t>
            </a:r>
            <a:r>
              <a:rPr lang="en-US" sz="1800" dirty="0" smtClean="0">
                <a:latin typeface="Calibri" panose="020F0502020204030204" pitchFamily="34" charset="0"/>
                <a:cs typeface="Times New Roman" pitchFamily="18" charset="0"/>
              </a:rPr>
              <a:t>CRIRSCO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– СДЕЛАНО</a:t>
            </a:r>
          </a:p>
          <a:p>
            <a:pPr>
              <a:defRPr/>
            </a:pPr>
            <a:r>
              <a:rPr lang="ru-RU" sz="1800" dirty="0">
                <a:latin typeface="Calibri" panose="020F0502020204030204" pitchFamily="34" charset="0"/>
                <a:cs typeface="Times New Roman" pitchFamily="18" charset="0"/>
              </a:rPr>
              <a:t>3. Сотрудничество с государственным уполномоченным органом – </a:t>
            </a:r>
            <a:r>
              <a:rPr lang="ru-RU" sz="1800" dirty="0" smtClean="0">
                <a:latin typeface="Calibri" panose="020F0502020204030204" pitchFamily="34" charset="0"/>
                <a:cs typeface="Times New Roman" pitchFamily="18" charset="0"/>
              </a:rPr>
              <a:t>СДЕЛАНО</a:t>
            </a:r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052181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7109" y="0"/>
            <a:ext cx="3284124" cy="2079487"/>
          </a:xfrm>
          <a:prstGeom prst="rect">
            <a:avLst/>
          </a:prstGeom>
        </p:spPr>
      </p:pic>
      <p:sp>
        <p:nvSpPr>
          <p:cNvPr id="5" name="Содержимое 2"/>
          <p:cNvSpPr>
            <a:spLocks noGrp="1"/>
          </p:cNvSpPr>
          <p:nvPr/>
        </p:nvSpPr>
        <p:spPr bwMode="auto">
          <a:xfrm>
            <a:off x="188007" y="2016807"/>
            <a:ext cx="11878655" cy="4664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Clr>
                <a:schemeClr val="tx2"/>
              </a:buClr>
              <a:buSzPct val="130000"/>
              <a:buNone/>
              <a:defRPr/>
            </a:pPr>
            <a:endParaRPr lang="ru-RU" sz="6000" b="1" dirty="0" smtClean="0"/>
          </a:p>
          <a:p>
            <a:pPr marL="0" indent="0" algn="ctr" eaLnBrk="1" hangingPunct="1">
              <a:buClr>
                <a:schemeClr val="tx2"/>
              </a:buClr>
              <a:buSzPct val="130000"/>
              <a:buNone/>
              <a:defRPr/>
            </a:pPr>
            <a:r>
              <a:rPr lang="ru-RU" sz="6000" b="1" dirty="0" smtClean="0"/>
              <a:t>СПАСИБО ЗА ВНИМАНИЕ!</a:t>
            </a:r>
          </a:p>
          <a:p>
            <a:pPr marL="0" indent="0" algn="ctr" eaLnBrk="1" hangingPunct="1">
              <a:buClr>
                <a:schemeClr val="tx2"/>
              </a:buClr>
              <a:buSzPct val="130000"/>
              <a:buNone/>
              <a:defRPr/>
            </a:pPr>
            <a:endParaRPr lang="ru-RU" sz="6000" b="1" dirty="0" smtClean="0"/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w"/>
              <a:defRPr/>
            </a:pPr>
            <a:r>
              <a:rPr lang="ru-RU" sz="1800" dirty="0" smtClean="0"/>
              <a:t>Веб-сайт Кыргызской Горной Ассоциации: </a:t>
            </a: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www.kyrminas.kg</a:t>
            </a:r>
            <a:endParaRPr lang="ru-RU" sz="1800" dirty="0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w"/>
              <a:defRPr/>
            </a:pPr>
            <a:r>
              <a:rPr lang="ru-RU" sz="1800" dirty="0" smtClean="0"/>
              <a:t>Электронные адреса: </a:t>
            </a:r>
            <a:r>
              <a:rPr lang="en-US" sz="1800" dirty="0" smtClean="0">
                <a:solidFill>
                  <a:srgbClr val="FF0000"/>
                </a:solidFill>
                <a:hlinkClick r:id="rId4"/>
              </a:rPr>
              <a:t>ishen@mail.ru</a:t>
            </a:r>
            <a:r>
              <a:rPr lang="ru-RU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hlinkClick r:id="rId5"/>
              </a:rPr>
              <a:t>bogdez@mail.ru</a:t>
            </a:r>
            <a:r>
              <a:rPr lang="en-US" sz="1800" dirty="0" smtClean="0">
                <a:solidFill>
                  <a:srgbClr val="FF0000"/>
                </a:solidFill>
              </a:rPr>
              <a:t>, </a:t>
            </a:r>
            <a:r>
              <a:rPr lang="en-US" sz="1800" dirty="0" smtClean="0">
                <a:solidFill>
                  <a:srgbClr val="FF0000"/>
                </a:solidFill>
                <a:hlinkClick r:id="rId6"/>
              </a:rPr>
              <a:t>ark.rogalsky@gmail.com</a:t>
            </a:r>
            <a:r>
              <a:rPr lang="en-US" sz="1800" dirty="0" smtClean="0">
                <a:solidFill>
                  <a:srgbClr val="FF0000"/>
                </a:solidFill>
              </a:rPr>
              <a:t> </a:t>
            </a:r>
            <a:endParaRPr lang="ru-RU" sz="1800" dirty="0" smtClean="0">
              <a:solidFill>
                <a:srgbClr val="FF0000"/>
              </a:solidFill>
            </a:endParaRPr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w"/>
              <a:defRPr/>
            </a:pPr>
            <a:r>
              <a:rPr lang="ru-RU" sz="1800" dirty="0" smtClean="0"/>
              <a:t>Адрес: 720739, Кыргызская Республика, г. Бишкек, пр. </a:t>
            </a:r>
            <a:r>
              <a:rPr lang="ru-RU" sz="1800" dirty="0" err="1" smtClean="0"/>
              <a:t>Эркиндик</a:t>
            </a:r>
            <a:r>
              <a:rPr lang="ru-RU" sz="1800" dirty="0" smtClean="0"/>
              <a:t>, д.2, каб.236</a:t>
            </a:r>
          </a:p>
          <a:p>
            <a:pPr eaLnBrk="1" hangingPunct="1">
              <a:buClr>
                <a:schemeClr val="tx2"/>
              </a:buClr>
              <a:buSzPct val="130000"/>
              <a:buFont typeface="Wingdings" pitchFamily="2" charset="2"/>
              <a:buChar char="w"/>
              <a:defRPr/>
            </a:pPr>
            <a:r>
              <a:rPr lang="ru-RU" sz="1800" dirty="0" smtClean="0"/>
              <a:t>Телефон: + 996 312 30 04 </a:t>
            </a:r>
            <a:r>
              <a:rPr lang="ru-RU" sz="1800" dirty="0" smtClean="0"/>
              <a:t>78, +996 555 58 68 82</a:t>
            </a: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2210602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3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60" y="1181064"/>
            <a:ext cx="11074024" cy="484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239282" y="125413"/>
            <a:ext cx="11832067" cy="1143000"/>
          </a:xfrm>
          <a:prstGeom prst="rect">
            <a:avLst/>
          </a:prstGeom>
        </p:spPr>
        <p:txBody>
          <a:bodyPr vert="horz" lIns="35717" tIns="35717" rIns="35717" bIns="3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 smtClean="0"/>
              <a:t>Полезные ископаемые Кыргызской Республики</a:t>
            </a:r>
            <a:endParaRPr lang="en-GB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45160" y="6024880"/>
            <a:ext cx="143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gkpen.on.kg</a:t>
            </a:r>
          </a:p>
        </p:txBody>
      </p:sp>
    </p:spTree>
    <p:extLst>
      <p:ext uri="{BB962C8B-B14F-4D97-AF65-F5344CB8AC3E}">
        <p14:creationId xmlns:p14="http://schemas.microsoft.com/office/powerpoint/2010/main" val="234293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39282" y="125413"/>
            <a:ext cx="11832067" cy="1143000"/>
          </a:xfrm>
          <a:prstGeom prst="rect">
            <a:avLst/>
          </a:prstGeom>
        </p:spPr>
        <p:txBody>
          <a:bodyPr vert="horz" lIns="35717" tIns="35717" rIns="35717" bIns="3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 smtClean="0"/>
              <a:t>Карта лицензионных участков</a:t>
            </a:r>
            <a:endParaRPr lang="en-GB" sz="2400" b="1" dirty="0"/>
          </a:p>
        </p:txBody>
      </p:sp>
      <p:grpSp>
        <p:nvGrpSpPr>
          <p:cNvPr id="3" name="Группа 2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5000" t="30310" r="15333" b="7055"/>
          <a:stretch/>
        </p:blipFill>
        <p:spPr>
          <a:xfrm>
            <a:off x="948071" y="1171875"/>
            <a:ext cx="10512079" cy="508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8071" y="6251875"/>
            <a:ext cx="143552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gkpen.on.kg</a:t>
            </a:r>
          </a:p>
        </p:txBody>
      </p:sp>
    </p:spTree>
    <p:extLst>
      <p:ext uri="{BB962C8B-B14F-4D97-AF65-F5344CB8AC3E}">
        <p14:creationId xmlns:p14="http://schemas.microsoft.com/office/powerpoint/2010/main" val="154751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288" t="15544" r="2231" b="2922"/>
          <a:stretch/>
        </p:blipFill>
        <p:spPr>
          <a:xfrm>
            <a:off x="1183059" y="1268413"/>
            <a:ext cx="9944512" cy="4885956"/>
          </a:xfrm>
          <a:prstGeom prst="rect">
            <a:avLst/>
          </a:prstGeom>
        </p:spPr>
      </p:pic>
      <p:grpSp>
        <p:nvGrpSpPr>
          <p:cNvPr id="3" name="Группа 2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39282" y="125413"/>
            <a:ext cx="11832067" cy="1143000"/>
          </a:xfrm>
          <a:prstGeom prst="rect">
            <a:avLst/>
          </a:prstGeom>
        </p:spPr>
        <p:txBody>
          <a:bodyPr vert="horz" lIns="35717" tIns="35717" rIns="35717" bIns="3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 smtClean="0"/>
              <a:t>Лицензирование недропользования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5160" y="6154369"/>
            <a:ext cx="9843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ru-RU" sz="1200" i="1" dirty="0" smtClean="0"/>
              <a:t>Коллегия Государственного комитета промышленности, энергетики и недропользования Кыргызской Республики по итогам 2016 года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11225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3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239282" y="125413"/>
            <a:ext cx="11832067" cy="1143000"/>
          </a:xfrm>
          <a:prstGeom prst="rect">
            <a:avLst/>
          </a:prstGeom>
        </p:spPr>
        <p:txBody>
          <a:bodyPr vert="horz" lIns="35717" tIns="35717" rIns="35717" bIns="3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 smtClean="0"/>
              <a:t>Инвестиции в горнорудную отрасль Кыргызской Республики</a:t>
            </a:r>
            <a:endParaRPr lang="en-GB" sz="24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3659" t="29693" r="14091" b="-1"/>
          <a:stretch/>
        </p:blipFill>
        <p:spPr>
          <a:xfrm>
            <a:off x="2969094" y="1914744"/>
            <a:ext cx="6878320" cy="360203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45160" y="1268413"/>
            <a:ext cx="1104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Предприятиями горнодобывающей отрасли произведено продукции на 106 млрд. 86 млн. сом (</a:t>
            </a:r>
            <a:r>
              <a:rPr lang="en-US" dirty="0" smtClean="0"/>
              <a:t>~1 </a:t>
            </a:r>
            <a:r>
              <a:rPr lang="ru-RU" dirty="0" smtClean="0"/>
              <a:t>млрд. </a:t>
            </a:r>
            <a:r>
              <a:rPr lang="en-US" dirty="0" smtClean="0"/>
              <a:t>600</a:t>
            </a:r>
            <a:r>
              <a:rPr lang="ru-RU" dirty="0" smtClean="0"/>
              <a:t> млн. </a:t>
            </a:r>
            <a:r>
              <a:rPr lang="ru-RU" dirty="0" err="1" smtClean="0"/>
              <a:t>долл</a:t>
            </a:r>
            <a:r>
              <a:rPr lang="ru-RU" dirty="0" smtClean="0"/>
              <a:t> США)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5160" y="5650210"/>
            <a:ext cx="11040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Частными предприятиями инвестировано в геологоразведку 4,8 млрд. сом (</a:t>
            </a:r>
            <a:r>
              <a:rPr lang="en-US" dirty="0" smtClean="0"/>
              <a:t>~71 </a:t>
            </a:r>
            <a:r>
              <a:rPr lang="ru-RU" dirty="0" smtClean="0"/>
              <a:t>млн. долл. США)</a:t>
            </a:r>
          </a:p>
          <a:p>
            <a:r>
              <a:rPr lang="ru-RU" dirty="0" smtClean="0"/>
              <a:t>Государством затрачено на восполнение минерально-сырьевой базы 35,790 млн. сом (</a:t>
            </a:r>
            <a:r>
              <a:rPr lang="en-US" dirty="0" smtClean="0"/>
              <a:t>~500 </a:t>
            </a:r>
            <a:r>
              <a:rPr lang="ru-RU" dirty="0" smtClean="0"/>
              <a:t>тыс. долл. США) 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745160" y="6304042"/>
            <a:ext cx="984327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ru-RU" sz="1200" i="1" dirty="0" smtClean="0"/>
              <a:t>Коллегия Государственного комитета промышленности, энергетики и недропользования Кыргызской Республики по итогам 2016 года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24676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2865119" y="1105853"/>
          <a:ext cx="6654801" cy="523398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003974"/>
                <a:gridCol w="2065867"/>
                <a:gridCol w="1584960"/>
              </a:tblGrid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Вид </a:t>
                      </a:r>
                      <a:r>
                        <a:rPr lang="ru-RU" sz="1800" dirty="0" smtClean="0"/>
                        <a:t>полезного ископаемого</a:t>
                      </a:r>
                      <a:endParaRPr lang="ru-RU" sz="1800" b="1" dirty="0"/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Запасы</a:t>
                      </a:r>
                      <a:endParaRPr lang="ru-RU" sz="1800" b="1" dirty="0"/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Ед. измерения</a:t>
                      </a:r>
                      <a:endParaRPr lang="ru-RU" sz="1800" b="1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Золото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565,8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Серебро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480,5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Медь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314,5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тыс. 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Железо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943,8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тыс. 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Ртуть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39 510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Флюорит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2 282,3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тыс. 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Олово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186 761,4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Вольфрам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117 233,2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Висмут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5 082,6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Свинец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30,0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тыс. 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Сурьма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263 968,0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Цинк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17,6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тыс. 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Мышьяк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65 200,0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Молибден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2 523,1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  <a:tr h="3271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Редкие земли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/>
                        <a:t>51,5</a:t>
                      </a:r>
                    </a:p>
                  </a:txBody>
                  <a:tcPr marL="2054" marR="2054" marT="2054" marB="2054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тыс. т</a:t>
                      </a:r>
                      <a:endParaRPr lang="ru-RU" sz="1800" dirty="0"/>
                    </a:p>
                  </a:txBody>
                  <a:tcPr marL="2054" marR="2054" marT="2054" marB="2054" anchor="ctr"/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4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39282" y="125413"/>
            <a:ext cx="11832067" cy="1143000"/>
          </a:xfrm>
          <a:prstGeom prst="rect">
            <a:avLst/>
          </a:prstGeom>
        </p:spPr>
        <p:txBody>
          <a:bodyPr vert="horz" lIns="35717" tIns="35717" rIns="35717" bIns="3571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2400" b="1" dirty="0" smtClean="0"/>
              <a:t>Государственный баланс Кыргызской Республики</a:t>
            </a:r>
            <a:endParaRPr lang="en-GB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45160" y="6405642"/>
            <a:ext cx="37903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ru-RU" sz="1200" i="1" dirty="0" smtClean="0"/>
              <a:t>Государственный баланс запасов КР 2016 года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384461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39282" y="125413"/>
            <a:ext cx="11832067" cy="1143000"/>
          </a:xfrm>
        </p:spPr>
        <p:txBody>
          <a:bodyPr vert="horz" lIns="35717" tIns="35717" rIns="35717" bIns="35717" rtlCol="0" anchor="ctr">
            <a:normAutofit/>
          </a:bodyPr>
          <a:lstStyle/>
          <a:p>
            <a:pPr eaLnBrk="1" hangingPunct="1">
              <a:defRPr/>
            </a:pPr>
            <a:r>
              <a:rPr lang="ru-RU" sz="2400" b="1" dirty="0" smtClean="0"/>
              <a:t>       Комитет </a:t>
            </a:r>
            <a:r>
              <a:rPr lang="ru-RU" sz="2400" b="1" dirty="0"/>
              <a:t>международных </a:t>
            </a:r>
            <a:r>
              <a:rPr lang="ru-RU" sz="2400" b="1" dirty="0" smtClean="0"/>
              <a:t>стандартов</a:t>
            </a:r>
            <a:r>
              <a:rPr lang="en-US" sz="2400" b="1" dirty="0" smtClean="0"/>
              <a:t> </a:t>
            </a:r>
            <a:r>
              <a:rPr lang="ru-RU" sz="2400" b="1" dirty="0" smtClean="0"/>
              <a:t>отчетности </a:t>
            </a:r>
            <a:r>
              <a:rPr lang="ru-RU" sz="2400" b="1" dirty="0"/>
              <a:t>о запасах ТПИ</a:t>
            </a:r>
            <a:r>
              <a:rPr lang="en-US" sz="2400" b="1" dirty="0"/>
              <a:t> (CRIRSCO)</a:t>
            </a:r>
            <a:endParaRPr lang="en-GB" sz="2400" b="1" dirty="0"/>
          </a:p>
        </p:txBody>
      </p:sp>
      <p:sp>
        <p:nvSpPr>
          <p:cNvPr id="61443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1249363" y="1231902"/>
            <a:ext cx="8686800" cy="5151806"/>
          </a:xfrm>
        </p:spPr>
        <p:txBody>
          <a:bodyPr>
            <a:noAutofit/>
          </a:bodyPr>
          <a:lstStyle/>
          <a:p>
            <a:pPr>
              <a:buSzTx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ru-RU" sz="1800" dirty="0"/>
              <a:t>Учрежден в 1994 г.</a:t>
            </a:r>
            <a:endParaRPr lang="en-GB" sz="1800" dirty="0"/>
          </a:p>
          <a:p>
            <a:pPr>
              <a:buSzTx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ru-RU" sz="1800" dirty="0"/>
              <a:t>В настоящее время членами являются следующие страны и организации:</a:t>
            </a:r>
            <a:endParaRPr lang="en-GB" sz="1800" dirty="0"/>
          </a:p>
          <a:p>
            <a:pPr lvl="1">
              <a:buClr>
                <a:srgbClr val="C00000"/>
              </a:buClr>
              <a:defRPr/>
            </a:pPr>
            <a:r>
              <a:rPr lang="ru-RU" sz="1800" dirty="0" err="1" smtClean="0"/>
              <a:t>Австралоазия</a:t>
            </a:r>
            <a:r>
              <a:rPr lang="en-GB" sz="1800" dirty="0" smtClean="0"/>
              <a:t> </a:t>
            </a:r>
            <a:r>
              <a:rPr lang="en-GB" sz="1800" dirty="0"/>
              <a:t>(</a:t>
            </a:r>
            <a:r>
              <a:rPr lang="ru-RU" sz="1800" dirty="0">
                <a:sym typeface="Gill Sans"/>
              </a:rPr>
              <a:t>Кодекс </a:t>
            </a:r>
            <a:r>
              <a:rPr lang="en-GB" sz="1800" dirty="0"/>
              <a:t>JORC)</a:t>
            </a:r>
          </a:p>
          <a:p>
            <a:pPr lvl="1">
              <a:buClr>
                <a:srgbClr val="C00000"/>
              </a:buClr>
              <a:defRPr/>
            </a:pPr>
            <a:r>
              <a:rPr lang="ru-RU" sz="1800" dirty="0"/>
              <a:t>Южная Африка</a:t>
            </a:r>
            <a:r>
              <a:rPr lang="en-GB" sz="1800" dirty="0"/>
              <a:t> (</a:t>
            </a:r>
            <a:r>
              <a:rPr lang="ru-RU" sz="1800" dirty="0">
                <a:sym typeface="Gill Sans"/>
              </a:rPr>
              <a:t>Кодекс </a:t>
            </a:r>
            <a:r>
              <a:rPr lang="en-GB" sz="1800" dirty="0"/>
              <a:t>SAMREC)</a:t>
            </a:r>
          </a:p>
          <a:p>
            <a:pPr lvl="1">
              <a:buClr>
                <a:srgbClr val="C00000"/>
              </a:buClr>
              <a:defRPr/>
            </a:pPr>
            <a:r>
              <a:rPr lang="ru-RU" sz="1800" dirty="0"/>
              <a:t>Европа</a:t>
            </a:r>
            <a:r>
              <a:rPr lang="en-GB" sz="1800" dirty="0"/>
              <a:t> (</a:t>
            </a:r>
            <a:r>
              <a:rPr lang="ru-RU" sz="1800" dirty="0">
                <a:sym typeface="Gill Sans"/>
              </a:rPr>
              <a:t>Кодекс </a:t>
            </a:r>
            <a:r>
              <a:rPr lang="en-GB" sz="1800" dirty="0"/>
              <a:t>PERC)</a:t>
            </a:r>
          </a:p>
          <a:p>
            <a:pPr lvl="1">
              <a:buClr>
                <a:srgbClr val="C00000"/>
              </a:buClr>
              <a:defRPr/>
            </a:pPr>
            <a:r>
              <a:rPr lang="ru-RU" sz="1800" dirty="0"/>
              <a:t>Чили</a:t>
            </a:r>
            <a:r>
              <a:rPr lang="en-GB" sz="1800" dirty="0"/>
              <a:t> (</a:t>
            </a:r>
            <a:r>
              <a:rPr lang="ru-RU" sz="1800" dirty="0"/>
              <a:t>Кодекс сертификации</a:t>
            </a:r>
            <a:r>
              <a:rPr lang="en-GB" sz="1800" dirty="0"/>
              <a:t>)</a:t>
            </a:r>
          </a:p>
          <a:p>
            <a:pPr lvl="1">
              <a:buClr>
                <a:srgbClr val="C00000"/>
              </a:buClr>
              <a:defRPr/>
            </a:pPr>
            <a:r>
              <a:rPr lang="ru-RU" sz="1800" dirty="0"/>
              <a:t>США </a:t>
            </a:r>
            <a:r>
              <a:rPr lang="en-GB" sz="1800" dirty="0"/>
              <a:t>(</a:t>
            </a:r>
            <a:r>
              <a:rPr lang="ru-RU" sz="1800" dirty="0">
                <a:sym typeface="Gill Sans"/>
              </a:rPr>
              <a:t>Руководство </a:t>
            </a:r>
            <a:r>
              <a:rPr lang="en-GB" sz="1800" dirty="0"/>
              <a:t>SME)</a:t>
            </a:r>
          </a:p>
          <a:p>
            <a:pPr lvl="1">
              <a:buClr>
                <a:srgbClr val="C00000"/>
              </a:buClr>
              <a:defRPr/>
            </a:pPr>
            <a:r>
              <a:rPr lang="ru-RU" sz="1800" dirty="0"/>
              <a:t>Канада</a:t>
            </a:r>
            <a:r>
              <a:rPr lang="en-GB" sz="1800" dirty="0"/>
              <a:t> (</a:t>
            </a:r>
            <a:r>
              <a:rPr lang="ru-RU" sz="1800" dirty="0"/>
              <a:t>Стандарт </a:t>
            </a:r>
            <a:r>
              <a:rPr lang="en-GB" sz="1800" dirty="0"/>
              <a:t>CIM)</a:t>
            </a:r>
          </a:p>
          <a:p>
            <a:pPr lvl="1">
              <a:buClr>
                <a:srgbClr val="C00000"/>
              </a:buClr>
              <a:defRPr/>
            </a:pPr>
            <a:r>
              <a:rPr lang="ru-RU" sz="1800" dirty="0"/>
              <a:t>Россия</a:t>
            </a:r>
            <a:r>
              <a:rPr lang="en-GB" sz="1800" dirty="0"/>
              <a:t> (</a:t>
            </a:r>
            <a:r>
              <a:rPr lang="ru-RU" sz="1800" dirty="0"/>
              <a:t>Кодекс НАЭН</a:t>
            </a:r>
            <a:r>
              <a:rPr lang="en-GB" sz="1800" dirty="0" smtClean="0"/>
              <a:t>)</a:t>
            </a:r>
            <a:endParaRPr lang="ru-RU" sz="1800" dirty="0" smtClean="0"/>
          </a:p>
          <a:p>
            <a:pPr lvl="1">
              <a:buClr>
                <a:srgbClr val="C00000"/>
              </a:buClr>
              <a:defRPr/>
            </a:pPr>
            <a:r>
              <a:rPr lang="ru-RU" sz="1800" dirty="0" smtClean="0"/>
              <a:t>Бразилия (</a:t>
            </a:r>
            <a:r>
              <a:rPr lang="en-US" sz="1800" dirty="0" smtClean="0"/>
              <a:t>CBRR)</a:t>
            </a:r>
            <a:endParaRPr lang="ru-RU" sz="1800" dirty="0" smtClean="0"/>
          </a:p>
          <a:p>
            <a:pPr lvl="1">
              <a:buClr>
                <a:srgbClr val="C00000"/>
              </a:buClr>
              <a:defRPr/>
            </a:pPr>
            <a:r>
              <a:rPr lang="ru-RU" sz="1800" dirty="0" smtClean="0"/>
              <a:t>Канада (</a:t>
            </a:r>
            <a:r>
              <a:rPr lang="en-US" sz="1800" dirty="0" smtClean="0"/>
              <a:t>CIM)</a:t>
            </a:r>
            <a:endParaRPr lang="ru-RU" sz="1800" dirty="0" smtClean="0"/>
          </a:p>
          <a:p>
            <a:pPr lvl="1">
              <a:buClr>
                <a:srgbClr val="C00000"/>
              </a:buClr>
              <a:defRPr/>
            </a:pPr>
            <a:r>
              <a:rPr lang="ru-RU" sz="1800" dirty="0" smtClean="0"/>
              <a:t>Казахстан (</a:t>
            </a:r>
            <a:r>
              <a:rPr lang="en-US" sz="1800" dirty="0" smtClean="0"/>
              <a:t>KAZRCA)</a:t>
            </a:r>
            <a:endParaRPr lang="ru-RU" sz="1800" dirty="0" smtClean="0"/>
          </a:p>
          <a:p>
            <a:pPr lvl="1">
              <a:buClr>
                <a:srgbClr val="C00000"/>
              </a:buClr>
              <a:defRPr/>
            </a:pPr>
            <a:r>
              <a:rPr lang="ru-RU" sz="1800" dirty="0" smtClean="0"/>
              <a:t>Монголия </a:t>
            </a:r>
            <a:r>
              <a:rPr lang="en-US" sz="1800" dirty="0" smtClean="0"/>
              <a:t>(MPIGM)</a:t>
            </a:r>
          </a:p>
          <a:p>
            <a:pPr>
              <a:buSzTx/>
              <a:buFont typeface="Wingdings" panose="05000000000000000000" pitchFamily="2" charset="2"/>
              <a:buBlip>
                <a:blip r:embed="rId3"/>
              </a:buBlip>
              <a:defRPr/>
            </a:pPr>
            <a:r>
              <a:rPr lang="ru-RU" sz="1800" dirty="0" smtClean="0">
                <a:sym typeface="Gill Sans"/>
              </a:rPr>
              <a:t>Шаблон </a:t>
            </a:r>
            <a:r>
              <a:rPr lang="en-AU" sz="1800" dirty="0">
                <a:sym typeface="Gill Sans"/>
              </a:rPr>
              <a:t>CRIRSCO </a:t>
            </a:r>
            <a:r>
              <a:rPr lang="ru-RU" sz="1800" dirty="0">
                <a:sym typeface="Gill Sans"/>
              </a:rPr>
              <a:t>– Международный </a:t>
            </a:r>
            <a:r>
              <a:rPr lang="ru-RU" sz="1800" dirty="0" smtClean="0">
                <a:sym typeface="Gill Sans"/>
              </a:rPr>
              <a:t>стандарт</a:t>
            </a:r>
            <a:endParaRPr lang="en-AU" sz="1800" dirty="0">
              <a:sym typeface="Gill Sans"/>
            </a:endParaRPr>
          </a:p>
        </p:txBody>
      </p:sp>
      <p:pic>
        <p:nvPicPr>
          <p:cNvPr id="7176" name="Picture 3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1" r="38280"/>
          <a:stretch>
            <a:fillRect/>
          </a:stretch>
        </p:blipFill>
        <p:spPr bwMode="auto">
          <a:xfrm>
            <a:off x="10080625" y="0"/>
            <a:ext cx="2111375" cy="131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2" descr="http://www.crirsco.com/images/location_ma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526" y="2760292"/>
            <a:ext cx="5985377" cy="3418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Группа 5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7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6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267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640933" y="302248"/>
            <a:ext cx="9793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2400" b="1" dirty="0">
                <a:latin typeface="+mj-lt"/>
              </a:rPr>
              <a:t>Принципы классификации ресурсов и резервов </a:t>
            </a:r>
            <a:r>
              <a:rPr lang="ru-RU" sz="2400" b="1" dirty="0" smtClean="0">
                <a:latin typeface="+mj-lt"/>
              </a:rPr>
              <a:t>по </a:t>
            </a:r>
            <a:r>
              <a:rPr lang="en-US" sz="2400" b="1" dirty="0">
                <a:latin typeface="+mj-lt"/>
              </a:rPr>
              <a:t>CRIRSCO</a:t>
            </a:r>
            <a:endParaRPr lang="ru-RU" sz="2400" b="1" dirty="0">
              <a:latin typeface="+mj-lt"/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717" y="1858710"/>
            <a:ext cx="4707956" cy="258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05743" y="791221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Кодексы публичной отчетности </a:t>
            </a:r>
            <a:r>
              <a:rPr lang="en-US" dirty="0" smtClean="0"/>
              <a:t>CRIRSCO</a:t>
            </a:r>
            <a:r>
              <a:rPr lang="ru-RU" dirty="0" smtClean="0"/>
              <a:t> (</a:t>
            </a:r>
            <a:r>
              <a:rPr lang="en-US" dirty="0" smtClean="0"/>
              <a:t>JORC, NI-43-101…)</a:t>
            </a:r>
            <a:r>
              <a:rPr lang="ru-RU" dirty="0" smtClean="0"/>
              <a:t> определяют минимальные требования международных фондовых бирж и призваны гарантировать, что публикуемый для инвесторов «Отчет о результатах геологоразведочных работ, минеральных ресурсах и рудных запасах» содержит всю информацию, которая потребуется для оценки/суждения относительно достоинств/преимуществ и недостатков/рисков, связанных с горнорудным Проектом освоения месторождений полезных ископаемых.</a:t>
            </a:r>
          </a:p>
          <a:p>
            <a:endParaRPr lang="en-US" dirty="0" smtClean="0"/>
          </a:p>
          <a:p>
            <a:r>
              <a:rPr lang="ru-RU" dirty="0" smtClean="0"/>
              <a:t>Главная цель кодексов семейства CRIRSCO – предоставление достаточной информации для ИНВЕСТОРОВ, владеющих акциями на международных фондовых биржах.    </a:t>
            </a:r>
          </a:p>
          <a:p>
            <a:endParaRPr lang="ru-RU" dirty="0" smtClean="0"/>
          </a:p>
          <a:p>
            <a:r>
              <a:rPr lang="ru-RU" dirty="0" smtClean="0"/>
              <a:t>Основные принципы кодексов </a:t>
            </a:r>
            <a:r>
              <a:rPr lang="en-US" dirty="0" smtClean="0"/>
              <a:t>CRIRSCO</a:t>
            </a:r>
            <a:r>
              <a:rPr lang="ru-RU" dirty="0" smtClean="0"/>
              <a:t>:</a:t>
            </a:r>
          </a:p>
          <a:p>
            <a:r>
              <a:rPr lang="en-US" dirty="0" smtClean="0"/>
              <a:t>	</a:t>
            </a:r>
            <a:r>
              <a:rPr lang="ru-RU" dirty="0" smtClean="0"/>
              <a:t>• Прозрачность </a:t>
            </a:r>
          </a:p>
          <a:p>
            <a:r>
              <a:rPr lang="en-US" dirty="0" smtClean="0"/>
              <a:t>	</a:t>
            </a:r>
            <a:r>
              <a:rPr lang="ru-RU" dirty="0" smtClean="0"/>
              <a:t>• Существенность </a:t>
            </a:r>
          </a:p>
          <a:p>
            <a:r>
              <a:rPr lang="en-US" dirty="0" smtClean="0"/>
              <a:t>	</a:t>
            </a:r>
            <a:r>
              <a:rPr lang="ru-RU" dirty="0" smtClean="0"/>
              <a:t>• Компетентность </a:t>
            </a:r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6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139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561509"/>
              </p:ext>
            </p:extLst>
          </p:nvPr>
        </p:nvGraphicFramePr>
        <p:xfrm>
          <a:off x="914400" y="1517614"/>
          <a:ext cx="10579694" cy="4471572"/>
        </p:xfrm>
        <a:graphic>
          <a:graphicData uri="http://schemas.openxmlformats.org/drawingml/2006/table">
            <a:tbl>
              <a:tblPr/>
              <a:tblGrid>
                <a:gridCol w="602788"/>
                <a:gridCol w="5033934"/>
                <a:gridCol w="2180765"/>
                <a:gridCol w="2762207"/>
              </a:tblGrid>
              <a:tr h="6786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dirty="0"/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Сроки реализации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(месяцы)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Рост стоимости месторождения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Начальная цена месторождения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3248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«Концепция/стратегия» развития 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definition)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1-2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Х+50%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729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latin typeface="Calibri"/>
                          <a:ea typeface="Calibri"/>
                          <a:cs typeface="Times New Roman"/>
                        </a:rPr>
                        <a:t>Предпроектное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 исследование (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Scoping study)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2-3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Х×2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Утверждение запасов  С</a:t>
                      </a:r>
                      <a:r>
                        <a:rPr lang="ru-RU" sz="1800" b="1" baseline="-25000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 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по ГКЗ 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13-21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Х×3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89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Утверждение запасов по международным стандартам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JORC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 или 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N</a:t>
                      </a: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1 43-101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3-4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Х×</a:t>
                      </a:r>
                      <a:r>
                        <a:rPr lang="en-US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Предварительное ТЭО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Х×10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46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«Верификация/подтверждающее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(validation) </a:t>
                      </a: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бурение»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12-24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Х×1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ТЭО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инвестиций (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pre</a:t>
                      </a:r>
                      <a:r>
                        <a:rPr lang="en-US" sz="1800" dirty="0" smtClean="0">
                          <a:latin typeface="+mn-lt"/>
                          <a:ea typeface="Calibri"/>
                          <a:cs typeface="Times New Roman"/>
                        </a:rPr>
                        <a:t>feasibility study)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6-12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Х×20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186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Банковское </a:t>
                      </a:r>
                      <a:r>
                        <a:rPr lang="ru-RU" sz="1800" dirty="0" smtClean="0">
                          <a:latin typeface="Calibri"/>
                          <a:ea typeface="Calibri"/>
                          <a:cs typeface="Times New Roman"/>
                        </a:rPr>
                        <a:t>ТЭО</a:t>
                      </a:r>
                      <a:r>
                        <a:rPr lang="en-US" sz="1800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US" sz="1800" dirty="0">
                          <a:latin typeface="Calibri"/>
                          <a:ea typeface="Calibri"/>
                          <a:cs typeface="Times New Roman"/>
                        </a:rPr>
                        <a:t>(Bankable feasibility study)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Calibri"/>
                          <a:ea typeface="Calibri"/>
                          <a:cs typeface="Times New Roman"/>
                        </a:rPr>
                        <a:t>12-18</a:t>
                      </a:r>
                      <a:endParaRPr lang="ru-RU" sz="18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</a:t>
                      </a:r>
                      <a:r>
                        <a:rPr lang="en-US" sz="1800" b="1" dirty="0">
                          <a:latin typeface="Calibri"/>
                          <a:ea typeface="Calibri"/>
                          <a:cs typeface="Times New Roman"/>
                        </a:rPr>
                        <a:t>50</a:t>
                      </a:r>
                      <a:endParaRPr lang="ru-RU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623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Calibri"/>
                          <a:ea typeface="Calibri"/>
                          <a:cs typeface="Times New Roman"/>
                        </a:rPr>
                        <a:t>«ТЭО проекта строительства»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>
                          <a:latin typeface="Calibri"/>
                          <a:ea typeface="Calibri"/>
                          <a:cs typeface="Times New Roman"/>
                        </a:rPr>
                        <a:t>10-15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Calibri"/>
                          <a:ea typeface="Calibri"/>
                          <a:cs typeface="Times New Roman"/>
                        </a:rPr>
                        <a:t>Х×100</a:t>
                      </a:r>
                    </a:p>
                  </a:txBody>
                  <a:tcPr marL="68443" marR="684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624555" y="433491"/>
            <a:ext cx="10515600" cy="5492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/>
              <a:t>Преимущества внедрения </a:t>
            </a:r>
            <a:r>
              <a:rPr lang="en-US" sz="2400" b="1" dirty="0" smtClean="0"/>
              <a:t>CRIRSCO</a:t>
            </a:r>
            <a:endParaRPr lang="ru-RU" sz="2400" b="1" dirty="0"/>
          </a:p>
        </p:txBody>
      </p:sp>
      <p:grpSp>
        <p:nvGrpSpPr>
          <p:cNvPr id="4" name="Группа 3"/>
          <p:cNvGrpSpPr/>
          <p:nvPr/>
        </p:nvGrpSpPr>
        <p:grpSpPr>
          <a:xfrm rot="5400000">
            <a:off x="-3039901" y="3080483"/>
            <a:ext cx="6861332" cy="708787"/>
            <a:chOff x="125" y="6245175"/>
            <a:chExt cx="9157148" cy="657224"/>
          </a:xfrm>
        </p:grpSpPr>
        <p:pic>
          <p:nvPicPr>
            <p:cNvPr id="5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960800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http://elbilge.ucoz.ru/_ph/9/2/997580428.jpg"/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6539374" y="4284500"/>
              <a:ext cx="657224" cy="457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745160" y="6304042"/>
            <a:ext cx="24689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Source: </a:t>
            </a:r>
            <a:r>
              <a:rPr lang="ru-RU" sz="1200" i="1" dirty="0" err="1" smtClean="0"/>
              <a:t>М.И.Лесков</a:t>
            </a:r>
            <a:r>
              <a:rPr lang="ru-RU" sz="1200" i="1" dirty="0" smtClean="0"/>
              <a:t>, НБЛ «Золото»</a:t>
            </a:r>
            <a:endParaRPr lang="en-US" sz="1200" i="1" dirty="0" smtClean="0"/>
          </a:p>
        </p:txBody>
      </p:sp>
    </p:spTree>
    <p:extLst>
      <p:ext uri="{BB962C8B-B14F-4D97-AF65-F5344CB8AC3E}">
        <p14:creationId xmlns:p14="http://schemas.microsoft.com/office/powerpoint/2010/main" val="4964919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1356</Words>
  <Application>Microsoft Office PowerPoint</Application>
  <PresentationFormat>Широкоэкранный</PresentationFormat>
  <Paragraphs>250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Arial</vt:lpstr>
      <vt:lpstr>Calibri</vt:lpstr>
      <vt:lpstr>Calibri Light</vt:lpstr>
      <vt:lpstr>Gill Sans</vt:lpstr>
      <vt:lpstr>Times New Roman</vt:lpstr>
      <vt:lpstr>Wingdings</vt:lpstr>
      <vt:lpstr>Wingdings 2</vt:lpstr>
      <vt:lpstr>Тема Office</vt:lpstr>
      <vt:lpstr>ОЦЕНКА целесообразностИ внедрения международной системы отчетности о результатах геологоразведки, оценки ресурсов и подсчета запасов полезных ископаемых стандарта CRIRSCO в Горную отрасль Кыргызской Республики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Комитет международных стандартов отчетности о запасах ТПИ (CRIRSCO)</vt:lpstr>
      <vt:lpstr>Презентация PowerPoint</vt:lpstr>
      <vt:lpstr>Презентация PowerPoint</vt:lpstr>
      <vt:lpstr>Презентация PowerPoint</vt:lpstr>
      <vt:lpstr>Кыргызская Горная Ассоциация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Arkady Rogalsky</dc:creator>
  <cp:lastModifiedBy>Admin</cp:lastModifiedBy>
  <cp:revision>21</cp:revision>
  <dcterms:created xsi:type="dcterms:W3CDTF">2017-02-08T14:37:42Z</dcterms:created>
  <dcterms:modified xsi:type="dcterms:W3CDTF">2017-09-26T05:08:14Z</dcterms:modified>
</cp:coreProperties>
</file>