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6" r:id="rId3"/>
  </p:sldMasterIdLst>
  <p:notesMasterIdLst>
    <p:notesMasterId r:id="rId14"/>
  </p:notesMasterIdLst>
  <p:sldIdLst>
    <p:sldId id="256" r:id="rId4"/>
    <p:sldId id="257" r:id="rId5"/>
    <p:sldId id="276" r:id="rId6"/>
    <p:sldId id="270" r:id="rId7"/>
    <p:sldId id="266" r:id="rId8"/>
    <p:sldId id="268" r:id="rId9"/>
    <p:sldId id="259" r:id="rId10"/>
    <p:sldId id="260" r:id="rId11"/>
    <p:sldId id="282" r:id="rId12"/>
    <p:sldId id="265" r:id="rId1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BEE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444" autoAdjust="0"/>
  </p:normalViewPr>
  <p:slideViewPr>
    <p:cSldViewPr>
      <p:cViewPr>
        <p:scale>
          <a:sx n="75" d="100"/>
          <a:sy n="75" d="100"/>
        </p:scale>
        <p:origin x="-1260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vs\Desktop\&#1055;&#1088;&#1077;&#1079;&#1077;&#1085;&#1090;&#1072;&#1094;&#1080;&#1080;\&#1075;&#1088;&#1072;&#1092;&#1080;&#1082;%20&#1087;&#1088;&#1086;&#1080;&#1079;&#1074;&#1086;&#1076;&#1089;&#1090;&#1074;&#1072;%20251116%20-%20&#1082;&#1086;&#1087;&#1080;&#1103;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5072294365781692E-2"/>
          <c:y val="0.19086348286882854"/>
          <c:w val="0.97231072088453474"/>
          <c:h val="0.65240748443971341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B4975A"/>
            </a:solidFill>
          </c:spPr>
          <c:invertIfNegative val="0"/>
          <c:dPt>
            <c:idx val="12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B01-4498-8DD3-A4950249BEC8}"/>
              </c:ext>
            </c:extLst>
          </c:dPt>
          <c:dPt>
            <c:idx val="13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B01-4498-8DD3-A4950249BEC8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B01-4498-8DD3-A4950249BEC8}"/>
              </c:ext>
            </c:extLst>
          </c:dPt>
          <c:dPt>
            <c:idx val="15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B01-4498-8DD3-A4950249BEC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'для фасун (2)'!$I$3:$X$3</c:f>
              <c:strCach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2017П</c:v>
                </c:pt>
                <c:pt idx="13">
                  <c:v>2018П</c:v>
                </c:pt>
                <c:pt idx="14">
                  <c:v>2019П</c:v>
                </c:pt>
                <c:pt idx="15">
                  <c:v>2020П</c:v>
                </c:pt>
              </c:strCache>
            </c:strRef>
          </c:cat>
          <c:val>
            <c:numRef>
              <c:f>'для фасун (2)'!$I$14:$X$14</c:f>
              <c:numCache>
                <c:formatCode>0</c:formatCode>
                <c:ptCount val="16"/>
                <c:pt idx="0">
                  <c:v>2.0897969681868598</c:v>
                </c:pt>
                <c:pt idx="1">
                  <c:v>2.7971128651116435</c:v>
                </c:pt>
                <c:pt idx="2">
                  <c:v>3.7616345427363478</c:v>
                </c:pt>
                <c:pt idx="3">
                  <c:v>4.1474432137862296</c:v>
                </c:pt>
                <c:pt idx="4">
                  <c:v>3.5365794846239167</c:v>
                </c:pt>
                <c:pt idx="5">
                  <c:v>4.0188403234362688</c:v>
                </c:pt>
                <c:pt idx="6">
                  <c:v>4.5654026074236018</c:v>
                </c:pt>
                <c:pt idx="7">
                  <c:v>5.4013213946983454</c:v>
                </c:pt>
                <c:pt idx="8">
                  <c:v>5.6585271753982669</c:v>
                </c:pt>
                <c:pt idx="9">
                  <c:v>5.6585271753982669</c:v>
                </c:pt>
                <c:pt idx="10">
                  <c:v>5.8192807883357176</c:v>
                </c:pt>
                <c:pt idx="11">
                  <c:v>5.2727185043483855</c:v>
                </c:pt>
                <c:pt idx="12">
                  <c:v>6.687350298197952</c:v>
                </c:pt>
                <c:pt idx="13">
                  <c:v>9.3558602729596352</c:v>
                </c:pt>
                <c:pt idx="14">
                  <c:v>9.8059703891844965</c:v>
                </c:pt>
                <c:pt idx="15">
                  <c:v>15.432346841995274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B01-4498-8DD3-A4950249BE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136740864"/>
        <c:axId val="90255296"/>
      </c:barChart>
      <c:catAx>
        <c:axId val="136740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90255296"/>
        <c:crosses val="autoZero"/>
        <c:auto val="1"/>
        <c:lblAlgn val="ctr"/>
        <c:lblOffset val="100"/>
        <c:noMultiLvlLbl val="0"/>
      </c:catAx>
      <c:valAx>
        <c:axId val="90255296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13674086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ru-RU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Полные денежные затраты</a:t>
            </a:r>
            <a:r>
              <a: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долл./унция</a:t>
            </a:r>
          </a:p>
        </c:rich>
      </c:tx>
      <c:layout>
        <c:manualLayout>
          <c:xMode val="edge"/>
          <c:yMode val="edge"/>
          <c:x val="0.31571830117572514"/>
          <c:y val="3.655349763189033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8056151044267145E-2"/>
          <c:y val="0.13557333201094687"/>
          <c:w val="0.81594530560923517"/>
          <c:h val="0.520022775247194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'[Копия Копия Данные по компаниям_2016_v2.xlsx]Лист1'!$E$21</c:f>
              <c:strCache>
                <c:ptCount val="1"/>
                <c:pt idx="0">
                  <c:v>2015</c:v>
                </c:pt>
              </c:strCache>
            </c:strRef>
          </c:tx>
          <c:spPr>
            <a:noFill/>
            <a:ln w="139700">
              <a:gradFill flip="none" rotWithShape="1">
                <a:gsLst>
                  <a:gs pos="0">
                    <a:srgbClr val="00457C">
                      <a:alpha val="70000"/>
                    </a:srgbClr>
                  </a:gs>
                  <a:gs pos="73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prstDash val="solid"/>
            </a:ln>
          </c:spPr>
          <c:invertIfNegative val="0"/>
          <c:dPt>
            <c:idx val="2"/>
            <c:invertIfNegative val="0"/>
            <c:bubble3D val="0"/>
            <c:spPr>
              <a:noFill/>
              <a:ln w="139700">
                <a:gradFill flip="none" rotWithShape="1">
                  <a:gsLst>
                    <a:gs pos="0">
                      <a:srgbClr val="B4975A">
                        <a:alpha val="70000"/>
                      </a:srgbClr>
                    </a:gs>
                    <a:gs pos="73000">
                      <a:schemeClr val="bg2"/>
                    </a:gs>
                    <a:gs pos="100000">
                      <a:schemeClr val="bg2"/>
                    </a:gs>
                  </a:gsLst>
                  <a:lin ang="5400000" scaled="1"/>
                  <a:tileRect/>
                </a:gra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D2C-42FE-96FF-64783EC9D15F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CD2C-42FE-96FF-64783EC9D15F}"/>
              </c:ext>
            </c:extLst>
          </c:dPt>
          <c:dLbls>
            <c:dLbl>
              <c:idx val="0"/>
              <c:layout>
                <c:manualLayout>
                  <c:x val="0"/>
                  <c:y val="-1.29925178783525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D2C-42FE-96FF-64783EC9D15F}"/>
                </c:ext>
              </c:extLst>
            </c:dLbl>
            <c:dLbl>
              <c:idx val="1"/>
              <c:layout>
                <c:manualLayout>
                  <c:x val="-6.933845382345611E-3"/>
                  <c:y val="-1.29925263406338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D2C-42FE-96FF-64783EC9D15F}"/>
                </c:ext>
              </c:extLst>
            </c:dLbl>
            <c:dLbl>
              <c:idx val="2"/>
              <c:layout>
                <c:manualLayout>
                  <c:x val="-1.7335978386057401E-3"/>
                  <c:y val="-1.194127669376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2C-42FE-96FF-64783EC9D15F}"/>
                </c:ext>
              </c:extLst>
            </c:dLbl>
            <c:dLbl>
              <c:idx val="3"/>
              <c:layout>
                <c:manualLayout>
                  <c:x val="0"/>
                  <c:y val="-1.29925178783525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D2C-42FE-96FF-64783EC9D15F}"/>
                </c:ext>
              </c:extLst>
            </c:dLbl>
            <c:dLbl>
              <c:idx val="4"/>
              <c:layout>
                <c:manualLayout>
                  <c:x val="0"/>
                  <c:y val="-8.661678585568348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D2C-42FE-96FF-64783EC9D15F}"/>
                </c:ext>
              </c:extLst>
            </c:dLbl>
            <c:dLbl>
              <c:idx val="5"/>
              <c:layout>
                <c:manualLayout>
                  <c:x val="-1.7334613455865298E-3"/>
                  <c:y val="-1.29925178783525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D2C-42FE-96FF-64783EC9D1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'[Копия Копия Данные по компаниям_2016_v2.xlsx]Лист1'!$A$23:$A$28</c:f>
              <c:strCache>
                <c:ptCount val="6"/>
                <c:pt idx="0">
                  <c:v>Nordgold*</c:v>
                </c:pt>
                <c:pt idx="1">
                  <c:v>Полиметалл*</c:v>
                </c:pt>
                <c:pt idx="2">
                  <c:v>GV Gold**</c:v>
                </c:pt>
                <c:pt idx="3">
                  <c:v>Highland Gold***</c:v>
                </c:pt>
                <c:pt idx="4">
                  <c:v>Kinross***</c:v>
                </c:pt>
                <c:pt idx="5">
                  <c:v>Полюс Золото</c:v>
                </c:pt>
              </c:strCache>
            </c:strRef>
          </c:cat>
          <c:val>
            <c:numRef>
              <c:f>'[Копия Копия Данные по компаниям_2016_v2.xlsx]Лист1'!$E$23:$E$28</c:f>
              <c:numCache>
                <c:formatCode>_-* #,##0_р_._-;\-* #,##0_р_._-;_-* "-"??_р_._-;_-@_-</c:formatCode>
                <c:ptCount val="6"/>
                <c:pt idx="0" formatCode="General">
                  <c:v>604</c:v>
                </c:pt>
                <c:pt idx="1">
                  <c:v>538</c:v>
                </c:pt>
                <c:pt idx="2" formatCode="0">
                  <c:v>417</c:v>
                </c:pt>
                <c:pt idx="3" formatCode="General">
                  <c:v>480</c:v>
                </c:pt>
                <c:pt idx="4" formatCode="General">
                  <c:v>474</c:v>
                </c:pt>
                <c:pt idx="5" formatCode="General">
                  <c:v>424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D2C-42FE-96FF-64783EC9D15F}"/>
            </c:ext>
          </c:extLst>
        </c:ser>
        <c:ser>
          <c:idx val="1"/>
          <c:order val="1"/>
          <c:tx>
            <c:strRef>
              <c:f>'[Копия Копия Данные по компаниям_2016_v2.xlsx]Лист1'!$F$21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457C"/>
            </a:solidFill>
            <a:ln w="139700">
              <a:solidFill>
                <a:srgbClr val="00457C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457C"/>
              </a:solidFill>
              <a:ln w="139700" cap="rnd">
                <a:solidFill>
                  <a:srgbClr val="00457C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D2C-42FE-96FF-64783EC9D15F}"/>
              </c:ext>
            </c:extLst>
          </c:dPt>
          <c:dPt>
            <c:idx val="2"/>
            <c:invertIfNegative val="0"/>
            <c:bubble3D val="0"/>
            <c:spPr>
              <a:solidFill>
                <a:srgbClr val="B4975A"/>
              </a:solidFill>
              <a:ln w="139700">
                <a:solidFill>
                  <a:srgbClr val="B4975A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D2C-42FE-96FF-64783EC9D15F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CD2C-42FE-96FF-64783EC9D15F}"/>
              </c:ext>
            </c:extLst>
          </c:dPt>
          <c:dLbls>
            <c:dLbl>
              <c:idx val="0"/>
              <c:layout>
                <c:manualLayout>
                  <c:x val="-3.1779757546612998E-17"/>
                  <c:y val="-8.66167858556836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D2C-42FE-96FF-64783EC9D15F}"/>
                </c:ext>
              </c:extLst>
            </c:dLbl>
            <c:dLbl>
              <c:idx val="1"/>
              <c:layout>
                <c:manualLayout>
                  <c:x val="-5.2003840367592083E-3"/>
                  <c:y val="-1.29925263406338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D2C-42FE-96FF-64783EC9D15F}"/>
                </c:ext>
              </c:extLst>
            </c:dLbl>
            <c:dLbl>
              <c:idx val="2"/>
              <c:layout>
                <c:manualLayout>
                  <c:x val="-6.3559515093225997E-17"/>
                  <c:y val="-1.73233571711367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D2C-42FE-96FF-64783EC9D15F}"/>
                </c:ext>
              </c:extLst>
            </c:dLbl>
            <c:dLbl>
              <c:idx val="3"/>
              <c:layout>
                <c:manualLayout>
                  <c:x val="-1.2711903018645199E-16"/>
                  <c:y val="-1.29925178783525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D2C-42FE-96FF-64783EC9D15F}"/>
                </c:ext>
              </c:extLst>
            </c:dLbl>
            <c:dLbl>
              <c:idx val="4"/>
              <c:layout>
                <c:manualLayout>
                  <c:x val="1.7334613455864028E-3"/>
                  <c:y val="-8.661678585568348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D2C-42FE-96FF-64783EC9D15F}"/>
                </c:ext>
              </c:extLst>
            </c:dLbl>
            <c:dLbl>
              <c:idx val="5"/>
              <c:layout>
                <c:manualLayout>
                  <c:x val="-1.2711903018645199E-16"/>
                  <c:y val="-1.73233571711366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D2C-42FE-96FF-64783EC9D1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'[Копия Копия Данные по компаниям_2016_v2.xlsx]Лист1'!$A$23:$A$28</c:f>
              <c:strCache>
                <c:ptCount val="6"/>
                <c:pt idx="0">
                  <c:v>Nordgold*</c:v>
                </c:pt>
                <c:pt idx="1">
                  <c:v>Полиметалл*</c:v>
                </c:pt>
                <c:pt idx="2">
                  <c:v>GV Gold**</c:v>
                </c:pt>
                <c:pt idx="3">
                  <c:v>Highland Gold***</c:v>
                </c:pt>
                <c:pt idx="4">
                  <c:v>Kinross***</c:v>
                </c:pt>
                <c:pt idx="5">
                  <c:v>Полюс Золото</c:v>
                </c:pt>
              </c:strCache>
            </c:strRef>
          </c:cat>
          <c:val>
            <c:numRef>
              <c:f>'[Копия Копия Данные по компаниям_2016_v2.xlsx]Лист1'!$F$23:$F$28</c:f>
              <c:numCache>
                <c:formatCode>_-* #,##0_р_._-;\-* #,##0_р_._-;_-* "-"??_р_._-;_-@_-</c:formatCode>
                <c:ptCount val="6"/>
                <c:pt idx="0" formatCode="General">
                  <c:v>648</c:v>
                </c:pt>
                <c:pt idx="1">
                  <c:v>570</c:v>
                </c:pt>
                <c:pt idx="2" formatCode="0">
                  <c:v>458</c:v>
                </c:pt>
                <c:pt idx="3" formatCode="General">
                  <c:v>454</c:v>
                </c:pt>
                <c:pt idx="4" formatCode="General">
                  <c:v>441</c:v>
                </c:pt>
                <c:pt idx="5" formatCode="General">
                  <c:v>389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CD2C-42FE-96FF-64783EC9D15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0"/>
        <c:overlap val="-100"/>
        <c:axId val="140053504"/>
        <c:axId val="32390464"/>
      </c:barChart>
      <c:catAx>
        <c:axId val="140053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323904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390464"/>
        <c:scaling>
          <c:orientation val="minMax"/>
        </c:scaling>
        <c:delete val="1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crossAx val="14005350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91146434897880013"/>
          <c:y val="0.35487719410597823"/>
          <c:w val="6.2533730837403781E-2"/>
          <c:h val="0.11146345003039353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ahoma" panose="020B0604030504040204" pitchFamily="34" charset="0"/>
                <a:ea typeface="Arial Cyr"/>
                <a:cs typeface="Arial Cyr"/>
              </a:defRPr>
            </a:pPr>
            <a:r>
              <a:rPr lang="ru-RU" baseline="0">
                <a:latin typeface="Tahoma" panose="020B0604030504040204" pitchFamily="34" charset="0"/>
              </a:rPr>
              <a:t>Рентабельность по </a:t>
            </a:r>
            <a:r>
              <a:rPr lang="en-US" baseline="0">
                <a:latin typeface="Tahoma" panose="020B0604030504040204" pitchFamily="34" charset="0"/>
              </a:rPr>
              <a:t>EBITDA</a:t>
            </a:r>
            <a:endParaRPr lang="ru-RU" baseline="0">
              <a:latin typeface="Tahoma" panose="020B0604030504040204" pitchFamily="34" charset="0"/>
            </a:endParaRPr>
          </a:p>
        </c:rich>
      </c:tx>
      <c:layout>
        <c:manualLayout>
          <c:xMode val="edge"/>
          <c:yMode val="edge"/>
          <c:x val="0.3699917435991526"/>
          <c:y val="3.215790648616189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5921918945566574E-2"/>
          <c:y val="0.17493489311506843"/>
          <c:w val="0.80923719238894154"/>
          <c:h val="0.652105361468970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'[Копия Копия Данные по компаниям_2016_v2.xlsx]Лист1'!$E$5</c:f>
              <c:strCache>
                <c:ptCount val="1"/>
                <c:pt idx="0">
                  <c:v>2015</c:v>
                </c:pt>
              </c:strCache>
            </c:strRef>
          </c:tx>
          <c:spPr>
            <a:noFill/>
            <a:ln w="174625" cap="sq">
              <a:gradFill flip="none" rotWithShape="1">
                <a:gsLst>
                  <a:gs pos="0">
                    <a:srgbClr val="00457C">
                      <a:alpha val="70000"/>
                    </a:srgbClr>
                  </a:gs>
                  <a:gs pos="73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noFill/>
              <a:ln w="177800" cap="sq">
                <a:gradFill flip="none" rotWithShape="1">
                  <a:gsLst>
                    <a:gs pos="0">
                      <a:srgbClr val="00457C">
                        <a:alpha val="70000"/>
                      </a:srgbClr>
                    </a:gs>
                    <a:gs pos="73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6D9-4A35-AA4E-A9EEAFC7C58A}"/>
              </c:ext>
            </c:extLst>
          </c:dPt>
          <c:dPt>
            <c:idx val="1"/>
            <c:invertIfNegative val="0"/>
            <c:bubble3D val="0"/>
            <c:spPr>
              <a:noFill/>
              <a:ln w="177800" cap="rnd">
                <a:gradFill flip="none" rotWithShape="1">
                  <a:gsLst>
                    <a:gs pos="0">
                      <a:srgbClr val="B4975A">
                        <a:alpha val="70000"/>
                      </a:srgbClr>
                    </a:gs>
                    <a:gs pos="74000">
                      <a:srgbClr val="EEECE1"/>
                    </a:gs>
                    <a:gs pos="100000">
                      <a:srgbClr val="EEECE1"/>
                    </a:gs>
                  </a:gsLst>
                  <a:lin ang="5400000" scaled="1"/>
                  <a:tileRect/>
                </a:gra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6D9-4A35-AA4E-A9EEAFC7C58A}"/>
              </c:ext>
            </c:extLst>
          </c:dPt>
          <c:dPt>
            <c:idx val="2"/>
            <c:invertIfNegative val="0"/>
            <c:bubble3D val="0"/>
            <c:spPr>
              <a:noFill/>
              <a:ln w="177800" cap="sq">
                <a:gradFill flip="none" rotWithShape="1">
                  <a:gsLst>
                    <a:gs pos="0">
                      <a:srgbClr val="00457C">
                        <a:alpha val="70000"/>
                      </a:srgbClr>
                    </a:gs>
                    <a:gs pos="73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6D9-4A35-AA4E-A9EEAFC7C58A}"/>
              </c:ext>
            </c:extLst>
          </c:dPt>
          <c:dPt>
            <c:idx val="3"/>
            <c:invertIfNegative val="0"/>
            <c:bubble3D val="0"/>
            <c:spPr>
              <a:noFill/>
              <a:ln w="177800" cap="sq">
                <a:gradFill flip="none" rotWithShape="1">
                  <a:gsLst>
                    <a:gs pos="0">
                      <a:srgbClr val="00457C">
                        <a:alpha val="70000"/>
                      </a:srgbClr>
                    </a:gs>
                    <a:gs pos="73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6D9-4A35-AA4E-A9EEAFC7C58A}"/>
              </c:ext>
            </c:extLst>
          </c:dPt>
          <c:dPt>
            <c:idx val="4"/>
            <c:invertIfNegative val="0"/>
            <c:bubble3D val="0"/>
            <c:spPr>
              <a:noFill/>
              <a:ln w="177800" cap="sq">
                <a:gradFill flip="none" rotWithShape="1">
                  <a:gsLst>
                    <a:gs pos="0">
                      <a:srgbClr val="00457C">
                        <a:alpha val="70000"/>
                      </a:srgbClr>
                    </a:gs>
                    <a:gs pos="73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6D9-4A35-AA4E-A9EEAFC7C58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56D9-4A35-AA4E-A9EEAFC7C58A}"/>
              </c:ext>
            </c:extLst>
          </c:dPt>
          <c:dLbls>
            <c:dLbl>
              <c:idx val="0"/>
              <c:layout>
                <c:manualLayout>
                  <c:x val="-2.9956080960047044E-17"/>
                  <c:y val="-1.877934272300473E-2"/>
                </c:manualLayout>
              </c:layout>
              <c:spPr/>
              <c:txPr>
                <a:bodyPr/>
                <a:lstStyle/>
                <a:p>
                  <a:pPr>
                    <a:defRPr sz="900" b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D9-4A35-AA4E-A9EEAFC7C58A}"/>
                </c:ext>
              </c:extLst>
            </c:dLbl>
            <c:dLbl>
              <c:idx val="1"/>
              <c:layout>
                <c:manualLayout>
                  <c:x val="0"/>
                  <c:y val="-2.25352112676056E-2"/>
                </c:manualLayout>
              </c:layout>
              <c:spPr/>
              <c:txPr>
                <a:bodyPr/>
                <a:lstStyle/>
                <a:p>
                  <a:pPr>
                    <a:defRPr sz="900" b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6D9-4A35-AA4E-A9EEAFC7C58A}"/>
                </c:ext>
              </c:extLst>
            </c:dLbl>
            <c:dLbl>
              <c:idx val="2"/>
              <c:layout>
                <c:manualLayout>
                  <c:x val="0"/>
                  <c:y val="-1.86627754045193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6D9-4A35-AA4E-A9EEAFC7C58A}"/>
                </c:ext>
              </c:extLst>
            </c:dLbl>
            <c:dLbl>
              <c:idx val="3"/>
              <c:layout>
                <c:manualLayout>
                  <c:x val="-1.6249822467490759E-3"/>
                  <c:y val="-2.23953304854231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6D9-4A35-AA4E-A9EEAFC7C58A}"/>
                </c:ext>
              </c:extLst>
            </c:dLbl>
            <c:dLbl>
              <c:idx val="4"/>
              <c:layout>
                <c:manualLayout>
                  <c:x val="0"/>
                  <c:y val="-1.866277540451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6D9-4A35-AA4E-A9EEAFC7C5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'[Копия Копия Данные по компаниям_2016_v2.xlsx]Лист1'!$A$6:$A$10</c:f>
              <c:strCache>
                <c:ptCount val="5"/>
                <c:pt idx="0">
                  <c:v>Полюс Золото</c:v>
                </c:pt>
                <c:pt idx="1">
                  <c:v>GV Gold**</c:v>
                </c:pt>
                <c:pt idx="2">
                  <c:v>Highland Gold</c:v>
                </c:pt>
                <c:pt idx="3">
                  <c:v>Полиметалл</c:v>
                </c:pt>
                <c:pt idx="4">
                  <c:v>Nordgold</c:v>
                </c:pt>
              </c:strCache>
            </c:strRef>
          </c:cat>
          <c:val>
            <c:numRef>
              <c:f>'[Копия Копия Данные по компаниям_2016_v2.xlsx]Лист1'!$E$6:$E$10</c:f>
              <c:numCache>
                <c:formatCode>0%</c:formatCode>
                <c:ptCount val="5"/>
                <c:pt idx="0">
                  <c:v>0.57999999999999996</c:v>
                </c:pt>
                <c:pt idx="1">
                  <c:v>0.55489999999999995</c:v>
                </c:pt>
                <c:pt idx="2">
                  <c:v>0.48</c:v>
                </c:pt>
                <c:pt idx="3">
                  <c:v>0.46</c:v>
                </c:pt>
                <c:pt idx="4">
                  <c:v>0.46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56D9-4A35-AA4E-A9EEAFC7C58A}"/>
            </c:ext>
          </c:extLst>
        </c:ser>
        <c:ser>
          <c:idx val="1"/>
          <c:order val="1"/>
          <c:tx>
            <c:strRef>
              <c:f>'[Копия Копия Данные по компаниям_2016_v2.xlsx]Лист1'!$F$5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457C"/>
            </a:solidFill>
            <a:ln w="165100">
              <a:solidFill>
                <a:srgbClr val="00457C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56D9-4A35-AA4E-A9EEAFC7C58A}"/>
              </c:ext>
            </c:extLst>
          </c:dPt>
          <c:dPt>
            <c:idx val="1"/>
            <c:invertIfNegative val="0"/>
            <c:bubble3D val="0"/>
            <c:spPr>
              <a:solidFill>
                <a:srgbClr val="B4975A"/>
              </a:solidFill>
              <a:ln w="165100">
                <a:solidFill>
                  <a:srgbClr val="B4975A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56D9-4A35-AA4E-A9EEAFC7C58A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56D9-4A35-AA4E-A9EEAFC7C58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56D9-4A35-AA4E-A9EEAFC7C58A}"/>
              </c:ext>
            </c:extLst>
          </c:dPt>
          <c:dLbls>
            <c:dLbl>
              <c:idx val="0"/>
              <c:layout>
                <c:manualLayout>
                  <c:x val="-2.9956080960047044E-17"/>
                  <c:y val="-1.8779342723004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6D9-4A35-AA4E-A9EEAFC7C58A}"/>
                </c:ext>
              </c:extLst>
            </c:dLbl>
            <c:dLbl>
              <c:idx val="1"/>
              <c:layout>
                <c:manualLayout>
                  <c:x val="0"/>
                  <c:y val="-2.2535211267605635E-2"/>
                </c:manualLayout>
              </c:layout>
              <c:spPr/>
              <c:txPr>
                <a:bodyPr/>
                <a:lstStyle/>
                <a:p>
                  <a:pPr>
                    <a:defRPr sz="900" b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6D9-4A35-AA4E-A9EEAFC7C58A}"/>
                </c:ext>
              </c:extLst>
            </c:dLbl>
            <c:dLbl>
              <c:idx val="2"/>
              <c:layout>
                <c:manualLayout>
                  <c:x val="0"/>
                  <c:y val="-1.49302203236154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6D9-4A35-AA4E-A9EEAFC7C58A}"/>
                </c:ext>
              </c:extLst>
            </c:dLbl>
            <c:dLbl>
              <c:idx val="3"/>
              <c:layout>
                <c:manualLayout>
                  <c:x val="0"/>
                  <c:y val="-1.86627754045193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6D9-4A35-AA4E-A9EEAFC7C58A}"/>
                </c:ext>
              </c:extLst>
            </c:dLbl>
            <c:dLbl>
              <c:idx val="4"/>
              <c:layout>
                <c:manualLayout>
                  <c:x val="-1.2795135801173827E-7"/>
                  <c:y val="-1.86627754045193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6D9-4A35-AA4E-A9EEAFC7C5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'[Копия Копия Данные по компаниям_2016_v2.xlsx]Лист1'!$A$6:$A$10</c:f>
              <c:strCache>
                <c:ptCount val="5"/>
                <c:pt idx="0">
                  <c:v>Полюс Золото</c:v>
                </c:pt>
                <c:pt idx="1">
                  <c:v>GV Gold**</c:v>
                </c:pt>
                <c:pt idx="2">
                  <c:v>Highland Gold</c:v>
                </c:pt>
                <c:pt idx="3">
                  <c:v>Полиметалл</c:v>
                </c:pt>
                <c:pt idx="4">
                  <c:v>Nordgold</c:v>
                </c:pt>
              </c:strCache>
            </c:strRef>
          </c:cat>
          <c:val>
            <c:numRef>
              <c:f>'[Копия Копия Данные по компаниям_2016_v2.xlsx]Лист1'!$F$6:$F$10</c:f>
              <c:numCache>
                <c:formatCode>0%</c:formatCode>
                <c:ptCount val="5"/>
                <c:pt idx="0">
                  <c:v>0.62</c:v>
                </c:pt>
                <c:pt idx="1">
                  <c:v>0.56210000000000004</c:v>
                </c:pt>
                <c:pt idx="2">
                  <c:v>0.53</c:v>
                </c:pt>
                <c:pt idx="3">
                  <c:v>0.48</c:v>
                </c:pt>
                <c:pt idx="4">
                  <c:v>0.45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56D9-4A35-AA4E-A9EEAFC7C58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0"/>
        <c:overlap val="-100"/>
        <c:axId val="140054016"/>
        <c:axId val="42756352"/>
      </c:barChart>
      <c:catAx>
        <c:axId val="140054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Tahoma" panose="020B0604030504040204" pitchFamily="34" charset="0"/>
                <a:ea typeface="Arial Cyr"/>
                <a:cs typeface="Arial Cyr"/>
              </a:defRPr>
            </a:pPr>
            <a:endParaRPr lang="ru-RU"/>
          </a:p>
        </c:txPr>
        <c:crossAx val="427563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756352"/>
        <c:scaling>
          <c:orientation val="minMax"/>
        </c:scaling>
        <c:delete val="1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crossAx val="14005401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91212991669087073"/>
          <c:y val="0.34813520275318677"/>
          <c:w val="5.8620402867645839E-2"/>
          <c:h val="0.12216304027894127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920" b="0" i="0" u="none" strike="noStrike" baseline="0">
              <a:solidFill>
                <a:sysClr val="windowText" lastClr="000000"/>
              </a:solidFill>
              <a:latin typeface="Tahoma" panose="020B0604030504040204" pitchFamily="34" charset="0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0.08846</cdr:x>
      <cdr:y>0.8</cdr:y>
    </cdr:from>
    <cdr:to>
      <cdr:x>0.85495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60811" y="2189043"/>
          <a:ext cx="5725986" cy="5472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* Включая зарубежные активы компаний</a:t>
          </a:r>
        </a:p>
        <a:p xmlns:a="http://schemas.openxmlformats.org/drawingml/2006/main">
          <a:r>
            <a:rPr lang="ru-RU" sz="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**  2015 г. с учетом корректировок показателей в отчетности по МСФО</a:t>
          </a:r>
        </a:p>
        <a:p xmlns:a="http://schemas.openxmlformats.org/drawingml/2006/main">
          <a:r>
            <a:rPr lang="en-US" sz="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***</a:t>
          </a:r>
          <a:r>
            <a:rPr lang="ru-RU" sz="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Показатель </a:t>
          </a:r>
          <a:r>
            <a:rPr lang="en-US" sz="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Production cost of Sales. </a:t>
          </a:r>
          <a:r>
            <a:rPr lang="ru-RU" sz="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Только активы на территории России: Купол и Двойное</a:t>
          </a:r>
          <a:endParaRPr lang="ru-RU" sz="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0.75132</cdr:x>
      <cdr:y>0.06475</cdr:y>
    </cdr:from>
    <cdr:to>
      <cdr:x>0.98235</cdr:x>
      <cdr:y>0.21568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871956" y="220317"/>
          <a:ext cx="1805608" cy="5135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A50F4-17AA-4F93-883D-98218E5952E1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F99822-FA35-433F-BE12-AA4A044F8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513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09F195-3ADB-4183-A63A-95B5BCB3EA55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738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99822-FA35-433F-BE12-AA4A044F876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090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1016000"/>
          </a:xfrm>
          <a:prstGeom prst="rect">
            <a:avLst/>
          </a:pr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 anchor="ctr"/>
          <a:lstStyle>
            <a:lvl1pPr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ru-RU" sz="4400">
              <a:solidFill>
                <a:srgbClr val="FFFFFF"/>
              </a:solidFill>
              <a:ea typeface="LF_Kai"/>
            </a:endParaRPr>
          </a:p>
        </p:txBody>
      </p:sp>
      <p:cxnSp>
        <p:nvCxnSpPr>
          <p:cNvPr id="7" name="Прямая соединительная линия 2"/>
          <p:cNvCxnSpPr>
            <a:cxnSpLocks noChangeShapeType="1"/>
          </p:cNvCxnSpPr>
          <p:nvPr userDrawn="1"/>
        </p:nvCxnSpPr>
        <p:spPr bwMode="auto">
          <a:xfrm flipV="1">
            <a:off x="0" y="4174515"/>
            <a:ext cx="9144000" cy="11113"/>
          </a:xfrm>
          <a:prstGeom prst="lin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2" name="Picture 15" descr="logo_rus_t_w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9" y="274863"/>
            <a:ext cx="1827212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774" y="4547501"/>
            <a:ext cx="7788337" cy="6436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>
              <a:defRPr lang="en-GB" sz="2800" b="1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40000"/>
              </a:spcBef>
              <a:buClr>
                <a:srgbClr val="B69B63"/>
              </a:buClr>
              <a:buSzPct val="120000"/>
              <a:buFont typeface="Wingdings" pitchFamily="2" charset="2"/>
              <a:buNone/>
            </a:pPr>
            <a:r>
              <a:rPr lang="ru-RU" altLang="ru-RU" noProof="0" dirty="0"/>
              <a:t>Образец заголовка</a:t>
            </a:r>
            <a:endParaRPr lang="en-GB" dirty="0"/>
          </a:p>
        </p:txBody>
      </p:sp>
      <p:sp>
        <p:nvSpPr>
          <p:cNvPr id="2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774" y="5264909"/>
            <a:ext cx="7790222" cy="440567"/>
          </a:xfrm>
        </p:spPr>
        <p:txBody>
          <a:bodyPr lIns="91429" anchor="ctr"/>
          <a:lstStyle>
            <a:lvl1pPr marL="0" indent="0" algn="l">
              <a:buFont typeface="Wingdings" pitchFamily="2" charset="2"/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подзаголовка</a:t>
            </a:r>
            <a:endParaRPr lang="en-GB" dirty="0"/>
          </a:p>
        </p:txBody>
      </p:sp>
      <p:cxnSp>
        <p:nvCxnSpPr>
          <p:cNvPr id="8" name="Gerade Verbindung 21"/>
          <p:cNvCxnSpPr/>
          <p:nvPr userDrawn="1"/>
        </p:nvCxnSpPr>
        <p:spPr bwMode="gray">
          <a:xfrm flipH="1">
            <a:off x="9233388" y="981074"/>
            <a:ext cx="175847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9" name="Gerade Verbindung 22"/>
          <p:cNvCxnSpPr/>
          <p:nvPr userDrawn="1"/>
        </p:nvCxnSpPr>
        <p:spPr bwMode="gray">
          <a:xfrm flipH="1">
            <a:off x="9233388" y="1798637"/>
            <a:ext cx="175847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10" name="Gerade Verbindung 23"/>
          <p:cNvCxnSpPr/>
          <p:nvPr userDrawn="1"/>
        </p:nvCxnSpPr>
        <p:spPr bwMode="gray">
          <a:xfrm flipH="1">
            <a:off x="9233388" y="6308725"/>
            <a:ext cx="175847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11" name="Gerade Verbindung 24"/>
          <p:cNvCxnSpPr/>
          <p:nvPr userDrawn="1"/>
        </p:nvCxnSpPr>
        <p:spPr bwMode="gray">
          <a:xfrm flipH="1">
            <a:off x="9233388" y="6777038"/>
            <a:ext cx="175847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12" name="Gerade Verbindung 25"/>
          <p:cNvCxnSpPr/>
          <p:nvPr userDrawn="1"/>
        </p:nvCxnSpPr>
        <p:spPr bwMode="gray">
          <a:xfrm rot="5400000" flipH="1">
            <a:off x="370743" y="-176213"/>
            <a:ext cx="190500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13" name="Gerade Verbindung 26"/>
          <p:cNvCxnSpPr/>
          <p:nvPr userDrawn="1"/>
        </p:nvCxnSpPr>
        <p:spPr bwMode="gray">
          <a:xfrm rot="5400000" flipH="1">
            <a:off x="4344866" y="-176213"/>
            <a:ext cx="190500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14" name="Gerade Verbindung 27"/>
          <p:cNvCxnSpPr/>
          <p:nvPr userDrawn="1"/>
        </p:nvCxnSpPr>
        <p:spPr bwMode="gray">
          <a:xfrm rot="5400000" flipH="1">
            <a:off x="4608636" y="-176213"/>
            <a:ext cx="190500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15" name="Gerade Verbindung 28"/>
          <p:cNvCxnSpPr/>
          <p:nvPr userDrawn="1"/>
        </p:nvCxnSpPr>
        <p:spPr bwMode="gray">
          <a:xfrm rot="5400000" flipH="1">
            <a:off x="8581294" y="-176213"/>
            <a:ext cx="190500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16" name="Gerade Verbindung 29"/>
          <p:cNvCxnSpPr/>
          <p:nvPr userDrawn="1"/>
        </p:nvCxnSpPr>
        <p:spPr bwMode="gray">
          <a:xfrm rot="5400000" flipH="1">
            <a:off x="370743" y="7072312"/>
            <a:ext cx="190500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17" name="Gerade Verbindung 30"/>
          <p:cNvCxnSpPr/>
          <p:nvPr userDrawn="1"/>
        </p:nvCxnSpPr>
        <p:spPr bwMode="gray">
          <a:xfrm rot="5400000" flipH="1">
            <a:off x="4344866" y="7072312"/>
            <a:ext cx="190500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18" name="Gerade Verbindung 31"/>
          <p:cNvCxnSpPr/>
          <p:nvPr userDrawn="1"/>
        </p:nvCxnSpPr>
        <p:spPr bwMode="gray">
          <a:xfrm rot="5400000" flipH="1">
            <a:off x="4608636" y="7072312"/>
            <a:ext cx="190500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19" name="Gerade Verbindung 32"/>
          <p:cNvCxnSpPr/>
          <p:nvPr userDrawn="1"/>
        </p:nvCxnSpPr>
        <p:spPr bwMode="gray">
          <a:xfrm rot="5400000" flipH="1">
            <a:off x="8581294" y="7072312"/>
            <a:ext cx="190500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20" name="Gerade Verbindung 15"/>
          <p:cNvCxnSpPr/>
          <p:nvPr userDrawn="1"/>
        </p:nvCxnSpPr>
        <p:spPr bwMode="gray">
          <a:xfrm flipH="1">
            <a:off x="-253512" y="438150"/>
            <a:ext cx="175847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21" name="Gerade Verbindung 16"/>
          <p:cNvCxnSpPr/>
          <p:nvPr userDrawn="1"/>
        </p:nvCxnSpPr>
        <p:spPr bwMode="gray">
          <a:xfrm flipH="1">
            <a:off x="-253512" y="981074"/>
            <a:ext cx="175847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25" name="Gerade Verbindung 17"/>
          <p:cNvCxnSpPr/>
          <p:nvPr userDrawn="1"/>
        </p:nvCxnSpPr>
        <p:spPr bwMode="gray">
          <a:xfrm flipH="1">
            <a:off x="-253512" y="1798637"/>
            <a:ext cx="175847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26" name="Gerade Verbindung 18"/>
          <p:cNvCxnSpPr/>
          <p:nvPr userDrawn="1"/>
        </p:nvCxnSpPr>
        <p:spPr bwMode="gray">
          <a:xfrm flipH="1">
            <a:off x="-253512" y="6308725"/>
            <a:ext cx="175847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27" name="Gerade Verbindung 19"/>
          <p:cNvCxnSpPr/>
          <p:nvPr userDrawn="1"/>
        </p:nvCxnSpPr>
        <p:spPr bwMode="gray">
          <a:xfrm flipH="1">
            <a:off x="-253512" y="6777038"/>
            <a:ext cx="175847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sp>
        <p:nvSpPr>
          <p:cNvPr id="28" name="Runde Klammer links 87"/>
          <p:cNvSpPr/>
          <p:nvPr userDrawn="1"/>
        </p:nvSpPr>
        <p:spPr bwMode="gray">
          <a:xfrm>
            <a:off x="-508195" y="0"/>
            <a:ext cx="187569" cy="1744980"/>
          </a:xfrm>
          <a:prstGeom prst="leftBracket">
            <a:avLst>
              <a:gd name="adj" fmla="val 0"/>
            </a:avLst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dirty="0">
              <a:solidFill>
                <a:srgbClr val="006587"/>
              </a:solidFill>
              <a:latin typeface="Segoe UI"/>
              <a:ea typeface="LF_Kai"/>
            </a:endParaRPr>
          </a:p>
        </p:txBody>
      </p:sp>
      <p:sp>
        <p:nvSpPr>
          <p:cNvPr id="29" name="Runde Klammer links 88"/>
          <p:cNvSpPr/>
          <p:nvPr userDrawn="1"/>
        </p:nvSpPr>
        <p:spPr bwMode="gray">
          <a:xfrm>
            <a:off x="-508193" y="6357938"/>
            <a:ext cx="189913" cy="419100"/>
          </a:xfrm>
          <a:prstGeom prst="leftBracket">
            <a:avLst>
              <a:gd name="adj" fmla="val 0"/>
            </a:avLst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dirty="0">
              <a:solidFill>
                <a:srgbClr val="006587"/>
              </a:solidFill>
              <a:latin typeface="Segoe UI"/>
              <a:ea typeface="LF_Kai"/>
            </a:endParaRPr>
          </a:p>
        </p:txBody>
      </p:sp>
      <p:sp>
        <p:nvSpPr>
          <p:cNvPr id="30" name="Textplatzhalter 11"/>
          <p:cNvSpPr txBox="1">
            <a:spLocks/>
          </p:cNvSpPr>
          <p:nvPr userDrawn="1"/>
        </p:nvSpPr>
        <p:spPr bwMode="gray">
          <a:xfrm rot="16200000">
            <a:off x="-779930" y="814015"/>
            <a:ext cx="723900" cy="116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lang="de-DE" sz="1300" kern="12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180975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Wingdings" pitchFamily="2" charset="2"/>
              <a:buChar char="§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361950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534988" indent="-173038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715963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800">
                <a:solidFill>
                  <a:srgbClr val="006587"/>
                </a:solidFill>
                <a:latin typeface="Segoe UI"/>
              </a:rPr>
              <a:t>Headline</a:t>
            </a:r>
          </a:p>
        </p:txBody>
      </p:sp>
      <p:sp>
        <p:nvSpPr>
          <p:cNvPr id="31" name="Textplatzhalter 11"/>
          <p:cNvSpPr txBox="1">
            <a:spLocks/>
          </p:cNvSpPr>
          <p:nvPr userDrawn="1"/>
        </p:nvSpPr>
        <p:spPr bwMode="gray">
          <a:xfrm rot="16200000">
            <a:off x="-779930" y="3995206"/>
            <a:ext cx="723900" cy="116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lang="de-DE" sz="1300" kern="12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180975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Wingdings" pitchFamily="2" charset="2"/>
              <a:buChar char="§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361950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534988" indent="-173038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715963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800">
                <a:solidFill>
                  <a:srgbClr val="006587"/>
                </a:solidFill>
                <a:latin typeface="Segoe UI"/>
              </a:rPr>
              <a:t>Content</a:t>
            </a:r>
          </a:p>
        </p:txBody>
      </p:sp>
      <p:sp>
        <p:nvSpPr>
          <p:cNvPr id="32" name="Textplatzhalter 11"/>
          <p:cNvSpPr txBox="1">
            <a:spLocks/>
          </p:cNvSpPr>
          <p:nvPr userDrawn="1"/>
        </p:nvSpPr>
        <p:spPr bwMode="gray">
          <a:xfrm rot="16200000">
            <a:off x="-533863" y="6450535"/>
            <a:ext cx="339725" cy="233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lang="de-DE" sz="1300" kern="12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180975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Wingdings" pitchFamily="2" charset="2"/>
              <a:buChar char="§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361950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534988" indent="-173038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715963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800">
                <a:solidFill>
                  <a:srgbClr val="006587"/>
                </a:solidFill>
                <a:latin typeface="Segoe UI"/>
              </a:rPr>
              <a:t>Foot-note</a:t>
            </a:r>
          </a:p>
        </p:txBody>
      </p:sp>
      <p:sp>
        <p:nvSpPr>
          <p:cNvPr id="33" name="Freihandform 92"/>
          <p:cNvSpPr/>
          <p:nvPr userDrawn="1"/>
        </p:nvSpPr>
        <p:spPr>
          <a:xfrm>
            <a:off x="-508195" y="1798639"/>
            <a:ext cx="187569" cy="4510087"/>
          </a:xfrm>
          <a:custGeom>
            <a:avLst/>
            <a:gdLst>
              <a:gd name="connsiteX0" fmla="*/ 0 w 275906"/>
              <a:gd name="connsiteY0" fmla="*/ 0 h 4371974"/>
              <a:gd name="connsiteX1" fmla="*/ 275906 w 275906"/>
              <a:gd name="connsiteY1" fmla="*/ 0 h 4371974"/>
              <a:gd name="connsiteX2" fmla="*/ 275906 w 275906"/>
              <a:gd name="connsiteY2" fmla="*/ 4371974 h 4371974"/>
              <a:gd name="connsiteX3" fmla="*/ 0 w 275906"/>
              <a:gd name="connsiteY3" fmla="*/ 4371974 h 4371974"/>
              <a:gd name="connsiteX0" fmla="*/ 0 w 275906"/>
              <a:gd name="connsiteY0" fmla="*/ 0 h 4371974"/>
              <a:gd name="connsiteX1" fmla="*/ 275906 w 275906"/>
              <a:gd name="connsiteY1" fmla="*/ 0 h 4371974"/>
              <a:gd name="connsiteX2" fmla="*/ 274320 w 275906"/>
              <a:gd name="connsiteY2" fmla="*/ 1981199 h 4371974"/>
              <a:gd name="connsiteX3" fmla="*/ 275906 w 275906"/>
              <a:gd name="connsiteY3" fmla="*/ 4371974 h 4371974"/>
              <a:gd name="connsiteX4" fmla="*/ 0 w 275906"/>
              <a:gd name="connsiteY4" fmla="*/ 4371974 h 4371974"/>
              <a:gd name="connsiteX5" fmla="*/ 0 w 275906"/>
              <a:gd name="connsiteY5" fmla="*/ 0 h 4371974"/>
              <a:gd name="connsiteX0" fmla="*/ 274320 w 365760"/>
              <a:gd name="connsiteY0" fmla="*/ 1981199 h 4371974"/>
              <a:gd name="connsiteX1" fmla="*/ 275906 w 365760"/>
              <a:gd name="connsiteY1" fmla="*/ 4371974 h 4371974"/>
              <a:gd name="connsiteX2" fmla="*/ 0 w 365760"/>
              <a:gd name="connsiteY2" fmla="*/ 4371974 h 4371974"/>
              <a:gd name="connsiteX3" fmla="*/ 0 w 365760"/>
              <a:gd name="connsiteY3" fmla="*/ 0 h 4371974"/>
              <a:gd name="connsiteX4" fmla="*/ 275906 w 365760"/>
              <a:gd name="connsiteY4" fmla="*/ 0 h 4371974"/>
              <a:gd name="connsiteX5" fmla="*/ 365760 w 365760"/>
              <a:gd name="connsiteY5" fmla="*/ 2072639 h 4371974"/>
              <a:gd name="connsiteX0" fmla="*/ 274320 w 275906"/>
              <a:gd name="connsiteY0" fmla="*/ 1981199 h 4371974"/>
              <a:gd name="connsiteX1" fmla="*/ 275906 w 275906"/>
              <a:gd name="connsiteY1" fmla="*/ 4371974 h 4371974"/>
              <a:gd name="connsiteX2" fmla="*/ 0 w 275906"/>
              <a:gd name="connsiteY2" fmla="*/ 4371974 h 4371974"/>
              <a:gd name="connsiteX3" fmla="*/ 0 w 275906"/>
              <a:gd name="connsiteY3" fmla="*/ 0 h 4371974"/>
              <a:gd name="connsiteX4" fmla="*/ 275906 w 275906"/>
              <a:gd name="connsiteY4" fmla="*/ 0 h 4371974"/>
              <a:gd name="connsiteX0" fmla="*/ 275906 w 275906"/>
              <a:gd name="connsiteY0" fmla="*/ 4371974 h 4371974"/>
              <a:gd name="connsiteX1" fmla="*/ 0 w 275906"/>
              <a:gd name="connsiteY1" fmla="*/ 4371974 h 4371974"/>
              <a:gd name="connsiteX2" fmla="*/ 0 w 275906"/>
              <a:gd name="connsiteY2" fmla="*/ 0 h 4371974"/>
              <a:gd name="connsiteX3" fmla="*/ 275906 w 275906"/>
              <a:gd name="connsiteY3" fmla="*/ 0 h 4371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906" h="4371974">
                <a:moveTo>
                  <a:pt x="275906" y="4371974"/>
                </a:moveTo>
                <a:lnTo>
                  <a:pt x="0" y="4371974"/>
                </a:lnTo>
                <a:lnTo>
                  <a:pt x="0" y="0"/>
                </a:lnTo>
                <a:lnTo>
                  <a:pt x="275906" y="0"/>
                </a:lnTo>
              </a:path>
            </a:pathLst>
          </a:cu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  <p:txBody>
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de-DE" sz="1000" kern="0" dirty="0" err="1">
              <a:solidFill>
                <a:srgbClr val="006587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60773" y="6045202"/>
            <a:ext cx="5281246" cy="352425"/>
          </a:xfrm>
        </p:spPr>
        <p:txBody>
          <a:bodyPr anchor="ctr"/>
          <a:lstStyle>
            <a:lvl1pPr marL="85725" indent="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B69B63"/>
              </a:buClr>
              <a:buSzPct val="120000"/>
              <a:buFont typeface="Wingdings" panose="05000000000000000000" pitchFamily="2" charset="2"/>
              <a:buNone/>
              <a:defRPr lang="ru-RU" sz="1100" b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44" name="Rechteck 59"/>
          <p:cNvSpPr/>
          <p:nvPr userDrawn="1"/>
        </p:nvSpPr>
        <p:spPr bwMode="gray">
          <a:xfrm>
            <a:off x="10510259" y="437953"/>
            <a:ext cx="786099" cy="230387"/>
          </a:xfrm>
          <a:prstGeom prst="rect">
            <a:avLst/>
          </a:prstGeom>
          <a:solidFill>
            <a:srgbClr val="006587"/>
          </a:solidFill>
          <a:ln w="952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>
              <a:defRPr/>
            </a:pPr>
            <a:r>
              <a:rPr lang="en-GB" sz="900" kern="0" dirty="0">
                <a:solidFill>
                  <a:prstClr val="white"/>
                </a:solidFill>
                <a:latin typeface="Segoe UI"/>
                <a:ea typeface="LF_Kai"/>
              </a:rPr>
              <a:t>0 | 101 | 135</a:t>
            </a:r>
          </a:p>
        </p:txBody>
      </p:sp>
      <p:sp>
        <p:nvSpPr>
          <p:cNvPr id="45" name="Rechteck 60"/>
          <p:cNvSpPr/>
          <p:nvPr userDrawn="1"/>
        </p:nvSpPr>
        <p:spPr bwMode="gray">
          <a:xfrm>
            <a:off x="10510259" y="741978"/>
            <a:ext cx="786099" cy="230387"/>
          </a:xfrm>
          <a:prstGeom prst="rect">
            <a:avLst/>
          </a:prstGeom>
          <a:solidFill>
            <a:srgbClr val="4682A0"/>
          </a:solidFill>
          <a:ln w="952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>
              <a:defRPr/>
            </a:pPr>
            <a:r>
              <a:rPr lang="en-GB" sz="900" kern="0" dirty="0">
                <a:solidFill>
                  <a:prstClr val="white"/>
                </a:solidFill>
                <a:latin typeface="Segoe UI"/>
                <a:ea typeface="LF_Kai"/>
              </a:rPr>
              <a:t>70 | 130 | 160</a:t>
            </a:r>
          </a:p>
        </p:txBody>
      </p:sp>
      <p:sp>
        <p:nvSpPr>
          <p:cNvPr id="46" name="Rechteck 61"/>
          <p:cNvSpPr/>
          <p:nvPr userDrawn="1"/>
        </p:nvSpPr>
        <p:spPr bwMode="gray">
          <a:xfrm>
            <a:off x="10510259" y="1046003"/>
            <a:ext cx="786099" cy="230387"/>
          </a:xfrm>
          <a:prstGeom prst="rect">
            <a:avLst/>
          </a:prstGeom>
          <a:solidFill>
            <a:srgbClr val="5496B8"/>
          </a:solidFill>
          <a:ln w="952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>
              <a:defRPr/>
            </a:pPr>
            <a:r>
              <a:rPr lang="en-GB" sz="900" kern="0" dirty="0">
                <a:solidFill>
                  <a:prstClr val="white"/>
                </a:solidFill>
                <a:latin typeface="Segoe UI"/>
                <a:ea typeface="LF_Kai"/>
              </a:rPr>
              <a:t>84 | 150 | 184</a:t>
            </a:r>
          </a:p>
        </p:txBody>
      </p:sp>
      <p:sp>
        <p:nvSpPr>
          <p:cNvPr id="47" name="Rechteck 62"/>
          <p:cNvSpPr/>
          <p:nvPr userDrawn="1"/>
        </p:nvSpPr>
        <p:spPr bwMode="gray">
          <a:xfrm>
            <a:off x="9493935" y="2566128"/>
            <a:ext cx="786099" cy="230387"/>
          </a:xfrm>
          <a:prstGeom prst="rect">
            <a:avLst/>
          </a:prstGeom>
          <a:solidFill>
            <a:srgbClr val="C61A2C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GB" sz="900" kern="0" dirty="0">
                <a:solidFill>
                  <a:prstClr val="white"/>
                </a:solidFill>
                <a:latin typeface="Segoe UI"/>
                <a:ea typeface="LF_Kai"/>
              </a:rPr>
              <a:t>198 | 26 | 44</a:t>
            </a:r>
            <a:endParaRPr lang="en-GB" sz="900" kern="0" dirty="0">
              <a:solidFill>
                <a:prstClr val="white"/>
              </a:solidFill>
              <a:latin typeface="Segoe UI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48" name="Rechteck 63"/>
          <p:cNvSpPr/>
          <p:nvPr userDrawn="1"/>
        </p:nvSpPr>
        <p:spPr bwMode="gray">
          <a:xfrm>
            <a:off x="9493935" y="2870153"/>
            <a:ext cx="786099" cy="230387"/>
          </a:xfrm>
          <a:prstGeom prst="rect">
            <a:avLst/>
          </a:prstGeom>
          <a:solidFill>
            <a:srgbClr val="FFCC00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GB" sz="900" kern="0" dirty="0">
                <a:solidFill>
                  <a:srgbClr val="006587"/>
                </a:solidFill>
                <a:latin typeface="Segoe UI"/>
                <a:ea typeface="LF_Kai"/>
              </a:rPr>
              <a:t>255 | 204 | 0</a:t>
            </a:r>
            <a:endParaRPr lang="en-GB" sz="900" kern="0" dirty="0">
              <a:solidFill>
                <a:srgbClr val="006587"/>
              </a:solidFill>
              <a:latin typeface="Segoe UI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49" name="Rechteck 64"/>
          <p:cNvSpPr/>
          <p:nvPr userDrawn="1"/>
        </p:nvSpPr>
        <p:spPr bwMode="gray">
          <a:xfrm>
            <a:off x="9493935" y="3174174"/>
            <a:ext cx="786099" cy="230387"/>
          </a:xfrm>
          <a:prstGeom prst="rect">
            <a:avLst/>
          </a:prstGeom>
          <a:solidFill>
            <a:srgbClr val="009B56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GB" sz="900" kern="0" dirty="0">
                <a:solidFill>
                  <a:prstClr val="white"/>
                </a:solidFill>
                <a:latin typeface="Segoe UI"/>
                <a:ea typeface="LF_Kai"/>
              </a:rPr>
              <a:t>0 | 155 | 86</a:t>
            </a:r>
            <a:endParaRPr lang="en-GB" sz="900" kern="0" dirty="0">
              <a:solidFill>
                <a:prstClr val="white"/>
              </a:solidFill>
              <a:latin typeface="Segoe UI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50" name="Rechteck 65"/>
          <p:cNvSpPr/>
          <p:nvPr userDrawn="1"/>
        </p:nvSpPr>
        <p:spPr bwMode="gray">
          <a:xfrm>
            <a:off x="9493935" y="1350028"/>
            <a:ext cx="786099" cy="230387"/>
          </a:xfrm>
          <a:prstGeom prst="rect">
            <a:avLst/>
          </a:prstGeom>
          <a:solidFill>
            <a:srgbClr val="D0E1EC"/>
          </a:solidFill>
          <a:ln w="952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>
              <a:defRPr/>
            </a:pPr>
            <a:r>
              <a:rPr lang="en-GB" sz="900" kern="0" dirty="0">
                <a:solidFill>
                  <a:srgbClr val="006587"/>
                </a:solidFill>
                <a:latin typeface="Segoe UI"/>
                <a:ea typeface="LF_Kai"/>
              </a:rPr>
              <a:t>208 | 225 | 236</a:t>
            </a:r>
          </a:p>
        </p:txBody>
      </p:sp>
      <p:sp>
        <p:nvSpPr>
          <p:cNvPr id="51" name="Rechteck 66"/>
          <p:cNvSpPr/>
          <p:nvPr userDrawn="1"/>
        </p:nvSpPr>
        <p:spPr bwMode="gray">
          <a:xfrm>
            <a:off x="9493935" y="1654053"/>
            <a:ext cx="786099" cy="230387"/>
          </a:xfrm>
          <a:prstGeom prst="rect">
            <a:avLst/>
          </a:prstGeom>
          <a:solidFill>
            <a:srgbClr val="C5C5C5"/>
          </a:solidFill>
          <a:ln w="952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>
              <a:defRPr/>
            </a:pPr>
            <a:r>
              <a:rPr lang="en-GB" sz="900" kern="0" dirty="0">
                <a:solidFill>
                  <a:prstClr val="white"/>
                </a:solidFill>
                <a:latin typeface="Segoe UI"/>
                <a:ea typeface="LF_Kai"/>
              </a:rPr>
              <a:t>197 | 197 | 197</a:t>
            </a:r>
          </a:p>
        </p:txBody>
      </p:sp>
      <p:sp>
        <p:nvSpPr>
          <p:cNvPr id="52" name="Rechteck 67"/>
          <p:cNvSpPr/>
          <p:nvPr userDrawn="1"/>
        </p:nvSpPr>
        <p:spPr bwMode="gray">
          <a:xfrm>
            <a:off x="9493935" y="1958078"/>
            <a:ext cx="786099" cy="230387"/>
          </a:xfrm>
          <a:prstGeom prst="rect">
            <a:avLst/>
          </a:prstGeom>
          <a:solidFill>
            <a:srgbClr val="969696"/>
          </a:solidFill>
          <a:ln w="952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>
              <a:defRPr/>
            </a:pPr>
            <a:r>
              <a:rPr lang="en-GB" sz="900" kern="0" dirty="0">
                <a:solidFill>
                  <a:prstClr val="white"/>
                </a:solidFill>
                <a:latin typeface="Segoe UI"/>
                <a:ea typeface="LF_Kai"/>
              </a:rPr>
              <a:t>150 | 150 | 150</a:t>
            </a:r>
          </a:p>
        </p:txBody>
      </p:sp>
      <p:sp>
        <p:nvSpPr>
          <p:cNvPr id="53" name="Rechteck 68"/>
          <p:cNvSpPr/>
          <p:nvPr userDrawn="1"/>
        </p:nvSpPr>
        <p:spPr bwMode="gray">
          <a:xfrm>
            <a:off x="9493935" y="2262103"/>
            <a:ext cx="786099" cy="230387"/>
          </a:xfrm>
          <a:prstGeom prst="rect">
            <a:avLst/>
          </a:prstGeom>
          <a:solidFill>
            <a:srgbClr val="5F5F5F"/>
          </a:solidFill>
          <a:ln w="952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>
              <a:defRPr/>
            </a:pPr>
            <a:r>
              <a:rPr lang="en-GB" sz="900" kern="0" dirty="0">
                <a:solidFill>
                  <a:prstClr val="white"/>
                </a:solidFill>
                <a:latin typeface="Segoe UI"/>
                <a:ea typeface="LF_Kai"/>
              </a:rPr>
              <a:t>95 | 95 | 95</a:t>
            </a:r>
          </a:p>
        </p:txBody>
      </p:sp>
      <p:sp>
        <p:nvSpPr>
          <p:cNvPr id="54" name="Rechteck 59"/>
          <p:cNvSpPr/>
          <p:nvPr userDrawn="1"/>
        </p:nvSpPr>
        <p:spPr bwMode="gray">
          <a:xfrm>
            <a:off x="9493936" y="437953"/>
            <a:ext cx="786099" cy="230387"/>
          </a:xfrm>
          <a:prstGeom prst="rect">
            <a:avLst/>
          </a:prstGeom>
          <a:solidFill>
            <a:srgbClr val="00457C"/>
          </a:solidFill>
          <a:ln w="952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>
              <a:defRPr/>
            </a:pPr>
            <a:r>
              <a:rPr lang="en-GB" sz="900" kern="0" dirty="0">
                <a:solidFill>
                  <a:prstClr val="white"/>
                </a:solidFill>
                <a:latin typeface="Segoe UI"/>
                <a:ea typeface="LF_Kai"/>
              </a:rPr>
              <a:t>0 | 69 | 124</a:t>
            </a:r>
          </a:p>
        </p:txBody>
      </p:sp>
      <p:sp>
        <p:nvSpPr>
          <p:cNvPr id="55" name="Rechteck 65"/>
          <p:cNvSpPr/>
          <p:nvPr userDrawn="1"/>
        </p:nvSpPr>
        <p:spPr bwMode="gray">
          <a:xfrm>
            <a:off x="9493936" y="1043155"/>
            <a:ext cx="786099" cy="230387"/>
          </a:xfrm>
          <a:prstGeom prst="rect">
            <a:avLst/>
          </a:prstGeom>
          <a:solidFill>
            <a:srgbClr val="E9E0CF"/>
          </a:solidFill>
          <a:ln w="952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>
              <a:defRPr/>
            </a:pPr>
            <a:r>
              <a:rPr lang="en-GB" sz="900" kern="0" dirty="0">
                <a:solidFill>
                  <a:srgbClr val="006587"/>
                </a:solidFill>
                <a:latin typeface="Segoe UI"/>
                <a:ea typeface="LF_Kai"/>
              </a:rPr>
              <a:t>233 | 224 | 207</a:t>
            </a:r>
          </a:p>
        </p:txBody>
      </p:sp>
      <p:sp>
        <p:nvSpPr>
          <p:cNvPr id="56" name="Rechteck 65"/>
          <p:cNvSpPr/>
          <p:nvPr userDrawn="1"/>
        </p:nvSpPr>
        <p:spPr bwMode="gray">
          <a:xfrm>
            <a:off x="9493935" y="736283"/>
            <a:ext cx="786099" cy="230387"/>
          </a:xfrm>
          <a:prstGeom prst="rect">
            <a:avLst/>
          </a:prstGeom>
          <a:solidFill>
            <a:srgbClr val="B4975A"/>
          </a:solidFill>
          <a:ln w="952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>
              <a:defRPr/>
            </a:pPr>
            <a:r>
              <a:rPr lang="en-GB" sz="900" kern="0" dirty="0">
                <a:solidFill>
                  <a:srgbClr val="006587"/>
                </a:solidFill>
                <a:latin typeface="Segoe UI"/>
                <a:ea typeface="LF_Kai"/>
              </a:rPr>
              <a:t>180 | 151 | 90</a:t>
            </a:r>
          </a:p>
        </p:txBody>
      </p:sp>
      <p:sp>
        <p:nvSpPr>
          <p:cNvPr id="57" name="Rechteck 63"/>
          <p:cNvSpPr/>
          <p:nvPr userDrawn="1"/>
        </p:nvSpPr>
        <p:spPr bwMode="gray">
          <a:xfrm>
            <a:off x="9493935" y="3444365"/>
            <a:ext cx="786099" cy="230387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GB" sz="900" kern="0" dirty="0">
                <a:solidFill>
                  <a:srgbClr val="006587"/>
                </a:solidFill>
                <a:latin typeface="Segoe UI"/>
                <a:ea typeface="LF_Kai"/>
              </a:rPr>
              <a:t>255 | </a:t>
            </a:r>
            <a:r>
              <a:rPr lang="ru-RU" sz="900" kern="0" dirty="0">
                <a:solidFill>
                  <a:srgbClr val="006587"/>
                </a:solidFill>
                <a:latin typeface="Segoe UI"/>
                <a:ea typeface="LF_Kai"/>
              </a:rPr>
              <a:t>192 </a:t>
            </a:r>
            <a:r>
              <a:rPr lang="en-GB" sz="900" kern="0" dirty="0">
                <a:solidFill>
                  <a:srgbClr val="006587"/>
                </a:solidFill>
                <a:latin typeface="Segoe UI"/>
                <a:ea typeface="LF_Kai"/>
              </a:rPr>
              <a:t>| 0</a:t>
            </a:r>
            <a:endParaRPr lang="en-GB" sz="900" kern="0" dirty="0">
              <a:solidFill>
                <a:srgbClr val="006587"/>
              </a:solidFill>
              <a:latin typeface="Segoe UI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1026" name="Picture 2" descr="C:\Users\kvs\Desktop\RMT_5761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59" y="980728"/>
            <a:ext cx="9165065" cy="31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390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21"/>
          <p:cNvCxnSpPr/>
          <p:nvPr userDrawn="1"/>
        </p:nvCxnSpPr>
        <p:spPr bwMode="gray">
          <a:xfrm flipH="1">
            <a:off x="9233388" y="981074"/>
            <a:ext cx="175847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9" name="Gerade Verbindung 22"/>
          <p:cNvCxnSpPr/>
          <p:nvPr userDrawn="1"/>
        </p:nvCxnSpPr>
        <p:spPr bwMode="gray">
          <a:xfrm flipH="1">
            <a:off x="9233388" y="1798637"/>
            <a:ext cx="175847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10" name="Gerade Verbindung 23"/>
          <p:cNvCxnSpPr/>
          <p:nvPr userDrawn="1"/>
        </p:nvCxnSpPr>
        <p:spPr bwMode="gray">
          <a:xfrm flipH="1">
            <a:off x="9233388" y="6308725"/>
            <a:ext cx="175847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11" name="Gerade Verbindung 24"/>
          <p:cNvCxnSpPr/>
          <p:nvPr userDrawn="1"/>
        </p:nvCxnSpPr>
        <p:spPr bwMode="gray">
          <a:xfrm flipH="1">
            <a:off x="9233388" y="6777038"/>
            <a:ext cx="175847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12" name="Gerade Verbindung 25"/>
          <p:cNvCxnSpPr/>
          <p:nvPr userDrawn="1"/>
        </p:nvCxnSpPr>
        <p:spPr bwMode="gray">
          <a:xfrm rot="5400000" flipH="1">
            <a:off x="370743" y="-176213"/>
            <a:ext cx="190500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13" name="Gerade Verbindung 26"/>
          <p:cNvCxnSpPr/>
          <p:nvPr userDrawn="1"/>
        </p:nvCxnSpPr>
        <p:spPr bwMode="gray">
          <a:xfrm rot="5400000" flipH="1">
            <a:off x="4344866" y="-176213"/>
            <a:ext cx="190500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14" name="Gerade Verbindung 27"/>
          <p:cNvCxnSpPr/>
          <p:nvPr userDrawn="1"/>
        </p:nvCxnSpPr>
        <p:spPr bwMode="gray">
          <a:xfrm rot="5400000" flipH="1">
            <a:off x="4608636" y="-176213"/>
            <a:ext cx="190500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15" name="Gerade Verbindung 28"/>
          <p:cNvCxnSpPr/>
          <p:nvPr userDrawn="1"/>
        </p:nvCxnSpPr>
        <p:spPr bwMode="gray">
          <a:xfrm rot="5400000" flipH="1">
            <a:off x="8581294" y="-176213"/>
            <a:ext cx="190500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16" name="Gerade Verbindung 29"/>
          <p:cNvCxnSpPr/>
          <p:nvPr userDrawn="1"/>
        </p:nvCxnSpPr>
        <p:spPr bwMode="gray">
          <a:xfrm rot="5400000" flipH="1">
            <a:off x="370743" y="7072312"/>
            <a:ext cx="190500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17" name="Gerade Verbindung 30"/>
          <p:cNvCxnSpPr/>
          <p:nvPr userDrawn="1"/>
        </p:nvCxnSpPr>
        <p:spPr bwMode="gray">
          <a:xfrm rot="5400000" flipH="1">
            <a:off x="4344866" y="7072312"/>
            <a:ext cx="190500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18" name="Gerade Verbindung 31"/>
          <p:cNvCxnSpPr/>
          <p:nvPr userDrawn="1"/>
        </p:nvCxnSpPr>
        <p:spPr bwMode="gray">
          <a:xfrm rot="5400000" flipH="1">
            <a:off x="4608636" y="7072312"/>
            <a:ext cx="190500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19" name="Gerade Verbindung 32"/>
          <p:cNvCxnSpPr/>
          <p:nvPr userDrawn="1"/>
        </p:nvCxnSpPr>
        <p:spPr bwMode="gray">
          <a:xfrm rot="5400000" flipH="1">
            <a:off x="8581294" y="7072312"/>
            <a:ext cx="190500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20" name="Gerade Verbindung 15"/>
          <p:cNvCxnSpPr/>
          <p:nvPr userDrawn="1"/>
        </p:nvCxnSpPr>
        <p:spPr bwMode="gray">
          <a:xfrm flipH="1">
            <a:off x="-253512" y="438150"/>
            <a:ext cx="175847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21" name="Gerade Verbindung 16"/>
          <p:cNvCxnSpPr/>
          <p:nvPr userDrawn="1"/>
        </p:nvCxnSpPr>
        <p:spPr bwMode="gray">
          <a:xfrm flipH="1">
            <a:off x="-253512" y="981074"/>
            <a:ext cx="175847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25" name="Gerade Verbindung 17"/>
          <p:cNvCxnSpPr/>
          <p:nvPr userDrawn="1"/>
        </p:nvCxnSpPr>
        <p:spPr bwMode="gray">
          <a:xfrm flipH="1">
            <a:off x="-253512" y="1798637"/>
            <a:ext cx="175847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27" name="Gerade Verbindung 19"/>
          <p:cNvCxnSpPr/>
          <p:nvPr userDrawn="1"/>
        </p:nvCxnSpPr>
        <p:spPr bwMode="gray">
          <a:xfrm flipH="1">
            <a:off x="-253512" y="6777038"/>
            <a:ext cx="175847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sp>
        <p:nvSpPr>
          <p:cNvPr id="28" name="Runde Klammer links 87"/>
          <p:cNvSpPr/>
          <p:nvPr userDrawn="1"/>
        </p:nvSpPr>
        <p:spPr bwMode="gray">
          <a:xfrm>
            <a:off x="-508195" y="0"/>
            <a:ext cx="187569" cy="1744980"/>
          </a:xfrm>
          <a:prstGeom prst="leftBracket">
            <a:avLst>
              <a:gd name="adj" fmla="val 0"/>
            </a:avLst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dirty="0">
              <a:solidFill>
                <a:srgbClr val="006587"/>
              </a:solidFill>
              <a:latin typeface="Segoe UI"/>
              <a:ea typeface="LF_Kai"/>
            </a:endParaRPr>
          </a:p>
        </p:txBody>
      </p:sp>
      <p:sp>
        <p:nvSpPr>
          <p:cNvPr id="29" name="Runde Klammer links 88"/>
          <p:cNvSpPr/>
          <p:nvPr userDrawn="1"/>
        </p:nvSpPr>
        <p:spPr bwMode="gray">
          <a:xfrm>
            <a:off x="-508193" y="6357938"/>
            <a:ext cx="189913" cy="419100"/>
          </a:xfrm>
          <a:prstGeom prst="leftBracket">
            <a:avLst>
              <a:gd name="adj" fmla="val 0"/>
            </a:avLst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dirty="0">
              <a:solidFill>
                <a:srgbClr val="006587"/>
              </a:solidFill>
              <a:latin typeface="Segoe UI"/>
              <a:ea typeface="LF_Kai"/>
            </a:endParaRPr>
          </a:p>
        </p:txBody>
      </p:sp>
      <p:sp>
        <p:nvSpPr>
          <p:cNvPr id="30" name="Textplatzhalter 11"/>
          <p:cNvSpPr txBox="1">
            <a:spLocks/>
          </p:cNvSpPr>
          <p:nvPr userDrawn="1"/>
        </p:nvSpPr>
        <p:spPr bwMode="gray">
          <a:xfrm rot="16200000">
            <a:off x="-779930" y="814015"/>
            <a:ext cx="723900" cy="116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lang="de-DE" sz="1300" kern="12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180975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Wingdings" pitchFamily="2" charset="2"/>
              <a:buChar char="§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361950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534988" indent="-173038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715963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800">
                <a:solidFill>
                  <a:srgbClr val="006587"/>
                </a:solidFill>
                <a:latin typeface="Segoe UI"/>
              </a:rPr>
              <a:t>Headline</a:t>
            </a:r>
          </a:p>
        </p:txBody>
      </p:sp>
      <p:sp>
        <p:nvSpPr>
          <p:cNvPr id="32" name="Textplatzhalter 11"/>
          <p:cNvSpPr txBox="1">
            <a:spLocks/>
          </p:cNvSpPr>
          <p:nvPr userDrawn="1"/>
        </p:nvSpPr>
        <p:spPr bwMode="gray">
          <a:xfrm rot="16200000">
            <a:off x="-533863" y="6450535"/>
            <a:ext cx="339725" cy="233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lang="de-DE" sz="1300" kern="12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180975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Wingdings" pitchFamily="2" charset="2"/>
              <a:buChar char="§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361950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534988" indent="-173038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715963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800">
                <a:solidFill>
                  <a:srgbClr val="006587"/>
                </a:solidFill>
                <a:latin typeface="Segoe UI"/>
              </a:rPr>
              <a:t>Foot-note</a:t>
            </a:r>
          </a:p>
        </p:txBody>
      </p:sp>
      <p:sp>
        <p:nvSpPr>
          <p:cNvPr id="33" name="Freihandform 92"/>
          <p:cNvSpPr/>
          <p:nvPr userDrawn="1"/>
        </p:nvSpPr>
        <p:spPr>
          <a:xfrm>
            <a:off x="-508195" y="1798639"/>
            <a:ext cx="187569" cy="4510087"/>
          </a:xfrm>
          <a:custGeom>
            <a:avLst/>
            <a:gdLst>
              <a:gd name="connsiteX0" fmla="*/ 0 w 275906"/>
              <a:gd name="connsiteY0" fmla="*/ 0 h 4371974"/>
              <a:gd name="connsiteX1" fmla="*/ 275906 w 275906"/>
              <a:gd name="connsiteY1" fmla="*/ 0 h 4371974"/>
              <a:gd name="connsiteX2" fmla="*/ 275906 w 275906"/>
              <a:gd name="connsiteY2" fmla="*/ 4371974 h 4371974"/>
              <a:gd name="connsiteX3" fmla="*/ 0 w 275906"/>
              <a:gd name="connsiteY3" fmla="*/ 4371974 h 4371974"/>
              <a:gd name="connsiteX0" fmla="*/ 0 w 275906"/>
              <a:gd name="connsiteY0" fmla="*/ 0 h 4371974"/>
              <a:gd name="connsiteX1" fmla="*/ 275906 w 275906"/>
              <a:gd name="connsiteY1" fmla="*/ 0 h 4371974"/>
              <a:gd name="connsiteX2" fmla="*/ 274320 w 275906"/>
              <a:gd name="connsiteY2" fmla="*/ 1981199 h 4371974"/>
              <a:gd name="connsiteX3" fmla="*/ 275906 w 275906"/>
              <a:gd name="connsiteY3" fmla="*/ 4371974 h 4371974"/>
              <a:gd name="connsiteX4" fmla="*/ 0 w 275906"/>
              <a:gd name="connsiteY4" fmla="*/ 4371974 h 4371974"/>
              <a:gd name="connsiteX5" fmla="*/ 0 w 275906"/>
              <a:gd name="connsiteY5" fmla="*/ 0 h 4371974"/>
              <a:gd name="connsiteX0" fmla="*/ 274320 w 365760"/>
              <a:gd name="connsiteY0" fmla="*/ 1981199 h 4371974"/>
              <a:gd name="connsiteX1" fmla="*/ 275906 w 365760"/>
              <a:gd name="connsiteY1" fmla="*/ 4371974 h 4371974"/>
              <a:gd name="connsiteX2" fmla="*/ 0 w 365760"/>
              <a:gd name="connsiteY2" fmla="*/ 4371974 h 4371974"/>
              <a:gd name="connsiteX3" fmla="*/ 0 w 365760"/>
              <a:gd name="connsiteY3" fmla="*/ 0 h 4371974"/>
              <a:gd name="connsiteX4" fmla="*/ 275906 w 365760"/>
              <a:gd name="connsiteY4" fmla="*/ 0 h 4371974"/>
              <a:gd name="connsiteX5" fmla="*/ 365760 w 365760"/>
              <a:gd name="connsiteY5" fmla="*/ 2072639 h 4371974"/>
              <a:gd name="connsiteX0" fmla="*/ 274320 w 275906"/>
              <a:gd name="connsiteY0" fmla="*/ 1981199 h 4371974"/>
              <a:gd name="connsiteX1" fmla="*/ 275906 w 275906"/>
              <a:gd name="connsiteY1" fmla="*/ 4371974 h 4371974"/>
              <a:gd name="connsiteX2" fmla="*/ 0 w 275906"/>
              <a:gd name="connsiteY2" fmla="*/ 4371974 h 4371974"/>
              <a:gd name="connsiteX3" fmla="*/ 0 w 275906"/>
              <a:gd name="connsiteY3" fmla="*/ 0 h 4371974"/>
              <a:gd name="connsiteX4" fmla="*/ 275906 w 275906"/>
              <a:gd name="connsiteY4" fmla="*/ 0 h 4371974"/>
              <a:gd name="connsiteX0" fmla="*/ 275906 w 275906"/>
              <a:gd name="connsiteY0" fmla="*/ 4371974 h 4371974"/>
              <a:gd name="connsiteX1" fmla="*/ 0 w 275906"/>
              <a:gd name="connsiteY1" fmla="*/ 4371974 h 4371974"/>
              <a:gd name="connsiteX2" fmla="*/ 0 w 275906"/>
              <a:gd name="connsiteY2" fmla="*/ 0 h 4371974"/>
              <a:gd name="connsiteX3" fmla="*/ 275906 w 275906"/>
              <a:gd name="connsiteY3" fmla="*/ 0 h 4371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906" h="4371974">
                <a:moveTo>
                  <a:pt x="275906" y="4371974"/>
                </a:moveTo>
                <a:lnTo>
                  <a:pt x="0" y="4371974"/>
                </a:lnTo>
                <a:lnTo>
                  <a:pt x="0" y="0"/>
                </a:lnTo>
                <a:lnTo>
                  <a:pt x="275906" y="0"/>
                </a:lnTo>
              </a:path>
            </a:pathLst>
          </a:cu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  <p:txBody>
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de-DE" sz="1000" kern="0" dirty="0" err="1">
              <a:solidFill>
                <a:srgbClr val="006587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6" name="Заголовок 4"/>
          <p:cNvSpPr>
            <a:spLocks noGrp="1"/>
          </p:cNvSpPr>
          <p:nvPr>
            <p:ph type="title" hasCustomPrompt="1"/>
          </p:nvPr>
        </p:nvSpPr>
        <p:spPr>
          <a:xfrm>
            <a:off x="465994" y="438051"/>
            <a:ext cx="7037388" cy="398514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Содержание</a:t>
            </a:r>
          </a:p>
        </p:txBody>
      </p:sp>
      <p:sp>
        <p:nvSpPr>
          <p:cNvPr id="48" name="Объект 47"/>
          <p:cNvSpPr>
            <a:spLocks noGrp="1"/>
          </p:cNvSpPr>
          <p:nvPr>
            <p:ph sz="quarter" idx="10"/>
          </p:nvPr>
        </p:nvSpPr>
        <p:spPr>
          <a:xfrm>
            <a:off x="861646" y="1884439"/>
            <a:ext cx="7814897" cy="303212"/>
          </a:xfrm>
        </p:spPr>
        <p:txBody>
          <a:bodyPr anchor="ctr"/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9" name="Объект 47"/>
          <p:cNvSpPr>
            <a:spLocks noGrp="1"/>
          </p:cNvSpPr>
          <p:nvPr>
            <p:ph sz="quarter" idx="11" hasCustomPrompt="1"/>
          </p:nvPr>
        </p:nvSpPr>
        <p:spPr>
          <a:xfrm>
            <a:off x="532668" y="1884439"/>
            <a:ext cx="267432" cy="30321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73" name="Rechteck 59"/>
          <p:cNvSpPr/>
          <p:nvPr userDrawn="1"/>
        </p:nvSpPr>
        <p:spPr bwMode="gray">
          <a:xfrm>
            <a:off x="10510259" y="437953"/>
            <a:ext cx="786099" cy="230387"/>
          </a:xfrm>
          <a:prstGeom prst="rect">
            <a:avLst/>
          </a:prstGeom>
          <a:solidFill>
            <a:srgbClr val="006587"/>
          </a:solidFill>
          <a:ln w="952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>
              <a:defRPr/>
            </a:pPr>
            <a:r>
              <a:rPr lang="en-GB" sz="900" kern="0" dirty="0">
                <a:solidFill>
                  <a:prstClr val="white"/>
                </a:solidFill>
                <a:latin typeface="Segoe UI"/>
                <a:ea typeface="LF_Kai"/>
              </a:rPr>
              <a:t>0 | 101 | 135</a:t>
            </a:r>
          </a:p>
        </p:txBody>
      </p:sp>
      <p:sp>
        <p:nvSpPr>
          <p:cNvPr id="74" name="Rechteck 60"/>
          <p:cNvSpPr/>
          <p:nvPr userDrawn="1"/>
        </p:nvSpPr>
        <p:spPr bwMode="gray">
          <a:xfrm>
            <a:off x="10510259" y="741978"/>
            <a:ext cx="786099" cy="230387"/>
          </a:xfrm>
          <a:prstGeom prst="rect">
            <a:avLst/>
          </a:prstGeom>
          <a:solidFill>
            <a:srgbClr val="4682A0"/>
          </a:solidFill>
          <a:ln w="952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>
              <a:defRPr/>
            </a:pPr>
            <a:r>
              <a:rPr lang="en-GB" sz="900" kern="0" dirty="0">
                <a:solidFill>
                  <a:prstClr val="white"/>
                </a:solidFill>
                <a:latin typeface="Segoe UI"/>
                <a:ea typeface="LF_Kai"/>
              </a:rPr>
              <a:t>70 | 130 | 160</a:t>
            </a:r>
          </a:p>
        </p:txBody>
      </p:sp>
      <p:sp>
        <p:nvSpPr>
          <p:cNvPr id="75" name="Rechteck 61"/>
          <p:cNvSpPr/>
          <p:nvPr userDrawn="1"/>
        </p:nvSpPr>
        <p:spPr bwMode="gray">
          <a:xfrm>
            <a:off x="10510259" y="1046003"/>
            <a:ext cx="786099" cy="230387"/>
          </a:xfrm>
          <a:prstGeom prst="rect">
            <a:avLst/>
          </a:prstGeom>
          <a:solidFill>
            <a:srgbClr val="5496B8"/>
          </a:solidFill>
          <a:ln w="952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>
              <a:defRPr/>
            </a:pPr>
            <a:r>
              <a:rPr lang="en-GB" sz="900" kern="0" dirty="0">
                <a:solidFill>
                  <a:prstClr val="white"/>
                </a:solidFill>
                <a:latin typeface="Segoe UI"/>
                <a:ea typeface="LF_Kai"/>
              </a:rPr>
              <a:t>84 | 150 | 184</a:t>
            </a:r>
          </a:p>
        </p:txBody>
      </p:sp>
      <p:sp>
        <p:nvSpPr>
          <p:cNvPr id="76" name="Rechteck 62"/>
          <p:cNvSpPr/>
          <p:nvPr userDrawn="1"/>
        </p:nvSpPr>
        <p:spPr bwMode="gray">
          <a:xfrm>
            <a:off x="9493935" y="2566128"/>
            <a:ext cx="786099" cy="230387"/>
          </a:xfrm>
          <a:prstGeom prst="rect">
            <a:avLst/>
          </a:prstGeom>
          <a:solidFill>
            <a:srgbClr val="C61A2C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GB" sz="900" kern="0" dirty="0">
                <a:solidFill>
                  <a:prstClr val="white"/>
                </a:solidFill>
                <a:latin typeface="Segoe UI"/>
                <a:ea typeface="LF_Kai"/>
              </a:rPr>
              <a:t>198 | 26 | 44</a:t>
            </a:r>
            <a:endParaRPr lang="en-GB" sz="900" kern="0" dirty="0">
              <a:solidFill>
                <a:prstClr val="white"/>
              </a:solidFill>
              <a:latin typeface="Segoe UI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77" name="Rechteck 63"/>
          <p:cNvSpPr/>
          <p:nvPr userDrawn="1"/>
        </p:nvSpPr>
        <p:spPr bwMode="gray">
          <a:xfrm>
            <a:off x="9493935" y="2870153"/>
            <a:ext cx="786099" cy="230387"/>
          </a:xfrm>
          <a:prstGeom prst="rect">
            <a:avLst/>
          </a:prstGeom>
          <a:solidFill>
            <a:srgbClr val="FFCC00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GB" sz="900" kern="0" dirty="0">
                <a:solidFill>
                  <a:srgbClr val="006587"/>
                </a:solidFill>
                <a:latin typeface="Segoe UI"/>
                <a:ea typeface="LF_Kai"/>
              </a:rPr>
              <a:t>255 | 204 | 0</a:t>
            </a:r>
            <a:endParaRPr lang="en-GB" sz="900" kern="0" dirty="0">
              <a:solidFill>
                <a:srgbClr val="006587"/>
              </a:solidFill>
              <a:latin typeface="Segoe UI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78" name="Rechteck 64"/>
          <p:cNvSpPr/>
          <p:nvPr userDrawn="1"/>
        </p:nvSpPr>
        <p:spPr bwMode="gray">
          <a:xfrm>
            <a:off x="9493935" y="3174174"/>
            <a:ext cx="786099" cy="230387"/>
          </a:xfrm>
          <a:prstGeom prst="rect">
            <a:avLst/>
          </a:prstGeom>
          <a:solidFill>
            <a:srgbClr val="009B56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GB" sz="900" kern="0" dirty="0">
                <a:solidFill>
                  <a:prstClr val="white"/>
                </a:solidFill>
                <a:latin typeface="Segoe UI"/>
                <a:ea typeface="LF_Kai"/>
              </a:rPr>
              <a:t>0 | 155 | 86</a:t>
            </a:r>
            <a:endParaRPr lang="en-GB" sz="900" kern="0" dirty="0">
              <a:solidFill>
                <a:prstClr val="white"/>
              </a:solidFill>
              <a:latin typeface="Segoe UI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79" name="Rechteck 65"/>
          <p:cNvSpPr/>
          <p:nvPr userDrawn="1"/>
        </p:nvSpPr>
        <p:spPr bwMode="gray">
          <a:xfrm>
            <a:off x="9493935" y="1350028"/>
            <a:ext cx="786099" cy="230387"/>
          </a:xfrm>
          <a:prstGeom prst="rect">
            <a:avLst/>
          </a:prstGeom>
          <a:solidFill>
            <a:srgbClr val="D0E1EC"/>
          </a:solidFill>
          <a:ln w="952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>
              <a:defRPr/>
            </a:pPr>
            <a:r>
              <a:rPr lang="en-GB" sz="900" kern="0" dirty="0">
                <a:solidFill>
                  <a:srgbClr val="006587"/>
                </a:solidFill>
                <a:latin typeface="Segoe UI"/>
                <a:ea typeface="LF_Kai"/>
              </a:rPr>
              <a:t>208 | 225 | 236</a:t>
            </a:r>
          </a:p>
        </p:txBody>
      </p:sp>
      <p:sp>
        <p:nvSpPr>
          <p:cNvPr id="80" name="Rechteck 66"/>
          <p:cNvSpPr/>
          <p:nvPr userDrawn="1"/>
        </p:nvSpPr>
        <p:spPr bwMode="gray">
          <a:xfrm>
            <a:off x="9493935" y="1654053"/>
            <a:ext cx="786099" cy="230387"/>
          </a:xfrm>
          <a:prstGeom prst="rect">
            <a:avLst/>
          </a:prstGeom>
          <a:solidFill>
            <a:srgbClr val="C5C5C5"/>
          </a:solidFill>
          <a:ln w="952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>
              <a:defRPr/>
            </a:pPr>
            <a:r>
              <a:rPr lang="en-GB" sz="900" kern="0" dirty="0">
                <a:solidFill>
                  <a:prstClr val="white"/>
                </a:solidFill>
                <a:latin typeface="Segoe UI"/>
                <a:ea typeface="LF_Kai"/>
              </a:rPr>
              <a:t>197 | 197 | 197</a:t>
            </a:r>
          </a:p>
        </p:txBody>
      </p:sp>
      <p:sp>
        <p:nvSpPr>
          <p:cNvPr id="81" name="Rechteck 67"/>
          <p:cNvSpPr/>
          <p:nvPr userDrawn="1"/>
        </p:nvSpPr>
        <p:spPr bwMode="gray">
          <a:xfrm>
            <a:off x="9493935" y="1958078"/>
            <a:ext cx="786099" cy="230387"/>
          </a:xfrm>
          <a:prstGeom prst="rect">
            <a:avLst/>
          </a:prstGeom>
          <a:solidFill>
            <a:srgbClr val="969696"/>
          </a:solidFill>
          <a:ln w="952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>
              <a:defRPr/>
            </a:pPr>
            <a:r>
              <a:rPr lang="en-GB" sz="900" kern="0" dirty="0">
                <a:solidFill>
                  <a:prstClr val="white"/>
                </a:solidFill>
                <a:latin typeface="Segoe UI"/>
                <a:ea typeface="LF_Kai"/>
              </a:rPr>
              <a:t>150 | 150 | 150</a:t>
            </a:r>
          </a:p>
        </p:txBody>
      </p:sp>
      <p:sp>
        <p:nvSpPr>
          <p:cNvPr id="82" name="Rechteck 68"/>
          <p:cNvSpPr/>
          <p:nvPr userDrawn="1"/>
        </p:nvSpPr>
        <p:spPr bwMode="gray">
          <a:xfrm>
            <a:off x="9493935" y="2262103"/>
            <a:ext cx="786099" cy="230387"/>
          </a:xfrm>
          <a:prstGeom prst="rect">
            <a:avLst/>
          </a:prstGeom>
          <a:solidFill>
            <a:srgbClr val="5F5F5F"/>
          </a:solidFill>
          <a:ln w="952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>
              <a:defRPr/>
            </a:pPr>
            <a:r>
              <a:rPr lang="en-GB" sz="900" kern="0" dirty="0">
                <a:solidFill>
                  <a:prstClr val="white"/>
                </a:solidFill>
                <a:latin typeface="Segoe UI"/>
                <a:ea typeface="LF_Kai"/>
              </a:rPr>
              <a:t>95 | 95 | 95</a:t>
            </a:r>
          </a:p>
        </p:txBody>
      </p:sp>
      <p:sp>
        <p:nvSpPr>
          <p:cNvPr id="83" name="Rechteck 59"/>
          <p:cNvSpPr/>
          <p:nvPr userDrawn="1"/>
        </p:nvSpPr>
        <p:spPr bwMode="gray">
          <a:xfrm>
            <a:off x="9493936" y="437953"/>
            <a:ext cx="786099" cy="230387"/>
          </a:xfrm>
          <a:prstGeom prst="rect">
            <a:avLst/>
          </a:prstGeom>
          <a:solidFill>
            <a:srgbClr val="00457C"/>
          </a:solidFill>
          <a:ln w="952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>
              <a:defRPr/>
            </a:pPr>
            <a:r>
              <a:rPr lang="en-GB" sz="900" kern="0" dirty="0">
                <a:solidFill>
                  <a:prstClr val="white"/>
                </a:solidFill>
                <a:latin typeface="Segoe UI"/>
                <a:ea typeface="LF_Kai"/>
              </a:rPr>
              <a:t>0 | 69 | 124</a:t>
            </a:r>
          </a:p>
        </p:txBody>
      </p:sp>
      <p:sp>
        <p:nvSpPr>
          <p:cNvPr id="84" name="Rechteck 65"/>
          <p:cNvSpPr/>
          <p:nvPr userDrawn="1"/>
        </p:nvSpPr>
        <p:spPr bwMode="gray">
          <a:xfrm>
            <a:off x="9493936" y="1043155"/>
            <a:ext cx="786099" cy="230387"/>
          </a:xfrm>
          <a:prstGeom prst="rect">
            <a:avLst/>
          </a:prstGeom>
          <a:solidFill>
            <a:srgbClr val="E9E0CF"/>
          </a:solidFill>
          <a:ln w="952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>
              <a:defRPr/>
            </a:pPr>
            <a:r>
              <a:rPr lang="en-GB" sz="900" kern="0" dirty="0">
                <a:solidFill>
                  <a:srgbClr val="006587"/>
                </a:solidFill>
                <a:latin typeface="Segoe UI"/>
                <a:ea typeface="LF_Kai"/>
              </a:rPr>
              <a:t>233 | 224 | 207</a:t>
            </a:r>
          </a:p>
        </p:txBody>
      </p:sp>
      <p:sp>
        <p:nvSpPr>
          <p:cNvPr id="85" name="Rechteck 65"/>
          <p:cNvSpPr/>
          <p:nvPr userDrawn="1"/>
        </p:nvSpPr>
        <p:spPr bwMode="gray">
          <a:xfrm>
            <a:off x="9493935" y="736283"/>
            <a:ext cx="786099" cy="230387"/>
          </a:xfrm>
          <a:prstGeom prst="rect">
            <a:avLst/>
          </a:prstGeom>
          <a:solidFill>
            <a:srgbClr val="B4975A"/>
          </a:solidFill>
          <a:ln w="952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>
              <a:defRPr/>
            </a:pPr>
            <a:r>
              <a:rPr lang="en-GB" sz="900" kern="0" dirty="0">
                <a:solidFill>
                  <a:srgbClr val="006587"/>
                </a:solidFill>
                <a:latin typeface="Segoe UI"/>
                <a:ea typeface="LF_Kai"/>
              </a:rPr>
              <a:t>180 | 151 | 90</a:t>
            </a:r>
          </a:p>
        </p:txBody>
      </p:sp>
      <p:sp>
        <p:nvSpPr>
          <p:cNvPr id="87" name="Rechteck 63"/>
          <p:cNvSpPr/>
          <p:nvPr userDrawn="1"/>
        </p:nvSpPr>
        <p:spPr bwMode="gray">
          <a:xfrm>
            <a:off x="9493935" y="3444365"/>
            <a:ext cx="786099" cy="230387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GB" sz="900" kern="0" dirty="0">
                <a:solidFill>
                  <a:srgbClr val="006587"/>
                </a:solidFill>
                <a:latin typeface="Segoe UI"/>
                <a:ea typeface="LF_Kai"/>
              </a:rPr>
              <a:t>255 | </a:t>
            </a:r>
            <a:r>
              <a:rPr lang="ru-RU" sz="900" kern="0" dirty="0">
                <a:solidFill>
                  <a:srgbClr val="006587"/>
                </a:solidFill>
                <a:latin typeface="Segoe UI"/>
                <a:ea typeface="LF_Kai"/>
              </a:rPr>
              <a:t>192 </a:t>
            </a:r>
            <a:r>
              <a:rPr lang="en-GB" sz="900" kern="0" dirty="0">
                <a:solidFill>
                  <a:srgbClr val="006587"/>
                </a:solidFill>
                <a:latin typeface="Segoe UI"/>
                <a:ea typeface="LF_Kai"/>
              </a:rPr>
              <a:t>| 0</a:t>
            </a:r>
            <a:endParaRPr lang="en-GB" sz="900" kern="0" dirty="0">
              <a:solidFill>
                <a:srgbClr val="006587"/>
              </a:solidFill>
              <a:latin typeface="Segoe UI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43" name="Line 6"/>
          <p:cNvSpPr>
            <a:spLocks noChangeShapeType="1"/>
          </p:cNvSpPr>
          <p:nvPr userDrawn="1"/>
        </p:nvSpPr>
        <p:spPr bwMode="auto">
          <a:xfrm>
            <a:off x="465994" y="885825"/>
            <a:ext cx="821055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000">
              <a:solidFill>
                <a:srgbClr val="FF0000"/>
              </a:solidFill>
              <a:latin typeface="Arial" pitchFamily="34" charset="0"/>
              <a:ea typeface="LF_Kai"/>
            </a:endParaRPr>
          </a:p>
        </p:txBody>
      </p:sp>
    </p:spTree>
    <p:extLst>
      <p:ext uri="{BB962C8B-B14F-4D97-AF65-F5344CB8AC3E}">
        <p14:creationId xmlns:p14="http://schemas.microsoft.com/office/powerpoint/2010/main" val="2188211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13464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235" y="438150"/>
            <a:ext cx="7047570" cy="417367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 descr="[1] Footnote&#10;Source:&#10;" title="[1] Footnote"/>
          <p:cNvSpPr>
            <a:spLocks noGrp="1"/>
          </p:cNvSpPr>
          <p:nvPr>
            <p:ph type="body" sz="quarter" idx="11" hasCustomPrompt="1"/>
          </p:nvPr>
        </p:nvSpPr>
        <p:spPr>
          <a:xfrm>
            <a:off x="465992" y="6506406"/>
            <a:ext cx="6049108" cy="238344"/>
          </a:xfrm>
        </p:spPr>
        <p:txBody>
          <a:bodyPr anchor="ctr"/>
          <a:lstStyle>
            <a:lvl1pPr marL="0" indent="0">
              <a:buNone/>
              <a:defRPr sz="8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/>
              <a:t>[1] Сноска</a:t>
            </a:r>
            <a:r>
              <a:rPr lang="en-US" dirty="0"/>
              <a:t>; </a:t>
            </a:r>
            <a:r>
              <a:rPr lang="ru-RU" dirty="0"/>
              <a:t>Источник: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/>
          </p:nvPr>
        </p:nvSpPr>
        <p:spPr>
          <a:xfrm>
            <a:off x="474785" y="1486376"/>
            <a:ext cx="3965330" cy="209550"/>
          </a:xfrm>
        </p:spPr>
        <p:txBody>
          <a:bodyPr anchor="ctr"/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7"/>
          </p:nvPr>
        </p:nvSpPr>
        <p:spPr>
          <a:xfrm>
            <a:off x="4707988" y="1486376"/>
            <a:ext cx="3965330" cy="209550"/>
          </a:xfrm>
        </p:spPr>
        <p:txBody>
          <a:bodyPr anchor="ctr"/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8"/>
          </p:nvPr>
        </p:nvSpPr>
        <p:spPr>
          <a:xfrm>
            <a:off x="468924" y="1743075"/>
            <a:ext cx="3971192" cy="3181350"/>
          </a:xfrm>
        </p:spPr>
        <p:txBody>
          <a:bodyPr/>
          <a:lstStyle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9"/>
          </p:nvPr>
        </p:nvSpPr>
        <p:spPr>
          <a:xfrm>
            <a:off x="4712678" y="1743075"/>
            <a:ext cx="3971192" cy="3181350"/>
          </a:xfrm>
        </p:spPr>
        <p:txBody>
          <a:bodyPr/>
          <a:lstStyle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0"/>
          </p:nvPr>
        </p:nvSpPr>
        <p:spPr>
          <a:xfrm>
            <a:off x="480235" y="939800"/>
            <a:ext cx="7033846" cy="211138"/>
          </a:xfrm>
        </p:spPr>
        <p:txBody>
          <a:bodyPr lIns="36000"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10507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 descr="[1] Footnote&#10;Source:&#10;" title="[1] Footnote"/>
          <p:cNvSpPr>
            <a:spLocks noGrp="1"/>
          </p:cNvSpPr>
          <p:nvPr>
            <p:ph type="body" sz="quarter" idx="11" hasCustomPrompt="1"/>
          </p:nvPr>
        </p:nvSpPr>
        <p:spPr>
          <a:xfrm>
            <a:off x="465992" y="6506406"/>
            <a:ext cx="6049108" cy="238344"/>
          </a:xfrm>
        </p:spPr>
        <p:txBody>
          <a:bodyPr anchor="ctr"/>
          <a:lstStyle>
            <a:lvl1pPr marL="0" indent="0">
              <a:buNone/>
              <a:defRPr sz="8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/>
              <a:t>[1] Сноска</a:t>
            </a:r>
            <a:r>
              <a:rPr lang="en-US" dirty="0"/>
              <a:t>; </a:t>
            </a:r>
            <a:r>
              <a:rPr lang="ru-RU" dirty="0"/>
              <a:t>Источник: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/>
          </p:nvPr>
        </p:nvSpPr>
        <p:spPr>
          <a:xfrm>
            <a:off x="474785" y="1486376"/>
            <a:ext cx="5359222" cy="209550"/>
          </a:xfrm>
        </p:spPr>
        <p:txBody>
          <a:bodyPr anchor="ctr"/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7"/>
          </p:nvPr>
        </p:nvSpPr>
        <p:spPr>
          <a:xfrm>
            <a:off x="6120068" y="1486376"/>
            <a:ext cx="2553249" cy="209550"/>
          </a:xfrm>
        </p:spPr>
        <p:txBody>
          <a:bodyPr anchor="ctr"/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8"/>
          </p:nvPr>
        </p:nvSpPr>
        <p:spPr>
          <a:xfrm>
            <a:off x="468923" y="1743075"/>
            <a:ext cx="5365084" cy="3181350"/>
          </a:xfrm>
        </p:spPr>
        <p:txBody>
          <a:bodyPr/>
          <a:lstStyle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9"/>
          </p:nvPr>
        </p:nvSpPr>
        <p:spPr>
          <a:xfrm>
            <a:off x="6120069" y="1743075"/>
            <a:ext cx="2563801" cy="3181350"/>
          </a:xfrm>
        </p:spPr>
        <p:txBody>
          <a:bodyPr/>
          <a:lstStyle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7260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1016000"/>
          </a:xfrm>
          <a:prstGeom prst="rect">
            <a:avLst/>
          </a:pr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9" rIns="91418" bIns="45709" anchor="ctr"/>
          <a:lstStyle>
            <a:lvl1pPr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ru-RU" sz="440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6353175"/>
            <a:ext cx="9144000" cy="504825"/>
          </a:xfrm>
          <a:prstGeom prst="rect">
            <a:avLst/>
          </a:pr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9" rIns="91418" bIns="45709" anchor="ctr"/>
          <a:lstStyle>
            <a:lvl1pPr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ru-RU" sz="4400">
              <a:solidFill>
                <a:srgbClr val="FFFFFF"/>
              </a:solidFill>
            </a:endParaRPr>
          </a:p>
        </p:txBody>
      </p:sp>
      <p:pic>
        <p:nvPicPr>
          <p:cNvPr id="6" name="Picture 13" descr="logo_rus_t_w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8" y="230188"/>
            <a:ext cx="1827212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8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5258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lIns="91418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592CF-D316-4A47-98DA-79DD1C229A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36972-4996-4413-BC8D-46D5888172D2}" type="datetime1">
              <a:rPr lang="en-US"/>
              <a:pPr>
                <a:defRPr/>
              </a:pPr>
              <a:t>9/24/2017</a:t>
            </a:fld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4290922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1016000"/>
          </a:xfrm>
          <a:prstGeom prst="rect">
            <a:avLst/>
          </a:pr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9" rIns="91418" bIns="45709" anchor="ctr"/>
          <a:lstStyle>
            <a:lvl1pPr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ru-RU" sz="4400">
              <a:solidFill>
                <a:srgbClr val="FFFFFF"/>
              </a:solidFill>
            </a:endParaRPr>
          </a:p>
        </p:txBody>
      </p:sp>
      <p:pic>
        <p:nvPicPr>
          <p:cNvPr id="5" name="Picture 14" descr="logo_rus_t_w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8" y="230188"/>
            <a:ext cx="1827212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F350C-C8D0-4837-AA82-5F4F677B118E}" type="datetime1">
              <a:rPr lang="en-US"/>
              <a:pPr>
                <a:defRPr/>
              </a:pPr>
              <a:t>9/24/2017</a:t>
            </a:fld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600" b="0">
                <a:solidFill>
                  <a:srgbClr val="00447F"/>
                </a:solidFill>
              </a:defRPr>
            </a:lvl1pPr>
          </a:lstStyle>
          <a:p>
            <a:pPr>
              <a:defRPr/>
            </a:pPr>
            <a:fld id="{89FA006F-6825-4466-A80E-2ACDAF7BE8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23513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_name_2"/>
          <p:cNvSpPr>
            <a:spLocks noChangeArrowheads="1"/>
          </p:cNvSpPr>
          <p:nvPr userDrawn="1"/>
        </p:nvSpPr>
        <p:spPr bwMode="auto">
          <a:xfrm>
            <a:off x="8572500" y="6413500"/>
            <a:ext cx="508000" cy="381000"/>
          </a:xfrm>
          <a:prstGeom prst="flowChartAlternateProcess">
            <a:avLst/>
          </a:pr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9" rIns="91418" bIns="45709" anchor="ctr"/>
          <a:lstStyle>
            <a:lvl1pPr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ru-RU" sz="2000" b="1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1016000"/>
          </a:xfrm>
          <a:prstGeom prst="rect">
            <a:avLst/>
          </a:pr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9" rIns="91418" bIns="45709" anchor="ctr"/>
          <a:lstStyle>
            <a:lvl1pPr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ru-RU" sz="4400">
              <a:solidFill>
                <a:srgbClr val="FFFFFF"/>
              </a:solidFill>
            </a:endParaRPr>
          </a:p>
        </p:txBody>
      </p:sp>
      <p:pic>
        <p:nvPicPr>
          <p:cNvPr id="6" name="Picture 14" descr="logo_rus_t_w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8" y="230188"/>
            <a:ext cx="1827212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92" indent="0">
              <a:buNone/>
              <a:defRPr sz="1800"/>
            </a:lvl2pPr>
            <a:lvl3pPr marL="914186" indent="0">
              <a:buNone/>
              <a:defRPr sz="1600"/>
            </a:lvl3pPr>
            <a:lvl4pPr marL="1371279" indent="0">
              <a:buNone/>
              <a:defRPr sz="1400"/>
            </a:lvl4pPr>
            <a:lvl5pPr marL="1828373" indent="0">
              <a:buNone/>
              <a:defRPr sz="1400"/>
            </a:lvl5pPr>
            <a:lvl6pPr marL="2285466" indent="0">
              <a:buNone/>
              <a:defRPr sz="1400"/>
            </a:lvl6pPr>
            <a:lvl7pPr marL="2742558" indent="0">
              <a:buNone/>
              <a:defRPr sz="1400"/>
            </a:lvl7pPr>
            <a:lvl8pPr marL="3199652" indent="0">
              <a:buNone/>
              <a:defRPr sz="1400"/>
            </a:lvl8pPr>
            <a:lvl9pPr marL="3656744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50AAA-E316-4DEE-B84B-CE4DBECACB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626C4-1C4C-4EA3-BEE2-6C0693915803}" type="datetime1">
              <a:rPr lang="en-US"/>
              <a:pPr>
                <a:defRPr/>
              </a:pPr>
              <a:t>9/24/2017</a:t>
            </a:fld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775305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1016000"/>
          </a:xfrm>
          <a:prstGeom prst="rect">
            <a:avLst/>
          </a:pr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9" rIns="91418" bIns="45709" anchor="ctr"/>
          <a:lstStyle>
            <a:lvl1pPr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ru-RU" sz="4400">
              <a:solidFill>
                <a:srgbClr val="FFFFFF"/>
              </a:solidFill>
            </a:endParaRPr>
          </a:p>
        </p:txBody>
      </p:sp>
      <p:pic>
        <p:nvPicPr>
          <p:cNvPr id="6" name="Picture 14" descr="logo_rus_t_w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8" y="230188"/>
            <a:ext cx="1827212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 txBox="1">
            <a:spLocks noGrp="1" noChangeArrowheads="1"/>
          </p:cNvSpPr>
          <p:nvPr userDrawn="1"/>
        </p:nvSpPr>
        <p:spPr bwMode="auto">
          <a:xfrm>
            <a:off x="8450263" y="6343650"/>
            <a:ext cx="6000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5" tIns="45683" rIns="91365" bIns="45683" anchor="b"/>
          <a:lstStyle>
            <a:lvl1pPr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685651B7-FCB8-46E3-86C0-AD13E5B199CE}" type="slidenum">
              <a:rPr lang="ru-RU" altLang="ru-RU" sz="1600" smtClean="0">
                <a:solidFill>
                  <a:srgbClr val="00447F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sz="2000">
              <a:solidFill>
                <a:srgbClr val="00447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452" y="1628777"/>
            <a:ext cx="42021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628777"/>
            <a:ext cx="42021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8393E-62C4-4CC2-B97B-3A0BECF1957A}" type="datetime1">
              <a:rPr lang="en-US"/>
              <a:pPr>
                <a:defRPr/>
              </a:pPr>
              <a:t>9/24/2017</a:t>
            </a:fld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4487278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1016000"/>
          </a:xfrm>
          <a:prstGeom prst="rect">
            <a:avLst/>
          </a:pr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9" rIns="91418" bIns="45709" anchor="ctr"/>
          <a:lstStyle>
            <a:lvl1pPr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ru-RU" sz="4400">
              <a:solidFill>
                <a:srgbClr val="FFFFFF"/>
              </a:solidFill>
            </a:endParaRPr>
          </a:p>
        </p:txBody>
      </p:sp>
      <p:pic>
        <p:nvPicPr>
          <p:cNvPr id="8" name="Picture 14" descr="logo_rus_t_w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8" y="230188"/>
            <a:ext cx="1827212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 txBox="1">
            <a:spLocks noGrp="1" noChangeArrowheads="1"/>
          </p:cNvSpPr>
          <p:nvPr userDrawn="1"/>
        </p:nvSpPr>
        <p:spPr bwMode="auto">
          <a:xfrm>
            <a:off x="8450263" y="6343650"/>
            <a:ext cx="6000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5" tIns="45683" rIns="91365" bIns="45683" anchor="b"/>
          <a:lstStyle>
            <a:lvl1pPr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7BE2C4A4-5438-4E7E-B0DF-9804CA67C873}" type="slidenum">
              <a:rPr lang="ru-RU" altLang="ru-RU" sz="1600" smtClean="0">
                <a:solidFill>
                  <a:srgbClr val="00447F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sz="2000">
              <a:solidFill>
                <a:srgbClr val="00447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3" indent="0">
              <a:buNone/>
              <a:defRPr sz="1600" b="1"/>
            </a:lvl5pPr>
            <a:lvl6pPr marL="2285466" indent="0">
              <a:buNone/>
              <a:defRPr sz="1600" b="1"/>
            </a:lvl6pPr>
            <a:lvl7pPr marL="2742558" indent="0">
              <a:buNone/>
              <a:defRPr sz="1600" b="1"/>
            </a:lvl7pPr>
            <a:lvl8pPr marL="3199652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3" indent="0">
              <a:buNone/>
              <a:defRPr sz="1600" b="1"/>
            </a:lvl5pPr>
            <a:lvl6pPr marL="2285466" indent="0">
              <a:buNone/>
              <a:defRPr sz="1600" b="1"/>
            </a:lvl6pPr>
            <a:lvl7pPr marL="2742558" indent="0">
              <a:buNone/>
              <a:defRPr sz="1600" b="1"/>
            </a:lvl7pPr>
            <a:lvl8pPr marL="3199652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357F8-21FB-493A-A83D-0F2B64BBE46D}" type="datetime1">
              <a:rPr lang="en-US"/>
              <a:pPr>
                <a:defRPr/>
              </a:pPr>
              <a:t>9/24/2017</a:t>
            </a:fld>
            <a:endParaRPr lang="en-GB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7368921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1016000"/>
          </a:xfrm>
          <a:prstGeom prst="rect">
            <a:avLst/>
          </a:pr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9" rIns="91418" bIns="45709" anchor="ctr"/>
          <a:lstStyle>
            <a:lvl1pPr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ru-RU" sz="4400">
              <a:solidFill>
                <a:srgbClr val="FFFFFF"/>
              </a:solidFill>
            </a:endParaRPr>
          </a:p>
        </p:txBody>
      </p:sp>
      <p:pic>
        <p:nvPicPr>
          <p:cNvPr id="4" name="Picture 17" descr="logo_rus_t_w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8" y="230188"/>
            <a:ext cx="1827212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92555-13E3-4599-9B63-2FE06C61E7E7}" type="datetime1">
              <a:rPr lang="en-US"/>
              <a:pPr>
                <a:defRPr/>
              </a:pPr>
              <a:t>9/24/2017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600" b="0">
                <a:solidFill>
                  <a:srgbClr val="00447F"/>
                </a:solidFill>
              </a:defRPr>
            </a:lvl1pPr>
          </a:lstStyle>
          <a:p>
            <a:pPr>
              <a:defRPr/>
            </a:pPr>
            <a:fld id="{7F57BB32-B56F-49C0-961C-0BD54B6097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2617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1016000"/>
          </a:xfrm>
          <a:prstGeom prst="rect">
            <a:avLst/>
          </a:pr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9" rIns="91418" bIns="45709" anchor="ctr"/>
          <a:lstStyle>
            <a:lvl1pPr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ru-RU" sz="4400">
              <a:solidFill>
                <a:srgbClr val="FFFFFF"/>
              </a:solidFill>
            </a:endParaRPr>
          </a:p>
        </p:txBody>
      </p:sp>
      <p:pic>
        <p:nvPicPr>
          <p:cNvPr id="3" name="Picture 14" descr="logo_rus_t_w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8" y="230188"/>
            <a:ext cx="1827212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CE17B-1BE9-4B02-8CBD-06BA4F201B10}" type="datetime1">
              <a:rPr lang="en-US"/>
              <a:pPr>
                <a:defRPr/>
              </a:pPr>
              <a:t>9/24/2017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Номер слайда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600" b="0">
                <a:solidFill>
                  <a:srgbClr val="00447F"/>
                </a:solidFill>
              </a:defRPr>
            </a:lvl1pPr>
          </a:lstStyle>
          <a:p>
            <a:pPr>
              <a:defRPr/>
            </a:pPr>
            <a:fld id="{67AEA026-38F5-457A-9841-DADD2BB3B3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33013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1016000"/>
          </a:xfrm>
          <a:prstGeom prst="rect">
            <a:avLst/>
          </a:pr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9" rIns="91418" bIns="45709" anchor="ctr"/>
          <a:lstStyle>
            <a:lvl1pPr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ru-RU" sz="4400">
              <a:solidFill>
                <a:srgbClr val="FFFFFF"/>
              </a:solidFill>
            </a:endParaRPr>
          </a:p>
        </p:txBody>
      </p:sp>
      <p:pic>
        <p:nvPicPr>
          <p:cNvPr id="6" name="Picture 14" descr="logo_rus_t_w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8" y="230188"/>
            <a:ext cx="1827212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6" indent="0">
              <a:buNone/>
              <a:defRPr sz="1000"/>
            </a:lvl3pPr>
            <a:lvl4pPr marL="1371279" indent="0">
              <a:buNone/>
              <a:defRPr sz="900"/>
            </a:lvl4pPr>
            <a:lvl5pPr marL="1828373" indent="0">
              <a:buNone/>
              <a:defRPr sz="900"/>
            </a:lvl5pPr>
            <a:lvl6pPr marL="2285466" indent="0">
              <a:buNone/>
              <a:defRPr sz="900"/>
            </a:lvl6pPr>
            <a:lvl7pPr marL="2742558" indent="0">
              <a:buNone/>
              <a:defRPr sz="900"/>
            </a:lvl7pPr>
            <a:lvl8pPr marL="3199652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9FBE0-7934-43B6-ABD6-08E5251FDA7B}" type="datetime1">
              <a:rPr lang="en-US"/>
              <a:pPr>
                <a:defRPr/>
              </a:pPr>
              <a:t>9/24/2017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10" name="Номер слайда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600" b="0">
                <a:solidFill>
                  <a:srgbClr val="00447F"/>
                </a:solidFill>
              </a:defRPr>
            </a:lvl1pPr>
          </a:lstStyle>
          <a:p>
            <a:pPr>
              <a:defRPr/>
            </a:pPr>
            <a:fld id="{C428BEF3-483B-48CC-AEF3-DFFB17C290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20781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1016000"/>
          </a:xfrm>
          <a:prstGeom prst="rect">
            <a:avLst/>
          </a:pr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9" rIns="91418" bIns="45709" anchor="ctr"/>
          <a:lstStyle>
            <a:lvl1pPr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ru-RU" sz="4400">
              <a:solidFill>
                <a:srgbClr val="FFFFFF"/>
              </a:solidFill>
            </a:endParaRPr>
          </a:p>
        </p:txBody>
      </p:sp>
      <p:pic>
        <p:nvPicPr>
          <p:cNvPr id="6" name="Picture 14" descr="logo_rus_t_w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8" y="230188"/>
            <a:ext cx="1827212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92" indent="0">
              <a:buNone/>
              <a:defRPr sz="2800"/>
            </a:lvl2pPr>
            <a:lvl3pPr marL="914186" indent="0">
              <a:buNone/>
              <a:defRPr sz="2400"/>
            </a:lvl3pPr>
            <a:lvl4pPr marL="1371279" indent="0">
              <a:buNone/>
              <a:defRPr sz="2000"/>
            </a:lvl4pPr>
            <a:lvl5pPr marL="1828373" indent="0">
              <a:buNone/>
              <a:defRPr sz="2000"/>
            </a:lvl5pPr>
            <a:lvl6pPr marL="2285466" indent="0">
              <a:buNone/>
              <a:defRPr sz="2000"/>
            </a:lvl6pPr>
            <a:lvl7pPr marL="2742558" indent="0">
              <a:buNone/>
              <a:defRPr sz="2000"/>
            </a:lvl7pPr>
            <a:lvl8pPr marL="3199652" indent="0">
              <a:buNone/>
              <a:defRPr sz="2000"/>
            </a:lvl8pPr>
            <a:lvl9pPr marL="3656744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6" indent="0">
              <a:buNone/>
              <a:defRPr sz="1000"/>
            </a:lvl3pPr>
            <a:lvl4pPr marL="1371279" indent="0">
              <a:buNone/>
              <a:defRPr sz="900"/>
            </a:lvl4pPr>
            <a:lvl5pPr marL="1828373" indent="0">
              <a:buNone/>
              <a:defRPr sz="900"/>
            </a:lvl5pPr>
            <a:lvl6pPr marL="2285466" indent="0">
              <a:buNone/>
              <a:defRPr sz="900"/>
            </a:lvl6pPr>
            <a:lvl7pPr marL="2742558" indent="0">
              <a:buNone/>
              <a:defRPr sz="900"/>
            </a:lvl7pPr>
            <a:lvl8pPr marL="3199652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18CAA-C9E1-491B-8474-1F87ECA874EB}" type="datetime1">
              <a:rPr lang="en-US"/>
              <a:pPr>
                <a:defRPr/>
              </a:pPr>
              <a:t>9/24/2017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10" name="Номер слайда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600" b="0">
                <a:solidFill>
                  <a:srgbClr val="00447F"/>
                </a:solidFill>
              </a:defRPr>
            </a:lvl1pPr>
          </a:lstStyle>
          <a:p>
            <a:pPr>
              <a:defRPr/>
            </a:pPr>
            <a:fld id="{3740708B-E3B6-43B6-BD9D-EEE2DE857F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57918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1016000"/>
          </a:xfrm>
          <a:prstGeom prst="rect">
            <a:avLst/>
          </a:pr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9" rIns="91418" bIns="45709" anchor="ctr"/>
          <a:lstStyle>
            <a:lvl1pPr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ru-RU" sz="4400">
              <a:solidFill>
                <a:srgbClr val="FFFFFF"/>
              </a:solidFill>
            </a:endParaRPr>
          </a:p>
        </p:txBody>
      </p:sp>
      <p:pic>
        <p:nvPicPr>
          <p:cNvPr id="5" name="Picture 14" descr="logo_rus_t_w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8" y="230188"/>
            <a:ext cx="1827212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49F5D-2CB5-47D4-BB49-1154F41E6AFD}" type="datetime1">
              <a:rPr lang="en-US"/>
              <a:pPr>
                <a:defRPr/>
              </a:pPr>
              <a:t>9/24/2017</a:t>
            </a:fld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600" b="0">
                <a:solidFill>
                  <a:srgbClr val="00447F"/>
                </a:solidFill>
              </a:defRPr>
            </a:lvl1pPr>
          </a:lstStyle>
          <a:p>
            <a:pPr>
              <a:defRPr/>
            </a:pPr>
            <a:fld id="{1DC0F9F9-1AE2-4BF7-B172-CCCBFD5FA5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42979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1016000"/>
          </a:xfrm>
          <a:prstGeom prst="rect">
            <a:avLst/>
          </a:pr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9" rIns="91418" bIns="45709" anchor="ctr"/>
          <a:lstStyle>
            <a:lvl1pPr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ru-RU" sz="4400">
              <a:solidFill>
                <a:srgbClr val="FFFFFF"/>
              </a:solidFill>
            </a:endParaRPr>
          </a:p>
        </p:txBody>
      </p:sp>
      <p:pic>
        <p:nvPicPr>
          <p:cNvPr id="5" name="Picture 14" descr="logo_rus_t_w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8" y="230188"/>
            <a:ext cx="1827212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 txBox="1">
            <a:spLocks noGrp="1" noChangeArrowheads="1"/>
          </p:cNvSpPr>
          <p:nvPr userDrawn="1"/>
        </p:nvSpPr>
        <p:spPr bwMode="auto">
          <a:xfrm>
            <a:off x="8450263" y="6343650"/>
            <a:ext cx="6000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5" tIns="45683" rIns="91365" bIns="45683" anchor="b"/>
          <a:lstStyle>
            <a:lvl1pPr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EAA5B07E-A023-41EF-9D19-A8C1E28342D8}" type="slidenum">
              <a:rPr lang="ru-RU" altLang="ru-RU" sz="1600" smtClean="0">
                <a:solidFill>
                  <a:srgbClr val="00447F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sz="2000">
              <a:solidFill>
                <a:srgbClr val="00447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2102" y="0"/>
            <a:ext cx="2212975" cy="61547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489700" cy="61547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0DB40-DD7B-4B4D-AAFC-89D1693B0B9B}" type="datetime1">
              <a:rPr lang="en-US"/>
              <a:pPr>
                <a:defRPr/>
              </a:pPr>
              <a:t>9/24/2017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1516266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1016000"/>
          </a:xfrm>
          <a:prstGeom prst="rect">
            <a:avLst/>
          </a:pr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9" rIns="91418" bIns="45709" anchor="ctr"/>
          <a:lstStyle>
            <a:lvl1pPr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ru-RU" sz="4400">
              <a:solidFill>
                <a:srgbClr val="FFFFFF"/>
              </a:solidFill>
            </a:endParaRPr>
          </a:p>
        </p:txBody>
      </p:sp>
      <p:pic>
        <p:nvPicPr>
          <p:cNvPr id="7" name="Picture 14" descr="logo_rus_t_w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8" y="230188"/>
            <a:ext cx="1827212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 txBox="1">
            <a:spLocks noGrp="1" noChangeArrowheads="1"/>
          </p:cNvSpPr>
          <p:nvPr userDrawn="1"/>
        </p:nvSpPr>
        <p:spPr bwMode="auto">
          <a:xfrm>
            <a:off x="8450263" y="6343650"/>
            <a:ext cx="6000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5" tIns="45683" rIns="91365" bIns="45683" anchor="b"/>
          <a:lstStyle>
            <a:lvl1pPr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FD8A1709-D913-4F34-BD93-3F6CFD686A13}" type="slidenum">
              <a:rPr lang="ru-RU" altLang="ru-RU" sz="1600" smtClean="0">
                <a:solidFill>
                  <a:srgbClr val="00447F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sz="2000">
              <a:solidFill>
                <a:srgbClr val="00447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0096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98452" y="1628777"/>
            <a:ext cx="4202113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2963" y="1628775"/>
            <a:ext cx="4202112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52963" y="3967163"/>
            <a:ext cx="4202112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1FB33-01EF-4510-9069-C2D57C9BB7CE}" type="datetime1">
              <a:rPr lang="en-US"/>
              <a:pPr>
                <a:defRPr/>
              </a:pPr>
              <a:t>9/24/2017</a:t>
            </a:fld>
            <a:endParaRPr lang="en-GB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4665492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1016000"/>
          </a:xfrm>
          <a:prstGeom prst="rect">
            <a:avLst/>
          </a:pr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9" rIns="91418" bIns="45709" anchor="ctr"/>
          <a:lstStyle>
            <a:lvl1pPr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ru-RU" sz="4400">
              <a:solidFill>
                <a:srgbClr val="FFFFFF"/>
              </a:solidFill>
            </a:endParaRPr>
          </a:p>
        </p:txBody>
      </p:sp>
      <p:pic>
        <p:nvPicPr>
          <p:cNvPr id="5" name="Picture 14" descr="logo_rus_t_w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8" y="230188"/>
            <a:ext cx="1827212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0096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98450" y="1628777"/>
            <a:ext cx="8556625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67FC1-EDB3-4F6D-AFC2-C4DD9E560B81}" type="datetime1">
              <a:rPr lang="en-US"/>
              <a:pPr>
                <a:defRPr/>
              </a:pPr>
              <a:t>9/24/2017</a:t>
            </a:fld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600" b="0">
                <a:solidFill>
                  <a:srgbClr val="00447F"/>
                </a:solidFill>
              </a:defRPr>
            </a:lvl1pPr>
          </a:lstStyle>
          <a:p>
            <a:pPr>
              <a:defRPr/>
            </a:pPr>
            <a:fld id="{BEC84A95-9A0C-4CCF-881E-46D50F07C6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5859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7718" y="438150"/>
            <a:ext cx="7037388" cy="41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dirty="0" err="1"/>
              <a:t>Образец</a:t>
            </a:r>
            <a:r>
              <a:rPr lang="en-GB" altLang="ru-RU" dirty="0"/>
              <a:t> </a:t>
            </a:r>
            <a:r>
              <a:rPr lang="en-GB" altLang="ru-RU" dirty="0" err="1"/>
              <a:t>заголовка</a:t>
            </a:r>
            <a:endParaRPr lang="en-GB" altLang="ru-RU" dirty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5994" y="1350028"/>
            <a:ext cx="8210550" cy="4945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/>
              <a:t>Please click here to edit master format</a:t>
            </a:r>
          </a:p>
          <a:p>
            <a:pPr lvl="1"/>
            <a:r>
              <a:rPr lang="en-US" altLang="ru-RU" dirty="0"/>
              <a:t>2nd </a:t>
            </a:r>
          </a:p>
          <a:p>
            <a:pPr lvl="2"/>
            <a:r>
              <a:rPr lang="en-US" altLang="ru-RU" dirty="0"/>
              <a:t>3rd</a:t>
            </a:r>
            <a:endParaRPr lang="ru-RU" altLang="ru-RU" dirty="0"/>
          </a:p>
          <a:p>
            <a:pPr lvl="3"/>
            <a:r>
              <a:rPr lang="en-US" altLang="ru-RU" dirty="0"/>
              <a:t>4th</a:t>
            </a:r>
            <a:endParaRPr lang="ru-RU" altLang="ru-RU" dirty="0"/>
          </a:p>
        </p:txBody>
      </p:sp>
      <p:cxnSp>
        <p:nvCxnSpPr>
          <p:cNvPr id="57" name="Gerade Verbindung 21"/>
          <p:cNvCxnSpPr/>
          <p:nvPr userDrawn="1"/>
        </p:nvCxnSpPr>
        <p:spPr bwMode="gray">
          <a:xfrm flipH="1">
            <a:off x="9233388" y="981074"/>
            <a:ext cx="175847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58" name="Gerade Verbindung 22"/>
          <p:cNvCxnSpPr/>
          <p:nvPr userDrawn="1"/>
        </p:nvCxnSpPr>
        <p:spPr bwMode="gray">
          <a:xfrm flipH="1">
            <a:off x="9233388" y="1798637"/>
            <a:ext cx="175847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59" name="Gerade Verbindung 23"/>
          <p:cNvCxnSpPr/>
          <p:nvPr userDrawn="1"/>
        </p:nvCxnSpPr>
        <p:spPr bwMode="gray">
          <a:xfrm flipH="1">
            <a:off x="9233388" y="6308725"/>
            <a:ext cx="175847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60" name="Gerade Verbindung 24"/>
          <p:cNvCxnSpPr/>
          <p:nvPr userDrawn="1"/>
        </p:nvCxnSpPr>
        <p:spPr bwMode="gray">
          <a:xfrm flipH="1">
            <a:off x="9233388" y="6777038"/>
            <a:ext cx="175847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61" name="Gerade Verbindung 25"/>
          <p:cNvCxnSpPr/>
          <p:nvPr userDrawn="1"/>
        </p:nvCxnSpPr>
        <p:spPr bwMode="gray">
          <a:xfrm rot="5400000" flipH="1">
            <a:off x="370743" y="-176213"/>
            <a:ext cx="190500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62" name="Gerade Verbindung 26"/>
          <p:cNvCxnSpPr/>
          <p:nvPr userDrawn="1"/>
        </p:nvCxnSpPr>
        <p:spPr bwMode="gray">
          <a:xfrm rot="5400000" flipH="1">
            <a:off x="4344866" y="-176213"/>
            <a:ext cx="190500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63" name="Gerade Verbindung 27"/>
          <p:cNvCxnSpPr/>
          <p:nvPr userDrawn="1"/>
        </p:nvCxnSpPr>
        <p:spPr bwMode="gray">
          <a:xfrm rot="5400000" flipH="1">
            <a:off x="4608636" y="-176213"/>
            <a:ext cx="190500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64" name="Gerade Verbindung 28"/>
          <p:cNvCxnSpPr/>
          <p:nvPr userDrawn="1"/>
        </p:nvCxnSpPr>
        <p:spPr bwMode="gray">
          <a:xfrm rot="5400000" flipH="1">
            <a:off x="8581294" y="-176213"/>
            <a:ext cx="190500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65" name="Gerade Verbindung 29"/>
          <p:cNvCxnSpPr/>
          <p:nvPr userDrawn="1"/>
        </p:nvCxnSpPr>
        <p:spPr bwMode="gray">
          <a:xfrm rot="5400000" flipH="1">
            <a:off x="370743" y="7072312"/>
            <a:ext cx="190500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66" name="Gerade Verbindung 30"/>
          <p:cNvCxnSpPr/>
          <p:nvPr userDrawn="1"/>
        </p:nvCxnSpPr>
        <p:spPr bwMode="gray">
          <a:xfrm rot="5400000" flipH="1">
            <a:off x="4344866" y="7072312"/>
            <a:ext cx="190500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67" name="Gerade Verbindung 31"/>
          <p:cNvCxnSpPr/>
          <p:nvPr userDrawn="1"/>
        </p:nvCxnSpPr>
        <p:spPr bwMode="gray">
          <a:xfrm rot="5400000" flipH="1">
            <a:off x="4608636" y="7072312"/>
            <a:ext cx="190500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68" name="Gerade Verbindung 32"/>
          <p:cNvCxnSpPr/>
          <p:nvPr userDrawn="1"/>
        </p:nvCxnSpPr>
        <p:spPr bwMode="gray">
          <a:xfrm rot="5400000" flipH="1">
            <a:off x="8581294" y="7072312"/>
            <a:ext cx="190500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69" name="Gerade Verbindung 15"/>
          <p:cNvCxnSpPr/>
          <p:nvPr userDrawn="1"/>
        </p:nvCxnSpPr>
        <p:spPr bwMode="gray">
          <a:xfrm flipH="1">
            <a:off x="-253512" y="438150"/>
            <a:ext cx="175847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70" name="Gerade Verbindung 16"/>
          <p:cNvCxnSpPr/>
          <p:nvPr userDrawn="1"/>
        </p:nvCxnSpPr>
        <p:spPr bwMode="gray">
          <a:xfrm flipH="1">
            <a:off x="-253512" y="981074"/>
            <a:ext cx="175847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71" name="Gerade Verbindung 17"/>
          <p:cNvCxnSpPr/>
          <p:nvPr userDrawn="1"/>
        </p:nvCxnSpPr>
        <p:spPr bwMode="gray">
          <a:xfrm flipH="1">
            <a:off x="-253512" y="1798637"/>
            <a:ext cx="175847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72" name="Gerade Verbindung 18"/>
          <p:cNvCxnSpPr/>
          <p:nvPr userDrawn="1"/>
        </p:nvCxnSpPr>
        <p:spPr bwMode="gray">
          <a:xfrm flipH="1">
            <a:off x="-253512" y="6308725"/>
            <a:ext cx="175847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73" name="Gerade Verbindung 19"/>
          <p:cNvCxnSpPr/>
          <p:nvPr userDrawn="1"/>
        </p:nvCxnSpPr>
        <p:spPr bwMode="gray">
          <a:xfrm flipH="1">
            <a:off x="-253512" y="6777038"/>
            <a:ext cx="175847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sp>
        <p:nvSpPr>
          <p:cNvPr id="74" name="Runde Klammer links 87"/>
          <p:cNvSpPr/>
          <p:nvPr userDrawn="1"/>
        </p:nvSpPr>
        <p:spPr bwMode="gray">
          <a:xfrm>
            <a:off x="-508195" y="0"/>
            <a:ext cx="187569" cy="1744980"/>
          </a:xfrm>
          <a:prstGeom prst="leftBracket">
            <a:avLst>
              <a:gd name="adj" fmla="val 0"/>
            </a:avLst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dirty="0">
              <a:solidFill>
                <a:srgbClr val="006587"/>
              </a:solidFill>
              <a:latin typeface="Segoe UI"/>
              <a:ea typeface="LF_Kai"/>
            </a:endParaRPr>
          </a:p>
        </p:txBody>
      </p:sp>
      <p:sp>
        <p:nvSpPr>
          <p:cNvPr id="75" name="Runde Klammer links 88"/>
          <p:cNvSpPr/>
          <p:nvPr userDrawn="1"/>
        </p:nvSpPr>
        <p:spPr bwMode="gray">
          <a:xfrm>
            <a:off x="-508193" y="6357938"/>
            <a:ext cx="189913" cy="419100"/>
          </a:xfrm>
          <a:prstGeom prst="leftBracket">
            <a:avLst>
              <a:gd name="adj" fmla="val 0"/>
            </a:avLst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dirty="0">
              <a:solidFill>
                <a:srgbClr val="006587"/>
              </a:solidFill>
              <a:latin typeface="Segoe UI"/>
              <a:ea typeface="LF_Kai"/>
            </a:endParaRPr>
          </a:p>
        </p:txBody>
      </p:sp>
      <p:sp>
        <p:nvSpPr>
          <p:cNvPr id="76" name="Textplatzhalter 11"/>
          <p:cNvSpPr txBox="1">
            <a:spLocks/>
          </p:cNvSpPr>
          <p:nvPr userDrawn="1"/>
        </p:nvSpPr>
        <p:spPr bwMode="gray">
          <a:xfrm rot="16200000">
            <a:off x="-779930" y="814015"/>
            <a:ext cx="723900" cy="116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lang="de-DE" sz="1300" kern="12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180975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Wingdings" pitchFamily="2" charset="2"/>
              <a:buChar char="§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361950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534988" indent="-173038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715963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800">
                <a:solidFill>
                  <a:srgbClr val="006587"/>
                </a:solidFill>
                <a:latin typeface="Segoe UI"/>
              </a:rPr>
              <a:t>Headline</a:t>
            </a:r>
          </a:p>
        </p:txBody>
      </p:sp>
      <p:sp>
        <p:nvSpPr>
          <p:cNvPr id="77" name="Textplatzhalter 11"/>
          <p:cNvSpPr txBox="1">
            <a:spLocks/>
          </p:cNvSpPr>
          <p:nvPr userDrawn="1"/>
        </p:nvSpPr>
        <p:spPr bwMode="gray">
          <a:xfrm rot="16200000">
            <a:off x="-779930" y="3995206"/>
            <a:ext cx="723900" cy="116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lang="de-DE" sz="1300" kern="12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180975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Wingdings" pitchFamily="2" charset="2"/>
              <a:buChar char="§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361950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534988" indent="-173038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715963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800">
                <a:solidFill>
                  <a:srgbClr val="006587"/>
                </a:solidFill>
                <a:latin typeface="Segoe UI"/>
              </a:rPr>
              <a:t>Content</a:t>
            </a:r>
          </a:p>
        </p:txBody>
      </p:sp>
      <p:sp>
        <p:nvSpPr>
          <p:cNvPr id="78" name="Textplatzhalter 11"/>
          <p:cNvSpPr txBox="1">
            <a:spLocks/>
          </p:cNvSpPr>
          <p:nvPr userDrawn="1"/>
        </p:nvSpPr>
        <p:spPr bwMode="gray">
          <a:xfrm rot="16200000">
            <a:off x="-533863" y="6450535"/>
            <a:ext cx="339725" cy="233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lang="de-DE" sz="1300" kern="12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180975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Wingdings" pitchFamily="2" charset="2"/>
              <a:buChar char="§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361950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534988" indent="-173038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715963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800">
                <a:solidFill>
                  <a:srgbClr val="006587"/>
                </a:solidFill>
                <a:latin typeface="Segoe UI"/>
              </a:rPr>
              <a:t>Foot-note</a:t>
            </a:r>
          </a:p>
        </p:txBody>
      </p:sp>
      <p:sp>
        <p:nvSpPr>
          <p:cNvPr id="79" name="Freihandform 92"/>
          <p:cNvSpPr/>
          <p:nvPr userDrawn="1"/>
        </p:nvSpPr>
        <p:spPr>
          <a:xfrm>
            <a:off x="-508195" y="1798639"/>
            <a:ext cx="187569" cy="4510087"/>
          </a:xfrm>
          <a:custGeom>
            <a:avLst/>
            <a:gdLst>
              <a:gd name="connsiteX0" fmla="*/ 0 w 275906"/>
              <a:gd name="connsiteY0" fmla="*/ 0 h 4371974"/>
              <a:gd name="connsiteX1" fmla="*/ 275906 w 275906"/>
              <a:gd name="connsiteY1" fmla="*/ 0 h 4371974"/>
              <a:gd name="connsiteX2" fmla="*/ 275906 w 275906"/>
              <a:gd name="connsiteY2" fmla="*/ 4371974 h 4371974"/>
              <a:gd name="connsiteX3" fmla="*/ 0 w 275906"/>
              <a:gd name="connsiteY3" fmla="*/ 4371974 h 4371974"/>
              <a:gd name="connsiteX0" fmla="*/ 0 w 275906"/>
              <a:gd name="connsiteY0" fmla="*/ 0 h 4371974"/>
              <a:gd name="connsiteX1" fmla="*/ 275906 w 275906"/>
              <a:gd name="connsiteY1" fmla="*/ 0 h 4371974"/>
              <a:gd name="connsiteX2" fmla="*/ 274320 w 275906"/>
              <a:gd name="connsiteY2" fmla="*/ 1981199 h 4371974"/>
              <a:gd name="connsiteX3" fmla="*/ 275906 w 275906"/>
              <a:gd name="connsiteY3" fmla="*/ 4371974 h 4371974"/>
              <a:gd name="connsiteX4" fmla="*/ 0 w 275906"/>
              <a:gd name="connsiteY4" fmla="*/ 4371974 h 4371974"/>
              <a:gd name="connsiteX5" fmla="*/ 0 w 275906"/>
              <a:gd name="connsiteY5" fmla="*/ 0 h 4371974"/>
              <a:gd name="connsiteX0" fmla="*/ 274320 w 365760"/>
              <a:gd name="connsiteY0" fmla="*/ 1981199 h 4371974"/>
              <a:gd name="connsiteX1" fmla="*/ 275906 w 365760"/>
              <a:gd name="connsiteY1" fmla="*/ 4371974 h 4371974"/>
              <a:gd name="connsiteX2" fmla="*/ 0 w 365760"/>
              <a:gd name="connsiteY2" fmla="*/ 4371974 h 4371974"/>
              <a:gd name="connsiteX3" fmla="*/ 0 w 365760"/>
              <a:gd name="connsiteY3" fmla="*/ 0 h 4371974"/>
              <a:gd name="connsiteX4" fmla="*/ 275906 w 365760"/>
              <a:gd name="connsiteY4" fmla="*/ 0 h 4371974"/>
              <a:gd name="connsiteX5" fmla="*/ 365760 w 365760"/>
              <a:gd name="connsiteY5" fmla="*/ 2072639 h 4371974"/>
              <a:gd name="connsiteX0" fmla="*/ 274320 w 275906"/>
              <a:gd name="connsiteY0" fmla="*/ 1981199 h 4371974"/>
              <a:gd name="connsiteX1" fmla="*/ 275906 w 275906"/>
              <a:gd name="connsiteY1" fmla="*/ 4371974 h 4371974"/>
              <a:gd name="connsiteX2" fmla="*/ 0 w 275906"/>
              <a:gd name="connsiteY2" fmla="*/ 4371974 h 4371974"/>
              <a:gd name="connsiteX3" fmla="*/ 0 w 275906"/>
              <a:gd name="connsiteY3" fmla="*/ 0 h 4371974"/>
              <a:gd name="connsiteX4" fmla="*/ 275906 w 275906"/>
              <a:gd name="connsiteY4" fmla="*/ 0 h 4371974"/>
              <a:gd name="connsiteX0" fmla="*/ 275906 w 275906"/>
              <a:gd name="connsiteY0" fmla="*/ 4371974 h 4371974"/>
              <a:gd name="connsiteX1" fmla="*/ 0 w 275906"/>
              <a:gd name="connsiteY1" fmla="*/ 4371974 h 4371974"/>
              <a:gd name="connsiteX2" fmla="*/ 0 w 275906"/>
              <a:gd name="connsiteY2" fmla="*/ 0 h 4371974"/>
              <a:gd name="connsiteX3" fmla="*/ 275906 w 275906"/>
              <a:gd name="connsiteY3" fmla="*/ 0 h 4371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906" h="4371974">
                <a:moveTo>
                  <a:pt x="275906" y="4371974"/>
                </a:moveTo>
                <a:lnTo>
                  <a:pt x="0" y="4371974"/>
                </a:lnTo>
                <a:lnTo>
                  <a:pt x="0" y="0"/>
                </a:lnTo>
                <a:lnTo>
                  <a:pt x="275906" y="0"/>
                </a:lnTo>
              </a:path>
            </a:pathLst>
          </a:cu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  <p:txBody>
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de-DE" sz="1000" kern="0" dirty="0" err="1">
              <a:solidFill>
                <a:srgbClr val="006587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2" name="Rectangle 11"/>
          <p:cNvSpPr>
            <a:spLocks noChangeArrowheads="1"/>
          </p:cNvSpPr>
          <p:nvPr userDrawn="1"/>
        </p:nvSpPr>
        <p:spPr bwMode="gray">
          <a:xfrm>
            <a:off x="8702838" y="6620671"/>
            <a:ext cx="173124" cy="169277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912CBAA5-889D-47C3-9922-5E9C38377C61}" type="slidenum">
              <a:rPr lang="en-GB" sz="1100" smtClean="0">
                <a:solidFill>
                  <a:srgbClr val="00447F"/>
                </a:solidFill>
                <a:latin typeface="Segoe UI"/>
                <a:ea typeface="LF_Kai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100" dirty="0">
              <a:solidFill>
                <a:srgbClr val="00447F"/>
              </a:solidFill>
              <a:latin typeface="Segoe UI"/>
              <a:ea typeface="LF_Kai"/>
            </a:endParaRPr>
          </a:p>
        </p:txBody>
      </p:sp>
      <p:sp>
        <p:nvSpPr>
          <p:cNvPr id="40" name="Rechteck 59"/>
          <p:cNvSpPr/>
          <p:nvPr userDrawn="1"/>
        </p:nvSpPr>
        <p:spPr bwMode="gray">
          <a:xfrm>
            <a:off x="10510259" y="437953"/>
            <a:ext cx="786099" cy="230387"/>
          </a:xfrm>
          <a:prstGeom prst="rect">
            <a:avLst/>
          </a:prstGeom>
          <a:solidFill>
            <a:srgbClr val="006587"/>
          </a:solidFill>
          <a:ln w="952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>
              <a:defRPr/>
            </a:pPr>
            <a:r>
              <a:rPr lang="en-GB" sz="900" kern="0" dirty="0">
                <a:solidFill>
                  <a:prstClr val="white"/>
                </a:solidFill>
                <a:latin typeface="Segoe UI"/>
                <a:ea typeface="LF_Kai"/>
              </a:rPr>
              <a:t>0 | 101 | 135</a:t>
            </a:r>
          </a:p>
        </p:txBody>
      </p:sp>
      <p:sp>
        <p:nvSpPr>
          <p:cNvPr id="41" name="Rechteck 60"/>
          <p:cNvSpPr/>
          <p:nvPr userDrawn="1"/>
        </p:nvSpPr>
        <p:spPr bwMode="gray">
          <a:xfrm>
            <a:off x="10510259" y="741978"/>
            <a:ext cx="786099" cy="230387"/>
          </a:xfrm>
          <a:prstGeom prst="rect">
            <a:avLst/>
          </a:prstGeom>
          <a:solidFill>
            <a:srgbClr val="4682A0"/>
          </a:solidFill>
          <a:ln w="952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>
              <a:defRPr/>
            </a:pPr>
            <a:r>
              <a:rPr lang="en-GB" sz="900" kern="0" dirty="0">
                <a:solidFill>
                  <a:prstClr val="white"/>
                </a:solidFill>
                <a:latin typeface="Segoe UI"/>
                <a:ea typeface="LF_Kai"/>
              </a:rPr>
              <a:t>70 | 130 | 160</a:t>
            </a:r>
          </a:p>
        </p:txBody>
      </p:sp>
      <p:sp>
        <p:nvSpPr>
          <p:cNvPr id="42" name="Rechteck 61"/>
          <p:cNvSpPr/>
          <p:nvPr userDrawn="1"/>
        </p:nvSpPr>
        <p:spPr bwMode="gray">
          <a:xfrm>
            <a:off x="10510259" y="1046003"/>
            <a:ext cx="786099" cy="230387"/>
          </a:xfrm>
          <a:prstGeom prst="rect">
            <a:avLst/>
          </a:prstGeom>
          <a:solidFill>
            <a:srgbClr val="5496B8"/>
          </a:solidFill>
          <a:ln w="952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>
              <a:defRPr/>
            </a:pPr>
            <a:r>
              <a:rPr lang="en-GB" sz="900" kern="0" dirty="0">
                <a:solidFill>
                  <a:prstClr val="white"/>
                </a:solidFill>
                <a:latin typeface="Segoe UI"/>
                <a:ea typeface="LF_Kai"/>
              </a:rPr>
              <a:t>84 | 150 | 184</a:t>
            </a:r>
          </a:p>
        </p:txBody>
      </p:sp>
      <p:sp>
        <p:nvSpPr>
          <p:cNvPr id="43" name="Rechteck 62"/>
          <p:cNvSpPr/>
          <p:nvPr userDrawn="1"/>
        </p:nvSpPr>
        <p:spPr bwMode="gray">
          <a:xfrm>
            <a:off x="9493935" y="2566128"/>
            <a:ext cx="786099" cy="230387"/>
          </a:xfrm>
          <a:prstGeom prst="rect">
            <a:avLst/>
          </a:prstGeom>
          <a:solidFill>
            <a:srgbClr val="C61A2C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GB" sz="900" kern="0" dirty="0">
                <a:solidFill>
                  <a:prstClr val="white"/>
                </a:solidFill>
                <a:latin typeface="Segoe UI"/>
                <a:ea typeface="LF_Kai"/>
              </a:rPr>
              <a:t>198 | 26 | 44</a:t>
            </a:r>
            <a:endParaRPr lang="en-GB" sz="900" kern="0" dirty="0">
              <a:solidFill>
                <a:prstClr val="white"/>
              </a:solidFill>
              <a:latin typeface="Segoe UI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44" name="Rechteck 63"/>
          <p:cNvSpPr/>
          <p:nvPr userDrawn="1"/>
        </p:nvSpPr>
        <p:spPr bwMode="gray">
          <a:xfrm>
            <a:off x="9493935" y="2870153"/>
            <a:ext cx="786099" cy="230387"/>
          </a:xfrm>
          <a:prstGeom prst="rect">
            <a:avLst/>
          </a:prstGeom>
          <a:solidFill>
            <a:srgbClr val="FFCC00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GB" sz="900" kern="0" dirty="0">
                <a:solidFill>
                  <a:srgbClr val="006587"/>
                </a:solidFill>
                <a:latin typeface="Segoe UI"/>
                <a:ea typeface="LF_Kai"/>
              </a:rPr>
              <a:t>255 | 204 | 0</a:t>
            </a:r>
            <a:endParaRPr lang="en-GB" sz="900" kern="0" dirty="0">
              <a:solidFill>
                <a:srgbClr val="006587"/>
              </a:solidFill>
              <a:latin typeface="Segoe UI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45" name="Rechteck 64"/>
          <p:cNvSpPr/>
          <p:nvPr userDrawn="1"/>
        </p:nvSpPr>
        <p:spPr bwMode="gray">
          <a:xfrm>
            <a:off x="9493935" y="3174174"/>
            <a:ext cx="786099" cy="230387"/>
          </a:xfrm>
          <a:prstGeom prst="rect">
            <a:avLst/>
          </a:prstGeom>
          <a:solidFill>
            <a:srgbClr val="009B56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GB" sz="900" kern="0" dirty="0">
                <a:solidFill>
                  <a:prstClr val="white"/>
                </a:solidFill>
                <a:latin typeface="Segoe UI"/>
                <a:ea typeface="LF_Kai"/>
              </a:rPr>
              <a:t>0 | 155 | 86</a:t>
            </a:r>
            <a:endParaRPr lang="en-GB" sz="900" kern="0" dirty="0">
              <a:solidFill>
                <a:prstClr val="white"/>
              </a:solidFill>
              <a:latin typeface="Segoe UI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46" name="Rechteck 65"/>
          <p:cNvSpPr/>
          <p:nvPr userDrawn="1"/>
        </p:nvSpPr>
        <p:spPr bwMode="gray">
          <a:xfrm>
            <a:off x="9493935" y="1350028"/>
            <a:ext cx="786099" cy="230387"/>
          </a:xfrm>
          <a:prstGeom prst="rect">
            <a:avLst/>
          </a:prstGeom>
          <a:solidFill>
            <a:srgbClr val="D0E1EC"/>
          </a:solidFill>
          <a:ln w="952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>
              <a:defRPr/>
            </a:pPr>
            <a:r>
              <a:rPr lang="en-GB" sz="900" kern="0" dirty="0">
                <a:solidFill>
                  <a:srgbClr val="006587"/>
                </a:solidFill>
                <a:latin typeface="Segoe UI"/>
                <a:ea typeface="LF_Kai"/>
              </a:rPr>
              <a:t>208 | 225 | 236</a:t>
            </a:r>
          </a:p>
        </p:txBody>
      </p:sp>
      <p:sp>
        <p:nvSpPr>
          <p:cNvPr id="47" name="Rechteck 66"/>
          <p:cNvSpPr/>
          <p:nvPr userDrawn="1"/>
        </p:nvSpPr>
        <p:spPr bwMode="gray">
          <a:xfrm>
            <a:off x="9493935" y="1654053"/>
            <a:ext cx="786099" cy="230387"/>
          </a:xfrm>
          <a:prstGeom prst="rect">
            <a:avLst/>
          </a:prstGeom>
          <a:solidFill>
            <a:srgbClr val="C5C5C5"/>
          </a:solidFill>
          <a:ln w="952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>
              <a:defRPr/>
            </a:pPr>
            <a:r>
              <a:rPr lang="en-GB" sz="900" kern="0" dirty="0">
                <a:solidFill>
                  <a:prstClr val="white"/>
                </a:solidFill>
                <a:latin typeface="Segoe UI"/>
                <a:ea typeface="LF_Kai"/>
              </a:rPr>
              <a:t>197 | 197 | 197</a:t>
            </a:r>
          </a:p>
        </p:txBody>
      </p:sp>
      <p:sp>
        <p:nvSpPr>
          <p:cNvPr id="48" name="Rechteck 67"/>
          <p:cNvSpPr/>
          <p:nvPr userDrawn="1"/>
        </p:nvSpPr>
        <p:spPr bwMode="gray">
          <a:xfrm>
            <a:off x="9493935" y="1958078"/>
            <a:ext cx="786099" cy="230387"/>
          </a:xfrm>
          <a:prstGeom prst="rect">
            <a:avLst/>
          </a:prstGeom>
          <a:solidFill>
            <a:srgbClr val="969696"/>
          </a:solidFill>
          <a:ln w="952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>
              <a:defRPr/>
            </a:pPr>
            <a:r>
              <a:rPr lang="en-GB" sz="900" kern="0" dirty="0">
                <a:solidFill>
                  <a:prstClr val="white"/>
                </a:solidFill>
                <a:latin typeface="Segoe UI"/>
                <a:ea typeface="LF_Kai"/>
              </a:rPr>
              <a:t>150 | 150 | 150</a:t>
            </a:r>
          </a:p>
        </p:txBody>
      </p:sp>
      <p:sp>
        <p:nvSpPr>
          <p:cNvPr id="49" name="Rechteck 68"/>
          <p:cNvSpPr/>
          <p:nvPr userDrawn="1"/>
        </p:nvSpPr>
        <p:spPr bwMode="gray">
          <a:xfrm>
            <a:off x="9493935" y="2262103"/>
            <a:ext cx="786099" cy="230387"/>
          </a:xfrm>
          <a:prstGeom prst="rect">
            <a:avLst/>
          </a:prstGeom>
          <a:solidFill>
            <a:srgbClr val="5F5F5F"/>
          </a:solidFill>
          <a:ln w="952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>
              <a:defRPr/>
            </a:pPr>
            <a:r>
              <a:rPr lang="en-GB" sz="900" kern="0" dirty="0">
                <a:solidFill>
                  <a:prstClr val="white"/>
                </a:solidFill>
                <a:latin typeface="Segoe UI"/>
                <a:ea typeface="LF_Kai"/>
              </a:rPr>
              <a:t>95 | 95 | 95</a:t>
            </a:r>
          </a:p>
        </p:txBody>
      </p:sp>
      <p:sp>
        <p:nvSpPr>
          <p:cNvPr id="50" name="Rechteck 59"/>
          <p:cNvSpPr/>
          <p:nvPr userDrawn="1"/>
        </p:nvSpPr>
        <p:spPr bwMode="gray">
          <a:xfrm>
            <a:off x="9493936" y="437953"/>
            <a:ext cx="786099" cy="230387"/>
          </a:xfrm>
          <a:prstGeom prst="rect">
            <a:avLst/>
          </a:prstGeom>
          <a:solidFill>
            <a:srgbClr val="00457C"/>
          </a:solidFill>
          <a:ln w="952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>
              <a:defRPr/>
            </a:pPr>
            <a:r>
              <a:rPr lang="en-GB" sz="900" kern="0" dirty="0">
                <a:solidFill>
                  <a:prstClr val="white"/>
                </a:solidFill>
                <a:latin typeface="Segoe UI"/>
                <a:ea typeface="LF_Kai"/>
              </a:rPr>
              <a:t>0 | 69 | 124</a:t>
            </a:r>
          </a:p>
        </p:txBody>
      </p:sp>
      <p:sp>
        <p:nvSpPr>
          <p:cNvPr id="51" name="Rechteck 65"/>
          <p:cNvSpPr/>
          <p:nvPr userDrawn="1"/>
        </p:nvSpPr>
        <p:spPr bwMode="gray">
          <a:xfrm>
            <a:off x="9493936" y="1043155"/>
            <a:ext cx="786099" cy="230387"/>
          </a:xfrm>
          <a:prstGeom prst="rect">
            <a:avLst/>
          </a:prstGeom>
          <a:solidFill>
            <a:srgbClr val="E9E0CF"/>
          </a:solidFill>
          <a:ln w="952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>
              <a:defRPr/>
            </a:pPr>
            <a:r>
              <a:rPr lang="en-GB" sz="900" kern="0" dirty="0">
                <a:solidFill>
                  <a:srgbClr val="006587"/>
                </a:solidFill>
                <a:latin typeface="Segoe UI"/>
                <a:ea typeface="LF_Kai"/>
              </a:rPr>
              <a:t>233 | 224 | 207</a:t>
            </a:r>
          </a:p>
        </p:txBody>
      </p:sp>
      <p:sp>
        <p:nvSpPr>
          <p:cNvPr id="52" name="Rechteck 65"/>
          <p:cNvSpPr/>
          <p:nvPr userDrawn="1"/>
        </p:nvSpPr>
        <p:spPr bwMode="gray">
          <a:xfrm>
            <a:off x="9493935" y="736283"/>
            <a:ext cx="786099" cy="230387"/>
          </a:xfrm>
          <a:prstGeom prst="rect">
            <a:avLst/>
          </a:prstGeom>
          <a:solidFill>
            <a:srgbClr val="B4975A"/>
          </a:solidFill>
          <a:ln w="952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>
              <a:defRPr/>
            </a:pPr>
            <a:r>
              <a:rPr lang="en-GB" sz="900" kern="0" dirty="0">
                <a:solidFill>
                  <a:srgbClr val="006587"/>
                </a:solidFill>
                <a:latin typeface="Segoe UI"/>
                <a:ea typeface="LF_Kai"/>
              </a:rPr>
              <a:t>180 | 151 | 90</a:t>
            </a:r>
          </a:p>
        </p:txBody>
      </p:sp>
      <p:sp>
        <p:nvSpPr>
          <p:cNvPr id="53" name="Rechteck 63"/>
          <p:cNvSpPr/>
          <p:nvPr userDrawn="1"/>
        </p:nvSpPr>
        <p:spPr bwMode="gray">
          <a:xfrm>
            <a:off x="9493935" y="3444365"/>
            <a:ext cx="786099" cy="230387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GB" sz="900" kern="0" dirty="0">
                <a:solidFill>
                  <a:srgbClr val="006587"/>
                </a:solidFill>
                <a:latin typeface="Segoe UI"/>
                <a:ea typeface="LF_Kai"/>
              </a:rPr>
              <a:t>255 | </a:t>
            </a:r>
            <a:r>
              <a:rPr lang="ru-RU" sz="900" kern="0" dirty="0">
                <a:solidFill>
                  <a:srgbClr val="006587"/>
                </a:solidFill>
                <a:latin typeface="Segoe UI"/>
                <a:ea typeface="LF_Kai"/>
              </a:rPr>
              <a:t>192 </a:t>
            </a:r>
            <a:r>
              <a:rPr lang="en-GB" sz="900" kern="0" dirty="0">
                <a:solidFill>
                  <a:srgbClr val="006587"/>
                </a:solidFill>
                <a:latin typeface="Segoe UI"/>
                <a:ea typeface="LF_Kai"/>
              </a:rPr>
              <a:t>| 0</a:t>
            </a:r>
            <a:endParaRPr lang="en-GB" sz="900" kern="0" dirty="0">
              <a:solidFill>
                <a:srgbClr val="006587"/>
              </a:solidFill>
              <a:latin typeface="Segoe UI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82" name="Line 6"/>
          <p:cNvSpPr>
            <a:spLocks noChangeShapeType="1"/>
          </p:cNvSpPr>
          <p:nvPr userDrawn="1"/>
        </p:nvSpPr>
        <p:spPr bwMode="auto">
          <a:xfrm>
            <a:off x="465994" y="885825"/>
            <a:ext cx="821055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000">
              <a:solidFill>
                <a:srgbClr val="FF0000"/>
              </a:solidFill>
              <a:latin typeface="Arial" pitchFamily="34" charset="0"/>
              <a:ea typeface="LF_Kai"/>
            </a:endParaRP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871" y="175725"/>
            <a:ext cx="1451617" cy="37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04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cs typeface="Arial" charset="0"/>
        </a:defRPr>
      </a:lvl5pPr>
      <a:lvl6pPr marL="457146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6pPr>
      <a:lvl7pPr marL="914293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7pPr>
      <a:lvl8pPr marL="137144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8pPr>
      <a:lvl9pPr marL="1828586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176213" indent="-176213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kumimoji="0" lang="en-US" altLang="ru-RU" sz="1200" b="0" i="0" u="none" strike="noStrike" kern="0" cap="none" spc="0" normalizeH="0" baseline="0" dirty="0" smtClean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LF_Kai" pitchFamily="2" charset="-122"/>
          <a:cs typeface="Aparajita" panose="020B0604020202020204" pitchFamily="34" charset="0"/>
        </a:defRPr>
      </a:lvl1pPr>
      <a:lvl2pPr marL="628650" indent="-171450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–"/>
        <a:defRPr sz="1200">
          <a:solidFill>
            <a:schemeClr val="tx1"/>
          </a:solidFill>
          <a:latin typeface="+mn-lt"/>
          <a:cs typeface="Aparajita" panose="020B0604020202020204" pitchFamily="34" charset="0"/>
        </a:defRPr>
      </a:lvl2pPr>
      <a:lvl3pPr marL="895350" indent="-174625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–"/>
        <a:defRPr lang="ru-RU" altLang="ru-RU" sz="1200" dirty="0" smtClean="0">
          <a:solidFill>
            <a:schemeClr val="tx1"/>
          </a:solidFill>
          <a:latin typeface="+mn-lt"/>
          <a:cs typeface="Aparajita" panose="020B0604020202020204" pitchFamily="34" charset="0"/>
        </a:defRPr>
      </a:lvl3pPr>
      <a:lvl4pPr marL="1163638" indent="-227013" algn="l" rtl="0" eaLnBrk="1" fontAlgn="base" hangingPunct="1">
        <a:spcBef>
          <a:spcPct val="40000"/>
        </a:spcBef>
        <a:spcAft>
          <a:spcPct val="0"/>
        </a:spcAft>
        <a:buClr>
          <a:srgbClr val="B69B63"/>
        </a:buClr>
        <a:buSzPct val="100000"/>
        <a:buFont typeface="Wingdings" panose="05000000000000000000" pitchFamily="2" charset="2"/>
        <a:buChar char="§"/>
        <a:tabLst>
          <a:tab pos="1166813" algn="l"/>
        </a:tabLst>
        <a:defRPr sz="1200">
          <a:solidFill>
            <a:schemeClr val="accent1"/>
          </a:solidFill>
          <a:latin typeface="+mn-lt"/>
          <a:cs typeface="+mn-cs"/>
        </a:defRPr>
      </a:lvl4pPr>
      <a:lvl5pPr marL="1343025" indent="268288" algn="l" rtl="0" eaLnBrk="1" fontAlgn="base" hangingPunct="1">
        <a:spcBef>
          <a:spcPct val="40000"/>
        </a:spcBef>
        <a:spcAft>
          <a:spcPct val="0"/>
        </a:spcAft>
        <a:buClr>
          <a:srgbClr val="B69B63"/>
        </a:buClr>
        <a:buSzPct val="120000"/>
        <a:buFont typeface="Wingdings" panose="05000000000000000000" pitchFamily="2" charset="2"/>
        <a:buChar char="§"/>
        <a:defRPr sz="1200">
          <a:solidFill>
            <a:schemeClr val="accent1"/>
          </a:solidFill>
          <a:latin typeface="+mn-lt"/>
          <a:cs typeface="+mn-cs"/>
        </a:defRPr>
      </a:lvl5pPr>
      <a:lvl6pPr marL="2514306" indent="-228573" algn="l" rtl="0" eaLnBrk="1" fontAlgn="base" hangingPunct="1">
        <a:spcBef>
          <a:spcPct val="4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6pPr>
      <a:lvl7pPr marL="2971453" indent="-228573" algn="l" rtl="0" eaLnBrk="1" fontAlgn="base" hangingPunct="1">
        <a:spcBef>
          <a:spcPct val="4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7pPr>
      <a:lvl8pPr marL="3428599" indent="-228573" algn="l" rtl="0" eaLnBrk="1" fontAlgn="base" hangingPunct="1">
        <a:spcBef>
          <a:spcPct val="4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8pPr>
      <a:lvl9pPr marL="3885746" indent="-228573" algn="l" rtl="0" eaLnBrk="1" fontAlgn="base" hangingPunct="1">
        <a:spcBef>
          <a:spcPct val="4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1016000"/>
          </a:xfrm>
          <a:prstGeom prst="rect">
            <a:avLst/>
          </a:pr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9" rIns="91418" bIns="45709" anchor="ctr"/>
          <a:lstStyle>
            <a:lvl1pPr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ru-RU" sz="4400">
              <a:solidFill>
                <a:srgbClr val="FFFFFF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296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69936" tIns="45709" rIns="91418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Образец заголовка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8450" y="1628775"/>
            <a:ext cx="85566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TEXT</a:t>
            </a:r>
          </a:p>
          <a:p>
            <a:pPr lvl="1"/>
            <a:r>
              <a:rPr lang="en-GB" altLang="ru-RU"/>
              <a:t>Второй уровень</a:t>
            </a:r>
          </a:p>
          <a:p>
            <a:pPr lvl="2"/>
            <a:r>
              <a:rPr lang="en-GB" altLang="ru-RU"/>
              <a:t>Третий уровень</a:t>
            </a:r>
          </a:p>
          <a:p>
            <a:pPr lvl="3"/>
            <a:r>
              <a:rPr lang="en-GB" altLang="ru-RU"/>
              <a:t>Четвертый уровень</a:t>
            </a:r>
          </a:p>
          <a:p>
            <a:pPr lvl="4"/>
            <a:r>
              <a:rPr lang="en-GB" alt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E59F4E-E458-4304-8C35-91EA4D5C4CF2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9/24/2017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ru-RU"/>
          </a:p>
        </p:txBody>
      </p:sp>
      <p:pic>
        <p:nvPicPr>
          <p:cNvPr id="21512" name="Picture 15" descr="logo_rus_t_w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8" y="230188"/>
            <a:ext cx="1827212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8515350" y="6343650"/>
            <a:ext cx="600075" cy="476250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rgbClr val="00447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33E381-4BB6-497D-9E13-A0FF5162253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9699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5pPr>
      <a:lvl6pPr marL="457092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6pPr>
      <a:lvl7pPr marL="914186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7pPr>
      <a:lvl8pPr marL="1371279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8pPr>
      <a:lvl9pPr marL="1828373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4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4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1413" indent="-227013" algn="l" rtl="0" eaLnBrk="0" fontAlgn="base" hangingPunct="0">
        <a:spcBef>
          <a:spcPct val="4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3pPr>
      <a:lvl4pPr marL="1598613" indent="-227013" algn="l" rtl="0" eaLnBrk="0" fontAlgn="base" hangingPunct="0">
        <a:spcBef>
          <a:spcPct val="4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cs typeface="+mn-cs"/>
        </a:defRPr>
      </a:lvl4pPr>
      <a:lvl5pPr marL="2055813" indent="-227013" algn="l" rtl="0" eaLnBrk="0" fontAlgn="base" hangingPunct="0">
        <a:spcBef>
          <a:spcPct val="4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5pPr>
      <a:lvl6pPr marL="2514012" indent="-228546" algn="l" rtl="0" fontAlgn="base">
        <a:spcBef>
          <a:spcPct val="4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6pPr>
      <a:lvl7pPr marL="2971106" indent="-228546" algn="l" rtl="0" fontAlgn="base">
        <a:spcBef>
          <a:spcPct val="4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7pPr>
      <a:lvl8pPr marL="3428198" indent="-228546" algn="l" rtl="0" fontAlgn="base">
        <a:spcBef>
          <a:spcPct val="4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8pPr>
      <a:lvl9pPr marL="3885292" indent="-228546" algn="l" rtl="0" fontAlgn="base">
        <a:spcBef>
          <a:spcPct val="4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2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6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9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3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6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58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2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44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4221088"/>
            <a:ext cx="8784976" cy="1424675"/>
          </a:xfrm>
        </p:spPr>
        <p:txBody>
          <a:bodyPr/>
          <a:lstStyle/>
          <a:p>
            <a:r>
              <a:rPr lang="ru-RU" sz="3200" dirty="0">
                <a:solidFill>
                  <a:schemeClr val="bg1"/>
                </a:solidFill>
              </a:rPr>
              <a:t>От разведки к производству:</a:t>
            </a:r>
            <a:r>
              <a:rPr lang="en-US" sz="3200" b="0" dirty="0">
                <a:solidFill>
                  <a:schemeClr val="bg1"/>
                </a:solidFill>
              </a:rPr>
              <a:t/>
            </a:r>
            <a:br>
              <a:rPr lang="en-US" sz="3200" b="0" dirty="0">
                <a:solidFill>
                  <a:schemeClr val="bg1"/>
                </a:solidFill>
              </a:rPr>
            </a:br>
            <a:r>
              <a:rPr lang="ru-RU" sz="3200" b="0" dirty="0">
                <a:solidFill>
                  <a:srgbClr val="FFC000"/>
                </a:solidFill>
              </a:rPr>
              <a:t>Стратегия развития минерально-сырьевой базы</a:t>
            </a:r>
            <a:r>
              <a:rPr lang="ru-RU" sz="3200" dirty="0">
                <a:solidFill>
                  <a:srgbClr val="FFC000"/>
                </a:solidFill>
              </a:rPr>
              <a:t/>
            </a:r>
            <a:br>
              <a:rPr lang="ru-RU" sz="3200" dirty="0">
                <a:solidFill>
                  <a:srgbClr val="FFC000"/>
                </a:solidFill>
              </a:rPr>
            </a:b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851920" y="6354906"/>
            <a:ext cx="1763688" cy="3524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26-28 </a:t>
            </a:r>
            <a:r>
              <a:rPr lang="ru-RU" dirty="0">
                <a:solidFill>
                  <a:schemeClr val="bg1"/>
                </a:solidFill>
              </a:rPr>
              <a:t>сентября 201</a:t>
            </a:r>
            <a:r>
              <a:rPr lang="en-US" dirty="0">
                <a:solidFill>
                  <a:schemeClr val="bg1"/>
                </a:solidFill>
              </a:rPr>
              <a:t>7</a:t>
            </a:r>
            <a:r>
              <a:rPr lang="ru-RU" dirty="0">
                <a:solidFill>
                  <a:schemeClr val="bg1"/>
                </a:solidFill>
              </a:rPr>
              <a:t> г.</a:t>
            </a:r>
          </a:p>
        </p:txBody>
      </p:sp>
      <p:sp>
        <p:nvSpPr>
          <p:cNvPr id="5" name="Текст 3"/>
          <p:cNvSpPr txBox="1">
            <a:spLocks/>
          </p:cNvSpPr>
          <p:nvPr/>
        </p:nvSpPr>
        <p:spPr bwMode="auto">
          <a:xfrm>
            <a:off x="107504" y="6178694"/>
            <a:ext cx="5281246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4" rIns="91429" bIns="45714" numCol="1" anchor="ctr" anchorCtr="0" compatLnSpc="1">
            <a:prstTxWarp prst="textNoShape">
              <a:avLst/>
            </a:prstTxWarp>
          </a:bodyPr>
          <a:lstStyle>
            <a:lvl1pPr marL="85725" indent="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B69B63"/>
              </a:buClr>
              <a:buSzPct val="120000"/>
              <a:buFont typeface="Wingdings" panose="05000000000000000000" pitchFamily="2" charset="2"/>
              <a:buNone/>
              <a:defRPr kumimoji="0" lang="ru-RU" altLang="ru-RU" sz="1100" b="0" i="0" u="none" strike="noStrike" kern="0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628650" indent="-17145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+mn-lt"/>
                <a:cs typeface="Aparajita" panose="020B0604020202020204" pitchFamily="34" charset="0"/>
              </a:defRPr>
            </a:lvl2pPr>
            <a:lvl3pPr marL="895350" indent="-174625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defRPr lang="ru-RU" altLang="ru-RU" sz="1200" dirty="0" smtClean="0">
                <a:solidFill>
                  <a:schemeClr val="tx1"/>
                </a:solidFill>
                <a:latin typeface="+mn-lt"/>
                <a:cs typeface="Aparajita" panose="020B0604020202020204" pitchFamily="34" charset="0"/>
              </a:defRPr>
            </a:lvl3pPr>
            <a:lvl4pPr marL="1163638" indent="-2270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B69B63"/>
              </a:buClr>
              <a:buSzPct val="100000"/>
              <a:buFont typeface="Wingdings" panose="05000000000000000000" pitchFamily="2" charset="2"/>
              <a:buChar char="§"/>
              <a:tabLst>
                <a:tab pos="1166813" algn="l"/>
              </a:tabLst>
              <a:defRPr sz="1200">
                <a:solidFill>
                  <a:schemeClr val="accent1"/>
                </a:solidFill>
                <a:latin typeface="+mn-lt"/>
                <a:cs typeface="+mn-cs"/>
              </a:defRPr>
            </a:lvl4pPr>
            <a:lvl5pPr marL="1343025" indent="268288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B69B63"/>
              </a:buClr>
              <a:buSzPct val="120000"/>
              <a:buFont typeface="Wingdings" panose="05000000000000000000" pitchFamily="2" charset="2"/>
              <a:buChar char="§"/>
              <a:defRPr sz="1200">
                <a:solidFill>
                  <a:schemeClr val="accent1"/>
                </a:solidFill>
                <a:latin typeface="+mn-lt"/>
                <a:cs typeface="+mn-cs"/>
              </a:defRPr>
            </a:lvl5pPr>
            <a:lvl6pPr marL="2514306" indent="-228573" algn="l" rtl="0" eaLnBrk="1" fontAlgn="base" hangingPunct="1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453" indent="-228573" algn="l" rtl="0" eaLnBrk="1" fontAlgn="base" hangingPunct="1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8599" indent="-228573" algn="l" rtl="0" eaLnBrk="1" fontAlgn="base" hangingPunct="1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5746" indent="-228573" algn="l" rtl="0" eaLnBrk="1" fontAlgn="base" hangingPunct="1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>
              <a:spcBef>
                <a:spcPct val="0"/>
              </a:spcBef>
              <a:buClrTx/>
              <a:buSzTx/>
              <a:defRPr/>
            </a:pPr>
            <a:r>
              <a:rPr lang="ru-RU" sz="1400" kern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Владимир Швецов</a:t>
            </a:r>
            <a:endParaRPr lang="en-US" sz="14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>
              <a:spcBef>
                <a:spcPct val="0"/>
              </a:spcBef>
              <a:buClrTx/>
              <a:buSzTx/>
              <a:defRPr/>
            </a:pPr>
            <a:r>
              <a:rPr sz="1400" kern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Заместитель Генерального </a:t>
            </a:r>
            <a:r>
              <a:rPr lang="ru-RU" sz="1400" kern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sz="1400" kern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иректора</a:t>
            </a:r>
            <a:endParaRPr sz="14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>
              <a:spcBef>
                <a:spcPct val="0"/>
              </a:spcBef>
              <a:buClrTx/>
              <a:buSzTx/>
              <a:defRPr/>
            </a:pPr>
            <a:r>
              <a:rPr sz="1400" kern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 геологии</a:t>
            </a:r>
            <a:endParaRPr lang="en-US" sz="14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04963" y="6093296"/>
            <a:ext cx="23390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II </a:t>
            </a:r>
            <a:r>
              <a:rPr lang="ru-RU" sz="1400" dirty="0">
                <a:solidFill>
                  <a:schemeClr val="bg1"/>
                </a:solidFill>
              </a:rPr>
              <a:t>Евразийский </a:t>
            </a:r>
          </a:p>
          <a:p>
            <a:pPr algn="r"/>
            <a:r>
              <a:rPr lang="ru-RU" sz="1400" dirty="0">
                <a:solidFill>
                  <a:schemeClr val="bg1"/>
                </a:solidFill>
              </a:rPr>
              <a:t>горно-геологический форум</a:t>
            </a:r>
          </a:p>
        </p:txBody>
      </p:sp>
    </p:spTree>
    <p:extLst>
      <p:ext uri="{BB962C8B-B14F-4D97-AF65-F5344CB8AC3E}">
        <p14:creationId xmlns:p14="http://schemas.microsoft.com/office/powerpoint/2010/main" val="73278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94248" y="5051450"/>
            <a:ext cx="8351227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marL="342900" indent="-342900" eaLnBrk="0" hangingPunct="0">
              <a:spcBef>
                <a:spcPct val="4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4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4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400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Aft>
                <a:spcPct val="0"/>
              </a:spcAft>
              <a:buFont typeface="Wingdings" pitchFamily="2" charset="2"/>
              <a:buNone/>
            </a:pPr>
            <a:endParaRPr lang="ru-RU" altLang="ru-RU" sz="4000" dirty="0">
              <a:solidFill>
                <a:schemeClr val="bg1"/>
              </a:solidFill>
            </a:endParaRPr>
          </a:p>
        </p:txBody>
      </p:sp>
      <p:pic>
        <p:nvPicPr>
          <p:cNvPr id="6" name="Picture 3" descr="C:\Users\kvs\Desktop\DSC051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9" y="855666"/>
            <a:ext cx="9144000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251520" y="4720456"/>
            <a:ext cx="5281246" cy="1168400"/>
          </a:xfrm>
        </p:spPr>
        <p:txBody>
          <a:bodyPr/>
          <a:lstStyle/>
          <a:p>
            <a:pPr marL="0" indent="0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ru-RU" sz="1400" b="1" kern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Владимир Михайлович Швецов</a:t>
            </a:r>
            <a:r>
              <a:rPr sz="1400" b="1" kern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ru-RU" sz="1400" kern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Заместитель Генерального Директора по геологии</a:t>
            </a:r>
            <a:endParaRPr lang="en-US" sz="14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ru-RU" sz="1400" kern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ПАО «Высочайший» </a:t>
            </a:r>
            <a:r>
              <a:rPr lang="en-US" sz="1400" kern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(GV Gold)</a:t>
            </a:r>
            <a:r>
              <a:rPr lang="ru-RU" sz="1400" kern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4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sz="1400" kern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+7 </a:t>
            </a:r>
            <a:r>
              <a:rPr lang="en-US" sz="1400" kern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495 287 88 40</a:t>
            </a:r>
          </a:p>
          <a:p>
            <a:pPr marL="0" indent="0">
              <a:spcBef>
                <a:spcPct val="0"/>
              </a:spcBef>
              <a:buClrTx/>
              <a:buSzTx/>
              <a:buNone/>
              <a:defRPr/>
            </a:pPr>
            <a:r>
              <a:rPr sz="1400" b="1" kern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svm@gvgold.ru  </a:t>
            </a:r>
          </a:p>
          <a:p>
            <a:pPr marL="0" indent="0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sz="1400" b="1" kern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info@gvgold.ru  </a:t>
            </a:r>
          </a:p>
          <a:p>
            <a:pPr marL="0" indent="0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sz="1400" b="1" kern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www.gvgold.ru 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477716" y="438153"/>
            <a:ext cx="8069874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714" rIns="91429" bIns="45714" anchor="ctr"/>
          <a:lstStyle>
            <a:lvl1pPr eaLnBrk="0" hangingPunct="0">
              <a:spcBef>
                <a:spcPct val="400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Calibri" pitchFamily="34" charset="0"/>
                <a:ea typeface="LF_Kai"/>
                <a:cs typeface="Aparajita" pitchFamily="34" charset="0"/>
              </a:defRPr>
            </a:lvl1pPr>
            <a:lvl2pPr marL="628650" indent="-171450" eaLnBrk="0" hangingPunct="0">
              <a:spcBef>
                <a:spcPct val="40000"/>
              </a:spcBef>
              <a:buClr>
                <a:schemeClr val="accent1"/>
              </a:buClr>
              <a:buSzPct val="100000"/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Calibri" pitchFamily="34" charset="0"/>
                <a:ea typeface="LF_Kai"/>
                <a:cs typeface="Aparajita" pitchFamily="34" charset="0"/>
              </a:defRPr>
            </a:lvl2pPr>
            <a:lvl3pPr marL="895350" indent="-174625" eaLnBrk="0" hangingPunct="0">
              <a:spcBef>
                <a:spcPct val="40000"/>
              </a:spcBef>
              <a:buClr>
                <a:schemeClr val="accent1"/>
              </a:buClr>
              <a:buSzPct val="100000"/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Calibri" pitchFamily="34" charset="0"/>
                <a:ea typeface="LF_Kai"/>
                <a:cs typeface="Aparajita" pitchFamily="34" charset="0"/>
              </a:defRPr>
            </a:lvl3pPr>
            <a:lvl4pPr marL="1163638" indent="-227013" eaLnBrk="0" hangingPunct="0">
              <a:spcBef>
                <a:spcPct val="40000"/>
              </a:spcBef>
              <a:buClr>
                <a:srgbClr val="B69B63"/>
              </a:buClr>
              <a:buSzPct val="100000"/>
              <a:buFont typeface="Wingdings" pitchFamily="2" charset="2"/>
              <a:buChar char="§"/>
              <a:tabLst>
                <a:tab pos="1166813" algn="l"/>
              </a:tabLst>
              <a:defRPr sz="1200">
                <a:solidFill>
                  <a:schemeClr val="accent1"/>
                </a:solidFill>
                <a:latin typeface="Calibri" pitchFamily="34" charset="0"/>
                <a:ea typeface="LF_Kai"/>
                <a:cs typeface="LF_Kai"/>
              </a:defRPr>
            </a:lvl4pPr>
            <a:lvl5pPr marL="1343025" indent="268288" eaLnBrk="0" hangingPunct="0">
              <a:spcBef>
                <a:spcPct val="40000"/>
              </a:spcBef>
              <a:buClr>
                <a:srgbClr val="B69B63"/>
              </a:buClr>
              <a:buSzPct val="120000"/>
              <a:buFont typeface="Wingdings" pitchFamily="2" charset="2"/>
              <a:buChar char="§"/>
              <a:defRPr sz="1200">
                <a:solidFill>
                  <a:schemeClr val="accent1"/>
                </a:solidFill>
                <a:latin typeface="Calibri" pitchFamily="34" charset="0"/>
                <a:ea typeface="LF_Kai"/>
                <a:cs typeface="LF_Kai"/>
              </a:defRPr>
            </a:lvl5pPr>
            <a:lvl6pPr marL="1800225" indent="268288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B69B63"/>
              </a:buClr>
              <a:buSzPct val="120000"/>
              <a:buFont typeface="Wingdings" pitchFamily="2" charset="2"/>
              <a:buChar char="§"/>
              <a:defRPr sz="1200">
                <a:solidFill>
                  <a:schemeClr val="accent1"/>
                </a:solidFill>
                <a:latin typeface="Calibri" pitchFamily="34" charset="0"/>
                <a:ea typeface="LF_Kai"/>
                <a:cs typeface="LF_Kai"/>
              </a:defRPr>
            </a:lvl6pPr>
            <a:lvl7pPr marL="2257425" indent="268288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B69B63"/>
              </a:buClr>
              <a:buSzPct val="120000"/>
              <a:buFont typeface="Wingdings" pitchFamily="2" charset="2"/>
              <a:buChar char="§"/>
              <a:defRPr sz="1200">
                <a:solidFill>
                  <a:schemeClr val="accent1"/>
                </a:solidFill>
                <a:latin typeface="Calibri" pitchFamily="34" charset="0"/>
                <a:ea typeface="LF_Kai"/>
                <a:cs typeface="LF_Kai"/>
              </a:defRPr>
            </a:lvl7pPr>
            <a:lvl8pPr marL="2714625" indent="268288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B69B63"/>
              </a:buClr>
              <a:buSzPct val="120000"/>
              <a:buFont typeface="Wingdings" pitchFamily="2" charset="2"/>
              <a:buChar char="§"/>
              <a:defRPr sz="1200">
                <a:solidFill>
                  <a:schemeClr val="accent1"/>
                </a:solidFill>
                <a:latin typeface="Calibri" pitchFamily="34" charset="0"/>
                <a:ea typeface="LF_Kai"/>
                <a:cs typeface="LF_Kai"/>
              </a:defRPr>
            </a:lvl8pPr>
            <a:lvl9pPr marL="3171825" indent="268288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B69B63"/>
              </a:buClr>
              <a:buSzPct val="120000"/>
              <a:buFont typeface="Wingdings" pitchFamily="2" charset="2"/>
              <a:buChar char="§"/>
              <a:defRPr sz="1200">
                <a:solidFill>
                  <a:schemeClr val="accent1"/>
                </a:solidFill>
                <a:latin typeface="Calibri" pitchFamily="34" charset="0"/>
                <a:ea typeface="LF_Kai"/>
                <a:cs typeface="LF_Kai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 dirty="0">
                <a:solidFill>
                  <a:schemeClr val="bg1"/>
                </a:solidFill>
                <a:cs typeface="LF_Kai"/>
              </a:rPr>
              <a:t>Контакты</a:t>
            </a:r>
            <a:endParaRPr lang="en-US" altLang="ru-RU" sz="2000" b="1" dirty="0">
              <a:solidFill>
                <a:schemeClr val="bg1"/>
              </a:solidFill>
              <a:cs typeface="LF_Kai"/>
            </a:endParaRPr>
          </a:p>
        </p:txBody>
      </p:sp>
    </p:spTree>
    <p:extLst>
      <p:ext uri="{BB962C8B-B14F-4D97-AF65-F5344CB8AC3E}">
        <p14:creationId xmlns:p14="http://schemas.microsoft.com/office/powerpoint/2010/main" val="245443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116632"/>
            <a:ext cx="7047570" cy="417367"/>
          </a:xfrm>
        </p:spPr>
        <p:txBody>
          <a:bodyPr/>
          <a:lstStyle/>
          <a:p>
            <a:r>
              <a:rPr lang="ru-RU" sz="3200" b="1" dirty="0">
                <a:solidFill>
                  <a:schemeClr val="bg1"/>
                </a:solidFill>
              </a:rPr>
              <a:t>Ограничение ответственности</a:t>
            </a:r>
          </a:p>
        </p:txBody>
      </p:sp>
      <p:sp>
        <p:nvSpPr>
          <p:cNvPr id="219" name="Rectangle 5"/>
          <p:cNvSpPr>
            <a:spLocks noChangeArrowheads="1"/>
          </p:cNvSpPr>
          <p:nvPr/>
        </p:nvSpPr>
        <p:spPr bwMode="auto">
          <a:xfrm>
            <a:off x="395536" y="908720"/>
            <a:ext cx="8352928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2F2F2">
                    <a:alpha val="6784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marL="174625" indent="-174625" defTabSz="180975" eaLnBrk="0" hangingPunct="0">
              <a:spcBef>
                <a:spcPct val="4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80975" eaLnBrk="0" hangingPunct="0"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80975" eaLnBrk="0" hangingPunct="0">
              <a:spcBef>
                <a:spcPct val="4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80975" eaLnBrk="0" hangingPunct="0">
              <a:spcBef>
                <a:spcPct val="4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80975" eaLnBrk="0" hangingPunct="0">
              <a:spcBef>
                <a:spcPct val="400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fontAlgn="base" hangingPunct="1">
              <a:spcAft>
                <a:spcPct val="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bg1"/>
                </a:solidFill>
                <a:latin typeface="Calibri"/>
              </a:rPr>
              <a:t>Информация, представленная в данной презентации, включает в себя заявления о перспективах</a:t>
            </a:r>
          </a:p>
          <a:p>
            <a:pPr algn="just" eaLnBrk="1" fontAlgn="base" hangingPunct="1">
              <a:spcAft>
                <a:spcPct val="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bg1"/>
                </a:solidFill>
                <a:latin typeface="Calibri"/>
              </a:rPr>
              <a:t>Заявления о перспективах это заявления о планах, целях, задачах, стратегиях, будущих событиях или показателях, а также лежащие в их основе предположения и прочая информация, не являющаяся изложением исторических фактов</a:t>
            </a:r>
          </a:p>
          <a:p>
            <a:pPr algn="just" eaLnBrk="1" fontAlgn="base" hangingPunct="1">
              <a:spcAft>
                <a:spcPct val="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bg1"/>
                </a:solidFill>
                <a:latin typeface="Calibri"/>
              </a:rPr>
              <a:t>Вся информация в отношении запасов и ресурсов представлена согласно стандартам ГКЗ, а оценки, подготовленные согласно стандартам Канадского Института Горного Дела, выполнялись согласно требованиям Инструмента NI 43-101 </a:t>
            </a:r>
          </a:p>
          <a:p>
            <a:pPr algn="just" eaLnBrk="1" fontAlgn="base" hangingPunct="1">
              <a:spcAft>
                <a:spcPct val="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bg1"/>
                </a:solidFill>
                <a:latin typeface="Calibri"/>
              </a:rPr>
              <a:t>В данной презентации использованы следующие средние курсы рубля к доллару США: 25,57 (2007 г.), 24,81 (2008 г.), 31,77 (2009 г.), 30,36 (2010 г.), 29,35 (2011 г.), 31,07 (2012 г.),  31,82 (2013 г.), 37,97 (2014 г.), 60,66 (2015 г.), 67,03 (2016 г.) и 57,00 (2017П г.)</a:t>
            </a:r>
          </a:p>
          <a:p>
            <a:pPr algn="just" eaLnBrk="1" fontAlgn="base" hangingPunct="1">
              <a:spcAft>
                <a:spcPct val="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bg1"/>
                </a:solidFill>
                <a:latin typeface="Calibri"/>
              </a:rPr>
              <a:t>Информация и мнения представлены в данной презентации по состоянию на сентябрь 2017 г., и могут изменяться без какого-либо уведомления</a:t>
            </a:r>
          </a:p>
        </p:txBody>
      </p:sp>
    </p:spTree>
    <p:extLst>
      <p:ext uri="{BB962C8B-B14F-4D97-AF65-F5344CB8AC3E}">
        <p14:creationId xmlns:p14="http://schemas.microsoft.com/office/powerpoint/2010/main" val="383255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388AB917-D836-431D-81EE-B42464476236}"/>
              </a:ext>
            </a:extLst>
          </p:cNvPr>
          <p:cNvGrpSpPr/>
          <p:nvPr/>
        </p:nvGrpSpPr>
        <p:grpSpPr>
          <a:xfrm>
            <a:off x="3563888" y="606803"/>
            <a:ext cx="9144000" cy="5876645"/>
            <a:chOff x="3563888" y="606803"/>
            <a:chExt cx="9144000" cy="5876645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xmlns="" id="{5044E346-3AEE-47F6-9F83-746808730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3888" y="606803"/>
              <a:ext cx="9144000" cy="5876645"/>
            </a:xfrm>
            <a:prstGeom prst="rect">
              <a:avLst/>
            </a:prstGeom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</p:pic>
        <p:grpSp>
          <p:nvGrpSpPr>
            <p:cNvPr id="3281" name="Группа 3280">
              <a:extLst>
                <a:ext uri="{FF2B5EF4-FFF2-40B4-BE49-F238E27FC236}">
                  <a16:creationId xmlns:a16="http://schemas.microsoft.com/office/drawing/2014/main" xmlns="" id="{187F70F1-9891-4158-A64D-5BDD28201E9D}"/>
                </a:ext>
              </a:extLst>
            </p:cNvPr>
            <p:cNvGrpSpPr/>
            <p:nvPr/>
          </p:nvGrpSpPr>
          <p:grpSpPr>
            <a:xfrm>
              <a:off x="5530291" y="1541704"/>
              <a:ext cx="5970464" cy="3988149"/>
              <a:chOff x="2794000" y="1577627"/>
              <a:chExt cx="5970464" cy="3988149"/>
            </a:xfrm>
          </p:grpSpPr>
          <p:cxnSp>
            <p:nvCxnSpPr>
              <p:cNvPr id="5" name="Gerade Verbindung 13"/>
              <p:cNvCxnSpPr>
                <a:cxnSpLocks/>
              </p:cNvCxnSpPr>
              <p:nvPr/>
            </p:nvCxnSpPr>
            <p:spPr bwMode="gray">
              <a:xfrm>
                <a:off x="5190392" y="1577627"/>
                <a:ext cx="3574072" cy="0"/>
              </a:xfrm>
              <a:prstGeom prst="line">
                <a:avLst/>
              </a:prstGeom>
              <a:noFill/>
              <a:ln w="12700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247" name="Oval 245">
                <a:extLst>
                  <a:ext uri="{FF2B5EF4-FFF2-40B4-BE49-F238E27FC236}">
                    <a16:creationId xmlns:a16="http://schemas.microsoft.com/office/drawing/2014/main" xmlns="" id="{FDEC1331-DC6E-4A90-8371-522FF0EA15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3613" y="4408488"/>
                <a:ext cx="36513" cy="38100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48" name="Oval 246">
                <a:extLst>
                  <a:ext uri="{FF2B5EF4-FFF2-40B4-BE49-F238E27FC236}">
                    <a16:creationId xmlns:a16="http://schemas.microsoft.com/office/drawing/2014/main" xmlns="" id="{1DEA67D6-4BFA-45E2-9FD3-5B8A08A320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9963" y="3951288"/>
                <a:ext cx="53975" cy="53975"/>
              </a:xfrm>
              <a:prstGeom prst="ellipse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49" name="Oval 247">
                <a:extLst>
                  <a:ext uri="{FF2B5EF4-FFF2-40B4-BE49-F238E27FC236}">
                    <a16:creationId xmlns:a16="http://schemas.microsoft.com/office/drawing/2014/main" xmlns="" id="{6B25B9A1-D62D-4E38-B475-DCDF20FBBE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8438" y="3319463"/>
                <a:ext cx="38100" cy="38100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50" name="Oval 248">
                <a:extLst>
                  <a:ext uri="{FF2B5EF4-FFF2-40B4-BE49-F238E27FC236}">
                    <a16:creationId xmlns:a16="http://schemas.microsoft.com/office/drawing/2014/main" xmlns="" id="{FC39FEE6-0B78-4B3F-837A-86F5120874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4000" y="5511801"/>
                <a:ext cx="53975" cy="53975"/>
              </a:xfrm>
              <a:prstGeom prst="ellipse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51" name="Oval 249">
                <a:extLst>
                  <a:ext uri="{FF2B5EF4-FFF2-40B4-BE49-F238E27FC236}">
                    <a16:creationId xmlns:a16="http://schemas.microsoft.com/office/drawing/2014/main" xmlns="" id="{A1757EF1-94B6-47FF-BE83-80181999F3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9900" y="4786313"/>
                <a:ext cx="36513" cy="36513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52" name="Rectangle 250">
                <a:extLst>
                  <a:ext uri="{FF2B5EF4-FFF2-40B4-BE49-F238E27FC236}">
                    <a16:creationId xmlns:a16="http://schemas.microsoft.com/office/drawing/2014/main" xmlns="" id="{78511012-6E3F-4997-86F3-867562385C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2663" y="4329113"/>
                <a:ext cx="195263" cy="114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Алдан</a:t>
                </a:r>
                <a:endParaRPr kumimoji="0" lang="ru-RU" alt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77" name="Rectangle 251">
                <a:extLst>
                  <a:ext uri="{FF2B5EF4-FFF2-40B4-BE49-F238E27FC236}">
                    <a16:creationId xmlns:a16="http://schemas.microsoft.com/office/drawing/2014/main" xmlns="" id="{7984E029-1CCC-40E2-947B-248F73C8CB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6950" y="3870326"/>
                <a:ext cx="209550" cy="114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5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Якутск</a:t>
                </a:r>
                <a:endParaRPr kumimoji="0" lang="ru-RU" alt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78" name="Rectangle 252">
                <a:extLst>
                  <a:ext uri="{FF2B5EF4-FFF2-40B4-BE49-F238E27FC236}">
                    <a16:creationId xmlns:a16="http://schemas.microsoft.com/office/drawing/2014/main" xmlns="" id="{C0E4628D-0784-4396-BA2E-6817D56ABC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7488" y="3238501"/>
                <a:ext cx="304800" cy="114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Усть-Нера</a:t>
                </a:r>
                <a:endParaRPr kumimoji="0" lang="ru-RU" alt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79" name="Rectangle 253">
                <a:extLst>
                  <a:ext uri="{FF2B5EF4-FFF2-40B4-BE49-F238E27FC236}">
                    <a16:creationId xmlns:a16="http://schemas.microsoft.com/office/drawing/2014/main" xmlns="" id="{A98D0566-26B2-48A1-A36E-2DEB73B7C1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0988" y="5430838"/>
                <a:ext cx="249238" cy="114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5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Иркутск</a:t>
                </a:r>
                <a:endParaRPr kumimoji="0" lang="ru-RU" alt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80" name="Rectangle 254">
                <a:extLst>
                  <a:ext uri="{FF2B5EF4-FFF2-40B4-BE49-F238E27FC236}">
                    <a16:creationId xmlns:a16="http://schemas.microsoft.com/office/drawing/2014/main" xmlns="" id="{C22EC31D-5CAE-48A9-BCAA-A2A1874B3E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8950" y="4705351"/>
                <a:ext cx="255588" cy="114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Бодайбо</a:t>
                </a:r>
                <a:endParaRPr kumimoji="0" lang="ru-RU" alt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230" y="189436"/>
            <a:ext cx="7047570" cy="417367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GV Gold</a:t>
            </a:r>
            <a:r>
              <a:rPr lang="ru-RU" sz="3200" b="1" dirty="0">
                <a:solidFill>
                  <a:schemeClr val="bg1"/>
                </a:solidFill>
              </a:rPr>
              <a:t> Сегодня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20"/>
          </p:nvPr>
        </p:nvSpPr>
        <p:spPr>
          <a:xfrm>
            <a:off x="355230" y="648714"/>
            <a:ext cx="8602638" cy="328890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rgbClr val="FFC000"/>
                </a:solidFill>
                <a:ea typeface="LF_Kai"/>
              </a:rPr>
              <a:t>Входит в ТОП-10 золотодобывающих компаний России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62580" y="1125064"/>
            <a:ext cx="4831625" cy="5976663"/>
          </a:xfrm>
          <a:prstGeom prst="rect">
            <a:avLst/>
          </a:prstGeom>
          <a:noFill/>
          <a:ln>
            <a:noFill/>
          </a:ln>
          <a:extLst/>
        </p:spPr>
        <p:txBody>
          <a:bodyPr lIns="0"/>
          <a:lstStyle>
            <a:lvl1pPr marL="174625" indent="-174625" defTabSz="180975" eaLnBrk="0" hangingPunct="0">
              <a:spcBef>
                <a:spcPct val="4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80975" eaLnBrk="0" hangingPunct="0"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80975" eaLnBrk="0" hangingPunct="0">
              <a:spcBef>
                <a:spcPct val="4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80975" eaLnBrk="0" hangingPunct="0">
              <a:spcBef>
                <a:spcPct val="4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80975" eaLnBrk="0" hangingPunct="0">
              <a:spcBef>
                <a:spcPct val="400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lnSpc>
                <a:spcPct val="150000"/>
              </a:lnSpc>
              <a:spcAft>
                <a:spcPct val="0"/>
              </a:spcAft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en-US" altLang="ru-RU" dirty="0">
                <a:solidFill>
                  <a:schemeClr val="bg1"/>
                </a:solidFill>
                <a:latin typeface="+mn-lt"/>
              </a:rPr>
              <a:t>1998</a:t>
            </a:r>
            <a:r>
              <a:rPr lang="ru-RU" altLang="ru-RU" dirty="0">
                <a:solidFill>
                  <a:schemeClr val="bg1"/>
                </a:solidFill>
                <a:latin typeface="+mn-lt"/>
              </a:rPr>
              <a:t> год</a:t>
            </a:r>
            <a:r>
              <a:rPr lang="en-US" altLang="ru-RU" dirty="0">
                <a:solidFill>
                  <a:schemeClr val="bg1"/>
                </a:solidFill>
                <a:latin typeface="+mn-lt"/>
              </a:rPr>
              <a:t> – </a:t>
            </a:r>
            <a:r>
              <a:rPr lang="ru-RU" altLang="ru-RU" dirty="0">
                <a:solidFill>
                  <a:schemeClr val="bg1"/>
                </a:solidFill>
                <a:latin typeface="+mn-lt"/>
              </a:rPr>
              <a:t>основание компании</a:t>
            </a:r>
          </a:p>
          <a:p>
            <a:pPr eaLnBrk="1" fontAlgn="base" hangingPunct="1">
              <a:lnSpc>
                <a:spcPct val="150000"/>
              </a:lnSpc>
              <a:spcAft>
                <a:spcPct val="0"/>
              </a:spcAft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en-US" altLang="ru-RU" dirty="0">
                <a:solidFill>
                  <a:schemeClr val="bg1"/>
                </a:solidFill>
                <a:latin typeface="+mn-lt"/>
              </a:rPr>
              <a:t>2001 </a:t>
            </a:r>
            <a:r>
              <a:rPr lang="ru-RU" altLang="ru-RU" dirty="0">
                <a:solidFill>
                  <a:schemeClr val="bg1"/>
                </a:solidFill>
                <a:latin typeface="+mn-lt"/>
              </a:rPr>
              <a:t>год </a:t>
            </a:r>
            <a:r>
              <a:rPr lang="en-US" altLang="ru-RU" dirty="0">
                <a:solidFill>
                  <a:schemeClr val="bg1"/>
                </a:solidFill>
                <a:latin typeface="+mn-lt"/>
              </a:rPr>
              <a:t>– </a:t>
            </a:r>
            <a:r>
              <a:rPr lang="ru-RU" altLang="ru-RU" dirty="0">
                <a:solidFill>
                  <a:schemeClr val="bg1"/>
                </a:solidFill>
                <a:latin typeface="+mn-lt"/>
              </a:rPr>
              <a:t>старт производства, первое золото на ГОК «Высочайший» </a:t>
            </a:r>
            <a:endParaRPr lang="en-US" altLang="ru-RU" dirty="0">
              <a:solidFill>
                <a:schemeClr val="bg1"/>
              </a:solidFill>
              <a:latin typeface="+mn-lt"/>
            </a:endParaRPr>
          </a:p>
          <a:p>
            <a:pPr eaLnBrk="1" fontAlgn="base" hangingPunct="1">
              <a:lnSpc>
                <a:spcPct val="150000"/>
              </a:lnSpc>
              <a:spcAft>
                <a:spcPct val="0"/>
              </a:spcAft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2</a:t>
            </a:r>
            <a:r>
              <a:rPr lang="ru-RU" dirty="0">
                <a:solidFill>
                  <a:schemeClr val="bg1"/>
                </a:solidFill>
                <a:latin typeface="+mn-lt"/>
              </a:rPr>
              <a:t>016 год – 5,1 т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dirty="0">
                <a:solidFill>
                  <a:schemeClr val="bg1"/>
                </a:solidFill>
                <a:latin typeface="+mn-lt"/>
              </a:rPr>
              <a:t>золота </a:t>
            </a:r>
          </a:p>
          <a:p>
            <a:pPr eaLnBrk="1" fontAlgn="base" hangingPunct="1">
              <a:lnSpc>
                <a:spcPct val="150000"/>
              </a:lnSpc>
              <a:spcAft>
                <a:spcPct val="0"/>
              </a:spcAft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+mn-lt"/>
              </a:rPr>
              <a:t>2017 </a:t>
            </a:r>
            <a:r>
              <a:rPr lang="ru-RU" altLang="ru-RU" dirty="0">
                <a:solidFill>
                  <a:schemeClr val="bg1"/>
                </a:solidFill>
                <a:latin typeface="+mn-lt"/>
              </a:rPr>
              <a:t>год (план) – </a:t>
            </a:r>
            <a:r>
              <a:rPr lang="ru-RU" altLang="ru-RU" dirty="0" smtClean="0">
                <a:solidFill>
                  <a:schemeClr val="bg1"/>
                </a:solidFill>
                <a:latin typeface="+mn-lt"/>
              </a:rPr>
              <a:t>6,6 </a:t>
            </a:r>
            <a:r>
              <a:rPr lang="ru-RU" altLang="ru-RU" dirty="0">
                <a:solidFill>
                  <a:schemeClr val="bg1"/>
                </a:solidFill>
                <a:latin typeface="+mn-lt"/>
              </a:rPr>
              <a:t>т золота </a:t>
            </a:r>
          </a:p>
          <a:p>
            <a:pPr eaLnBrk="1" fontAlgn="base" hangingPunct="1">
              <a:lnSpc>
                <a:spcPct val="150000"/>
              </a:lnSpc>
              <a:spcAft>
                <a:spcPct val="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bg1"/>
                </a:solidFill>
                <a:latin typeface="+mn-lt"/>
              </a:rPr>
              <a:t>2 исторических региона деятельности:                                                                                     Иркутская область и Республика Саха (Якутия)</a:t>
            </a:r>
          </a:p>
          <a:p>
            <a:pPr eaLnBrk="1" fontAlgn="base" hangingPunct="1">
              <a:lnSpc>
                <a:spcPct val="150000"/>
              </a:lnSpc>
              <a:spcAft>
                <a:spcPct val="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bg1"/>
                </a:solidFill>
                <a:latin typeface="+mn-lt"/>
              </a:rPr>
              <a:t>3 производственных бизнес-единицы:                         Иркутская, </a:t>
            </a:r>
            <a:r>
              <a:rPr lang="ru-RU" altLang="ru-RU" dirty="0" err="1">
                <a:solidFill>
                  <a:schemeClr val="bg1"/>
                </a:solidFill>
                <a:latin typeface="+mn-lt"/>
              </a:rPr>
              <a:t>Тарынская</a:t>
            </a:r>
            <a:r>
              <a:rPr lang="ru-RU" altLang="ru-RU" dirty="0">
                <a:solidFill>
                  <a:schemeClr val="bg1"/>
                </a:solidFill>
                <a:latin typeface="+mn-lt"/>
              </a:rPr>
              <a:t> и </a:t>
            </a:r>
            <a:r>
              <a:rPr lang="ru-RU" altLang="ru-RU" dirty="0" err="1" smtClean="0">
                <a:solidFill>
                  <a:schemeClr val="bg1"/>
                </a:solidFill>
                <a:latin typeface="+mn-lt"/>
              </a:rPr>
              <a:t>Алданская</a:t>
            </a:r>
            <a:endParaRPr lang="en-US" altLang="ru-RU" dirty="0" smtClean="0">
              <a:solidFill>
                <a:schemeClr val="bg1"/>
              </a:solidFill>
              <a:latin typeface="+mn-lt"/>
            </a:endParaRPr>
          </a:p>
          <a:p>
            <a:pPr eaLnBrk="1" fontAlgn="base" hangingPunct="1">
              <a:spcAft>
                <a:spcPct val="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ru-RU" altLang="ru-RU" sz="1800" dirty="0">
              <a:solidFill>
                <a:schemeClr val="bg1"/>
              </a:solidFill>
              <a:latin typeface="+mn-lt"/>
            </a:endParaRPr>
          </a:p>
          <a:p>
            <a:pPr marL="0" indent="0" eaLnBrk="1" fontAlgn="base" hangingPunct="1">
              <a:spcAft>
                <a:spcPct val="0"/>
              </a:spcAft>
              <a:buClr>
                <a:srgbClr val="B4975A"/>
              </a:buClr>
              <a:buFont typeface="Wingdings" pitchFamily="2" charset="2"/>
              <a:buNone/>
              <a:defRPr/>
            </a:pPr>
            <a:endParaRPr lang="ru-RU" alt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750" name="TextBox 3749">
            <a:extLst>
              <a:ext uri="{FF2B5EF4-FFF2-40B4-BE49-F238E27FC236}">
                <a16:creationId xmlns:a16="http://schemas.microsoft.com/office/drawing/2014/main" xmlns="" id="{F92FB6B5-70B3-469F-B47F-BEC17896CEB1}"/>
              </a:ext>
            </a:extLst>
          </p:cNvPr>
          <p:cNvSpPr txBox="1"/>
          <p:nvPr/>
        </p:nvSpPr>
        <p:spPr>
          <a:xfrm>
            <a:off x="4994889" y="3071757"/>
            <a:ext cx="1270091" cy="461665"/>
          </a:xfrm>
          <a:prstGeom prst="rect">
            <a:avLst/>
          </a:prstGeom>
          <a:noFill/>
          <a:effectLst>
            <a:reflection endPos="0" dir="5400000" sy="-100000" algn="bl" rotWithShape="0"/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1200" dirty="0"/>
              <a:t>Республика Саха</a:t>
            </a:r>
          </a:p>
          <a:p>
            <a:pPr algn="ctr"/>
            <a:r>
              <a:rPr lang="ru-RU" sz="1200" dirty="0"/>
              <a:t>(Якутия)</a:t>
            </a:r>
          </a:p>
        </p:txBody>
      </p:sp>
      <p:sp>
        <p:nvSpPr>
          <p:cNvPr id="711" name="TextBox 710">
            <a:extLst>
              <a:ext uri="{FF2B5EF4-FFF2-40B4-BE49-F238E27FC236}">
                <a16:creationId xmlns:a16="http://schemas.microsoft.com/office/drawing/2014/main" xmlns="" id="{1D149297-BEBF-41B4-BCD3-B59F9A11E211}"/>
              </a:ext>
            </a:extLst>
          </p:cNvPr>
          <p:cNvSpPr txBox="1"/>
          <p:nvPr/>
        </p:nvSpPr>
        <p:spPr>
          <a:xfrm>
            <a:off x="5083145" y="5006015"/>
            <a:ext cx="593431" cy="307777"/>
          </a:xfrm>
          <a:prstGeom prst="rect">
            <a:avLst/>
          </a:prstGeom>
          <a:noFill/>
          <a:effectLst>
            <a:reflection endPos="0" dir="5400000" sy="-100000" algn="bl" rotWithShape="0"/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700" dirty="0"/>
              <a:t>Иркутская </a:t>
            </a:r>
          </a:p>
          <a:p>
            <a:pPr algn="ctr"/>
            <a:r>
              <a:rPr lang="ru-RU" sz="700" dirty="0"/>
              <a:t>область</a:t>
            </a:r>
          </a:p>
        </p:txBody>
      </p:sp>
      <p:sp>
        <p:nvSpPr>
          <p:cNvPr id="3751" name="Овал 3750">
            <a:extLst>
              <a:ext uri="{FF2B5EF4-FFF2-40B4-BE49-F238E27FC236}">
                <a16:creationId xmlns:a16="http://schemas.microsoft.com/office/drawing/2014/main" xmlns="" id="{45B912AE-390A-412B-8A31-5E779DC0E12F}"/>
              </a:ext>
            </a:extLst>
          </p:cNvPr>
          <p:cNvSpPr/>
          <p:nvPr/>
        </p:nvSpPr>
        <p:spPr bwMode="auto">
          <a:xfrm>
            <a:off x="5419507" y="4372565"/>
            <a:ext cx="653368" cy="653368"/>
          </a:xfrm>
          <a:prstGeom prst="ellipse">
            <a:avLst/>
          </a:prstGeom>
          <a:solidFill>
            <a:schemeClr val="accent1">
              <a:alpha val="30000"/>
            </a:schemeClr>
          </a:solidFill>
          <a:ln w="2857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713" name="Овал 712">
            <a:extLst>
              <a:ext uri="{FF2B5EF4-FFF2-40B4-BE49-F238E27FC236}">
                <a16:creationId xmlns:a16="http://schemas.microsoft.com/office/drawing/2014/main" xmlns="" id="{9751FE0C-AFDF-410F-AF86-B22DDF6E8E2E}"/>
              </a:ext>
            </a:extLst>
          </p:cNvPr>
          <p:cNvSpPr/>
          <p:nvPr/>
        </p:nvSpPr>
        <p:spPr bwMode="auto">
          <a:xfrm>
            <a:off x="6042408" y="4113396"/>
            <a:ext cx="461665" cy="461665"/>
          </a:xfrm>
          <a:prstGeom prst="ellipse">
            <a:avLst/>
          </a:prstGeom>
          <a:solidFill>
            <a:srgbClr val="FF0000">
              <a:alpha val="30000"/>
            </a:srgbClr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714" name="Овал 713">
            <a:extLst>
              <a:ext uri="{FF2B5EF4-FFF2-40B4-BE49-F238E27FC236}">
                <a16:creationId xmlns:a16="http://schemas.microsoft.com/office/drawing/2014/main" xmlns="" id="{3B01D123-1843-4AD0-9C85-BD163A497930}"/>
              </a:ext>
            </a:extLst>
          </p:cNvPr>
          <p:cNvSpPr/>
          <p:nvPr/>
        </p:nvSpPr>
        <p:spPr bwMode="auto">
          <a:xfrm>
            <a:off x="6204890" y="2884543"/>
            <a:ext cx="829226" cy="779874"/>
          </a:xfrm>
          <a:prstGeom prst="ellipse">
            <a:avLst/>
          </a:prstGeom>
          <a:solidFill>
            <a:srgbClr val="FF0000">
              <a:alpha val="30000"/>
            </a:srgbClr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3753" name="Стрелка: вправо с вырезом 3752">
            <a:extLst>
              <a:ext uri="{FF2B5EF4-FFF2-40B4-BE49-F238E27FC236}">
                <a16:creationId xmlns:a16="http://schemas.microsoft.com/office/drawing/2014/main" xmlns="" id="{C40EABE3-A6E6-4B16-B810-6DFFDA9DB3FB}"/>
              </a:ext>
            </a:extLst>
          </p:cNvPr>
          <p:cNvSpPr/>
          <p:nvPr/>
        </p:nvSpPr>
        <p:spPr bwMode="auto">
          <a:xfrm rot="19377149" flipV="1">
            <a:off x="5889365" y="4658291"/>
            <a:ext cx="576486" cy="136574"/>
          </a:xfrm>
          <a:custGeom>
            <a:avLst/>
            <a:gdLst>
              <a:gd name="connsiteX0" fmla="*/ 0 w 1584176"/>
              <a:gd name="connsiteY0" fmla="*/ 151918 h 607671"/>
              <a:gd name="connsiteX1" fmla="*/ 1280341 w 1584176"/>
              <a:gd name="connsiteY1" fmla="*/ 151918 h 607671"/>
              <a:gd name="connsiteX2" fmla="*/ 1280341 w 1584176"/>
              <a:gd name="connsiteY2" fmla="*/ 0 h 607671"/>
              <a:gd name="connsiteX3" fmla="*/ 1584176 w 1584176"/>
              <a:gd name="connsiteY3" fmla="*/ 303836 h 607671"/>
              <a:gd name="connsiteX4" fmla="*/ 1280341 w 1584176"/>
              <a:gd name="connsiteY4" fmla="*/ 607671 h 607671"/>
              <a:gd name="connsiteX5" fmla="*/ 1280341 w 1584176"/>
              <a:gd name="connsiteY5" fmla="*/ 455753 h 607671"/>
              <a:gd name="connsiteX6" fmla="*/ 0 w 1584176"/>
              <a:gd name="connsiteY6" fmla="*/ 455753 h 607671"/>
              <a:gd name="connsiteX7" fmla="*/ 151918 w 1584176"/>
              <a:gd name="connsiteY7" fmla="*/ 303836 h 607671"/>
              <a:gd name="connsiteX8" fmla="*/ 0 w 1584176"/>
              <a:gd name="connsiteY8" fmla="*/ 151918 h 607671"/>
              <a:gd name="connsiteX0" fmla="*/ 0 w 1584176"/>
              <a:gd name="connsiteY0" fmla="*/ 220133 h 675886"/>
              <a:gd name="connsiteX1" fmla="*/ 1280341 w 1584176"/>
              <a:gd name="connsiteY1" fmla="*/ 220133 h 675886"/>
              <a:gd name="connsiteX2" fmla="*/ 1280341 w 1584176"/>
              <a:gd name="connsiteY2" fmla="*/ 68215 h 675886"/>
              <a:gd name="connsiteX3" fmla="*/ 1584176 w 1584176"/>
              <a:gd name="connsiteY3" fmla="*/ 372051 h 675886"/>
              <a:gd name="connsiteX4" fmla="*/ 1280341 w 1584176"/>
              <a:gd name="connsiteY4" fmla="*/ 675886 h 675886"/>
              <a:gd name="connsiteX5" fmla="*/ 1280341 w 1584176"/>
              <a:gd name="connsiteY5" fmla="*/ 523968 h 675886"/>
              <a:gd name="connsiteX6" fmla="*/ 0 w 1584176"/>
              <a:gd name="connsiteY6" fmla="*/ 523968 h 675886"/>
              <a:gd name="connsiteX7" fmla="*/ 151918 w 1584176"/>
              <a:gd name="connsiteY7" fmla="*/ 372051 h 675886"/>
              <a:gd name="connsiteX8" fmla="*/ 0 w 1584176"/>
              <a:gd name="connsiteY8" fmla="*/ 220133 h 675886"/>
              <a:gd name="connsiteX0" fmla="*/ 0 w 1584176"/>
              <a:gd name="connsiteY0" fmla="*/ 220133 h 675886"/>
              <a:gd name="connsiteX1" fmla="*/ 1280341 w 1584176"/>
              <a:gd name="connsiteY1" fmla="*/ 220133 h 675886"/>
              <a:gd name="connsiteX2" fmla="*/ 1280341 w 1584176"/>
              <a:gd name="connsiteY2" fmla="*/ 68215 h 675886"/>
              <a:gd name="connsiteX3" fmla="*/ 1584176 w 1584176"/>
              <a:gd name="connsiteY3" fmla="*/ 372051 h 675886"/>
              <a:gd name="connsiteX4" fmla="*/ 1280341 w 1584176"/>
              <a:gd name="connsiteY4" fmla="*/ 675886 h 675886"/>
              <a:gd name="connsiteX5" fmla="*/ 1280341 w 1584176"/>
              <a:gd name="connsiteY5" fmla="*/ 523968 h 675886"/>
              <a:gd name="connsiteX6" fmla="*/ 0 w 1584176"/>
              <a:gd name="connsiteY6" fmla="*/ 523968 h 675886"/>
              <a:gd name="connsiteX7" fmla="*/ 151918 w 1584176"/>
              <a:gd name="connsiteY7" fmla="*/ 372051 h 675886"/>
              <a:gd name="connsiteX8" fmla="*/ 0 w 1584176"/>
              <a:gd name="connsiteY8" fmla="*/ 220133 h 675886"/>
              <a:gd name="connsiteX0" fmla="*/ 0 w 1584176"/>
              <a:gd name="connsiteY0" fmla="*/ 220133 h 675886"/>
              <a:gd name="connsiteX1" fmla="*/ 1280341 w 1584176"/>
              <a:gd name="connsiteY1" fmla="*/ 220133 h 675886"/>
              <a:gd name="connsiteX2" fmla="*/ 1280341 w 1584176"/>
              <a:gd name="connsiteY2" fmla="*/ 68215 h 675886"/>
              <a:gd name="connsiteX3" fmla="*/ 1584176 w 1584176"/>
              <a:gd name="connsiteY3" fmla="*/ 372051 h 675886"/>
              <a:gd name="connsiteX4" fmla="*/ 1280341 w 1584176"/>
              <a:gd name="connsiteY4" fmla="*/ 675886 h 675886"/>
              <a:gd name="connsiteX5" fmla="*/ 1280341 w 1584176"/>
              <a:gd name="connsiteY5" fmla="*/ 523968 h 675886"/>
              <a:gd name="connsiteX6" fmla="*/ 0 w 1584176"/>
              <a:gd name="connsiteY6" fmla="*/ 523968 h 675886"/>
              <a:gd name="connsiteX7" fmla="*/ 190018 w 1584176"/>
              <a:gd name="connsiteY7" fmla="*/ 314901 h 675886"/>
              <a:gd name="connsiteX8" fmla="*/ 0 w 1584176"/>
              <a:gd name="connsiteY8" fmla="*/ 220133 h 675886"/>
              <a:gd name="connsiteX0" fmla="*/ 0 w 1584176"/>
              <a:gd name="connsiteY0" fmla="*/ 220133 h 675886"/>
              <a:gd name="connsiteX1" fmla="*/ 1280341 w 1584176"/>
              <a:gd name="connsiteY1" fmla="*/ 220133 h 675886"/>
              <a:gd name="connsiteX2" fmla="*/ 1280341 w 1584176"/>
              <a:gd name="connsiteY2" fmla="*/ 68215 h 675886"/>
              <a:gd name="connsiteX3" fmla="*/ 1584176 w 1584176"/>
              <a:gd name="connsiteY3" fmla="*/ 372051 h 675886"/>
              <a:gd name="connsiteX4" fmla="*/ 1280341 w 1584176"/>
              <a:gd name="connsiteY4" fmla="*/ 675886 h 675886"/>
              <a:gd name="connsiteX5" fmla="*/ 1280341 w 1584176"/>
              <a:gd name="connsiteY5" fmla="*/ 523968 h 675886"/>
              <a:gd name="connsiteX6" fmla="*/ 0 w 1584176"/>
              <a:gd name="connsiteY6" fmla="*/ 523968 h 675886"/>
              <a:gd name="connsiteX7" fmla="*/ 247168 w 1584176"/>
              <a:gd name="connsiteY7" fmla="*/ 324426 h 675886"/>
              <a:gd name="connsiteX8" fmla="*/ 0 w 1584176"/>
              <a:gd name="connsiteY8" fmla="*/ 220133 h 675886"/>
              <a:gd name="connsiteX0" fmla="*/ 0 w 1584176"/>
              <a:gd name="connsiteY0" fmla="*/ 268837 h 724590"/>
              <a:gd name="connsiteX1" fmla="*/ 1280341 w 1584176"/>
              <a:gd name="connsiteY1" fmla="*/ 268837 h 724590"/>
              <a:gd name="connsiteX2" fmla="*/ 1280341 w 1584176"/>
              <a:gd name="connsiteY2" fmla="*/ 116919 h 724590"/>
              <a:gd name="connsiteX3" fmla="*/ 1584176 w 1584176"/>
              <a:gd name="connsiteY3" fmla="*/ 420755 h 724590"/>
              <a:gd name="connsiteX4" fmla="*/ 1280341 w 1584176"/>
              <a:gd name="connsiteY4" fmla="*/ 724590 h 724590"/>
              <a:gd name="connsiteX5" fmla="*/ 1280341 w 1584176"/>
              <a:gd name="connsiteY5" fmla="*/ 572672 h 724590"/>
              <a:gd name="connsiteX6" fmla="*/ 0 w 1584176"/>
              <a:gd name="connsiteY6" fmla="*/ 572672 h 724590"/>
              <a:gd name="connsiteX7" fmla="*/ 247168 w 1584176"/>
              <a:gd name="connsiteY7" fmla="*/ 373130 h 724590"/>
              <a:gd name="connsiteX8" fmla="*/ 0 w 1584176"/>
              <a:gd name="connsiteY8" fmla="*/ 268837 h 724590"/>
              <a:gd name="connsiteX0" fmla="*/ 0 w 1584176"/>
              <a:gd name="connsiteY0" fmla="*/ 268837 h 724590"/>
              <a:gd name="connsiteX1" fmla="*/ 1280341 w 1584176"/>
              <a:gd name="connsiteY1" fmla="*/ 268837 h 724590"/>
              <a:gd name="connsiteX2" fmla="*/ 1280341 w 1584176"/>
              <a:gd name="connsiteY2" fmla="*/ 116919 h 724590"/>
              <a:gd name="connsiteX3" fmla="*/ 1584176 w 1584176"/>
              <a:gd name="connsiteY3" fmla="*/ 420755 h 724590"/>
              <a:gd name="connsiteX4" fmla="*/ 1280341 w 1584176"/>
              <a:gd name="connsiteY4" fmla="*/ 724590 h 724590"/>
              <a:gd name="connsiteX5" fmla="*/ 1280341 w 1584176"/>
              <a:gd name="connsiteY5" fmla="*/ 572672 h 724590"/>
              <a:gd name="connsiteX6" fmla="*/ 0 w 1584176"/>
              <a:gd name="connsiteY6" fmla="*/ 572672 h 724590"/>
              <a:gd name="connsiteX7" fmla="*/ 247168 w 1584176"/>
              <a:gd name="connsiteY7" fmla="*/ 373130 h 724590"/>
              <a:gd name="connsiteX8" fmla="*/ 0 w 1584176"/>
              <a:gd name="connsiteY8" fmla="*/ 268837 h 724590"/>
              <a:gd name="connsiteX0" fmla="*/ 0 w 1584176"/>
              <a:gd name="connsiteY0" fmla="*/ 268837 h 724590"/>
              <a:gd name="connsiteX1" fmla="*/ 1280341 w 1584176"/>
              <a:gd name="connsiteY1" fmla="*/ 268837 h 724590"/>
              <a:gd name="connsiteX2" fmla="*/ 1280341 w 1584176"/>
              <a:gd name="connsiteY2" fmla="*/ 116919 h 724590"/>
              <a:gd name="connsiteX3" fmla="*/ 1584176 w 1584176"/>
              <a:gd name="connsiteY3" fmla="*/ 420755 h 724590"/>
              <a:gd name="connsiteX4" fmla="*/ 1280341 w 1584176"/>
              <a:gd name="connsiteY4" fmla="*/ 724590 h 724590"/>
              <a:gd name="connsiteX5" fmla="*/ 1280341 w 1584176"/>
              <a:gd name="connsiteY5" fmla="*/ 572672 h 724590"/>
              <a:gd name="connsiteX6" fmla="*/ 0 w 1584176"/>
              <a:gd name="connsiteY6" fmla="*/ 572672 h 724590"/>
              <a:gd name="connsiteX7" fmla="*/ 247168 w 1584176"/>
              <a:gd name="connsiteY7" fmla="*/ 373130 h 724590"/>
              <a:gd name="connsiteX8" fmla="*/ 0 w 1584176"/>
              <a:gd name="connsiteY8" fmla="*/ 268837 h 724590"/>
              <a:gd name="connsiteX0" fmla="*/ 0 w 1584176"/>
              <a:gd name="connsiteY0" fmla="*/ 268837 h 724590"/>
              <a:gd name="connsiteX1" fmla="*/ 1280341 w 1584176"/>
              <a:gd name="connsiteY1" fmla="*/ 268837 h 724590"/>
              <a:gd name="connsiteX2" fmla="*/ 1280341 w 1584176"/>
              <a:gd name="connsiteY2" fmla="*/ 116919 h 724590"/>
              <a:gd name="connsiteX3" fmla="*/ 1584176 w 1584176"/>
              <a:gd name="connsiteY3" fmla="*/ 420755 h 724590"/>
              <a:gd name="connsiteX4" fmla="*/ 1280341 w 1584176"/>
              <a:gd name="connsiteY4" fmla="*/ 724590 h 724590"/>
              <a:gd name="connsiteX5" fmla="*/ 1280341 w 1584176"/>
              <a:gd name="connsiteY5" fmla="*/ 572672 h 724590"/>
              <a:gd name="connsiteX6" fmla="*/ 0 w 1584176"/>
              <a:gd name="connsiteY6" fmla="*/ 572672 h 724590"/>
              <a:gd name="connsiteX7" fmla="*/ 180493 w 1584176"/>
              <a:gd name="connsiteY7" fmla="*/ 315980 h 724590"/>
              <a:gd name="connsiteX8" fmla="*/ 0 w 1584176"/>
              <a:gd name="connsiteY8" fmla="*/ 268837 h 724590"/>
              <a:gd name="connsiteX0" fmla="*/ 0 w 1584176"/>
              <a:gd name="connsiteY0" fmla="*/ 268837 h 700778"/>
              <a:gd name="connsiteX1" fmla="*/ 1280341 w 1584176"/>
              <a:gd name="connsiteY1" fmla="*/ 268837 h 700778"/>
              <a:gd name="connsiteX2" fmla="*/ 1280341 w 1584176"/>
              <a:gd name="connsiteY2" fmla="*/ 116919 h 700778"/>
              <a:gd name="connsiteX3" fmla="*/ 1584176 w 1584176"/>
              <a:gd name="connsiteY3" fmla="*/ 420755 h 700778"/>
              <a:gd name="connsiteX4" fmla="*/ 1223191 w 1584176"/>
              <a:gd name="connsiteY4" fmla="*/ 700778 h 700778"/>
              <a:gd name="connsiteX5" fmla="*/ 1280341 w 1584176"/>
              <a:gd name="connsiteY5" fmla="*/ 572672 h 700778"/>
              <a:gd name="connsiteX6" fmla="*/ 0 w 1584176"/>
              <a:gd name="connsiteY6" fmla="*/ 572672 h 700778"/>
              <a:gd name="connsiteX7" fmla="*/ 180493 w 1584176"/>
              <a:gd name="connsiteY7" fmla="*/ 315980 h 700778"/>
              <a:gd name="connsiteX8" fmla="*/ 0 w 1584176"/>
              <a:gd name="connsiteY8" fmla="*/ 268837 h 700778"/>
              <a:gd name="connsiteX0" fmla="*/ 0 w 1503213"/>
              <a:gd name="connsiteY0" fmla="*/ 268837 h 700778"/>
              <a:gd name="connsiteX1" fmla="*/ 1280341 w 1503213"/>
              <a:gd name="connsiteY1" fmla="*/ 268837 h 700778"/>
              <a:gd name="connsiteX2" fmla="*/ 1280341 w 1503213"/>
              <a:gd name="connsiteY2" fmla="*/ 116919 h 700778"/>
              <a:gd name="connsiteX3" fmla="*/ 1503213 w 1503213"/>
              <a:gd name="connsiteY3" fmla="*/ 544580 h 700778"/>
              <a:gd name="connsiteX4" fmla="*/ 1223191 w 1503213"/>
              <a:gd name="connsiteY4" fmla="*/ 700778 h 700778"/>
              <a:gd name="connsiteX5" fmla="*/ 1280341 w 1503213"/>
              <a:gd name="connsiteY5" fmla="*/ 572672 h 700778"/>
              <a:gd name="connsiteX6" fmla="*/ 0 w 1503213"/>
              <a:gd name="connsiteY6" fmla="*/ 572672 h 700778"/>
              <a:gd name="connsiteX7" fmla="*/ 180493 w 1503213"/>
              <a:gd name="connsiteY7" fmla="*/ 315980 h 700778"/>
              <a:gd name="connsiteX8" fmla="*/ 0 w 1503213"/>
              <a:gd name="connsiteY8" fmla="*/ 268837 h 700778"/>
              <a:gd name="connsiteX0" fmla="*/ 0 w 1503213"/>
              <a:gd name="connsiteY0" fmla="*/ 268837 h 700778"/>
              <a:gd name="connsiteX1" fmla="*/ 1280341 w 1503213"/>
              <a:gd name="connsiteY1" fmla="*/ 268837 h 700778"/>
              <a:gd name="connsiteX2" fmla="*/ 1347016 w 1503213"/>
              <a:gd name="connsiteY2" fmla="*/ 152638 h 700778"/>
              <a:gd name="connsiteX3" fmla="*/ 1503213 w 1503213"/>
              <a:gd name="connsiteY3" fmla="*/ 544580 h 700778"/>
              <a:gd name="connsiteX4" fmla="*/ 1223191 w 1503213"/>
              <a:gd name="connsiteY4" fmla="*/ 700778 h 700778"/>
              <a:gd name="connsiteX5" fmla="*/ 1280341 w 1503213"/>
              <a:gd name="connsiteY5" fmla="*/ 572672 h 700778"/>
              <a:gd name="connsiteX6" fmla="*/ 0 w 1503213"/>
              <a:gd name="connsiteY6" fmla="*/ 572672 h 700778"/>
              <a:gd name="connsiteX7" fmla="*/ 180493 w 1503213"/>
              <a:gd name="connsiteY7" fmla="*/ 315980 h 700778"/>
              <a:gd name="connsiteX8" fmla="*/ 0 w 1503213"/>
              <a:gd name="connsiteY8" fmla="*/ 268837 h 700778"/>
              <a:gd name="connsiteX0" fmla="*/ 0 w 1503213"/>
              <a:gd name="connsiteY0" fmla="*/ 227684 h 659625"/>
              <a:gd name="connsiteX1" fmla="*/ 1363685 w 1503213"/>
              <a:gd name="connsiteY1" fmla="*/ 294359 h 659625"/>
              <a:gd name="connsiteX2" fmla="*/ 1347016 w 1503213"/>
              <a:gd name="connsiteY2" fmla="*/ 111485 h 659625"/>
              <a:gd name="connsiteX3" fmla="*/ 1503213 w 1503213"/>
              <a:gd name="connsiteY3" fmla="*/ 503427 h 659625"/>
              <a:gd name="connsiteX4" fmla="*/ 1223191 w 1503213"/>
              <a:gd name="connsiteY4" fmla="*/ 659625 h 659625"/>
              <a:gd name="connsiteX5" fmla="*/ 1280341 w 1503213"/>
              <a:gd name="connsiteY5" fmla="*/ 531519 h 659625"/>
              <a:gd name="connsiteX6" fmla="*/ 0 w 1503213"/>
              <a:gd name="connsiteY6" fmla="*/ 531519 h 659625"/>
              <a:gd name="connsiteX7" fmla="*/ 180493 w 1503213"/>
              <a:gd name="connsiteY7" fmla="*/ 274827 h 659625"/>
              <a:gd name="connsiteX8" fmla="*/ 0 w 1503213"/>
              <a:gd name="connsiteY8" fmla="*/ 227684 h 659625"/>
              <a:gd name="connsiteX0" fmla="*/ 0 w 1503213"/>
              <a:gd name="connsiteY0" fmla="*/ 227684 h 659625"/>
              <a:gd name="connsiteX1" fmla="*/ 1363685 w 1503213"/>
              <a:gd name="connsiteY1" fmla="*/ 294359 h 659625"/>
              <a:gd name="connsiteX2" fmla="*/ 1447028 w 1503213"/>
              <a:gd name="connsiteY2" fmla="*/ 168635 h 659625"/>
              <a:gd name="connsiteX3" fmla="*/ 1503213 w 1503213"/>
              <a:gd name="connsiteY3" fmla="*/ 503427 h 659625"/>
              <a:gd name="connsiteX4" fmla="*/ 1223191 w 1503213"/>
              <a:gd name="connsiteY4" fmla="*/ 659625 h 659625"/>
              <a:gd name="connsiteX5" fmla="*/ 1280341 w 1503213"/>
              <a:gd name="connsiteY5" fmla="*/ 531519 h 659625"/>
              <a:gd name="connsiteX6" fmla="*/ 0 w 1503213"/>
              <a:gd name="connsiteY6" fmla="*/ 531519 h 659625"/>
              <a:gd name="connsiteX7" fmla="*/ 180493 w 1503213"/>
              <a:gd name="connsiteY7" fmla="*/ 274827 h 659625"/>
              <a:gd name="connsiteX8" fmla="*/ 0 w 1503213"/>
              <a:gd name="connsiteY8" fmla="*/ 227684 h 659625"/>
              <a:gd name="connsiteX0" fmla="*/ 0 w 1503213"/>
              <a:gd name="connsiteY0" fmla="*/ 188230 h 620171"/>
              <a:gd name="connsiteX1" fmla="*/ 1342253 w 1503213"/>
              <a:gd name="connsiteY1" fmla="*/ 326343 h 620171"/>
              <a:gd name="connsiteX2" fmla="*/ 1447028 w 1503213"/>
              <a:gd name="connsiteY2" fmla="*/ 129181 h 620171"/>
              <a:gd name="connsiteX3" fmla="*/ 1503213 w 1503213"/>
              <a:gd name="connsiteY3" fmla="*/ 463973 h 620171"/>
              <a:gd name="connsiteX4" fmla="*/ 1223191 w 1503213"/>
              <a:gd name="connsiteY4" fmla="*/ 620171 h 620171"/>
              <a:gd name="connsiteX5" fmla="*/ 1280341 w 1503213"/>
              <a:gd name="connsiteY5" fmla="*/ 492065 h 620171"/>
              <a:gd name="connsiteX6" fmla="*/ 0 w 1503213"/>
              <a:gd name="connsiteY6" fmla="*/ 492065 h 620171"/>
              <a:gd name="connsiteX7" fmla="*/ 180493 w 1503213"/>
              <a:gd name="connsiteY7" fmla="*/ 235373 h 620171"/>
              <a:gd name="connsiteX8" fmla="*/ 0 w 1503213"/>
              <a:gd name="connsiteY8" fmla="*/ 188230 h 620171"/>
              <a:gd name="connsiteX0" fmla="*/ 0 w 1503213"/>
              <a:gd name="connsiteY0" fmla="*/ 188230 h 620171"/>
              <a:gd name="connsiteX1" fmla="*/ 1342253 w 1503213"/>
              <a:gd name="connsiteY1" fmla="*/ 326343 h 620171"/>
              <a:gd name="connsiteX2" fmla="*/ 1447028 w 1503213"/>
              <a:gd name="connsiteY2" fmla="*/ 129181 h 620171"/>
              <a:gd name="connsiteX3" fmla="*/ 1503213 w 1503213"/>
              <a:gd name="connsiteY3" fmla="*/ 463973 h 620171"/>
              <a:gd name="connsiteX4" fmla="*/ 1223191 w 1503213"/>
              <a:gd name="connsiteY4" fmla="*/ 620171 h 620171"/>
              <a:gd name="connsiteX5" fmla="*/ 1318441 w 1503213"/>
              <a:gd name="connsiteY5" fmla="*/ 387290 h 620171"/>
              <a:gd name="connsiteX6" fmla="*/ 0 w 1503213"/>
              <a:gd name="connsiteY6" fmla="*/ 492065 h 620171"/>
              <a:gd name="connsiteX7" fmla="*/ 180493 w 1503213"/>
              <a:gd name="connsiteY7" fmla="*/ 235373 h 620171"/>
              <a:gd name="connsiteX8" fmla="*/ 0 w 1503213"/>
              <a:gd name="connsiteY8" fmla="*/ 188230 h 620171"/>
              <a:gd name="connsiteX0" fmla="*/ 0 w 1503213"/>
              <a:gd name="connsiteY0" fmla="*/ 188230 h 522540"/>
              <a:gd name="connsiteX1" fmla="*/ 1342253 w 1503213"/>
              <a:gd name="connsiteY1" fmla="*/ 326343 h 522540"/>
              <a:gd name="connsiteX2" fmla="*/ 1447028 w 1503213"/>
              <a:gd name="connsiteY2" fmla="*/ 129181 h 522540"/>
              <a:gd name="connsiteX3" fmla="*/ 1503213 w 1503213"/>
              <a:gd name="connsiteY3" fmla="*/ 463973 h 522540"/>
              <a:gd name="connsiteX4" fmla="*/ 1273197 w 1503213"/>
              <a:gd name="connsiteY4" fmla="*/ 522540 h 522540"/>
              <a:gd name="connsiteX5" fmla="*/ 1318441 w 1503213"/>
              <a:gd name="connsiteY5" fmla="*/ 387290 h 522540"/>
              <a:gd name="connsiteX6" fmla="*/ 0 w 1503213"/>
              <a:gd name="connsiteY6" fmla="*/ 492065 h 522540"/>
              <a:gd name="connsiteX7" fmla="*/ 180493 w 1503213"/>
              <a:gd name="connsiteY7" fmla="*/ 235373 h 522540"/>
              <a:gd name="connsiteX8" fmla="*/ 0 w 1503213"/>
              <a:gd name="connsiteY8" fmla="*/ 188230 h 522540"/>
              <a:gd name="connsiteX0" fmla="*/ 0 w 1503213"/>
              <a:gd name="connsiteY0" fmla="*/ 188230 h 522540"/>
              <a:gd name="connsiteX1" fmla="*/ 1342253 w 1503213"/>
              <a:gd name="connsiteY1" fmla="*/ 326343 h 522540"/>
              <a:gd name="connsiteX2" fmla="*/ 1430359 w 1503213"/>
              <a:gd name="connsiteY2" fmla="*/ 195856 h 522540"/>
              <a:gd name="connsiteX3" fmla="*/ 1503213 w 1503213"/>
              <a:gd name="connsiteY3" fmla="*/ 463973 h 522540"/>
              <a:gd name="connsiteX4" fmla="*/ 1273197 w 1503213"/>
              <a:gd name="connsiteY4" fmla="*/ 522540 h 522540"/>
              <a:gd name="connsiteX5" fmla="*/ 1318441 w 1503213"/>
              <a:gd name="connsiteY5" fmla="*/ 387290 h 522540"/>
              <a:gd name="connsiteX6" fmla="*/ 0 w 1503213"/>
              <a:gd name="connsiteY6" fmla="*/ 492065 h 522540"/>
              <a:gd name="connsiteX7" fmla="*/ 180493 w 1503213"/>
              <a:gd name="connsiteY7" fmla="*/ 235373 h 522540"/>
              <a:gd name="connsiteX8" fmla="*/ 0 w 1503213"/>
              <a:gd name="connsiteY8" fmla="*/ 188230 h 522540"/>
              <a:gd name="connsiteX0" fmla="*/ 0 w 1569888"/>
              <a:gd name="connsiteY0" fmla="*/ 188230 h 522540"/>
              <a:gd name="connsiteX1" fmla="*/ 1342253 w 1569888"/>
              <a:gd name="connsiteY1" fmla="*/ 326343 h 522540"/>
              <a:gd name="connsiteX2" fmla="*/ 1430359 w 1569888"/>
              <a:gd name="connsiteY2" fmla="*/ 195856 h 522540"/>
              <a:gd name="connsiteX3" fmla="*/ 1569888 w 1569888"/>
              <a:gd name="connsiteY3" fmla="*/ 511598 h 522540"/>
              <a:gd name="connsiteX4" fmla="*/ 1273197 w 1569888"/>
              <a:gd name="connsiteY4" fmla="*/ 522540 h 522540"/>
              <a:gd name="connsiteX5" fmla="*/ 1318441 w 1569888"/>
              <a:gd name="connsiteY5" fmla="*/ 387290 h 522540"/>
              <a:gd name="connsiteX6" fmla="*/ 0 w 1569888"/>
              <a:gd name="connsiteY6" fmla="*/ 492065 h 522540"/>
              <a:gd name="connsiteX7" fmla="*/ 180493 w 1569888"/>
              <a:gd name="connsiteY7" fmla="*/ 235373 h 522540"/>
              <a:gd name="connsiteX8" fmla="*/ 0 w 1569888"/>
              <a:gd name="connsiteY8" fmla="*/ 188230 h 522540"/>
              <a:gd name="connsiteX0" fmla="*/ 0 w 1569888"/>
              <a:gd name="connsiteY0" fmla="*/ 184575 h 518885"/>
              <a:gd name="connsiteX1" fmla="*/ 1354160 w 1569888"/>
              <a:gd name="connsiteY1" fmla="*/ 329832 h 518885"/>
              <a:gd name="connsiteX2" fmla="*/ 1430359 w 1569888"/>
              <a:gd name="connsiteY2" fmla="*/ 192201 h 518885"/>
              <a:gd name="connsiteX3" fmla="*/ 1569888 w 1569888"/>
              <a:gd name="connsiteY3" fmla="*/ 507943 h 518885"/>
              <a:gd name="connsiteX4" fmla="*/ 1273197 w 1569888"/>
              <a:gd name="connsiteY4" fmla="*/ 518885 h 518885"/>
              <a:gd name="connsiteX5" fmla="*/ 1318441 w 1569888"/>
              <a:gd name="connsiteY5" fmla="*/ 383635 h 518885"/>
              <a:gd name="connsiteX6" fmla="*/ 0 w 1569888"/>
              <a:gd name="connsiteY6" fmla="*/ 488410 h 518885"/>
              <a:gd name="connsiteX7" fmla="*/ 180493 w 1569888"/>
              <a:gd name="connsiteY7" fmla="*/ 231718 h 518885"/>
              <a:gd name="connsiteX8" fmla="*/ 0 w 1569888"/>
              <a:gd name="connsiteY8" fmla="*/ 184575 h 518885"/>
              <a:gd name="connsiteX0" fmla="*/ 0 w 1569888"/>
              <a:gd name="connsiteY0" fmla="*/ 184575 h 518885"/>
              <a:gd name="connsiteX1" fmla="*/ 1354160 w 1569888"/>
              <a:gd name="connsiteY1" fmla="*/ 329832 h 518885"/>
              <a:gd name="connsiteX2" fmla="*/ 1430359 w 1569888"/>
              <a:gd name="connsiteY2" fmla="*/ 192201 h 518885"/>
              <a:gd name="connsiteX3" fmla="*/ 1569888 w 1569888"/>
              <a:gd name="connsiteY3" fmla="*/ 507943 h 518885"/>
              <a:gd name="connsiteX4" fmla="*/ 1273197 w 1569888"/>
              <a:gd name="connsiteY4" fmla="*/ 518885 h 518885"/>
              <a:gd name="connsiteX5" fmla="*/ 1318441 w 1569888"/>
              <a:gd name="connsiteY5" fmla="*/ 383635 h 518885"/>
              <a:gd name="connsiteX6" fmla="*/ 109537 w 1569888"/>
              <a:gd name="connsiteY6" fmla="*/ 447928 h 518885"/>
              <a:gd name="connsiteX7" fmla="*/ 180493 w 1569888"/>
              <a:gd name="connsiteY7" fmla="*/ 231718 h 518885"/>
              <a:gd name="connsiteX8" fmla="*/ 0 w 1569888"/>
              <a:gd name="connsiteY8" fmla="*/ 184575 h 518885"/>
              <a:gd name="connsiteX0" fmla="*/ 0 w 1569888"/>
              <a:gd name="connsiteY0" fmla="*/ 184575 h 518885"/>
              <a:gd name="connsiteX1" fmla="*/ 1354160 w 1569888"/>
              <a:gd name="connsiteY1" fmla="*/ 329832 h 518885"/>
              <a:gd name="connsiteX2" fmla="*/ 1430359 w 1569888"/>
              <a:gd name="connsiteY2" fmla="*/ 192201 h 518885"/>
              <a:gd name="connsiteX3" fmla="*/ 1569888 w 1569888"/>
              <a:gd name="connsiteY3" fmla="*/ 507943 h 518885"/>
              <a:gd name="connsiteX4" fmla="*/ 1273197 w 1569888"/>
              <a:gd name="connsiteY4" fmla="*/ 518885 h 518885"/>
              <a:gd name="connsiteX5" fmla="*/ 1318441 w 1569888"/>
              <a:gd name="connsiteY5" fmla="*/ 383635 h 518885"/>
              <a:gd name="connsiteX6" fmla="*/ 109537 w 1569888"/>
              <a:gd name="connsiteY6" fmla="*/ 447928 h 518885"/>
              <a:gd name="connsiteX7" fmla="*/ 180493 w 1569888"/>
              <a:gd name="connsiteY7" fmla="*/ 231718 h 518885"/>
              <a:gd name="connsiteX8" fmla="*/ 0 w 1569888"/>
              <a:gd name="connsiteY8" fmla="*/ 184575 h 518885"/>
              <a:gd name="connsiteX0" fmla="*/ 0 w 1569888"/>
              <a:gd name="connsiteY0" fmla="*/ 184575 h 518885"/>
              <a:gd name="connsiteX1" fmla="*/ 1354160 w 1569888"/>
              <a:gd name="connsiteY1" fmla="*/ 329832 h 518885"/>
              <a:gd name="connsiteX2" fmla="*/ 1430359 w 1569888"/>
              <a:gd name="connsiteY2" fmla="*/ 192201 h 518885"/>
              <a:gd name="connsiteX3" fmla="*/ 1569888 w 1569888"/>
              <a:gd name="connsiteY3" fmla="*/ 507943 h 518885"/>
              <a:gd name="connsiteX4" fmla="*/ 1273197 w 1569888"/>
              <a:gd name="connsiteY4" fmla="*/ 518885 h 518885"/>
              <a:gd name="connsiteX5" fmla="*/ 1318441 w 1569888"/>
              <a:gd name="connsiteY5" fmla="*/ 383635 h 518885"/>
              <a:gd name="connsiteX6" fmla="*/ 109537 w 1569888"/>
              <a:gd name="connsiteY6" fmla="*/ 447928 h 518885"/>
              <a:gd name="connsiteX7" fmla="*/ 180493 w 1569888"/>
              <a:gd name="connsiteY7" fmla="*/ 231718 h 518885"/>
              <a:gd name="connsiteX8" fmla="*/ 0 w 1569888"/>
              <a:gd name="connsiteY8" fmla="*/ 184575 h 518885"/>
              <a:gd name="connsiteX0" fmla="*/ 0 w 1569888"/>
              <a:gd name="connsiteY0" fmla="*/ 184575 h 518885"/>
              <a:gd name="connsiteX1" fmla="*/ 1354160 w 1569888"/>
              <a:gd name="connsiteY1" fmla="*/ 329832 h 518885"/>
              <a:gd name="connsiteX2" fmla="*/ 1430359 w 1569888"/>
              <a:gd name="connsiteY2" fmla="*/ 192201 h 518885"/>
              <a:gd name="connsiteX3" fmla="*/ 1569888 w 1569888"/>
              <a:gd name="connsiteY3" fmla="*/ 507943 h 518885"/>
              <a:gd name="connsiteX4" fmla="*/ 1273197 w 1569888"/>
              <a:gd name="connsiteY4" fmla="*/ 518885 h 518885"/>
              <a:gd name="connsiteX5" fmla="*/ 1318441 w 1569888"/>
              <a:gd name="connsiteY5" fmla="*/ 383635 h 518885"/>
              <a:gd name="connsiteX6" fmla="*/ 109537 w 1569888"/>
              <a:gd name="connsiteY6" fmla="*/ 447928 h 518885"/>
              <a:gd name="connsiteX7" fmla="*/ 180493 w 1569888"/>
              <a:gd name="connsiteY7" fmla="*/ 231718 h 518885"/>
              <a:gd name="connsiteX8" fmla="*/ 0 w 1569888"/>
              <a:gd name="connsiteY8" fmla="*/ 184575 h 518885"/>
              <a:gd name="connsiteX0" fmla="*/ 0 w 1569888"/>
              <a:gd name="connsiteY0" fmla="*/ 184575 h 518885"/>
              <a:gd name="connsiteX1" fmla="*/ 1354160 w 1569888"/>
              <a:gd name="connsiteY1" fmla="*/ 329832 h 518885"/>
              <a:gd name="connsiteX2" fmla="*/ 1430359 w 1569888"/>
              <a:gd name="connsiteY2" fmla="*/ 192201 h 518885"/>
              <a:gd name="connsiteX3" fmla="*/ 1569888 w 1569888"/>
              <a:gd name="connsiteY3" fmla="*/ 507943 h 518885"/>
              <a:gd name="connsiteX4" fmla="*/ 1273197 w 1569888"/>
              <a:gd name="connsiteY4" fmla="*/ 518885 h 518885"/>
              <a:gd name="connsiteX5" fmla="*/ 1318441 w 1569888"/>
              <a:gd name="connsiteY5" fmla="*/ 383635 h 518885"/>
              <a:gd name="connsiteX6" fmla="*/ 109537 w 1569888"/>
              <a:gd name="connsiteY6" fmla="*/ 447928 h 518885"/>
              <a:gd name="connsiteX7" fmla="*/ 180493 w 1569888"/>
              <a:gd name="connsiteY7" fmla="*/ 231718 h 518885"/>
              <a:gd name="connsiteX8" fmla="*/ 0 w 1569888"/>
              <a:gd name="connsiteY8" fmla="*/ 184575 h 518885"/>
              <a:gd name="connsiteX0" fmla="*/ 0 w 1569888"/>
              <a:gd name="connsiteY0" fmla="*/ 184575 h 518885"/>
              <a:gd name="connsiteX1" fmla="*/ 1354160 w 1569888"/>
              <a:gd name="connsiteY1" fmla="*/ 329832 h 518885"/>
              <a:gd name="connsiteX2" fmla="*/ 1430359 w 1569888"/>
              <a:gd name="connsiteY2" fmla="*/ 192201 h 518885"/>
              <a:gd name="connsiteX3" fmla="*/ 1569888 w 1569888"/>
              <a:gd name="connsiteY3" fmla="*/ 507943 h 518885"/>
              <a:gd name="connsiteX4" fmla="*/ 1273197 w 1569888"/>
              <a:gd name="connsiteY4" fmla="*/ 518885 h 518885"/>
              <a:gd name="connsiteX5" fmla="*/ 1318441 w 1569888"/>
              <a:gd name="connsiteY5" fmla="*/ 383635 h 518885"/>
              <a:gd name="connsiteX6" fmla="*/ 109537 w 1569888"/>
              <a:gd name="connsiteY6" fmla="*/ 447928 h 518885"/>
              <a:gd name="connsiteX7" fmla="*/ 180493 w 1569888"/>
              <a:gd name="connsiteY7" fmla="*/ 231718 h 518885"/>
              <a:gd name="connsiteX8" fmla="*/ 0 w 1569888"/>
              <a:gd name="connsiteY8" fmla="*/ 184575 h 518885"/>
              <a:gd name="connsiteX0" fmla="*/ 0 w 1569888"/>
              <a:gd name="connsiteY0" fmla="*/ 163859 h 498169"/>
              <a:gd name="connsiteX1" fmla="*/ 1354160 w 1569888"/>
              <a:gd name="connsiteY1" fmla="*/ 309116 h 498169"/>
              <a:gd name="connsiteX2" fmla="*/ 1430359 w 1569888"/>
              <a:gd name="connsiteY2" fmla="*/ 171485 h 498169"/>
              <a:gd name="connsiteX3" fmla="*/ 1569888 w 1569888"/>
              <a:gd name="connsiteY3" fmla="*/ 487227 h 498169"/>
              <a:gd name="connsiteX4" fmla="*/ 1273197 w 1569888"/>
              <a:gd name="connsiteY4" fmla="*/ 498169 h 498169"/>
              <a:gd name="connsiteX5" fmla="*/ 1318441 w 1569888"/>
              <a:gd name="connsiteY5" fmla="*/ 362919 h 498169"/>
              <a:gd name="connsiteX6" fmla="*/ 109537 w 1569888"/>
              <a:gd name="connsiteY6" fmla="*/ 427212 h 498169"/>
              <a:gd name="connsiteX7" fmla="*/ 180493 w 1569888"/>
              <a:gd name="connsiteY7" fmla="*/ 211002 h 498169"/>
              <a:gd name="connsiteX8" fmla="*/ 0 w 1569888"/>
              <a:gd name="connsiteY8" fmla="*/ 163859 h 498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9888" h="498169">
                <a:moveTo>
                  <a:pt x="0" y="163859"/>
                </a:moveTo>
                <a:cubicBezTo>
                  <a:pt x="219612" y="30509"/>
                  <a:pt x="603530" y="-186184"/>
                  <a:pt x="1354160" y="309116"/>
                </a:cubicBezTo>
                <a:lnTo>
                  <a:pt x="1430359" y="171485"/>
                </a:lnTo>
                <a:lnTo>
                  <a:pt x="1569888" y="487227"/>
                </a:lnTo>
                <a:lnTo>
                  <a:pt x="1273197" y="498169"/>
                </a:lnTo>
                <a:lnTo>
                  <a:pt x="1318441" y="362919"/>
                </a:lnTo>
                <a:cubicBezTo>
                  <a:pt x="720211" y="-46656"/>
                  <a:pt x="419636" y="229569"/>
                  <a:pt x="109537" y="427212"/>
                </a:cubicBezTo>
                <a:cubicBezTo>
                  <a:pt x="144301" y="365460"/>
                  <a:pt x="110010" y="415629"/>
                  <a:pt x="180493" y="211002"/>
                </a:cubicBezTo>
                <a:lnTo>
                  <a:pt x="0" y="163859"/>
                </a:lnTo>
                <a:close/>
              </a:path>
            </a:pathLst>
          </a:custGeom>
          <a:solidFill>
            <a:srgbClr val="FF0000">
              <a:alpha val="20000"/>
            </a:srgbClr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717" name="Стрелка: вправо с вырезом 3752">
            <a:extLst>
              <a:ext uri="{FF2B5EF4-FFF2-40B4-BE49-F238E27FC236}">
                <a16:creationId xmlns:a16="http://schemas.microsoft.com/office/drawing/2014/main" xmlns="" id="{41763FFE-AA7E-49AA-9022-0607E96839CB}"/>
              </a:ext>
            </a:extLst>
          </p:cNvPr>
          <p:cNvSpPr/>
          <p:nvPr/>
        </p:nvSpPr>
        <p:spPr bwMode="auto">
          <a:xfrm rot="18267024">
            <a:off x="5304948" y="3658920"/>
            <a:ext cx="1268122" cy="354263"/>
          </a:xfrm>
          <a:custGeom>
            <a:avLst/>
            <a:gdLst>
              <a:gd name="connsiteX0" fmla="*/ 0 w 1584176"/>
              <a:gd name="connsiteY0" fmla="*/ 151918 h 607671"/>
              <a:gd name="connsiteX1" fmla="*/ 1280341 w 1584176"/>
              <a:gd name="connsiteY1" fmla="*/ 151918 h 607671"/>
              <a:gd name="connsiteX2" fmla="*/ 1280341 w 1584176"/>
              <a:gd name="connsiteY2" fmla="*/ 0 h 607671"/>
              <a:gd name="connsiteX3" fmla="*/ 1584176 w 1584176"/>
              <a:gd name="connsiteY3" fmla="*/ 303836 h 607671"/>
              <a:gd name="connsiteX4" fmla="*/ 1280341 w 1584176"/>
              <a:gd name="connsiteY4" fmla="*/ 607671 h 607671"/>
              <a:gd name="connsiteX5" fmla="*/ 1280341 w 1584176"/>
              <a:gd name="connsiteY5" fmla="*/ 455753 h 607671"/>
              <a:gd name="connsiteX6" fmla="*/ 0 w 1584176"/>
              <a:gd name="connsiteY6" fmla="*/ 455753 h 607671"/>
              <a:gd name="connsiteX7" fmla="*/ 151918 w 1584176"/>
              <a:gd name="connsiteY7" fmla="*/ 303836 h 607671"/>
              <a:gd name="connsiteX8" fmla="*/ 0 w 1584176"/>
              <a:gd name="connsiteY8" fmla="*/ 151918 h 607671"/>
              <a:gd name="connsiteX0" fmla="*/ 0 w 1584176"/>
              <a:gd name="connsiteY0" fmla="*/ 220133 h 675886"/>
              <a:gd name="connsiteX1" fmla="*/ 1280341 w 1584176"/>
              <a:gd name="connsiteY1" fmla="*/ 220133 h 675886"/>
              <a:gd name="connsiteX2" fmla="*/ 1280341 w 1584176"/>
              <a:gd name="connsiteY2" fmla="*/ 68215 h 675886"/>
              <a:gd name="connsiteX3" fmla="*/ 1584176 w 1584176"/>
              <a:gd name="connsiteY3" fmla="*/ 372051 h 675886"/>
              <a:gd name="connsiteX4" fmla="*/ 1280341 w 1584176"/>
              <a:gd name="connsiteY4" fmla="*/ 675886 h 675886"/>
              <a:gd name="connsiteX5" fmla="*/ 1280341 w 1584176"/>
              <a:gd name="connsiteY5" fmla="*/ 523968 h 675886"/>
              <a:gd name="connsiteX6" fmla="*/ 0 w 1584176"/>
              <a:gd name="connsiteY6" fmla="*/ 523968 h 675886"/>
              <a:gd name="connsiteX7" fmla="*/ 151918 w 1584176"/>
              <a:gd name="connsiteY7" fmla="*/ 372051 h 675886"/>
              <a:gd name="connsiteX8" fmla="*/ 0 w 1584176"/>
              <a:gd name="connsiteY8" fmla="*/ 220133 h 675886"/>
              <a:gd name="connsiteX0" fmla="*/ 0 w 1584176"/>
              <a:gd name="connsiteY0" fmla="*/ 220133 h 675886"/>
              <a:gd name="connsiteX1" fmla="*/ 1280341 w 1584176"/>
              <a:gd name="connsiteY1" fmla="*/ 220133 h 675886"/>
              <a:gd name="connsiteX2" fmla="*/ 1280341 w 1584176"/>
              <a:gd name="connsiteY2" fmla="*/ 68215 h 675886"/>
              <a:gd name="connsiteX3" fmla="*/ 1584176 w 1584176"/>
              <a:gd name="connsiteY3" fmla="*/ 372051 h 675886"/>
              <a:gd name="connsiteX4" fmla="*/ 1280341 w 1584176"/>
              <a:gd name="connsiteY4" fmla="*/ 675886 h 675886"/>
              <a:gd name="connsiteX5" fmla="*/ 1280341 w 1584176"/>
              <a:gd name="connsiteY5" fmla="*/ 523968 h 675886"/>
              <a:gd name="connsiteX6" fmla="*/ 0 w 1584176"/>
              <a:gd name="connsiteY6" fmla="*/ 523968 h 675886"/>
              <a:gd name="connsiteX7" fmla="*/ 151918 w 1584176"/>
              <a:gd name="connsiteY7" fmla="*/ 372051 h 675886"/>
              <a:gd name="connsiteX8" fmla="*/ 0 w 1584176"/>
              <a:gd name="connsiteY8" fmla="*/ 220133 h 675886"/>
              <a:gd name="connsiteX0" fmla="*/ 0 w 1584176"/>
              <a:gd name="connsiteY0" fmla="*/ 220133 h 675886"/>
              <a:gd name="connsiteX1" fmla="*/ 1280341 w 1584176"/>
              <a:gd name="connsiteY1" fmla="*/ 220133 h 675886"/>
              <a:gd name="connsiteX2" fmla="*/ 1280341 w 1584176"/>
              <a:gd name="connsiteY2" fmla="*/ 68215 h 675886"/>
              <a:gd name="connsiteX3" fmla="*/ 1584176 w 1584176"/>
              <a:gd name="connsiteY3" fmla="*/ 372051 h 675886"/>
              <a:gd name="connsiteX4" fmla="*/ 1280341 w 1584176"/>
              <a:gd name="connsiteY4" fmla="*/ 675886 h 675886"/>
              <a:gd name="connsiteX5" fmla="*/ 1280341 w 1584176"/>
              <a:gd name="connsiteY5" fmla="*/ 523968 h 675886"/>
              <a:gd name="connsiteX6" fmla="*/ 0 w 1584176"/>
              <a:gd name="connsiteY6" fmla="*/ 523968 h 675886"/>
              <a:gd name="connsiteX7" fmla="*/ 190018 w 1584176"/>
              <a:gd name="connsiteY7" fmla="*/ 314901 h 675886"/>
              <a:gd name="connsiteX8" fmla="*/ 0 w 1584176"/>
              <a:gd name="connsiteY8" fmla="*/ 220133 h 675886"/>
              <a:gd name="connsiteX0" fmla="*/ 0 w 1584176"/>
              <a:gd name="connsiteY0" fmla="*/ 220133 h 675886"/>
              <a:gd name="connsiteX1" fmla="*/ 1280341 w 1584176"/>
              <a:gd name="connsiteY1" fmla="*/ 220133 h 675886"/>
              <a:gd name="connsiteX2" fmla="*/ 1280341 w 1584176"/>
              <a:gd name="connsiteY2" fmla="*/ 68215 h 675886"/>
              <a:gd name="connsiteX3" fmla="*/ 1584176 w 1584176"/>
              <a:gd name="connsiteY3" fmla="*/ 372051 h 675886"/>
              <a:gd name="connsiteX4" fmla="*/ 1280341 w 1584176"/>
              <a:gd name="connsiteY4" fmla="*/ 675886 h 675886"/>
              <a:gd name="connsiteX5" fmla="*/ 1280341 w 1584176"/>
              <a:gd name="connsiteY5" fmla="*/ 523968 h 675886"/>
              <a:gd name="connsiteX6" fmla="*/ 0 w 1584176"/>
              <a:gd name="connsiteY6" fmla="*/ 523968 h 675886"/>
              <a:gd name="connsiteX7" fmla="*/ 247168 w 1584176"/>
              <a:gd name="connsiteY7" fmla="*/ 324426 h 675886"/>
              <a:gd name="connsiteX8" fmla="*/ 0 w 1584176"/>
              <a:gd name="connsiteY8" fmla="*/ 220133 h 675886"/>
              <a:gd name="connsiteX0" fmla="*/ 0 w 1584176"/>
              <a:gd name="connsiteY0" fmla="*/ 268837 h 724590"/>
              <a:gd name="connsiteX1" fmla="*/ 1280341 w 1584176"/>
              <a:gd name="connsiteY1" fmla="*/ 268837 h 724590"/>
              <a:gd name="connsiteX2" fmla="*/ 1280341 w 1584176"/>
              <a:gd name="connsiteY2" fmla="*/ 116919 h 724590"/>
              <a:gd name="connsiteX3" fmla="*/ 1584176 w 1584176"/>
              <a:gd name="connsiteY3" fmla="*/ 420755 h 724590"/>
              <a:gd name="connsiteX4" fmla="*/ 1280341 w 1584176"/>
              <a:gd name="connsiteY4" fmla="*/ 724590 h 724590"/>
              <a:gd name="connsiteX5" fmla="*/ 1280341 w 1584176"/>
              <a:gd name="connsiteY5" fmla="*/ 572672 h 724590"/>
              <a:gd name="connsiteX6" fmla="*/ 0 w 1584176"/>
              <a:gd name="connsiteY6" fmla="*/ 572672 h 724590"/>
              <a:gd name="connsiteX7" fmla="*/ 247168 w 1584176"/>
              <a:gd name="connsiteY7" fmla="*/ 373130 h 724590"/>
              <a:gd name="connsiteX8" fmla="*/ 0 w 1584176"/>
              <a:gd name="connsiteY8" fmla="*/ 268837 h 724590"/>
              <a:gd name="connsiteX0" fmla="*/ 0 w 1584176"/>
              <a:gd name="connsiteY0" fmla="*/ 268837 h 724590"/>
              <a:gd name="connsiteX1" fmla="*/ 1280341 w 1584176"/>
              <a:gd name="connsiteY1" fmla="*/ 268837 h 724590"/>
              <a:gd name="connsiteX2" fmla="*/ 1280341 w 1584176"/>
              <a:gd name="connsiteY2" fmla="*/ 116919 h 724590"/>
              <a:gd name="connsiteX3" fmla="*/ 1584176 w 1584176"/>
              <a:gd name="connsiteY3" fmla="*/ 420755 h 724590"/>
              <a:gd name="connsiteX4" fmla="*/ 1280341 w 1584176"/>
              <a:gd name="connsiteY4" fmla="*/ 724590 h 724590"/>
              <a:gd name="connsiteX5" fmla="*/ 1280341 w 1584176"/>
              <a:gd name="connsiteY5" fmla="*/ 572672 h 724590"/>
              <a:gd name="connsiteX6" fmla="*/ 0 w 1584176"/>
              <a:gd name="connsiteY6" fmla="*/ 572672 h 724590"/>
              <a:gd name="connsiteX7" fmla="*/ 247168 w 1584176"/>
              <a:gd name="connsiteY7" fmla="*/ 373130 h 724590"/>
              <a:gd name="connsiteX8" fmla="*/ 0 w 1584176"/>
              <a:gd name="connsiteY8" fmla="*/ 268837 h 724590"/>
              <a:gd name="connsiteX0" fmla="*/ 0 w 1584176"/>
              <a:gd name="connsiteY0" fmla="*/ 268837 h 724590"/>
              <a:gd name="connsiteX1" fmla="*/ 1280341 w 1584176"/>
              <a:gd name="connsiteY1" fmla="*/ 268837 h 724590"/>
              <a:gd name="connsiteX2" fmla="*/ 1280341 w 1584176"/>
              <a:gd name="connsiteY2" fmla="*/ 116919 h 724590"/>
              <a:gd name="connsiteX3" fmla="*/ 1584176 w 1584176"/>
              <a:gd name="connsiteY3" fmla="*/ 420755 h 724590"/>
              <a:gd name="connsiteX4" fmla="*/ 1280341 w 1584176"/>
              <a:gd name="connsiteY4" fmla="*/ 724590 h 724590"/>
              <a:gd name="connsiteX5" fmla="*/ 1280341 w 1584176"/>
              <a:gd name="connsiteY5" fmla="*/ 572672 h 724590"/>
              <a:gd name="connsiteX6" fmla="*/ 0 w 1584176"/>
              <a:gd name="connsiteY6" fmla="*/ 572672 h 724590"/>
              <a:gd name="connsiteX7" fmla="*/ 247168 w 1584176"/>
              <a:gd name="connsiteY7" fmla="*/ 373130 h 724590"/>
              <a:gd name="connsiteX8" fmla="*/ 0 w 1584176"/>
              <a:gd name="connsiteY8" fmla="*/ 268837 h 724590"/>
              <a:gd name="connsiteX0" fmla="*/ 0 w 1584176"/>
              <a:gd name="connsiteY0" fmla="*/ 268837 h 724590"/>
              <a:gd name="connsiteX1" fmla="*/ 1280341 w 1584176"/>
              <a:gd name="connsiteY1" fmla="*/ 268837 h 724590"/>
              <a:gd name="connsiteX2" fmla="*/ 1280341 w 1584176"/>
              <a:gd name="connsiteY2" fmla="*/ 116919 h 724590"/>
              <a:gd name="connsiteX3" fmla="*/ 1584176 w 1584176"/>
              <a:gd name="connsiteY3" fmla="*/ 420755 h 724590"/>
              <a:gd name="connsiteX4" fmla="*/ 1280341 w 1584176"/>
              <a:gd name="connsiteY4" fmla="*/ 724590 h 724590"/>
              <a:gd name="connsiteX5" fmla="*/ 1280341 w 1584176"/>
              <a:gd name="connsiteY5" fmla="*/ 572672 h 724590"/>
              <a:gd name="connsiteX6" fmla="*/ 0 w 1584176"/>
              <a:gd name="connsiteY6" fmla="*/ 572672 h 724590"/>
              <a:gd name="connsiteX7" fmla="*/ 180493 w 1584176"/>
              <a:gd name="connsiteY7" fmla="*/ 315980 h 724590"/>
              <a:gd name="connsiteX8" fmla="*/ 0 w 1584176"/>
              <a:gd name="connsiteY8" fmla="*/ 268837 h 724590"/>
              <a:gd name="connsiteX0" fmla="*/ 0 w 1584176"/>
              <a:gd name="connsiteY0" fmla="*/ 268837 h 700778"/>
              <a:gd name="connsiteX1" fmla="*/ 1280341 w 1584176"/>
              <a:gd name="connsiteY1" fmla="*/ 268837 h 700778"/>
              <a:gd name="connsiteX2" fmla="*/ 1280341 w 1584176"/>
              <a:gd name="connsiteY2" fmla="*/ 116919 h 700778"/>
              <a:gd name="connsiteX3" fmla="*/ 1584176 w 1584176"/>
              <a:gd name="connsiteY3" fmla="*/ 420755 h 700778"/>
              <a:gd name="connsiteX4" fmla="*/ 1223191 w 1584176"/>
              <a:gd name="connsiteY4" fmla="*/ 700778 h 700778"/>
              <a:gd name="connsiteX5" fmla="*/ 1280341 w 1584176"/>
              <a:gd name="connsiteY5" fmla="*/ 572672 h 700778"/>
              <a:gd name="connsiteX6" fmla="*/ 0 w 1584176"/>
              <a:gd name="connsiteY6" fmla="*/ 572672 h 700778"/>
              <a:gd name="connsiteX7" fmla="*/ 180493 w 1584176"/>
              <a:gd name="connsiteY7" fmla="*/ 315980 h 700778"/>
              <a:gd name="connsiteX8" fmla="*/ 0 w 1584176"/>
              <a:gd name="connsiteY8" fmla="*/ 268837 h 700778"/>
              <a:gd name="connsiteX0" fmla="*/ 0 w 1503213"/>
              <a:gd name="connsiteY0" fmla="*/ 268837 h 700778"/>
              <a:gd name="connsiteX1" fmla="*/ 1280341 w 1503213"/>
              <a:gd name="connsiteY1" fmla="*/ 268837 h 700778"/>
              <a:gd name="connsiteX2" fmla="*/ 1280341 w 1503213"/>
              <a:gd name="connsiteY2" fmla="*/ 116919 h 700778"/>
              <a:gd name="connsiteX3" fmla="*/ 1503213 w 1503213"/>
              <a:gd name="connsiteY3" fmla="*/ 544580 h 700778"/>
              <a:gd name="connsiteX4" fmla="*/ 1223191 w 1503213"/>
              <a:gd name="connsiteY4" fmla="*/ 700778 h 700778"/>
              <a:gd name="connsiteX5" fmla="*/ 1280341 w 1503213"/>
              <a:gd name="connsiteY5" fmla="*/ 572672 h 700778"/>
              <a:gd name="connsiteX6" fmla="*/ 0 w 1503213"/>
              <a:gd name="connsiteY6" fmla="*/ 572672 h 700778"/>
              <a:gd name="connsiteX7" fmla="*/ 180493 w 1503213"/>
              <a:gd name="connsiteY7" fmla="*/ 315980 h 700778"/>
              <a:gd name="connsiteX8" fmla="*/ 0 w 1503213"/>
              <a:gd name="connsiteY8" fmla="*/ 268837 h 700778"/>
              <a:gd name="connsiteX0" fmla="*/ 0 w 1503213"/>
              <a:gd name="connsiteY0" fmla="*/ 268837 h 700778"/>
              <a:gd name="connsiteX1" fmla="*/ 1280341 w 1503213"/>
              <a:gd name="connsiteY1" fmla="*/ 268837 h 700778"/>
              <a:gd name="connsiteX2" fmla="*/ 1347016 w 1503213"/>
              <a:gd name="connsiteY2" fmla="*/ 152638 h 700778"/>
              <a:gd name="connsiteX3" fmla="*/ 1503213 w 1503213"/>
              <a:gd name="connsiteY3" fmla="*/ 544580 h 700778"/>
              <a:gd name="connsiteX4" fmla="*/ 1223191 w 1503213"/>
              <a:gd name="connsiteY4" fmla="*/ 700778 h 700778"/>
              <a:gd name="connsiteX5" fmla="*/ 1280341 w 1503213"/>
              <a:gd name="connsiteY5" fmla="*/ 572672 h 700778"/>
              <a:gd name="connsiteX6" fmla="*/ 0 w 1503213"/>
              <a:gd name="connsiteY6" fmla="*/ 572672 h 700778"/>
              <a:gd name="connsiteX7" fmla="*/ 180493 w 1503213"/>
              <a:gd name="connsiteY7" fmla="*/ 315980 h 700778"/>
              <a:gd name="connsiteX8" fmla="*/ 0 w 1503213"/>
              <a:gd name="connsiteY8" fmla="*/ 268837 h 700778"/>
              <a:gd name="connsiteX0" fmla="*/ 0 w 1503213"/>
              <a:gd name="connsiteY0" fmla="*/ 227684 h 659625"/>
              <a:gd name="connsiteX1" fmla="*/ 1363685 w 1503213"/>
              <a:gd name="connsiteY1" fmla="*/ 294359 h 659625"/>
              <a:gd name="connsiteX2" fmla="*/ 1347016 w 1503213"/>
              <a:gd name="connsiteY2" fmla="*/ 111485 h 659625"/>
              <a:gd name="connsiteX3" fmla="*/ 1503213 w 1503213"/>
              <a:gd name="connsiteY3" fmla="*/ 503427 h 659625"/>
              <a:gd name="connsiteX4" fmla="*/ 1223191 w 1503213"/>
              <a:gd name="connsiteY4" fmla="*/ 659625 h 659625"/>
              <a:gd name="connsiteX5" fmla="*/ 1280341 w 1503213"/>
              <a:gd name="connsiteY5" fmla="*/ 531519 h 659625"/>
              <a:gd name="connsiteX6" fmla="*/ 0 w 1503213"/>
              <a:gd name="connsiteY6" fmla="*/ 531519 h 659625"/>
              <a:gd name="connsiteX7" fmla="*/ 180493 w 1503213"/>
              <a:gd name="connsiteY7" fmla="*/ 274827 h 659625"/>
              <a:gd name="connsiteX8" fmla="*/ 0 w 1503213"/>
              <a:gd name="connsiteY8" fmla="*/ 227684 h 659625"/>
              <a:gd name="connsiteX0" fmla="*/ 0 w 1503213"/>
              <a:gd name="connsiteY0" fmla="*/ 227684 h 659625"/>
              <a:gd name="connsiteX1" fmla="*/ 1363685 w 1503213"/>
              <a:gd name="connsiteY1" fmla="*/ 294359 h 659625"/>
              <a:gd name="connsiteX2" fmla="*/ 1447028 w 1503213"/>
              <a:gd name="connsiteY2" fmla="*/ 168635 h 659625"/>
              <a:gd name="connsiteX3" fmla="*/ 1503213 w 1503213"/>
              <a:gd name="connsiteY3" fmla="*/ 503427 h 659625"/>
              <a:gd name="connsiteX4" fmla="*/ 1223191 w 1503213"/>
              <a:gd name="connsiteY4" fmla="*/ 659625 h 659625"/>
              <a:gd name="connsiteX5" fmla="*/ 1280341 w 1503213"/>
              <a:gd name="connsiteY5" fmla="*/ 531519 h 659625"/>
              <a:gd name="connsiteX6" fmla="*/ 0 w 1503213"/>
              <a:gd name="connsiteY6" fmla="*/ 531519 h 659625"/>
              <a:gd name="connsiteX7" fmla="*/ 180493 w 1503213"/>
              <a:gd name="connsiteY7" fmla="*/ 274827 h 659625"/>
              <a:gd name="connsiteX8" fmla="*/ 0 w 1503213"/>
              <a:gd name="connsiteY8" fmla="*/ 227684 h 659625"/>
              <a:gd name="connsiteX0" fmla="*/ 0 w 1503213"/>
              <a:gd name="connsiteY0" fmla="*/ 188230 h 620171"/>
              <a:gd name="connsiteX1" fmla="*/ 1342253 w 1503213"/>
              <a:gd name="connsiteY1" fmla="*/ 326343 h 620171"/>
              <a:gd name="connsiteX2" fmla="*/ 1447028 w 1503213"/>
              <a:gd name="connsiteY2" fmla="*/ 129181 h 620171"/>
              <a:gd name="connsiteX3" fmla="*/ 1503213 w 1503213"/>
              <a:gd name="connsiteY3" fmla="*/ 463973 h 620171"/>
              <a:gd name="connsiteX4" fmla="*/ 1223191 w 1503213"/>
              <a:gd name="connsiteY4" fmla="*/ 620171 h 620171"/>
              <a:gd name="connsiteX5" fmla="*/ 1280341 w 1503213"/>
              <a:gd name="connsiteY5" fmla="*/ 492065 h 620171"/>
              <a:gd name="connsiteX6" fmla="*/ 0 w 1503213"/>
              <a:gd name="connsiteY6" fmla="*/ 492065 h 620171"/>
              <a:gd name="connsiteX7" fmla="*/ 180493 w 1503213"/>
              <a:gd name="connsiteY7" fmla="*/ 235373 h 620171"/>
              <a:gd name="connsiteX8" fmla="*/ 0 w 1503213"/>
              <a:gd name="connsiteY8" fmla="*/ 188230 h 620171"/>
              <a:gd name="connsiteX0" fmla="*/ 0 w 1503213"/>
              <a:gd name="connsiteY0" fmla="*/ 188230 h 620171"/>
              <a:gd name="connsiteX1" fmla="*/ 1342253 w 1503213"/>
              <a:gd name="connsiteY1" fmla="*/ 326343 h 620171"/>
              <a:gd name="connsiteX2" fmla="*/ 1447028 w 1503213"/>
              <a:gd name="connsiteY2" fmla="*/ 129181 h 620171"/>
              <a:gd name="connsiteX3" fmla="*/ 1503213 w 1503213"/>
              <a:gd name="connsiteY3" fmla="*/ 463973 h 620171"/>
              <a:gd name="connsiteX4" fmla="*/ 1223191 w 1503213"/>
              <a:gd name="connsiteY4" fmla="*/ 620171 h 620171"/>
              <a:gd name="connsiteX5" fmla="*/ 1318441 w 1503213"/>
              <a:gd name="connsiteY5" fmla="*/ 387290 h 620171"/>
              <a:gd name="connsiteX6" fmla="*/ 0 w 1503213"/>
              <a:gd name="connsiteY6" fmla="*/ 492065 h 620171"/>
              <a:gd name="connsiteX7" fmla="*/ 180493 w 1503213"/>
              <a:gd name="connsiteY7" fmla="*/ 235373 h 620171"/>
              <a:gd name="connsiteX8" fmla="*/ 0 w 1503213"/>
              <a:gd name="connsiteY8" fmla="*/ 188230 h 620171"/>
              <a:gd name="connsiteX0" fmla="*/ 0 w 1503213"/>
              <a:gd name="connsiteY0" fmla="*/ 188230 h 522540"/>
              <a:gd name="connsiteX1" fmla="*/ 1342253 w 1503213"/>
              <a:gd name="connsiteY1" fmla="*/ 326343 h 522540"/>
              <a:gd name="connsiteX2" fmla="*/ 1447028 w 1503213"/>
              <a:gd name="connsiteY2" fmla="*/ 129181 h 522540"/>
              <a:gd name="connsiteX3" fmla="*/ 1503213 w 1503213"/>
              <a:gd name="connsiteY3" fmla="*/ 463973 h 522540"/>
              <a:gd name="connsiteX4" fmla="*/ 1273197 w 1503213"/>
              <a:gd name="connsiteY4" fmla="*/ 522540 h 522540"/>
              <a:gd name="connsiteX5" fmla="*/ 1318441 w 1503213"/>
              <a:gd name="connsiteY5" fmla="*/ 387290 h 522540"/>
              <a:gd name="connsiteX6" fmla="*/ 0 w 1503213"/>
              <a:gd name="connsiteY6" fmla="*/ 492065 h 522540"/>
              <a:gd name="connsiteX7" fmla="*/ 180493 w 1503213"/>
              <a:gd name="connsiteY7" fmla="*/ 235373 h 522540"/>
              <a:gd name="connsiteX8" fmla="*/ 0 w 1503213"/>
              <a:gd name="connsiteY8" fmla="*/ 188230 h 522540"/>
              <a:gd name="connsiteX0" fmla="*/ 0 w 1503213"/>
              <a:gd name="connsiteY0" fmla="*/ 188230 h 522540"/>
              <a:gd name="connsiteX1" fmla="*/ 1342253 w 1503213"/>
              <a:gd name="connsiteY1" fmla="*/ 326343 h 522540"/>
              <a:gd name="connsiteX2" fmla="*/ 1430359 w 1503213"/>
              <a:gd name="connsiteY2" fmla="*/ 195856 h 522540"/>
              <a:gd name="connsiteX3" fmla="*/ 1503213 w 1503213"/>
              <a:gd name="connsiteY3" fmla="*/ 463973 h 522540"/>
              <a:gd name="connsiteX4" fmla="*/ 1273197 w 1503213"/>
              <a:gd name="connsiteY4" fmla="*/ 522540 h 522540"/>
              <a:gd name="connsiteX5" fmla="*/ 1318441 w 1503213"/>
              <a:gd name="connsiteY5" fmla="*/ 387290 h 522540"/>
              <a:gd name="connsiteX6" fmla="*/ 0 w 1503213"/>
              <a:gd name="connsiteY6" fmla="*/ 492065 h 522540"/>
              <a:gd name="connsiteX7" fmla="*/ 180493 w 1503213"/>
              <a:gd name="connsiteY7" fmla="*/ 235373 h 522540"/>
              <a:gd name="connsiteX8" fmla="*/ 0 w 1503213"/>
              <a:gd name="connsiteY8" fmla="*/ 188230 h 522540"/>
              <a:gd name="connsiteX0" fmla="*/ 0 w 1569888"/>
              <a:gd name="connsiteY0" fmla="*/ 188230 h 522540"/>
              <a:gd name="connsiteX1" fmla="*/ 1342253 w 1569888"/>
              <a:gd name="connsiteY1" fmla="*/ 326343 h 522540"/>
              <a:gd name="connsiteX2" fmla="*/ 1430359 w 1569888"/>
              <a:gd name="connsiteY2" fmla="*/ 195856 h 522540"/>
              <a:gd name="connsiteX3" fmla="*/ 1569888 w 1569888"/>
              <a:gd name="connsiteY3" fmla="*/ 511598 h 522540"/>
              <a:gd name="connsiteX4" fmla="*/ 1273197 w 1569888"/>
              <a:gd name="connsiteY4" fmla="*/ 522540 h 522540"/>
              <a:gd name="connsiteX5" fmla="*/ 1318441 w 1569888"/>
              <a:gd name="connsiteY5" fmla="*/ 387290 h 522540"/>
              <a:gd name="connsiteX6" fmla="*/ 0 w 1569888"/>
              <a:gd name="connsiteY6" fmla="*/ 492065 h 522540"/>
              <a:gd name="connsiteX7" fmla="*/ 180493 w 1569888"/>
              <a:gd name="connsiteY7" fmla="*/ 235373 h 522540"/>
              <a:gd name="connsiteX8" fmla="*/ 0 w 1569888"/>
              <a:gd name="connsiteY8" fmla="*/ 188230 h 522540"/>
              <a:gd name="connsiteX0" fmla="*/ 0 w 1569888"/>
              <a:gd name="connsiteY0" fmla="*/ 184575 h 518885"/>
              <a:gd name="connsiteX1" fmla="*/ 1354160 w 1569888"/>
              <a:gd name="connsiteY1" fmla="*/ 329832 h 518885"/>
              <a:gd name="connsiteX2" fmla="*/ 1430359 w 1569888"/>
              <a:gd name="connsiteY2" fmla="*/ 192201 h 518885"/>
              <a:gd name="connsiteX3" fmla="*/ 1569888 w 1569888"/>
              <a:gd name="connsiteY3" fmla="*/ 507943 h 518885"/>
              <a:gd name="connsiteX4" fmla="*/ 1273197 w 1569888"/>
              <a:gd name="connsiteY4" fmla="*/ 518885 h 518885"/>
              <a:gd name="connsiteX5" fmla="*/ 1318441 w 1569888"/>
              <a:gd name="connsiteY5" fmla="*/ 383635 h 518885"/>
              <a:gd name="connsiteX6" fmla="*/ 0 w 1569888"/>
              <a:gd name="connsiteY6" fmla="*/ 488410 h 518885"/>
              <a:gd name="connsiteX7" fmla="*/ 180493 w 1569888"/>
              <a:gd name="connsiteY7" fmla="*/ 231718 h 518885"/>
              <a:gd name="connsiteX8" fmla="*/ 0 w 1569888"/>
              <a:gd name="connsiteY8" fmla="*/ 184575 h 518885"/>
              <a:gd name="connsiteX0" fmla="*/ 0 w 1569888"/>
              <a:gd name="connsiteY0" fmla="*/ 184575 h 518885"/>
              <a:gd name="connsiteX1" fmla="*/ 1354160 w 1569888"/>
              <a:gd name="connsiteY1" fmla="*/ 329832 h 518885"/>
              <a:gd name="connsiteX2" fmla="*/ 1430359 w 1569888"/>
              <a:gd name="connsiteY2" fmla="*/ 192201 h 518885"/>
              <a:gd name="connsiteX3" fmla="*/ 1569888 w 1569888"/>
              <a:gd name="connsiteY3" fmla="*/ 507943 h 518885"/>
              <a:gd name="connsiteX4" fmla="*/ 1273197 w 1569888"/>
              <a:gd name="connsiteY4" fmla="*/ 518885 h 518885"/>
              <a:gd name="connsiteX5" fmla="*/ 1318441 w 1569888"/>
              <a:gd name="connsiteY5" fmla="*/ 383635 h 518885"/>
              <a:gd name="connsiteX6" fmla="*/ 109537 w 1569888"/>
              <a:gd name="connsiteY6" fmla="*/ 447928 h 518885"/>
              <a:gd name="connsiteX7" fmla="*/ 180493 w 1569888"/>
              <a:gd name="connsiteY7" fmla="*/ 231718 h 518885"/>
              <a:gd name="connsiteX8" fmla="*/ 0 w 1569888"/>
              <a:gd name="connsiteY8" fmla="*/ 184575 h 518885"/>
              <a:gd name="connsiteX0" fmla="*/ 0 w 1569888"/>
              <a:gd name="connsiteY0" fmla="*/ 184575 h 518885"/>
              <a:gd name="connsiteX1" fmla="*/ 1354160 w 1569888"/>
              <a:gd name="connsiteY1" fmla="*/ 329832 h 518885"/>
              <a:gd name="connsiteX2" fmla="*/ 1430359 w 1569888"/>
              <a:gd name="connsiteY2" fmla="*/ 192201 h 518885"/>
              <a:gd name="connsiteX3" fmla="*/ 1569888 w 1569888"/>
              <a:gd name="connsiteY3" fmla="*/ 507943 h 518885"/>
              <a:gd name="connsiteX4" fmla="*/ 1273197 w 1569888"/>
              <a:gd name="connsiteY4" fmla="*/ 518885 h 518885"/>
              <a:gd name="connsiteX5" fmla="*/ 1318441 w 1569888"/>
              <a:gd name="connsiteY5" fmla="*/ 383635 h 518885"/>
              <a:gd name="connsiteX6" fmla="*/ 109537 w 1569888"/>
              <a:gd name="connsiteY6" fmla="*/ 447928 h 518885"/>
              <a:gd name="connsiteX7" fmla="*/ 180493 w 1569888"/>
              <a:gd name="connsiteY7" fmla="*/ 231718 h 518885"/>
              <a:gd name="connsiteX8" fmla="*/ 0 w 1569888"/>
              <a:gd name="connsiteY8" fmla="*/ 184575 h 518885"/>
              <a:gd name="connsiteX0" fmla="*/ 0 w 1569888"/>
              <a:gd name="connsiteY0" fmla="*/ 184575 h 518885"/>
              <a:gd name="connsiteX1" fmla="*/ 1354160 w 1569888"/>
              <a:gd name="connsiteY1" fmla="*/ 329832 h 518885"/>
              <a:gd name="connsiteX2" fmla="*/ 1430359 w 1569888"/>
              <a:gd name="connsiteY2" fmla="*/ 192201 h 518885"/>
              <a:gd name="connsiteX3" fmla="*/ 1569888 w 1569888"/>
              <a:gd name="connsiteY3" fmla="*/ 507943 h 518885"/>
              <a:gd name="connsiteX4" fmla="*/ 1273197 w 1569888"/>
              <a:gd name="connsiteY4" fmla="*/ 518885 h 518885"/>
              <a:gd name="connsiteX5" fmla="*/ 1318441 w 1569888"/>
              <a:gd name="connsiteY5" fmla="*/ 383635 h 518885"/>
              <a:gd name="connsiteX6" fmla="*/ 109537 w 1569888"/>
              <a:gd name="connsiteY6" fmla="*/ 447928 h 518885"/>
              <a:gd name="connsiteX7" fmla="*/ 180493 w 1569888"/>
              <a:gd name="connsiteY7" fmla="*/ 231718 h 518885"/>
              <a:gd name="connsiteX8" fmla="*/ 0 w 1569888"/>
              <a:gd name="connsiteY8" fmla="*/ 184575 h 518885"/>
              <a:gd name="connsiteX0" fmla="*/ 0 w 1569888"/>
              <a:gd name="connsiteY0" fmla="*/ 184575 h 518885"/>
              <a:gd name="connsiteX1" fmla="*/ 1354160 w 1569888"/>
              <a:gd name="connsiteY1" fmla="*/ 329832 h 518885"/>
              <a:gd name="connsiteX2" fmla="*/ 1430359 w 1569888"/>
              <a:gd name="connsiteY2" fmla="*/ 192201 h 518885"/>
              <a:gd name="connsiteX3" fmla="*/ 1569888 w 1569888"/>
              <a:gd name="connsiteY3" fmla="*/ 507943 h 518885"/>
              <a:gd name="connsiteX4" fmla="*/ 1273197 w 1569888"/>
              <a:gd name="connsiteY4" fmla="*/ 518885 h 518885"/>
              <a:gd name="connsiteX5" fmla="*/ 1318441 w 1569888"/>
              <a:gd name="connsiteY5" fmla="*/ 383635 h 518885"/>
              <a:gd name="connsiteX6" fmla="*/ 109537 w 1569888"/>
              <a:gd name="connsiteY6" fmla="*/ 447928 h 518885"/>
              <a:gd name="connsiteX7" fmla="*/ 180493 w 1569888"/>
              <a:gd name="connsiteY7" fmla="*/ 231718 h 518885"/>
              <a:gd name="connsiteX8" fmla="*/ 0 w 1569888"/>
              <a:gd name="connsiteY8" fmla="*/ 184575 h 518885"/>
              <a:gd name="connsiteX0" fmla="*/ 0 w 1569888"/>
              <a:gd name="connsiteY0" fmla="*/ 184575 h 518885"/>
              <a:gd name="connsiteX1" fmla="*/ 1354160 w 1569888"/>
              <a:gd name="connsiteY1" fmla="*/ 329832 h 518885"/>
              <a:gd name="connsiteX2" fmla="*/ 1430359 w 1569888"/>
              <a:gd name="connsiteY2" fmla="*/ 192201 h 518885"/>
              <a:gd name="connsiteX3" fmla="*/ 1569888 w 1569888"/>
              <a:gd name="connsiteY3" fmla="*/ 507943 h 518885"/>
              <a:gd name="connsiteX4" fmla="*/ 1273197 w 1569888"/>
              <a:gd name="connsiteY4" fmla="*/ 518885 h 518885"/>
              <a:gd name="connsiteX5" fmla="*/ 1318441 w 1569888"/>
              <a:gd name="connsiteY5" fmla="*/ 383635 h 518885"/>
              <a:gd name="connsiteX6" fmla="*/ 109537 w 1569888"/>
              <a:gd name="connsiteY6" fmla="*/ 447928 h 518885"/>
              <a:gd name="connsiteX7" fmla="*/ 180493 w 1569888"/>
              <a:gd name="connsiteY7" fmla="*/ 231718 h 518885"/>
              <a:gd name="connsiteX8" fmla="*/ 0 w 1569888"/>
              <a:gd name="connsiteY8" fmla="*/ 184575 h 518885"/>
              <a:gd name="connsiteX0" fmla="*/ 0 w 1569888"/>
              <a:gd name="connsiteY0" fmla="*/ 184575 h 518885"/>
              <a:gd name="connsiteX1" fmla="*/ 1354160 w 1569888"/>
              <a:gd name="connsiteY1" fmla="*/ 329832 h 518885"/>
              <a:gd name="connsiteX2" fmla="*/ 1430359 w 1569888"/>
              <a:gd name="connsiteY2" fmla="*/ 192201 h 518885"/>
              <a:gd name="connsiteX3" fmla="*/ 1569888 w 1569888"/>
              <a:gd name="connsiteY3" fmla="*/ 507943 h 518885"/>
              <a:gd name="connsiteX4" fmla="*/ 1273197 w 1569888"/>
              <a:gd name="connsiteY4" fmla="*/ 518885 h 518885"/>
              <a:gd name="connsiteX5" fmla="*/ 1318441 w 1569888"/>
              <a:gd name="connsiteY5" fmla="*/ 383635 h 518885"/>
              <a:gd name="connsiteX6" fmla="*/ 109537 w 1569888"/>
              <a:gd name="connsiteY6" fmla="*/ 447928 h 518885"/>
              <a:gd name="connsiteX7" fmla="*/ 180493 w 1569888"/>
              <a:gd name="connsiteY7" fmla="*/ 231718 h 518885"/>
              <a:gd name="connsiteX8" fmla="*/ 0 w 1569888"/>
              <a:gd name="connsiteY8" fmla="*/ 184575 h 518885"/>
              <a:gd name="connsiteX0" fmla="*/ 0 w 1569888"/>
              <a:gd name="connsiteY0" fmla="*/ 163859 h 498169"/>
              <a:gd name="connsiteX1" fmla="*/ 1354160 w 1569888"/>
              <a:gd name="connsiteY1" fmla="*/ 309116 h 498169"/>
              <a:gd name="connsiteX2" fmla="*/ 1430359 w 1569888"/>
              <a:gd name="connsiteY2" fmla="*/ 171485 h 498169"/>
              <a:gd name="connsiteX3" fmla="*/ 1569888 w 1569888"/>
              <a:gd name="connsiteY3" fmla="*/ 487227 h 498169"/>
              <a:gd name="connsiteX4" fmla="*/ 1273197 w 1569888"/>
              <a:gd name="connsiteY4" fmla="*/ 498169 h 498169"/>
              <a:gd name="connsiteX5" fmla="*/ 1318441 w 1569888"/>
              <a:gd name="connsiteY5" fmla="*/ 362919 h 498169"/>
              <a:gd name="connsiteX6" fmla="*/ 109537 w 1569888"/>
              <a:gd name="connsiteY6" fmla="*/ 427212 h 498169"/>
              <a:gd name="connsiteX7" fmla="*/ 180493 w 1569888"/>
              <a:gd name="connsiteY7" fmla="*/ 211002 h 498169"/>
              <a:gd name="connsiteX8" fmla="*/ 0 w 1569888"/>
              <a:gd name="connsiteY8" fmla="*/ 163859 h 498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9888" h="498169">
                <a:moveTo>
                  <a:pt x="0" y="163859"/>
                </a:moveTo>
                <a:cubicBezTo>
                  <a:pt x="219612" y="30509"/>
                  <a:pt x="603530" y="-186184"/>
                  <a:pt x="1354160" y="309116"/>
                </a:cubicBezTo>
                <a:lnTo>
                  <a:pt x="1430359" y="171485"/>
                </a:lnTo>
                <a:lnTo>
                  <a:pt x="1569888" y="487227"/>
                </a:lnTo>
                <a:lnTo>
                  <a:pt x="1273197" y="498169"/>
                </a:lnTo>
                <a:lnTo>
                  <a:pt x="1318441" y="362919"/>
                </a:lnTo>
                <a:cubicBezTo>
                  <a:pt x="720211" y="-46656"/>
                  <a:pt x="419636" y="229569"/>
                  <a:pt x="109537" y="427212"/>
                </a:cubicBezTo>
                <a:cubicBezTo>
                  <a:pt x="144301" y="365460"/>
                  <a:pt x="110010" y="415629"/>
                  <a:pt x="180493" y="211002"/>
                </a:cubicBezTo>
                <a:lnTo>
                  <a:pt x="0" y="163859"/>
                </a:lnTo>
                <a:close/>
              </a:path>
            </a:pathLst>
          </a:custGeom>
          <a:solidFill>
            <a:srgbClr val="FF0000">
              <a:alpha val="2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67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D45D06-BC61-49E7-806C-CDB26BDF9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499" y="152917"/>
            <a:ext cx="7047570" cy="417367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GV Gold</a:t>
            </a:r>
            <a:r>
              <a:rPr lang="ru-RU" sz="3200" b="1" dirty="0">
                <a:solidFill>
                  <a:schemeClr val="bg1"/>
                </a:solidFill>
              </a:rPr>
              <a:t> Сегодня</a:t>
            </a:r>
            <a:endParaRPr lang="ru-RU" sz="3200" dirty="0"/>
          </a:p>
        </p:txBody>
      </p:sp>
      <p:sp>
        <p:nvSpPr>
          <p:cNvPr id="3" name="Стрелка: пятиугольник 2">
            <a:extLst>
              <a:ext uri="{FF2B5EF4-FFF2-40B4-BE49-F238E27FC236}">
                <a16:creationId xmlns:a16="http://schemas.microsoft.com/office/drawing/2014/main" xmlns="" id="{DFFD0F78-C622-418A-BA97-7A83D78F7D6A}"/>
              </a:ext>
            </a:extLst>
          </p:cNvPr>
          <p:cNvSpPr/>
          <p:nvPr/>
        </p:nvSpPr>
        <p:spPr bwMode="auto">
          <a:xfrm>
            <a:off x="438066" y="1052736"/>
            <a:ext cx="2754545" cy="1008112"/>
          </a:xfrm>
          <a:prstGeom prst="homePlate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chemeClr val="accent1"/>
                </a:solidFill>
                <a:latin typeface="Arial" charset="0"/>
              </a:rPr>
              <a:t>Один из лидеров отрасли в РФ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7" name="Стрелка: пятиугольник 6">
            <a:extLst>
              <a:ext uri="{FF2B5EF4-FFF2-40B4-BE49-F238E27FC236}">
                <a16:creationId xmlns:a16="http://schemas.microsoft.com/office/drawing/2014/main" xmlns="" id="{072177E9-E720-458A-998F-6DD1F1E3FF1C}"/>
              </a:ext>
            </a:extLst>
          </p:cNvPr>
          <p:cNvSpPr/>
          <p:nvPr/>
        </p:nvSpPr>
        <p:spPr bwMode="auto">
          <a:xfrm>
            <a:off x="467538" y="2458218"/>
            <a:ext cx="2754545" cy="1008112"/>
          </a:xfrm>
          <a:prstGeom prst="homePlate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2000" b="1" dirty="0">
                <a:solidFill>
                  <a:schemeClr val="accent1"/>
                </a:solidFill>
              </a:rPr>
              <a:t>Сбалансированный портфель проектов</a:t>
            </a:r>
          </a:p>
        </p:txBody>
      </p:sp>
      <p:sp>
        <p:nvSpPr>
          <p:cNvPr id="9" name="Стрелка: пятиугольник 8">
            <a:extLst>
              <a:ext uri="{FF2B5EF4-FFF2-40B4-BE49-F238E27FC236}">
                <a16:creationId xmlns:a16="http://schemas.microsoft.com/office/drawing/2014/main" xmlns="" id="{34BC3D28-52F1-498B-86D0-54E3DA9A1B98}"/>
              </a:ext>
            </a:extLst>
          </p:cNvPr>
          <p:cNvSpPr/>
          <p:nvPr/>
        </p:nvSpPr>
        <p:spPr bwMode="auto">
          <a:xfrm>
            <a:off x="457193" y="3956576"/>
            <a:ext cx="2754545" cy="1008112"/>
          </a:xfrm>
          <a:prstGeom prst="homePlate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2000" b="1" dirty="0">
                <a:solidFill>
                  <a:schemeClr val="accent1"/>
                </a:solidFill>
              </a:rPr>
              <a:t>Высокие стандарты управления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10" name="Стрелка: пятиугольник 9">
            <a:extLst>
              <a:ext uri="{FF2B5EF4-FFF2-40B4-BE49-F238E27FC236}">
                <a16:creationId xmlns:a16="http://schemas.microsoft.com/office/drawing/2014/main" xmlns="" id="{5A1565E8-FB57-4B80-94BA-40559A9525D6}"/>
              </a:ext>
            </a:extLst>
          </p:cNvPr>
          <p:cNvSpPr/>
          <p:nvPr/>
        </p:nvSpPr>
        <p:spPr bwMode="auto">
          <a:xfrm>
            <a:off x="467537" y="5301208"/>
            <a:ext cx="2754545" cy="1008112"/>
          </a:xfrm>
          <a:prstGeom prst="homePlate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2000" b="1" dirty="0">
                <a:solidFill>
                  <a:schemeClr val="accent1"/>
                </a:solidFill>
              </a:rPr>
              <a:t>Устойчивые финансовые показатели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FCEA566-721E-47DF-8A88-A81695F506B9}"/>
              </a:ext>
            </a:extLst>
          </p:cNvPr>
          <p:cNvSpPr/>
          <p:nvPr/>
        </p:nvSpPr>
        <p:spPr>
          <a:xfrm>
            <a:off x="3305534" y="894997"/>
            <a:ext cx="5868144" cy="826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3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Объем </a:t>
            </a:r>
            <a:r>
              <a:rPr lang="ru-RU" dirty="0">
                <a:solidFill>
                  <a:schemeClr val="bg1"/>
                </a:solidFill>
              </a:rPr>
              <a:t>производства в 2016 году – </a:t>
            </a:r>
            <a:r>
              <a:rPr lang="ru-RU" dirty="0" smtClean="0">
                <a:solidFill>
                  <a:schemeClr val="bg1"/>
                </a:solidFill>
              </a:rPr>
              <a:t>5,1 т  золота</a:t>
            </a:r>
          </a:p>
          <a:p>
            <a:pPr marL="285750" indent="-285750">
              <a:lnSpc>
                <a:spcPts val="3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План </a:t>
            </a:r>
            <a:r>
              <a:rPr lang="ru-RU" dirty="0">
                <a:solidFill>
                  <a:schemeClr val="bg1"/>
                </a:solidFill>
              </a:rPr>
              <a:t>в 2017 году ≈ 6,6 т </a:t>
            </a:r>
            <a:r>
              <a:rPr lang="ru-RU" dirty="0" smtClean="0">
                <a:solidFill>
                  <a:schemeClr val="bg1"/>
                </a:solidFill>
              </a:rPr>
              <a:t> золота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D035AD50-E110-45F7-B2F5-20F837847A82}"/>
              </a:ext>
            </a:extLst>
          </p:cNvPr>
          <p:cNvSpPr/>
          <p:nvPr/>
        </p:nvSpPr>
        <p:spPr>
          <a:xfrm>
            <a:off x="3305534" y="1761946"/>
            <a:ext cx="597666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3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Построены 6 </a:t>
            </a:r>
            <a:r>
              <a:rPr lang="ru-RU" dirty="0" smtClean="0">
                <a:solidFill>
                  <a:schemeClr val="bg1"/>
                </a:solidFill>
              </a:rPr>
              <a:t>золотоизвлекательных  </a:t>
            </a:r>
            <a:r>
              <a:rPr lang="ru-RU" dirty="0">
                <a:solidFill>
                  <a:schemeClr val="bg1"/>
                </a:solidFill>
              </a:rPr>
              <a:t>фабрик общей производительностью 8 млн т  руды в </a:t>
            </a:r>
            <a:r>
              <a:rPr lang="ru-RU" dirty="0" smtClean="0">
                <a:solidFill>
                  <a:schemeClr val="bg1"/>
                </a:solidFill>
              </a:rPr>
              <a:t>год</a:t>
            </a:r>
          </a:p>
          <a:p>
            <a:pPr marL="285750" indent="-285750">
              <a:lnSpc>
                <a:spcPts val="3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20 добычных и разведочных лицензий </a:t>
            </a:r>
          </a:p>
          <a:p>
            <a:pPr marL="285750" indent="-285750">
              <a:lnSpc>
                <a:spcPts val="3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Разведочный потенциал – 696 т 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ru-RU" dirty="0">
                <a:solidFill>
                  <a:schemeClr val="bg1"/>
                </a:solidFill>
              </a:rPr>
              <a:t>22,37 </a:t>
            </a:r>
            <a:r>
              <a:rPr lang="en-US" dirty="0">
                <a:solidFill>
                  <a:schemeClr val="bg1"/>
                </a:solidFill>
              </a:rPr>
              <a:t>Moz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lnSpc>
                <a:spcPts val="3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Ресурсы   – 287 т золота,  в т.ч. запасы 180 т</a:t>
            </a:r>
          </a:p>
          <a:p>
            <a:pPr marL="285750" indent="-285750">
              <a:lnSpc>
                <a:spcPts val="3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5B37DCEB-0BE6-4C33-A556-D3F6A2BF78A9}"/>
              </a:ext>
            </a:extLst>
          </p:cNvPr>
          <p:cNvSpPr/>
          <p:nvPr/>
        </p:nvSpPr>
        <p:spPr>
          <a:xfrm>
            <a:off x="3275717" y="3681451"/>
            <a:ext cx="5907786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3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Прозрачная структура акционеров</a:t>
            </a:r>
          </a:p>
          <a:p>
            <a:pPr marL="285750" indent="-285750">
              <a:lnSpc>
                <a:spcPts val="3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Годовая и промежуточная отчетность готовится по МСФО </a:t>
            </a:r>
            <a:endParaRPr lang="ru-RU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ts val="3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Авторитетные </a:t>
            </a:r>
            <a:r>
              <a:rPr lang="ru-RU" dirty="0">
                <a:solidFill>
                  <a:schemeClr val="bg1"/>
                </a:solidFill>
              </a:rPr>
              <a:t>институциональные акционеры (</a:t>
            </a:r>
            <a:r>
              <a:rPr lang="ru-RU" dirty="0" err="1">
                <a:solidFill>
                  <a:schemeClr val="bg1"/>
                </a:solidFill>
              </a:rPr>
              <a:t>BlackRock</a:t>
            </a:r>
            <a:r>
              <a:rPr lang="en-US" dirty="0">
                <a:solidFill>
                  <a:schemeClr val="bg1"/>
                </a:solidFill>
              </a:rPr>
              <a:t> 17,99%</a:t>
            </a:r>
            <a:r>
              <a:rPr lang="ru-RU" dirty="0">
                <a:solidFill>
                  <a:schemeClr val="bg1"/>
                </a:solidFill>
              </a:rPr>
              <a:t>, ЕБРР</a:t>
            </a:r>
            <a:r>
              <a:rPr lang="en-US" dirty="0">
                <a:solidFill>
                  <a:schemeClr val="bg1"/>
                </a:solidFill>
              </a:rPr>
              <a:t> 5,26%</a:t>
            </a:r>
            <a:r>
              <a:rPr lang="ru-RU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8BFA51B0-5FBA-4949-9B34-B010CF0E2073}"/>
              </a:ext>
            </a:extLst>
          </p:cNvPr>
          <p:cNvSpPr/>
          <p:nvPr/>
        </p:nvSpPr>
        <p:spPr>
          <a:xfrm>
            <a:off x="3331942" y="5698836"/>
            <a:ext cx="4572000" cy="82650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ts val="3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EBITDA 2016 г – </a:t>
            </a:r>
            <a:r>
              <a:rPr lang="en-US" dirty="0">
                <a:solidFill>
                  <a:schemeClr val="bg1"/>
                </a:solidFill>
              </a:rPr>
              <a:t>$</a:t>
            </a:r>
            <a:r>
              <a:rPr lang="ru-RU" dirty="0">
                <a:solidFill>
                  <a:schemeClr val="bg1"/>
                </a:solidFill>
              </a:rPr>
              <a:t>124 млн</a:t>
            </a:r>
          </a:p>
          <a:p>
            <a:pPr marL="285750" indent="-285750">
              <a:lnSpc>
                <a:spcPts val="3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Рентабельность по EВITDA 2016 – 5</a:t>
            </a:r>
            <a:r>
              <a:rPr lang="en-US" dirty="0">
                <a:solidFill>
                  <a:schemeClr val="bg1"/>
                </a:solidFill>
              </a:rPr>
              <a:t>6</a:t>
            </a:r>
            <a:r>
              <a:rPr lang="ru-RU" dirty="0">
                <a:solidFill>
                  <a:schemeClr val="bg1"/>
                </a:solidFill>
              </a:rPr>
              <a:t> %</a:t>
            </a:r>
          </a:p>
        </p:txBody>
      </p:sp>
    </p:spTree>
    <p:extLst>
      <p:ext uri="{BB962C8B-B14F-4D97-AF65-F5344CB8AC3E}">
        <p14:creationId xmlns:p14="http://schemas.microsoft.com/office/powerpoint/2010/main" val="341800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2129586"/>
              </p:ext>
            </p:extLst>
          </p:nvPr>
        </p:nvGraphicFramePr>
        <p:xfrm>
          <a:off x="0" y="3645023"/>
          <a:ext cx="4406989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16054" y="725795"/>
            <a:ext cx="42540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40000"/>
              </a:spcBef>
              <a:spcAft>
                <a:spcPct val="0"/>
              </a:spcAft>
              <a:buClr>
                <a:srgbClr val="00447F"/>
              </a:buClr>
              <a:buSzPct val="100000"/>
            </a:pPr>
            <a:r>
              <a:rPr lang="ru-RU" sz="2400" b="1" u="sng" dirty="0">
                <a:solidFill>
                  <a:srgbClr val="FFC000"/>
                </a:solidFill>
              </a:rPr>
              <a:t>Движение к цели </a:t>
            </a:r>
            <a:r>
              <a:rPr lang="ru-RU" sz="2400" b="1" u="sng" dirty="0" smtClean="0">
                <a:solidFill>
                  <a:srgbClr val="FFC000"/>
                </a:solidFill>
              </a:rPr>
              <a:t>сегодня </a:t>
            </a:r>
            <a:r>
              <a:rPr lang="en-US" sz="1600" b="1" dirty="0" smtClean="0">
                <a:solidFill>
                  <a:schemeClr val="bg1"/>
                </a:solidFill>
              </a:rPr>
              <a:t>- </a:t>
            </a:r>
            <a:r>
              <a:rPr lang="ru-RU" b="1" dirty="0">
                <a:solidFill>
                  <a:srgbClr val="FFC000"/>
                </a:solidFill>
              </a:rPr>
              <a:t>з</a:t>
            </a:r>
            <a:r>
              <a:rPr lang="ru-RU" altLang="ru-RU" b="1" kern="0" dirty="0">
                <a:solidFill>
                  <a:srgbClr val="FFC000"/>
                </a:solidFill>
                <a:ea typeface="LF_Kai"/>
                <a:cs typeface="Aparajita" panose="020B0604020202020204" pitchFamily="34" charset="0"/>
              </a:rPr>
              <a:t>апуск двух ГОКов в 2017 году:</a:t>
            </a:r>
          </a:p>
          <a:p>
            <a:endParaRPr lang="ru-RU" sz="800" b="1" u="sng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750" y="157704"/>
            <a:ext cx="7047570" cy="417367"/>
          </a:xfrm>
        </p:spPr>
        <p:txBody>
          <a:bodyPr/>
          <a:lstStyle/>
          <a:p>
            <a:r>
              <a:rPr lang="ru-RU" sz="3200" b="1" dirty="0">
                <a:solidFill>
                  <a:schemeClr val="bg1"/>
                </a:solidFill>
              </a:rPr>
              <a:t>Стратегия развития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Компании</a:t>
            </a:r>
          </a:p>
        </p:txBody>
      </p:sp>
      <p:sp>
        <p:nvSpPr>
          <p:cNvPr id="51" name="Прямоугольник 50"/>
          <p:cNvSpPr/>
          <p:nvPr/>
        </p:nvSpPr>
        <p:spPr bwMode="auto">
          <a:xfrm>
            <a:off x="88491" y="821488"/>
            <a:ext cx="4041036" cy="267952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bg1"/>
                </a:solidFill>
              </a:rPr>
              <a:t>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bg1"/>
                </a:solidFill>
              </a:rPr>
              <a:t>         </a:t>
            </a:r>
            <a:endParaRPr lang="ru-RU" sz="2400" b="1" dirty="0">
              <a:solidFill>
                <a:schemeClr val="bg1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bg1"/>
                </a:solidFill>
              </a:rPr>
              <a:t>    </a:t>
            </a:r>
            <a:r>
              <a:rPr lang="ru-RU" sz="2400" b="1" u="sng" dirty="0">
                <a:solidFill>
                  <a:srgbClr val="FFC000"/>
                </a:solidFill>
              </a:rPr>
              <a:t>Основные  цели</a:t>
            </a:r>
            <a:r>
              <a:rPr lang="ru-RU" sz="2400" b="1" u="sng" dirty="0" smtClean="0">
                <a:solidFill>
                  <a:srgbClr val="FFC000"/>
                </a:solidFill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800" b="1" u="sng" dirty="0" smtClean="0">
              <a:solidFill>
                <a:schemeClr val="bg1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800" b="1" u="sng" dirty="0">
              <a:solidFill>
                <a:schemeClr val="bg1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800" b="1" u="sng" dirty="0" smtClean="0">
              <a:solidFill>
                <a:schemeClr val="bg1"/>
              </a:solidFill>
            </a:endParaRPr>
          </a:p>
          <a:p>
            <a:pPr marL="285750" indent="-285750" fontAlgn="base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bg1"/>
                </a:solidFill>
              </a:rPr>
              <a:t>Войти </a:t>
            </a:r>
            <a:r>
              <a:rPr lang="ru-RU" b="1" dirty="0">
                <a:solidFill>
                  <a:schemeClr val="bg1"/>
                </a:solidFill>
              </a:rPr>
              <a:t>в ТОП-5 золотодобывающих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        компаний России к 2020 </a:t>
            </a:r>
            <a:r>
              <a:rPr lang="ru-RU" b="1" dirty="0" smtClean="0">
                <a:solidFill>
                  <a:schemeClr val="bg1"/>
                </a:solidFill>
              </a:rPr>
              <a:t>году</a:t>
            </a:r>
          </a:p>
          <a:p>
            <a:pPr fontAlgn="base">
              <a:buClr>
                <a:srgbClr val="FFC000"/>
              </a:buClr>
            </a:pPr>
            <a:endParaRPr lang="ru-RU" b="1" dirty="0">
              <a:solidFill>
                <a:schemeClr val="bg1"/>
              </a:solidFill>
            </a:endParaRPr>
          </a:p>
          <a:p>
            <a:pPr marL="285750" indent="-285750" fontAlgn="base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1"/>
                </a:solidFill>
              </a:rPr>
              <a:t> Увеличить объем производства минимально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до </a:t>
            </a:r>
            <a:r>
              <a:rPr lang="en-US" b="1" dirty="0">
                <a:solidFill>
                  <a:schemeClr val="bg1"/>
                </a:solidFill>
              </a:rPr>
              <a:t>15</a:t>
            </a:r>
            <a:r>
              <a:rPr lang="ru-RU" b="1" dirty="0">
                <a:solidFill>
                  <a:schemeClr val="bg1"/>
                </a:solidFill>
              </a:rPr>
              <a:t> т (</a:t>
            </a:r>
            <a:r>
              <a:rPr lang="en-US" b="1" dirty="0">
                <a:solidFill>
                  <a:schemeClr val="bg1"/>
                </a:solidFill>
              </a:rPr>
              <a:t>482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koz</a:t>
            </a:r>
            <a:r>
              <a:rPr lang="ru-RU" b="1" dirty="0">
                <a:solidFill>
                  <a:schemeClr val="bg1"/>
                </a:solidFill>
              </a:rPr>
              <a:t>) </a:t>
            </a:r>
            <a:r>
              <a:rPr lang="ru-RU" b="1" dirty="0" smtClean="0">
                <a:solidFill>
                  <a:schemeClr val="bg1"/>
                </a:solidFill>
              </a:rPr>
              <a:t>золота </a:t>
            </a:r>
            <a:r>
              <a:rPr lang="ru-RU" b="1" dirty="0">
                <a:solidFill>
                  <a:schemeClr val="bg1"/>
                </a:solidFill>
              </a:rPr>
              <a:t>к 2020 году при сохранении низкой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себестоимости</a:t>
            </a:r>
            <a:endParaRPr lang="ru-RU" b="1" dirty="0">
              <a:solidFill>
                <a:schemeClr val="bg1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chemeClr val="bg1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68" name="Gerade Verbindung 13"/>
          <p:cNvCxnSpPr>
            <a:cxnSpLocks/>
          </p:cNvCxnSpPr>
          <p:nvPr/>
        </p:nvCxnSpPr>
        <p:spPr bwMode="gray">
          <a:xfrm>
            <a:off x="4908475" y="1556792"/>
            <a:ext cx="2543845" cy="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099" name="Picture 3" descr="C:\Users\kvs\Desktop\рабочая\фотографии\Дражное\Дражное\DSC_03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054" y="3861048"/>
            <a:ext cx="4317781" cy="28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Текст 4"/>
          <p:cNvSpPr>
            <a:spLocks noGrp="1"/>
          </p:cNvSpPr>
          <p:nvPr>
            <p:ph type="body" sz="quarter" idx="17"/>
          </p:nvPr>
        </p:nvSpPr>
        <p:spPr>
          <a:xfrm>
            <a:off x="373331" y="3872336"/>
            <a:ext cx="4793138" cy="268426"/>
          </a:xfrm>
        </p:spPr>
        <p:txBody>
          <a:bodyPr/>
          <a:lstStyle/>
          <a:p>
            <a:r>
              <a:rPr lang="ru-RU" sz="2000" u="sng" dirty="0">
                <a:solidFill>
                  <a:srgbClr val="FFC000"/>
                </a:solidFill>
                <a:ea typeface="LF_Kai"/>
              </a:rPr>
              <a:t>Программа </a:t>
            </a:r>
            <a:r>
              <a:rPr lang="ru-RU" sz="2000" u="sng" dirty="0" smtClean="0">
                <a:solidFill>
                  <a:srgbClr val="FFC000"/>
                </a:solidFill>
                <a:ea typeface="LF_Kai"/>
              </a:rPr>
              <a:t>производства золота, т</a:t>
            </a:r>
            <a:r>
              <a:rPr lang="en-US" sz="2000" u="sng" dirty="0" smtClean="0">
                <a:solidFill>
                  <a:srgbClr val="FFC000"/>
                </a:solidFill>
                <a:ea typeface="LF_Kai"/>
              </a:rPr>
              <a:t> </a:t>
            </a:r>
            <a:endParaRPr lang="ru-RU" sz="2000" u="sng" dirty="0">
              <a:solidFill>
                <a:srgbClr val="FFC000"/>
              </a:solidFill>
              <a:ea typeface="LF_Kai"/>
            </a:endParaRPr>
          </a:p>
        </p:txBody>
      </p:sp>
      <p:cxnSp>
        <p:nvCxnSpPr>
          <p:cNvPr id="13" name="Gerade Verbindung 13"/>
          <p:cNvCxnSpPr>
            <a:cxnSpLocks/>
          </p:cNvCxnSpPr>
          <p:nvPr/>
        </p:nvCxnSpPr>
        <p:spPr bwMode="gray">
          <a:xfrm>
            <a:off x="323528" y="3655494"/>
            <a:ext cx="3227374" cy="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1CBF596-8BE9-4C25-8FD2-20985E7C130D}"/>
              </a:ext>
            </a:extLst>
          </p:cNvPr>
          <p:cNvSpPr/>
          <p:nvPr/>
        </p:nvSpPr>
        <p:spPr>
          <a:xfrm>
            <a:off x="4129527" y="1412776"/>
            <a:ext cx="49481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</a:rPr>
              <a:t>ГОК «Угахан» </a:t>
            </a:r>
            <a:r>
              <a:rPr lang="ru-RU" sz="1600" dirty="0">
                <a:solidFill>
                  <a:schemeClr val="bg1"/>
                </a:solidFill>
              </a:rPr>
              <a:t>в Иркутской </a:t>
            </a:r>
            <a:r>
              <a:rPr lang="ru-RU" sz="1600" dirty="0" smtClean="0">
                <a:solidFill>
                  <a:schemeClr val="bg1"/>
                </a:solidFill>
              </a:rPr>
              <a:t>области: проектная </a:t>
            </a:r>
            <a:r>
              <a:rPr lang="ru-RU" sz="1600" dirty="0">
                <a:solidFill>
                  <a:schemeClr val="bg1"/>
                </a:solidFill>
              </a:rPr>
              <a:t>мощность </a:t>
            </a:r>
            <a:r>
              <a:rPr lang="ru-RU" sz="1600" b="1" dirty="0">
                <a:solidFill>
                  <a:schemeClr val="bg1"/>
                </a:solidFill>
              </a:rPr>
              <a:t>2,6 млн т </a:t>
            </a:r>
            <a:r>
              <a:rPr lang="ru-RU" sz="1600" dirty="0">
                <a:solidFill>
                  <a:schemeClr val="bg1"/>
                </a:solidFill>
              </a:rPr>
              <a:t>руды в </a:t>
            </a:r>
            <a:r>
              <a:rPr lang="ru-RU" sz="1600" dirty="0" smtClean="0">
                <a:solidFill>
                  <a:schemeClr val="bg1"/>
                </a:solidFill>
              </a:rPr>
              <a:t>год, о</a:t>
            </a:r>
            <a:r>
              <a:rPr lang="ru-RU" sz="1600" b="1" dirty="0" smtClean="0">
                <a:solidFill>
                  <a:schemeClr val="bg1"/>
                </a:solidFill>
              </a:rPr>
              <a:t>бъем </a:t>
            </a:r>
            <a:r>
              <a:rPr lang="ru-RU" sz="1600" b="1" dirty="0">
                <a:solidFill>
                  <a:schemeClr val="bg1"/>
                </a:solidFill>
              </a:rPr>
              <a:t>производства до 3 т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золота в </a:t>
            </a:r>
            <a:r>
              <a:rPr lang="ru-RU" sz="1600" dirty="0" smtClean="0">
                <a:solidFill>
                  <a:schemeClr val="bg1"/>
                </a:solidFill>
              </a:rPr>
              <a:t>год, з</a:t>
            </a:r>
            <a:r>
              <a:rPr lang="ru-RU" sz="1600" b="1" dirty="0" smtClean="0">
                <a:solidFill>
                  <a:schemeClr val="bg1"/>
                </a:solidFill>
              </a:rPr>
              <a:t>апасы </a:t>
            </a:r>
            <a:r>
              <a:rPr lang="ru-RU" sz="1600" b="1" dirty="0">
                <a:solidFill>
                  <a:schemeClr val="bg1"/>
                </a:solidFill>
              </a:rPr>
              <a:t>49 т </a:t>
            </a:r>
            <a:endParaRPr lang="ru-RU" sz="1600" b="1" dirty="0" smtClean="0">
              <a:solidFill>
                <a:schemeClr val="bg1"/>
              </a:solidFill>
            </a:endParaRPr>
          </a:p>
          <a:p>
            <a:pPr>
              <a:buClr>
                <a:srgbClr val="FFC000"/>
              </a:buClr>
            </a:pPr>
            <a:endParaRPr lang="ru-RU" sz="1600" b="1" dirty="0">
              <a:solidFill>
                <a:schemeClr val="bg1"/>
              </a:solidFill>
            </a:endParaRPr>
          </a:p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</a:rPr>
              <a:t>Тарынский ГОК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в Оймяконском районе Республики Саха (Якутия</a:t>
            </a:r>
            <a:r>
              <a:rPr lang="ru-RU" sz="1600" dirty="0" smtClean="0">
                <a:solidFill>
                  <a:schemeClr val="bg1"/>
                </a:solidFill>
              </a:rPr>
              <a:t>): проектная </a:t>
            </a:r>
            <a:r>
              <a:rPr lang="ru-RU" sz="1600" dirty="0">
                <a:solidFill>
                  <a:schemeClr val="bg1"/>
                </a:solidFill>
              </a:rPr>
              <a:t>мощность </a:t>
            </a:r>
            <a:r>
              <a:rPr lang="ru-RU" sz="1600" b="1" dirty="0">
                <a:solidFill>
                  <a:schemeClr val="bg1"/>
                </a:solidFill>
              </a:rPr>
              <a:t>700 тыс. т </a:t>
            </a:r>
            <a:r>
              <a:rPr lang="ru-RU" sz="1600" dirty="0">
                <a:solidFill>
                  <a:schemeClr val="bg1"/>
                </a:solidFill>
              </a:rPr>
              <a:t>руды в </a:t>
            </a:r>
            <a:r>
              <a:rPr lang="ru-RU" sz="1600" dirty="0" smtClean="0">
                <a:solidFill>
                  <a:schemeClr val="bg1"/>
                </a:solidFill>
              </a:rPr>
              <a:t>год, о</a:t>
            </a:r>
            <a:r>
              <a:rPr lang="ru-RU" sz="1600" b="1" dirty="0" smtClean="0">
                <a:solidFill>
                  <a:schemeClr val="bg1"/>
                </a:solidFill>
              </a:rPr>
              <a:t>бъем </a:t>
            </a:r>
            <a:r>
              <a:rPr lang="ru-RU" sz="1600" b="1" dirty="0">
                <a:solidFill>
                  <a:schemeClr val="bg1"/>
                </a:solidFill>
              </a:rPr>
              <a:t>производства 2,7 т </a:t>
            </a:r>
            <a:r>
              <a:rPr lang="ru-RU" sz="1600" dirty="0" smtClean="0">
                <a:solidFill>
                  <a:schemeClr val="bg1"/>
                </a:solidFill>
              </a:rPr>
              <a:t> золота </a:t>
            </a:r>
            <a:r>
              <a:rPr lang="ru-RU" sz="1600" dirty="0">
                <a:solidFill>
                  <a:schemeClr val="bg1"/>
                </a:solidFill>
              </a:rPr>
              <a:t>в </a:t>
            </a:r>
            <a:r>
              <a:rPr lang="ru-RU" sz="1600" dirty="0" smtClean="0">
                <a:solidFill>
                  <a:schemeClr val="bg1"/>
                </a:solidFill>
              </a:rPr>
              <a:t>год, з</a:t>
            </a:r>
            <a:r>
              <a:rPr lang="ru-RU" sz="1600" b="1" dirty="0" smtClean="0">
                <a:solidFill>
                  <a:schemeClr val="bg1"/>
                </a:solidFill>
              </a:rPr>
              <a:t>апасы </a:t>
            </a:r>
            <a:r>
              <a:rPr lang="ru-RU" sz="1600" b="1" dirty="0">
                <a:solidFill>
                  <a:schemeClr val="bg1"/>
                </a:solidFill>
              </a:rPr>
              <a:t>35 т,  ресурсы 75 т </a:t>
            </a:r>
          </a:p>
        </p:txBody>
      </p:sp>
    </p:spTree>
    <p:extLst>
      <p:ext uri="{BB962C8B-B14F-4D97-AF65-F5344CB8AC3E}">
        <p14:creationId xmlns:p14="http://schemas.microsoft.com/office/powerpoint/2010/main" val="385291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013" y="404664"/>
            <a:ext cx="8173776" cy="417367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ru-RU" sz="3200" b="1" u="sng" dirty="0">
                <a:solidFill>
                  <a:schemeClr val="bg1"/>
                </a:solidFill>
              </a:rPr>
              <a:t>Основа стратегии </a:t>
            </a:r>
            <a:r>
              <a:rPr lang="ru-RU" sz="3200" b="1" u="sng" dirty="0" smtClean="0">
                <a:solidFill>
                  <a:schemeClr val="bg1"/>
                </a:solidFill>
              </a:rPr>
              <a:t>развития:</a:t>
            </a:r>
            <a:br>
              <a:rPr lang="ru-RU" sz="3200" b="1" u="sng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rgbClr val="FFC000"/>
                </a:solidFill>
              </a:rPr>
              <a:t>Создание минерально-сырьевой базы</a:t>
            </a:r>
            <a:endParaRPr lang="ru-RU" b="1" dirty="0">
              <a:solidFill>
                <a:srgbClr val="FFC000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 bwMode="auto">
          <a:xfrm>
            <a:off x="199836" y="6309320"/>
            <a:ext cx="8620636" cy="0"/>
          </a:xfrm>
          <a:prstGeom prst="straightConnector1">
            <a:avLst/>
          </a:prstGeom>
          <a:noFill/>
          <a:ln w="63500" cap="flat" cmpd="sng" algn="ctr">
            <a:solidFill>
              <a:schemeClr val="accent1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1383795" y="637203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44379" y="635441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2017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24359" y="637203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2020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88688" y="2720053"/>
            <a:ext cx="8659776" cy="3576739"/>
            <a:chOff x="88689" y="2967497"/>
            <a:chExt cx="8659776" cy="318176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 bwMode="auto">
            <a:xfrm>
              <a:off x="753838" y="5397062"/>
              <a:ext cx="2164896" cy="702658"/>
            </a:xfrm>
            <a:prstGeom prst="round2DiagRect">
              <a:avLst/>
            </a:prstGeom>
            <a:solidFill>
              <a:schemeClr val="accent2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ru-RU" sz="1600" b="1" dirty="0">
                  <a:solidFill>
                    <a:srgbClr val="0033CC"/>
                  </a:solidFill>
                </a:rPr>
                <a:t>Ресурсы </a:t>
              </a:r>
              <a:r>
                <a:rPr lang="en-US" sz="1600" b="1" dirty="0">
                  <a:solidFill>
                    <a:srgbClr val="0033CC"/>
                  </a:solidFill>
                </a:rPr>
                <a:t>287 </a:t>
              </a:r>
              <a:r>
                <a:rPr lang="ru-RU" sz="1600" b="1" dirty="0">
                  <a:solidFill>
                    <a:srgbClr val="0033CC"/>
                  </a:solidFill>
                </a:rPr>
                <a:t>т </a:t>
              </a:r>
              <a:r>
                <a:rPr lang="ru-RU" sz="1600" b="1" dirty="0" smtClean="0">
                  <a:solidFill>
                    <a:srgbClr val="0033CC"/>
                  </a:solidFill>
                </a:rPr>
                <a:t>золота</a:t>
              </a:r>
              <a:endParaRPr lang="ru-RU" sz="1600" b="1" dirty="0">
                <a:solidFill>
                  <a:srgbClr val="0033CC"/>
                </a:solidFill>
              </a:endParaRPr>
            </a:p>
            <a:p>
              <a:pPr marR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ru-RU" sz="1600" b="1" dirty="0">
                  <a:solidFill>
                    <a:srgbClr val="0033CC"/>
                  </a:solidFill>
                </a:rPr>
                <a:t>Запасы  </a:t>
              </a:r>
              <a:r>
                <a:rPr lang="en-US" sz="1600" b="1" dirty="0">
                  <a:solidFill>
                    <a:srgbClr val="0033CC"/>
                  </a:solidFill>
                </a:rPr>
                <a:t>180</a:t>
              </a:r>
              <a:r>
                <a:rPr lang="ru-RU" sz="1600" b="1" dirty="0">
                  <a:solidFill>
                    <a:srgbClr val="0033CC"/>
                  </a:solidFill>
                </a:rPr>
                <a:t> т </a:t>
              </a:r>
              <a:r>
                <a:rPr lang="ru-RU" sz="1600" b="1" dirty="0" smtClean="0">
                  <a:solidFill>
                    <a:srgbClr val="0033CC"/>
                  </a:solidFill>
                </a:rPr>
                <a:t>золота</a:t>
              </a:r>
              <a:endParaRPr kumimoji="0" lang="ru-RU" sz="16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</a:endParaRPr>
            </a:p>
          </p:txBody>
        </p:sp>
        <p:sp>
          <p:nvSpPr>
            <p:cNvPr id="10" name="Прямоугольник с двумя скругленными противолежащими углами 9"/>
            <p:cNvSpPr/>
            <p:nvPr/>
          </p:nvSpPr>
          <p:spPr bwMode="auto">
            <a:xfrm>
              <a:off x="3065186" y="3787299"/>
              <a:ext cx="2082878" cy="713555"/>
            </a:xfrm>
            <a:prstGeom prst="round2DiagRect">
              <a:avLst/>
            </a:prstGeom>
            <a:solidFill>
              <a:schemeClr val="accent2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ru-RU" sz="1600" b="1" i="0" u="none" strike="noStrike" cap="none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</a:rPr>
                <a:t>План  производства           6</a:t>
              </a:r>
              <a:r>
                <a:rPr lang="en-US" sz="1600" b="1" dirty="0">
                  <a:solidFill>
                    <a:srgbClr val="0033CC"/>
                  </a:solidFill>
                </a:rPr>
                <a:t>.6</a:t>
              </a:r>
              <a:r>
                <a:rPr lang="ru-RU" sz="1600" b="1" dirty="0">
                  <a:solidFill>
                    <a:srgbClr val="0033CC"/>
                  </a:solidFill>
                </a:rPr>
                <a:t> </a:t>
              </a:r>
              <a:r>
                <a:rPr lang="en-US" sz="1600" b="1" dirty="0">
                  <a:solidFill>
                    <a:srgbClr val="0033CC"/>
                  </a:solidFill>
                </a:rPr>
                <a:t>-6.7</a:t>
              </a:r>
              <a:r>
                <a:rPr lang="ru-RU" sz="1600" b="1" dirty="0">
                  <a:solidFill>
                    <a:srgbClr val="0033CC"/>
                  </a:solidFill>
                </a:rPr>
                <a:t> </a:t>
              </a:r>
              <a:r>
                <a:rPr kumimoji="0" lang="ru-RU" sz="1600" b="1" i="0" u="none" strike="noStrike" cap="none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</a:rPr>
                <a:t>т 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</a:rPr>
                <a:t> золота</a:t>
              </a:r>
              <a:endParaRPr kumimoji="0" lang="ru-RU" sz="16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</a:endParaRPr>
            </a:p>
          </p:txBody>
        </p:sp>
        <p:sp>
          <p:nvSpPr>
            <p:cNvPr id="11" name="Прямоугольник с двумя скругленными противолежащими углами 10"/>
            <p:cNvSpPr/>
            <p:nvPr/>
          </p:nvSpPr>
          <p:spPr bwMode="auto">
            <a:xfrm>
              <a:off x="5281512" y="2967497"/>
              <a:ext cx="3466952" cy="654765"/>
            </a:xfrm>
            <a:prstGeom prst="round2DiagRect">
              <a:avLst/>
            </a:prstGeom>
            <a:solidFill>
              <a:srgbClr val="FFC0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0033CC"/>
                  </a:solidFill>
                </a:rPr>
                <a:t>План производства </a:t>
              </a:r>
              <a:r>
                <a:rPr lang="en-US" sz="1400" b="1" dirty="0">
                  <a:solidFill>
                    <a:srgbClr val="0033CC"/>
                  </a:solidFill>
                </a:rPr>
                <a:t>15</a:t>
              </a:r>
              <a:r>
                <a:rPr lang="ru-RU" sz="1400" b="1" dirty="0">
                  <a:solidFill>
                    <a:srgbClr val="0033CC"/>
                  </a:solidFill>
                </a:rPr>
                <a:t> т (</a:t>
              </a:r>
              <a:r>
                <a:rPr lang="en-US" sz="1400" b="1" dirty="0" smtClean="0">
                  <a:solidFill>
                    <a:srgbClr val="0033CC"/>
                  </a:solidFill>
                </a:rPr>
                <a:t>482koz</a:t>
              </a:r>
              <a:r>
                <a:rPr lang="ru-RU" sz="1400" b="1" dirty="0">
                  <a:solidFill>
                    <a:srgbClr val="0033CC"/>
                  </a:solidFill>
                </a:rPr>
                <a:t>) </a:t>
              </a:r>
              <a:r>
                <a:rPr lang="ru-RU" sz="1400" b="1" dirty="0" smtClean="0">
                  <a:solidFill>
                    <a:srgbClr val="0033CC"/>
                  </a:solidFill>
                </a:rPr>
                <a:t>золота</a:t>
              </a:r>
              <a:endParaRPr lang="ru-RU" sz="1400" b="1" dirty="0">
                <a:solidFill>
                  <a:srgbClr val="0033CC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00" b="1" dirty="0">
                <a:solidFill>
                  <a:srgbClr val="0033CC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0033CC"/>
                  </a:solidFill>
                </a:rPr>
                <a:t>ТОП – 5 золотодобытчиков России</a:t>
              </a:r>
            </a:p>
          </p:txBody>
        </p:sp>
        <p:sp>
          <p:nvSpPr>
            <p:cNvPr id="12" name="Прямоугольник с двумя скругленными противолежащими углами 11"/>
            <p:cNvSpPr/>
            <p:nvPr/>
          </p:nvSpPr>
          <p:spPr bwMode="auto">
            <a:xfrm>
              <a:off x="3065099" y="4644870"/>
              <a:ext cx="2082707" cy="641546"/>
            </a:xfrm>
            <a:prstGeom prst="round2DiagRect">
              <a:avLst/>
            </a:prstGeom>
            <a:solidFill>
              <a:schemeClr val="accent2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>
                  <a:solidFill>
                    <a:srgbClr val="0033CC"/>
                  </a:solidFill>
                </a:rPr>
                <a:t>Запуск двух предприятий:</a:t>
              </a:r>
            </a:p>
            <a:p>
              <a:pPr marL="171450" indent="-17145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ru-RU" sz="1200" b="1" dirty="0">
                  <a:solidFill>
                    <a:srgbClr val="0033CC"/>
                  </a:solidFill>
                </a:rPr>
                <a:t>Тарынский ГОК</a:t>
              </a:r>
            </a:p>
            <a:p>
              <a:pPr marL="171450" indent="-17145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kumimoji="0" lang="ru-RU" sz="1200" b="1" i="0" u="none" strike="noStrike" cap="none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</a:rPr>
                <a:t>ГОК «Угахан»</a:t>
              </a:r>
            </a:p>
          </p:txBody>
        </p:sp>
        <p:sp>
          <p:nvSpPr>
            <p:cNvPr id="13" name="Прямоугольник с двумя скругленными противолежащими углами 12"/>
            <p:cNvSpPr/>
            <p:nvPr/>
          </p:nvSpPr>
          <p:spPr bwMode="auto">
            <a:xfrm>
              <a:off x="753836" y="4644870"/>
              <a:ext cx="2161980" cy="644893"/>
            </a:xfrm>
            <a:prstGeom prst="round2DiagRect">
              <a:avLst/>
            </a:prstGeom>
            <a:solidFill>
              <a:schemeClr val="accent2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ru-RU" sz="1600" b="1" i="0" u="none" strike="noStrike" cap="none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</a:rPr>
                <a:t>Производство 5 т</a:t>
              </a:r>
              <a:r>
                <a:rPr kumimoji="0" lang="en-US" sz="1600" b="1" i="0" u="none" strike="noStrike" cap="none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</a:rPr>
                <a:t> </a:t>
              </a:r>
            </a:p>
            <a:p>
              <a:pPr marR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ru-RU" sz="1600" b="1" i="0" u="none" strike="noStrike" cap="none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</a:rPr>
                <a:t>(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</a:rPr>
                <a:t>161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</a:rPr>
                <a:t>koz</a:t>
              </a:r>
              <a:r>
                <a:rPr kumimoji="0" lang="ru-RU" sz="1600" b="1" i="0" u="none" strike="noStrike" cap="none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</a:rPr>
                <a:t>)</a:t>
              </a:r>
              <a:r>
                <a:rPr lang="en-US" sz="1600" b="1" dirty="0">
                  <a:solidFill>
                    <a:srgbClr val="0033CC"/>
                  </a:solidFill>
                </a:rPr>
                <a:t> 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</a:rPr>
                <a:t> золота</a:t>
              </a:r>
              <a:endParaRPr kumimoji="0" lang="ru-RU" sz="16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</a:endParaRPr>
            </a:p>
          </p:txBody>
        </p:sp>
        <p:sp>
          <p:nvSpPr>
            <p:cNvPr id="14" name="Прямоугольник с двумя скругленными противолежащими углами 13"/>
            <p:cNvSpPr/>
            <p:nvPr/>
          </p:nvSpPr>
          <p:spPr bwMode="auto">
            <a:xfrm>
              <a:off x="3065099" y="5436957"/>
              <a:ext cx="2082879" cy="702658"/>
            </a:xfrm>
            <a:prstGeom prst="round2DiagRect">
              <a:avLst/>
            </a:prstGeom>
            <a:solidFill>
              <a:schemeClr val="accent2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ru-RU" sz="1200" b="1" i="0" u="none" strike="noStrike" cap="none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</a:rPr>
                <a:t>Масштабные ГРР, плановый прирост ресурсов 36 т </a:t>
              </a: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</a:rPr>
                <a:t>Au</a:t>
              </a:r>
              <a:r>
                <a:rPr kumimoji="0" lang="ru-RU" sz="1200" b="1" i="0" u="none" strike="noStrike" cap="none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</a:rPr>
                <a:t>, </a:t>
              </a:r>
              <a:r>
                <a:rPr kumimoji="0" lang="ru-RU" sz="1200" b="1" i="0" u="sng" strike="noStrike" cap="none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</a:rPr>
                <a:t>факт</a:t>
              </a:r>
              <a:r>
                <a:rPr kumimoji="0" lang="ru-RU" sz="1200" b="1" i="0" u="none" strike="noStrike" cap="none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</a:rPr>
                <a:t> 44 т</a:t>
              </a:r>
            </a:p>
          </p:txBody>
        </p:sp>
        <p:sp>
          <p:nvSpPr>
            <p:cNvPr id="15" name="Прямоугольник с двумя скругленными противолежащими углами 14"/>
            <p:cNvSpPr/>
            <p:nvPr/>
          </p:nvSpPr>
          <p:spPr bwMode="auto">
            <a:xfrm>
              <a:off x="5281512" y="3743412"/>
              <a:ext cx="3466953" cy="710209"/>
            </a:xfrm>
            <a:prstGeom prst="round2DiagRect">
              <a:avLst/>
            </a:prstGeom>
            <a:solidFill>
              <a:srgbClr val="FFC0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>
                  <a:solidFill>
                    <a:srgbClr val="0033CC"/>
                  </a:solidFill>
                </a:rPr>
                <a:t>Запуск </a:t>
              </a:r>
              <a:r>
                <a:rPr lang="en-US" sz="1200" b="1" dirty="0">
                  <a:solidFill>
                    <a:srgbClr val="0033CC"/>
                  </a:solidFill>
                </a:rPr>
                <a:t>1-</a:t>
              </a:r>
              <a:r>
                <a:rPr lang="ru-RU" sz="1200" b="1" dirty="0">
                  <a:solidFill>
                    <a:srgbClr val="0033CC"/>
                  </a:solidFill>
                </a:rPr>
                <a:t>й очереди производства ГОКа «Красный». Совместный проект </a:t>
              </a:r>
              <a:r>
                <a:rPr lang="en-US" sz="1200" b="1" dirty="0">
                  <a:solidFill>
                    <a:srgbClr val="0033CC"/>
                  </a:solidFill>
                </a:rPr>
                <a:t>GV Gold </a:t>
              </a:r>
              <a:r>
                <a:rPr lang="ru-RU" sz="1200" b="1" dirty="0">
                  <a:solidFill>
                    <a:srgbClr val="0033CC"/>
                  </a:solidFill>
                </a:rPr>
                <a:t>и </a:t>
              </a:r>
              <a:r>
                <a:rPr lang="en-US" sz="1200" b="1" dirty="0">
                  <a:solidFill>
                    <a:srgbClr val="0033CC"/>
                  </a:solidFill>
                </a:rPr>
                <a:t>Kopy Goldfields</a:t>
              </a:r>
              <a:endParaRPr lang="ru-RU" sz="1200" b="1" dirty="0">
                <a:solidFill>
                  <a:srgbClr val="0033CC"/>
                </a:solidFill>
              </a:endParaRPr>
            </a:p>
          </p:txBody>
        </p:sp>
        <p:sp>
          <p:nvSpPr>
            <p:cNvPr id="16" name="Прямоугольник с двумя скругленными противолежащими углами 15"/>
            <p:cNvSpPr/>
            <p:nvPr/>
          </p:nvSpPr>
          <p:spPr bwMode="auto">
            <a:xfrm>
              <a:off x="5240396" y="5418314"/>
              <a:ext cx="3508068" cy="700917"/>
            </a:xfrm>
            <a:prstGeom prst="round2DiagRect">
              <a:avLst/>
            </a:prstGeom>
            <a:solidFill>
              <a:srgbClr val="FFC0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>
                  <a:solidFill>
                    <a:srgbClr val="0033CC"/>
                  </a:solidFill>
                </a:rPr>
                <a:t>Стратегическое партнерство с </a:t>
              </a:r>
              <a:r>
                <a:rPr lang="en-US" sz="1200" b="1" dirty="0">
                  <a:solidFill>
                    <a:srgbClr val="0033CC"/>
                  </a:solidFill>
                </a:rPr>
                <a:t> </a:t>
              </a:r>
              <a:r>
                <a:rPr lang="ru-RU" sz="1200" b="1" dirty="0">
                  <a:solidFill>
                    <a:srgbClr val="0033CC"/>
                  </a:solidFill>
                </a:rPr>
                <a:t>юниорами  с целью снижения рисков ГРР</a:t>
              </a:r>
            </a:p>
            <a:p>
              <a:pPr marR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ru-RU" sz="1600" b="1" dirty="0" smtClean="0">
                  <a:solidFill>
                    <a:srgbClr val="0033CC"/>
                  </a:solidFill>
                </a:rPr>
                <a:t>МСБ 250-300 </a:t>
              </a:r>
              <a:r>
                <a:rPr lang="ru-RU" sz="1600" b="1" dirty="0">
                  <a:solidFill>
                    <a:srgbClr val="0033CC"/>
                  </a:solidFill>
                </a:rPr>
                <a:t>т </a:t>
              </a:r>
              <a:r>
                <a:rPr lang="ru-RU" sz="1600" b="1" dirty="0" smtClean="0">
                  <a:solidFill>
                    <a:srgbClr val="0033CC"/>
                  </a:solidFill>
                </a:rPr>
                <a:t>золота </a:t>
              </a:r>
              <a:endParaRPr lang="ru-RU" sz="1600" b="1" dirty="0">
                <a:solidFill>
                  <a:srgbClr val="0033CC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-337957" y="3541679"/>
              <a:ext cx="14996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</a:rPr>
                <a:t>Расширение производства и оптимизация затрат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-321522" y="5073897"/>
              <a:ext cx="15043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</a:rPr>
                <a:t>Наращивание минерально-сырьевой базы</a:t>
              </a:r>
            </a:p>
          </p:txBody>
        </p:sp>
        <p:sp>
          <p:nvSpPr>
            <p:cNvPr id="19" name="Прямоугольник с двумя скругленными противолежащими углами 18"/>
            <p:cNvSpPr/>
            <p:nvPr/>
          </p:nvSpPr>
          <p:spPr bwMode="auto">
            <a:xfrm>
              <a:off x="5307326" y="4626225"/>
              <a:ext cx="3441138" cy="638199"/>
            </a:xfrm>
            <a:prstGeom prst="round2DiagRect">
              <a:avLst/>
            </a:prstGeom>
            <a:solidFill>
              <a:srgbClr val="FFC0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171450" lvl="0" indent="-17145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ru-RU" sz="1200" b="1" dirty="0">
                  <a:solidFill>
                    <a:srgbClr val="0033CC"/>
                  </a:solidFill>
                </a:rPr>
                <a:t>Сделки </a:t>
              </a:r>
              <a:r>
                <a:rPr lang="en-US" sz="1200" b="1" dirty="0">
                  <a:solidFill>
                    <a:srgbClr val="0033CC"/>
                  </a:solidFill>
                </a:rPr>
                <a:t>M&amp;A</a:t>
              </a:r>
              <a:endParaRPr lang="ru-RU" sz="1200" b="1" dirty="0">
                <a:solidFill>
                  <a:srgbClr val="0033CC"/>
                </a:solidFill>
              </a:endParaRPr>
            </a:p>
            <a:p>
              <a:pPr marL="171450" lvl="0" indent="-17145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ru-RU" sz="1200" b="1" dirty="0">
                  <a:solidFill>
                    <a:srgbClr val="0033CC"/>
                  </a:solidFill>
                </a:rPr>
                <a:t>Приобретение новых активов</a:t>
              </a:r>
            </a:p>
            <a:p>
              <a:pPr marL="171450" lvl="0" indent="-17145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ru-RU" sz="1200" b="1" dirty="0">
                  <a:solidFill>
                    <a:srgbClr val="0033CC"/>
                  </a:solidFill>
                </a:rPr>
                <a:t>Выход на рынок публичного капитала</a:t>
              </a: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204918" y="1099096"/>
            <a:ext cx="8543545" cy="1620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C000"/>
              </a:buClr>
              <a:defRPr/>
            </a:pPr>
            <a:endParaRPr lang="ru-RU" sz="800" dirty="0">
              <a:solidFill>
                <a:schemeClr val="bg1"/>
              </a:solidFill>
            </a:endParaRPr>
          </a:p>
          <a:p>
            <a:pPr marL="285750" indent="-285750">
              <a:lnSpc>
                <a:spcPts val="2500"/>
              </a:lnSpc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Выход </a:t>
            </a:r>
            <a:r>
              <a:rPr lang="ru-RU" sz="2000" dirty="0">
                <a:solidFill>
                  <a:schemeClr val="bg1"/>
                </a:solidFill>
              </a:rPr>
              <a:t>на уровень годового производства от </a:t>
            </a:r>
            <a:r>
              <a:rPr lang="en-US" sz="2000" dirty="0">
                <a:solidFill>
                  <a:schemeClr val="bg1"/>
                </a:solidFill>
              </a:rPr>
              <a:t>15</a:t>
            </a:r>
            <a:r>
              <a:rPr lang="ru-RU" sz="2000" dirty="0">
                <a:solidFill>
                  <a:schemeClr val="bg1"/>
                </a:solidFill>
              </a:rPr>
              <a:t> т </a:t>
            </a:r>
            <a:r>
              <a:rPr lang="ru-RU" sz="2000" dirty="0" smtClean="0">
                <a:solidFill>
                  <a:schemeClr val="bg1"/>
                </a:solidFill>
              </a:rPr>
              <a:t>золота </a:t>
            </a:r>
            <a:r>
              <a:rPr lang="ru-RU" sz="2000" dirty="0">
                <a:solidFill>
                  <a:schemeClr val="bg1"/>
                </a:solidFill>
              </a:rPr>
              <a:t>к 2020 году - требует  формирования объема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запасов на уровне 250-</a:t>
            </a:r>
            <a:r>
              <a:rPr lang="en-US" sz="2000" dirty="0">
                <a:solidFill>
                  <a:schemeClr val="bg1"/>
                </a:solidFill>
              </a:rPr>
              <a:t>3</a:t>
            </a:r>
            <a:r>
              <a:rPr lang="ru-RU" sz="2000" dirty="0">
                <a:solidFill>
                  <a:schemeClr val="bg1"/>
                </a:solidFill>
              </a:rPr>
              <a:t>00 т </a:t>
            </a:r>
            <a:r>
              <a:rPr lang="ru-RU" sz="2000" dirty="0" smtClean="0">
                <a:solidFill>
                  <a:schemeClr val="bg1"/>
                </a:solidFill>
              </a:rPr>
              <a:t> золота</a:t>
            </a:r>
          </a:p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endParaRPr lang="ru-RU" sz="800" dirty="0">
              <a:solidFill>
                <a:schemeClr val="bg1"/>
              </a:solidFill>
            </a:endParaRPr>
          </a:p>
          <a:p>
            <a:pPr marL="285750" indent="-285750">
              <a:lnSpc>
                <a:spcPts val="2500"/>
              </a:lnSpc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bg1"/>
                </a:solidFill>
              </a:rPr>
              <a:t>Объем требуемых инвестиций в ГРР для достижения цели в </a:t>
            </a:r>
            <a:r>
              <a:rPr lang="ru-RU" sz="2000" dirty="0" smtClean="0">
                <a:solidFill>
                  <a:schemeClr val="bg1"/>
                </a:solidFill>
              </a:rPr>
              <a:t>течении                  </a:t>
            </a:r>
            <a:r>
              <a:rPr lang="ru-RU" sz="2000" dirty="0">
                <a:solidFill>
                  <a:schemeClr val="bg1"/>
                </a:solidFill>
              </a:rPr>
              <a:t>3-4 лет ориентировочно </a:t>
            </a:r>
            <a:r>
              <a:rPr lang="en-US" sz="2000" dirty="0">
                <a:solidFill>
                  <a:schemeClr val="bg1"/>
                </a:solidFill>
              </a:rPr>
              <a:t>$</a:t>
            </a:r>
            <a:r>
              <a:rPr lang="ru-RU" sz="2000" dirty="0">
                <a:solidFill>
                  <a:schemeClr val="bg1"/>
                </a:solidFill>
              </a:rPr>
              <a:t>130-150 </a:t>
            </a:r>
            <a:r>
              <a:rPr lang="ru-RU" sz="2000" dirty="0" smtClean="0">
                <a:solidFill>
                  <a:schemeClr val="bg1"/>
                </a:solidFill>
              </a:rPr>
              <a:t>млн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03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с двумя скругленными противолежащими углами 10"/>
          <p:cNvSpPr/>
          <p:nvPr/>
        </p:nvSpPr>
        <p:spPr bwMode="auto">
          <a:xfrm>
            <a:off x="322458" y="4096020"/>
            <a:ext cx="8568952" cy="2592288"/>
          </a:xfrm>
          <a:prstGeom prst="round2DiagRect">
            <a:avLst/>
          </a:prstGeom>
          <a:solidFill>
            <a:srgbClr val="FFC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472" y="392923"/>
            <a:ext cx="7836181" cy="417367"/>
          </a:xfrm>
        </p:spPr>
        <p:txBody>
          <a:bodyPr/>
          <a:lstStyle/>
          <a:p>
            <a:r>
              <a:rPr lang="ru-RU" sz="3200" b="1" u="sng" dirty="0" smtClean="0">
                <a:solidFill>
                  <a:schemeClr val="bg1"/>
                </a:solidFill>
              </a:rPr>
              <a:t>Стратегия  Геологоразведочных работ</a:t>
            </a:r>
            <a:r>
              <a:rPr lang="en-US" sz="3200" b="1" dirty="0" smtClean="0">
                <a:solidFill>
                  <a:schemeClr val="bg1"/>
                </a:solidFill>
              </a:rPr>
              <a:t/>
            </a:r>
            <a:br>
              <a:rPr lang="en-US" sz="3200" b="1" dirty="0" smtClean="0">
                <a:solidFill>
                  <a:schemeClr val="bg1"/>
                </a:solidFill>
              </a:rPr>
            </a:b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3003" y="980728"/>
            <a:ext cx="8574221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bg1"/>
                </a:solidFill>
              </a:rPr>
              <a:t>Приоритетное развитие МСБ  в исторических для компании регионах – </a:t>
            </a:r>
            <a:r>
              <a:rPr lang="ru-RU" dirty="0" smtClean="0">
                <a:solidFill>
                  <a:schemeClr val="bg1"/>
                </a:solidFill>
              </a:rPr>
              <a:t>           Иркутской </a:t>
            </a:r>
            <a:r>
              <a:rPr lang="ru-RU" dirty="0">
                <a:solidFill>
                  <a:schemeClr val="bg1"/>
                </a:solidFill>
              </a:rPr>
              <a:t>области и </a:t>
            </a:r>
            <a:r>
              <a:rPr lang="ru-RU" dirty="0" smtClean="0">
                <a:solidFill>
                  <a:schemeClr val="bg1"/>
                </a:solidFill>
              </a:rPr>
              <a:t>Якутии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Clr>
                <a:srgbClr val="FFC000"/>
              </a:buClr>
              <a:defRPr/>
            </a:pPr>
            <a:endParaRPr lang="ru-RU" sz="800" dirty="0" smtClean="0">
              <a:solidFill>
                <a:schemeClr val="bg1"/>
              </a:solidFill>
            </a:endParaRPr>
          </a:p>
          <a:p>
            <a:pPr>
              <a:lnSpc>
                <a:spcPts val="500"/>
              </a:lnSpc>
              <a:buClr>
                <a:srgbClr val="FFC000"/>
              </a:buClr>
              <a:defRPr/>
            </a:pPr>
            <a:endParaRPr lang="en-US" sz="800" dirty="0">
              <a:solidFill>
                <a:schemeClr val="bg1"/>
              </a:solidFill>
            </a:endParaRPr>
          </a:p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bg1"/>
                </a:solidFill>
              </a:rPr>
              <a:t>Масштабные </a:t>
            </a:r>
            <a:r>
              <a:rPr lang="ru-RU" dirty="0" smtClean="0">
                <a:solidFill>
                  <a:schemeClr val="bg1"/>
                </a:solidFill>
              </a:rPr>
              <a:t>ГРР на </a:t>
            </a:r>
            <a:r>
              <a:rPr lang="ru-RU" dirty="0">
                <a:solidFill>
                  <a:schemeClr val="bg1"/>
                </a:solidFill>
              </a:rPr>
              <a:t>флангах действующих и вводимых в эксплуатацию месторождений для обеспечения производства на уровне </a:t>
            </a:r>
            <a:r>
              <a:rPr lang="ru-RU" dirty="0" smtClean="0">
                <a:solidFill>
                  <a:schemeClr val="bg1"/>
                </a:solidFill>
              </a:rPr>
              <a:t>до </a:t>
            </a:r>
            <a:r>
              <a:rPr lang="ru-RU" dirty="0">
                <a:solidFill>
                  <a:schemeClr val="bg1"/>
                </a:solidFill>
              </a:rPr>
              <a:t>10 т золота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                     к </a:t>
            </a:r>
            <a:r>
              <a:rPr lang="ru-RU" dirty="0">
                <a:solidFill>
                  <a:schemeClr val="bg1"/>
                </a:solidFill>
              </a:rPr>
              <a:t>2019 году </a:t>
            </a:r>
            <a:r>
              <a:rPr lang="ru-RU" dirty="0" smtClean="0">
                <a:solidFill>
                  <a:schemeClr val="bg1"/>
                </a:solidFill>
              </a:rPr>
              <a:t> в целом по компании (блок  </a:t>
            </a:r>
            <a:r>
              <a:rPr lang="ru-RU" dirty="0">
                <a:solidFill>
                  <a:schemeClr val="bg1"/>
                </a:solidFill>
              </a:rPr>
              <a:t>стратегии «</a:t>
            </a:r>
            <a:r>
              <a:rPr lang="en-US" dirty="0">
                <a:solidFill>
                  <a:schemeClr val="bg1"/>
                </a:solidFill>
              </a:rPr>
              <a:t>Near Mining</a:t>
            </a:r>
            <a:r>
              <a:rPr lang="ru-RU" dirty="0">
                <a:solidFill>
                  <a:schemeClr val="bg1"/>
                </a:solidFill>
              </a:rPr>
              <a:t>»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>
              <a:lnSpc>
                <a:spcPts val="700"/>
              </a:lnSpc>
              <a:buClr>
                <a:srgbClr val="FFC000"/>
              </a:buClr>
              <a:defRPr/>
            </a:pPr>
            <a:endParaRPr lang="ru-RU" sz="800" dirty="0" smtClean="0">
              <a:solidFill>
                <a:schemeClr val="bg1"/>
              </a:solidFill>
            </a:endParaRPr>
          </a:p>
          <a:p>
            <a:pPr>
              <a:buClr>
                <a:srgbClr val="FFC000"/>
              </a:buClr>
              <a:defRPr/>
            </a:pPr>
            <a:endParaRPr lang="ru-RU" sz="800" dirty="0">
              <a:solidFill>
                <a:schemeClr val="bg1"/>
              </a:solidFill>
            </a:endParaRPr>
          </a:p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bg1"/>
                </a:solidFill>
              </a:rPr>
              <a:t>Интенсивные </a:t>
            </a:r>
            <a:r>
              <a:rPr lang="ru-RU" dirty="0" smtClean="0">
                <a:solidFill>
                  <a:schemeClr val="bg1"/>
                </a:solidFill>
              </a:rPr>
              <a:t>ГРР поисковых </a:t>
            </a:r>
            <a:r>
              <a:rPr lang="ru-RU" dirty="0">
                <a:solidFill>
                  <a:schemeClr val="bg1"/>
                </a:solidFill>
              </a:rPr>
              <a:t>и поисково-оценочных стадий на перспективных площадях  в «исторических» регионах для создания новых добывающих единиц с учётом синергии действующих </a:t>
            </a:r>
            <a:r>
              <a:rPr lang="ru-RU" dirty="0" smtClean="0">
                <a:solidFill>
                  <a:schemeClr val="bg1"/>
                </a:solidFill>
              </a:rPr>
              <a:t>производств</a:t>
            </a:r>
          </a:p>
          <a:p>
            <a:pPr>
              <a:buClr>
                <a:srgbClr val="FFC000"/>
              </a:buClr>
              <a:defRPr/>
            </a:pP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44099" y="4494598"/>
            <a:ext cx="163643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b="1" dirty="0">
                <a:solidFill>
                  <a:srgbClr val="0033CC"/>
                </a:solidFill>
              </a:rPr>
              <a:t>Сокращение </a:t>
            </a:r>
            <a:r>
              <a:rPr lang="ru-RU" sz="1400" b="1" dirty="0" smtClean="0">
                <a:solidFill>
                  <a:srgbClr val="0033CC"/>
                </a:solidFill>
              </a:rPr>
              <a:t>бизнес-цикла </a:t>
            </a:r>
            <a:r>
              <a:rPr lang="ru-RU" sz="1400" b="1" dirty="0">
                <a:solidFill>
                  <a:srgbClr val="0033CC"/>
                </a:solidFill>
              </a:rPr>
              <a:t>- Срок получения данных  разведки и переход на </a:t>
            </a:r>
            <a:r>
              <a:rPr lang="ru-RU" sz="1400" b="1" dirty="0" err="1">
                <a:solidFill>
                  <a:srgbClr val="0033CC"/>
                </a:solidFill>
              </a:rPr>
              <a:t>предпроектный</a:t>
            </a:r>
            <a:r>
              <a:rPr lang="ru-RU" sz="1400" b="1" dirty="0">
                <a:solidFill>
                  <a:srgbClr val="0033CC"/>
                </a:solidFill>
              </a:rPr>
              <a:t> этап – 3 года вместо обычных 5-7 лет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96136" y="4494599"/>
            <a:ext cx="16561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b="1" dirty="0">
                <a:solidFill>
                  <a:srgbClr val="0033CC"/>
                </a:solidFill>
              </a:rPr>
              <a:t>Обоснованная максимизация  комплекса ГРР на основе новейших технологий на каждом этапе  исходя из стоимости задачи </a:t>
            </a:r>
            <a:r>
              <a:rPr lang="en-US" sz="1400" b="1" dirty="0">
                <a:solidFill>
                  <a:srgbClr val="0033CC"/>
                </a:solidFill>
              </a:rPr>
              <a:t>P1 ~  4-6 $/</a:t>
            </a:r>
            <a:r>
              <a:rPr lang="en-US" sz="1400" b="1" dirty="0" err="1">
                <a:solidFill>
                  <a:srgbClr val="0033CC"/>
                </a:solidFill>
              </a:rPr>
              <a:t>oz</a:t>
            </a:r>
            <a:r>
              <a:rPr lang="en-US" sz="1400" b="1" dirty="0">
                <a:solidFill>
                  <a:srgbClr val="0033CC"/>
                </a:solidFill>
              </a:rPr>
              <a:t>  </a:t>
            </a:r>
          </a:p>
          <a:p>
            <a:pPr lvl="0">
              <a:defRPr/>
            </a:pPr>
            <a:r>
              <a:rPr lang="en-US" sz="1400" b="1" dirty="0">
                <a:solidFill>
                  <a:srgbClr val="0033CC"/>
                </a:solidFill>
              </a:rPr>
              <a:t>C1+</a:t>
            </a:r>
            <a:r>
              <a:rPr lang="ru-RU" sz="1400" b="1" dirty="0">
                <a:solidFill>
                  <a:srgbClr val="0033CC"/>
                </a:solidFill>
              </a:rPr>
              <a:t>С2</a:t>
            </a:r>
            <a:r>
              <a:rPr lang="en-US" sz="1400" b="1" dirty="0">
                <a:solidFill>
                  <a:srgbClr val="0033CC"/>
                </a:solidFill>
              </a:rPr>
              <a:t> ~ </a:t>
            </a:r>
            <a:r>
              <a:rPr lang="ru-RU" sz="1400" b="1" dirty="0">
                <a:solidFill>
                  <a:srgbClr val="0033CC"/>
                </a:solidFill>
              </a:rPr>
              <a:t>10</a:t>
            </a:r>
            <a:r>
              <a:rPr lang="en-US" sz="1400" b="1" dirty="0">
                <a:solidFill>
                  <a:srgbClr val="0033CC"/>
                </a:solidFill>
              </a:rPr>
              <a:t>-15</a:t>
            </a:r>
            <a:r>
              <a:rPr lang="ru-RU" sz="1400" b="1" dirty="0">
                <a:solidFill>
                  <a:srgbClr val="0033CC"/>
                </a:solidFill>
              </a:rPr>
              <a:t> </a:t>
            </a:r>
            <a:r>
              <a:rPr lang="en-US" sz="1400" b="1" dirty="0">
                <a:solidFill>
                  <a:srgbClr val="0033CC"/>
                </a:solidFill>
              </a:rPr>
              <a:t>$/</a:t>
            </a:r>
            <a:r>
              <a:rPr lang="en-US" sz="1400" b="1" dirty="0" err="1">
                <a:solidFill>
                  <a:srgbClr val="0033CC"/>
                </a:solidFill>
              </a:rPr>
              <a:t>oz</a:t>
            </a:r>
            <a:r>
              <a:rPr lang="ru-RU" sz="1400" b="1" dirty="0">
                <a:solidFill>
                  <a:srgbClr val="0033CC"/>
                </a:solidFill>
              </a:rPr>
              <a:t> </a:t>
            </a:r>
            <a:endParaRPr lang="en-US" sz="1400" b="1" dirty="0">
              <a:solidFill>
                <a:srgbClr val="0033CC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46433" y="4494599"/>
            <a:ext cx="14740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b="1" dirty="0">
                <a:solidFill>
                  <a:srgbClr val="0033CC"/>
                </a:solidFill>
              </a:rPr>
              <a:t>Переход между этапами ГРР без длительных «осенне-зимних»  перерывов  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20"/>
          </p:nvPr>
        </p:nvSpPr>
        <p:spPr>
          <a:xfrm>
            <a:off x="546532" y="3926481"/>
            <a:ext cx="8457306" cy="321195"/>
          </a:xfrm>
        </p:spPr>
        <p:txBody>
          <a:bodyPr/>
          <a:lstStyle/>
          <a:p>
            <a:pPr eaLnBrk="1" hangingPunct="1"/>
            <a:r>
              <a:rPr lang="ru-RU" sz="1800" b="1" dirty="0">
                <a:solidFill>
                  <a:srgbClr val="FFC000"/>
                </a:solidFill>
                <a:ea typeface="LF_Kai"/>
              </a:rPr>
              <a:t> </a:t>
            </a:r>
            <a:r>
              <a:rPr lang="ru-RU" sz="2000" b="1" dirty="0">
                <a:solidFill>
                  <a:srgbClr val="FFC000"/>
                </a:solidFill>
                <a:ea typeface="LF_Kai"/>
              </a:rPr>
              <a:t>Новый  формат  Стратегии  </a:t>
            </a:r>
            <a:r>
              <a:rPr lang="ru-RU" sz="2000" b="1" dirty="0" smtClean="0">
                <a:solidFill>
                  <a:srgbClr val="FFC000"/>
                </a:solidFill>
                <a:ea typeface="LF_Kai"/>
              </a:rPr>
              <a:t>ГРР</a:t>
            </a:r>
            <a:r>
              <a:rPr lang="ru-RU" sz="1800" b="1" dirty="0" smtClean="0">
                <a:solidFill>
                  <a:srgbClr val="FFC000"/>
                </a:solidFill>
                <a:ea typeface="LF_Kai"/>
              </a:rPr>
              <a:t>: </a:t>
            </a:r>
            <a:r>
              <a:rPr lang="ru-RU" sz="1800" b="1" dirty="0">
                <a:solidFill>
                  <a:srgbClr val="FFC000"/>
                </a:solidFill>
                <a:ea typeface="LF_Kai"/>
              </a:rPr>
              <a:t>«жесткая стадийность» и «агрессивность» </a:t>
            </a:r>
          </a:p>
          <a:p>
            <a:pPr eaLnBrk="1" hangingPunct="1"/>
            <a:endParaRPr lang="ru-RU" sz="1800" b="1" dirty="0">
              <a:solidFill>
                <a:schemeClr val="bg1"/>
              </a:solidFill>
              <a:ea typeface="LF_Kai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4946" y="4279156"/>
            <a:ext cx="14347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ru-RU" sz="1400" b="1" dirty="0">
              <a:solidFill>
                <a:srgbClr val="0033CC"/>
              </a:solidFill>
            </a:endParaRPr>
          </a:p>
          <a:p>
            <a:pPr lvl="0">
              <a:defRPr/>
            </a:pPr>
            <a:r>
              <a:rPr lang="ru-RU" sz="1400" b="1" dirty="0">
                <a:solidFill>
                  <a:srgbClr val="0033CC"/>
                </a:solidFill>
              </a:rPr>
              <a:t>означает обязательность стадийности и принятие решения по результатам каждой стадии.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195736" y="4494599"/>
            <a:ext cx="1872208" cy="203132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lvl="0">
              <a:defRPr/>
            </a:pPr>
            <a:r>
              <a:rPr lang="ru-RU" sz="1400" b="1" dirty="0">
                <a:solidFill>
                  <a:srgbClr val="0033CC"/>
                </a:solidFill>
              </a:rPr>
              <a:t>от обязательной стадии «региональной подготовки»  с разбраковкой территории лицензии к сгущению сети исследований и утяжелению комплекса ГРР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46532" y="4186821"/>
            <a:ext cx="57606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400" b="1" dirty="0">
                <a:solidFill>
                  <a:srgbClr val="0033CC"/>
                </a:solidFill>
              </a:rPr>
              <a:t> </a:t>
            </a:r>
            <a:r>
              <a:rPr lang="ru-RU" sz="1400" b="1" dirty="0">
                <a:solidFill>
                  <a:srgbClr val="0033CC"/>
                </a:solidFill>
              </a:rPr>
              <a:t>«Жесткая</a:t>
            </a:r>
            <a:r>
              <a:rPr lang="en-US" sz="1400" b="1" dirty="0">
                <a:solidFill>
                  <a:srgbClr val="0033CC"/>
                </a:solidFill>
              </a:rPr>
              <a:t>….</a:t>
            </a:r>
            <a:r>
              <a:rPr lang="ru-RU" sz="1400" b="1" dirty="0">
                <a:solidFill>
                  <a:srgbClr val="0033CC"/>
                </a:solidFill>
              </a:rPr>
              <a:t>» –</a:t>
            </a:r>
            <a:r>
              <a:rPr lang="en-US" sz="1400" b="1" dirty="0">
                <a:solidFill>
                  <a:srgbClr val="0033CC"/>
                </a:solidFill>
              </a:rPr>
              <a:t>          </a:t>
            </a:r>
            <a:r>
              <a:rPr lang="ru-RU" sz="1400" b="1" dirty="0">
                <a:solidFill>
                  <a:srgbClr val="0033CC"/>
                </a:solidFill>
              </a:rPr>
              <a:t>«</a:t>
            </a:r>
            <a:r>
              <a:rPr lang="en-US" sz="1400" b="1" dirty="0">
                <a:solidFill>
                  <a:srgbClr val="0033CC"/>
                </a:solidFill>
              </a:rPr>
              <a:t>….</a:t>
            </a:r>
            <a:r>
              <a:rPr lang="ru-RU" sz="1400" b="1" dirty="0">
                <a:solidFill>
                  <a:srgbClr val="0033CC"/>
                </a:solidFill>
              </a:rPr>
              <a:t>Стадийность» -</a:t>
            </a:r>
            <a:r>
              <a:rPr lang="en-US" sz="1400" b="1" dirty="0">
                <a:solidFill>
                  <a:srgbClr val="0033CC"/>
                </a:solidFill>
              </a:rPr>
              <a:t>               </a:t>
            </a:r>
            <a:r>
              <a:rPr lang="ru-RU" sz="1400" b="1" dirty="0">
                <a:solidFill>
                  <a:srgbClr val="0033CC"/>
                </a:solidFill>
              </a:rPr>
              <a:t>«Агрессивность» -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3003" y="548680"/>
            <a:ext cx="33402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</a:rPr>
              <a:t>Первично на старте: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2548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179" y="188640"/>
            <a:ext cx="7047570" cy="417367"/>
          </a:xfrm>
        </p:spPr>
        <p:txBody>
          <a:bodyPr/>
          <a:lstStyle/>
          <a:p>
            <a:r>
              <a:rPr lang="ru-RU" b="1" u="sng" dirty="0">
                <a:solidFill>
                  <a:schemeClr val="bg1"/>
                </a:solidFill>
              </a:rPr>
              <a:t>География ГРР и  планы развития</a:t>
            </a:r>
          </a:p>
        </p:txBody>
      </p:sp>
      <p:pic>
        <p:nvPicPr>
          <p:cNvPr id="20" name="Picture 7" descr="C:\Users\kvs\Desktop\Рисунок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80728"/>
            <a:ext cx="3253029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1162" y="777701"/>
            <a:ext cx="433759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Группа проектов  «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Near mining</a:t>
            </a: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» </a:t>
            </a:r>
          </a:p>
          <a:p>
            <a:pPr marL="285750" lvl="0" indent="-285750" eaLnBrk="0" fontAlgn="base" hangingPunct="0">
              <a:spcAft>
                <a:spcPct val="0"/>
              </a:spcAft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bg1"/>
                </a:solidFill>
                <a:cs typeface="Arial" charset="0"/>
              </a:rPr>
              <a:t>Доразведка прилегающих флангов производственных активов. </a:t>
            </a:r>
          </a:p>
          <a:p>
            <a:pPr marL="285750" lvl="0" indent="-285750" eaLnBrk="0" fontAlgn="base" hangingPunct="0">
              <a:spcAft>
                <a:spcPct val="0"/>
              </a:spcAft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bg1"/>
                </a:solidFill>
                <a:cs typeface="Arial" charset="0"/>
              </a:rPr>
              <a:t>Интенсивное ГРР на прилегающих к рудникам территориях. Цель - прирост запасов </a:t>
            </a:r>
            <a:r>
              <a:rPr lang="ru-RU" b="1" dirty="0">
                <a:solidFill>
                  <a:schemeClr val="bg1"/>
                </a:solidFill>
                <a:cs typeface="Arial" charset="0"/>
              </a:rPr>
              <a:t>от  1 т и  выше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Группа проектов  «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Advanced exploration</a:t>
            </a: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» 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bg1"/>
                </a:solidFill>
                <a:cs typeface="Arial" charset="0"/>
              </a:rPr>
              <a:t>Разведка  флангов  и сопряженных структур на лицензии «Красный»  и поисково-оценочные работы на лицензии «Батый» 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bg1"/>
                </a:solidFill>
                <a:cs typeface="Arial" charset="0"/>
              </a:rPr>
              <a:t>Цель  - запасы  </a:t>
            </a:r>
            <a:r>
              <a:rPr lang="ru-RU" b="1" dirty="0">
                <a:solidFill>
                  <a:schemeClr val="bg1"/>
                </a:solidFill>
                <a:cs typeface="Arial" charset="0"/>
              </a:rPr>
              <a:t>от  30 т и выше, производство 2т </a:t>
            </a:r>
            <a:r>
              <a:rPr lang="ru-RU" b="1" dirty="0" smtClean="0">
                <a:solidFill>
                  <a:schemeClr val="bg1"/>
                </a:solidFill>
                <a:cs typeface="Arial" charset="0"/>
              </a:rPr>
              <a:t>золота</a:t>
            </a:r>
            <a:r>
              <a:rPr lang="en-US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b="1" dirty="0">
                <a:solidFill>
                  <a:schemeClr val="bg1"/>
                </a:solidFill>
                <a:cs typeface="Arial" charset="0"/>
              </a:rPr>
              <a:t>+. </a:t>
            </a:r>
            <a:endParaRPr lang="ru-RU" dirty="0">
              <a:solidFill>
                <a:schemeClr val="bg1"/>
              </a:solidFill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Группа Проектов  «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Green Fields</a:t>
            </a: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»</a:t>
            </a: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bg1"/>
                </a:solidFill>
                <a:cs typeface="Arial" charset="0"/>
              </a:rPr>
              <a:t>Группа из 4-х лицензий  «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Green Fields</a:t>
            </a:r>
            <a:r>
              <a:rPr lang="ru-RU" dirty="0">
                <a:solidFill>
                  <a:schemeClr val="bg1"/>
                </a:solidFill>
                <a:cs typeface="Arial" charset="0"/>
              </a:rPr>
              <a:t>»  в </a:t>
            </a:r>
            <a:r>
              <a:rPr lang="ru-RU" dirty="0" err="1">
                <a:solidFill>
                  <a:schemeClr val="bg1"/>
                </a:solidFill>
                <a:cs typeface="Arial" charset="0"/>
              </a:rPr>
              <a:t>Бодайбинском</a:t>
            </a:r>
            <a:r>
              <a:rPr lang="ru-RU" dirty="0">
                <a:solidFill>
                  <a:schemeClr val="bg1"/>
                </a:solidFill>
                <a:cs typeface="Arial" charset="0"/>
              </a:rPr>
              <a:t>  районе . Цель </a:t>
            </a:r>
            <a:r>
              <a:rPr lang="ru-RU" b="1" dirty="0">
                <a:solidFill>
                  <a:schemeClr val="bg1"/>
                </a:solidFill>
                <a:cs typeface="Arial" charset="0"/>
              </a:rPr>
              <a:t>«1 млн унций +»</a:t>
            </a:r>
            <a:r>
              <a:rPr lang="ru-RU" dirty="0">
                <a:solidFill>
                  <a:schemeClr val="bg1"/>
                </a:solidFill>
                <a:cs typeface="Arial" charset="0"/>
              </a:rPr>
              <a:t> запасов и объемом производства  от  </a:t>
            </a:r>
            <a:r>
              <a:rPr lang="ru-RU" b="1" dirty="0" smtClean="0">
                <a:solidFill>
                  <a:schemeClr val="bg1"/>
                </a:solidFill>
                <a:cs typeface="Arial" charset="0"/>
              </a:rPr>
              <a:t>2 т золота</a:t>
            </a:r>
            <a:r>
              <a:rPr lang="ru-RU" dirty="0" smtClean="0">
                <a:solidFill>
                  <a:schemeClr val="bg1"/>
                </a:solidFill>
                <a:cs typeface="Arial" charset="0"/>
              </a:rPr>
              <a:t> </a:t>
            </a:r>
            <a:endParaRPr lang="ru-RU" dirty="0">
              <a:solidFill>
                <a:schemeClr val="bg1"/>
              </a:solidFill>
              <a:cs typeface="Arial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bg1"/>
                </a:solidFill>
                <a:cs typeface="Arial" charset="0"/>
              </a:rPr>
              <a:t>Группа из 2-х лицензий «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Green Fields</a:t>
            </a:r>
            <a:r>
              <a:rPr lang="ru-RU" dirty="0">
                <a:solidFill>
                  <a:schemeClr val="bg1"/>
                </a:solidFill>
                <a:cs typeface="Arial" charset="0"/>
              </a:rPr>
              <a:t>» на юго-западном фланге месторождения «Дражное»</a:t>
            </a:r>
            <a:endParaRPr lang="en-US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69FF381-081F-4D44-82BA-6F521DD04A70}"/>
              </a:ext>
            </a:extLst>
          </p:cNvPr>
          <p:cNvSpPr/>
          <p:nvPr/>
        </p:nvSpPr>
        <p:spPr>
          <a:xfrm>
            <a:off x="5004048" y="4365104"/>
            <a:ext cx="38265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Группа Проектов  «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Expansions</a:t>
            </a: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»</a:t>
            </a: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bg1"/>
                </a:solidFill>
                <a:cs typeface="Arial" charset="0"/>
              </a:rPr>
              <a:t>Выход компании в новые для неё регионы золотодобычи (Камчатка, Хабаровский и Приморский края, через покупку готовых активов </a:t>
            </a:r>
            <a:r>
              <a:rPr lang="ru-RU" dirty="0" smtClean="0">
                <a:solidFill>
                  <a:schemeClr val="bg1"/>
                </a:solidFill>
                <a:cs typeface="Arial" charset="0"/>
              </a:rPr>
              <a:t>, то есть сделки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M&amp;A</a:t>
            </a:r>
            <a:r>
              <a:rPr lang="ru-RU" dirty="0">
                <a:solidFill>
                  <a:schemeClr val="bg1"/>
                </a:solidFill>
                <a:cs typeface="Arial" charset="0"/>
              </a:rPr>
              <a:t>, и приобретение лицензий на аукционах  </a:t>
            </a:r>
          </a:p>
        </p:txBody>
      </p:sp>
    </p:spTree>
    <p:extLst>
      <p:ext uri="{BB962C8B-B14F-4D97-AF65-F5344CB8AC3E}">
        <p14:creationId xmlns:p14="http://schemas.microsoft.com/office/powerpoint/2010/main" val="176562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7281" y="160248"/>
            <a:ext cx="7047570" cy="417367"/>
          </a:xfrm>
        </p:spPr>
        <p:txBody>
          <a:bodyPr/>
          <a:lstStyle/>
          <a:p>
            <a:r>
              <a:rPr lang="ru-RU" sz="3200" b="1" dirty="0">
                <a:solidFill>
                  <a:schemeClr val="bg1"/>
                </a:solidFill>
              </a:rPr>
              <a:t>Устойчивые показатели компании 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68977A72-A07D-4A23-A89E-81C17A6C7D8C}"/>
              </a:ext>
            </a:extLst>
          </p:cNvPr>
          <p:cNvGrpSpPr/>
          <p:nvPr/>
        </p:nvGrpSpPr>
        <p:grpSpPr>
          <a:xfrm>
            <a:off x="798984" y="1340768"/>
            <a:ext cx="7546032" cy="5300019"/>
            <a:chOff x="607934" y="1485973"/>
            <a:chExt cx="7546032" cy="5300019"/>
          </a:xfrm>
        </p:grpSpPr>
        <p:graphicFrame>
          <p:nvGraphicFramePr>
            <p:cNvPr id="6" name="Диаграмма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38335976"/>
                </p:ext>
              </p:extLst>
            </p:nvPr>
          </p:nvGraphicFramePr>
          <p:xfrm>
            <a:off x="607934" y="3717032"/>
            <a:ext cx="7546032" cy="30689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9" name="Диаграмма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334462884"/>
                </p:ext>
              </p:extLst>
            </p:nvPr>
          </p:nvGraphicFramePr>
          <p:xfrm>
            <a:off x="607934" y="1485973"/>
            <a:ext cx="7546032" cy="223105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9CEE6EF-35E7-4085-9994-D78796D7264F}"/>
              </a:ext>
            </a:extLst>
          </p:cNvPr>
          <p:cNvSpPr/>
          <p:nvPr/>
        </p:nvSpPr>
        <p:spPr>
          <a:xfrm>
            <a:off x="467544" y="577615"/>
            <a:ext cx="8265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C000"/>
                </a:solidFill>
              </a:rPr>
              <a:t>GV </a:t>
            </a:r>
            <a:r>
              <a:rPr lang="ru-RU" b="1" dirty="0" err="1">
                <a:solidFill>
                  <a:srgbClr val="FFC000"/>
                </a:solidFill>
              </a:rPr>
              <a:t>Gold</a:t>
            </a:r>
            <a:r>
              <a:rPr lang="ru-RU" b="1" dirty="0">
                <a:solidFill>
                  <a:srgbClr val="FFC000"/>
                </a:solidFill>
              </a:rPr>
              <a:t> удерживает лидирующие позиции по финансовым показателям среди ведущих российских золотодобывающих компаний</a:t>
            </a:r>
          </a:p>
        </p:txBody>
      </p:sp>
    </p:spTree>
    <p:extLst>
      <p:ext uri="{BB962C8B-B14F-4D97-AF65-F5344CB8AC3E}">
        <p14:creationId xmlns:p14="http://schemas.microsoft.com/office/powerpoint/2010/main" val="1912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Шаблон презентации_RUS">
  <a:themeElements>
    <a:clrScheme name="GV GOLD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447F"/>
      </a:accent1>
      <a:accent2>
        <a:srgbClr val="B4975A"/>
      </a:accent2>
      <a:accent3>
        <a:srgbClr val="E9E0CF"/>
      </a:accent3>
      <a:accent4>
        <a:srgbClr val="D0E1EC"/>
      </a:accent4>
      <a:accent5>
        <a:srgbClr val="C5C5C5"/>
      </a:accent5>
      <a:accent6>
        <a:srgbClr val="FFCC00"/>
      </a:accent6>
      <a:hlink>
        <a:srgbClr val="B2B2B2"/>
      </a:hlink>
      <a:folHlink>
        <a:srgbClr val="FF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0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0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00447F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3D72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00447F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3D72"/>
        </a:accent6>
        <a:hlink>
          <a:srgbClr val="009999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447F"/>
        </a:accent1>
        <a:accent2>
          <a:srgbClr val="003399"/>
        </a:accent2>
        <a:accent3>
          <a:srgbClr val="FFFFFF"/>
        </a:accent3>
        <a:accent4>
          <a:srgbClr val="000000"/>
        </a:accent4>
        <a:accent5>
          <a:srgbClr val="AAB0C0"/>
        </a:accent5>
        <a:accent6>
          <a:srgbClr val="002D8A"/>
        </a:accent6>
        <a:hlink>
          <a:srgbClr val="B2B2B2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447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0C0"/>
        </a:accent5>
        <a:accent6>
          <a:srgbClr val="2D2D8A"/>
        </a:accent6>
        <a:hlink>
          <a:srgbClr val="B2B2B2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8_Оформление по умолчанию">
  <a:themeElements>
    <a:clrScheme name="1_Оформление по умолчанию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447F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B0C0"/>
      </a:accent5>
      <a:accent6>
        <a:srgbClr val="2D2D8A"/>
      </a:accent6>
      <a:hlink>
        <a:srgbClr val="B2B2B2"/>
      </a:hlink>
      <a:folHlink>
        <a:srgbClr val="FFCC00"/>
      </a:folHlink>
    </a:clrScheme>
    <a:fontScheme name="1_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0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0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00447F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3D72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00447F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3D72"/>
        </a:accent6>
        <a:hlink>
          <a:srgbClr val="009999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447F"/>
        </a:accent1>
        <a:accent2>
          <a:srgbClr val="003399"/>
        </a:accent2>
        <a:accent3>
          <a:srgbClr val="FFFFFF"/>
        </a:accent3>
        <a:accent4>
          <a:srgbClr val="000000"/>
        </a:accent4>
        <a:accent5>
          <a:srgbClr val="AAB0C0"/>
        </a:accent5>
        <a:accent6>
          <a:srgbClr val="002D8A"/>
        </a:accent6>
        <a:hlink>
          <a:srgbClr val="B2B2B2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447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0C0"/>
        </a:accent5>
        <a:accent6>
          <a:srgbClr val="2D2D8A"/>
        </a:accent6>
        <a:hlink>
          <a:srgbClr val="B2B2B2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10774</TotalTime>
  <Words>1118</Words>
  <Application>Microsoft Office PowerPoint</Application>
  <PresentationFormat>Экран (4:3)</PresentationFormat>
  <Paragraphs>158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Тема Office</vt:lpstr>
      <vt:lpstr>Шаблон презентации_RUS</vt:lpstr>
      <vt:lpstr>18_Оформление по умолчанию</vt:lpstr>
      <vt:lpstr>От разведки к производству: Стратегия развития минерально-сырьевой базы </vt:lpstr>
      <vt:lpstr>Ограничение ответственности</vt:lpstr>
      <vt:lpstr>GV Gold Сегодня</vt:lpstr>
      <vt:lpstr>GV Gold Сегодня</vt:lpstr>
      <vt:lpstr>Стратегия развития Компании</vt:lpstr>
      <vt:lpstr>Основа стратегии развития: Создание минерально-сырьевой базы</vt:lpstr>
      <vt:lpstr>Стратегия  Геологоразведочных работ </vt:lpstr>
      <vt:lpstr>География ГРР и  планы развития</vt:lpstr>
      <vt:lpstr>Устойчивые показатели компании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Стратегия развития минерально-сырьевой базы От разведки к производству</dc:title>
  <dc:creator>Костина Светлана</dc:creator>
  <cp:lastModifiedBy>Vladimer</cp:lastModifiedBy>
  <cp:revision>225</cp:revision>
  <cp:lastPrinted>2017-09-15T07:26:59Z</cp:lastPrinted>
  <dcterms:created xsi:type="dcterms:W3CDTF">2017-08-07T13:37:37Z</dcterms:created>
  <dcterms:modified xsi:type="dcterms:W3CDTF">2017-09-24T20:20:43Z</dcterms:modified>
</cp:coreProperties>
</file>