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5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15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6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7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8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19" r:id="rId2"/>
    <p:sldId id="320" r:id="rId3"/>
    <p:sldId id="259" r:id="rId4"/>
    <p:sldId id="324" r:id="rId5"/>
    <p:sldId id="290" r:id="rId6"/>
    <p:sldId id="322" r:id="rId7"/>
    <p:sldId id="323" r:id="rId8"/>
    <p:sldId id="299" r:id="rId9"/>
    <p:sldId id="274" r:id="rId10"/>
    <p:sldId id="277" r:id="rId11"/>
    <p:sldId id="321" r:id="rId12"/>
    <p:sldId id="313" r:id="rId13"/>
    <p:sldId id="262" r:id="rId14"/>
    <p:sldId id="295" r:id="rId15"/>
    <p:sldId id="325" r:id="rId16"/>
    <p:sldId id="273" r:id="rId17"/>
    <p:sldId id="296" r:id="rId18"/>
    <p:sldId id="279" r:id="rId19"/>
    <p:sldId id="276" r:id="rId20"/>
    <p:sldId id="258" r:id="rId21"/>
    <p:sldId id="326" r:id="rId22"/>
    <p:sldId id="257" r:id="rId23"/>
    <p:sldId id="316" r:id="rId24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5858BB"/>
    <a:srgbClr val="CCCCCC"/>
    <a:srgbClr val="CEFFEB"/>
    <a:srgbClr val="D7FFEE"/>
    <a:srgbClr val="5C5CBC"/>
    <a:srgbClr val="E6E6E6"/>
    <a:srgbClr val="FF2F2F"/>
    <a:srgbClr val="ED7D31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6305" autoAdjust="0"/>
  </p:normalViewPr>
  <p:slideViewPr>
    <p:cSldViewPr snapToGrid="0">
      <p:cViewPr varScale="1">
        <p:scale>
          <a:sx n="111" d="100"/>
          <a:sy n="111" d="100"/>
        </p:scale>
        <p:origin x="16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44;&#1086;&#1082;&#1083;&#1072;&#1076;&#1099;_&#1087;&#1088;&#1077;&#1079;&#1077;&#1085;&#1090;&#1072;&#1094;&#1080;&#1080;\2016\&#1053;&#1058;&#1057;%20&#1056;&#1086;&#1089;&#1085;&#1077;&#1076;&#1088;&#1072;\&#1052;&#1040;&#1050;&#1057;&#1048;&#1052;&#1054;&#1042;&#1040;\&#1047;&#1072;&#1090;&#1088;&#1072;&#1090;&#1099;%20&#1060;&#1041;%20&#1080;%20&#1053;&#1077;&#1076;&#1088;&#1086;&#1087;%20&#1087;&#1086;%20&#1086;&#1090;&#1088;&#1072;&#1089;&#1083;&#1080;%202004_2016_1_22%2011%2016_&#1052;&#1072;&#1082;&#1089;&#1080;&#1084;&#1086;&#1074;&#1072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44;&#1086;&#1082;&#1083;&#1072;&#1076;&#1099;_&#1087;&#1088;&#1077;&#1079;&#1077;&#1085;&#1090;&#1072;&#1094;&#1080;&#1080;\2016\&#1053;&#1058;&#1057;%20&#1056;&#1086;&#1089;&#1085;&#1077;&#1076;&#1088;&#1072;\&#1044;&#1080;&#1072;&#1075;&#1088;&#1072;&#1084;&#1084;&#1099;%20&#1053;&#1058;&#1057;%20&#1056;&#1086;&#1089;&#1085;&#1077;&#1076;&#1088;&#1072;2016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47;&#1091;&#1073;&#1086;&#1074;&#1072;%20%20&#1058;.%20&#1053;\&#1055;&#1088;&#1077;&#1079;&#1077;&#1085;&#1090;&#1072;&#1094;&#1080;&#1103;%20&#1087;&#1086;%20&#1101;&#1092;&#1092;&#1077;&#1082;&#1090;&#1080;&#1074;&#1085;&#1086;&#1089;&#1090;&#1080;%20&#1082;&#1072;&#1088;&#1090;%20&#1085;&#1086;&#1074;&#1099;&#1093;%20&#1087;&#1086;&#1082;&#1086;&#1083;&#1077;&#1085;&#1080;&#1081;\&#1076;&#1080;&#1072;&#1075;&#1088;&#1072;&#1084;&#1084;&#1072;_&#1052;&#1072;&#1083;&#1084;&#1099;&#1078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47;&#1091;&#1073;&#1086;&#1074;&#1072;%20%20&#1058;.%20&#1053;\&#1055;&#1086;&#1082;&#1072;&#1079;&#1072;&#1090;&#1077;&#1083;&#1080;%20&#1042;&#1048;&#1055;&#1056;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vsegei.ru\root\data\pub\&#1055;&#1072;&#1087;&#1082;&#1072;&#1054;&#1073;&#1084;&#1077;&#1085;&#1072;\&#1042;&#1077;&#1088;&#1073;&#1080;&#1094;&#1082;&#1080;&#1081;%20&#1048;.&#1042;\&#1086;&#1090;%20&#1053;&#1072;&#1089;&#1090;&#1080;\&#1043;&#1088;&#1072;&#1092;&#1080;&#1082;&#1080;%20&#1043;&#1056;&#1056;%20&#1087;&#1086;%20&#1060;&#1054;.xlsx" TargetMode="Externa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&#1090;&#1077;&#1082;&#1091;&#1095;&#1080;&#1077;%20&#1076;&#1086;&#1082;&#1091;&#1084;&#1077;&#1085;&#1090;&#1099;\&#1044;&#1086;&#1082;&#1083;&#1072;&#1076;&#1099;_&#1087;&#1088;&#1077;&#1079;&#1077;&#1085;&#1090;&#1072;&#1094;&#1080;&#1080;\2016\&#1053;&#1058;&#1057;%20&#1056;&#1086;&#1089;&#1085;&#1077;&#1076;&#1088;&#1072;\&#1044;&#1080;&#1072;&#1075;&#1088;&#1072;&#1084;&#1084;&#1099;%20&#1053;&#1058;&#1057;%20&#1056;&#1086;&#1089;&#1085;&#1077;&#1076;&#1088;&#1072;2016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47;&#1091;&#1073;&#1086;&#1074;&#1072;\&#1044;&#1086;&#1082;&#1083;&#1072;&#1076;%20&#1076;&#1083;&#1103;%20&#1061;&#1083;&#1086;&#1087;&#1086;&#1085;&#1080;&#1085;&#1072;\&#1056;&#1072;&#1073;&#1086;&#1095;&#1080;&#1077;%20&#1084;&#1072;&#1090;&#1077;&#1088;&#1080;&#1072;&#1083;&#1099;%20%20&#1044;&#1086;&#1082;&#1083;&#1072;&#1076;\&#1044;&#1080;&#1072;&#1075;&#1088;&#1072;&#1084;&#1084;&#1072;_&#1084;&#1072;&#1088;&#1075;&#1072;&#1085;&#1077;&#1094;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2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47;&#1091;&#1073;&#1086;&#1074;&#1072;%20%20&#1058;.%20&#1053;\&#1043;&#1088;&#1072;&#1092;&#1080;_&#1054;&#1073;&#1098;&#1077;&#1082;&#1090;&#1099;-&#1055;&#1043;&#1059;%20&#1087;&#1086;%20200%20(&#1083;&#1086;&#1078;&#1100;)_&#1089;%20&#1075;&#1088;&#1072;&#1092;&#1080;&#1082;&#1072;&#1084;&#1080;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ub\&#1055;&#1072;&#1087;&#1082;&#1072;&#1054;&#1073;&#1084;&#1077;&#1085;&#1072;\&#1047;&#1091;&#1073;&#1086;&#1074;&#1072;%20%20&#1058;.%20&#1053;\&#1043;&#1088;&#1072;&#1092;&#1080;_&#1054;&#1073;&#1098;&#1077;&#1082;&#1090;&#1099;-&#1055;&#1043;&#1059;%20&#1087;&#1086;%20200%20(&#1083;&#1086;&#1078;&#1100;)_&#1089;%20&#1075;&#1088;&#1072;&#1092;&#1080;&#1082;&#1072;&#1084;&#1080;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44;&#1086;&#1082;&#1083;&#1072;&#1076;&#1099;_&#1087;&#1088;&#1077;&#1079;&#1077;&#1085;&#1090;&#1072;&#1094;&#1080;&#1080;\2016\&#1053;&#1058;&#1057;%20&#1056;&#1086;&#1089;&#1085;&#1077;&#1076;&#1088;&#1072;\&#1052;&#1040;&#1050;&#1057;&#1048;&#1052;&#1054;&#1042;&#1040;\&#1047;&#1072;&#1090;&#1088;&#1072;&#1090;&#1099;%20&#1060;&#1041;%20&#1080;%20&#1053;&#1077;&#1076;&#1088;&#1086;&#1087;%20&#1087;&#1086;%20&#1086;&#1090;&#1088;&#1072;&#1089;&#1083;&#1080;%202004_2016_1_22%2011%2016_&#1052;&#1072;&#1082;&#1089;&#1080;&#1084;&#1086;&#1074;&#1072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&#1090;&#1077;&#1082;&#1091;&#1095;&#1080;&#1077;%20&#1076;&#1086;&#1082;&#1091;&#1084;&#1077;&#1085;&#1090;&#1099;\&#1044;&#1086;&#1082;&#1083;&#1072;&#1076;&#1099;_&#1087;&#1088;&#1077;&#1079;&#1077;&#1085;&#1090;&#1072;&#1094;&#1080;&#1080;\2016\&#1053;&#1058;&#1057;%20&#1056;&#1086;&#1089;&#1085;&#1077;&#1076;&#1088;&#1072;\&#1052;&#1040;&#1050;&#1057;&#1048;&#1052;&#1054;&#1042;&#1040;\&#1047;&#1072;&#1090;&#1088;&#1072;&#1090;&#1099;%20&#1060;&#1041;%20&#1080;%20&#1053;&#1077;&#1076;&#1088;&#1086;&#1087;%20&#1087;&#1086;%20&#1086;&#1090;&#1088;&#1072;&#1089;&#1083;&#1080;%202004_2016_1_22%2011%2016_&#1052;&#1072;&#1082;&#1089;&#1080;&#1084;&#1086;&#1074;&#1072;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Pc-szkgp22\d\&#1090;&#1077;&#1082;&#1091;&#1095;&#1080;&#1077;%20&#1076;&#1086;&#1082;&#1091;&#1084;&#1077;&#1085;&#1090;&#1099;\&#1044;&#1086;&#1082;&#1083;&#1072;&#1076;&#1099;_&#1087;&#1088;&#1077;&#1079;&#1077;&#1085;&#1090;&#1072;&#1094;&#1080;&#1080;\2016\&#1053;&#1058;&#1057;%20&#1056;&#1086;&#1089;&#1085;&#1077;&#1076;&#1088;&#1072;\&#1051;&#1080;&#1084;&#1080;&#1090;&#1099;%202016-20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roject\&#1054;&#1090;&#1095;&#1077;&#1090;_&#1058;&#1077;&#1084;&#1072;&#1090;&#1080;&#1082;&#1072;_2017\&#1056;&#1072;&#1073;&#1086;&#1095;&#1080;&#1077;_&#1084;&#1072;&#1090;&#1077;&#1088;&#1080;&#1072;&#1083;&#1099;_&#1057;&#1085;&#1077;&#1078;&#1082;&#1086;_&#1050;&#1080;&#1088;&#1077;&#1081;&#1095;&#1091;&#1082;\&#1057;&#1090;&#1072;&#1090;&#1080;&#1089;&#1090;&#1080;&#1082;&#1072;\&#1057;&#1090;&#1072;&#1090;&#1080;&#1089;&#1090;&#1080;&#1082;&#1072;%20&#1086;&#1090;&#1095;&#1077;&#1090;&#1086;&#1074;%20&#1087;&#1086;%20&#1056;&#1086;&#1089;&#1075;&#1077;&#1086;&#1083;&#1092;&#1086;&#1085;&#1076;&#1091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egei.ru\root\data\project\&#1054;&#1090;&#1095;&#1077;&#1090;_&#1058;&#1077;&#1084;&#1072;&#1090;&#1080;&#1082;&#1072;_2017\&#1056;&#1072;&#1073;&#1086;&#1095;&#1080;&#1077;_&#1084;&#1072;&#1090;&#1077;&#1088;&#1080;&#1072;&#1083;&#1099;_&#1057;&#1085;&#1077;&#1078;&#1082;&#1086;_&#1050;&#1080;&#1088;&#1077;&#1081;&#1095;&#1091;&#1082;\&#1057;&#1090;&#1072;&#1090;&#1080;&#1089;&#1090;&#1080;&#1082;&#1072;\&#1057;&#1090;&#1072;&#1090;&#1080;&#1089;&#1090;&#1080;&#1082;&#1072;%20&#1086;&#1090;&#1095;&#1077;&#1090;&#1086;&#1074;%20&#1087;&#1086;%20&#1056;&#1086;&#1089;&#1075;&#1077;&#1086;&#1083;&#1092;&#1086;&#1085;&#1076;&#1091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_&#1056;&#1040;&#1041;&#1054;&#1063;&#1048;&#1049;\&#1050;&#1086;&#1085;&#1092;&#1077;&#1088;&#1077;&#1085;&#1094;&#1080;&#1080;____\&#1057;&#1090;&#1072;&#1090;&#1080;&#1089;&#1090;&#1080;&#1082;&#1072;\&#1090;&#1072;&#1073;&#1083;&#1080;&#1094;&#1099;\&#1057;&#1090;&#1072;&#1090;&#1080;&#1089;&#1090;&#1080;&#1082;&#1072;\&#1057;&#1090;&#1072;&#1090;&#1080;&#1089;&#1090;&#1080;&#1082;&#1072;%20RASTERS_STAT2%20_&#1057;&#1085;&#1077;&#1078;&#1082;&#1086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D:\_&#1056;&#1040;&#1041;&#1054;&#1063;&#1048;&#1049;\&#1050;&#1086;&#1085;&#1092;&#1077;&#1088;&#1077;&#1085;&#1094;&#1080;&#1080;____\&#1057;&#1090;&#1072;&#1090;&#1080;&#1089;&#1090;&#1080;&#1082;&#1072;\&#1090;&#1072;&#1073;&#1083;&#1080;&#1094;&#1099;\&#1057;&#1090;&#1072;&#1090;&#1080;&#1089;&#1090;&#1080;&#1082;&#1072;\&#1057;&#1090;&#1072;&#1090;&#1080;&#1089;&#1090;&#1080;&#1082;&#1072;%20RASTERS_STAT2%20_&#1057;&#1085;&#1077;&#1078;&#1082;&#1086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240604357495341"/>
          <c:y val="7.5486472473566213E-2"/>
          <c:w val="0.59645649808090007"/>
          <c:h val="0.57870383161169181"/>
        </c:manualLayout>
      </c:layout>
      <c:pie3DChart>
        <c:varyColors val="1"/>
        <c:ser>
          <c:idx val="0"/>
          <c:order val="0"/>
          <c:spPr>
            <a:solidFill>
              <a:schemeClr val="accent1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860000"/>
              </a:solidFill>
            </c:spPr>
            <c:extLst>
              <c:ext xmlns:c16="http://schemas.microsoft.com/office/drawing/2014/chart" uri="{C3380CC4-5D6E-409C-BE32-E72D297353CC}">
                <c16:uniqueId val="{00000001-9B6C-4443-83F2-FA4DFDD82804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9B6C-4443-83F2-FA4DFDD8280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9B6C-4443-83F2-FA4DFDD82804}"/>
              </c:ext>
            </c:extLst>
          </c:dPt>
          <c:dLbls>
            <c:dLbl>
              <c:idx val="0"/>
              <c:layout>
                <c:manualLayout>
                  <c:x val="-0.16519269275097029"/>
                  <c:y val="-2.95343324822185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B6C-4443-83F2-FA4DFDD82804}"/>
                </c:ext>
              </c:extLst>
            </c:dLbl>
            <c:dLbl>
              <c:idx val="1"/>
              <c:layout>
                <c:manualLayout>
                  <c:x val="-3.8340604523003662E-2"/>
                  <c:y val="8.994364502275982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B6C-4443-83F2-FA4DFDD82804}"/>
                </c:ext>
              </c:extLst>
            </c:dLbl>
            <c:dLbl>
              <c:idx val="2"/>
              <c:layout>
                <c:manualLayout>
                  <c:x val="7.0809186963970372E-2"/>
                  <c:y val="6.12660960715098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6C-4443-83F2-FA4DFDD8280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B6C-4443-83F2-FA4DFDD82804}"/>
                </c:ext>
              </c:extLst>
            </c:dLbl>
            <c:dLbl>
              <c:idx val="4"/>
              <c:layout>
                <c:manualLayout>
                  <c:x val="1.4633150209787312E-2"/>
                  <c:y val="0.19792347416813849"/>
                </c:manualLayout>
              </c:layout>
              <c:numFmt formatCode="General" sourceLinked="0"/>
              <c:spPr/>
              <c:txPr>
                <a:bodyPr/>
                <a:lstStyle/>
                <a:p>
                  <a:pPr>
                    <a:defRPr sz="1400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B6C-4443-83F2-FA4DFDD82804}"/>
                </c:ext>
              </c:extLst>
            </c:dLbl>
            <c:dLbl>
              <c:idx val="5"/>
              <c:layout>
                <c:manualLayout>
                  <c:x val="0.18198005533266326"/>
                  <c:y val="5.2765175311926385E-2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002060"/>
                        </a:solidFill>
                      </a:defRPr>
                    </a:pPr>
                    <a:r>
                      <a:rPr lang="ru-RU" sz="1400">
                        <a:solidFill>
                          <a:srgbClr val="002060"/>
                        </a:solidFill>
                      </a:rPr>
                      <a:t>Подземные воды
0,01%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B6C-4443-83F2-FA4DFDD82804}"/>
                </c:ext>
              </c:extLst>
            </c:dLbl>
            <c:dLbl>
              <c:idx val="6"/>
              <c:layout>
                <c:manualLayout>
                  <c:x val="-9.4551523287251055E-2"/>
                  <c:y val="7.80366800695564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B6C-4443-83F2-FA4DFDD82804}"/>
                </c:ext>
              </c:extLst>
            </c:dLbl>
            <c:dLbl>
              <c:idx val="7"/>
              <c:layout>
                <c:manualLayout>
                  <c:x val="7.2359950234216486E-2"/>
                  <c:y val="3.34564319810900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B6C-4443-83F2-FA4DFDD82804}"/>
                </c:ext>
              </c:extLst>
            </c:dLbl>
            <c:dLbl>
              <c:idx val="8"/>
              <c:layout>
                <c:manualLayout>
                  <c:x val="-3.2189777974465809E-2"/>
                  <c:y val="2.90645833013563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B6C-4443-83F2-FA4DFDD8280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Лист1!$E$59:$I$59</c:f>
              <c:strCache>
                <c:ptCount val="5"/>
                <c:pt idx="0">
                  <c:v>Работы общегеологического и специального назначения</c:v>
                </c:pt>
                <c:pt idx="1">
                  <c:v>Нефть и газ</c:v>
                </c:pt>
                <c:pt idx="2">
                  <c:v>Твердые полезные ископаемые</c:v>
                </c:pt>
                <c:pt idx="3">
                  <c:v>Геологическое изучение и оценка минерально-сырьевой базы Мирового океана</c:v>
                </c:pt>
                <c:pt idx="4">
                  <c:v>Подземные воды</c:v>
                </c:pt>
              </c:strCache>
            </c:strRef>
          </c:cat>
          <c:val>
            <c:numRef>
              <c:f>Лист1!$E$61:$I$61</c:f>
              <c:numCache>
                <c:formatCode>General</c:formatCode>
                <c:ptCount val="5"/>
                <c:pt idx="0">
                  <c:v>7368.9</c:v>
                </c:pt>
                <c:pt idx="1">
                  <c:v>14785.2</c:v>
                </c:pt>
                <c:pt idx="2">
                  <c:v>6205.3</c:v>
                </c:pt>
                <c:pt idx="3">
                  <c:v>0</c:v>
                </c:pt>
                <c:pt idx="4">
                  <c:v>303.7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B6C-4443-83F2-FA4DFDD828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480708257305324E-2"/>
          <c:y val="0"/>
          <c:w val="0.94068488366785663"/>
          <c:h val="0.89818926585901593"/>
        </c:manualLayout>
      </c:layout>
      <c:barChart>
        <c:barDir val="col"/>
        <c:grouping val="clustered"/>
        <c:varyColors val="0"/>
        <c:ser>
          <c:idx val="1"/>
          <c:order val="0"/>
          <c:spPr>
            <a:gradFill>
              <a:gsLst>
                <a:gs pos="0">
                  <a:schemeClr val="tx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Pt>
            <c:idx val="9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1-3D86-4719-B95C-0283D2503CB2}"/>
              </c:ext>
            </c:extLst>
          </c:dPt>
          <c:dPt>
            <c:idx val="10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3-3D86-4719-B95C-0283D2503CB2}"/>
              </c:ext>
            </c:extLst>
          </c:dPt>
          <c:dPt>
            <c:idx val="11"/>
            <c:invertIfNegative val="0"/>
            <c:bubble3D val="0"/>
            <c:spPr>
              <a:gradFill>
                <a:gsLst>
                  <a:gs pos="0">
                    <a:schemeClr val="tx1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5-3D86-4719-B95C-0283D2503CB2}"/>
              </c:ext>
            </c:extLst>
          </c:dPt>
          <c:dPt>
            <c:idx val="12"/>
            <c:invertIfNegative val="0"/>
            <c:bubble3D val="0"/>
            <c:spPr>
              <a:gradFill>
                <a:gsLst>
                  <a:gs pos="0">
                    <a:srgbClr val="FF0000"/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7-3D86-4719-B95C-0283D2503CB2}"/>
              </c:ext>
            </c:extLst>
          </c:dPt>
          <c:dLbls>
            <c:dLbl>
              <c:idx val="0"/>
              <c:layout>
                <c:manualLayout>
                  <c:x val="2.7777777777777779E-3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D86-4719-B95C-0283D2503CB2}"/>
                </c:ext>
              </c:extLst>
            </c:dLbl>
            <c:dLbl>
              <c:idx val="1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D86-4719-B95C-0283D2503CB2}"/>
                </c:ext>
              </c:extLst>
            </c:dLbl>
            <c:dLbl>
              <c:idx val="2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D86-4719-B95C-0283D2503CB2}"/>
                </c:ext>
              </c:extLst>
            </c:dLbl>
            <c:dLbl>
              <c:idx val="3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D86-4719-B95C-0283D2503CB2}"/>
                </c:ext>
              </c:extLst>
            </c:dLbl>
            <c:dLbl>
              <c:idx val="4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D86-4719-B95C-0283D2503CB2}"/>
                </c:ext>
              </c:extLst>
            </c:dLbl>
            <c:dLbl>
              <c:idx val="5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D86-4719-B95C-0283D2503CB2}"/>
                </c:ext>
              </c:extLst>
            </c:dLbl>
            <c:dLbl>
              <c:idx val="6"/>
              <c:layout>
                <c:manualLayout>
                  <c:x val="0"/>
                  <c:y val="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D86-4719-B95C-0283D2503CB2}"/>
                </c:ext>
              </c:extLst>
            </c:dLbl>
            <c:dLbl>
              <c:idx val="7"/>
              <c:layout>
                <c:manualLayout>
                  <c:x val="0"/>
                  <c:y val="8.79629629629629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D86-4719-B95C-0283D2503CB2}"/>
                </c:ext>
              </c:extLst>
            </c:dLbl>
            <c:dLbl>
              <c:idx val="8"/>
              <c:layout>
                <c:manualLayout>
                  <c:x val="1.0185067526415994E-16"/>
                  <c:y val="8.796296296296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D86-4719-B95C-0283D2503CB2}"/>
                </c:ext>
              </c:extLst>
            </c:dLbl>
            <c:dLbl>
              <c:idx val="9"/>
              <c:layout>
                <c:manualLayout>
                  <c:x val="-1.0185067526415994E-16"/>
                  <c:y val="7.87037037037037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86-4719-B95C-0283D2503CB2}"/>
                </c:ext>
              </c:extLst>
            </c:dLbl>
            <c:dLbl>
              <c:idx val="10"/>
              <c:layout>
                <c:manualLayout>
                  <c:x val="0"/>
                  <c:y val="8.14995925020374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86-4719-B95C-0283D2503CB2}"/>
                </c:ext>
              </c:extLst>
            </c:dLbl>
            <c:dLbl>
              <c:idx val="11"/>
              <c:layout>
                <c:manualLayout>
                  <c:x val="0"/>
                  <c:y val="7.5601374570446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86-4719-B95C-0283D2503CB2}"/>
                </c:ext>
              </c:extLst>
            </c:dLbl>
            <c:dLbl>
              <c:idx val="12"/>
              <c:layout>
                <c:manualLayout>
                  <c:x val="-9.2039334532683379E-5"/>
                  <c:y val="6.5292096219931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D86-4719-B95C-0283D2503C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Лист1!$A$41:$A$53</c:f>
              <c:numCache>
                <c:formatCode>General</c:formatCode>
                <c:ptCount val="13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</c:numCache>
            </c:numRef>
          </c:cat>
          <c:val>
            <c:numRef>
              <c:f>Лист1!$B$41:$B$53</c:f>
              <c:numCache>
                <c:formatCode>General</c:formatCode>
                <c:ptCount val="13"/>
                <c:pt idx="0">
                  <c:v>2784</c:v>
                </c:pt>
                <c:pt idx="1">
                  <c:v>2911</c:v>
                </c:pt>
                <c:pt idx="2">
                  <c:v>2840</c:v>
                </c:pt>
                <c:pt idx="3">
                  <c:v>1300</c:v>
                </c:pt>
                <c:pt idx="4">
                  <c:v>1283</c:v>
                </c:pt>
                <c:pt idx="5">
                  <c:v>581</c:v>
                </c:pt>
                <c:pt idx="6">
                  <c:v>670</c:v>
                </c:pt>
                <c:pt idx="7">
                  <c:v>1000</c:v>
                </c:pt>
                <c:pt idx="8">
                  <c:v>1353</c:v>
                </c:pt>
                <c:pt idx="9">
                  <c:v>1365</c:v>
                </c:pt>
                <c:pt idx="10">
                  <c:v>1365</c:v>
                </c:pt>
                <c:pt idx="11">
                  <c:v>1326</c:v>
                </c:pt>
                <c:pt idx="12">
                  <c:v>1168.8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D86-4719-B95C-0283D2503C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188326960"/>
        <c:axId val="188328080"/>
      </c:barChart>
      <c:catAx>
        <c:axId val="18832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8328080"/>
        <c:crosses val="autoZero"/>
        <c:auto val="1"/>
        <c:lblAlgn val="ctr"/>
        <c:lblOffset val="100"/>
        <c:noMultiLvlLbl val="0"/>
      </c:catAx>
      <c:valAx>
        <c:axId val="18832808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88326960"/>
        <c:crosses val="autoZero"/>
        <c:crossBetween val="between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>
          <a:solidFill>
            <a:srgbClr val="002060"/>
          </a:solidFill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3E4-4C15-BA12-794B0AEBA88B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3E4-4C15-BA12-794B0AEBA88B}"/>
              </c:ext>
            </c:extLst>
          </c:dPt>
          <c:dLbls>
            <c:dLbl>
              <c:idx val="0"/>
              <c:layout>
                <c:manualLayout>
                  <c:x val="-0.27377736774805472"/>
                  <c:y val="-2.232023839809029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1000" baseline="0"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Затраты на региональные работы - 19 млн. руб. (</a:t>
                    </a:r>
                    <a:r>
                      <a:rPr lang="ru-RU" sz="1000" b="1" i="0" u="none" strike="noStrike" kern="1200" baseline="0">
                        <a:solidFill>
                          <a:sysClr val="window" lastClr="FFFFFF"/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0,0007% )</a:t>
                    </a:r>
                    <a:endParaRPr lang="ru-RU" sz="1000">
                      <a:effectLst>
                        <a:outerShdw blurRad="50800" dist="50800" dir="5400000" sx="35000" sy="35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effectLst>
                        <a:outerShdw blurRad="50800" dist="50800" dir="5400000" sx="35000" sy="35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1830649220285104"/>
                      <c:h val="0.239268089597677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3E4-4C15-BA12-794B0AEBA88B}"/>
                </c:ext>
              </c:extLst>
            </c:dLbl>
            <c:dLbl>
              <c:idx val="1"/>
              <c:layout>
                <c:manualLayout>
                  <c:x val="-6.4596015999145275E-3"/>
                  <c:y val="4.20858608670103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Стоимость золота и меди в </a:t>
                    </a:r>
                    <a:r>
                      <a:rPr lang="ru-RU" sz="100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недрах - </a:t>
                    </a:r>
                    <a:r>
                      <a:rPr lang="ru-RU" sz="1000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2,7 </a:t>
                    </a:r>
                    <a:r>
                      <a:rPr lang="ru-RU" sz="1000" baseline="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трлн.руб</a:t>
                    </a:r>
                    <a:endParaRPr lang="ru-RU" sz="10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72722455636326522"/>
                      <c:h val="0.175508812861567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3E4-4C15-BA12-794B0AEBA88B}"/>
                </c:ext>
              </c:extLst>
            </c:dLbl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Лист1!$A$2:$A$3</c:f>
              <c:numCache>
                <c:formatCode>_-* #\ ##0\ _₽_-;\-* #\ ##0\ _₽_-;_-* "-"??\ _₽_-;_-@_-</c:formatCode>
                <c:ptCount val="2"/>
                <c:pt idx="0">
                  <c:v>19000000</c:v>
                </c:pt>
                <c:pt idx="1">
                  <c:v>639860000000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3E4-4C15-BA12-794B0AEBA88B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1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'[Показатели ВИПР.xlsx]Лист1'!$D$4:$G$4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'[Показатели ВИПР.xlsx]Лист1'!$H$9:$K$9</c:f>
              <c:numCache>
                <c:formatCode>General</c:formatCode>
                <c:ptCount val="4"/>
                <c:pt idx="0" formatCode="#,##0">
                  <c:v>23887</c:v>
                </c:pt>
                <c:pt idx="1">
                  <c:v>31008</c:v>
                </c:pt>
                <c:pt idx="2" formatCode="#,##0">
                  <c:v>67220</c:v>
                </c:pt>
                <c:pt idx="3" formatCode="#,##0">
                  <c:v>77000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71-468D-A341-AB153E9978D7}"/>
            </c:ext>
          </c:extLst>
        </c:ser>
        <c:ser>
          <c:idx val="0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F371-468D-A341-AB153E9978D7}"/>
              </c:ext>
            </c:extLst>
          </c:dPt>
          <c:dLbls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71-468D-A341-AB153E9978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'[Показатели ВИПР.xlsx]Лист1'!$D$4:$G$4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'[Показатели ВИПР.xlsx]Лист1'!$H$8:$K$8</c:f>
              <c:numCache>
                <c:formatCode>#,##0</c:formatCode>
                <c:ptCount val="4"/>
                <c:pt idx="0">
                  <c:v>61113</c:v>
                </c:pt>
                <c:pt idx="1">
                  <c:v>50992</c:v>
                </c:pt>
                <c:pt idx="2">
                  <c:v>16072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71-468D-A341-AB153E9978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433088"/>
        <c:axId val="188433648"/>
        <c:axId val="0"/>
      </c:bar3DChart>
      <c:catAx>
        <c:axId val="18843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88433648"/>
        <c:crosses val="autoZero"/>
        <c:auto val="1"/>
        <c:lblAlgn val="ctr"/>
        <c:lblOffset val="100"/>
        <c:noMultiLvlLbl val="0"/>
      </c:catAx>
      <c:valAx>
        <c:axId val="18843364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88433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>
                        <a:lumMod val="50000"/>
                        <a:lumOff val="50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Лист1!$A$19:$A$26</c:f>
              <c:strCache>
                <c:ptCount val="8"/>
                <c:pt idx="0">
                  <c:v>СЗФО</c:v>
                </c:pt>
                <c:pt idx="1">
                  <c:v>ПрФО</c:v>
                </c:pt>
                <c:pt idx="2">
                  <c:v>ЦФО</c:v>
                </c:pt>
                <c:pt idx="3">
                  <c:v>ЮФО</c:v>
                </c:pt>
                <c:pt idx="4">
                  <c:v>СКФО</c:v>
                </c:pt>
                <c:pt idx="5">
                  <c:v>УФО</c:v>
                </c:pt>
                <c:pt idx="6">
                  <c:v>СибФО</c:v>
                </c:pt>
                <c:pt idx="7">
                  <c:v>ДВФО</c:v>
                </c:pt>
              </c:strCache>
            </c:strRef>
          </c:cat>
          <c:val>
            <c:numRef>
              <c:f>Лист1!$F$19:$F$26</c:f>
              <c:numCache>
                <c:formatCode>General</c:formatCode>
                <c:ptCount val="8"/>
                <c:pt idx="0">
                  <c:v>27</c:v>
                </c:pt>
                <c:pt idx="1">
                  <c:v>10</c:v>
                </c:pt>
                <c:pt idx="2">
                  <c:v>5</c:v>
                </c:pt>
                <c:pt idx="3">
                  <c:v>3</c:v>
                </c:pt>
                <c:pt idx="4">
                  <c:v>5</c:v>
                </c:pt>
                <c:pt idx="5">
                  <c:v>11</c:v>
                </c:pt>
                <c:pt idx="6">
                  <c:v>28</c:v>
                </c:pt>
                <c:pt idx="7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CC-434D-94CC-A378DD95EC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8435888"/>
        <c:axId val="188436448"/>
      </c:barChart>
      <c:catAx>
        <c:axId val="18843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436448"/>
        <c:crosses val="autoZero"/>
        <c:auto val="1"/>
        <c:lblAlgn val="ctr"/>
        <c:lblOffset val="100"/>
        <c:noMultiLvlLbl val="0"/>
      </c:catAx>
      <c:valAx>
        <c:axId val="1884364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843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4591616876925763E-2"/>
          <c:w val="0.98109011525376744"/>
          <c:h val="0.48055903216823015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BFFA-4EDA-BDA0-4D4BCDF03078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BFFA-4EDA-BDA0-4D4BCDF03078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BFFA-4EDA-BDA0-4D4BCDF03078}"/>
              </c:ext>
            </c:extLst>
          </c:dPt>
          <c:dPt>
            <c:idx val="3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BFFA-4EDA-BDA0-4D4BCDF03078}"/>
              </c:ext>
            </c:extLst>
          </c:dPt>
          <c:dPt>
            <c:idx val="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BFFA-4EDA-BDA0-4D4BCDF03078}"/>
              </c:ext>
            </c:extLst>
          </c:dPt>
          <c:dPt>
            <c:idx val="5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BFFA-4EDA-BDA0-4D4BCDF03078}"/>
              </c:ext>
            </c:extLst>
          </c:dPt>
          <c:dLbls>
            <c:dLbl>
              <c:idx val="0"/>
              <c:layout>
                <c:manualLayout>
                  <c:x val="-0.13505752015839267"/>
                  <c:y val="6.989603047019883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48 </a:t>
                    </a:r>
                    <a:r>
                      <a:rPr lang="ru-RU" dirty="0" err="1" smtClean="0"/>
                      <a:t>н.л</a:t>
                    </a:r>
                    <a:r>
                      <a:rPr lang="ru-RU" dirty="0" smtClean="0"/>
                      <a:t>.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BFFA-4EDA-BDA0-4D4BCDF03078}"/>
                </c:ext>
              </c:extLst>
            </c:dLbl>
            <c:dLbl>
              <c:idx val="1"/>
              <c:layout>
                <c:manualLayout>
                  <c:x val="-0.21312819986065099"/>
                  <c:y val="-0.19361568790635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 </a:t>
                    </a:r>
                    <a:r>
                      <a:rPr lang="ru-RU" dirty="0" err="1" smtClean="0"/>
                      <a:t>н.л</a:t>
                    </a:r>
                    <a:r>
                      <a:rPr lang="ru-RU" dirty="0" smtClean="0"/>
                      <a:t>.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BFFA-4EDA-BDA0-4D4BCDF03078}"/>
                </c:ext>
              </c:extLst>
            </c:dLbl>
            <c:dLbl>
              <c:idx val="2"/>
              <c:layout>
                <c:manualLayout>
                  <c:x val="0.18791191525456249"/>
                  <c:y val="1.587851915473550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49 </a:t>
                    </a:r>
                    <a:r>
                      <a:rPr lang="ru-RU" dirty="0" err="1" smtClean="0"/>
                      <a:t>н.л</a:t>
                    </a:r>
                    <a:r>
                      <a:rPr lang="ru-RU" dirty="0" smtClean="0"/>
                      <a:t>.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BFFA-4EDA-BDA0-4D4BCDF0307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Лист1!$D$462:$D$465</c:f>
              <c:strCache>
                <c:ptCount val="4"/>
                <c:pt idx="0">
                  <c:v>Проведение ГДП-200 (1 этап)</c:v>
                </c:pt>
                <c:pt idx="1">
                  <c:v>Проведение ГДП-200 ( в т.ч. с подготовкой к изданию)</c:v>
                </c:pt>
                <c:pt idx="2">
                  <c:v>Подготовка к изданию</c:v>
                </c:pt>
                <c:pt idx="3">
                  <c:v>Оценка изученности</c:v>
                </c:pt>
              </c:strCache>
            </c:strRef>
          </c:cat>
          <c:val>
            <c:numRef>
              <c:f>Лист1!$F$462:$F$465</c:f>
              <c:numCache>
                <c:formatCode>General</c:formatCode>
                <c:ptCount val="4"/>
                <c:pt idx="0">
                  <c:v>30</c:v>
                </c:pt>
                <c:pt idx="1">
                  <c:v>48</c:v>
                </c:pt>
                <c:pt idx="2">
                  <c:v>49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FFA-4EDA-BDA0-4D4BCDF03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egendEntry>
        <c:idx val="0"/>
        <c:txPr>
          <a:bodyPr/>
          <a:lstStyle/>
          <a:p>
            <a:pPr rtl="0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pPr>
            <a:endParaRPr lang="ru-RU"/>
          </a:p>
        </c:txPr>
      </c:legendEntry>
      <c:layout>
        <c:manualLayout>
          <c:xMode val="edge"/>
          <c:yMode val="edge"/>
          <c:x val="0.15324060724491145"/>
          <c:y val="0.57709982936892246"/>
          <c:w val="0.72626240187712765"/>
          <c:h val="0.4229001706310776"/>
        </c:manualLayout>
      </c:layout>
      <c:overlay val="0"/>
      <c:txPr>
        <a:bodyPr/>
        <a:lstStyle/>
        <a:p>
          <a:pPr rtl="0">
            <a:defRPr sz="1050">
              <a:solidFill>
                <a:schemeClr val="tx1">
                  <a:lumMod val="50000"/>
                  <a:lumOff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Лист1!$E$19</c:f>
              <c:strCache>
                <c:ptCount val="1"/>
                <c:pt idx="0">
                  <c:v>2821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5E4F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A1D-4548-9D05-1D10C1135757}"/>
              </c:ext>
            </c:extLst>
          </c:dPt>
          <c:dPt>
            <c:idx val="1"/>
            <c:invertIfNegative val="0"/>
            <c:bubble3D val="0"/>
            <c:spPr>
              <a:solidFill>
                <a:srgbClr val="FEA3E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A1D-4548-9D05-1D10C1135757}"/>
              </c:ext>
            </c:extLst>
          </c:dPt>
          <c:dLbls>
            <c:dLbl>
              <c:idx val="1"/>
              <c:layout>
                <c:manualLayout>
                  <c:x val="0"/>
                  <c:y val="-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1D-4548-9D05-1D10C1135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Лист1!$E$19:$E$20</c:f>
              <c:numCache>
                <c:formatCode>General</c:formatCode>
                <c:ptCount val="2"/>
                <c:pt idx="0">
                  <c:v>2821</c:v>
                </c:pt>
                <c:pt idx="1">
                  <c:v>1090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1D-4548-9D05-1D10C1135757}"/>
            </c:ext>
          </c:extLst>
        </c:ser>
        <c:ser>
          <c:idx val="1"/>
          <c:order val="1"/>
          <c:tx>
            <c:strRef>
              <c:f>Лист1!$F$18</c:f>
              <c:strCache>
                <c:ptCount val="1"/>
                <c:pt idx="0">
                  <c:v>Количество лицензий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6588604438588072E-2"/>
                  <c:y val="-4.62962962962965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A1D-4548-9D05-1D10C1135757}"/>
                </c:ext>
              </c:extLst>
            </c:dLbl>
            <c:dLbl>
              <c:idx val="1"/>
              <c:layout>
                <c:manualLayout>
                  <c:x val="9.9531626631528432E-3"/>
                  <c:y val="-4.62962962962965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1D-4548-9D05-1D10C11357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Лист1!$F$19:$F$20</c:f>
              <c:numCache>
                <c:formatCode>General</c:formatCode>
                <c:ptCount val="2"/>
                <c:pt idx="0">
                  <c:v>4802</c:v>
                </c:pt>
                <c:pt idx="1">
                  <c:v>5723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A1D-4548-9D05-1D10C11357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192294784"/>
        <c:axId val="192295344"/>
        <c:axId val="0"/>
      </c:bar3DChart>
      <c:catAx>
        <c:axId val="192294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2295344"/>
        <c:crosses val="autoZero"/>
        <c:auto val="1"/>
        <c:lblAlgn val="ctr"/>
        <c:lblOffset val="100"/>
        <c:noMultiLvlLbl val="0"/>
      </c:catAx>
      <c:valAx>
        <c:axId val="1922953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229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0000"/>
              </a:solidFill>
              <a:ln w="31750" cap="rnd">
                <a:solidFill>
                  <a:srgbClr val="FF0000"/>
                </a:solidFill>
                <a:miter lim="800000"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8E85-4A38-BC8D-DA02A9302FDA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8E85-4A38-BC8D-DA02A9302FDA}"/>
              </c:ext>
            </c:extLst>
          </c:dPt>
          <c:dLbls>
            <c:dLbl>
              <c:idx val="0"/>
              <c:layout>
                <c:manualLayout>
                  <c:x val="-0.27578395651389176"/>
                  <c:y val="-7.313306263222998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0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Затраты на  региональные работы – </a:t>
                    </a:r>
                  </a:p>
                  <a:p>
                    <a:pPr>
                      <a:defRPr/>
                    </a:pPr>
                    <a:r>
                      <a:rPr lang="ru-RU" sz="10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45 </a:t>
                    </a:r>
                    <a:r>
                      <a:rPr lang="ru-RU" sz="1000" b="1" i="0" u="none" strike="noStrike" kern="1200" baseline="0" dirty="0" err="1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млн.руб</a:t>
                    </a:r>
                    <a:r>
                      <a:rPr lang="ru-RU" sz="10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50800" dist="50800" dir="5400000" sx="35000" sy="35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(0,05%)  </a:t>
                    </a:r>
                    <a:endParaRPr lang="ru-RU" sz="1000" b="1" i="0" u="none" strike="noStrike" kern="1200" baseline="0" dirty="0"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50800" dist="50800" dir="5400000" sx="35000" sy="35000" algn="ctr" rotWithShape="0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4914313043420862"/>
                      <c:h val="0.1877081940893897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E85-4A38-BC8D-DA02A9302FDA}"/>
                </c:ext>
              </c:extLst>
            </c:dLbl>
            <c:dLbl>
              <c:idx val="1"/>
              <c:layout>
                <c:manualLayout>
                  <c:x val="0.11928572752235751"/>
                  <c:y val="-8.77596751586757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0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стоимость руды </a:t>
                    </a:r>
                    <a:r>
                      <a:rPr lang="ru-RU" sz="1000" b="1" i="0" u="none" strike="noStrike" kern="1200" baseline="0" dirty="0" err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Mn</a:t>
                    </a:r>
                    <a:r>
                      <a:rPr lang="ru-RU" sz="10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в недрах – </a:t>
                    </a:r>
                    <a:br>
                      <a:rPr lang="ru-RU" sz="10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</a:br>
                    <a:r>
                      <a:rPr lang="ru-RU" sz="1000" b="1" i="0" u="none" strike="noStrike" kern="1200" baseline="0" dirty="0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88,2 млрд. </a:t>
                    </a:r>
                    <a:r>
                      <a:rPr lang="ru-RU" sz="1000" b="1" i="0" u="none" strike="noStrike" kern="1200" baseline="0" dirty="0" err="1" smtClean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руб</a:t>
                    </a:r>
                    <a:endParaRPr lang="ru-RU" sz="1000" b="1" i="0" u="none" strike="noStrike" kern="1200" baseline="0" dirty="0">
                      <a:solidFill>
                        <a:schemeClr val="bg1">
                          <a:lumMod val="9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c:rich>
              </c:tx>
              <c:spPr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660451234628856"/>
                      <c:h val="0.2218369566510969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E85-4A38-BC8D-DA02A9302FDA}"/>
                </c:ext>
              </c:extLst>
            </c:dLbl>
            <c:spPr>
              <a:pattFill prst="pct75">
                <a:fgClr>
                  <a:sysClr val="windowText" lastClr="000000">
                    <a:lumMod val="75000"/>
                    <a:lumOff val="25000"/>
                  </a:sysClr>
                </a:fgClr>
                <a:bgClr>
                  <a:sysClr val="windowText" lastClr="000000">
                    <a:lumMod val="65000"/>
                    <a:lumOff val="35000"/>
                  </a:sys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Лист1!$A$2:$A$3</c:f>
              <c:numCache>
                <c:formatCode>_(* #,##0.00_);_(* \(#,##0.00\);_(* "-"??_);_(@_)</c:formatCode>
                <c:ptCount val="2"/>
                <c:pt idx="0" formatCode="_-* #\ ##0\ _₽_-;\-* #\ ##0\ _₽_-;_-* &quot;-&quot;??\ _₽_-;_-@_-">
                  <c:v>45000000</c:v>
                </c:pt>
                <c:pt idx="1">
                  <c:v>75600000000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85-4A38-BC8D-DA02A9302F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5744622807456476E-2"/>
          <c:y val="0.11516403392895719"/>
          <c:w val="0.94927420732005352"/>
          <c:h val="0.78435325249690846"/>
        </c:manualLayout>
      </c:layout>
      <c:lineChart>
        <c:grouping val="standard"/>
        <c:varyColors val="0"/>
        <c:ser>
          <c:idx val="1"/>
          <c:order val="0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'[Графи_Объекты-ПГУ по 200 (ложь)_с графиками.xlsx]Лист1'!$C$38:$C$105</c:f>
              <c:numCache>
                <c:formatCode>General</c:formatCode>
                <c:ptCount val="68"/>
                <c:pt idx="1">
                  <c:v>1954</c:v>
                </c:pt>
                <c:pt idx="7">
                  <c:v>1960</c:v>
                </c:pt>
                <c:pt idx="12">
                  <c:v>1965</c:v>
                </c:pt>
                <c:pt idx="17">
                  <c:v>1970</c:v>
                </c:pt>
                <c:pt idx="22">
                  <c:v>1975</c:v>
                </c:pt>
                <c:pt idx="27">
                  <c:v>1980</c:v>
                </c:pt>
                <c:pt idx="32">
                  <c:v>1985</c:v>
                </c:pt>
                <c:pt idx="37">
                  <c:v>1990</c:v>
                </c:pt>
                <c:pt idx="42">
                  <c:v>1995</c:v>
                </c:pt>
                <c:pt idx="47">
                  <c:v>2000</c:v>
                </c:pt>
                <c:pt idx="52">
                  <c:v>2005</c:v>
                </c:pt>
                <c:pt idx="57">
                  <c:v>2010</c:v>
                </c:pt>
                <c:pt idx="62">
                  <c:v>2015</c:v>
                </c:pt>
                <c:pt idx="67">
                  <c:v>2020</c:v>
                </c:pt>
              </c:numCache>
            </c:numRef>
          </c:cat>
          <c:val>
            <c:numRef>
              <c:f>'[Графи_Объекты-ПГУ по 200 (ложь)_с графиками.xlsx]Лист1'!$F$38:$F$105</c:f>
              <c:numCache>
                <c:formatCode>0.0</c:formatCode>
                <c:ptCount val="68"/>
                <c:pt idx="0">
                  <c:v>15</c:v>
                </c:pt>
                <c:pt idx="1">
                  <c:v>10</c:v>
                </c:pt>
                <c:pt idx="2">
                  <c:v>8</c:v>
                </c:pt>
                <c:pt idx="3">
                  <c:v>45</c:v>
                </c:pt>
                <c:pt idx="4">
                  <c:v>91</c:v>
                </c:pt>
                <c:pt idx="5">
                  <c:v>79</c:v>
                </c:pt>
                <c:pt idx="6">
                  <c:v>112</c:v>
                </c:pt>
                <c:pt idx="7">
                  <c:v>133</c:v>
                </c:pt>
                <c:pt idx="8">
                  <c:v>150</c:v>
                </c:pt>
                <c:pt idx="9">
                  <c:v>162</c:v>
                </c:pt>
                <c:pt idx="10">
                  <c:v>138</c:v>
                </c:pt>
                <c:pt idx="11">
                  <c:v>200</c:v>
                </c:pt>
                <c:pt idx="12">
                  <c:v>190</c:v>
                </c:pt>
                <c:pt idx="13">
                  <c:v>120</c:v>
                </c:pt>
                <c:pt idx="14">
                  <c:v>110</c:v>
                </c:pt>
                <c:pt idx="15">
                  <c:v>115</c:v>
                </c:pt>
                <c:pt idx="16">
                  <c:v>95</c:v>
                </c:pt>
                <c:pt idx="17">
                  <c:v>80</c:v>
                </c:pt>
                <c:pt idx="18">
                  <c:v>84</c:v>
                </c:pt>
                <c:pt idx="19">
                  <c:v>60</c:v>
                </c:pt>
                <c:pt idx="20">
                  <c:v>50</c:v>
                </c:pt>
                <c:pt idx="21">
                  <c:v>50</c:v>
                </c:pt>
                <c:pt idx="22">
                  <c:v>47</c:v>
                </c:pt>
                <c:pt idx="23">
                  <c:v>62</c:v>
                </c:pt>
                <c:pt idx="24">
                  <c:v>70</c:v>
                </c:pt>
                <c:pt idx="25">
                  <c:v>53</c:v>
                </c:pt>
                <c:pt idx="26">
                  <c:v>70</c:v>
                </c:pt>
                <c:pt idx="27">
                  <c:v>80</c:v>
                </c:pt>
                <c:pt idx="28">
                  <c:v>37</c:v>
                </c:pt>
                <c:pt idx="29">
                  <c:v>50</c:v>
                </c:pt>
                <c:pt idx="30">
                  <c:v>73</c:v>
                </c:pt>
                <c:pt idx="31">
                  <c:v>98</c:v>
                </c:pt>
                <c:pt idx="32">
                  <c:v>79</c:v>
                </c:pt>
                <c:pt idx="33">
                  <c:v>101</c:v>
                </c:pt>
                <c:pt idx="34">
                  <c:v>104</c:v>
                </c:pt>
                <c:pt idx="35">
                  <c:v>113</c:v>
                </c:pt>
                <c:pt idx="36">
                  <c:v>68</c:v>
                </c:pt>
                <c:pt idx="37">
                  <c:v>45</c:v>
                </c:pt>
                <c:pt idx="38">
                  <c:v>51</c:v>
                </c:pt>
                <c:pt idx="39">
                  <c:v>45</c:v>
                </c:pt>
                <c:pt idx="40">
                  <c:v>36</c:v>
                </c:pt>
                <c:pt idx="41">
                  <c:v>10</c:v>
                </c:pt>
                <c:pt idx="42">
                  <c:v>20</c:v>
                </c:pt>
                <c:pt idx="43">
                  <c:v>12</c:v>
                </c:pt>
                <c:pt idx="44">
                  <c:v>22</c:v>
                </c:pt>
                <c:pt idx="45">
                  <c:v>19</c:v>
                </c:pt>
                <c:pt idx="46">
                  <c:v>89</c:v>
                </c:pt>
                <c:pt idx="47">
                  <c:v>143</c:v>
                </c:pt>
                <c:pt idx="48">
                  <c:v>187</c:v>
                </c:pt>
                <c:pt idx="49">
                  <c:v>86</c:v>
                </c:pt>
                <c:pt idx="50">
                  <c:v>38</c:v>
                </c:pt>
                <c:pt idx="51">
                  <c:v>26</c:v>
                </c:pt>
                <c:pt idx="52">
                  <c:v>12</c:v>
                </c:pt>
                <c:pt idx="53">
                  <c:v>18</c:v>
                </c:pt>
                <c:pt idx="54">
                  <c:v>19</c:v>
                </c:pt>
                <c:pt idx="55">
                  <c:v>34</c:v>
                </c:pt>
                <c:pt idx="56">
                  <c:v>44</c:v>
                </c:pt>
                <c:pt idx="57">
                  <c:v>27</c:v>
                </c:pt>
                <c:pt idx="58">
                  <c:v>32</c:v>
                </c:pt>
                <c:pt idx="59">
                  <c:v>16</c:v>
                </c:pt>
                <c:pt idx="60">
                  <c:v>16</c:v>
                </c:pt>
                <c:pt idx="61">
                  <c:v>62</c:v>
                </c:pt>
                <c:pt idx="62">
                  <c:v>17</c:v>
                </c:pt>
                <c:pt idx="63">
                  <c:v>62</c:v>
                </c:pt>
                <c:pt idx="64">
                  <c:v>29</c:v>
                </c:pt>
                <c:pt idx="65">
                  <c:v>17.111111111111111</c:v>
                </c:pt>
                <c:pt idx="66">
                  <c:v>17.111111111111111</c:v>
                </c:pt>
                <c:pt idx="67">
                  <c:v>17.111111111111111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580-478E-B803-C19F898E04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806768"/>
        <c:axId val="188807328"/>
      </c:lineChart>
      <c:catAx>
        <c:axId val="188806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807328"/>
        <c:crosses val="autoZero"/>
        <c:auto val="1"/>
        <c:lblAlgn val="ctr"/>
        <c:lblOffset val="100"/>
        <c:tickLblSkip val="1"/>
        <c:tickMarkSkip val="2"/>
        <c:noMultiLvlLbl val="0"/>
      </c:catAx>
      <c:valAx>
        <c:axId val="188807328"/>
        <c:scaling>
          <c:orientation val="minMax"/>
          <c:max val="700"/>
        </c:scaling>
        <c:delete val="1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188806768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223252716007232E-2"/>
          <c:y val="0.20074337502493012"/>
          <c:w val="0.95711654063796081"/>
          <c:h val="0.78542979566033766"/>
        </c:manualLayout>
      </c:layout>
      <c:lineChart>
        <c:grouping val="standard"/>
        <c:varyColors val="0"/>
        <c:ser>
          <c:idx val="1"/>
          <c:order val="0"/>
          <c:spPr>
            <a:ln w="28575" cap="flat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Лист1!$C$38:$C$105</c:f>
              <c:numCache>
                <c:formatCode>General</c:formatCode>
                <c:ptCount val="68"/>
                <c:pt idx="1">
                  <c:v>1954</c:v>
                </c:pt>
                <c:pt idx="7">
                  <c:v>1960</c:v>
                </c:pt>
                <c:pt idx="12">
                  <c:v>1965</c:v>
                </c:pt>
                <c:pt idx="17">
                  <c:v>1970</c:v>
                </c:pt>
                <c:pt idx="22">
                  <c:v>1975</c:v>
                </c:pt>
                <c:pt idx="27">
                  <c:v>1980</c:v>
                </c:pt>
                <c:pt idx="32">
                  <c:v>1985</c:v>
                </c:pt>
                <c:pt idx="37">
                  <c:v>1990</c:v>
                </c:pt>
                <c:pt idx="42">
                  <c:v>1995</c:v>
                </c:pt>
                <c:pt idx="47">
                  <c:v>2000</c:v>
                </c:pt>
                <c:pt idx="52">
                  <c:v>2005</c:v>
                </c:pt>
                <c:pt idx="57">
                  <c:v>2010</c:v>
                </c:pt>
                <c:pt idx="62">
                  <c:v>2015</c:v>
                </c:pt>
                <c:pt idx="67">
                  <c:v>2020</c:v>
                </c:pt>
              </c:numCache>
            </c:numRef>
          </c:cat>
          <c:val>
            <c:numRef>
              <c:f>Лист1!$L$38:$L$105</c:f>
              <c:numCache>
                <c:formatCode>General</c:formatCode>
                <c:ptCount val="68"/>
                <c:pt idx="42">
                  <c:v>92</c:v>
                </c:pt>
                <c:pt idx="43">
                  <c:v>62</c:v>
                </c:pt>
                <c:pt idx="44">
                  <c:v>72</c:v>
                </c:pt>
                <c:pt idx="45">
                  <c:v>80</c:v>
                </c:pt>
                <c:pt idx="46">
                  <c:v>88</c:v>
                </c:pt>
                <c:pt idx="47">
                  <c:v>450</c:v>
                </c:pt>
                <c:pt idx="48">
                  <c:v>605</c:v>
                </c:pt>
                <c:pt idx="49">
                  <c:v>203</c:v>
                </c:pt>
                <c:pt idx="50">
                  <c:v>197</c:v>
                </c:pt>
                <c:pt idx="51">
                  <c:v>150</c:v>
                </c:pt>
                <c:pt idx="52">
                  <c:v>49</c:v>
                </c:pt>
                <c:pt idx="53">
                  <c:v>56</c:v>
                </c:pt>
                <c:pt idx="54">
                  <c:v>55</c:v>
                </c:pt>
                <c:pt idx="55">
                  <c:v>42</c:v>
                </c:pt>
                <c:pt idx="56">
                  <c:v>58</c:v>
                </c:pt>
                <c:pt idx="57">
                  <c:v>68</c:v>
                </c:pt>
                <c:pt idx="58">
                  <c:v>43</c:v>
                </c:pt>
                <c:pt idx="59">
                  <c:v>39</c:v>
                </c:pt>
                <c:pt idx="60">
                  <c:v>46</c:v>
                </c:pt>
                <c:pt idx="61">
                  <c:v>45</c:v>
                </c:pt>
                <c:pt idx="62">
                  <c:v>40</c:v>
                </c:pt>
                <c:pt idx="63">
                  <c:v>40</c:v>
                </c:pt>
                <c:pt idx="64">
                  <c:v>40</c:v>
                </c:pt>
                <c:pt idx="65">
                  <c:v>40</c:v>
                </c:pt>
                <c:pt idx="66">
                  <c:v>40</c:v>
                </c:pt>
                <c:pt idx="67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8D-4029-BCA0-CAB6034910B8}"/>
            </c:ext>
          </c:extLst>
        </c:ser>
        <c:ser>
          <c:idx val="0"/>
          <c:order val="1"/>
          <c:spPr>
            <a:ln w="28575" cap="flat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Лист1!$C$38:$C$105</c:f>
              <c:numCache>
                <c:formatCode>General</c:formatCode>
                <c:ptCount val="68"/>
                <c:pt idx="1">
                  <c:v>1954</c:v>
                </c:pt>
                <c:pt idx="7">
                  <c:v>1960</c:v>
                </c:pt>
                <c:pt idx="12">
                  <c:v>1965</c:v>
                </c:pt>
                <c:pt idx="17">
                  <c:v>1970</c:v>
                </c:pt>
                <c:pt idx="22">
                  <c:v>1975</c:v>
                </c:pt>
                <c:pt idx="27">
                  <c:v>1980</c:v>
                </c:pt>
                <c:pt idx="32">
                  <c:v>1985</c:v>
                </c:pt>
                <c:pt idx="37">
                  <c:v>1990</c:v>
                </c:pt>
                <c:pt idx="42">
                  <c:v>1995</c:v>
                </c:pt>
                <c:pt idx="47">
                  <c:v>2000</c:v>
                </c:pt>
                <c:pt idx="52">
                  <c:v>2005</c:v>
                </c:pt>
                <c:pt idx="57">
                  <c:v>2010</c:v>
                </c:pt>
                <c:pt idx="62">
                  <c:v>2015</c:v>
                </c:pt>
                <c:pt idx="67">
                  <c:v>2020</c:v>
                </c:pt>
              </c:numCache>
            </c:numRef>
          </c:cat>
          <c:val>
            <c:numRef>
              <c:f>Лист1!$J$38:$J$83</c:f>
              <c:numCache>
                <c:formatCode>General</c:formatCode>
                <c:ptCount val="46"/>
                <c:pt idx="0">
                  <c:v>96</c:v>
                </c:pt>
                <c:pt idx="1">
                  <c:v>120</c:v>
                </c:pt>
                <c:pt idx="2">
                  <c:v>180</c:v>
                </c:pt>
                <c:pt idx="3">
                  <c:v>240</c:v>
                </c:pt>
                <c:pt idx="4">
                  <c:v>360</c:v>
                </c:pt>
                <c:pt idx="5">
                  <c:v>460</c:v>
                </c:pt>
                <c:pt idx="6">
                  <c:v>470</c:v>
                </c:pt>
                <c:pt idx="7">
                  <c:v>480</c:v>
                </c:pt>
                <c:pt idx="8">
                  <c:v>510</c:v>
                </c:pt>
                <c:pt idx="9">
                  <c:v>500</c:v>
                </c:pt>
                <c:pt idx="10">
                  <c:v>504</c:v>
                </c:pt>
                <c:pt idx="11">
                  <c:v>468</c:v>
                </c:pt>
                <c:pt idx="12">
                  <c:v>408</c:v>
                </c:pt>
                <c:pt idx="13">
                  <c:v>324</c:v>
                </c:pt>
                <c:pt idx="14">
                  <c:v>282</c:v>
                </c:pt>
                <c:pt idx="15">
                  <c:v>240</c:v>
                </c:pt>
                <c:pt idx="16">
                  <c:v>204</c:v>
                </c:pt>
                <c:pt idx="17">
                  <c:v>142.5</c:v>
                </c:pt>
                <c:pt idx="18">
                  <c:v>133</c:v>
                </c:pt>
                <c:pt idx="19">
                  <c:v>128.25</c:v>
                </c:pt>
                <c:pt idx="20">
                  <c:v>149.15</c:v>
                </c:pt>
                <c:pt idx="21">
                  <c:v>152</c:v>
                </c:pt>
                <c:pt idx="22">
                  <c:v>139.65</c:v>
                </c:pt>
                <c:pt idx="23">
                  <c:v>137.75</c:v>
                </c:pt>
                <c:pt idx="24">
                  <c:v>133</c:v>
                </c:pt>
                <c:pt idx="25">
                  <c:v>142.5</c:v>
                </c:pt>
                <c:pt idx="26">
                  <c:v>142.5</c:v>
                </c:pt>
                <c:pt idx="27">
                  <c:v>139.65</c:v>
                </c:pt>
                <c:pt idx="28">
                  <c:v>85.5</c:v>
                </c:pt>
                <c:pt idx="29">
                  <c:v>73.149999999999991</c:v>
                </c:pt>
                <c:pt idx="30">
                  <c:v>95</c:v>
                </c:pt>
                <c:pt idx="31">
                  <c:v>71.25</c:v>
                </c:pt>
                <c:pt idx="32">
                  <c:v>57</c:v>
                </c:pt>
                <c:pt idx="33">
                  <c:v>95</c:v>
                </c:pt>
                <c:pt idx="34">
                  <c:v>95</c:v>
                </c:pt>
                <c:pt idx="35">
                  <c:v>104.5</c:v>
                </c:pt>
                <c:pt idx="36">
                  <c:v>109.25</c:v>
                </c:pt>
                <c:pt idx="37">
                  <c:v>95</c:v>
                </c:pt>
                <c:pt idx="38">
                  <c:v>142.5</c:v>
                </c:pt>
                <c:pt idx="39">
                  <c:v>100</c:v>
                </c:pt>
                <c:pt idx="40">
                  <c:v>70</c:v>
                </c:pt>
                <c:pt idx="41">
                  <c:v>64</c:v>
                </c:pt>
                <c:pt idx="42">
                  <c:v>92</c:v>
                </c:pt>
                <c:pt idx="43">
                  <c:v>62</c:v>
                </c:pt>
                <c:pt idx="44">
                  <c:v>72</c:v>
                </c:pt>
                <c:pt idx="45">
                  <c:v>80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908D-4029-BCA0-CAB603491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811808"/>
        <c:axId val="188812368"/>
      </c:lineChart>
      <c:catAx>
        <c:axId val="1888118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812368"/>
        <c:crosses val="autoZero"/>
        <c:auto val="1"/>
        <c:lblAlgn val="ctr"/>
        <c:lblOffset val="100"/>
        <c:noMultiLvlLbl val="0"/>
      </c:catAx>
      <c:valAx>
        <c:axId val="188812368"/>
        <c:scaling>
          <c:orientation val="minMax"/>
          <c:max val="7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811808"/>
        <c:crosses val="autoZero"/>
        <c:crossBetween val="between"/>
      </c:valAx>
      <c:spPr>
        <a:noFill/>
        <a:ln>
          <a:noFill/>
        </a:ln>
        <a:effectLst>
          <a:softEdge rad="12700"/>
        </a:effectLst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98299265286384"/>
          <c:y val="3.9539401945788769E-2"/>
          <c:w val="0.59645649808090007"/>
          <c:h val="0.5787038316116918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860000"/>
              </a:solidFill>
            </c:spPr>
            <c:extLst>
              <c:ext xmlns:c16="http://schemas.microsoft.com/office/drawing/2014/chart" uri="{C3380CC4-5D6E-409C-BE32-E72D297353CC}">
                <c16:uniqueId val="{00000001-5642-44E8-89CA-CAA8F5C07412}"/>
              </c:ext>
            </c:extLst>
          </c:dPt>
          <c:dPt>
            <c:idx val="1"/>
            <c:bubble3D val="0"/>
            <c:spPr>
              <a:solidFill>
                <a:schemeClr val="bg1">
                  <a:lumMod val="6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642-44E8-89CA-CAA8F5C07412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5-5642-44E8-89CA-CAA8F5C07412}"/>
              </c:ext>
            </c:extLst>
          </c:dPt>
          <c:dPt>
            <c:idx val="3"/>
            <c:bubble3D val="0"/>
            <c:spPr>
              <a:solidFill>
                <a:srgbClr val="437593"/>
              </a:solidFill>
            </c:spPr>
            <c:extLst>
              <c:ext xmlns:c16="http://schemas.microsoft.com/office/drawing/2014/chart" uri="{C3380CC4-5D6E-409C-BE32-E72D297353CC}">
                <c16:uniqueId val="{00000007-5642-44E8-89CA-CAA8F5C07412}"/>
              </c:ext>
            </c:extLst>
          </c:dPt>
          <c:dPt>
            <c:idx val="4"/>
            <c:bubble3D val="0"/>
            <c:spPr>
              <a:solidFill>
                <a:schemeClr val="accent1">
                  <a:lumMod val="9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5642-44E8-89CA-CAA8F5C07412}"/>
              </c:ext>
            </c:extLst>
          </c:dPt>
          <c:dLbls>
            <c:dLbl>
              <c:idx val="0"/>
              <c:layout>
                <c:manualLayout>
                  <c:x val="-0.16383165857709539"/>
                  <c:y val="1.2453343321199061E-2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400" b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42-44E8-89CA-CAA8F5C07412}"/>
                </c:ext>
              </c:extLst>
            </c:dLbl>
            <c:dLbl>
              <c:idx val="1"/>
              <c:layout>
                <c:manualLayout>
                  <c:x val="5.0045709960898944E-3"/>
                  <c:y val="4.846242834290605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42-44E8-89CA-CAA8F5C07412}"/>
                </c:ext>
              </c:extLst>
            </c:dLbl>
            <c:dLbl>
              <c:idx val="2"/>
              <c:layout>
                <c:manualLayout>
                  <c:x val="6.6508802137205905E-2"/>
                  <c:y val="-0.1548340911194457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42-44E8-89CA-CAA8F5C07412}"/>
                </c:ext>
              </c:extLst>
            </c:dLbl>
            <c:dLbl>
              <c:idx val="3"/>
              <c:layout>
                <c:manualLayout>
                  <c:x val="0.10157925646356772"/>
                  <c:y val="3.1299187016827573E-2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400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42-44E8-89CA-CAA8F5C07412}"/>
                </c:ext>
              </c:extLst>
            </c:dLbl>
            <c:dLbl>
              <c:idx val="4"/>
              <c:layout>
                <c:manualLayout>
                  <c:x val="-9.8845736254538588E-2"/>
                  <c:y val="0.16466288185597178"/>
                </c:manualLayout>
              </c:layout>
              <c:numFmt formatCode="0%" sourceLinked="0"/>
              <c:spPr/>
              <c:txPr>
                <a:bodyPr/>
                <a:lstStyle/>
                <a:p>
                  <a:pPr>
                    <a:defRPr sz="1400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42-44E8-89CA-CAA8F5C07412}"/>
                </c:ext>
              </c:extLst>
            </c:dLbl>
            <c:dLbl>
              <c:idx val="5"/>
              <c:layout>
                <c:manualLayout>
                  <c:x val="-7.823458937789839E-3"/>
                  <c:y val="0.2400070113303426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642-44E8-89CA-CAA8F5C07412}"/>
                </c:ext>
              </c:extLst>
            </c:dLbl>
            <c:dLbl>
              <c:idx val="6"/>
              <c:layout>
                <c:manualLayout>
                  <c:x val="-9.4551523287251055E-2"/>
                  <c:y val="7.803668006955642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642-44E8-89CA-CAA8F5C07412}"/>
                </c:ext>
              </c:extLst>
            </c:dLbl>
            <c:dLbl>
              <c:idx val="7"/>
              <c:layout>
                <c:manualLayout>
                  <c:x val="7.2359950234216486E-2"/>
                  <c:y val="3.345643198109008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642-44E8-89CA-CAA8F5C07412}"/>
                </c:ext>
              </c:extLst>
            </c:dLbl>
            <c:dLbl>
              <c:idx val="8"/>
              <c:layout>
                <c:manualLayout>
                  <c:x val="-3.2189777974465809E-2"/>
                  <c:y val="2.90645833013563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642-44E8-89CA-CAA8F5C0741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Лист1!$E$59:$I$59</c:f>
              <c:strCache>
                <c:ptCount val="5"/>
                <c:pt idx="0">
                  <c:v>Работы общегеологического и специального назначения</c:v>
                </c:pt>
                <c:pt idx="1">
                  <c:v>Нефть и газ</c:v>
                </c:pt>
                <c:pt idx="2">
                  <c:v>Твердые полезные ископаемые</c:v>
                </c:pt>
                <c:pt idx="3">
                  <c:v>Геологическое изучение и оценка минерально-сырьевой базы Мирового океана</c:v>
                </c:pt>
                <c:pt idx="4">
                  <c:v>Подземные воды</c:v>
                </c:pt>
              </c:strCache>
            </c:strRef>
          </c:cat>
          <c:val>
            <c:numRef>
              <c:f>Лист1!$E$62:$I$62</c:f>
              <c:numCache>
                <c:formatCode>General</c:formatCode>
                <c:ptCount val="5"/>
                <c:pt idx="0">
                  <c:v>6718.9000000000005</c:v>
                </c:pt>
                <c:pt idx="1">
                  <c:v>13255.5</c:v>
                </c:pt>
                <c:pt idx="2">
                  <c:v>5827.2</c:v>
                </c:pt>
                <c:pt idx="3">
                  <c:v>600</c:v>
                </c:pt>
                <c:pt idx="4">
                  <c:v>287.39999999999998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642-44E8-89CA-CAA8F5C074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18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098299265286384"/>
          <c:y val="3.9539401945788769E-2"/>
          <c:w val="0.59645649808090007"/>
          <c:h val="0.5787038316116918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'Лимиты итог'!$I$10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'Лимиты итог'!$J$9:$Q$9</c:f>
              <c:strCache>
                <c:ptCount val="8"/>
                <c:pt idx="0">
                  <c:v>Шельф</c:v>
                </c:pt>
                <c:pt idx="1">
                  <c:v>СЗФО</c:v>
                </c:pt>
                <c:pt idx="2">
                  <c:v>ЦФО</c:v>
                </c:pt>
                <c:pt idx="3">
                  <c:v>УрФО</c:v>
                </c:pt>
                <c:pt idx="4">
                  <c:v>ПрФО</c:v>
                </c:pt>
                <c:pt idx="5">
                  <c:v>ЮФО и СКФО</c:v>
                </c:pt>
                <c:pt idx="6">
                  <c:v>СибФО</c:v>
                </c:pt>
                <c:pt idx="7">
                  <c:v>ДВФО</c:v>
                </c:pt>
              </c:strCache>
            </c:strRef>
          </c:cat>
          <c:val>
            <c:numRef>
              <c:f>'Лимиты итог'!$J$10:$Q$10</c:f>
              <c:numCache>
                <c:formatCode>#\ ##0\ _₽</c:formatCode>
                <c:ptCount val="8"/>
                <c:pt idx="0" formatCode="#\ ##0.0\ _₽">
                  <c:v>490532</c:v>
                </c:pt>
                <c:pt idx="1">
                  <c:v>472650.79695093923</c:v>
                </c:pt>
                <c:pt idx="2">
                  <c:v>261424.33472158251</c:v>
                </c:pt>
                <c:pt idx="3">
                  <c:v>220564.15428767845</c:v>
                </c:pt>
                <c:pt idx="4">
                  <c:v>209026.5794060659</c:v>
                </c:pt>
                <c:pt idx="5">
                  <c:v>231760.08068369652</c:v>
                </c:pt>
                <c:pt idx="6">
                  <c:v>1026291.3084479341</c:v>
                </c:pt>
                <c:pt idx="7">
                  <c:v>1833635.6873021037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3-4300-9990-AD3CC93525D6}"/>
            </c:ext>
          </c:extLst>
        </c:ser>
        <c:ser>
          <c:idx val="1"/>
          <c:order val="1"/>
          <c:tx>
            <c:strRef>
              <c:f>'Лимиты итог'!$I$11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'Лимиты итог'!$J$9:$Q$9</c:f>
              <c:strCache>
                <c:ptCount val="8"/>
                <c:pt idx="0">
                  <c:v>Шельф</c:v>
                </c:pt>
                <c:pt idx="1">
                  <c:v>СЗФО</c:v>
                </c:pt>
                <c:pt idx="2">
                  <c:v>ЦФО</c:v>
                </c:pt>
                <c:pt idx="3">
                  <c:v>УрФО</c:v>
                </c:pt>
                <c:pt idx="4">
                  <c:v>ПрФО</c:v>
                </c:pt>
                <c:pt idx="5">
                  <c:v>ЮФО и СКФО</c:v>
                </c:pt>
                <c:pt idx="6">
                  <c:v>СибФО</c:v>
                </c:pt>
                <c:pt idx="7">
                  <c:v>ДВФО</c:v>
                </c:pt>
              </c:strCache>
            </c:strRef>
          </c:cat>
          <c:val>
            <c:numRef>
              <c:f>'Лимиты итог'!$J$11:$Q$11</c:f>
              <c:numCache>
                <c:formatCode>#\ ##0\ _₽</c:formatCode>
                <c:ptCount val="8"/>
                <c:pt idx="0" formatCode="#\ ##0.0\ _₽">
                  <c:v>439507.1</c:v>
                </c:pt>
                <c:pt idx="1">
                  <c:v>377323.81162746612</c:v>
                </c:pt>
                <c:pt idx="2">
                  <c:v>177643.67214881122</c:v>
                </c:pt>
                <c:pt idx="3">
                  <c:v>204448.74214186231</c:v>
                </c:pt>
                <c:pt idx="4">
                  <c:v>216923.10267938225</c:v>
                </c:pt>
                <c:pt idx="5">
                  <c:v>319500.44872432057</c:v>
                </c:pt>
                <c:pt idx="6">
                  <c:v>961106.19065910962</c:v>
                </c:pt>
                <c:pt idx="7">
                  <c:v>1783943.8427882786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93-4300-9990-AD3CC93525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7828416"/>
        <c:axId val="187828976"/>
      </c:barChart>
      <c:catAx>
        <c:axId val="187828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100" b="0" i="0" u="none" strike="noStrike" kern="1200" cap="none" spc="0" normalizeH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828976"/>
        <c:crosses val="autoZero"/>
        <c:auto val="1"/>
        <c:lblAlgn val="ctr"/>
        <c:lblOffset val="100"/>
        <c:tickLblSkip val="1"/>
        <c:noMultiLvlLbl val="0"/>
      </c:catAx>
      <c:valAx>
        <c:axId val="187828976"/>
        <c:scaling>
          <c:orientation val="minMax"/>
          <c:max val="2000000"/>
          <c:min val="0"/>
        </c:scaling>
        <c:delete val="0"/>
        <c:axPos val="l"/>
        <c:numFmt formatCode="#\ ##0.0\ _₽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7828416"/>
        <c:crosses val="autoZero"/>
        <c:crossBetween val="between"/>
        <c:majorUnit val="200000"/>
      </c:valAx>
      <c:spPr>
        <a:noFill/>
        <a:ln cap="sq">
          <a:noFill/>
          <a:miter lim="800000"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минерал!$D$3:$D$7</c:f>
              <c:numCache>
                <c:formatCode>General</c:formatCode>
                <c:ptCount val="5"/>
                <c:pt idx="0">
                  <c:v>12202</c:v>
                </c:pt>
                <c:pt idx="1">
                  <c:v>26196</c:v>
                </c:pt>
                <c:pt idx="2">
                  <c:v>30198</c:v>
                </c:pt>
                <c:pt idx="3">
                  <c:v>35792</c:v>
                </c:pt>
                <c:pt idx="4">
                  <c:v>58826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A1-4FC1-B5F1-5E28F2743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8373984"/>
        <c:axId val="188374544"/>
        <c:axId val="0"/>
      </c:bar3DChart>
      <c:catAx>
        <c:axId val="188373984"/>
        <c:scaling>
          <c:orientation val="minMax"/>
        </c:scaling>
        <c:delete val="1"/>
        <c:axPos val="b"/>
        <c:majorTickMark val="none"/>
        <c:minorTickMark val="none"/>
        <c:tickLblPos val="nextTo"/>
        <c:crossAx val="188374544"/>
        <c:crosses val="autoZero"/>
        <c:auto val="1"/>
        <c:lblAlgn val="ctr"/>
        <c:lblOffset val="100"/>
        <c:noMultiLvlLbl val="0"/>
      </c:catAx>
      <c:valAx>
        <c:axId val="18837454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188373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44517231445563"/>
          <c:y val="3.2813472754496829E-2"/>
          <c:w val="0.8079900395812204"/>
          <c:h val="0.93437305449100638"/>
        </c:manualLayout>
      </c:layout>
      <c:areaChart>
        <c:grouping val="standar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cat>
            <c:numRef>
              <c:f>wms!$F$3:$F$32</c:f>
              <c:numCache>
                <c:formatCode>mmm\-yy</c:formatCode>
                <c:ptCount val="30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</c:numCache>
            </c:numRef>
          </c:cat>
          <c:val>
            <c:numRef>
              <c:f>wms!$G$3:$G$32</c:f>
              <c:numCache>
                <c:formatCode>General</c:formatCode>
                <c:ptCount val="30"/>
                <c:pt idx="0">
                  <c:v>34626</c:v>
                </c:pt>
                <c:pt idx="1">
                  <c:v>229181</c:v>
                </c:pt>
                <c:pt idx="2">
                  <c:v>266610</c:v>
                </c:pt>
                <c:pt idx="3">
                  <c:v>304039</c:v>
                </c:pt>
                <c:pt idx="4">
                  <c:v>534310</c:v>
                </c:pt>
                <c:pt idx="5">
                  <c:v>350945</c:v>
                </c:pt>
                <c:pt idx="6">
                  <c:v>274948</c:v>
                </c:pt>
                <c:pt idx="7">
                  <c:v>226661</c:v>
                </c:pt>
                <c:pt idx="8">
                  <c:v>292139</c:v>
                </c:pt>
                <c:pt idx="9">
                  <c:v>361035</c:v>
                </c:pt>
                <c:pt idx="10">
                  <c:v>372817</c:v>
                </c:pt>
                <c:pt idx="11">
                  <c:v>315820</c:v>
                </c:pt>
                <c:pt idx="12">
                  <c:v>381228</c:v>
                </c:pt>
                <c:pt idx="13">
                  <c:v>463031</c:v>
                </c:pt>
                <c:pt idx="14">
                  <c:v>499907</c:v>
                </c:pt>
                <c:pt idx="15">
                  <c:v>503287</c:v>
                </c:pt>
                <c:pt idx="16">
                  <c:v>615644</c:v>
                </c:pt>
                <c:pt idx="17">
                  <c:v>517143</c:v>
                </c:pt>
                <c:pt idx="18">
                  <c:v>903654</c:v>
                </c:pt>
                <c:pt idx="19">
                  <c:v>600127</c:v>
                </c:pt>
                <c:pt idx="20">
                  <c:v>396229</c:v>
                </c:pt>
                <c:pt idx="21">
                  <c:v>395206</c:v>
                </c:pt>
                <c:pt idx="22">
                  <c:v>487182</c:v>
                </c:pt>
                <c:pt idx="23">
                  <c:v>528031</c:v>
                </c:pt>
                <c:pt idx="24">
                  <c:v>712538</c:v>
                </c:pt>
                <c:pt idx="25">
                  <c:v>931433</c:v>
                </c:pt>
                <c:pt idx="26">
                  <c:v>1048896</c:v>
                </c:pt>
                <c:pt idx="27">
                  <c:v>947934</c:v>
                </c:pt>
                <c:pt idx="28">
                  <c:v>880203</c:v>
                </c:pt>
                <c:pt idx="29">
                  <c:v>844573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4-4075-94C7-828B9DB94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0920400"/>
        <c:axId val="190920960"/>
      </c:areaChart>
      <c:dateAx>
        <c:axId val="190920400"/>
        <c:scaling>
          <c:orientation val="minMax"/>
        </c:scaling>
        <c:delete val="1"/>
        <c:axPos val="b"/>
        <c:numFmt formatCode="mmm\-yy" sourceLinked="1"/>
        <c:majorTickMark val="out"/>
        <c:minorTickMark val="in"/>
        <c:tickLblPos val="low"/>
        <c:crossAx val="190920960"/>
        <c:crosses val="autoZero"/>
        <c:auto val="1"/>
        <c:lblOffset val="100"/>
        <c:baseTimeUnit val="months"/>
        <c:majorUnit val="3"/>
        <c:majorTimeUnit val="months"/>
      </c:dateAx>
      <c:valAx>
        <c:axId val="19092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092040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96104695825397E-3"/>
          <c:y val="4.5616430796739778E-2"/>
          <c:w val="0.97600467436500948"/>
          <c:h val="0.90876713840652046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7C80"/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BE61-46EC-A7FF-AC098F21209B}"/>
              </c:ext>
            </c:extLst>
          </c:dPt>
          <c:dPt>
            <c:idx val="1"/>
            <c:invertIfNegative val="0"/>
            <c:bubble3D val="0"/>
            <c:spPr>
              <a:solidFill>
                <a:srgbClr val="FF3737">
                  <a:alpha val="80000"/>
                </a:srgbClr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BE61-46EC-A7FF-AC098F21209B}"/>
              </c:ext>
            </c:extLst>
          </c:dPt>
          <c:dPt>
            <c:idx val="2"/>
            <c:invertIfNegative val="0"/>
            <c:bubble3D val="0"/>
            <c:spPr>
              <a:solidFill>
                <a:srgbClr val="A9D18D">
                  <a:alpha val="61000"/>
                </a:srgbClr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BE61-46EC-A7FF-AC098F21209B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BE61-46EC-A7FF-AC098F21209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  <a:alpha val="80000"/>
                </a:schemeClr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BE61-46EC-A7FF-AC098F21209B}"/>
              </c:ext>
            </c:extLst>
          </c:dPt>
          <c:val>
            <c:numRef>
              <c:f>'в целом по запросам'!$J$30:$J$35</c:f>
              <c:numCache>
                <c:formatCode>0.0</c:formatCode>
                <c:ptCount val="6"/>
                <c:pt idx="0">
                  <c:v>30.4</c:v>
                </c:pt>
                <c:pt idx="1">
                  <c:v>42.6</c:v>
                </c:pt>
                <c:pt idx="2">
                  <c:v>4</c:v>
                </c:pt>
                <c:pt idx="3">
                  <c:v>6.9</c:v>
                </c:pt>
                <c:pt idx="4">
                  <c:v>16.100000000000001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E61-46EC-A7FF-AC098F212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gapDepth val="256"/>
        <c:shape val="box"/>
        <c:axId val="190923200"/>
        <c:axId val="190923760"/>
        <c:axId val="0"/>
      </c:bar3DChart>
      <c:catAx>
        <c:axId val="190923200"/>
        <c:scaling>
          <c:orientation val="minMax"/>
        </c:scaling>
        <c:delete val="1"/>
        <c:axPos val="b"/>
        <c:majorTickMark val="none"/>
        <c:minorTickMark val="none"/>
        <c:tickLblPos val="nextTo"/>
        <c:crossAx val="190923760"/>
        <c:crosses val="autoZero"/>
        <c:auto val="1"/>
        <c:lblAlgn val="ctr"/>
        <c:lblOffset val="100"/>
        <c:noMultiLvlLbl val="0"/>
      </c:catAx>
      <c:valAx>
        <c:axId val="19092376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190923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"/>
          <c:w val="0.96310377407071701"/>
          <c:h val="0.86798073883119731"/>
        </c:manualLayout>
      </c:layout>
      <c:pie3DChart>
        <c:varyColors val="1"/>
        <c:ser>
          <c:idx val="0"/>
          <c:order val="0"/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2F2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DCB-4B6B-AE9D-234ECC3117C3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DCB-4B6B-AE9D-234ECC3117C3}"/>
              </c:ext>
            </c:extLst>
          </c:dPt>
          <c:dLbls>
            <c:dLbl>
              <c:idx val="0"/>
              <c:layout>
                <c:manualLayout>
                  <c:x val="0.23604358003480921"/>
                  <c:y val="0.423253793313862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CB-4B6B-AE9D-234ECC3117C3}"/>
                </c:ext>
              </c:extLst>
            </c:dLbl>
            <c:dLbl>
              <c:idx val="1"/>
              <c:layout>
                <c:manualLayout>
                  <c:x val="-0.25490899747402712"/>
                  <c:y val="-0.125102529465476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bg1">
                          <a:lumMod val="9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CB-4B6B-AE9D-234ECC3117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ГК-200</c:v>
                </c:pt>
                <c:pt idx="1">
                  <c:v>ГК-1000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CB-4B6B-AE9D-234ECC3117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34925" cap="rnd">
              <a:solidFill>
                <a:srgbClr val="0070C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1"/>
              <c:layout>
                <c:manualLayout>
                  <c:x val="-2.534362073419965E-2"/>
                  <c:y val="-5.2430373286672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87D-4C80-B2D6-28463EB34435}"/>
                </c:ext>
              </c:extLst>
            </c:dLbl>
            <c:dLbl>
              <c:idx val="2"/>
              <c:layout>
                <c:manualLayout>
                  <c:x val="-9.2965810628235834E-2"/>
                  <c:y val="-1.504447360746573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87D-4C80-B2D6-28463EB34435}"/>
                </c:ext>
              </c:extLst>
            </c:dLbl>
            <c:dLbl>
              <c:idx val="4"/>
              <c:layout>
                <c:manualLayout>
                  <c:x val="-4.0044096798120613E-2"/>
                  <c:y val="-6.63192621755613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87D-4C80-B2D6-28463EB34435}"/>
                </c:ext>
              </c:extLst>
            </c:dLbl>
            <c:dLbl>
              <c:idx val="5"/>
              <c:layout>
                <c:manualLayout>
                  <c:x val="-7.703049457494557E-3"/>
                  <c:y val="4.01622193059200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87D-4C80-B2D6-28463EB34435}"/>
                </c:ext>
              </c:extLst>
            </c:dLbl>
            <c:dLbl>
              <c:idx val="7"/>
              <c:layout>
                <c:manualLayout>
                  <c:x val="4.0099837447112666E-3"/>
                  <c:y val="-2.9181775719524898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87D-4C80-B2D6-28463EB34435}"/>
                </c:ext>
              </c:extLst>
            </c:dLbl>
            <c:dLbl>
              <c:idx val="8"/>
              <c:layout>
                <c:manualLayout>
                  <c:x val="-6.3564858500394131E-2"/>
                  <c:y val="-6.6319262175561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87D-4C80-B2D6-28463EB34435}"/>
                </c:ext>
              </c:extLst>
            </c:dLbl>
            <c:dLbl>
              <c:idx val="12"/>
              <c:layout>
                <c:manualLayout>
                  <c:x val="-2.8283715946983833E-2"/>
                  <c:y val="-6.63192621755614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87D-4C80-B2D6-28463EB34435}"/>
                </c:ext>
              </c:extLst>
            </c:dLbl>
            <c:dLbl>
              <c:idx val="13"/>
              <c:layout>
                <c:manualLayout>
                  <c:x val="-7.7030494574946654E-3"/>
                  <c:y val="1.70140711577719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587D-4C80-B2D6-28463EB344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Лист5!$E$5:$E$19</c:f>
              <c:numCache>
                <c:formatCode>General</c:formatCode>
                <c:ptCount val="15"/>
                <c:pt idx="0">
                  <c:v>731</c:v>
                </c:pt>
                <c:pt idx="1">
                  <c:v>755</c:v>
                </c:pt>
                <c:pt idx="2">
                  <c:v>538</c:v>
                </c:pt>
                <c:pt idx="3">
                  <c:v>611</c:v>
                </c:pt>
                <c:pt idx="4">
                  <c:v>470</c:v>
                </c:pt>
                <c:pt idx="5">
                  <c:v>505</c:v>
                </c:pt>
                <c:pt idx="6">
                  <c:v>603</c:v>
                </c:pt>
                <c:pt idx="7">
                  <c:v>494</c:v>
                </c:pt>
                <c:pt idx="8">
                  <c:v>658</c:v>
                </c:pt>
                <c:pt idx="9">
                  <c:v>802</c:v>
                </c:pt>
                <c:pt idx="10">
                  <c:v>902</c:v>
                </c:pt>
                <c:pt idx="11">
                  <c:v>813</c:v>
                </c:pt>
                <c:pt idx="12">
                  <c:v>721</c:v>
                </c:pt>
                <c:pt idx="13">
                  <c:v>709</c:v>
                </c:pt>
                <c:pt idx="14">
                  <c:v>869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87D-4C80-B2D6-28463EB34435}"/>
            </c:ext>
          </c:extLst>
        </c:ser>
        <c:ser>
          <c:idx val="1"/>
          <c:order val="1"/>
          <c:spPr>
            <a:ln w="3492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Лист5!$F$5:$F$19</c:f>
              <c:numCache>
                <c:formatCode>0</c:formatCode>
                <c:ptCount val="15"/>
                <c:pt idx="0">
                  <c:v>349.67777777777781</c:v>
                </c:pt>
                <c:pt idx="1">
                  <c:v>362.33333333333331</c:v>
                </c:pt>
                <c:pt idx="2">
                  <c:v>293</c:v>
                </c:pt>
                <c:pt idx="3">
                  <c:v>309.62222222222221</c:v>
                </c:pt>
                <c:pt idx="4">
                  <c:v>295</c:v>
                </c:pt>
                <c:pt idx="5">
                  <c:v>289</c:v>
                </c:pt>
                <c:pt idx="6">
                  <c:v>305.83333333333331</c:v>
                </c:pt>
                <c:pt idx="7">
                  <c:v>311</c:v>
                </c:pt>
                <c:pt idx="8">
                  <c:v>332.37777777777779</c:v>
                </c:pt>
                <c:pt idx="9">
                  <c:v>405.54444444444442</c:v>
                </c:pt>
                <c:pt idx="10">
                  <c:v>455.31111111111113</c:v>
                </c:pt>
                <c:pt idx="11">
                  <c:v>463</c:v>
                </c:pt>
                <c:pt idx="12">
                  <c:v>464</c:v>
                </c:pt>
                <c:pt idx="13">
                  <c:v>522</c:v>
                </c:pt>
                <c:pt idx="14">
                  <c:v>567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587D-4C80-B2D6-28463EB34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8370624"/>
        <c:axId val="188371184"/>
      </c:lineChart>
      <c:catAx>
        <c:axId val="1883706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8371184"/>
        <c:crosses val="autoZero"/>
        <c:auto val="1"/>
        <c:lblAlgn val="ctr"/>
        <c:lblOffset val="100"/>
        <c:noMultiLvlLbl val="0"/>
      </c:catAx>
      <c:valAx>
        <c:axId val="18837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837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0.74592</cdr:x>
      <cdr:y>0.3075</cdr:y>
    </cdr:from>
    <cdr:to>
      <cdr:x>0.89874</cdr:x>
      <cdr:y>0.40991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V="1">
          <a:off x="2410942" y="860171"/>
          <a:ext cx="493947" cy="28645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0.50036</cdr:x>
      <cdr:y>0.11589</cdr:y>
    </cdr:from>
    <cdr:to>
      <cdr:x>0.50117</cdr:x>
      <cdr:y>0.30725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 flipH="1">
          <a:off x="1971057" y="301862"/>
          <a:ext cx="3175" cy="498475"/>
        </a:xfrm>
        <a:prstGeom xmlns:a="http://schemas.openxmlformats.org/drawingml/2006/main" prst="line">
          <a:avLst/>
        </a:prstGeom>
        <a:ln xmlns:a="http://schemas.openxmlformats.org/drawingml/2006/main" w="2222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5873" cy="497371"/>
          </a:xfrm>
          <a:prstGeom prst="rect">
            <a:avLst/>
          </a:prstGeom>
        </p:spPr>
        <p:txBody>
          <a:bodyPr vert="horz" lIns="92255" tIns="46128" rIns="92255" bIns="4612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198" y="0"/>
            <a:ext cx="2945873" cy="497371"/>
          </a:xfrm>
          <a:prstGeom prst="rect">
            <a:avLst/>
          </a:prstGeom>
        </p:spPr>
        <p:txBody>
          <a:bodyPr vert="horz" lIns="92255" tIns="46128" rIns="92255" bIns="46128" rtlCol="0"/>
          <a:lstStyle>
            <a:lvl1pPr algn="r">
              <a:defRPr sz="1300"/>
            </a:lvl1pPr>
          </a:lstStyle>
          <a:p>
            <a:fld id="{988A5C75-6DEC-4128-9ACE-CED44DEA2C02}" type="datetimeFigureOut">
              <a:rPr lang="ru-RU" smtClean="0"/>
              <a:t>22.09.2017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55" tIns="46128" rIns="92255" bIns="4612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48" y="4778600"/>
            <a:ext cx="5438782" cy="3908598"/>
          </a:xfrm>
          <a:prstGeom prst="rect">
            <a:avLst/>
          </a:prstGeom>
        </p:spPr>
        <p:txBody>
          <a:bodyPr vert="horz" lIns="92255" tIns="46128" rIns="92255" bIns="4612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3" y="9430855"/>
            <a:ext cx="2945873" cy="497370"/>
          </a:xfrm>
          <a:prstGeom prst="rect">
            <a:avLst/>
          </a:prstGeom>
        </p:spPr>
        <p:txBody>
          <a:bodyPr vert="horz" lIns="92255" tIns="46128" rIns="92255" bIns="4612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198" y="9430855"/>
            <a:ext cx="2945873" cy="497370"/>
          </a:xfrm>
          <a:prstGeom prst="rect">
            <a:avLst/>
          </a:prstGeom>
        </p:spPr>
        <p:txBody>
          <a:bodyPr vert="horz" lIns="92255" tIns="46128" rIns="92255" bIns="46128" rtlCol="0" anchor="b"/>
          <a:lstStyle>
            <a:lvl1pPr algn="r">
              <a:defRPr sz="1300"/>
            </a:lvl1pPr>
          </a:lstStyle>
          <a:p>
            <a:fld id="{8BF1BEAE-579F-4B26-83CC-43A357936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721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194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31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080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634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30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566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1BEAE-579F-4B26-83CC-43A357936F9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4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2DA18-AD5F-4D12-B5D1-F8640B89DF4D}" type="datetime1">
              <a:rPr lang="ru-RU" smtClean="0"/>
              <a:t>22.09.2017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728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1E12-A6C8-4456-9ABA-E4AA7B201561}" type="datetime1">
              <a:rPr lang="ru-RU" smtClean="0"/>
              <a:t>22.09.2017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344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EDC1F-2F54-4B4C-B5D8-C2882AEF8C83}" type="datetime1">
              <a:rPr lang="ru-RU" smtClean="0"/>
              <a:t>22.09.2017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42717-D757-4F25-BA64-AE8933698587}" type="datetime1">
              <a:rPr lang="ru-RU" smtClean="0"/>
              <a:t>22.09.2017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95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88AFC-E88C-41D0-95EF-AF75DA0DD259}" type="datetime1">
              <a:rPr lang="ru-RU" smtClean="0"/>
              <a:t>22.09.2017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8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213E-D252-4236-BAB7-A1BD1290F760}" type="datetime1">
              <a:rPr lang="ru-RU" smtClean="0"/>
              <a:t>22.09.2017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460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11C-96BA-4C2C-86E8-74B99C9A6966}" type="datetime1">
              <a:rPr lang="ru-RU" smtClean="0"/>
              <a:t>22.09.2017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66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EB464-333D-463B-A90B-3890B6F97B4F}" type="datetime1">
              <a:rPr lang="ru-RU" smtClean="0"/>
              <a:t>22.09.2017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852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310A6-1592-4413-9E2B-7FE22DC4CBE7}" type="datetime1">
              <a:rPr lang="ru-RU" smtClean="0"/>
              <a:t>22.09.2017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98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A3D9E-D003-4F9A-8529-FAEAD87DAC12}" type="datetime1">
              <a:rPr lang="ru-RU" smtClean="0"/>
              <a:t>22.09.2017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61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35D73-6DFE-492F-B020-6A7A2F026693}" type="datetime1">
              <a:rPr lang="ru-RU" smtClean="0"/>
              <a:t>22.09.2017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8F394-DAB6-4A95-843A-257F10498143}" type="datetime1">
              <a:rPr lang="ru-RU" smtClean="0"/>
              <a:t>22.09.2017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4D88D-46EA-498E-9F2D-332859E430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7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ebmapget.vsegei.ru/index.html" TargetMode="External"/><Relationship Id="rId5" Type="http://schemas.openxmlformats.org/officeDocument/2006/relationships/image" Target="../media/image2.jpeg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11" Type="http://schemas.openxmlformats.org/officeDocument/2006/relationships/image" Target="../media/image14.jpeg"/><Relationship Id="rId5" Type="http://schemas.openxmlformats.org/officeDocument/2006/relationships/image" Target="../media/image9.jpeg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p3.vsegei.ru/" TargetMode="External"/><Relationship Id="rId3" Type="http://schemas.openxmlformats.org/officeDocument/2006/relationships/chart" Target="../charts/chart9.xm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chart" Target="../charts/chart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orexpf.ru/chart/copper/" TargetMode="External"/><Relationship Id="rId3" Type="http://schemas.openxmlformats.org/officeDocument/2006/relationships/image" Target="../media/image27.jpeg"/><Relationship Id="rId7" Type="http://schemas.openxmlformats.org/officeDocument/2006/relationships/hyperlink" Target="http://www.forexpf.ru/chart/gold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p3.vsegei.ru/" TargetMode="External"/><Relationship Id="rId5" Type="http://schemas.openxmlformats.org/officeDocument/2006/relationships/image" Target="../media/image2.jpeg"/><Relationship Id="rId4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4.xml"/><Relationship Id="rId3" Type="http://schemas.openxmlformats.org/officeDocument/2006/relationships/image" Target="../media/image28.jpeg"/><Relationship Id="rId7" Type="http://schemas.openxmlformats.org/officeDocument/2006/relationships/image" Target="../media/image2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1.png"/><Relationship Id="rId4" Type="http://schemas.openxmlformats.org/officeDocument/2006/relationships/chart" Target="../charts/char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map.mineral.ru/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://www.vsegei.ru/ru/info/izuchennos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chart" Target="../charts/chart15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p.mineral.ru/" TargetMode="External"/><Relationship Id="rId5" Type="http://schemas.openxmlformats.org/officeDocument/2006/relationships/hyperlink" Target="http://www.vsegei.ru/ru/info/izuchennost/" TargetMode="Externa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p3.vsegei.ru/" TargetMode="External"/><Relationship Id="rId3" Type="http://schemas.openxmlformats.org/officeDocument/2006/relationships/image" Target="../media/image32.jpeg"/><Relationship Id="rId7" Type="http://schemas.openxmlformats.org/officeDocument/2006/relationships/hyperlink" Target="https://map.mineral.ru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10" Type="http://schemas.openxmlformats.org/officeDocument/2006/relationships/chart" Target="../charts/chart16.xml"/><Relationship Id="rId4" Type="http://schemas.openxmlformats.org/officeDocument/2006/relationships/image" Target="../media/image33.jpeg"/><Relationship Id="rId9" Type="http://schemas.openxmlformats.org/officeDocument/2006/relationships/hyperlink" Target="http://www.metaltorg.ru/n/9A95CB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atalog.inforeg.ru/Inet/GetEzineByID/283720" TargetMode="Externa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p3.vsegei.ru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atalog.inforeg.ru/Inet/GetEzineByID/283720" TargetMode="Externa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www.rosnedra.gov.ru/data/Files/File/3196.pdf" TargetMode="Externa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hyperlink" Target="http://www.rosnedra.gov.ru/data/Files/File/3196.pdf" TargetMode="Externa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hyperlink" Target="http://portal.onegeology.org/OnegeologyGlobal/" TargetMode="Externa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ebmapget.vsegei.ru/index.htm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215661" y="1111820"/>
            <a:ext cx="8928100" cy="52276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Wingdings" panose="05000000000000000000" pitchFamily="2" charset="2"/>
              <a:buNone/>
            </a:pPr>
            <a:endParaRPr lang="ru-RU" altLang="ru-RU" sz="20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ru-RU" alt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anose="02020603050405020304" pitchFamily="18" charset="0"/>
              </a:rPr>
              <a:t>Государственное геологическое изучение недр - </a:t>
            </a:r>
            <a:endParaRPr lang="en-US" alt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anose="02020603050405020304" pitchFamily="18" charset="0"/>
            </a:endParaRP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ru-RU" altLang="ru-RU" sz="3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Times New Roman" panose="02020603050405020304" pitchFamily="18" charset="0"/>
              </a:rPr>
              <a:t>основа недропользования России</a:t>
            </a: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endParaRPr lang="ru-RU" alt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anose="02020603050405020304" pitchFamily="18" charset="0"/>
            </a:endParaRP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endParaRPr lang="ru-RU" altLang="ru-RU" sz="18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Times New Roman" panose="02020603050405020304" pitchFamily="18" charset="0"/>
            </a:endParaRP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en-US" alt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  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Морозов А.Ф. (</a:t>
            </a:r>
            <a:r>
              <a:rPr lang="ru-RU" altLang="ru-RU" sz="2000" b="1" dirty="0" err="1">
                <a:solidFill>
                  <a:schemeClr val="bg1"/>
                </a:solidFill>
                <a:ea typeface="Times New Roman" panose="02020603050405020304" pitchFamily="18" charset="0"/>
              </a:rPr>
              <a:t>Роснедра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), Петров О.В.</a:t>
            </a:r>
            <a:r>
              <a:rPr lang="en-US" alt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  </a:t>
            </a:r>
            <a:r>
              <a:rPr lang="ru-RU" altLang="ru-RU" sz="2000" b="1" dirty="0">
                <a:solidFill>
                  <a:schemeClr val="bg1"/>
                </a:solidFill>
                <a:ea typeface="Times New Roman" panose="02020603050405020304" pitchFamily="18" charset="0"/>
              </a:rPr>
              <a:t>(ФГБУ «ВСЕГЕИ»)</a:t>
            </a:r>
            <a:endParaRPr lang="en-US" altLang="ru-RU" sz="2000" b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buClr>
                <a:schemeClr val="hlink"/>
              </a:buClr>
              <a:buFont typeface="Wingdings" panose="05000000000000000000" pitchFamily="2" charset="2"/>
              <a:buNone/>
            </a:pPr>
            <a:endParaRPr lang="en-US" altLang="ru-RU" sz="16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buFontTx/>
              <a:buNone/>
            </a:pPr>
            <a:endParaRPr lang="ru-RU" altLang="ru-RU" sz="1600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buFontTx/>
              <a:buNone/>
            </a:pPr>
            <a:endParaRPr lang="ru-RU" altLang="ru-RU" sz="1600" i="1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buFontTx/>
              <a:buNone/>
            </a:pPr>
            <a:endParaRPr lang="ru-RU" altLang="ru-RU" sz="1600" i="1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buFontTx/>
              <a:buNone/>
            </a:pPr>
            <a:endParaRPr lang="ru-RU" altLang="ru-RU" sz="1600" i="1" dirty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pPr algn="ctr">
              <a:buFontTx/>
              <a:buNone/>
            </a:pPr>
            <a:r>
              <a:rPr lang="ru-RU" altLang="ru-RU" sz="1600" i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ПЛЕНАРНОЕ </a:t>
            </a:r>
            <a:r>
              <a:rPr lang="ru-RU" altLang="ru-RU" sz="1600" i="1" dirty="0">
                <a:solidFill>
                  <a:schemeClr val="bg1"/>
                </a:solidFill>
                <a:ea typeface="Times New Roman" panose="02020603050405020304" pitchFamily="18" charset="0"/>
              </a:rPr>
              <a:t>ЗАСЕДАНИЕ </a:t>
            </a:r>
          </a:p>
          <a:p>
            <a:pPr algn="ctr">
              <a:buFontTx/>
              <a:buNone/>
            </a:pPr>
            <a:r>
              <a:rPr lang="ru-RU" altLang="ru-RU" sz="1600" i="1" dirty="0">
                <a:solidFill>
                  <a:schemeClr val="bg1"/>
                </a:solidFill>
                <a:ea typeface="Times New Roman" panose="02020603050405020304" pitchFamily="18" charset="0"/>
              </a:rPr>
              <a:t>«Государственное геологическое изучение недр стран СНГ: цели и задачи»</a:t>
            </a:r>
          </a:p>
          <a:p>
            <a:pPr algn="ctr">
              <a:buFontTx/>
              <a:buNone/>
            </a:pPr>
            <a:r>
              <a:rPr lang="ru-RU" altLang="ru-RU" sz="1600" i="1" dirty="0">
                <a:solidFill>
                  <a:schemeClr val="bg1"/>
                </a:solidFill>
                <a:ea typeface="Times New Roman" panose="02020603050405020304" pitchFamily="18" charset="0"/>
              </a:rPr>
              <a:t>г. Сочи, 27 сентября 2017 г. 	</a:t>
            </a:r>
          </a:p>
        </p:txBody>
      </p:sp>
      <p:sp>
        <p:nvSpPr>
          <p:cNvPr id="17" name="Rectangle 52"/>
          <p:cNvSpPr>
            <a:spLocks noChangeArrowheads="1"/>
          </p:cNvSpPr>
          <p:nvPr/>
        </p:nvSpPr>
        <p:spPr bwMode="auto">
          <a:xfrm>
            <a:off x="1187211" y="102731"/>
            <a:ext cx="69850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Евразийский Горно-Геологический Форум</a:t>
            </a:r>
          </a:p>
        </p:txBody>
      </p:sp>
    </p:spTree>
    <p:extLst>
      <p:ext uri="{BB962C8B-B14F-4D97-AF65-F5344CB8AC3E}">
        <p14:creationId xmlns:p14="http://schemas.microsoft.com/office/powerpoint/2010/main" val="257300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-9028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54342" y="79481"/>
            <a:ext cx="8560677" cy="2862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результатов регионального геологического изучения недр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8500" y="419814"/>
            <a:ext cx="7757470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запросов к </a:t>
            </a:r>
            <a:r>
              <a:rPr lang="en-US" altLang="ru-RU" sz="135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wms</a:t>
            </a:r>
            <a:r>
              <a:rPr lang="en-US" alt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ресурсу «База данных Государственных геологических карт</a:t>
            </a: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по </a:t>
            </a:r>
            <a:r>
              <a:rPr lang="ru-RU" alt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масштабам и </a:t>
            </a: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поколениям:</a:t>
            </a:r>
            <a:endParaRPr lang="ru-RU" sz="13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93051" y="900203"/>
            <a:ext cx="8069899" cy="10549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за </a:t>
            </a:r>
            <a:r>
              <a:rPr lang="ru-RU" alt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июнь </a:t>
            </a: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2016 - июнь 2017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запросов к </a:t>
            </a:r>
            <a:r>
              <a:rPr lang="ru-RU" alt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Госгеолкартам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всех поколений - 8 </a:t>
            </a:r>
            <a:r>
              <a:rPr lang="ru-RU" alt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556 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  <a:endParaRPr lang="ru-RU" alt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70% запросов к </a:t>
            </a:r>
            <a:r>
              <a:rPr 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Госгеолкартам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масштаба 1:200 000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Фиксируется наибольшая востребованность новых поколений Госгеолкарты-200/2 (42,6%) и Госгеолкарты-1000/3 (16,1%) 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8619" y="2799942"/>
            <a:ext cx="476501" cy="374323"/>
          </a:xfrm>
          <a:prstGeom prst="rect">
            <a:avLst/>
          </a:prstGeom>
          <a:solidFill>
            <a:srgbClr val="FF7C80"/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937932" y="2835328"/>
            <a:ext cx="3121334" cy="2333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Листы Госгеолкарты-200/1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58619" y="4058014"/>
            <a:ext cx="476501" cy="374323"/>
          </a:xfrm>
          <a:prstGeom prst="rect">
            <a:avLst/>
          </a:prstGeom>
          <a:solidFill>
            <a:srgbClr val="CBE3B9">
              <a:alpha val="68000"/>
            </a:srgbClr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937932" y="4083414"/>
            <a:ext cx="3121334" cy="2333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Листы Госгеолкарты-1000/1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8619" y="3341882"/>
            <a:ext cx="476501" cy="374323"/>
          </a:xfrm>
          <a:prstGeom prst="rect">
            <a:avLst/>
          </a:prstGeom>
          <a:solidFill>
            <a:srgbClr val="FF3737">
              <a:alpha val="80000"/>
            </a:srgbClr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932899" y="3377268"/>
            <a:ext cx="3121334" cy="2333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Листы Госгеолкарты-200/2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58619" y="4642194"/>
            <a:ext cx="476501" cy="374323"/>
          </a:xfrm>
          <a:prstGeom prst="rect">
            <a:avLst/>
          </a:prstGeom>
          <a:solidFill>
            <a:srgbClr val="A9D18D"/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932899" y="4667594"/>
            <a:ext cx="3121334" cy="2333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Листы Госгеолкарты-1000/2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58619" y="5270025"/>
            <a:ext cx="476501" cy="374323"/>
          </a:xfrm>
          <a:prstGeom prst="rect">
            <a:avLst/>
          </a:prstGeom>
          <a:solidFill>
            <a:schemeClr val="accent6">
              <a:lumMod val="75000"/>
              <a:alpha val="80000"/>
            </a:schemeClr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932899" y="5295425"/>
            <a:ext cx="3121334" cy="2333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Листы Госгеолкарты-1000/3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699000" y="6533437"/>
            <a:ext cx="1594501" cy="303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Госгеолкарта-200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8" name="Диаграмма 3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4299244"/>
              </p:ext>
            </p:extLst>
          </p:nvPr>
        </p:nvGraphicFramePr>
        <p:xfrm>
          <a:off x="4083289" y="3764178"/>
          <a:ext cx="6351237" cy="306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6417043" y="6533437"/>
            <a:ext cx="2172757" cy="303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spc="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Госгеолкарта-1000</a:t>
            </a:r>
            <a:endParaRPr lang="ru-RU" sz="1200" spc="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946591"/>
              </p:ext>
            </p:extLst>
          </p:nvPr>
        </p:nvGraphicFramePr>
        <p:xfrm>
          <a:off x="5389358" y="2058100"/>
          <a:ext cx="3747863" cy="1809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Овал 26"/>
          <p:cNvSpPr/>
          <p:nvPr/>
        </p:nvSpPr>
        <p:spPr>
          <a:xfrm>
            <a:off x="6549273" y="2327059"/>
            <a:ext cx="1419270" cy="59315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8 556 000 запросов за год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310271" y="1789598"/>
            <a:ext cx="37165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</a:t>
            </a:r>
            <a:r>
              <a:rPr 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масштабам</a:t>
            </a:r>
            <a:endParaRPr lang="ru-RU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877170" y="4589453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30,4%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21887" y="4003705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42,6%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39138" y="5942637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371048" y="5759770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6,9%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12780" y="5307470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16,1%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593733" y="3719472"/>
            <a:ext cx="2902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</a:t>
            </a:r>
            <a:r>
              <a:rPr 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поколениям </a:t>
            </a:r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086601" y="6506252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10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93025" y="6518355"/>
            <a:ext cx="4401082" cy="2616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http://webmapget.vsegei.ru/index.html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- База данных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Госгеолкарт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8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11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6071" y="81544"/>
            <a:ext cx="860425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b="1" dirty="0">
                <a:solidFill>
                  <a:schemeClr val="bg1"/>
                </a:solidFill>
              </a:rPr>
              <a:t>Сводное и обзорное геологическое картографирование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651" y="760996"/>
            <a:ext cx="3147787" cy="19941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51" y="2886419"/>
            <a:ext cx="3154538" cy="17180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38" y="698288"/>
            <a:ext cx="3370705" cy="20909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58" y="2873079"/>
            <a:ext cx="3193185" cy="17447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3" descr="E:\ПРЕЗЕНТАЦИЯ\15млн\геологическая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3618" y="745452"/>
            <a:ext cx="2622962" cy="159779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ПРЕЗЕНТАЦИЯ\15млн\Untitled-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9012" y="1345311"/>
            <a:ext cx="2433270" cy="1488803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E:\ПРЕЗЕНТАЦИЯ\15млн\магнитка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8857" y="2094474"/>
            <a:ext cx="2330585" cy="141645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E:\ПРЕЗЕНТАЦИЯ\15млн\карта мощност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0798" y="2815003"/>
            <a:ext cx="2547169" cy="1544746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ПРЕЗЕНТАЦИЯ\15млн\структорно-тект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993" y="3517229"/>
            <a:ext cx="2615377" cy="159784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O:\Хранилище\Атлас_Казьмин\Наш вариант\атлас с базальтами\2 схема расположения new.png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02" t="17274" r="8917" b="5655"/>
          <a:stretch/>
        </p:blipFill>
        <p:spPr bwMode="auto">
          <a:xfrm>
            <a:off x="6006043" y="5059496"/>
            <a:ext cx="2652948" cy="174853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7572" y="4714966"/>
            <a:ext cx="60060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сводных и обзорных карт принципиально нового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содержания проводится:</a:t>
            </a:r>
            <a:endParaRPr lang="ru-RU" sz="12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Российской Федерации и ее континентальном шельфе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Госгеолкарт-1000 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третьего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поколения, Госгеолкарт-200 второго поколения и материалов государственной сети   опорных геолого-геофизических профилей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решения проблем воспроизводства минерально-сырьевой базы страны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 обоснования ВГКШ в  российской Арктике и обеспечения геополитических интересов России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</a:t>
            </a:r>
            <a:r>
              <a:rPr lang="x-non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сохранения лидирующих позиций российской геологической школы в международном геологическом сообществе</a:t>
            </a:r>
            <a:r>
              <a:rPr lang="x-none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1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12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14" y="711525"/>
            <a:ext cx="5783029" cy="31859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24" y="3980329"/>
            <a:ext cx="4137282" cy="281243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3" descr="Arc_Scene_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49" y="711525"/>
            <a:ext cx="2842788" cy="38400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392318" y="4611231"/>
            <a:ext cx="47740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Прогнозно-</a:t>
            </a:r>
            <a:r>
              <a:rPr lang="ru-RU" sz="14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минерагеническая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карта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территории России масштаба 1:2 500 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000: </a:t>
            </a:r>
          </a:p>
          <a:p>
            <a:endParaRPr lang="ru-RU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унифицированной основой </a:t>
            </a:r>
            <a:r>
              <a:rPr lang="ru-RU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Роснедр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планирования работ всех  следующих стадий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endParaRPr lang="ru-RU" sz="1400" b="1" dirty="0" smtClean="0">
              <a:solidFill>
                <a:srgbClr val="00206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включает более 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2-х тысяч перспективных участков недр </a:t>
            </a: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постановки поисковых работ.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9086" y="54828"/>
            <a:ext cx="8604251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b="1" dirty="0">
                <a:solidFill>
                  <a:schemeClr val="bg1"/>
                </a:solidFill>
              </a:rPr>
              <a:t>Сводное и обзорное геологическое картографирование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30533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6214637"/>
              </p:ext>
            </p:extLst>
          </p:nvPr>
        </p:nvGraphicFramePr>
        <p:xfrm>
          <a:off x="1716358" y="4201487"/>
          <a:ext cx="5603995" cy="220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-9028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3282" y="475261"/>
            <a:ext cx="7997438" cy="46628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altLang="ru-RU" sz="13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июне 2016 г.</a:t>
            </a: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официальном сайте ФГБУ «ВСЕГЕИ» размещена система учета </a:t>
            </a:r>
            <a:r>
              <a:rPr lang="ru-RU" sz="135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перспективных объектов с оцененными прогнозными ресурсами категории Р</a:t>
            </a:r>
            <a:r>
              <a:rPr lang="ru-RU" sz="1350" b="1" baseline="-25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35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729" y="1002690"/>
            <a:ext cx="5443104" cy="286358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099579" y="996290"/>
            <a:ext cx="2945132" cy="75918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300"/>
              </a:lnSpc>
              <a:spcBef>
                <a:spcPct val="20000"/>
              </a:spcBef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обращений к интернет ресурсу различных категорий пользователей за 2016-2017 </a:t>
            </a:r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- более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3776" y="64676"/>
            <a:ext cx="8560677" cy="2862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результатов регионального геологического изучения недр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5973762" y="1757533"/>
            <a:ext cx="3169278" cy="1898395"/>
            <a:chOff x="5973762" y="1757533"/>
            <a:chExt cx="3169278" cy="189839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6"/>
            <a:srcRect l="26501" t="19631" r="17913" b="14688"/>
            <a:stretch/>
          </p:blipFill>
          <p:spPr>
            <a:xfrm>
              <a:off x="7356935" y="2187303"/>
              <a:ext cx="1739900" cy="99695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317607" y="1757533"/>
              <a:ext cx="17430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Научные и образовательные учреждения, 9%</a:t>
              </a:r>
              <a:endPara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357035" y="2019921"/>
              <a:ext cx="1207244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Частные лица, 8%</a:t>
              </a:r>
              <a:endPara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973762" y="2311191"/>
              <a:ext cx="1202639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Предприятия </a:t>
              </a:r>
              <a:b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АО «</a:t>
              </a:r>
              <a:r>
                <a:rPr lang="ru-RU" sz="9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Росгеология</a:t>
              </a:r>
              <a: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», 7%</a:t>
              </a:r>
              <a:endPara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57035" y="3066058"/>
              <a:ext cx="1207244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Учреждения и организации </a:t>
              </a:r>
              <a:r>
                <a:rPr lang="ru-RU" sz="9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Роснедра</a:t>
              </a:r>
              <a:r>
                <a:rPr lang="ru-RU" sz="9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26%</a:t>
              </a:r>
              <a:endParaRPr lang="ru-RU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15147" y="3194263"/>
              <a:ext cx="13278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Недропользователи</a:t>
              </a:r>
              <a:r>
                <a:rPr lang="ru-RU" sz="800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и сервисные компании, 50%</a:t>
              </a:r>
              <a:endParaRPr lang="ru-RU" sz="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8845550" y="3151468"/>
              <a:ext cx="251285" cy="641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002060"/>
                </a:solidFill>
              </a:endParaRPr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 flipH="1">
              <a:off x="8058152" y="2082009"/>
              <a:ext cx="15329" cy="156003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/>
            <p:cNvCxnSpPr>
              <a:endCxn id="20" idx="2"/>
            </p:cNvCxnSpPr>
            <p:nvPr/>
          </p:nvCxnSpPr>
          <p:spPr>
            <a:xfrm flipH="1" flipV="1">
              <a:off x="6960657" y="2250753"/>
              <a:ext cx="710778" cy="26807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 flipV="1">
              <a:off x="7035422" y="2412530"/>
              <a:ext cx="387728" cy="92192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Прямоугольник 90"/>
          <p:cNvSpPr/>
          <p:nvPr/>
        </p:nvSpPr>
        <p:spPr>
          <a:xfrm>
            <a:off x="1309944" y="3868074"/>
            <a:ext cx="1319401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</a:t>
            </a:r>
          </a:p>
          <a:p>
            <a:pPr algn="ctr"/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2458436" y="3875388"/>
            <a:ext cx="4857610" cy="2585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ежемесячных обращений к интернет ресурсу</a:t>
            </a:r>
            <a:endParaRPr 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588683" y="6260552"/>
            <a:ext cx="1765901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836018" y="6260552"/>
            <a:ext cx="1765901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>
            <a:off x="4716141" y="4483510"/>
            <a:ext cx="4916" cy="2056040"/>
          </a:xfrm>
          <a:prstGeom prst="line">
            <a:avLst/>
          </a:prstGeom>
          <a:ln w="9525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35" idx="1"/>
          </p:cNvCxnSpPr>
          <p:nvPr/>
        </p:nvCxnSpPr>
        <p:spPr>
          <a:xfrm flipH="1">
            <a:off x="6711518" y="4827474"/>
            <a:ext cx="606089" cy="3878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5" name="TextBox 14"/>
          <p:cNvSpPr txBox="1">
            <a:spLocks noChangeArrowheads="1"/>
          </p:cNvSpPr>
          <p:nvPr/>
        </p:nvSpPr>
        <p:spPr bwMode="auto">
          <a:xfrm>
            <a:off x="7317607" y="4596641"/>
            <a:ext cx="2130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200" dirty="0">
                <a:solidFill>
                  <a:srgbClr val="FF0000"/>
                </a:solidFill>
                <a:latin typeface="+mn-lt"/>
              </a:rPr>
              <a:t>Количество </a:t>
            </a:r>
            <a:r>
              <a:rPr lang="ru-RU" altLang="ru-RU" sz="1200" dirty="0" smtClean="0">
                <a:solidFill>
                  <a:srgbClr val="FF0000"/>
                </a:solidFill>
                <a:latin typeface="+mn-lt"/>
              </a:rPr>
              <a:t>обращений </a:t>
            </a:r>
            <a:r>
              <a:rPr lang="ru-RU" altLang="ru-RU" sz="1200" dirty="0" err="1" smtClean="0">
                <a:solidFill>
                  <a:srgbClr val="FF0000"/>
                </a:solidFill>
                <a:latin typeface="+mn-lt"/>
              </a:rPr>
              <a:t>недропользователей</a:t>
            </a:r>
            <a:endParaRPr lang="ru-RU" altLang="ru-RU" sz="12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flipH="1">
            <a:off x="6061215" y="4309671"/>
            <a:ext cx="403899" cy="3994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22"/>
          <p:cNvSpPr txBox="1">
            <a:spLocks noChangeArrowheads="1"/>
          </p:cNvSpPr>
          <p:nvPr/>
        </p:nvSpPr>
        <p:spPr bwMode="auto">
          <a:xfrm>
            <a:off x="5996425" y="4056226"/>
            <a:ext cx="28715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Количество обращений к ресурсу</a:t>
            </a:r>
            <a:endParaRPr lang="ru-RU" altLang="ru-RU" sz="1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120213" y="6539550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13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8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8103" y="6579333"/>
            <a:ext cx="8160990" cy="2539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По данным: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http://p3.vsegei.ru/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ru-RU" alt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Система учета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перспективных объектов с оцененными прогнозными ресурсами категории Р</a:t>
            </a:r>
            <a:r>
              <a:rPr lang="ru-RU" sz="105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4931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14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32" y="12490"/>
            <a:ext cx="9070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Геологическое картографирование масштаба 1:1 000 000 территории </a:t>
            </a:r>
            <a:r>
              <a:rPr lang="ru-RU" sz="1600" b="1" dirty="0" smtClean="0">
                <a:solidFill>
                  <a:schemeClr val="bg1"/>
                </a:solidFill>
              </a:rPr>
              <a:t>РФ</a:t>
            </a:r>
          </a:p>
        </p:txBody>
      </p:sp>
      <p:pic>
        <p:nvPicPr>
          <p:cNvPr id="15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5" t="81674" r="55821" b="11236"/>
          <a:stretch/>
        </p:blipFill>
        <p:spPr>
          <a:xfrm>
            <a:off x="4541993" y="4625641"/>
            <a:ext cx="3813765" cy="447108"/>
          </a:xfrm>
          <a:prstGeom prst="rect">
            <a:avLst/>
          </a:prstGeom>
        </p:spPr>
      </p:pic>
      <p:pic>
        <p:nvPicPr>
          <p:cNvPr id="9" name="Picture 2" descr="D:\Документы\Правительство\pic\Рис.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82" y="1017120"/>
            <a:ext cx="2423223" cy="1859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2840575" y="996787"/>
            <a:ext cx="6121902" cy="3647305"/>
            <a:chOff x="2840575" y="996787"/>
            <a:chExt cx="6121902" cy="364730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1" r="2053" b="15868"/>
            <a:stretch/>
          </p:blipFill>
          <p:spPr>
            <a:xfrm>
              <a:off x="2840575" y="996787"/>
              <a:ext cx="6121902" cy="3521064"/>
            </a:xfrm>
            <a:prstGeom prst="rect">
              <a:avLst/>
            </a:prstGeom>
          </p:spPr>
        </p:pic>
        <p:sp>
          <p:nvSpPr>
            <p:cNvPr id="6" name="Прямоугольник 5"/>
            <p:cNvSpPr/>
            <p:nvPr/>
          </p:nvSpPr>
          <p:spPr>
            <a:xfrm>
              <a:off x="3607425" y="4391610"/>
              <a:ext cx="644979" cy="252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379013"/>
              </p:ext>
            </p:extLst>
          </p:nvPr>
        </p:nvGraphicFramePr>
        <p:xfrm>
          <a:off x="118382" y="3600858"/>
          <a:ext cx="4710435" cy="2943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84964" y="3416463"/>
            <a:ext cx="25042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Прирост мелкомасштабной </a:t>
            </a:r>
          </a:p>
          <a:p>
            <a:pPr algn="ctr"/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геологической изученности (тыс. км</a:t>
            </a:r>
            <a:r>
              <a:rPr lang="ru-RU" sz="1100" b="1" baseline="30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1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1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69079" y="5658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002060"/>
                </a:solidFill>
              </a:rPr>
              <a:t>Создание Госгеолкарты-1000 третьего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39988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15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32" y="12490"/>
            <a:ext cx="90705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Геологическое картографирование масштаба 1:1 000 000 территории </a:t>
            </a:r>
            <a:r>
              <a:rPr lang="ru-RU" sz="1600" b="1" dirty="0" smtClean="0">
                <a:solidFill>
                  <a:schemeClr val="bg1"/>
                </a:solidFill>
              </a:rPr>
              <a:t>РФ</a:t>
            </a:r>
          </a:p>
        </p:txBody>
      </p:sp>
      <p:pic>
        <p:nvPicPr>
          <p:cNvPr id="15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07950" y="413859"/>
            <a:ext cx="8982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  <a:tab pos="685800" algn="l"/>
                <a:tab pos="8001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  <a:tab pos="685800" algn="l"/>
                <a:tab pos="8001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  <a:tab pos="685800" algn="l"/>
                <a:tab pos="8001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  <a:tab pos="685800" algn="l"/>
                <a:tab pos="800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  <a:tab pos="685800" algn="l"/>
                <a:tab pos="800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685800" algn="l"/>
                <a:tab pos="800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685800" algn="l"/>
                <a:tab pos="800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685800" algn="l"/>
                <a:tab pos="800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  <a:tab pos="685800" algn="l"/>
                <a:tab pos="8001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</a:rPr>
              <a:t>Прогнозно-</a:t>
            </a:r>
            <a:r>
              <a:rPr lang="ru-RU" altLang="ru-RU" sz="1400" b="1" dirty="0" err="1">
                <a:solidFill>
                  <a:srgbClr val="002060"/>
                </a:solidFill>
              </a:rPr>
              <a:t>минерагеническая</a:t>
            </a:r>
            <a:r>
              <a:rPr lang="ru-RU" altLang="ru-RU" sz="1400" b="1" dirty="0">
                <a:solidFill>
                  <a:srgbClr val="002060"/>
                </a:solidFill>
              </a:rPr>
              <a:t> карта масштаба 1:1 000 000,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2060"/>
                </a:solidFill>
              </a:rPr>
              <a:t>лист М-53 (Хабаровск) с местоположением золото-медно-порфирового месторождения </a:t>
            </a:r>
            <a:r>
              <a:rPr lang="ru-RU" altLang="ru-RU" sz="1400" b="1" dirty="0" err="1">
                <a:solidFill>
                  <a:srgbClr val="002060"/>
                </a:solidFill>
              </a:rPr>
              <a:t>Малмыж</a:t>
            </a:r>
            <a:endParaRPr lang="ru-RU" altLang="ru-RU" sz="1400" b="1" dirty="0">
              <a:solidFill>
                <a:srgbClr val="002060"/>
              </a:solidFill>
            </a:endParaRPr>
          </a:p>
        </p:txBody>
      </p:sp>
      <p:pic>
        <p:nvPicPr>
          <p:cNvPr id="18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963613"/>
            <a:ext cx="5495925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107950" y="1073145"/>
            <a:ext cx="338455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2060"/>
                </a:solidFill>
                <a:cs typeface="Times New Roman" panose="02020603050405020304" pitchFamily="18" charset="0"/>
              </a:rPr>
              <a:t>В 2003 г. в ходе работ по созданию Госгеолкарты-1000 третьего поколения листа М-53 (Хабаровск</a:t>
            </a:r>
            <a:r>
              <a:rPr lang="ru-RU" altLang="ru-RU" sz="11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) выделена </a:t>
            </a:r>
            <a:r>
              <a:rPr lang="ru-RU" altLang="ru-RU" sz="1100" b="1" dirty="0">
                <a:solidFill>
                  <a:srgbClr val="002060"/>
                </a:solidFill>
                <a:cs typeface="Times New Roman" panose="02020603050405020304" pitchFamily="18" charset="0"/>
              </a:rPr>
              <a:t>перспективная на медь и золото </a:t>
            </a:r>
            <a:r>
              <a:rPr lang="ru-RU" altLang="ru-RU" sz="11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Малмыжская</a:t>
            </a:r>
            <a:r>
              <a:rPr lang="ru-RU" altLang="ru-RU" sz="11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площадь в ранге потенциально рудного узла. В сентябре 2006 г. участок </a:t>
            </a:r>
            <a:r>
              <a:rPr lang="ru-RU" altLang="ru-RU" sz="11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Малмыж</a:t>
            </a:r>
            <a:r>
              <a:rPr lang="ru-RU" altLang="ru-RU" sz="1100" b="1" dirty="0">
                <a:solidFill>
                  <a:srgbClr val="002060"/>
                </a:solidFill>
                <a:cs typeface="Times New Roman" panose="02020603050405020304" pitchFamily="18" charset="0"/>
              </a:rPr>
              <a:t> был лицензирован. В его пределах компанией «Амур </a:t>
            </a:r>
            <a:r>
              <a:rPr lang="ru-RU" altLang="ru-RU" sz="11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Минералс</a:t>
            </a:r>
            <a:r>
              <a:rPr lang="ru-RU" altLang="ru-RU" sz="1100" b="1" dirty="0">
                <a:solidFill>
                  <a:srgbClr val="002060"/>
                </a:solidFill>
                <a:cs typeface="Times New Roman" panose="02020603050405020304" pitchFamily="18" charset="0"/>
              </a:rPr>
              <a:t>» </a:t>
            </a:r>
            <a:r>
              <a:rPr lang="ru-RU" altLang="ru-RU" sz="11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открыто </a:t>
            </a:r>
            <a:r>
              <a:rPr lang="ru-RU" altLang="ru-RU" sz="1100" b="1" dirty="0">
                <a:solidFill>
                  <a:srgbClr val="002060"/>
                </a:solidFill>
                <a:cs typeface="Times New Roman" panose="02020603050405020304" pitchFamily="18" charset="0"/>
              </a:rPr>
              <a:t>одно из крупнейших в России золото-медно-порфировое месторождение.</a:t>
            </a:r>
            <a:endParaRPr lang="ru-RU" altLang="ru-RU" sz="1100" b="1" dirty="0">
              <a:solidFill>
                <a:srgbClr val="002060"/>
              </a:solidFill>
            </a:endParaRPr>
          </a:p>
        </p:txBody>
      </p:sp>
      <p:pic>
        <p:nvPicPr>
          <p:cNvPr id="20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79" y="3106975"/>
            <a:ext cx="5040313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07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191615" y="453024"/>
            <a:ext cx="8941632" cy="9310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/>
            <a:r>
              <a:rPr lang="ru-RU" altLang="ru-RU" sz="1300" b="1" dirty="0" smtClean="0">
                <a:solidFill>
                  <a:srgbClr val="002060"/>
                </a:solidFill>
              </a:rPr>
              <a:t>По результатам Госгеолкарты-1000 третьего поколения в пределах Дальневосточного региона России:</a:t>
            </a:r>
          </a:p>
          <a:p>
            <a:pPr marL="171450" indent="1714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спрогнозировано месторождение </a:t>
            </a:r>
            <a:r>
              <a:rPr lang="ru-RU" altLang="ru-RU" sz="1200" b="1" dirty="0" err="1" smtClean="0">
                <a:solidFill>
                  <a:srgbClr val="002060"/>
                </a:solidFill>
              </a:rPr>
              <a:t>Малмыж</a:t>
            </a:r>
            <a:r>
              <a:rPr lang="ru-RU" altLang="ru-RU" sz="1200" b="1" dirty="0" smtClean="0">
                <a:solidFill>
                  <a:srgbClr val="002060"/>
                </a:solidFill>
              </a:rPr>
              <a:t> (золото-</a:t>
            </a:r>
            <a:r>
              <a:rPr lang="ru-RU" altLang="ru-RU" sz="1200" b="1" dirty="0" err="1" smtClean="0">
                <a:solidFill>
                  <a:srgbClr val="002060"/>
                </a:solidFill>
              </a:rPr>
              <a:t>меднопорфирового</a:t>
            </a:r>
            <a:r>
              <a:rPr lang="ru-RU" altLang="ru-RU" sz="1200" b="1" dirty="0" smtClean="0">
                <a:solidFill>
                  <a:srgbClr val="002060"/>
                </a:solidFill>
              </a:rPr>
              <a:t> типа). </a:t>
            </a:r>
          </a:p>
          <a:p>
            <a:pPr marL="171450" indent="171450" algn="just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расширен рудный потенциал Сихотэ-Алинского металлогенического пояса на золото-</a:t>
            </a:r>
            <a:r>
              <a:rPr lang="ru-RU" altLang="ru-RU" sz="1200" b="1" dirty="0" err="1" smtClean="0">
                <a:solidFill>
                  <a:srgbClr val="002060"/>
                </a:solidFill>
              </a:rPr>
              <a:t>меднопорфировое</a:t>
            </a:r>
            <a:r>
              <a:rPr lang="ru-RU" altLang="ru-RU" sz="12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1200" b="1" dirty="0" err="1" smtClean="0">
                <a:solidFill>
                  <a:srgbClr val="002060"/>
                </a:solidFill>
              </a:rPr>
              <a:t>оруденение</a:t>
            </a:r>
            <a:r>
              <a:rPr lang="ru-RU" altLang="ru-RU" sz="1200" b="1" dirty="0">
                <a:solidFill>
                  <a:srgbClr val="002060"/>
                </a:solidFill>
              </a:rPr>
              <a:t>.</a:t>
            </a:r>
            <a:endParaRPr lang="ru-RU" altLang="ru-RU" sz="12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0754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9783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11875" y="-30995"/>
            <a:ext cx="76421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регионального геологического изучения недр на примере листа  Госгеолкарты-1000/3 листа М-53 - Хабаровск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366527" y="1473875"/>
            <a:ext cx="4138798" cy="4017599"/>
            <a:chOff x="366527" y="1473876"/>
            <a:chExt cx="3607993" cy="3507700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540"/>
            <a:stretch/>
          </p:blipFill>
          <p:spPr>
            <a:xfrm>
              <a:off x="366527" y="1473876"/>
              <a:ext cx="3607993" cy="35077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61414" y="2878397"/>
              <a:ext cx="1400491" cy="3493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Госгеолкарта-1000/3</a:t>
              </a:r>
            </a:p>
            <a:p>
              <a:r>
                <a:rPr lang="ru-RU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Листа М-53 - Хабаровск</a:t>
              </a:r>
              <a:endParaRPr lang="ru-RU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1438372" y="3882822"/>
              <a:ext cx="406400" cy="415925"/>
            </a:xfrm>
            <a:custGeom>
              <a:avLst/>
              <a:gdLst>
                <a:gd name="connsiteX0" fmla="*/ 0 w 406400"/>
                <a:gd name="connsiteY0" fmla="*/ 400050 h 415925"/>
                <a:gd name="connsiteX1" fmla="*/ 38100 w 406400"/>
                <a:gd name="connsiteY1" fmla="*/ 0 h 415925"/>
                <a:gd name="connsiteX2" fmla="*/ 231775 w 406400"/>
                <a:gd name="connsiteY2" fmla="*/ 12700 h 415925"/>
                <a:gd name="connsiteX3" fmla="*/ 403225 w 406400"/>
                <a:gd name="connsiteY3" fmla="*/ 15875 h 415925"/>
                <a:gd name="connsiteX4" fmla="*/ 406400 w 406400"/>
                <a:gd name="connsiteY4" fmla="*/ 415925 h 415925"/>
                <a:gd name="connsiteX5" fmla="*/ 190500 w 406400"/>
                <a:gd name="connsiteY5" fmla="*/ 412750 h 415925"/>
                <a:gd name="connsiteX6" fmla="*/ 0 w 406400"/>
                <a:gd name="connsiteY6" fmla="*/ 400050 h 41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400" h="415925">
                  <a:moveTo>
                    <a:pt x="0" y="400050"/>
                  </a:moveTo>
                  <a:lnTo>
                    <a:pt x="38100" y="0"/>
                  </a:lnTo>
                  <a:lnTo>
                    <a:pt x="231775" y="12700"/>
                  </a:lnTo>
                  <a:lnTo>
                    <a:pt x="403225" y="15875"/>
                  </a:lnTo>
                  <a:cubicBezTo>
                    <a:pt x="404283" y="149225"/>
                    <a:pt x="405342" y="282575"/>
                    <a:pt x="406400" y="415925"/>
                  </a:cubicBezTo>
                  <a:lnTo>
                    <a:pt x="190500" y="412750"/>
                  </a:lnTo>
                  <a:lnTo>
                    <a:pt x="0" y="400050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6" name="Прямая со стрелкой 25"/>
            <p:cNvCxnSpPr>
              <a:endCxn id="24" idx="1"/>
            </p:cNvCxnSpPr>
            <p:nvPr/>
          </p:nvCxnSpPr>
          <p:spPr>
            <a:xfrm>
              <a:off x="1062798" y="3245453"/>
              <a:ext cx="413674" cy="6373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Прямая со стрелкой 26"/>
          <p:cNvCxnSpPr>
            <a:stCxn id="36" idx="1"/>
          </p:cNvCxnSpPr>
          <p:nvPr/>
        </p:nvCxnSpPr>
        <p:spPr>
          <a:xfrm flipH="1" flipV="1">
            <a:off x="2197101" y="4636125"/>
            <a:ext cx="460289" cy="173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739584" y="5413239"/>
            <a:ext cx="37876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Золото-медно-порфировые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Золотосодержащие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молибден-медно-порфировые месторождения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рудопроявления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2" t="95237" r="17232" b="-312"/>
          <a:stretch/>
        </p:blipFill>
        <p:spPr>
          <a:xfrm>
            <a:off x="333672" y="5605162"/>
            <a:ext cx="398568" cy="234452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333672" y="6115227"/>
            <a:ext cx="405913" cy="256999"/>
            <a:chOff x="1945574" y="6395602"/>
            <a:chExt cx="735528" cy="341161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2190750" y="6395602"/>
              <a:ext cx="245176" cy="3411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/>
            <p:cNvSpPr/>
            <p:nvPr/>
          </p:nvSpPr>
          <p:spPr>
            <a:xfrm>
              <a:off x="1945574" y="6395602"/>
              <a:ext cx="245176" cy="341161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2435926" y="6395602"/>
              <a:ext cx="245176" cy="341161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5" name="Прямоугольник 34"/>
          <p:cNvSpPr/>
          <p:nvPr/>
        </p:nvSpPr>
        <p:spPr>
          <a:xfrm>
            <a:off x="746929" y="6032363"/>
            <a:ext cx="3668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Вулкано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-плутонические пояса Дальнего Востока России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657390" y="4609665"/>
            <a:ext cx="169553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Сихотэ-Алинский металлогенический пояс</a:t>
            </a:r>
            <a:endParaRPr lang="ru-RU" sz="1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167694" y="1105819"/>
            <a:ext cx="3404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Окупаемость региональных работ</a:t>
            </a:r>
            <a:b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rgbClr val="002060"/>
                </a:solidFill>
              </a:rPr>
              <a:t>на примере месторождения </a:t>
            </a:r>
            <a:r>
              <a:rPr lang="ru-RU" sz="1200" dirty="0" err="1" smtClean="0">
                <a:solidFill>
                  <a:srgbClr val="002060"/>
                </a:solidFill>
              </a:rPr>
              <a:t>Малмыж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65614" y="1365329"/>
            <a:ext cx="3538537" cy="3312318"/>
            <a:chOff x="5100465" y="2179156"/>
            <a:chExt cx="3538537" cy="3312318"/>
          </a:xfrm>
        </p:grpSpPr>
        <p:graphicFrame>
          <p:nvGraphicFramePr>
            <p:cNvPr id="38" name="Диаграмма 37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25320237"/>
                </p:ext>
              </p:extLst>
            </p:nvPr>
          </p:nvGraphicFramePr>
          <p:xfrm>
            <a:off x="5100465" y="2179156"/>
            <a:ext cx="3538537" cy="33123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6869732" y="2543175"/>
              <a:ext cx="0" cy="619125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6600" y="6534151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16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8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4534564" y="5672377"/>
            <a:ext cx="4325703" cy="8617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данным: </a:t>
            </a:r>
          </a:p>
          <a:p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http://p3.vsegei.ru/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ru-RU" alt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Система учета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перспективных объектов с оцененными прогнозными ресурсами категории Р</a:t>
            </a:r>
            <a:r>
              <a:rPr lang="ru-RU" sz="1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ru-RU" sz="1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://www.forexpf.ru/chart/gold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Мировая цена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на золото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http://www.forexpf.ru/chart/copper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- Мировая цена на медь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004971" y="4488556"/>
            <a:ext cx="3566796" cy="769441"/>
            <a:chOff x="5004971" y="4677647"/>
            <a:chExt cx="3566796" cy="769441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5004971" y="4677647"/>
              <a:ext cx="3566796" cy="769441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indent="144000">
                <a:spcAft>
                  <a:spcPts val="0"/>
                </a:spcAft>
              </a:pP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</a:t>
              </a: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Запасы:</a:t>
              </a:r>
            </a:p>
            <a:p>
              <a:pPr indent="144000">
                <a:spcAft>
                  <a:spcPts val="0"/>
                </a:spcAft>
              </a:pP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                                 Медь: 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>
                <a:spcAft>
                  <a:spcPts val="0"/>
                </a:spcAft>
              </a:pP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                        С</a:t>
              </a:r>
              <a:r>
                <a:rPr lang="ru-RU" sz="1100" b="1" baseline="-25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 1271 </a:t>
              </a:r>
              <a:r>
                <a:rPr lang="ru-RU" sz="1100" b="1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тыс.т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>
                <a:spcAft>
                  <a:spcPts val="0"/>
                </a:spcAft>
              </a:pP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                                              С</a:t>
              </a:r>
              <a:r>
                <a:rPr lang="ru-RU" sz="1100" b="1" baseline="-25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– 3885,4 </a:t>
              </a:r>
              <a:r>
                <a:rPr lang="ru-RU" sz="11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тыс.т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5100465" y="4846924"/>
              <a:ext cx="129179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144000">
                <a:spcAft>
                  <a:spcPts val="0"/>
                </a:spcAft>
              </a:pPr>
              <a:r>
                <a:rPr lang="ru-RU" sz="11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Золото</a:t>
              </a: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>
                <a:spcAft>
                  <a:spcPts val="0"/>
                </a:spcAft>
              </a:pP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  <a:r>
                <a:rPr lang="ru-RU" sz="1100" b="1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69,335 т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indent="144000">
                <a:spcAft>
                  <a:spcPts val="0"/>
                </a:spcAft>
              </a:pP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</a:t>
              </a:r>
              <a:r>
                <a:rPr lang="ru-RU" sz="1100" b="1" baseline="-25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lang="ru-RU" sz="11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– 208,743 т</a:t>
              </a:r>
              <a:endPara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29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60227"/>
              </p:ext>
            </p:extLst>
          </p:nvPr>
        </p:nvGraphicFramePr>
        <p:xfrm>
          <a:off x="-437366" y="4353690"/>
          <a:ext cx="4485524" cy="2100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2587685" y="899547"/>
            <a:ext cx="6226113" cy="3767579"/>
            <a:chOff x="2587685" y="899547"/>
            <a:chExt cx="6226113" cy="3767579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"/>
            <a:stretch/>
          </p:blipFill>
          <p:spPr>
            <a:xfrm>
              <a:off x="2587685" y="899547"/>
              <a:ext cx="6226113" cy="3629463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" t="84839" r="82610"/>
            <a:stretch/>
          </p:blipFill>
          <p:spPr>
            <a:xfrm>
              <a:off x="2666576" y="3526726"/>
              <a:ext cx="1522769" cy="1140400"/>
            </a:xfrm>
            <a:prstGeom prst="rect">
              <a:avLst/>
            </a:prstGeom>
          </p:spPr>
        </p:pic>
      </p:grp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488782"/>
              </p:ext>
            </p:extLst>
          </p:nvPr>
        </p:nvGraphicFramePr>
        <p:xfrm>
          <a:off x="6565812" y="4420717"/>
          <a:ext cx="2626284" cy="2304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34696" y="6539501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17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59806" y="427656"/>
            <a:ext cx="6755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геолого-съемочные работы масштаба 1:200 </a:t>
            </a:r>
            <a:r>
              <a:rPr 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  <a:p>
            <a:pPr algn="ctr"/>
            <a:r>
              <a: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altLang="ru-RU" sz="1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Госгеолкарты-200 второго </a:t>
            </a:r>
            <a:r>
              <a:rPr lang="ru-RU" altLang="ru-RU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</a:t>
            </a:r>
          </a:p>
          <a:p>
            <a:pPr algn="ctr"/>
            <a:endParaRPr lang="ru-RU" altLang="ru-RU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D:\Документы\Правительство\pic\Рис.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597" y="504374"/>
            <a:ext cx="1154594" cy="1701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>
            <a:spLocks noRot="1" noChangeArrowheads="1"/>
          </p:cNvSpPr>
          <p:nvPr/>
        </p:nvSpPr>
        <p:spPr bwMode="auto">
          <a:xfrm>
            <a:off x="102508" y="-25497"/>
            <a:ext cx="8938986" cy="5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600" b="1" dirty="0" smtClean="0">
                <a:solidFill>
                  <a:schemeClr val="bg1"/>
                </a:solidFill>
              </a:rPr>
              <a:t>НАПРАВЛЕНИЯ РАБОТ</a:t>
            </a:r>
          </a:p>
          <a:p>
            <a:pPr algn="ctr" eaLnBrk="1" hangingPunct="1">
              <a:lnSpc>
                <a:spcPct val="90000"/>
              </a:lnSpc>
            </a:pPr>
            <a:r>
              <a:rPr lang="ru-RU" sz="1600" b="1" dirty="0">
                <a:solidFill>
                  <a:schemeClr val="bg1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региональные геолого-геофизические и геолого-съемочные работы</a:t>
            </a:r>
            <a:endParaRPr lang="ru-RU" altLang="ru-RU" sz="1600" b="1" dirty="0" smtClean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5850" y="4032309"/>
            <a:ext cx="281623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Прирост среднемасштабной </a:t>
            </a:r>
          </a:p>
          <a:p>
            <a:pPr algn="ctr"/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геологической изученности (тыс. км</a:t>
            </a:r>
            <a:r>
              <a:rPr lang="ru-RU" sz="1100" b="1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127" y="1060827"/>
            <a:ext cx="2271165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ru-RU" sz="11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Госзаданием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ВСЕГЕИ на  2017 год предусмотрено:</a:t>
            </a:r>
          </a:p>
          <a:p>
            <a:endParaRPr lang="ru-RU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q"/>
            </a:pP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ГСР-200 на 136 листах</a:t>
            </a:r>
          </a:p>
          <a:p>
            <a:pPr marL="171450" indent="-171450">
              <a:buFont typeface="Wingdings" pitchFamily="2" charset="2"/>
              <a:buChar char="q"/>
            </a:pPr>
            <a:endParaRPr lang="ru-RU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q"/>
            </a:pP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Обеспечение прироста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геологической изученности 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77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тыс.км</a:t>
            </a:r>
            <a:r>
              <a:rPr lang="ru-RU" sz="11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171450" indent="-171450">
              <a:buFont typeface="Wingdings" pitchFamily="2" charset="2"/>
              <a:buChar char="q"/>
            </a:pPr>
            <a:endParaRPr lang="ru-RU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Wingdings" pitchFamily="2" charset="2"/>
              <a:buChar char="q"/>
            </a:pP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Выделение 40</a:t>
            </a:r>
            <a:r>
              <a:rPr lang="ru-RU" sz="1100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перспективных 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площадей для постановки поисковых работ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51125" y="4316366"/>
            <a:ext cx="227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Работы ведутся на 136 </a:t>
            </a:r>
            <a:r>
              <a:rPr 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н.листах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978355"/>
              </p:ext>
            </p:extLst>
          </p:nvPr>
        </p:nvGraphicFramePr>
        <p:xfrm>
          <a:off x="3660923" y="4022399"/>
          <a:ext cx="3232172" cy="2797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cxnSp>
        <p:nvCxnSpPr>
          <p:cNvPr id="18" name="Прямая соединительная линия 17"/>
          <p:cNvCxnSpPr/>
          <p:nvPr/>
        </p:nvCxnSpPr>
        <p:spPr>
          <a:xfrm>
            <a:off x="6025243" y="4425043"/>
            <a:ext cx="601790" cy="2420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47804" y="4652171"/>
            <a:ext cx="5886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78 </a:t>
            </a:r>
            <a:r>
              <a:rPr lang="ru-RU" sz="11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н.л</a:t>
            </a:r>
            <a:r>
              <a:rPr lang="ru-RU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053" y="4419768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85 000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04624" y="4491047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82 000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995017" y="4483904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83 292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87993" y="4592060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77 000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8999" y="6507976"/>
            <a:ext cx="278664" cy="2006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316892" y="6420586"/>
            <a:ext cx="2085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ВСЕГЕИ, </a:t>
            </a:r>
          </a:p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 2016 г. по </a:t>
            </a:r>
            <a:r>
              <a:rPr lang="ru-RU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Госзаданию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93813" y="6338021"/>
            <a:ext cx="17931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прочих организаций по  </a:t>
            </a:r>
            <a:r>
              <a:rPr lang="ru-RU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Госконтрактам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351948" y="6539501"/>
            <a:ext cx="278664" cy="20068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2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754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9783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8187" y="0"/>
            <a:ext cx="8560677" cy="4801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государственных геологических карт </a:t>
            </a:r>
            <a:b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масштаба 1:200 000 первого и второго поколений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94536" y="5705489"/>
            <a:ext cx="301558" cy="243191"/>
          </a:xfrm>
          <a:prstGeom prst="rect">
            <a:avLst/>
          </a:prstGeom>
          <a:solidFill>
            <a:srgbClr val="FEA3EA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72638" y="5713717"/>
            <a:ext cx="301558" cy="243191"/>
          </a:xfrm>
          <a:prstGeom prst="rect">
            <a:avLst/>
          </a:prstGeom>
          <a:solidFill>
            <a:srgbClr val="F5E4F1"/>
          </a:solidFill>
          <a:ln w="952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696093" y="5639854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Листы ГК-200 второго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7154" y="5644690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Листы ГК-200 первого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" t="21418" r="2790" b="7234"/>
          <a:stretch/>
        </p:blipFill>
        <p:spPr>
          <a:xfrm>
            <a:off x="386071" y="2202552"/>
            <a:ext cx="5720654" cy="30775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438187" y="544077"/>
            <a:ext cx="8572500" cy="12741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Выдано лицензий на право пользование недрами (на </a:t>
            </a:r>
            <a:r>
              <a:rPr lang="ru-RU" alt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твердые полезные </a:t>
            </a: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ископаемые) по территории России:</a:t>
            </a: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материалов листов </a:t>
            </a:r>
            <a:r>
              <a:rPr lang="ru-RU" alt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ГК-200 </a:t>
            </a: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 поколения (2 821 лист) – 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4802 лицензии</a:t>
            </a:r>
            <a:endParaRPr lang="ru-RU" altLang="ru-RU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основе материалов листов ГК-200 второго поколения (1 090 листов) –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5723 лицензии</a:t>
            </a:r>
            <a:endParaRPr lang="ru-RU" alt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ct val="20000"/>
              </a:spcBef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количество выданных лицензий: </a:t>
            </a: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лист ГК-200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первого поколения – 1,7 лицензии</a:t>
            </a:r>
          </a:p>
          <a:p>
            <a:pPr marL="171450" indent="171450" algn="just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1 лист ГК-200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второго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 – </a:t>
            </a:r>
            <a:r>
              <a:rPr lang="ru-RU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лицензии</a:t>
            </a:r>
            <a:endParaRPr lang="ru-RU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9654016"/>
              </p:ext>
            </p:extLst>
          </p:nvPr>
        </p:nvGraphicFramePr>
        <p:xfrm>
          <a:off x="5719482" y="2364346"/>
          <a:ext cx="382792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7701755" y="4920315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ГК-200 второго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211727" y="4897659"/>
            <a:ext cx="1517522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2"/>
                </a:solidFill>
              </a:rPr>
              <a:t>ГК-200 первого поколения</a:t>
            </a:r>
            <a:endParaRPr lang="ru-RU" sz="1200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62712" y="2493011"/>
            <a:ext cx="338554" cy="9419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листов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27825" y="3076257"/>
            <a:ext cx="338554" cy="94192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листов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266379" y="3297651"/>
            <a:ext cx="338554" cy="109741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лицензий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05113" y="3372745"/>
            <a:ext cx="338554" cy="109741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Кол-во лицензий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08454" y="1999365"/>
            <a:ext cx="2986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выданных лицензий после завершения листов ГК-200</a:t>
            </a:r>
            <a:endParaRPr lang="ru-RU" sz="12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075846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18</a:t>
            </a:fld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4259808" y="5705489"/>
            <a:ext cx="301558" cy="243191"/>
            <a:chOff x="10539919" y="3312267"/>
            <a:chExt cx="301558" cy="243191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10539919" y="3312267"/>
              <a:ext cx="301558" cy="243191"/>
            </a:xfrm>
            <a:prstGeom prst="rect">
              <a:avLst/>
            </a:prstGeom>
            <a:no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10612877" y="3404681"/>
              <a:ext cx="174075" cy="97276"/>
            </a:xfrm>
            <a:custGeom>
              <a:avLst/>
              <a:gdLst>
                <a:gd name="connsiteX0" fmla="*/ 0 w 174075"/>
                <a:gd name="connsiteY0" fmla="*/ 0 h 97276"/>
                <a:gd name="connsiteX1" fmla="*/ 165370 w 174075"/>
                <a:gd name="connsiteY1" fmla="*/ 38910 h 97276"/>
                <a:gd name="connsiteX2" fmla="*/ 136187 w 174075"/>
                <a:gd name="connsiteY2" fmla="*/ 97276 h 97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4075" h="97276">
                  <a:moveTo>
                    <a:pt x="0" y="0"/>
                  </a:moveTo>
                  <a:cubicBezTo>
                    <a:pt x="71336" y="11348"/>
                    <a:pt x="142672" y="22697"/>
                    <a:pt x="165370" y="38910"/>
                  </a:cubicBezTo>
                  <a:cubicBezTo>
                    <a:pt x="188068" y="55123"/>
                    <a:pt x="162127" y="76199"/>
                    <a:pt x="136187" y="97276"/>
                  </a:cubicBezTo>
                </a:path>
              </a:pathLst>
            </a:cu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4608495" y="5695815"/>
            <a:ext cx="2677258" cy="41139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 лицензионного </a:t>
            </a:r>
          </a:p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участка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282296" y="6165622"/>
            <a:ext cx="8487529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100" dirty="0" smtClean="0"/>
              <a:t>По данным:</a:t>
            </a:r>
          </a:p>
          <a:p>
            <a:r>
              <a:rPr lang="en-US" sz="1100" dirty="0">
                <a:hlinkClick r:id="rId7"/>
              </a:rPr>
              <a:t>http://www.vsegei.ru/ru/info/izuchennost</a:t>
            </a:r>
            <a:r>
              <a:rPr lang="en-US" sz="1100" dirty="0" smtClean="0">
                <a:hlinkClick r:id="rId7"/>
              </a:rPr>
              <a:t>/</a:t>
            </a:r>
            <a:r>
              <a:rPr lang="ru-RU" sz="1100" dirty="0" smtClean="0"/>
              <a:t> - Изученность территории РФ и ее континентального шельфа </a:t>
            </a:r>
            <a:r>
              <a:rPr lang="ru-RU" sz="1100" dirty="0" err="1" smtClean="0"/>
              <a:t>Госгеолкартой</a:t>
            </a:r>
            <a:r>
              <a:rPr lang="ru-RU" sz="1100" dirty="0" smtClean="0"/>
              <a:t> масштаба</a:t>
            </a:r>
            <a:r>
              <a:rPr lang="ru-RU" sz="1100" i="1" dirty="0" smtClean="0"/>
              <a:t> </a:t>
            </a:r>
            <a:r>
              <a:rPr lang="ru-RU" sz="1100" dirty="0" smtClean="0"/>
              <a:t>1:200 </a:t>
            </a:r>
            <a:r>
              <a:rPr lang="ru-RU" sz="1100" dirty="0"/>
              <a:t>000</a:t>
            </a:r>
            <a:endParaRPr lang="ru-RU" sz="1100" dirty="0" smtClean="0"/>
          </a:p>
          <a:p>
            <a:r>
              <a:rPr lang="ru-RU" sz="1100" u="sng" dirty="0" smtClean="0">
                <a:hlinkClick r:id="rId8"/>
              </a:rPr>
              <a:t>https</a:t>
            </a:r>
            <a:r>
              <a:rPr lang="ru-RU" sz="1100" u="sng" dirty="0">
                <a:hlinkClick r:id="rId8"/>
              </a:rPr>
              <a:t>://map.mineral.ru</a:t>
            </a:r>
            <a:r>
              <a:rPr lang="ru-RU" sz="1100" u="sng" dirty="0" smtClean="0">
                <a:hlinkClick r:id="rId8"/>
              </a:rPr>
              <a:t>/</a:t>
            </a:r>
            <a:r>
              <a:rPr lang="ru-RU" sz="1100" u="sng" dirty="0" smtClean="0"/>
              <a:t> -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Интерактивная электронная карта недропользования РФ (доступ по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-адресу)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49940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0754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-19783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8187" y="0"/>
            <a:ext cx="8560677" cy="4801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государственных геологических карт </a:t>
            </a:r>
            <a:b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масштаба 1:200 000 первого и второго поколений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51" y="1071373"/>
            <a:ext cx="4592330" cy="50532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668423" y="500089"/>
            <a:ext cx="81002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по количеству выданных </a:t>
            </a: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лицензий </a:t>
            </a:r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завершения листов </a:t>
            </a: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ГК-200/2 </a:t>
            </a:r>
            <a:endParaRPr lang="ru-RU" sz="13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-41-</a:t>
            </a:r>
            <a:r>
              <a:rPr 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X-XIII, </a:t>
            </a:r>
            <a:r>
              <a:rPr lang="en-US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Q-41-XVI-XVIII</a:t>
            </a:r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Полярном </a:t>
            </a:r>
            <a:r>
              <a:rPr lang="ru-RU" sz="13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Урале</a:t>
            </a:r>
            <a:endParaRPr lang="ru-RU" sz="13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5437742" y="1405452"/>
            <a:ext cx="905470" cy="545680"/>
          </a:xfrm>
          <a:prstGeom prst="rect">
            <a:avLst/>
          </a:prstGeom>
          <a:solidFill>
            <a:srgbClr val="EDB4DF"/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Q-41-X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17046" y="1513243"/>
            <a:ext cx="2193554" cy="3744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11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Листы Госгеолкарты-200/2, </a:t>
            </a:r>
            <a:r>
              <a:rPr lang="en-US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 завершения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41690" y="2045385"/>
            <a:ext cx="899302" cy="449306"/>
          </a:xfrm>
          <a:prstGeom prst="rect">
            <a:avLst/>
          </a:prstGeom>
          <a:solidFill>
            <a:srgbClr val="CCCCCC"/>
          </a:solidFill>
          <a:ln w="9525">
            <a:solidFill>
              <a:schemeClr val="accent1">
                <a:shade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918191" y="1382438"/>
            <a:ext cx="4988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17046" y="2045385"/>
            <a:ext cx="2021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Лицензионный участок, год выдачи лицензии</a:t>
            </a:r>
            <a:endParaRPr lang="ru-RU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58350" y="2248470"/>
            <a:ext cx="466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endParaRPr lang="ru-RU" sz="1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34050" y="4037313"/>
            <a:ext cx="5358692" cy="85561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Среднее количество выданных лицензий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лист ГК-200 </a:t>
            </a:r>
            <a:endParaRPr lang="ru-RU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второго 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 – </a:t>
            </a:r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5,2 </a:t>
            </a:r>
            <a:r>
              <a:rPr lang="ru-RU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лицензии</a:t>
            </a:r>
            <a:endParaRPr lang="ru-RU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110004" y="6539994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19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0875" y="6187225"/>
            <a:ext cx="8472113" cy="6001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100" dirty="0" smtClean="0"/>
              <a:t>По данным:</a:t>
            </a:r>
          </a:p>
          <a:p>
            <a:r>
              <a:rPr lang="en-US" sz="1100" dirty="0">
                <a:hlinkClick r:id="rId5"/>
              </a:rPr>
              <a:t>http://www.vsegei.ru/ru/info/izuchennost</a:t>
            </a:r>
            <a:r>
              <a:rPr lang="en-US" sz="1100" dirty="0" smtClean="0">
                <a:hlinkClick r:id="rId5"/>
              </a:rPr>
              <a:t>/</a:t>
            </a:r>
            <a:r>
              <a:rPr lang="ru-RU" sz="1100" dirty="0" smtClean="0"/>
              <a:t> - Изученность территории РФ и ее континентального шельфа </a:t>
            </a:r>
            <a:r>
              <a:rPr lang="ru-RU" sz="1100" dirty="0" err="1" smtClean="0"/>
              <a:t>Госгеолкартой</a:t>
            </a:r>
            <a:r>
              <a:rPr lang="ru-RU" sz="1100" dirty="0" smtClean="0"/>
              <a:t> масштаба</a:t>
            </a:r>
            <a:r>
              <a:rPr lang="ru-RU" sz="1100" i="1" dirty="0" smtClean="0"/>
              <a:t> </a:t>
            </a:r>
            <a:r>
              <a:rPr lang="ru-RU" sz="1100" dirty="0" smtClean="0"/>
              <a:t>1:200 </a:t>
            </a:r>
            <a:r>
              <a:rPr lang="ru-RU" sz="1100" dirty="0"/>
              <a:t>000</a:t>
            </a:r>
            <a:endParaRPr lang="ru-RU" sz="1100" dirty="0" smtClean="0"/>
          </a:p>
          <a:p>
            <a:r>
              <a:rPr lang="ru-RU" sz="1100" u="sng" dirty="0" smtClean="0">
                <a:hlinkClick r:id="rId6"/>
              </a:rPr>
              <a:t>https</a:t>
            </a:r>
            <a:r>
              <a:rPr lang="ru-RU" sz="1100" u="sng" dirty="0">
                <a:hlinkClick r:id="rId6"/>
              </a:rPr>
              <a:t>://map.mineral.ru</a:t>
            </a:r>
            <a:r>
              <a:rPr lang="ru-RU" sz="1100" u="sng" dirty="0" smtClean="0">
                <a:hlinkClick r:id="rId6"/>
              </a:rPr>
              <a:t>/</a:t>
            </a:r>
            <a:r>
              <a:rPr lang="ru-RU" sz="1100" u="sng" dirty="0" smtClean="0"/>
              <a:t> -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Интерактивная электронная карта недропользования РФ (доступ по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-адресу)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83114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2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179387" y="627396"/>
            <a:ext cx="8964613" cy="59753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     </a:t>
            </a:r>
            <a:r>
              <a:rPr lang="ru-RU" sz="2200" b="1" dirty="0" smtClean="0">
                <a:solidFill>
                  <a:srgbClr val="002060"/>
                </a:solidFill>
              </a:rPr>
              <a:t>В настоящее время в Российской Федерации  государственное геологическое изучение недр является основным системным направлением геологических исследований, в задачи которого в соответствии со Статьей 36.1 </a:t>
            </a:r>
            <a:r>
              <a:rPr lang="ru-RU" sz="2200" b="1" i="1" dirty="0" smtClean="0">
                <a:solidFill>
                  <a:srgbClr val="002060"/>
                </a:solidFill>
              </a:rPr>
              <a:t>«Закона о недрах»</a:t>
            </a:r>
            <a:r>
              <a:rPr lang="ru-RU" sz="2200" b="1" dirty="0" smtClean="0">
                <a:solidFill>
                  <a:srgbClr val="002060"/>
                </a:solidFill>
              </a:rPr>
              <a:t> входит:</a:t>
            </a:r>
          </a:p>
          <a:p>
            <a:pPr marL="0" indent="0" algn="ctr">
              <a:buFontTx/>
              <a:buNone/>
              <a:defRPr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002060"/>
                </a:solidFill>
              </a:rPr>
              <a:t>региональное геологическое изучение недр,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002060"/>
                </a:solidFill>
              </a:rPr>
              <a:t>геологическое картирование территории Российской Федерации и ее континентального шельфа,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002060"/>
                </a:solidFill>
              </a:rPr>
              <a:t>поиски и оценка месторождений полезных ископаемых в соответствии с государственными программами,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002060"/>
                </a:solidFill>
              </a:rPr>
              <a:t>мониторинг состояния недр и прогнозирование происходящих в них процессов,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002060"/>
                </a:solidFill>
              </a:rPr>
              <a:t>сбор и хранение информации о недрах, состоянии минерально-сырьевой базы,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ru-RU" sz="2200" b="1" dirty="0" smtClean="0">
                <a:solidFill>
                  <a:srgbClr val="002060"/>
                </a:solidFill>
              </a:rPr>
              <a:t>другие виды работ, связанные с геологическим изучением недр.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ru-RU" alt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38" name="TextBox 166"/>
          <p:cNvSpPr txBox="1"/>
          <p:nvPr/>
        </p:nvSpPr>
        <p:spPr>
          <a:xfrm>
            <a:off x="2032118" y="52233"/>
            <a:ext cx="5007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Государственное геологическое изучение недр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66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 descr="R-41-XXI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2" y="965903"/>
            <a:ext cx="2346081" cy="4417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181845" y="470600"/>
            <a:ext cx="3143250" cy="6463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Госгеолкарта-200 первого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 г</a:t>
            </a:r>
            <a:endParaRPr lang="ru-RU" alt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841404" y="493974"/>
            <a:ext cx="3214790" cy="646331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>
                <a:lumMod val="9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Госгеолкарта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второго поколения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результатам ГДП-200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 г.</a:t>
            </a:r>
            <a:endParaRPr lang="ru-RU" alt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Группа 44"/>
          <p:cNvGrpSpPr>
            <a:grpSpLocks noChangeAspect="1"/>
          </p:cNvGrpSpPr>
          <p:nvPr/>
        </p:nvGrpSpPr>
        <p:grpSpPr>
          <a:xfrm>
            <a:off x="2788847" y="1060862"/>
            <a:ext cx="3053084" cy="4353444"/>
            <a:chOff x="3093646" y="1060862"/>
            <a:chExt cx="3953395" cy="563721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240" y="1060862"/>
              <a:ext cx="3030538" cy="5637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>
              <a:off x="3276989" y="4953956"/>
              <a:ext cx="2791977" cy="62536"/>
            </a:xfrm>
            <a:prstGeom prst="line">
              <a:avLst/>
            </a:prstGeom>
            <a:ln w="3492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олилиния 9"/>
            <p:cNvSpPr/>
            <p:nvPr/>
          </p:nvSpPr>
          <p:spPr>
            <a:xfrm>
              <a:off x="3276989" y="1332328"/>
              <a:ext cx="2791977" cy="3452030"/>
            </a:xfrm>
            <a:custGeom>
              <a:avLst/>
              <a:gdLst>
                <a:gd name="connsiteX0" fmla="*/ 67377 w 2791977"/>
                <a:gd name="connsiteY0" fmla="*/ 320163 h 3452030"/>
                <a:gd name="connsiteX1" fmla="*/ 413887 w 2791977"/>
                <a:gd name="connsiteY1" fmla="*/ 127657 h 3452030"/>
                <a:gd name="connsiteX2" fmla="*/ 856649 w 2791977"/>
                <a:gd name="connsiteY2" fmla="*/ 31405 h 3452030"/>
                <a:gd name="connsiteX3" fmla="*/ 1280160 w 2791977"/>
                <a:gd name="connsiteY3" fmla="*/ 12154 h 3452030"/>
                <a:gd name="connsiteX4" fmla="*/ 1520792 w 2791977"/>
                <a:gd name="connsiteY4" fmla="*/ 12154 h 3452030"/>
                <a:gd name="connsiteX5" fmla="*/ 1934678 w 2791977"/>
                <a:gd name="connsiteY5" fmla="*/ 166158 h 3452030"/>
                <a:gd name="connsiteX6" fmla="*/ 2271562 w 2791977"/>
                <a:gd name="connsiteY6" fmla="*/ 339413 h 3452030"/>
                <a:gd name="connsiteX7" fmla="*/ 2589196 w 2791977"/>
                <a:gd name="connsiteY7" fmla="*/ 734049 h 3452030"/>
                <a:gd name="connsiteX8" fmla="*/ 2752825 w 2791977"/>
                <a:gd name="connsiteY8" fmla="*/ 1147935 h 3452030"/>
                <a:gd name="connsiteX9" fmla="*/ 2791327 w 2791977"/>
                <a:gd name="connsiteY9" fmla="*/ 1677325 h 3452030"/>
                <a:gd name="connsiteX10" fmla="*/ 2733575 w 2791977"/>
                <a:gd name="connsiteY10" fmla="*/ 2052710 h 3452030"/>
                <a:gd name="connsiteX11" fmla="*/ 2627697 w 2791977"/>
                <a:gd name="connsiteY11" fmla="*/ 2533973 h 3452030"/>
                <a:gd name="connsiteX12" fmla="*/ 2358190 w 2791977"/>
                <a:gd name="connsiteY12" fmla="*/ 2822731 h 3452030"/>
                <a:gd name="connsiteX13" fmla="*/ 2069432 w 2791977"/>
                <a:gd name="connsiteY13" fmla="*/ 3130739 h 3452030"/>
                <a:gd name="connsiteX14" fmla="*/ 1665171 w 2791977"/>
                <a:gd name="connsiteY14" fmla="*/ 3352120 h 3452030"/>
                <a:gd name="connsiteX15" fmla="*/ 1183908 w 2791977"/>
                <a:gd name="connsiteY15" fmla="*/ 3448373 h 3452030"/>
                <a:gd name="connsiteX16" fmla="*/ 760396 w 2791977"/>
                <a:gd name="connsiteY16" fmla="*/ 3419497 h 3452030"/>
                <a:gd name="connsiteX17" fmla="*/ 317634 w 2791977"/>
                <a:gd name="connsiteY17" fmla="*/ 3303994 h 3452030"/>
                <a:gd name="connsiteX18" fmla="*/ 0 w 2791977"/>
                <a:gd name="connsiteY18" fmla="*/ 3082613 h 3452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91977" h="3452030">
                  <a:moveTo>
                    <a:pt x="67377" y="320163"/>
                  </a:moveTo>
                  <a:cubicBezTo>
                    <a:pt x="174859" y="247973"/>
                    <a:pt x="282342" y="175783"/>
                    <a:pt x="413887" y="127657"/>
                  </a:cubicBezTo>
                  <a:cubicBezTo>
                    <a:pt x="545432" y="79531"/>
                    <a:pt x="712270" y="50655"/>
                    <a:pt x="856649" y="31405"/>
                  </a:cubicBezTo>
                  <a:cubicBezTo>
                    <a:pt x="1001028" y="12154"/>
                    <a:pt x="1169470" y="15362"/>
                    <a:pt x="1280160" y="12154"/>
                  </a:cubicBezTo>
                  <a:cubicBezTo>
                    <a:pt x="1390850" y="8946"/>
                    <a:pt x="1411706" y="-13513"/>
                    <a:pt x="1520792" y="12154"/>
                  </a:cubicBezTo>
                  <a:cubicBezTo>
                    <a:pt x="1629878" y="37821"/>
                    <a:pt x="1809550" y="111615"/>
                    <a:pt x="1934678" y="166158"/>
                  </a:cubicBezTo>
                  <a:cubicBezTo>
                    <a:pt x="2059806" y="220701"/>
                    <a:pt x="2162476" y="244765"/>
                    <a:pt x="2271562" y="339413"/>
                  </a:cubicBezTo>
                  <a:cubicBezTo>
                    <a:pt x="2380648" y="434061"/>
                    <a:pt x="2508986" y="599295"/>
                    <a:pt x="2589196" y="734049"/>
                  </a:cubicBezTo>
                  <a:cubicBezTo>
                    <a:pt x="2669406" y="868803"/>
                    <a:pt x="2719137" y="990722"/>
                    <a:pt x="2752825" y="1147935"/>
                  </a:cubicBezTo>
                  <a:cubicBezTo>
                    <a:pt x="2786513" y="1305148"/>
                    <a:pt x="2794535" y="1526529"/>
                    <a:pt x="2791327" y="1677325"/>
                  </a:cubicBezTo>
                  <a:cubicBezTo>
                    <a:pt x="2788119" y="1828121"/>
                    <a:pt x="2760847" y="1909935"/>
                    <a:pt x="2733575" y="2052710"/>
                  </a:cubicBezTo>
                  <a:cubicBezTo>
                    <a:pt x="2706303" y="2195485"/>
                    <a:pt x="2690261" y="2405636"/>
                    <a:pt x="2627697" y="2533973"/>
                  </a:cubicBezTo>
                  <a:cubicBezTo>
                    <a:pt x="2565133" y="2662310"/>
                    <a:pt x="2358190" y="2822731"/>
                    <a:pt x="2358190" y="2822731"/>
                  </a:cubicBezTo>
                  <a:cubicBezTo>
                    <a:pt x="2265146" y="2922192"/>
                    <a:pt x="2184935" y="3042508"/>
                    <a:pt x="2069432" y="3130739"/>
                  </a:cubicBezTo>
                  <a:cubicBezTo>
                    <a:pt x="1953929" y="3218970"/>
                    <a:pt x="1812758" y="3299181"/>
                    <a:pt x="1665171" y="3352120"/>
                  </a:cubicBezTo>
                  <a:cubicBezTo>
                    <a:pt x="1517584" y="3405059"/>
                    <a:pt x="1334704" y="3437143"/>
                    <a:pt x="1183908" y="3448373"/>
                  </a:cubicBezTo>
                  <a:cubicBezTo>
                    <a:pt x="1033112" y="3459603"/>
                    <a:pt x="904775" y="3443560"/>
                    <a:pt x="760396" y="3419497"/>
                  </a:cubicBezTo>
                  <a:cubicBezTo>
                    <a:pt x="616017" y="3395434"/>
                    <a:pt x="444367" y="3360141"/>
                    <a:pt x="317634" y="3303994"/>
                  </a:cubicBezTo>
                  <a:cubicBezTo>
                    <a:pt x="190901" y="3247847"/>
                    <a:pt x="95450" y="3165230"/>
                    <a:pt x="0" y="3082613"/>
                  </a:cubicBezTo>
                </a:path>
              </a:pathLst>
            </a:custGeom>
            <a:noFill/>
            <a:ln w="3175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cxnSp>
          <p:nvCxnSpPr>
            <p:cNvPr id="13" name="Прямая соединительная линия 12"/>
            <p:cNvCxnSpPr/>
            <p:nvPr/>
          </p:nvCxnSpPr>
          <p:spPr>
            <a:xfrm>
              <a:off x="6068966" y="5016492"/>
              <a:ext cx="860421" cy="592217"/>
            </a:xfrm>
            <a:prstGeom prst="line">
              <a:avLst/>
            </a:prstGeom>
            <a:ln w="3492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V="1">
              <a:off x="6138296" y="5613740"/>
              <a:ext cx="791091" cy="50921"/>
            </a:xfrm>
            <a:prstGeom prst="line">
              <a:avLst/>
            </a:prstGeom>
            <a:ln w="3492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/>
            <p:cNvCxnSpPr/>
            <p:nvPr/>
          </p:nvCxnSpPr>
          <p:spPr>
            <a:xfrm flipH="1">
              <a:off x="6138296" y="5686646"/>
              <a:ext cx="7022" cy="798032"/>
            </a:xfrm>
            <a:prstGeom prst="line">
              <a:avLst/>
            </a:prstGeom>
            <a:ln w="3492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V="1">
              <a:off x="3251218" y="6484679"/>
              <a:ext cx="2887078" cy="57664"/>
            </a:xfrm>
            <a:prstGeom prst="line">
              <a:avLst/>
            </a:prstGeom>
            <a:ln w="3492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Полилиния 16"/>
            <p:cNvSpPr/>
            <p:nvPr/>
          </p:nvSpPr>
          <p:spPr>
            <a:xfrm>
              <a:off x="3093646" y="4895913"/>
              <a:ext cx="3953395" cy="1747932"/>
            </a:xfrm>
            <a:custGeom>
              <a:avLst/>
              <a:gdLst>
                <a:gd name="connsiteX0" fmla="*/ 1973642 w 3953395"/>
                <a:gd name="connsiteY0" fmla="*/ 269799 h 1747932"/>
                <a:gd name="connsiteX1" fmla="*/ 2002518 w 3953395"/>
                <a:gd name="connsiteY1" fmla="*/ 414178 h 1747932"/>
                <a:gd name="connsiteX2" fmla="*/ 2002518 w 3953395"/>
                <a:gd name="connsiteY2" fmla="*/ 587432 h 1747932"/>
                <a:gd name="connsiteX3" fmla="*/ 1935141 w 3953395"/>
                <a:gd name="connsiteY3" fmla="*/ 702935 h 1747932"/>
                <a:gd name="connsiteX4" fmla="*/ 1867764 w 3953395"/>
                <a:gd name="connsiteY4" fmla="*/ 847314 h 1747932"/>
                <a:gd name="connsiteX5" fmla="*/ 1771512 w 3953395"/>
                <a:gd name="connsiteY5" fmla="*/ 914691 h 1747932"/>
                <a:gd name="connsiteX6" fmla="*/ 1607882 w 3953395"/>
                <a:gd name="connsiteY6" fmla="*/ 914691 h 1747932"/>
                <a:gd name="connsiteX7" fmla="*/ 1376876 w 3953395"/>
                <a:gd name="connsiteY7" fmla="*/ 914691 h 1747932"/>
                <a:gd name="connsiteX8" fmla="*/ 1155495 w 3953395"/>
                <a:gd name="connsiteY8" fmla="*/ 905066 h 1747932"/>
                <a:gd name="connsiteX9" fmla="*/ 924488 w 3953395"/>
                <a:gd name="connsiteY9" fmla="*/ 876190 h 1747932"/>
                <a:gd name="connsiteX10" fmla="*/ 674232 w 3953395"/>
                <a:gd name="connsiteY10" fmla="*/ 808813 h 1747932"/>
                <a:gd name="connsiteX11" fmla="*/ 289221 w 3953395"/>
                <a:gd name="connsiteY11" fmla="*/ 702935 h 1747932"/>
                <a:gd name="connsiteX12" fmla="*/ 58215 w 3953395"/>
                <a:gd name="connsiteY12" fmla="*/ 645184 h 1747932"/>
                <a:gd name="connsiteX13" fmla="*/ 463 w 3953395"/>
                <a:gd name="connsiteY13" fmla="*/ 702935 h 1747932"/>
                <a:gd name="connsiteX14" fmla="*/ 77465 w 3953395"/>
                <a:gd name="connsiteY14" fmla="*/ 799188 h 1747932"/>
                <a:gd name="connsiteX15" fmla="*/ 395099 w 3953395"/>
                <a:gd name="connsiteY15" fmla="*/ 856940 h 1747932"/>
                <a:gd name="connsiteX16" fmla="*/ 770484 w 3953395"/>
                <a:gd name="connsiteY16" fmla="*/ 953192 h 1747932"/>
                <a:gd name="connsiteX17" fmla="*/ 1511630 w 3953395"/>
                <a:gd name="connsiteY17" fmla="*/ 1232325 h 1747932"/>
                <a:gd name="connsiteX18" fmla="*/ 2108396 w 3953395"/>
                <a:gd name="connsiteY18" fmla="*/ 1261201 h 1747932"/>
                <a:gd name="connsiteX19" fmla="*/ 2464531 w 3953395"/>
                <a:gd name="connsiteY19" fmla="*/ 1578834 h 1747932"/>
                <a:gd name="connsiteX20" fmla="*/ 2599284 w 3953395"/>
                <a:gd name="connsiteY20" fmla="*/ 1742464 h 1747932"/>
                <a:gd name="connsiteX21" fmla="*/ 2724413 w 3953395"/>
                <a:gd name="connsiteY21" fmla="*/ 1694338 h 1747932"/>
                <a:gd name="connsiteX22" fmla="*/ 2753288 w 3953395"/>
                <a:gd name="connsiteY22" fmla="*/ 1549959 h 1747932"/>
                <a:gd name="connsiteX23" fmla="*/ 2936168 w 3953395"/>
                <a:gd name="connsiteY23" fmla="*/ 1251575 h 1747932"/>
                <a:gd name="connsiteX24" fmla="*/ 3042046 w 3953395"/>
                <a:gd name="connsiteY24" fmla="*/ 1136072 h 1747932"/>
                <a:gd name="connsiteX25" fmla="*/ 3311554 w 3953395"/>
                <a:gd name="connsiteY25" fmla="*/ 943567 h 1747932"/>
                <a:gd name="connsiteX26" fmla="*/ 3465558 w 3953395"/>
                <a:gd name="connsiteY26" fmla="*/ 847314 h 1747932"/>
                <a:gd name="connsiteX27" fmla="*/ 3677314 w 3953395"/>
                <a:gd name="connsiteY27" fmla="*/ 741437 h 1747932"/>
                <a:gd name="connsiteX28" fmla="*/ 3937196 w 3953395"/>
                <a:gd name="connsiteY28" fmla="*/ 539306 h 1747932"/>
                <a:gd name="connsiteX29" fmla="*/ 3908320 w 3953395"/>
                <a:gd name="connsiteY29" fmla="*/ 433428 h 1747932"/>
                <a:gd name="connsiteX30" fmla="*/ 3763941 w 3953395"/>
                <a:gd name="connsiteY30" fmla="*/ 385302 h 1747932"/>
                <a:gd name="connsiteX31" fmla="*/ 3504059 w 3953395"/>
                <a:gd name="connsiteY31" fmla="*/ 337175 h 1747932"/>
                <a:gd name="connsiteX32" fmla="*/ 3022796 w 3953395"/>
                <a:gd name="connsiteY32" fmla="*/ 240923 h 1747932"/>
                <a:gd name="connsiteX33" fmla="*/ 2233524 w 3953395"/>
                <a:gd name="connsiteY33" fmla="*/ 96544 h 1747932"/>
                <a:gd name="connsiteX34" fmla="*/ 1896640 w 3953395"/>
                <a:gd name="connsiteY34" fmla="*/ 19542 h 1747932"/>
                <a:gd name="connsiteX35" fmla="*/ 1588632 w 3953395"/>
                <a:gd name="connsiteY35" fmla="*/ 291 h 1747932"/>
                <a:gd name="connsiteX36" fmla="*/ 1425002 w 3953395"/>
                <a:gd name="connsiteY36" fmla="*/ 29167 h 1747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53395" h="1747932">
                  <a:moveTo>
                    <a:pt x="1973642" y="269799"/>
                  </a:moveTo>
                  <a:cubicBezTo>
                    <a:pt x="1985673" y="315519"/>
                    <a:pt x="1997705" y="361239"/>
                    <a:pt x="2002518" y="414178"/>
                  </a:cubicBezTo>
                  <a:cubicBezTo>
                    <a:pt x="2007331" y="467117"/>
                    <a:pt x="2013747" y="539306"/>
                    <a:pt x="2002518" y="587432"/>
                  </a:cubicBezTo>
                  <a:cubicBezTo>
                    <a:pt x="1991289" y="635558"/>
                    <a:pt x="1957600" y="659621"/>
                    <a:pt x="1935141" y="702935"/>
                  </a:cubicBezTo>
                  <a:cubicBezTo>
                    <a:pt x="1912682" y="746249"/>
                    <a:pt x="1895035" y="812021"/>
                    <a:pt x="1867764" y="847314"/>
                  </a:cubicBezTo>
                  <a:cubicBezTo>
                    <a:pt x="1840493" y="882607"/>
                    <a:pt x="1814826" y="903462"/>
                    <a:pt x="1771512" y="914691"/>
                  </a:cubicBezTo>
                  <a:cubicBezTo>
                    <a:pt x="1728198" y="925921"/>
                    <a:pt x="1607882" y="914691"/>
                    <a:pt x="1607882" y="914691"/>
                  </a:cubicBezTo>
                  <a:cubicBezTo>
                    <a:pt x="1542109" y="914691"/>
                    <a:pt x="1452274" y="916295"/>
                    <a:pt x="1376876" y="914691"/>
                  </a:cubicBezTo>
                  <a:cubicBezTo>
                    <a:pt x="1301478" y="913087"/>
                    <a:pt x="1230893" y="911483"/>
                    <a:pt x="1155495" y="905066"/>
                  </a:cubicBezTo>
                  <a:cubicBezTo>
                    <a:pt x="1080097" y="898649"/>
                    <a:pt x="1004698" y="892232"/>
                    <a:pt x="924488" y="876190"/>
                  </a:cubicBezTo>
                  <a:cubicBezTo>
                    <a:pt x="844278" y="860148"/>
                    <a:pt x="674232" y="808813"/>
                    <a:pt x="674232" y="808813"/>
                  </a:cubicBezTo>
                  <a:lnTo>
                    <a:pt x="289221" y="702935"/>
                  </a:lnTo>
                  <a:cubicBezTo>
                    <a:pt x="186551" y="675664"/>
                    <a:pt x="106341" y="645184"/>
                    <a:pt x="58215" y="645184"/>
                  </a:cubicBezTo>
                  <a:cubicBezTo>
                    <a:pt x="10089" y="645184"/>
                    <a:pt x="-2745" y="677268"/>
                    <a:pt x="463" y="702935"/>
                  </a:cubicBezTo>
                  <a:cubicBezTo>
                    <a:pt x="3671" y="728602"/>
                    <a:pt x="11692" y="773521"/>
                    <a:pt x="77465" y="799188"/>
                  </a:cubicBezTo>
                  <a:cubicBezTo>
                    <a:pt x="143238" y="824855"/>
                    <a:pt x="279596" y="831273"/>
                    <a:pt x="395099" y="856940"/>
                  </a:cubicBezTo>
                  <a:cubicBezTo>
                    <a:pt x="510602" y="882607"/>
                    <a:pt x="584395" y="890628"/>
                    <a:pt x="770484" y="953192"/>
                  </a:cubicBezTo>
                  <a:cubicBezTo>
                    <a:pt x="956572" y="1015756"/>
                    <a:pt x="1288645" y="1180990"/>
                    <a:pt x="1511630" y="1232325"/>
                  </a:cubicBezTo>
                  <a:cubicBezTo>
                    <a:pt x="1734615" y="1283660"/>
                    <a:pt x="1949579" y="1203450"/>
                    <a:pt x="2108396" y="1261201"/>
                  </a:cubicBezTo>
                  <a:cubicBezTo>
                    <a:pt x="2267213" y="1318952"/>
                    <a:pt x="2382716" y="1498624"/>
                    <a:pt x="2464531" y="1578834"/>
                  </a:cubicBezTo>
                  <a:cubicBezTo>
                    <a:pt x="2546346" y="1659044"/>
                    <a:pt x="2555970" y="1723213"/>
                    <a:pt x="2599284" y="1742464"/>
                  </a:cubicBezTo>
                  <a:cubicBezTo>
                    <a:pt x="2642598" y="1761715"/>
                    <a:pt x="2698746" y="1726422"/>
                    <a:pt x="2724413" y="1694338"/>
                  </a:cubicBezTo>
                  <a:cubicBezTo>
                    <a:pt x="2750080" y="1662254"/>
                    <a:pt x="2717996" y="1623753"/>
                    <a:pt x="2753288" y="1549959"/>
                  </a:cubicBezTo>
                  <a:cubicBezTo>
                    <a:pt x="2788581" y="1476165"/>
                    <a:pt x="2888042" y="1320556"/>
                    <a:pt x="2936168" y="1251575"/>
                  </a:cubicBezTo>
                  <a:cubicBezTo>
                    <a:pt x="2984294" y="1182594"/>
                    <a:pt x="2979482" y="1187407"/>
                    <a:pt x="3042046" y="1136072"/>
                  </a:cubicBezTo>
                  <a:cubicBezTo>
                    <a:pt x="3104610" y="1084737"/>
                    <a:pt x="3240969" y="991693"/>
                    <a:pt x="3311554" y="943567"/>
                  </a:cubicBezTo>
                  <a:cubicBezTo>
                    <a:pt x="3382139" y="895441"/>
                    <a:pt x="3404598" y="881002"/>
                    <a:pt x="3465558" y="847314"/>
                  </a:cubicBezTo>
                  <a:cubicBezTo>
                    <a:pt x="3526518" y="813626"/>
                    <a:pt x="3598708" y="792772"/>
                    <a:pt x="3677314" y="741437"/>
                  </a:cubicBezTo>
                  <a:cubicBezTo>
                    <a:pt x="3755920" y="690102"/>
                    <a:pt x="3898695" y="590641"/>
                    <a:pt x="3937196" y="539306"/>
                  </a:cubicBezTo>
                  <a:cubicBezTo>
                    <a:pt x="3975697" y="487971"/>
                    <a:pt x="3937196" y="459095"/>
                    <a:pt x="3908320" y="433428"/>
                  </a:cubicBezTo>
                  <a:cubicBezTo>
                    <a:pt x="3879444" y="407761"/>
                    <a:pt x="3831318" y="401344"/>
                    <a:pt x="3763941" y="385302"/>
                  </a:cubicBezTo>
                  <a:cubicBezTo>
                    <a:pt x="3696564" y="369260"/>
                    <a:pt x="3504059" y="337175"/>
                    <a:pt x="3504059" y="337175"/>
                  </a:cubicBezTo>
                  <a:lnTo>
                    <a:pt x="3022796" y="240923"/>
                  </a:lnTo>
                  <a:lnTo>
                    <a:pt x="2233524" y="96544"/>
                  </a:lnTo>
                  <a:cubicBezTo>
                    <a:pt x="2045831" y="59647"/>
                    <a:pt x="2004122" y="35584"/>
                    <a:pt x="1896640" y="19542"/>
                  </a:cubicBezTo>
                  <a:cubicBezTo>
                    <a:pt x="1789158" y="3500"/>
                    <a:pt x="1667238" y="-1313"/>
                    <a:pt x="1588632" y="291"/>
                  </a:cubicBezTo>
                  <a:cubicBezTo>
                    <a:pt x="1510026" y="1895"/>
                    <a:pt x="1467514" y="15531"/>
                    <a:pt x="1425002" y="29167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18" name="Полилиния 17"/>
          <p:cNvSpPr/>
          <p:nvPr/>
        </p:nvSpPr>
        <p:spPr>
          <a:xfrm>
            <a:off x="4448799" y="4934705"/>
            <a:ext cx="628114" cy="240632"/>
          </a:xfrm>
          <a:custGeom>
            <a:avLst/>
            <a:gdLst>
              <a:gd name="connsiteX0" fmla="*/ 628114 w 628114"/>
              <a:gd name="connsiteY0" fmla="*/ 240632 h 240632"/>
              <a:gd name="connsiteX1" fmla="*/ 579988 w 628114"/>
              <a:gd name="connsiteY1" fmla="*/ 192506 h 240632"/>
              <a:gd name="connsiteX2" fmla="*/ 445234 w 628114"/>
              <a:gd name="connsiteY2" fmla="*/ 134754 h 240632"/>
              <a:gd name="connsiteX3" fmla="*/ 204603 w 628114"/>
              <a:gd name="connsiteY3" fmla="*/ 96253 h 240632"/>
              <a:gd name="connsiteX4" fmla="*/ 69849 w 628114"/>
              <a:gd name="connsiteY4" fmla="*/ 86628 h 240632"/>
              <a:gd name="connsiteX5" fmla="*/ 2472 w 628114"/>
              <a:gd name="connsiteY5" fmla="*/ 48127 h 240632"/>
              <a:gd name="connsiteX6" fmla="*/ 21723 w 628114"/>
              <a:gd name="connsiteY6" fmla="*/ 9626 h 240632"/>
              <a:gd name="connsiteX7" fmla="*/ 89100 w 628114"/>
              <a:gd name="connsiteY7" fmla="*/ 0 h 240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8114" h="240632">
                <a:moveTo>
                  <a:pt x="628114" y="240632"/>
                </a:moveTo>
                <a:cubicBezTo>
                  <a:pt x="619291" y="225392"/>
                  <a:pt x="610468" y="210152"/>
                  <a:pt x="579988" y="192506"/>
                </a:cubicBezTo>
                <a:cubicBezTo>
                  <a:pt x="549508" y="174860"/>
                  <a:pt x="507798" y="150796"/>
                  <a:pt x="445234" y="134754"/>
                </a:cubicBezTo>
                <a:cubicBezTo>
                  <a:pt x="382670" y="118712"/>
                  <a:pt x="267167" y="104274"/>
                  <a:pt x="204603" y="96253"/>
                </a:cubicBezTo>
                <a:cubicBezTo>
                  <a:pt x="142039" y="88232"/>
                  <a:pt x="103537" y="94649"/>
                  <a:pt x="69849" y="86628"/>
                </a:cubicBezTo>
                <a:cubicBezTo>
                  <a:pt x="36161" y="78607"/>
                  <a:pt x="10493" y="60961"/>
                  <a:pt x="2472" y="48127"/>
                </a:cubicBezTo>
                <a:cubicBezTo>
                  <a:pt x="-5549" y="35293"/>
                  <a:pt x="7285" y="17647"/>
                  <a:pt x="21723" y="9626"/>
                </a:cubicBezTo>
                <a:cubicBezTo>
                  <a:pt x="36161" y="1605"/>
                  <a:pt x="62630" y="802"/>
                  <a:pt x="89100" y="0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-9028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Прямоугольная выноска 40"/>
          <p:cNvSpPr/>
          <p:nvPr/>
        </p:nvSpPr>
        <p:spPr>
          <a:xfrm>
            <a:off x="5445603" y="1165710"/>
            <a:ext cx="3560515" cy="589614"/>
          </a:xfrm>
          <a:prstGeom prst="wedgeRectCallout">
            <a:avLst>
              <a:gd name="adj1" fmla="val -61728"/>
              <a:gd name="adj2" fmla="val 80093"/>
            </a:avLst>
          </a:prstGeom>
          <a:solidFill>
            <a:schemeClr val="bg1"/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 площади  перспективной на </a:t>
            </a:r>
            <a:r>
              <a:rPr lang="ru-RU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импактные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алмазы с прогнозными ресурсами Р</a:t>
            </a:r>
            <a:r>
              <a:rPr lang="ru-RU" sz="1000" b="1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итогам ГДП-200 (нераспределенный фонд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dirty="0"/>
          </a:p>
        </p:txBody>
      </p:sp>
      <p:sp>
        <p:nvSpPr>
          <p:cNvPr id="43" name="Прямоугольная выноска 42"/>
          <p:cNvSpPr/>
          <p:nvPr/>
        </p:nvSpPr>
        <p:spPr>
          <a:xfrm>
            <a:off x="5438349" y="2327309"/>
            <a:ext cx="3560515" cy="1061969"/>
          </a:xfrm>
          <a:prstGeom prst="wedgeRectCallout">
            <a:avLst>
              <a:gd name="adj1" fmla="val -48787"/>
              <a:gd name="adj2" fmla="val 133336"/>
            </a:avLst>
          </a:prstGeom>
          <a:solidFill>
            <a:schemeClr val="bg1"/>
          </a:solidFill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прогнозируемого Кара-</a:t>
            </a:r>
            <a:r>
              <a:rPr lang="ru-RU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Силовского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марганцеворудного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узла по результатам ГДП-200 Локализованы прогнозные ресурсы Р</a:t>
            </a:r>
            <a:r>
              <a:rPr lang="ru-RU" sz="1000" b="1" baseline="-25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146,7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т </a:t>
            </a:r>
            <a:r>
              <a:rPr lang="en-US" sz="10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руды, на 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основе которых ожидается выявление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3-х малых месторождений  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открытую добычу  с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общими запасами около 15 </a:t>
            </a:r>
            <a:r>
              <a:rPr lang="ru-RU" sz="1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 с содержанием марганца в руде 28%</a:t>
            </a:r>
            <a:endParaRPr lang="ru-RU" sz="1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367605" y="5342431"/>
            <a:ext cx="2753904" cy="536082"/>
          </a:xfrm>
          <a:prstGeom prst="wedgeRectCallout">
            <a:avLst>
              <a:gd name="adj1" fmla="val 63789"/>
              <a:gd name="adj2" fmla="val -56870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Контур </a:t>
            </a:r>
            <a:r>
              <a:rPr lang="ru-RU" sz="9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действующей поисковой </a:t>
            </a:r>
            <a:r>
              <a:rPr lang="ru-RU" sz="9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лицензии </a:t>
            </a:r>
            <a:r>
              <a:rPr lang="ru-RU" sz="9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</a:t>
            </a:r>
            <a:r>
              <a:rPr lang="ru-RU" sz="9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РОСГЕОЛОГИЯ</a:t>
            </a:r>
          </a:p>
          <a:p>
            <a:r>
              <a:rPr lang="ru-RU" sz="9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марганцевые руды </a:t>
            </a:r>
            <a:r>
              <a:rPr lang="ru-RU" sz="9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итогам ГДП-200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778489" y="3784554"/>
            <a:ext cx="34040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 b="1" i="0" u="none" strike="noStrike" kern="1200" baseline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Окупаемость региональных работ</a:t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примере 3-х прогнозируемых месторождений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пределах </a:t>
            </a:r>
            <a:b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Кара-</a:t>
            </a:r>
            <a:r>
              <a:rPr lang="ru-RU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Силовского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рудного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узла)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60767" y="-17002"/>
            <a:ext cx="7390819" cy="4801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государственных геологических карт </a:t>
            </a:r>
            <a:b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масштаба 1:200 000 первого и второго поколений </a:t>
            </a:r>
            <a:r>
              <a:rPr lang="ru-RU" alt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примере листа </a:t>
            </a:r>
            <a:r>
              <a:rPr lang="en-US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R-41-XXIX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трелка вправо 47"/>
          <p:cNvSpPr/>
          <p:nvPr/>
        </p:nvSpPr>
        <p:spPr>
          <a:xfrm>
            <a:off x="2470341" y="549930"/>
            <a:ext cx="654755" cy="338554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088872" y="6514886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20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7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77912" y="6023586"/>
            <a:ext cx="6714559" cy="6771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По данным:</a:t>
            </a:r>
          </a:p>
          <a:p>
            <a:r>
              <a:rPr lang="ru-RU" sz="950" u="sng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https://map.mineral.ru/</a:t>
            </a:r>
            <a:r>
              <a:rPr lang="ru-RU" sz="950" u="sng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Интерактивная электронная карта недропользования РФ (доступ по </a:t>
            </a:r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-адресу)</a:t>
            </a:r>
          </a:p>
          <a:p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://p3.vsegei.ru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/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ru-RU" alt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altLang="ru-RU" sz="950" dirty="0">
                <a:latin typeface="Arial" panose="020B0604020202020204" pitchFamily="34" charset="0"/>
                <a:cs typeface="Arial" panose="020B0604020202020204" pitchFamily="34" charset="0"/>
              </a:rPr>
              <a:t>учета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перспективных объектов с оцененными прогнозными ресурсами категории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95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sz="95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</a:t>
            </a:r>
            <a:r>
              <a:rPr lang="en-US" sz="95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www.metaltorg.ru/n/9A95CB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– Стоимость руды марганца</a:t>
            </a:r>
          </a:p>
        </p:txBody>
      </p:sp>
      <p:graphicFrame>
        <p:nvGraphicFramePr>
          <p:cNvPr id="29" name="Диаграмма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068210"/>
              </p:ext>
            </p:extLst>
          </p:nvPr>
        </p:nvGraphicFramePr>
        <p:xfrm>
          <a:off x="5877543" y="4403488"/>
          <a:ext cx="3939281" cy="2604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23455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616645" y="577118"/>
            <a:ext cx="14236" cy="48467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/>
          <p:cNvCxnSpPr/>
          <p:nvPr/>
        </p:nvCxnSpPr>
        <p:spPr>
          <a:xfrm>
            <a:off x="2231549" y="568094"/>
            <a:ext cx="31247" cy="47762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446200" y="477959"/>
            <a:ext cx="25293" cy="53792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олилиния 17"/>
          <p:cNvSpPr/>
          <p:nvPr/>
        </p:nvSpPr>
        <p:spPr>
          <a:xfrm>
            <a:off x="678414" y="550416"/>
            <a:ext cx="910689" cy="2237172"/>
          </a:xfrm>
          <a:custGeom>
            <a:avLst/>
            <a:gdLst>
              <a:gd name="connsiteX0" fmla="*/ 1091954 w 1216241"/>
              <a:gd name="connsiteY0" fmla="*/ 2210539 h 2237172"/>
              <a:gd name="connsiteX1" fmla="*/ 1083076 w 1216241"/>
              <a:gd name="connsiteY1" fmla="*/ 1571347 h 2237172"/>
              <a:gd name="connsiteX2" fmla="*/ 0 w 1216241"/>
              <a:gd name="connsiteY2" fmla="*/ 692458 h 2237172"/>
              <a:gd name="connsiteX3" fmla="*/ 0 w 1216241"/>
              <a:gd name="connsiteY3" fmla="*/ 0 h 2237172"/>
              <a:gd name="connsiteX4" fmla="*/ 1154097 w 1216241"/>
              <a:gd name="connsiteY4" fmla="*/ 8877 h 2237172"/>
              <a:gd name="connsiteX5" fmla="*/ 1216241 w 1216241"/>
              <a:gd name="connsiteY5" fmla="*/ 2237172 h 2237172"/>
              <a:gd name="connsiteX6" fmla="*/ 1091954 w 1216241"/>
              <a:gd name="connsiteY6" fmla="*/ 2210539 h 22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241" h="2237172">
                <a:moveTo>
                  <a:pt x="1091954" y="2210539"/>
                </a:moveTo>
                <a:lnTo>
                  <a:pt x="1083076" y="1571347"/>
                </a:lnTo>
                <a:lnTo>
                  <a:pt x="0" y="692458"/>
                </a:lnTo>
                <a:lnTo>
                  <a:pt x="0" y="0"/>
                </a:lnTo>
                <a:lnTo>
                  <a:pt x="1154097" y="8877"/>
                </a:lnTo>
                <a:lnTo>
                  <a:pt x="1216241" y="2237172"/>
                </a:lnTo>
                <a:lnTo>
                  <a:pt x="1091954" y="2210539"/>
                </a:lnTo>
                <a:close/>
              </a:path>
            </a:pathLst>
          </a:custGeom>
          <a:solidFill>
            <a:srgbClr val="CE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1467590" y="4745541"/>
            <a:ext cx="2248204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8" name="Блок-схема: ручной ввод 67"/>
          <p:cNvSpPr/>
          <p:nvPr/>
        </p:nvSpPr>
        <p:spPr>
          <a:xfrm rot="16200000">
            <a:off x="5476311" y="1498054"/>
            <a:ext cx="234692" cy="6729664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42" name="Прямоугольник 41"/>
          <p:cNvSpPr/>
          <p:nvPr/>
        </p:nvSpPr>
        <p:spPr>
          <a:xfrm>
            <a:off x="1467591" y="3198225"/>
            <a:ext cx="2162224" cy="235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470312" y="4439494"/>
            <a:ext cx="2159503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67590" y="3806421"/>
            <a:ext cx="774949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76111" y="568094"/>
            <a:ext cx="4185098" cy="2223016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  <a:alpha val="8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6" name="Прямоугольник 5"/>
          <p:cNvSpPr/>
          <p:nvPr/>
        </p:nvSpPr>
        <p:spPr>
          <a:xfrm>
            <a:off x="1467591" y="558910"/>
            <a:ext cx="754814" cy="2239376"/>
          </a:xfrm>
          <a:prstGeom prst="rect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  <a:alpha val="8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00"/>
              </a:lnSpc>
            </a:pPr>
            <a:endParaRPr lang="ru-RU" sz="1350" dirty="0">
              <a:gradFill flip="none" rotWithShape="1">
                <a:gsLst>
                  <a:gs pos="0">
                    <a:srgbClr val="002060">
                      <a:tint val="66000"/>
                      <a:satMod val="160000"/>
                    </a:srgbClr>
                  </a:gs>
                  <a:gs pos="50000">
                    <a:srgbClr val="002060">
                      <a:tint val="44500"/>
                      <a:satMod val="160000"/>
                    </a:srgbClr>
                  </a:gs>
                  <a:gs pos="100000">
                    <a:srgbClr val="00206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0713" y="577118"/>
            <a:ext cx="2113390" cy="2223015"/>
          </a:xfrm>
          <a:prstGeom prst="rect">
            <a:avLst/>
          </a:prstGeom>
          <a:gradFill flip="none" rotWithShape="1">
            <a:gsLst>
              <a:gs pos="0">
                <a:srgbClr val="2358CF">
                  <a:tint val="66000"/>
                  <a:satMod val="160000"/>
                  <a:alpha val="80000"/>
                </a:srgbClr>
              </a:gs>
              <a:gs pos="50000">
                <a:srgbClr val="2358CF">
                  <a:tint val="44500"/>
                  <a:satMod val="160000"/>
                </a:srgbClr>
              </a:gs>
              <a:gs pos="100000">
                <a:srgbClr val="2358C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1293756" y="1485450"/>
            <a:ext cx="2239377" cy="369236"/>
          </a:xfrm>
          <a:prstGeom prst="triangle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3550063" y="1464107"/>
            <a:ext cx="2230193" cy="457162"/>
          </a:xfrm>
          <a:prstGeom prst="triangle">
            <a:avLst/>
          </a:prstGeom>
          <a:gradFill flip="none" rotWithShape="1">
            <a:gsLst>
              <a:gs pos="0">
                <a:srgbClr val="9DABF5">
                  <a:tint val="66000"/>
                  <a:satMod val="160000"/>
                  <a:alpha val="80000"/>
                </a:srgbClr>
              </a:gs>
              <a:gs pos="50000">
                <a:srgbClr val="9DABF5">
                  <a:tint val="44500"/>
                  <a:satMod val="160000"/>
                </a:srgbClr>
              </a:gs>
              <a:gs pos="100000">
                <a:srgbClr val="9DABF5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2400210" y="550379"/>
            <a:ext cx="210292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Поиски и оценка месторождений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6736" y="590166"/>
            <a:ext cx="242384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Разведка и освоение месторождений</a:t>
            </a:r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62136" y="1558604"/>
            <a:ext cx="22516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масштабов </a:t>
            </a:r>
          </a:p>
          <a:p>
            <a:pPr algn="ctr"/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1:1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000 000 –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1:200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91446" y="1599394"/>
            <a:ext cx="211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масштаба</a:t>
            </a:r>
          </a:p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1:5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000 – 1:25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000 – 1:10 000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1400820" y="1196351"/>
            <a:ext cx="877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+Р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2583742" y="1211479"/>
            <a:ext cx="90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952822" y="1229039"/>
            <a:ext cx="1992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АВС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+С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519144" y="501012"/>
            <a:ext cx="19404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Региональное геологическое изучение недр и прогнозирование полезных </a:t>
            </a: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  <a:endParaRPr lang="ru-RU" sz="1000" b="1" dirty="0"/>
          </a:p>
        </p:txBody>
      </p:sp>
      <p:sp>
        <p:nvSpPr>
          <p:cNvPr id="20" name="TextBox 42"/>
          <p:cNvSpPr txBox="1"/>
          <p:nvPr/>
        </p:nvSpPr>
        <p:spPr>
          <a:xfrm>
            <a:off x="1401935" y="4770159"/>
            <a:ext cx="1327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государства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43"/>
          <p:cNvSpPr txBox="1"/>
          <p:nvPr/>
        </p:nvSpPr>
        <p:spPr>
          <a:xfrm>
            <a:off x="4948324" y="4739380"/>
            <a:ext cx="207300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1467589" y="5184596"/>
            <a:ext cx="781537" cy="32923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smtClean="0"/>
              <a:t>5 </a:t>
            </a:r>
            <a:r>
              <a:rPr lang="ru-RU" sz="1350" dirty="0" smtClean="0"/>
              <a:t>лет</a:t>
            </a:r>
            <a:endParaRPr lang="ru-RU" sz="1350" dirty="0"/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4627637" y="5183456"/>
            <a:ext cx="4333572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6 лет и более</a:t>
            </a:r>
            <a:endParaRPr lang="ru-RU" sz="1350" dirty="0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2249127" y="5183456"/>
            <a:ext cx="2378510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5 лет и более</a:t>
            </a:r>
            <a:endParaRPr lang="ru-RU" sz="135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558147" y="932909"/>
            <a:ext cx="171874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Поиски               Оценка</a:t>
            </a:r>
            <a:endParaRPr lang="ru-RU" sz="1100" dirty="0"/>
          </a:p>
        </p:txBody>
      </p:sp>
      <p:sp>
        <p:nvSpPr>
          <p:cNvPr id="27" name="TextBox 16"/>
          <p:cNvSpPr txBox="1"/>
          <p:nvPr/>
        </p:nvSpPr>
        <p:spPr>
          <a:xfrm>
            <a:off x="3448024" y="1074246"/>
            <a:ext cx="98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</a:t>
            </a:r>
          </a:p>
          <a:p>
            <a:pPr algn="ctr"/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+C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Двойная стрелка влево/вправо 27"/>
          <p:cNvSpPr/>
          <p:nvPr/>
        </p:nvSpPr>
        <p:spPr>
          <a:xfrm>
            <a:off x="1478545" y="5478321"/>
            <a:ext cx="7479085" cy="316584"/>
          </a:xfrm>
          <a:prstGeom prst="leftRightArrow">
            <a:avLst>
              <a:gd name="adj1" fmla="val 50000"/>
              <a:gd name="adj2" fmla="val 25881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>
                <a:solidFill>
                  <a:schemeClr val="bg1">
                    <a:lumMod val="50000"/>
                  </a:schemeClr>
                </a:solidFill>
              </a:rPr>
              <a:t> 15 лет и более</a:t>
            </a:r>
            <a:endParaRPr lang="ru-RU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1467589" y="2050959"/>
            <a:ext cx="84077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перспектив-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площадей</a:t>
            </a:r>
            <a:endParaRPr lang="ru-RU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2690873" y="2008311"/>
            <a:ext cx="169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перспективных участков с высокими категориями ресурсов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2"/>
          <p:cNvSpPr txBox="1"/>
          <p:nvPr/>
        </p:nvSpPr>
        <p:spPr>
          <a:xfrm>
            <a:off x="5563955" y="2094485"/>
            <a:ext cx="27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Постановка месторождений на государственный баланс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467591" y="2886404"/>
            <a:ext cx="7493618" cy="2310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37" name="TextBox 22"/>
          <p:cNvSpPr txBox="1"/>
          <p:nvPr/>
        </p:nvSpPr>
        <p:spPr>
          <a:xfrm>
            <a:off x="307096" y="2855130"/>
            <a:ext cx="1178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 </a:t>
            </a:r>
            <a:endParaRPr lang="ru-RU" sz="120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Блок-схема: ручной ввод 38"/>
          <p:cNvSpPr/>
          <p:nvPr/>
        </p:nvSpPr>
        <p:spPr>
          <a:xfrm rot="16200000">
            <a:off x="5487656" y="-40307"/>
            <a:ext cx="235024" cy="67120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47" name="Блок-схема: ручной ввод 46"/>
          <p:cNvSpPr/>
          <p:nvPr/>
        </p:nvSpPr>
        <p:spPr>
          <a:xfrm rot="16200000">
            <a:off x="5477672" y="1190646"/>
            <a:ext cx="234692" cy="67323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50" name="TextBox 24"/>
          <p:cNvSpPr txBox="1"/>
          <p:nvPr/>
        </p:nvSpPr>
        <p:spPr>
          <a:xfrm>
            <a:off x="491586" y="3795693"/>
            <a:ext cx="750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26"/>
          <p:cNvSpPr txBox="1"/>
          <p:nvPr/>
        </p:nvSpPr>
        <p:spPr>
          <a:xfrm>
            <a:off x="582959" y="3518512"/>
            <a:ext cx="509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27"/>
          <p:cNvSpPr txBox="1"/>
          <p:nvPr/>
        </p:nvSpPr>
        <p:spPr>
          <a:xfrm>
            <a:off x="608702" y="4414457"/>
            <a:ext cx="516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66"/>
          <p:cNvSpPr txBox="1"/>
          <p:nvPr/>
        </p:nvSpPr>
        <p:spPr>
          <a:xfrm>
            <a:off x="678414" y="-25925"/>
            <a:ext cx="7748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Стадийность геологоразведочных работ в России (твердые полезные ископаемые)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утверждена распоряжением МПР РФ от 05.07.1999 г. №83-р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64886" y="5735514"/>
            <a:ext cx="87766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из стадий во временном отношении занимает от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5-ти и более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лет. С момента выявления признаков наличия месторождения при проведении региональных геолого-съемочных работ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постановки месторождения на </a:t>
            </a:r>
            <a:r>
              <a:rPr lang="ru-RU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Госбаланс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проходит от 15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лет.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273024" y="4930242"/>
            <a:ext cx="301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ПРОДОЛЖИТЕЛЬНОСТЬ</a:t>
            </a:r>
            <a:endParaRPr lang="ru-RU" dirty="0"/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0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Организационная схема воспроизводства минерально-сырьевой базы. Мировой </a:t>
            </a:r>
            <a:r>
              <a:rPr lang="ru-RU" sz="1200" dirty="0" smtClean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  <a:endParaRPr lang="ru-RU" dirty="0"/>
          </a:p>
        </p:txBody>
      </p:sp>
      <p:pic>
        <p:nvPicPr>
          <p:cNvPr id="150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Прямоугольник 152"/>
          <p:cNvSpPr/>
          <p:nvPr/>
        </p:nvSpPr>
        <p:spPr>
          <a:xfrm>
            <a:off x="1467589" y="4122357"/>
            <a:ext cx="774951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25"/>
          <p:cNvSpPr txBox="1"/>
          <p:nvPr/>
        </p:nvSpPr>
        <p:spPr>
          <a:xfrm>
            <a:off x="555227" y="4091348"/>
            <a:ext cx="56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7086601" y="6542329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21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5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23"/>
          <p:cNvSpPr txBox="1"/>
          <p:nvPr/>
        </p:nvSpPr>
        <p:spPr>
          <a:xfrm>
            <a:off x="-99201" y="3155550"/>
            <a:ext cx="1927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spc="-1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</a:t>
            </a:r>
            <a:endParaRPr lang="ru-RU" sz="110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253506" y="3502528"/>
            <a:ext cx="6699361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1467589" y="3500806"/>
            <a:ext cx="781537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254916" y="3803418"/>
            <a:ext cx="6697952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2254916" y="4122357"/>
            <a:ext cx="6697951" cy="241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10044" y="6304370"/>
            <a:ext cx="8523913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По данным: </a:t>
            </a:r>
            <a:r>
              <a:rPr lang="ru-RU" sz="900" dirty="0"/>
              <a:t>Аналитические обзоры состояния методического обеспечения РГР с обобщением отечественного и зарубежного опыта их проведения </a:t>
            </a:r>
            <a:r>
              <a:rPr lang="ru-RU" sz="900" dirty="0" smtClean="0"/>
              <a:t>(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900" dirty="0" smtClean="0"/>
              <a:t>Методическое </a:t>
            </a:r>
            <a:r>
              <a:rPr lang="ru-RU" sz="900" dirty="0"/>
              <a:t>обеспечение и сопровождение региональных </a:t>
            </a:r>
            <a:r>
              <a:rPr lang="ru-RU" sz="900" dirty="0" smtClean="0"/>
              <a:t>геолого-геофизических </a:t>
            </a:r>
            <a:r>
              <a:rPr lang="ru-RU" sz="900" dirty="0"/>
              <a:t>и </a:t>
            </a:r>
            <a:r>
              <a:rPr lang="ru-RU" sz="900" dirty="0" err="1"/>
              <a:t>геологосъемочных</a:t>
            </a:r>
            <a:r>
              <a:rPr lang="ru-RU" sz="900" dirty="0"/>
              <a:t> </a:t>
            </a:r>
            <a:r>
              <a:rPr lang="ru-RU" sz="900" dirty="0" smtClean="0"/>
              <a:t>работ», отчет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ФГУП «ВСЕГЕИ», 2009 г.)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catalog.inforeg.ru/Inet/GetEzineByID/283720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- эл. версия в депозитарии эл. изданий № регистрации - 0321001918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77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38764" y="-45815"/>
            <a:ext cx="5431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Прогнозно-поисковая эффективность региональных 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геолого-геофизических и геолого-съемочных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619" y="417426"/>
            <a:ext cx="861564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Динамика  выявления  перспективных площадей для </a:t>
            </a:r>
            <a:r>
              <a:rPr 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постановки поисковых и поисково-оценочных работ при региональных </a:t>
            </a:r>
            <a:r>
              <a:rPr 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работах </a:t>
            </a:r>
            <a:r>
              <a:rPr 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35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ru-RU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96833" y="2382921"/>
            <a:ext cx="87153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перспективных площадей с оцененными прогнозными ресурсами Р</a:t>
            </a:r>
            <a:r>
              <a:rPr lang="ru-RU" sz="12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целях лицензирования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составляет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350-400 площадей в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год, что </a:t>
            </a:r>
            <a:r>
              <a:rPr 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5 – 6 лет приведет к полному исчерпанию созданного  фонда перспективных площадей. </a:t>
            </a:r>
            <a:endParaRPr lang="ru-RU" altLang="ru-RU" sz="1200" b="1" dirty="0" smtClean="0">
              <a:solidFill>
                <a:srgbClr val="FF0000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65296" y="2904183"/>
            <a:ext cx="8035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 количества перспективных площадей от </a:t>
            </a:r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объемов </a:t>
            </a:r>
            <a:r>
              <a:rPr 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ГСР-200 (ГК-200, ГДП-200, ГМК-200)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-9028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8067" y="887121"/>
            <a:ext cx="8706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 год -  фонд перспективных площадей практически не пополняется, что потребовало специального постановления Совета Министров СССР по  интенсификации  региональных  </a:t>
            </a:r>
            <a:r>
              <a:rPr lang="ru-RU" sz="1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геологосъемочных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(ГК-200/1)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Мингео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СССР - 300 – 400 площадей в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1970 – 1995 </a:t>
            </a:r>
            <a:r>
              <a:rPr lang="ru-RU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 спад от 200 до 80 площадей в год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1995 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начало создания Госгеолкарт-200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второго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поколения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(ГК-200/2, ГДП-200, ГМК-200)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 </a:t>
            </a:r>
            <a:r>
              <a:rPr lang="ru-RU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– </a:t>
            </a:r>
            <a:r>
              <a:rPr 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до </a:t>
            </a:r>
            <a:r>
              <a:rPr lang="ru-RU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площадей в год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2002 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резкий спад  объемов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ГСР-200 и количества выявленных перспективных площадей</a:t>
            </a:r>
            <a:endParaRPr lang="ru-RU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настоящее время -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площадей в год</a:t>
            </a:r>
          </a:p>
        </p:txBody>
      </p:sp>
      <p:pic>
        <p:nvPicPr>
          <p:cNvPr id="20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71301" y="2518503"/>
            <a:ext cx="8823199" cy="3427513"/>
            <a:chOff x="618383" y="4578652"/>
            <a:chExt cx="8823199" cy="3427513"/>
          </a:xfrm>
        </p:grpSpPr>
        <p:graphicFrame>
          <p:nvGraphicFramePr>
            <p:cNvPr id="31" name="Диаграмма 30"/>
            <p:cNvGraphicFramePr/>
            <p:nvPr>
              <p:extLst>
                <p:ext uri="{D42A27DB-BD31-4B8C-83A1-F6EECF244321}">
                  <p14:modId xmlns:p14="http://schemas.microsoft.com/office/powerpoint/2010/main" val="584008797"/>
                </p:ext>
              </p:extLst>
            </p:nvPr>
          </p:nvGraphicFramePr>
          <p:xfrm>
            <a:off x="769440" y="4867607"/>
            <a:ext cx="8358260" cy="313855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30" name="Диаграмма 2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30652949"/>
                </p:ext>
              </p:extLst>
            </p:nvPr>
          </p:nvGraphicFramePr>
          <p:xfrm>
            <a:off x="618383" y="4578652"/>
            <a:ext cx="8292717" cy="313904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32" name="Прямая со стрелкой 31"/>
            <p:cNvCxnSpPr/>
            <p:nvPr/>
          </p:nvCxnSpPr>
          <p:spPr>
            <a:xfrm flipH="1">
              <a:off x="2697420" y="6801357"/>
              <a:ext cx="691882" cy="50184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14"/>
            <p:cNvSpPr txBox="1">
              <a:spLocks noChangeArrowheads="1"/>
            </p:cNvSpPr>
            <p:nvPr/>
          </p:nvSpPr>
          <p:spPr bwMode="auto">
            <a:xfrm>
              <a:off x="3389302" y="6677366"/>
              <a:ext cx="213020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altLang="ru-RU" sz="1200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Количество листов ГСР-200</a:t>
              </a:r>
            </a:p>
          </p:txBody>
        </p:sp>
        <p:cxnSp>
          <p:nvCxnSpPr>
            <p:cNvPr id="38" name="Прямая со стрелкой 37"/>
            <p:cNvCxnSpPr/>
            <p:nvPr/>
          </p:nvCxnSpPr>
          <p:spPr>
            <a:xfrm flipH="1">
              <a:off x="2697420" y="6463933"/>
              <a:ext cx="238074" cy="26839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22"/>
            <p:cNvSpPr txBox="1">
              <a:spLocks noChangeArrowheads="1"/>
            </p:cNvSpPr>
            <p:nvPr/>
          </p:nvSpPr>
          <p:spPr bwMode="auto">
            <a:xfrm>
              <a:off x="2993240" y="6135174"/>
              <a:ext cx="2616259" cy="169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altLang="ru-RU" sz="1200" dirty="0">
                  <a:solidFill>
                    <a:srgbClr val="0070C0"/>
                  </a:solidFill>
                  <a:latin typeface="+mn-lt"/>
                </a:rPr>
                <a:t>Количество перспективных площадей по ГК-200/1</a:t>
              </a:r>
            </a:p>
          </p:txBody>
        </p:sp>
        <p:cxnSp>
          <p:nvCxnSpPr>
            <p:cNvPr id="40" name="Прямая со стрелкой 39"/>
            <p:cNvCxnSpPr/>
            <p:nvPr/>
          </p:nvCxnSpPr>
          <p:spPr>
            <a:xfrm flipH="1">
              <a:off x="6678797" y="6297581"/>
              <a:ext cx="156516" cy="27697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22"/>
            <p:cNvSpPr txBox="1">
              <a:spLocks noChangeArrowheads="1"/>
            </p:cNvSpPr>
            <p:nvPr/>
          </p:nvSpPr>
          <p:spPr bwMode="auto">
            <a:xfrm>
              <a:off x="6825323" y="6078463"/>
              <a:ext cx="2616259" cy="282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ru-RU" altLang="ru-RU" sz="1200" dirty="0">
                  <a:solidFill>
                    <a:srgbClr val="0070C0"/>
                  </a:solidFill>
                  <a:latin typeface="+mn-lt"/>
                </a:rPr>
                <a:t>Количество перспективных </a:t>
              </a:r>
              <a:br>
                <a:rPr lang="ru-RU" altLang="ru-RU" sz="1200" dirty="0">
                  <a:solidFill>
                    <a:srgbClr val="0070C0"/>
                  </a:solidFill>
                  <a:latin typeface="+mn-lt"/>
                </a:rPr>
              </a:br>
              <a:r>
                <a:rPr lang="ru-RU" altLang="ru-RU" sz="1200" dirty="0">
                  <a:solidFill>
                    <a:srgbClr val="0070C0"/>
                  </a:solidFill>
                  <a:latin typeface="+mn-lt"/>
                </a:rPr>
                <a:t>площадей по ГК-200/2</a:t>
              </a:r>
            </a:p>
          </p:txBody>
        </p:sp>
      </p:grpSp>
      <p:cxnSp>
        <p:nvCxnSpPr>
          <p:cNvPr id="11" name="Прямая соединительная линия 10"/>
          <p:cNvCxnSpPr/>
          <p:nvPr/>
        </p:nvCxnSpPr>
        <p:spPr>
          <a:xfrm>
            <a:off x="5734177" y="3343574"/>
            <a:ext cx="15505" cy="28060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51501" y="3343574"/>
            <a:ext cx="19050" cy="280606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Двойная стрелка влево/вправо 42"/>
          <p:cNvSpPr/>
          <p:nvPr/>
        </p:nvSpPr>
        <p:spPr>
          <a:xfrm>
            <a:off x="970551" y="5820406"/>
            <a:ext cx="4773151" cy="32923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ГК-200/1</a:t>
            </a:r>
            <a:endParaRPr lang="ru-RU" sz="1350" dirty="0"/>
          </a:p>
        </p:txBody>
      </p:sp>
      <p:sp>
        <p:nvSpPr>
          <p:cNvPr id="44" name="Двойная стрелка влево/вправо 43"/>
          <p:cNvSpPr/>
          <p:nvPr/>
        </p:nvSpPr>
        <p:spPr>
          <a:xfrm>
            <a:off x="5753227" y="5825840"/>
            <a:ext cx="3258401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ГК-200/2</a:t>
            </a:r>
            <a:endParaRPr lang="ru-RU" sz="135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152408" y="6580209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22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4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96833" y="6278472"/>
            <a:ext cx="8096172" cy="4154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По данным: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НРС Роснедра 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листов ГК-200, рассмотренных на НРС по годам</a:t>
            </a: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://p3.vsegei.ru/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  - </a:t>
            </a:r>
            <a:r>
              <a:rPr lang="ru-RU" altLang="ru-RU" sz="1050" dirty="0">
                <a:latin typeface="Arial" panose="020B0604020202020204" pitchFamily="34" charset="0"/>
                <a:cs typeface="Arial" panose="020B0604020202020204" pitchFamily="34" charset="0"/>
              </a:rPr>
              <a:t>Система учета 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перспективных объектов с оцененными прогнозными ресурсами категории 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5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alt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05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7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8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65667" y="585332"/>
            <a:ext cx="821266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622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616645" y="577118"/>
            <a:ext cx="14236" cy="4846746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1"/>
          <p:cNvCxnSpPr/>
          <p:nvPr/>
        </p:nvCxnSpPr>
        <p:spPr>
          <a:xfrm>
            <a:off x="2231549" y="568094"/>
            <a:ext cx="31247" cy="477626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446200" y="477959"/>
            <a:ext cx="25293" cy="537928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олилиния 17"/>
          <p:cNvSpPr/>
          <p:nvPr/>
        </p:nvSpPr>
        <p:spPr>
          <a:xfrm>
            <a:off x="678414" y="550416"/>
            <a:ext cx="910689" cy="2237172"/>
          </a:xfrm>
          <a:custGeom>
            <a:avLst/>
            <a:gdLst>
              <a:gd name="connsiteX0" fmla="*/ 1091954 w 1216241"/>
              <a:gd name="connsiteY0" fmla="*/ 2210539 h 2237172"/>
              <a:gd name="connsiteX1" fmla="*/ 1083076 w 1216241"/>
              <a:gd name="connsiteY1" fmla="*/ 1571347 h 2237172"/>
              <a:gd name="connsiteX2" fmla="*/ 0 w 1216241"/>
              <a:gd name="connsiteY2" fmla="*/ 692458 h 2237172"/>
              <a:gd name="connsiteX3" fmla="*/ 0 w 1216241"/>
              <a:gd name="connsiteY3" fmla="*/ 0 h 2237172"/>
              <a:gd name="connsiteX4" fmla="*/ 1154097 w 1216241"/>
              <a:gd name="connsiteY4" fmla="*/ 8877 h 2237172"/>
              <a:gd name="connsiteX5" fmla="*/ 1216241 w 1216241"/>
              <a:gd name="connsiteY5" fmla="*/ 2237172 h 2237172"/>
              <a:gd name="connsiteX6" fmla="*/ 1091954 w 1216241"/>
              <a:gd name="connsiteY6" fmla="*/ 2210539 h 223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6241" h="2237172">
                <a:moveTo>
                  <a:pt x="1091954" y="2210539"/>
                </a:moveTo>
                <a:lnTo>
                  <a:pt x="1083076" y="1571347"/>
                </a:lnTo>
                <a:lnTo>
                  <a:pt x="0" y="692458"/>
                </a:lnTo>
                <a:lnTo>
                  <a:pt x="0" y="0"/>
                </a:lnTo>
                <a:lnTo>
                  <a:pt x="1154097" y="8877"/>
                </a:lnTo>
                <a:lnTo>
                  <a:pt x="1216241" y="2237172"/>
                </a:lnTo>
                <a:lnTo>
                  <a:pt x="1091954" y="2210539"/>
                </a:lnTo>
                <a:close/>
              </a:path>
            </a:pathLst>
          </a:custGeom>
          <a:solidFill>
            <a:srgbClr val="CEFF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1467590" y="4745541"/>
            <a:ext cx="2248204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8" name="Блок-схема: ручной ввод 67"/>
          <p:cNvSpPr/>
          <p:nvPr/>
        </p:nvSpPr>
        <p:spPr>
          <a:xfrm rot="16200000">
            <a:off x="5476311" y="1498054"/>
            <a:ext cx="234692" cy="6729664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42" name="Прямоугольник 41"/>
          <p:cNvSpPr/>
          <p:nvPr/>
        </p:nvSpPr>
        <p:spPr>
          <a:xfrm>
            <a:off x="1467591" y="3198225"/>
            <a:ext cx="2162224" cy="235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470312" y="4439494"/>
            <a:ext cx="2159503" cy="23469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67590" y="3806421"/>
            <a:ext cx="774949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76111" y="568094"/>
            <a:ext cx="4185098" cy="2223016"/>
          </a:xfrm>
          <a:prstGeom prst="rect">
            <a:avLst/>
          </a:prstGeom>
          <a:gradFill flip="none" rotWithShape="1">
            <a:gsLst>
              <a:gs pos="0">
                <a:srgbClr val="FF3300">
                  <a:tint val="66000"/>
                  <a:satMod val="160000"/>
                  <a:alpha val="80000"/>
                </a:srgbClr>
              </a:gs>
              <a:gs pos="50000">
                <a:srgbClr val="FF3300">
                  <a:tint val="44500"/>
                  <a:satMod val="160000"/>
                </a:srgbClr>
              </a:gs>
              <a:gs pos="100000">
                <a:srgbClr val="FF3300">
                  <a:tint val="23500"/>
                  <a:satMod val="16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6" name="Прямоугольник 5"/>
          <p:cNvSpPr/>
          <p:nvPr/>
        </p:nvSpPr>
        <p:spPr>
          <a:xfrm>
            <a:off x="1467591" y="558910"/>
            <a:ext cx="754814" cy="2239376"/>
          </a:xfrm>
          <a:prstGeom prst="rect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  <a:alpha val="8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900"/>
              </a:lnSpc>
            </a:pPr>
            <a:endParaRPr lang="ru-RU" sz="1350" dirty="0">
              <a:gradFill flip="none" rotWithShape="1">
                <a:gsLst>
                  <a:gs pos="0">
                    <a:srgbClr val="002060">
                      <a:tint val="66000"/>
                      <a:satMod val="160000"/>
                    </a:srgbClr>
                  </a:gs>
                  <a:gs pos="50000">
                    <a:srgbClr val="002060">
                      <a:tint val="44500"/>
                      <a:satMod val="160000"/>
                    </a:srgbClr>
                  </a:gs>
                  <a:gs pos="100000">
                    <a:srgbClr val="00206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40713" y="577118"/>
            <a:ext cx="2113390" cy="2223015"/>
          </a:xfrm>
          <a:prstGeom prst="rect">
            <a:avLst/>
          </a:prstGeom>
          <a:gradFill flip="none" rotWithShape="1">
            <a:gsLst>
              <a:gs pos="0">
                <a:srgbClr val="2358CF">
                  <a:tint val="66000"/>
                  <a:satMod val="160000"/>
                  <a:alpha val="80000"/>
                </a:srgbClr>
              </a:gs>
              <a:gs pos="50000">
                <a:srgbClr val="2358CF">
                  <a:tint val="44500"/>
                  <a:satMod val="160000"/>
                </a:srgbClr>
              </a:gs>
              <a:gs pos="100000">
                <a:srgbClr val="2358CF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>
            <a:off x="1293756" y="1485450"/>
            <a:ext cx="2239377" cy="369236"/>
          </a:xfrm>
          <a:prstGeom prst="triangle">
            <a:avLst/>
          </a:prstGeom>
          <a:gradFill flip="none" rotWithShape="1">
            <a:gsLst>
              <a:gs pos="0">
                <a:srgbClr val="9DF4CF">
                  <a:tint val="66000"/>
                  <a:satMod val="160000"/>
                </a:srgbClr>
              </a:gs>
              <a:gs pos="50000">
                <a:srgbClr val="9DF4CF">
                  <a:tint val="44500"/>
                  <a:satMod val="160000"/>
                </a:srgbClr>
              </a:gs>
              <a:gs pos="100000">
                <a:srgbClr val="9DF4CF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3550063" y="1464107"/>
            <a:ext cx="2230193" cy="457162"/>
          </a:xfrm>
          <a:prstGeom prst="triangle">
            <a:avLst/>
          </a:prstGeom>
          <a:gradFill flip="none" rotWithShape="1">
            <a:gsLst>
              <a:gs pos="0">
                <a:srgbClr val="9DABF5">
                  <a:tint val="66000"/>
                  <a:satMod val="160000"/>
                  <a:alpha val="80000"/>
                </a:srgbClr>
              </a:gs>
              <a:gs pos="50000">
                <a:srgbClr val="9DABF5">
                  <a:tint val="44500"/>
                  <a:satMod val="160000"/>
                </a:srgbClr>
              </a:gs>
              <a:gs pos="100000">
                <a:srgbClr val="9DABF5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2400210" y="550379"/>
            <a:ext cx="210292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Поиски и оценка месторождений</a:t>
            </a:r>
            <a:endParaRPr lang="ru-RU" sz="110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56736" y="590166"/>
            <a:ext cx="242384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Разведка и освоение месторождений</a:t>
            </a:r>
            <a:endParaRPr lang="ru-RU" sz="1350" b="1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62136" y="1558604"/>
            <a:ext cx="225168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 масштабов </a:t>
            </a:r>
          </a:p>
          <a:p>
            <a:pPr algn="ctr"/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1:1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000 000 – </a:t>
            </a:r>
            <a:r>
              <a:rPr lang="ru-RU" sz="950" dirty="0" smtClean="0">
                <a:latin typeface="Arial" panose="020B0604020202020204" pitchFamily="34" charset="0"/>
                <a:cs typeface="Arial" panose="020B0604020202020204" pitchFamily="34" charset="0"/>
              </a:rPr>
              <a:t>1:200 </a:t>
            </a:r>
            <a:r>
              <a:rPr lang="ru-RU" sz="950" dirty="0">
                <a:latin typeface="Arial" panose="020B0604020202020204" pitchFamily="34" charset="0"/>
                <a:cs typeface="Arial" panose="020B0604020202020204" pitchFamily="34" charset="0"/>
              </a:rPr>
              <a:t>000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591446" y="1599394"/>
            <a:ext cx="21100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Работы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масштаба</a:t>
            </a:r>
          </a:p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1:5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000 – 1:25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000 – 1:10 000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5"/>
          <p:cNvSpPr txBox="1"/>
          <p:nvPr/>
        </p:nvSpPr>
        <p:spPr>
          <a:xfrm>
            <a:off x="1400820" y="1196351"/>
            <a:ext cx="877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+Р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6"/>
          <p:cNvSpPr txBox="1"/>
          <p:nvPr/>
        </p:nvSpPr>
        <p:spPr>
          <a:xfrm>
            <a:off x="2583742" y="1211479"/>
            <a:ext cx="9008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7"/>
          <p:cNvSpPr txBox="1"/>
          <p:nvPr/>
        </p:nvSpPr>
        <p:spPr>
          <a:xfrm>
            <a:off x="5952822" y="1229039"/>
            <a:ext cx="1992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АВС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+С</a:t>
            </a:r>
            <a:r>
              <a:rPr lang="ru-RU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9"/>
          <p:cNvSpPr txBox="1"/>
          <p:nvPr/>
        </p:nvSpPr>
        <p:spPr>
          <a:xfrm>
            <a:off x="519144" y="501012"/>
            <a:ext cx="19404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Региональное геологическое изучение недр и прогнозирование полезных </a:t>
            </a:r>
            <a:r>
              <a:rPr lang="ru-RU" sz="1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ископаемых</a:t>
            </a:r>
            <a:endParaRPr lang="ru-RU" sz="1000" b="1" dirty="0"/>
          </a:p>
        </p:txBody>
      </p:sp>
      <p:sp>
        <p:nvSpPr>
          <p:cNvPr id="20" name="TextBox 42"/>
          <p:cNvSpPr txBox="1"/>
          <p:nvPr/>
        </p:nvSpPr>
        <p:spPr>
          <a:xfrm>
            <a:off x="1401935" y="4770159"/>
            <a:ext cx="13270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государства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43"/>
          <p:cNvSpPr txBox="1"/>
          <p:nvPr/>
        </p:nvSpPr>
        <p:spPr>
          <a:xfrm>
            <a:off x="4948324" y="4739380"/>
            <a:ext cx="2073003" cy="2539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Затраты </a:t>
            </a:r>
            <a:r>
              <a:rPr lang="ru-RU" sz="1050" dirty="0" err="1"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1467589" y="5184596"/>
            <a:ext cx="781537" cy="329237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50" dirty="0" smtClean="0"/>
              <a:t>5 </a:t>
            </a:r>
            <a:r>
              <a:rPr lang="ru-RU" sz="1350" dirty="0" smtClean="0"/>
              <a:t>лет</a:t>
            </a:r>
            <a:endParaRPr lang="ru-RU" sz="1350" dirty="0"/>
          </a:p>
        </p:txBody>
      </p:sp>
      <p:sp>
        <p:nvSpPr>
          <p:cNvPr id="23" name="Двойная стрелка влево/вправо 22"/>
          <p:cNvSpPr/>
          <p:nvPr/>
        </p:nvSpPr>
        <p:spPr>
          <a:xfrm>
            <a:off x="4627637" y="5183456"/>
            <a:ext cx="4333572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6 лет и более</a:t>
            </a:r>
            <a:endParaRPr lang="ru-RU" sz="1350" dirty="0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2249127" y="5183456"/>
            <a:ext cx="2378510" cy="330376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/>
              <a:t>5 лет и более</a:t>
            </a:r>
            <a:endParaRPr lang="ru-RU" sz="135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558147" y="932909"/>
            <a:ext cx="1718740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Поиски               Оценка</a:t>
            </a:r>
            <a:endParaRPr lang="ru-RU" sz="1100" dirty="0"/>
          </a:p>
        </p:txBody>
      </p:sp>
      <p:sp>
        <p:nvSpPr>
          <p:cNvPr id="27" name="TextBox 16"/>
          <p:cNvSpPr txBox="1"/>
          <p:nvPr/>
        </p:nvSpPr>
        <p:spPr>
          <a:xfrm>
            <a:off x="3448024" y="1074246"/>
            <a:ext cx="985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запасы </a:t>
            </a:r>
          </a:p>
          <a:p>
            <a:pPr algn="ctr"/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+C</a:t>
            </a:r>
            <a:r>
              <a:rPr lang="en-US" sz="1600" baseline="-25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600" baseline="-25000" dirty="0">
              <a:ln w="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Двойная стрелка влево/вправо 27"/>
          <p:cNvSpPr/>
          <p:nvPr/>
        </p:nvSpPr>
        <p:spPr>
          <a:xfrm>
            <a:off x="1478545" y="5478321"/>
            <a:ext cx="7479085" cy="316584"/>
          </a:xfrm>
          <a:prstGeom prst="leftRightArrow">
            <a:avLst>
              <a:gd name="adj1" fmla="val 50000"/>
              <a:gd name="adj2" fmla="val 258818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350" dirty="0" smtClean="0">
                <a:solidFill>
                  <a:schemeClr val="bg1">
                    <a:lumMod val="50000"/>
                  </a:schemeClr>
                </a:solidFill>
              </a:rPr>
              <a:t> 15 лет и более</a:t>
            </a:r>
            <a:endParaRPr lang="ru-RU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1467589" y="2050959"/>
            <a:ext cx="840778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перспектив-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площадей</a:t>
            </a:r>
            <a:endParaRPr lang="ru-RU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/>
          <p:cNvSpPr txBox="1"/>
          <p:nvPr/>
        </p:nvSpPr>
        <p:spPr>
          <a:xfrm>
            <a:off x="2690873" y="2008311"/>
            <a:ext cx="1696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фонда перспективных участков с высокими категориями ресурсов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12"/>
          <p:cNvSpPr txBox="1"/>
          <p:nvPr/>
        </p:nvSpPr>
        <p:spPr>
          <a:xfrm>
            <a:off x="5563955" y="2094485"/>
            <a:ext cx="27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Постановка месторождений на государственный баланс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467591" y="2886404"/>
            <a:ext cx="7493618" cy="23100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37" name="TextBox 22"/>
          <p:cNvSpPr txBox="1"/>
          <p:nvPr/>
        </p:nvSpPr>
        <p:spPr>
          <a:xfrm>
            <a:off x="307096" y="2855130"/>
            <a:ext cx="1178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СССР  </a:t>
            </a:r>
            <a:endParaRPr lang="ru-RU" sz="120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Блок-схема: ручной ввод 38"/>
          <p:cNvSpPr/>
          <p:nvPr/>
        </p:nvSpPr>
        <p:spPr>
          <a:xfrm rot="16200000">
            <a:off x="5487656" y="-40307"/>
            <a:ext cx="235024" cy="67120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47" name="Блок-схема: ручной ввод 46"/>
          <p:cNvSpPr/>
          <p:nvPr/>
        </p:nvSpPr>
        <p:spPr>
          <a:xfrm rot="16200000">
            <a:off x="5477672" y="1190646"/>
            <a:ext cx="234692" cy="6732385"/>
          </a:xfrm>
          <a:prstGeom prst="flowChartManualInpu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350"/>
          </a:p>
        </p:txBody>
      </p:sp>
      <p:sp>
        <p:nvSpPr>
          <p:cNvPr id="50" name="TextBox 24"/>
          <p:cNvSpPr txBox="1"/>
          <p:nvPr/>
        </p:nvSpPr>
        <p:spPr>
          <a:xfrm>
            <a:off x="491586" y="3795693"/>
            <a:ext cx="7506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Австралия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26"/>
          <p:cNvSpPr txBox="1"/>
          <p:nvPr/>
        </p:nvSpPr>
        <p:spPr>
          <a:xfrm>
            <a:off x="582959" y="3518512"/>
            <a:ext cx="509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27"/>
          <p:cNvSpPr txBox="1"/>
          <p:nvPr/>
        </p:nvSpPr>
        <p:spPr>
          <a:xfrm>
            <a:off x="608702" y="4414457"/>
            <a:ext cx="516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</a:t>
            </a:r>
            <a:endParaRPr lang="ru-RU" sz="105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66"/>
          <p:cNvSpPr txBox="1"/>
          <p:nvPr/>
        </p:nvSpPr>
        <p:spPr>
          <a:xfrm>
            <a:off x="678414" y="-25925"/>
            <a:ext cx="7748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Стадийность геологоразведочных работ в России (твердые полезные ископаемые)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утверждена распоряжением МПР РФ от 05.07.1999 г. №83-р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64886" y="5735514"/>
            <a:ext cx="87766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из стадий во временном отношении занимает от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5-ти и более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лет. С момента выявления признаков наличия месторождения при проведении региональных геолого-съемочных работ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постановки месторождения на </a:t>
            </a:r>
            <a:r>
              <a:rPr lang="ru-RU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Госбаланс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проходит от 15 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лет.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3273024" y="4930242"/>
            <a:ext cx="3019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ПРОДОЛЖИТЕЛЬНОСТЬ</a:t>
            </a:r>
            <a:endParaRPr lang="ru-RU" dirty="0"/>
          </a:p>
        </p:txBody>
      </p:sp>
      <p:sp>
        <p:nvSpPr>
          <p:cNvPr id="151" name="Скругленный прямоугольник 150"/>
          <p:cNvSpPr/>
          <p:nvPr/>
        </p:nvSpPr>
        <p:spPr>
          <a:xfrm>
            <a:off x="0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Организационная схема воспроизводства минерально-сырьевой базы. Мировой </a:t>
            </a:r>
            <a:r>
              <a:rPr lang="ru-RU" sz="1200" dirty="0" smtClean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опыт</a:t>
            </a:r>
            <a:endParaRPr lang="ru-RU" dirty="0"/>
          </a:p>
        </p:txBody>
      </p:sp>
      <p:pic>
        <p:nvPicPr>
          <p:cNvPr id="150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Прямоугольник 152"/>
          <p:cNvSpPr/>
          <p:nvPr/>
        </p:nvSpPr>
        <p:spPr>
          <a:xfrm>
            <a:off x="1467589" y="4122357"/>
            <a:ext cx="774951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25"/>
          <p:cNvSpPr txBox="1"/>
          <p:nvPr/>
        </p:nvSpPr>
        <p:spPr>
          <a:xfrm>
            <a:off x="555227" y="4091348"/>
            <a:ext cx="565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Канада</a:t>
            </a:r>
          </a:p>
        </p:txBody>
      </p:sp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>
          <a:xfrm>
            <a:off x="7086601" y="6542329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3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5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23"/>
          <p:cNvSpPr txBox="1"/>
          <p:nvPr/>
        </p:nvSpPr>
        <p:spPr>
          <a:xfrm>
            <a:off x="-99201" y="3155550"/>
            <a:ext cx="19274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spc="-113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</a:t>
            </a:r>
            <a:endParaRPr lang="ru-RU" sz="1100" spc="-11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2253506" y="3502528"/>
            <a:ext cx="6699361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1467589" y="3500806"/>
            <a:ext cx="781537" cy="2381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2254916" y="3803418"/>
            <a:ext cx="6697952" cy="2346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2254916" y="4122357"/>
            <a:ext cx="6697951" cy="24117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10044" y="6304370"/>
            <a:ext cx="8523913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По данным: </a:t>
            </a:r>
            <a:r>
              <a:rPr lang="ru-RU" sz="900" dirty="0"/>
              <a:t>Аналитические обзоры состояния методического обеспечения РГР с обобщением отечественного и зарубежного опыта их проведения </a:t>
            </a:r>
            <a:r>
              <a:rPr lang="ru-RU" sz="900" dirty="0" smtClean="0"/>
              <a:t>(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900" dirty="0" smtClean="0"/>
              <a:t>Методическое </a:t>
            </a:r>
            <a:r>
              <a:rPr lang="ru-RU" sz="900" dirty="0"/>
              <a:t>обеспечение и сопровождение региональных </a:t>
            </a:r>
            <a:r>
              <a:rPr lang="ru-RU" sz="900" dirty="0" smtClean="0"/>
              <a:t>геолого-геофизических </a:t>
            </a:r>
            <a:r>
              <a:rPr lang="ru-RU" sz="900" dirty="0"/>
              <a:t>и </a:t>
            </a:r>
            <a:r>
              <a:rPr lang="ru-RU" sz="900" dirty="0" err="1"/>
              <a:t>геологосъемочных</a:t>
            </a:r>
            <a:r>
              <a:rPr lang="ru-RU" sz="900" dirty="0"/>
              <a:t> </a:t>
            </a:r>
            <a:r>
              <a:rPr lang="ru-RU" sz="900" dirty="0" smtClean="0"/>
              <a:t>работ», отчет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ФГУП «ВСЕГЕИ», 2009 г.)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n-US" sz="9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catalog.inforeg.ru/Inet/GetEzineByID/283720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- эл. версия в депозитарии эл. изданий № регистрации - 0321001918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5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2"/>
          <a:stretch/>
        </p:blipFill>
        <p:spPr>
          <a:xfrm>
            <a:off x="364795" y="520937"/>
            <a:ext cx="4105686" cy="407743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8901" y="897701"/>
            <a:ext cx="41953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региональных геолого-съемочных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геофизических работ: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м-ба 1:1 000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масштаба 1:200 </a:t>
            </a:r>
            <a:r>
              <a:rPr lang="ru-RU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на территории суши </a:t>
            </a: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(региональные геолого-съемочные работы)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государственной сети опорных геолого-геофизических профилей, параметрических и сверхглубоких скважин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специальных гравиметрических работ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на континентальном шельфе РФ, в Арктике, Антарктике, в Мировом океане и на архипелаге Шпицберген</a:t>
            </a:r>
            <a:endParaRPr lang="ru-RU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142" y="-41418"/>
            <a:ext cx="724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Объемы  финансирования 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 геологического изучения недр и  воспроизводства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МСБ в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9441" y="1132040"/>
            <a:ext cx="7729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-6571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00000"/>
              </a:lnSpc>
            </a:pPr>
            <a:r>
              <a:rPr lang="ru-RU" sz="1200" dirty="0">
                <a:ln w="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на воспроизводство МСБ в России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4470481" y="1389530"/>
            <a:ext cx="630437" cy="22816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4470481" y="3897517"/>
            <a:ext cx="630437" cy="9613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4539768" y="3774141"/>
            <a:ext cx="552186" cy="8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4523516" y="2841812"/>
            <a:ext cx="568437" cy="9041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4505747" y="3862697"/>
            <a:ext cx="595171" cy="64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4505747" y="1936376"/>
            <a:ext cx="586207" cy="17766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4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5"/>
          <p:cNvSpPr txBox="1"/>
          <p:nvPr/>
        </p:nvSpPr>
        <p:spPr>
          <a:xfrm>
            <a:off x="940484" y="4716340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геолого-съемочные и 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геофизические работы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940484" y="5517132"/>
            <a:ext cx="4652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на реализацию подпрограммы ВИПР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908938" y="5216539"/>
            <a:ext cx="42659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на воспроизводство МСБ (ТПИ, УВС и подземные воды)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926571" y="5999833"/>
            <a:ext cx="25779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Суммарные объемы финансирования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940484" y="5752938"/>
            <a:ext cx="4645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  <a:r>
              <a:rPr lang="ru-RU" sz="10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воспроизводство МСБ (ТПИ и УВС)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044" y="6242660"/>
            <a:ext cx="8523913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данным: «Итоги работы Федерального агентства по недропользованию в 2016 году и планы на 2017 год (информационно-аналитические материалы)»,                                  Москва, 2017, Минерал-Инфо </a:t>
            </a:r>
            <a:r>
              <a:rPr lang="en-US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http://www.rosnedra.gov.ru/data/Files/File/3196.pdf</a:t>
            </a:r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протокол заседания НТС Федерального агентства по недропользованию от 23.12.2016 №АМ-00-17/3-пр</a:t>
            </a:r>
            <a:endParaRPr lang="ru-RU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908938" y="4926825"/>
            <a:ext cx="4044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работы общегеологического и специального назначения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0" t="35395" r="5720" b="49584"/>
          <a:stretch/>
        </p:blipFill>
        <p:spPr>
          <a:xfrm>
            <a:off x="645299" y="5520509"/>
            <a:ext cx="304800" cy="2061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5" t="70662" r="-1"/>
          <a:stretch/>
        </p:blipFill>
        <p:spPr>
          <a:xfrm>
            <a:off x="661270" y="5805494"/>
            <a:ext cx="312795" cy="40272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959" r="1091" b="67394"/>
          <a:stretch/>
        </p:blipFill>
        <p:spPr>
          <a:xfrm>
            <a:off x="661270" y="4751281"/>
            <a:ext cx="293151" cy="47447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54335" r="8746" b="33910"/>
          <a:stretch/>
        </p:blipFill>
        <p:spPr>
          <a:xfrm>
            <a:off x="661270" y="5251041"/>
            <a:ext cx="280477" cy="194176"/>
          </a:xfrm>
          <a:prstGeom prst="rect">
            <a:avLst/>
          </a:prstGeom>
        </p:spPr>
      </p:pic>
      <p:sp>
        <p:nvSpPr>
          <p:cNvPr id="5" name="Левая фигурная скобка 4"/>
          <p:cNvSpPr/>
          <p:nvPr/>
        </p:nvSpPr>
        <p:spPr>
          <a:xfrm>
            <a:off x="582755" y="4748038"/>
            <a:ext cx="45719" cy="100165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65" y="4575253"/>
            <a:ext cx="523220" cy="13009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</a:rPr>
              <a:t>Средства </a:t>
            </a:r>
            <a:r>
              <a:rPr lang="ru-RU" sz="1100" dirty="0" err="1" smtClean="0">
                <a:solidFill>
                  <a:srgbClr val="002060"/>
                </a:solidFill>
              </a:rPr>
              <a:t>федераль</a:t>
            </a:r>
            <a:r>
              <a:rPr lang="ru-RU" sz="1100" dirty="0" smtClean="0">
                <a:solidFill>
                  <a:srgbClr val="002060"/>
                </a:solidFill>
              </a:rPr>
              <a:t>-</a:t>
            </a:r>
          </a:p>
          <a:p>
            <a:pPr algn="ctr"/>
            <a:r>
              <a:rPr lang="ru-RU" sz="1100" dirty="0" err="1" smtClean="0">
                <a:solidFill>
                  <a:srgbClr val="002060"/>
                </a:solidFill>
              </a:rPr>
              <a:t>ного</a:t>
            </a:r>
            <a:r>
              <a:rPr lang="ru-RU" sz="1100" dirty="0" smtClean="0">
                <a:solidFill>
                  <a:srgbClr val="002060"/>
                </a:solidFill>
              </a:rPr>
              <a:t> бюджета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70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5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"/>
          <p:cNvSpPr txBox="1"/>
          <p:nvPr/>
        </p:nvSpPr>
        <p:spPr>
          <a:xfrm>
            <a:off x="937049" y="-63788"/>
            <a:ext cx="7253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Структура финансирования работ по геологическому изучению недр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и воспроизводству МСБ за счет средств Федерального бюджета на 2016-2017 годы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TextBox 5"/>
          <p:cNvSpPr txBox="1"/>
          <p:nvPr/>
        </p:nvSpPr>
        <p:spPr>
          <a:xfrm>
            <a:off x="472614" y="3083307"/>
            <a:ext cx="207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7 368,9 млн. руб.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477610" y="6079703"/>
            <a:ext cx="2076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b="1" dirty="0" smtClean="0">
                <a:solidFill>
                  <a:srgbClr val="002060"/>
                </a:solidFill>
              </a:rPr>
              <a:t>6 718,9 млн. руб.</a:t>
            </a:r>
          </a:p>
        </p:txBody>
      </p:sp>
      <p:sp>
        <p:nvSpPr>
          <p:cNvPr id="31" name="TextBox 5"/>
          <p:cNvSpPr txBox="1"/>
          <p:nvPr/>
        </p:nvSpPr>
        <p:spPr>
          <a:xfrm>
            <a:off x="4180518" y="612121"/>
            <a:ext cx="1138857" cy="369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800" b="1" dirty="0" smtClean="0">
                <a:solidFill>
                  <a:srgbClr val="002060"/>
                </a:solidFill>
              </a:rPr>
              <a:t>2016 </a:t>
            </a:r>
            <a:r>
              <a:rPr lang="ru-RU" sz="1800" b="1" dirty="0" smtClean="0">
                <a:solidFill>
                  <a:srgbClr val="002060"/>
                </a:solidFill>
              </a:rPr>
              <a:t>год</a:t>
            </a:r>
          </a:p>
        </p:txBody>
      </p:sp>
      <p:sp>
        <p:nvSpPr>
          <p:cNvPr id="32" name="TextBox 5"/>
          <p:cNvSpPr txBox="1"/>
          <p:nvPr/>
        </p:nvSpPr>
        <p:spPr>
          <a:xfrm>
            <a:off x="4188902" y="3452639"/>
            <a:ext cx="1138895" cy="369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800" b="1" dirty="0" smtClean="0">
                <a:solidFill>
                  <a:srgbClr val="002060"/>
                </a:solidFill>
              </a:rPr>
              <a:t>201</a:t>
            </a:r>
            <a:r>
              <a:rPr lang="ru-RU" sz="1800" b="1" dirty="0" smtClean="0">
                <a:solidFill>
                  <a:srgbClr val="002060"/>
                </a:solidFill>
              </a:rPr>
              <a:t>7</a:t>
            </a:r>
            <a:r>
              <a:rPr lang="en-US" sz="1800" b="1" dirty="0" smtClean="0">
                <a:solidFill>
                  <a:srgbClr val="002060"/>
                </a:solidFill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</a:rPr>
              <a:t>год</a:t>
            </a:r>
          </a:p>
        </p:txBody>
      </p:sp>
      <p:graphicFrame>
        <p:nvGraphicFramePr>
          <p:cNvPr id="33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7632039"/>
              </p:ext>
            </p:extLst>
          </p:nvPr>
        </p:nvGraphicFramePr>
        <p:xfrm>
          <a:off x="386071" y="967311"/>
          <a:ext cx="9103508" cy="246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593503"/>
              </p:ext>
            </p:extLst>
          </p:nvPr>
        </p:nvGraphicFramePr>
        <p:xfrm>
          <a:off x="551207" y="3818952"/>
          <a:ext cx="8884278" cy="270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9100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6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"/>
          <p:cNvSpPr txBox="1"/>
          <p:nvPr/>
        </p:nvSpPr>
        <p:spPr>
          <a:xfrm>
            <a:off x="937049" y="-63788"/>
            <a:ext cx="7253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Структура финансирования работ по геологическому изучению недр 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и воспроизводству МСБ за счет средств Федерального бюджета на 2016-2017 годы</a:t>
            </a:r>
            <a:endParaRPr lang="ru-RU" sz="16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34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1593503"/>
              </p:ext>
            </p:extLst>
          </p:nvPr>
        </p:nvGraphicFramePr>
        <p:xfrm>
          <a:off x="551207" y="3818952"/>
          <a:ext cx="8884278" cy="2709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2"/>
          <p:cNvSpPr txBox="1"/>
          <p:nvPr/>
        </p:nvSpPr>
        <p:spPr>
          <a:xfrm>
            <a:off x="651102" y="578236"/>
            <a:ext cx="8132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Структура финансирования работ общегеологического и специального назначения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j-lt"/>
              </a:rPr>
              <a:t>и воспроизводству МСБ по федеральным округам</a:t>
            </a:r>
            <a:endParaRPr lang="ru-RU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810598" y="6177909"/>
            <a:ext cx="432048" cy="2880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83450" y="6177909"/>
            <a:ext cx="432048" cy="2880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7" name="TextBox 3"/>
          <p:cNvSpPr txBox="1"/>
          <p:nvPr/>
        </p:nvSpPr>
        <p:spPr>
          <a:xfrm>
            <a:off x="5364090" y="6137259"/>
            <a:ext cx="1124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600" dirty="0" smtClean="0">
                <a:solidFill>
                  <a:srgbClr val="002060"/>
                </a:solidFill>
              </a:rPr>
              <a:t>- 2016 год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8" name="TextBox 21"/>
          <p:cNvSpPr txBox="1"/>
          <p:nvPr/>
        </p:nvSpPr>
        <p:spPr>
          <a:xfrm>
            <a:off x="7754690" y="6137259"/>
            <a:ext cx="11246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600" dirty="0" smtClean="0">
                <a:solidFill>
                  <a:srgbClr val="002060"/>
                </a:solidFill>
              </a:rPr>
              <a:t>- 2017 год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9" name="TextBox 4"/>
          <p:cNvSpPr txBox="1"/>
          <p:nvPr/>
        </p:nvSpPr>
        <p:spPr>
          <a:xfrm>
            <a:off x="3438220" y="1635783"/>
            <a:ext cx="79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200" dirty="0" smtClean="0">
                <a:solidFill>
                  <a:srgbClr val="002060"/>
                </a:solidFill>
              </a:rPr>
              <a:t>Тыс. </a:t>
            </a:r>
            <a:r>
              <a:rPr lang="ru-RU" sz="1200" dirty="0" err="1" smtClean="0">
                <a:solidFill>
                  <a:srgbClr val="002060"/>
                </a:solidFill>
              </a:rPr>
              <a:t>руб</a:t>
            </a:r>
            <a:endParaRPr lang="ru-RU" sz="1200" dirty="0">
              <a:solidFill>
                <a:srgbClr val="002060"/>
              </a:solidFill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131060" y="1352012"/>
            <a:ext cx="3105738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300" b="1" dirty="0" smtClean="0">
                <a:solidFill>
                  <a:srgbClr val="002060"/>
                </a:solidFill>
              </a:rPr>
              <a:t>Работы общегеологического и специального назначения:</a:t>
            </a:r>
          </a:p>
          <a:p>
            <a:endParaRPr lang="ru-RU" sz="1300" b="1" dirty="0" smtClean="0">
              <a:solidFill>
                <a:srgbClr val="002060"/>
              </a:solidFill>
            </a:endParaRPr>
          </a:p>
          <a:p>
            <a:r>
              <a:rPr lang="ru-RU" sz="1300" dirty="0" smtClean="0">
                <a:solidFill>
                  <a:srgbClr val="002060"/>
                </a:solidFill>
              </a:rPr>
              <a:t>1.Региональные геолого-геофизические и геолого-съемочные работы:</a:t>
            </a:r>
          </a:p>
          <a:p>
            <a:endParaRPr lang="ru-RU" sz="1300" dirty="0" smtClean="0">
              <a:solidFill>
                <a:srgbClr val="002060"/>
              </a:solidFill>
            </a:endParaRPr>
          </a:p>
          <a:p>
            <a:pPr marL="342900" indent="-342900">
              <a:buAutoNum type="arabicPeriod"/>
            </a:pPr>
            <a:endParaRPr lang="ru-RU" sz="1300" dirty="0" smtClean="0">
              <a:solidFill>
                <a:srgbClr val="002060"/>
              </a:solidFill>
            </a:endParaRPr>
          </a:p>
          <a:p>
            <a:r>
              <a:rPr lang="ru-RU" sz="1300" dirty="0" smtClean="0">
                <a:solidFill>
                  <a:srgbClr val="002060"/>
                </a:solidFill>
              </a:rPr>
              <a:t>2. Государственный </a:t>
            </a:r>
            <a:r>
              <a:rPr lang="ru-RU" sz="1300" dirty="0">
                <a:solidFill>
                  <a:srgbClr val="002060"/>
                </a:solidFill>
              </a:rPr>
              <a:t>мониторинг состояния недр, гидрогеологическая  и инженерно-геологическая съемка</a:t>
            </a:r>
          </a:p>
          <a:p>
            <a:pPr marL="342900" indent="-342900">
              <a:buAutoNum type="arabicPeriod"/>
            </a:pPr>
            <a:endParaRPr lang="ru-RU" sz="1300" dirty="0">
              <a:solidFill>
                <a:srgbClr val="002060"/>
              </a:solidFill>
            </a:endParaRPr>
          </a:p>
          <a:p>
            <a:r>
              <a:rPr lang="ru-RU" sz="1300" dirty="0" smtClean="0">
                <a:solidFill>
                  <a:srgbClr val="002060"/>
                </a:solidFill>
              </a:rPr>
              <a:t>3. Государственное </a:t>
            </a:r>
            <a:r>
              <a:rPr lang="ru-RU" sz="1300" dirty="0">
                <a:solidFill>
                  <a:srgbClr val="002060"/>
                </a:solidFill>
              </a:rPr>
              <a:t>геологическое информационное обеспечение</a:t>
            </a:r>
          </a:p>
          <a:p>
            <a:pPr marL="342900" indent="-342900">
              <a:buAutoNum type="arabicPeriod"/>
            </a:pPr>
            <a:endParaRPr lang="ru-RU" sz="1300" dirty="0">
              <a:solidFill>
                <a:srgbClr val="002060"/>
              </a:solidFill>
            </a:endParaRPr>
          </a:p>
          <a:p>
            <a:r>
              <a:rPr lang="ru-RU" sz="1300" dirty="0" smtClean="0">
                <a:solidFill>
                  <a:srgbClr val="002060"/>
                </a:solidFill>
              </a:rPr>
              <a:t>4. Работы специального геологического назначения</a:t>
            </a:r>
          </a:p>
          <a:p>
            <a:endParaRPr lang="ru-RU" sz="1300" dirty="0" smtClean="0">
              <a:solidFill>
                <a:srgbClr val="002060"/>
              </a:solidFill>
            </a:endParaRPr>
          </a:p>
          <a:p>
            <a:r>
              <a:rPr lang="ru-RU" sz="1300" dirty="0" smtClean="0">
                <a:solidFill>
                  <a:srgbClr val="002060"/>
                </a:solidFill>
              </a:rPr>
              <a:t>5. Тематические </a:t>
            </a:r>
            <a:r>
              <a:rPr lang="ru-RU" sz="1300" dirty="0">
                <a:solidFill>
                  <a:srgbClr val="002060"/>
                </a:solidFill>
              </a:rPr>
              <a:t>и опытно-методические работы, связанные с геологическим </a:t>
            </a:r>
            <a:r>
              <a:rPr lang="ru-RU" sz="1300" dirty="0" smtClean="0">
                <a:solidFill>
                  <a:srgbClr val="002060"/>
                </a:solidFill>
              </a:rPr>
              <a:t>изучением недр</a:t>
            </a:r>
            <a:endParaRPr lang="ru-RU" sz="1300" dirty="0">
              <a:solidFill>
                <a:srgbClr val="002060"/>
              </a:solidFill>
            </a:endParaRPr>
          </a:p>
        </p:txBody>
      </p:sp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733934"/>
              </p:ext>
            </p:extLst>
          </p:nvPr>
        </p:nvGraphicFramePr>
        <p:xfrm>
          <a:off x="3539039" y="2055783"/>
          <a:ext cx="5497458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18"/>
          <p:cNvSpPr txBox="1"/>
          <p:nvPr/>
        </p:nvSpPr>
        <p:spPr>
          <a:xfrm>
            <a:off x="3814296" y="1352012"/>
            <a:ext cx="5150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ru-RU" sz="1400" dirty="0" smtClean="0">
                <a:solidFill>
                  <a:srgbClr val="002060"/>
                </a:solidFill>
              </a:rPr>
              <a:t>Распределение финансирования по федеральным округам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93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7</a:t>
            </a:fld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4818" y="674657"/>
            <a:ext cx="8856663" cy="59093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ru-RU" altLang="ru-RU" b="1" dirty="0">
                <a:solidFill>
                  <a:srgbClr val="002060"/>
                </a:solidFill>
              </a:rPr>
              <a:t>Мероприятия по государственному геологическому изучению </a:t>
            </a:r>
            <a:r>
              <a:rPr lang="ru-RU" altLang="ru-RU" b="1" dirty="0" smtClean="0">
                <a:solidFill>
                  <a:srgbClr val="002060"/>
                </a:solidFill>
              </a:rPr>
              <a:t>недр за счет государственных субсидий </a:t>
            </a:r>
            <a:r>
              <a:rPr lang="ru-RU" altLang="ru-RU" b="1" dirty="0">
                <a:solidFill>
                  <a:srgbClr val="002060"/>
                </a:solidFill>
              </a:rPr>
              <a:t>осуществляются </a:t>
            </a:r>
            <a:r>
              <a:rPr lang="ru-RU" altLang="ru-RU" b="1" dirty="0" smtClean="0">
                <a:solidFill>
                  <a:srgbClr val="002060"/>
                </a:solidFill>
              </a:rPr>
              <a:t>на </a:t>
            </a:r>
            <a:r>
              <a:rPr lang="ru-RU" altLang="ru-RU" b="1" dirty="0">
                <a:solidFill>
                  <a:srgbClr val="002060"/>
                </a:solidFill>
              </a:rPr>
              <a:t>территории Российской Федерации через </a:t>
            </a:r>
            <a:r>
              <a:rPr lang="ru-RU" altLang="ru-RU" b="1" i="1" dirty="0">
                <a:solidFill>
                  <a:srgbClr val="002060"/>
                </a:solidFill>
              </a:rPr>
              <a:t>распределенную систему</a:t>
            </a:r>
            <a:r>
              <a:rPr lang="ru-RU" altLang="ru-RU" b="1" dirty="0">
                <a:solidFill>
                  <a:srgbClr val="002060"/>
                </a:solidFill>
              </a:rPr>
              <a:t> </a:t>
            </a:r>
            <a:r>
              <a:rPr lang="ru-RU" altLang="ru-RU" b="1" i="1" dirty="0">
                <a:solidFill>
                  <a:srgbClr val="002060"/>
                </a:solidFill>
              </a:rPr>
              <a:t>государственных бюджетных учреждений</a:t>
            </a:r>
            <a:r>
              <a:rPr lang="ru-RU" altLang="ru-RU" b="1" dirty="0">
                <a:solidFill>
                  <a:srgbClr val="002060"/>
                </a:solidFill>
              </a:rPr>
              <a:t>, находящихся в ведении Федерального агентства по недропользованию. </a:t>
            </a:r>
          </a:p>
          <a:p>
            <a:pPr algn="just"/>
            <a:endParaRPr lang="ru-RU" altLang="ru-RU" sz="1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ru-RU" altLang="ru-RU" sz="1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ВСЕГЕИ</a:t>
            </a:r>
            <a:r>
              <a:rPr lang="ru-RU" alt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главной задачей которого является осуществление работ по региональному геологическому изучению недр,</a:t>
            </a:r>
          </a:p>
          <a:p>
            <a:pPr algn="just"/>
            <a:r>
              <a:rPr lang="ru-RU" altLang="ru-RU" sz="16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ВНИИОкеангеология</a:t>
            </a:r>
            <a:r>
              <a:rPr lang="ru-RU" alt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курирующее геологоразведочные работы в области геологического изучения континентального шельфа, Мирового океана, Арктики и Антарктики,</a:t>
            </a:r>
          </a:p>
          <a:p>
            <a:pPr algn="just"/>
            <a:r>
              <a:rPr lang="ru-RU" altLang="ru-RU" sz="1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ИМГРЭ,</a:t>
            </a:r>
            <a:r>
              <a:rPr lang="ru-RU" altLang="ru-RU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главной задачей которого является осуществление работ по многоцелевому геохимическому картированию территории Российской Федерации, </a:t>
            </a:r>
          </a:p>
          <a:p>
            <a:pPr algn="just"/>
            <a:r>
              <a:rPr lang="ru-RU" altLang="ru-RU" sz="1600" b="1" i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Гидроспецгеология</a:t>
            </a:r>
            <a:r>
              <a:rPr lang="ru-RU" alt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отвечающее за выполнение работ, связанных с прогнозом опасных геологических процессов и явлений, мониторингом геологической среды и гидрогеологическими исследованиями,</a:t>
            </a:r>
          </a:p>
          <a:p>
            <a:pPr algn="just"/>
            <a:r>
              <a:rPr lang="ru-RU" altLang="ru-RU" sz="1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ВИМС</a:t>
            </a:r>
            <a:r>
              <a:rPr lang="ru-RU" altLang="ru-RU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главной задачей которого является информационно-аналитическое и опытно-методическое обеспечение геологического изучения недр и воспроизводства минерально-сырьевой базы твердых полезных ископаемых,</a:t>
            </a:r>
          </a:p>
          <a:p>
            <a:pPr algn="just"/>
            <a:r>
              <a:rPr lang="ru-RU" altLang="ru-RU" sz="16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ВНИГНИ</a:t>
            </a:r>
            <a:r>
              <a:rPr lang="ru-RU" altLang="ru-RU" sz="1600" i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осуществляющее</a:t>
            </a:r>
            <a:r>
              <a:rPr lang="ru-RU" altLang="ru-RU" sz="1600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информационно-аналитическое и опытно-методическое обеспечение геологического изучения недр и воспроизводства минерально-сырьевой базы топливно-энергетического комплекса России.</a:t>
            </a:r>
          </a:p>
          <a:p>
            <a:pPr algn="just"/>
            <a:r>
              <a:rPr lang="ru-RU" altLang="ru-RU" sz="1600" b="1" i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Росгеолфонд</a:t>
            </a:r>
            <a:r>
              <a:rPr lang="ru-RU" altLang="ru-RU" sz="1600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ru-RU" altLang="ru-RU" sz="1600" dirty="0">
                <a:solidFill>
                  <a:srgbClr val="002060"/>
                </a:solidFill>
                <a:cs typeface="Times New Roman" panose="02020603050405020304" pitchFamily="18" charset="0"/>
              </a:rPr>
              <a:t>отвечающий за сбор, обработку, хранение, использование и предоставление в пользование геологической информации о недрах.</a:t>
            </a:r>
          </a:p>
        </p:txBody>
      </p:sp>
    </p:spTree>
    <p:extLst>
      <p:ext uri="{BB962C8B-B14F-4D97-AF65-F5344CB8AC3E}">
        <p14:creationId xmlns:p14="http://schemas.microsoft.com/office/powerpoint/2010/main" val="148435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2"/>
          <a:stretch/>
        </p:blipFill>
        <p:spPr>
          <a:xfrm>
            <a:off x="364795" y="520937"/>
            <a:ext cx="4105686" cy="407743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8901" y="897701"/>
            <a:ext cx="419539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региональных геолого-съемочных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геофизических работ: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Сводное и обзорное геологическое картографирование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м-ба 1:1 000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на территории суши РФ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масштаба 1:200 </a:t>
            </a:r>
            <a:r>
              <a:rPr lang="ru-RU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 на территории суши </a:t>
            </a: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 (региональные геолого-съемочные работы)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государственной сети опорных геолого-геофизических профилей, параметрических и сверхглубоких скважин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специальных гравиметрических работ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endParaRPr lang="ru-RU" sz="12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работ по геологическому картографированию на континентальном шельфе РФ, в Арктике, Антарктике, в Мировом океане и на архипелаге Шпицберген</a:t>
            </a:r>
            <a:endParaRPr lang="ru-RU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142" y="-41418"/>
            <a:ext cx="7242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Объемы  финансирования 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регионального  геологического изучения недр и  воспроизводства </a:t>
            </a:r>
            <a:r>
              <a:rPr lang="ru-RU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МСБ в </a:t>
            </a:r>
            <a:r>
              <a:rPr 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России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9441" y="1132040"/>
            <a:ext cx="77296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</a:t>
            </a:r>
            <a:r>
              <a:rPr lang="ru-RU" sz="1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-6571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00000"/>
              </a:lnSpc>
            </a:pPr>
            <a:r>
              <a:rPr lang="ru-RU" sz="1200" dirty="0">
                <a:ln w="0">
                  <a:noFill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на воспроизводство МСБ в России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4470481" y="1389530"/>
            <a:ext cx="630437" cy="228160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4470481" y="3897517"/>
            <a:ext cx="630437" cy="9613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4539768" y="3774141"/>
            <a:ext cx="552186" cy="86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H="1">
            <a:off x="4523516" y="2841812"/>
            <a:ext cx="568437" cy="9041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4505747" y="3862697"/>
            <a:ext cx="595171" cy="6465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4505747" y="1936376"/>
            <a:ext cx="586207" cy="17766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4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5"/>
          <p:cNvSpPr txBox="1"/>
          <p:nvPr/>
        </p:nvSpPr>
        <p:spPr>
          <a:xfrm>
            <a:off x="940484" y="4716340"/>
            <a:ext cx="38715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 </a:t>
            </a:r>
            <a:r>
              <a:rPr lang="ru-RU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геолого-съемочные и </a:t>
            </a:r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геофизические работы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940484" y="5517132"/>
            <a:ext cx="46524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 на реализацию подпрограммы ВИПР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908938" y="5216539"/>
            <a:ext cx="42659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Затраты на воспроизводство МСБ (ТПИ, УВС и подземные воды)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7"/>
          <p:cNvSpPr txBox="1"/>
          <p:nvPr/>
        </p:nvSpPr>
        <p:spPr>
          <a:xfrm>
            <a:off x="926571" y="5999833"/>
            <a:ext cx="25779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Суммарные объемы финансирования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940484" y="5752938"/>
            <a:ext cx="46458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Средства </a:t>
            </a:r>
            <a:r>
              <a:rPr lang="ru-RU" sz="105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недропользователей</a:t>
            </a:r>
            <a:r>
              <a:rPr lang="ru-RU" sz="105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воспроизводство МСБ (ТПИ и УВС)</a:t>
            </a:r>
            <a:endParaRPr lang="ru-RU" sz="10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044" y="6242660"/>
            <a:ext cx="8523913" cy="5078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данным: «Итоги работы Федерального агентства по недропользованию в 2016 году и планы на 2017 год (информационно-аналитические материалы)»,                                  Москва, 2017, Минерал-Инфо </a:t>
            </a:r>
            <a:r>
              <a:rPr lang="en-US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http://www.rosnedra.gov.ru/data/Files/File/3196.pdf</a:t>
            </a:r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9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протокол заседания НТС Федерального агентства по недропользованию от 23.12.2016 №АМ-00-17/3-пр</a:t>
            </a:r>
            <a:endParaRPr lang="ru-RU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908938" y="4926825"/>
            <a:ext cx="40446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работы общегеологического и специального назначения</a:t>
            </a:r>
            <a:endParaRPr lang="ru-RU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60" t="35395" r="5720" b="49584"/>
          <a:stretch/>
        </p:blipFill>
        <p:spPr>
          <a:xfrm>
            <a:off x="645299" y="5520509"/>
            <a:ext cx="304800" cy="20618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5" t="70662" r="-1"/>
          <a:stretch/>
        </p:blipFill>
        <p:spPr>
          <a:xfrm>
            <a:off x="661270" y="5805494"/>
            <a:ext cx="312795" cy="40272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959" r="1091" b="67394"/>
          <a:stretch/>
        </p:blipFill>
        <p:spPr>
          <a:xfrm>
            <a:off x="661270" y="4751281"/>
            <a:ext cx="293151" cy="47447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2" t="54335" r="8746" b="33910"/>
          <a:stretch/>
        </p:blipFill>
        <p:spPr>
          <a:xfrm>
            <a:off x="661270" y="5251041"/>
            <a:ext cx="280477" cy="194176"/>
          </a:xfrm>
          <a:prstGeom prst="rect">
            <a:avLst/>
          </a:prstGeom>
        </p:spPr>
      </p:pic>
      <p:sp>
        <p:nvSpPr>
          <p:cNvPr id="5" name="Левая фигурная скобка 4"/>
          <p:cNvSpPr/>
          <p:nvPr/>
        </p:nvSpPr>
        <p:spPr>
          <a:xfrm>
            <a:off x="582755" y="4748038"/>
            <a:ext cx="45719" cy="100165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665" y="4575253"/>
            <a:ext cx="523220" cy="1300997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</a:rPr>
              <a:t>Средства </a:t>
            </a:r>
            <a:r>
              <a:rPr lang="ru-RU" sz="1100" dirty="0" err="1" smtClean="0">
                <a:solidFill>
                  <a:srgbClr val="002060"/>
                </a:solidFill>
              </a:rPr>
              <a:t>федераль</a:t>
            </a:r>
            <a:r>
              <a:rPr lang="ru-RU" sz="1100" dirty="0" smtClean="0">
                <a:solidFill>
                  <a:srgbClr val="002060"/>
                </a:solidFill>
              </a:rPr>
              <a:t>-</a:t>
            </a:r>
          </a:p>
          <a:p>
            <a:pPr algn="ctr"/>
            <a:r>
              <a:rPr lang="ru-RU" sz="1100" dirty="0" err="1" smtClean="0">
                <a:solidFill>
                  <a:srgbClr val="002060"/>
                </a:solidFill>
              </a:rPr>
              <a:t>ного</a:t>
            </a:r>
            <a:r>
              <a:rPr lang="ru-RU" sz="1100" dirty="0" smtClean="0">
                <a:solidFill>
                  <a:srgbClr val="002060"/>
                </a:solidFill>
              </a:rPr>
              <a:t> бюджета</a:t>
            </a:r>
            <a:endParaRPr lang="ru-RU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2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" y="0"/>
            <a:ext cx="9144000" cy="457200"/>
          </a:xfrm>
          <a:prstGeom prst="rect">
            <a:avLst/>
          </a:prstGeom>
          <a:solidFill>
            <a:srgbClr val="5C5C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-9028" y="0"/>
            <a:ext cx="302079" cy="6858000"/>
          </a:xfrm>
          <a:prstGeom prst="roundRect">
            <a:avLst>
              <a:gd name="adj" fmla="val 32883"/>
            </a:avLst>
          </a:prstGeom>
          <a:gradFill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just">
              <a:lnSpc>
                <a:spcPts val="1500"/>
              </a:lnSpc>
            </a:pPr>
            <a:r>
              <a:rPr lang="ru-RU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 геологическая  карта – основа минерально-сырьевого  потенциала   России</a:t>
            </a:r>
            <a:endParaRPr lang="ru-RU" sz="1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000" y="113904"/>
            <a:ext cx="8560677" cy="28623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Востребованность результатов регионального геологического изучения недр 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72602" y="6454865"/>
            <a:ext cx="32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_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62592" y="5270127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1864" y="5270127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88793" y="5258450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26289" y="5270127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722613" y="5270128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8460" y="1504261"/>
            <a:ext cx="4357840" cy="9602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  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«Интерактивная электронная карта недропользования РФ» </a:t>
            </a: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содержит обобщённую информацию о геологическом строении и недропользовании территории России.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Общее количество просмотров -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160 000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3756" y="543252"/>
            <a:ext cx="9001989" cy="48013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Начиная с 2012 г. оперативная информация </a:t>
            </a:r>
            <a:r>
              <a:rPr lang="ru-RU" altLang="ru-RU" sz="13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результатах Регионального геологического изучения </a:t>
            </a: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недр доступна через официальные сайты </a:t>
            </a:r>
            <a:r>
              <a:rPr lang="ru-RU" altLang="ru-RU" sz="135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Роснедр</a:t>
            </a:r>
            <a:r>
              <a:rPr lang="ru-RU" altLang="ru-RU" sz="135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ФГБУ «ВСЕГЕИ»  </a:t>
            </a:r>
            <a:endParaRPr lang="ru-RU" sz="135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0253291"/>
              </p:ext>
            </p:extLst>
          </p:nvPr>
        </p:nvGraphicFramePr>
        <p:xfrm>
          <a:off x="249041" y="2836780"/>
          <a:ext cx="4572000" cy="259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261500"/>
              </p:ext>
            </p:extLst>
          </p:nvPr>
        </p:nvGraphicFramePr>
        <p:xfrm>
          <a:off x="4538213" y="3075226"/>
          <a:ext cx="4246031" cy="2523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374356" y="5569643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25379" y="5565339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83848" y="5565339"/>
            <a:ext cx="612397" cy="318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789867" y="1504262"/>
            <a:ext cx="4202577" cy="794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WMS</a:t>
            </a: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ресурс  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«База данных Государственных геологических карт».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Ресурс опубликован в 2015 г. Общее количество обращений - более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15 000 000</a:t>
            </a:r>
            <a:endParaRPr lang="ru-RU" altLang="ru-RU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128313" y="3328736"/>
            <a:ext cx="22127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Просмотры </a:t>
            </a:r>
            <a:r>
              <a:rPr lang="ru-RU" alt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  по годам</a:t>
            </a:r>
            <a:endParaRPr lang="ru-RU" sz="1200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623400" y="2907375"/>
            <a:ext cx="3041089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Ежемесячное </a:t>
            </a:r>
            <a:r>
              <a:rPr lang="ru-RU" altLang="ru-RU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altLang="ru-RU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обращений</a:t>
            </a:r>
            <a:endParaRPr lang="ru-RU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" descr="ФЕДЕРАЛЬНОЕ АГЕНТСТВО ПО НЕДРОПОЛЬЗОВАНИЮ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1" y="0"/>
            <a:ext cx="43159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трелка вниз 26"/>
          <p:cNvSpPr/>
          <p:nvPr/>
        </p:nvSpPr>
        <p:spPr>
          <a:xfrm rot="3840000">
            <a:off x="3019029" y="844651"/>
            <a:ext cx="203753" cy="832781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7493807">
            <a:off x="6785652" y="744110"/>
            <a:ext cx="258595" cy="93101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>
            <a:off x="2202747" y="2610308"/>
            <a:ext cx="434231" cy="533647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низ 30"/>
          <p:cNvSpPr/>
          <p:nvPr/>
        </p:nvSpPr>
        <p:spPr>
          <a:xfrm>
            <a:off x="6972294" y="2412650"/>
            <a:ext cx="434231" cy="473925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112124" y="6554087"/>
            <a:ext cx="2057400" cy="365125"/>
          </a:xfrm>
        </p:spPr>
        <p:txBody>
          <a:bodyPr/>
          <a:lstStyle/>
          <a:p>
            <a:fld id="{3EF4D88D-46EA-498E-9F2D-332859E43048}" type="slidenum">
              <a:rPr lang="ru-RU" b="1" smtClean="0">
                <a:solidFill>
                  <a:srgbClr val="002060"/>
                </a:solidFill>
              </a:rPr>
              <a:t>9</a:t>
            </a:fld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9" name="Picture 4" descr="http://tmregister.ru/base/1991/DOC/DOCURUTM/DOC207V1/D20711D1/20711200/000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094" y="75305"/>
            <a:ext cx="787400" cy="31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13095" y="5869069"/>
            <a:ext cx="4179349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По данным: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  <a:hlinkClick r:id="rId6"/>
            </a:endParaRPr>
          </a:p>
          <a:p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</a:t>
            </a:r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://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webmapget.vsegei.ru/index.html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 - База данных </a:t>
            </a:r>
            <a:r>
              <a:rPr lang="ru-RU" sz="105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Госгеолкарт</a:t>
            </a:r>
            <a:endParaRPr lang="ru-RU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http://portal.onegeology.org/OnegeologyGlobal/</a:t>
            </a:r>
            <a:r>
              <a:rPr lang="ru-RU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– портал </a:t>
            </a:r>
            <a:r>
              <a:rPr lang="ru-RU" alt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</a:p>
          <a:p>
            <a:r>
              <a:rPr lang="ru-RU" alt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OneGeology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914949" y="955361"/>
            <a:ext cx="2302233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ru-RU" altLang="ru-RU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alt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OneGeology</a:t>
            </a:r>
            <a:r>
              <a:rPr lang="ru-R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8460" y="5913893"/>
            <a:ext cx="420975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По данным: Сводная аналитическая записка ФГБУ «Росгеолфонд» по оказанию государственной услуги по предоставлению в пользование геологической информации о недрах (письмо ФГБУ «Росгеолфонд» Исх. от 08.06.2017 г. №АК-11/2444)</a:t>
            </a:r>
            <a:endParaRPr 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33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5046</TotalTime>
  <Words>2709</Words>
  <Application>Microsoft Office PowerPoint</Application>
  <PresentationFormat>Экран (4:3)</PresentationFormat>
  <Paragraphs>432</Paragraphs>
  <Slides>23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Вербицкий Иван Владимирович</dc:creator>
  <cp:lastModifiedBy>Шнейдер Ольга Геннадьевна</cp:lastModifiedBy>
  <cp:revision>299</cp:revision>
  <cp:lastPrinted>2017-08-21T09:35:53Z</cp:lastPrinted>
  <dcterms:created xsi:type="dcterms:W3CDTF">2017-07-19T08:25:51Z</dcterms:created>
  <dcterms:modified xsi:type="dcterms:W3CDTF">2017-09-22T15:30:25Z</dcterms:modified>
</cp:coreProperties>
</file>