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ptx" ContentType="application/vnd.openxmlformats-officedocument.presentationml.presentatio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51"/>
  </p:notesMasterIdLst>
  <p:sldIdLst>
    <p:sldId id="339" r:id="rId2"/>
    <p:sldId id="396" r:id="rId3"/>
    <p:sldId id="397" r:id="rId4"/>
    <p:sldId id="386" r:id="rId5"/>
    <p:sldId id="345" r:id="rId6"/>
    <p:sldId id="344" r:id="rId7"/>
    <p:sldId id="346" r:id="rId8"/>
    <p:sldId id="398" r:id="rId9"/>
    <p:sldId id="412" r:id="rId10"/>
    <p:sldId id="399" r:id="rId11"/>
    <p:sldId id="400" r:id="rId12"/>
    <p:sldId id="402" r:id="rId13"/>
    <p:sldId id="393" r:id="rId14"/>
    <p:sldId id="394" r:id="rId15"/>
    <p:sldId id="405" r:id="rId16"/>
    <p:sldId id="407" r:id="rId17"/>
    <p:sldId id="351" r:id="rId18"/>
    <p:sldId id="391" r:id="rId19"/>
    <p:sldId id="408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367" r:id="rId35"/>
    <p:sldId id="368" r:id="rId36"/>
    <p:sldId id="403" r:id="rId37"/>
    <p:sldId id="427" r:id="rId38"/>
    <p:sldId id="409" r:id="rId39"/>
    <p:sldId id="410" r:id="rId40"/>
    <p:sldId id="411" r:id="rId41"/>
    <p:sldId id="428" r:id="rId42"/>
    <p:sldId id="429" r:id="rId43"/>
    <p:sldId id="430" r:id="rId44"/>
    <p:sldId id="431" r:id="rId45"/>
    <p:sldId id="432" r:id="rId46"/>
    <p:sldId id="433" r:id="rId47"/>
    <p:sldId id="434" r:id="rId48"/>
    <p:sldId id="435" r:id="rId49"/>
    <p:sldId id="436" r:id="rId50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0000"/>
    <a:srgbClr val="FF5050"/>
    <a:srgbClr val="000000"/>
    <a:srgbClr val="996600"/>
    <a:srgbClr val="0000FF"/>
    <a:srgbClr val="9966FF"/>
    <a:srgbClr val="FF33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5904" autoAdjust="0"/>
    <p:restoredTop sz="94660"/>
  </p:normalViewPr>
  <p:slideViewPr>
    <p:cSldViewPr>
      <p:cViewPr varScale="1">
        <p:scale>
          <a:sx n="76" d="100"/>
          <a:sy n="76" d="100"/>
        </p:scale>
        <p:origin x="-112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80;&#1089;&#1077;&#1083;&#1077;&#1074;&#1091;%20&#1082;&#1086;&#1087;&#1080;&#1103;%20&#1084;&#1072;&#1090;&#1077;&#1088;&#1080;&#1072;&#1083;&#1086;&#1074;%20&#1085;&#1072;%2014.09.17%20&#1072;&#1085;&#1072;&#1083;&#1080;&#1079;%20&#1052;&#1057;&#1041;%20&#1082;%2015.09.17\22,09,17%20&#1054;&#1082;&#1086;&#1085;&#1095;&#1072;&#1090;&#1077;&#1083;&#1100;&#1085;&#1099;&#1077;%20&#1082;&#1086;&#1101;&#1092;&#1092;&#1080;&#1094;&#1080;&#1077;&#1085;&#1090;&#1099;%20&#1080;%20&#1084;&#1072;&#1090;&#1077;&#1088;&#1080;&#1072;&#1083;&#1099;\&#1056;&#1080;&#1089;3_070917_&#1056;&#1072;&#1089;&#1095;_&#1044;&#1077;&#1085;&#1077;&#1075;_&#1043;&#1088;&#1072;&#1092;&#1080;&#1082;&#1080;_&#1042;&#1086;&#1089;&#1090;&#1088;&#1077;&#1073;.xlsx" TargetMode="External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themeOverride" Target="../theme/themeOverride2.xml"/><Relationship Id="rId2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4" Type="http://schemas.microsoft.com/office/2011/relationships/chartStyle" Target="style3.xml"/><Relationship Id="rId5" Type="http://schemas.microsoft.com/office/2011/relationships/chartColorStyle" Target="colors3.xml"/><Relationship Id="rId1" Type="http://schemas.openxmlformats.org/officeDocument/2006/relationships/themeOverride" Target="../theme/themeOverride3.xml"/><Relationship Id="rId2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4" Type="http://schemas.microsoft.com/office/2011/relationships/chartColorStyle" Target="colors4.xml"/><Relationship Id="rId1" Type="http://schemas.openxmlformats.org/officeDocument/2006/relationships/themeOverride" Target="../theme/themeOverride4.xml"/><Relationship Id="rId2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4" Type="http://schemas.microsoft.com/office/2011/relationships/chartColorStyle" Target="colors5.xml"/><Relationship Id="rId1" Type="http://schemas.openxmlformats.org/officeDocument/2006/relationships/oleObject" Target="file:///\\blackhole.tsnigri.ru\DIRECT\&#1047;&#1040;&#1055;&#1056;&#1054;&#1057;&#1067;%20&#1048;%20&#1054;&#1058;&#1042;&#1045;&#1058;&#1067;%20&#1087;&#1086;%20&#1060;&#1041;&#1059;\2017.07.17%20&#1050;&#1080;&#1089;&#1077;&#1083;&#1077;&#1074;%20&#1072;&#1085;&#1072;&#1083;&#1080;&#1079;%20&#1052;&#1057;&#1041;%20&#1082;%2015.09.17\&#1048;&#1074;&#1072;&#1085;&#1086;&#1074;\&#1055;&#1088;&#1080;&#1088;&#1086;&#1089;&#1090;%20&#1079;&#1072;&#1087;&#1072;&#1089;&#1086;&#1074;%20&#1074;%20&#1088;&#1091;&#1076;&#1085;&#1099;&#1093;%20&#1084;&#1077;&#1089;&#1090;&#1086;&#1088;.%20&#1080;%20&#1088;&#1072;&#1089;&#1095;&#1077;&#1090;%20&#1086;&#1073;&#1098;&#1077;&#1084;&#1072;%20&#1077;&#1078;&#1077;&#1075;&#1086;&#1076;&#1085;&#1086;&#1081;%20&#1076;&#1086;&#1088;&#1072;&#1079;&#1074;&#1077;&#1076;&#1082;&#1080;.xlsx" TargetMode="External"/><Relationship Id="rId2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Relationship Id="rId3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blackhole.tsnigri.ru\DIRECT\&#1047;&#1040;&#1055;&#1056;&#1054;&#1057;&#1067;%20&#1048;%20&#1054;&#1058;&#1042;&#1045;&#1058;&#1067;%20&#1087;&#1086;%20&#1060;&#1041;&#1059;\2017.07.17%20&#1050;&#1080;&#1089;&#1077;&#1083;&#1077;&#1074;%20&#1072;&#1085;&#1072;&#1083;&#1080;&#1079;%20&#1052;&#1057;&#1041;%20&#1082;%2015.09.17\&#1048;&#1074;&#1072;&#1085;&#1086;&#1074;\&#1060;&#1080;&#1085;&#1072;&#1085;&#1089;&#1080;&#1088;&#1086;&#1074;&#1072;&#1085;&#1080;&#1077;%20&#1087;&#1086;%20&#1060;&#1041;%20&#1079;&#1086;&#1083;&#1086;&#1090;&#1072;%20&#1080;%20&#1089;%20&#1080;&#1085;&#1092;&#1083;&#1103;&#1094;..xlsx" TargetMode="External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4" Type="http://schemas.microsoft.com/office/2011/relationships/chartColorStyle" Target="colors8.xml"/><Relationship Id="rId1" Type="http://schemas.openxmlformats.org/officeDocument/2006/relationships/oleObject" Target="file:///\\blackhole.tsnigri.ru\DIRECT\&#1047;&#1040;&#1055;&#1056;&#1054;&#1057;&#1067;%20&#1048;%20&#1054;&#1058;&#1042;&#1045;&#1058;&#1067;%20&#1087;&#1086;%20&#1060;&#1041;&#1059;\2017.07.17%20&#1050;&#1080;&#1089;&#1077;&#1083;&#1077;&#1074;%20&#1072;&#1085;&#1072;&#1083;&#1080;&#1079;%20&#1052;&#1057;&#1041;%20&#1082;%2015.09.17\&#1054;&#1082;&#1086;&#1085;&#1095;&#1072;&#1090;&#1077;&#1083;&#1100;&#1085;&#1099;&#1077;%20&#1082;&#1086;&#1101;&#1092;&#1092;&#1080;&#1094;&#1080;&#1077;&#1085;&#1090;&#1099;%20&#1080;%20&#1084;&#1072;&#1090;&#1077;&#1088;&#1080;&#1072;&#1083;&#1099;\&#1055;&#1088;&#1080;&#1083;.%2010.%20&#1058;&#1072;&#1073;&#1083;.%20&#1085;&#1086;&#1088;&#1084;.%20&#1043;&#1056;&#1056;_&#1057;&#1090;&#1086;&#1080;&#1084;&#1086;&#1089;&#1090;&#1100;%20&#1087;&#1088;&#1080;&#1088;&#1086;&#1089;&#1090;&#1072;%20&#1055;&#1056;%20&#1080;%20&#1079;&#1072;&#1087;&#1072;&#1089;&#1086;&#1074;%20&#1042;&#1048;&#1055;&#1056;%201.xlsx" TargetMode="External"/><Relationship Id="rId2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blackhole.tsnigri.ru\DIRECT\&#1047;&#1040;&#1055;&#1056;&#1054;&#1057;&#1067;%20&#1048;%20&#1054;&#1058;&#1042;&#1045;&#1058;&#1067;%20&#1087;&#1086;%20&#1060;&#1041;&#1059;\2017.07.17%20&#1050;&#1080;&#1089;&#1077;&#1083;&#1077;&#1074;%20&#1072;&#1085;&#1072;&#1083;&#1080;&#1079;%20&#1052;&#1057;&#1041;%20&#1082;%2015.09.17\&#1061;&#1072;&#1089;&#1072;&#1085;&#1086;&#1074;_&#1063;&#1077;&#1088;&#1085;&#1099;&#1093;_&#1088;&#1077;&#1089;&#1091;&#1088;&#1089;&#1099;_07.xlsx" TargetMode="External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tx1"/>
                </a:solidFill>
              </a:rPr>
              <a:t>Запасы золота </a:t>
            </a:r>
            <a:r>
              <a:rPr lang="ru-RU" sz="1800" b="1" baseline="0" dirty="0">
                <a:solidFill>
                  <a:schemeClr val="tx1"/>
                </a:solidFill>
              </a:rPr>
              <a:t>с</a:t>
            </a:r>
            <a:r>
              <a:rPr lang="ru-RU" sz="1800" b="1" dirty="0">
                <a:solidFill>
                  <a:schemeClr val="tx1"/>
                </a:solidFill>
              </a:rPr>
              <a:t>обственно золоторудных месторождений</a:t>
            </a:r>
            <a:r>
              <a:rPr lang="ru-RU" sz="1800" b="1" baseline="0" dirty="0">
                <a:solidFill>
                  <a:schemeClr val="tx1"/>
                </a:solidFill>
              </a:rPr>
              <a:t> РФ</a:t>
            </a:r>
            <a:endParaRPr lang="ru-RU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rgbClr val="FFFF00"/>
              </a:solidFill>
            </a:ln>
            <a:effectLst/>
          </c:spPr>
          <c:invertIfNegative val="0"/>
          <c:cat>
            <c:numRef>
              <c:f>Лист1!$B$4:$B$16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Лист1!$C$4:$C$16</c:f>
              <c:numCache>
                <c:formatCode>General</c:formatCode>
                <c:ptCount val="13"/>
                <c:pt idx="0">
                  <c:v>2674.1</c:v>
                </c:pt>
                <c:pt idx="1">
                  <c:v>2692.3</c:v>
                </c:pt>
                <c:pt idx="2">
                  <c:v>3774.1</c:v>
                </c:pt>
                <c:pt idx="3">
                  <c:v>4358.2</c:v>
                </c:pt>
                <c:pt idx="4">
                  <c:v>4654.900000000001</c:v>
                </c:pt>
                <c:pt idx="5">
                  <c:v>4809.0</c:v>
                </c:pt>
                <c:pt idx="6">
                  <c:v>4843.5</c:v>
                </c:pt>
                <c:pt idx="7">
                  <c:v>4815.1</c:v>
                </c:pt>
                <c:pt idx="8">
                  <c:v>4816.0</c:v>
                </c:pt>
                <c:pt idx="9">
                  <c:v>4831.2</c:v>
                </c:pt>
                <c:pt idx="10">
                  <c:v>4889.6</c:v>
                </c:pt>
                <c:pt idx="11">
                  <c:v>5045.3</c:v>
                </c:pt>
                <c:pt idx="12">
                  <c:v>5502.3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Лист1!$B$4:$B$16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Лист1!$D$4:$D$16</c:f>
              <c:numCache>
                <c:formatCode>General</c:formatCode>
                <c:ptCount val="13"/>
                <c:pt idx="0">
                  <c:v>1640.1</c:v>
                </c:pt>
                <c:pt idx="1">
                  <c:v>1894.0</c:v>
                </c:pt>
                <c:pt idx="2">
                  <c:v>1980.3</c:v>
                </c:pt>
                <c:pt idx="3">
                  <c:v>2381.1</c:v>
                </c:pt>
                <c:pt idx="4">
                  <c:v>2253.7</c:v>
                </c:pt>
                <c:pt idx="5">
                  <c:v>2770.5</c:v>
                </c:pt>
                <c:pt idx="6">
                  <c:v>2983.8</c:v>
                </c:pt>
                <c:pt idx="7">
                  <c:v>3110.4</c:v>
                </c:pt>
                <c:pt idx="8">
                  <c:v>3293.7</c:v>
                </c:pt>
                <c:pt idx="9">
                  <c:v>3447.3</c:v>
                </c:pt>
                <c:pt idx="10">
                  <c:v>3695.1</c:v>
                </c:pt>
                <c:pt idx="11">
                  <c:v>3938.1</c:v>
                </c:pt>
                <c:pt idx="12">
                  <c:v>4261.0</c:v>
                </c:pt>
              </c:numCache>
            </c:numRef>
          </c:val>
        </c:ser>
        <c:ser>
          <c:idx val="2"/>
          <c:order val="2"/>
          <c:spPr>
            <a:solidFill>
              <a:srgbClr val="FFC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Лист1!$B$4:$B$16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Лист1!$E$4:$E$16</c:f>
              <c:numCache>
                <c:formatCode>General</c:formatCode>
                <c:ptCount val="13"/>
                <c:pt idx="0">
                  <c:v>4314.2</c:v>
                </c:pt>
                <c:pt idx="1">
                  <c:v>4586.3</c:v>
                </c:pt>
                <c:pt idx="2">
                  <c:v>5754.4</c:v>
                </c:pt>
                <c:pt idx="3">
                  <c:v>6739.3</c:v>
                </c:pt>
                <c:pt idx="4">
                  <c:v>6908.6</c:v>
                </c:pt>
                <c:pt idx="5">
                  <c:v>7579.5</c:v>
                </c:pt>
                <c:pt idx="6">
                  <c:v>7827.3</c:v>
                </c:pt>
                <c:pt idx="7">
                  <c:v>7925.5</c:v>
                </c:pt>
                <c:pt idx="8">
                  <c:v>8109.7</c:v>
                </c:pt>
                <c:pt idx="9">
                  <c:v>8278.5</c:v>
                </c:pt>
                <c:pt idx="10">
                  <c:v>8584.7</c:v>
                </c:pt>
                <c:pt idx="11">
                  <c:v>8983.4</c:v>
                </c:pt>
                <c:pt idx="12">
                  <c:v>9763.29999999999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3756328"/>
        <c:axId val="2101461656"/>
      </c:barChart>
      <c:catAx>
        <c:axId val="2053756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461656"/>
        <c:crosses val="autoZero"/>
        <c:auto val="1"/>
        <c:lblAlgn val="ctr"/>
        <c:lblOffset val="100"/>
        <c:noMultiLvlLbl val="0"/>
      </c:catAx>
      <c:valAx>
        <c:axId val="2101461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b="1"/>
                  <a:t>Запасы, </a:t>
                </a:r>
                <a:r>
                  <a:rPr lang="ru-RU"/>
                  <a:t>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3756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'300 ттон'!$T$9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'300 ттон'!$S$10:$S$18</c:f>
              <c:numCache>
                <c:formatCode>General</c:formatCode>
                <c:ptCount val="9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</c:numCache>
            </c:numRef>
          </c:cat>
          <c:val>
            <c:numRef>
              <c:f>'300 ттон'!$T$10:$T$18</c:f>
              <c:numCache>
                <c:formatCode>0.0</c:formatCode>
                <c:ptCount val="9"/>
                <c:pt idx="0">
                  <c:v>1873.722461957756</c:v>
                </c:pt>
                <c:pt idx="1">
                  <c:v>3435.157846922553</c:v>
                </c:pt>
                <c:pt idx="2">
                  <c:v>5290.14308426073</c:v>
                </c:pt>
                <c:pt idx="3">
                  <c:v>7758.87652358241</c:v>
                </c:pt>
                <c:pt idx="4">
                  <c:v>10058.82920735862</c:v>
                </c:pt>
                <c:pt idx="5">
                  <c:v>12405.88935574229</c:v>
                </c:pt>
                <c:pt idx="6">
                  <c:v>15121.77324172912</c:v>
                </c:pt>
                <c:pt idx="7">
                  <c:v>16110.22085850556</c:v>
                </c:pt>
                <c:pt idx="8">
                  <c:v>17153.5494474373</c:v>
                </c:pt>
              </c:numCache>
            </c:numRef>
          </c:val>
        </c:ser>
        <c:ser>
          <c:idx val="1"/>
          <c:order val="1"/>
          <c:tx>
            <c:strRef>
              <c:f>'300 ттон'!$U$9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'300 ттон'!$S$10:$S$18</c:f>
              <c:numCache>
                <c:formatCode>General</c:formatCode>
                <c:ptCount val="9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</c:numCache>
            </c:numRef>
          </c:cat>
          <c:val>
            <c:numRef>
              <c:f>'300 ттон'!$U$10:$U$18</c:f>
              <c:numCache>
                <c:formatCode>0.0</c:formatCode>
                <c:ptCount val="9"/>
                <c:pt idx="0">
                  <c:v>2467.6</c:v>
                </c:pt>
                <c:pt idx="1">
                  <c:v>3891.6</c:v>
                </c:pt>
                <c:pt idx="2">
                  <c:v>5277.0</c:v>
                </c:pt>
                <c:pt idx="3">
                  <c:v>3662.0</c:v>
                </c:pt>
                <c:pt idx="4">
                  <c:v>3605.0</c:v>
                </c:pt>
                <c:pt idx="5">
                  <c:v>3916.0</c:v>
                </c:pt>
                <c:pt idx="6">
                  <c:v>3074.0</c:v>
                </c:pt>
                <c:pt idx="7">
                  <c:v>3161.0</c:v>
                </c:pt>
                <c:pt idx="8">
                  <c:v>2157.0</c:v>
                </c:pt>
              </c:numCache>
            </c:numRef>
          </c:val>
        </c:ser>
        <c:ser>
          <c:idx val="2"/>
          <c:order val="2"/>
          <c:tx>
            <c:strRef>
              <c:f>'300 ттон'!$V$8</c:f>
              <c:strCache>
                <c:ptCount val="1"/>
                <c:pt idx="0">
                  <c:v>по ТПИ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rgbClr val="FF0000"/>
              </a:solidFill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'300 ттон'!$S$10:$S$18</c:f>
              <c:numCache>
                <c:formatCode>General</c:formatCode>
                <c:ptCount val="9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</c:numCache>
            </c:numRef>
          </c:cat>
          <c:val>
            <c:numRef>
              <c:f>'300 ттон'!$V$10:$V$18</c:f>
              <c:numCache>
                <c:formatCode>0.0</c:formatCode>
                <c:ptCount val="9"/>
                <c:pt idx="0">
                  <c:v>2463.382920735862</c:v>
                </c:pt>
                <c:pt idx="1">
                  <c:v>4482.53747444924</c:v>
                </c:pt>
                <c:pt idx="2">
                  <c:v>6604.214626391095</c:v>
                </c:pt>
                <c:pt idx="3">
                  <c:v>10046.1933227345</c:v>
                </c:pt>
                <c:pt idx="4">
                  <c:v>13699.1194975017</c:v>
                </c:pt>
                <c:pt idx="5">
                  <c:v>19114.99431932772</c:v>
                </c:pt>
                <c:pt idx="6">
                  <c:v>19990.9842255659</c:v>
                </c:pt>
                <c:pt idx="7">
                  <c:v>21297.71197494435</c:v>
                </c:pt>
                <c:pt idx="8">
                  <c:v>22676.99236951218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5"/>
        <c:overlap val="-27"/>
        <c:axId val="2140591080"/>
        <c:axId val="2113162808"/>
      </c:barChart>
      <c:catAx>
        <c:axId val="214059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3162808"/>
        <c:crosses val="autoZero"/>
        <c:auto val="1"/>
        <c:lblAlgn val="ctr"/>
        <c:lblOffset val="100"/>
        <c:noMultiLvlLbl val="0"/>
      </c:catAx>
      <c:valAx>
        <c:axId val="2113162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0591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tx1"/>
                </a:solidFill>
              </a:rPr>
              <a:t>Запасы золота комплексных золоторудных месторождений РФ</a:t>
            </a:r>
          </a:p>
        </c:rich>
      </c:tx>
      <c:layout>
        <c:manualLayout>
          <c:xMode val="edge"/>
          <c:yMode val="edge"/>
          <c:x val="0.155829534466086"/>
          <c:y val="0.03703705775676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rgbClr val="FFFF00"/>
              </a:solidFill>
            </a:ln>
            <a:effectLst/>
          </c:spPr>
          <c:invertIfNegative val="0"/>
          <c:cat>
            <c:numRef>
              <c:f>Лист1!$L$4:$L$16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Лист1!$M$4:$M$16</c:f>
              <c:numCache>
                <c:formatCode>General</c:formatCode>
                <c:ptCount val="13"/>
                <c:pt idx="0">
                  <c:v>1732.0</c:v>
                </c:pt>
                <c:pt idx="1">
                  <c:v>1708.9</c:v>
                </c:pt>
                <c:pt idx="2">
                  <c:v>1885.6</c:v>
                </c:pt>
                <c:pt idx="3">
                  <c:v>1935.6</c:v>
                </c:pt>
                <c:pt idx="4">
                  <c:v>2006.4</c:v>
                </c:pt>
                <c:pt idx="5">
                  <c:v>1972.3</c:v>
                </c:pt>
                <c:pt idx="6">
                  <c:v>1986.6</c:v>
                </c:pt>
                <c:pt idx="7">
                  <c:v>2150.8</c:v>
                </c:pt>
                <c:pt idx="8">
                  <c:v>2119.6</c:v>
                </c:pt>
                <c:pt idx="9">
                  <c:v>2123.9</c:v>
                </c:pt>
                <c:pt idx="10">
                  <c:v>2041.9</c:v>
                </c:pt>
                <c:pt idx="11">
                  <c:v>2061.0</c:v>
                </c:pt>
                <c:pt idx="12">
                  <c:v>2050.0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Лист1!$L$4:$L$16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Лист1!$N$4:$N$16</c:f>
              <c:numCache>
                <c:formatCode>General</c:formatCode>
                <c:ptCount val="13"/>
                <c:pt idx="0">
                  <c:v>668.5</c:v>
                </c:pt>
                <c:pt idx="1">
                  <c:v>718.9</c:v>
                </c:pt>
                <c:pt idx="2">
                  <c:v>750.1</c:v>
                </c:pt>
                <c:pt idx="3">
                  <c:v>859.4</c:v>
                </c:pt>
                <c:pt idx="4">
                  <c:v>934.1</c:v>
                </c:pt>
                <c:pt idx="5">
                  <c:v>1051.3</c:v>
                </c:pt>
                <c:pt idx="6">
                  <c:v>1080.9</c:v>
                </c:pt>
                <c:pt idx="7">
                  <c:v>1142.8</c:v>
                </c:pt>
                <c:pt idx="8">
                  <c:v>1250.5</c:v>
                </c:pt>
                <c:pt idx="9">
                  <c:v>1258.5</c:v>
                </c:pt>
                <c:pt idx="10">
                  <c:v>1275.9</c:v>
                </c:pt>
                <c:pt idx="11">
                  <c:v>1562.1</c:v>
                </c:pt>
                <c:pt idx="12">
                  <c:v>1539.3</c:v>
                </c:pt>
              </c:numCache>
            </c:numRef>
          </c:val>
        </c:ser>
        <c:ser>
          <c:idx val="2"/>
          <c:order val="2"/>
          <c:spPr>
            <a:solidFill>
              <a:srgbClr val="FFC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Лист1!$L$4:$L$16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Лист1!$O$4:$O$16</c:f>
              <c:numCache>
                <c:formatCode>General</c:formatCode>
                <c:ptCount val="13"/>
                <c:pt idx="0">
                  <c:v>2400.5</c:v>
                </c:pt>
                <c:pt idx="1">
                  <c:v>2427.8</c:v>
                </c:pt>
                <c:pt idx="2">
                  <c:v>2635.7</c:v>
                </c:pt>
                <c:pt idx="3">
                  <c:v>2795.0</c:v>
                </c:pt>
                <c:pt idx="4">
                  <c:v>2940.5</c:v>
                </c:pt>
                <c:pt idx="5">
                  <c:v>3023.6</c:v>
                </c:pt>
                <c:pt idx="6">
                  <c:v>3067.5</c:v>
                </c:pt>
                <c:pt idx="7">
                  <c:v>3293.6</c:v>
                </c:pt>
                <c:pt idx="8">
                  <c:v>3370.1</c:v>
                </c:pt>
                <c:pt idx="9">
                  <c:v>3382.4</c:v>
                </c:pt>
                <c:pt idx="10">
                  <c:v>3317.8</c:v>
                </c:pt>
                <c:pt idx="11">
                  <c:v>3623.1</c:v>
                </c:pt>
                <c:pt idx="12">
                  <c:v>3589.3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324728"/>
        <c:axId val="2113057160"/>
      </c:barChart>
      <c:catAx>
        <c:axId val="2100324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3057160"/>
        <c:crosses val="autoZero"/>
        <c:auto val="1"/>
        <c:lblAlgn val="ctr"/>
        <c:lblOffset val="100"/>
        <c:noMultiLvlLbl val="0"/>
      </c:catAx>
      <c:valAx>
        <c:axId val="211305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/>
                  <a:t>Запасы, 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0324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tx1"/>
                </a:solidFill>
              </a:rPr>
              <a:t>Запасы золота россыпных месторождений РФ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rgbClr val="FFFF00"/>
              </a:solidFill>
            </a:ln>
            <a:effectLst/>
          </c:spPr>
          <c:invertIfNegative val="0"/>
          <c:cat>
            <c:numRef>
              <c:f>Лист1!$AD$4:$AD$16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Лист1!$AE$4:$AE$16</c:f>
              <c:numCache>
                <c:formatCode>General</c:formatCode>
                <c:ptCount val="13"/>
                <c:pt idx="0">
                  <c:v>1310.0</c:v>
                </c:pt>
                <c:pt idx="1">
                  <c:v>1276.0</c:v>
                </c:pt>
                <c:pt idx="2">
                  <c:v>1258.2</c:v>
                </c:pt>
                <c:pt idx="3">
                  <c:v>1225.3</c:v>
                </c:pt>
                <c:pt idx="4">
                  <c:v>1177.9</c:v>
                </c:pt>
                <c:pt idx="5">
                  <c:v>1199.3</c:v>
                </c:pt>
                <c:pt idx="6">
                  <c:v>1151.9</c:v>
                </c:pt>
                <c:pt idx="7">
                  <c:v>1132.1</c:v>
                </c:pt>
                <c:pt idx="8">
                  <c:v>1111.7</c:v>
                </c:pt>
                <c:pt idx="9">
                  <c:v>1098.2</c:v>
                </c:pt>
                <c:pt idx="10">
                  <c:v>1074.7</c:v>
                </c:pt>
                <c:pt idx="11">
                  <c:v>1053.2</c:v>
                </c:pt>
                <c:pt idx="12">
                  <c:v>1029.5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Лист1!$AD$4:$AD$16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Лист1!$AF$4:$AF$16</c:f>
              <c:numCache>
                <c:formatCode>General</c:formatCode>
                <c:ptCount val="13"/>
                <c:pt idx="0">
                  <c:v>126.1</c:v>
                </c:pt>
                <c:pt idx="1">
                  <c:v>127.6</c:v>
                </c:pt>
                <c:pt idx="2">
                  <c:v>140.5</c:v>
                </c:pt>
                <c:pt idx="3">
                  <c:v>147.9</c:v>
                </c:pt>
                <c:pt idx="4">
                  <c:v>152.2</c:v>
                </c:pt>
                <c:pt idx="5">
                  <c:v>151.4</c:v>
                </c:pt>
                <c:pt idx="6">
                  <c:v>152.7</c:v>
                </c:pt>
                <c:pt idx="7">
                  <c:v>153.4</c:v>
                </c:pt>
                <c:pt idx="8">
                  <c:v>153.9</c:v>
                </c:pt>
                <c:pt idx="9">
                  <c:v>154.4</c:v>
                </c:pt>
                <c:pt idx="10">
                  <c:v>156.7</c:v>
                </c:pt>
                <c:pt idx="11">
                  <c:v>157.5</c:v>
                </c:pt>
                <c:pt idx="12">
                  <c:v>159.7</c:v>
                </c:pt>
              </c:numCache>
            </c:numRef>
          </c:val>
        </c:ser>
        <c:ser>
          <c:idx val="2"/>
          <c:order val="2"/>
          <c:spPr>
            <a:solidFill>
              <a:srgbClr val="FFC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Лист1!$AD$4:$AD$16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Лист1!$AG$4:$AG$16</c:f>
              <c:numCache>
                <c:formatCode>General</c:formatCode>
                <c:ptCount val="13"/>
                <c:pt idx="0">
                  <c:v>1436.1</c:v>
                </c:pt>
                <c:pt idx="1">
                  <c:v>1403.6</c:v>
                </c:pt>
                <c:pt idx="2">
                  <c:v>1398.7</c:v>
                </c:pt>
                <c:pt idx="3">
                  <c:v>1373.2</c:v>
                </c:pt>
                <c:pt idx="4">
                  <c:v>1330.1</c:v>
                </c:pt>
                <c:pt idx="5">
                  <c:v>1350.7</c:v>
                </c:pt>
                <c:pt idx="6">
                  <c:v>1304.6</c:v>
                </c:pt>
                <c:pt idx="7">
                  <c:v>1285.5</c:v>
                </c:pt>
                <c:pt idx="8">
                  <c:v>1265.6</c:v>
                </c:pt>
                <c:pt idx="9">
                  <c:v>1252.6</c:v>
                </c:pt>
                <c:pt idx="10">
                  <c:v>1231.4</c:v>
                </c:pt>
                <c:pt idx="11">
                  <c:v>1210.7</c:v>
                </c:pt>
                <c:pt idx="12">
                  <c:v>1189.2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0683624"/>
        <c:axId val="2113682072"/>
      </c:barChart>
      <c:catAx>
        <c:axId val="2110683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3682072"/>
        <c:crosses val="autoZero"/>
        <c:auto val="1"/>
        <c:lblAlgn val="ctr"/>
        <c:lblOffset val="100"/>
        <c:noMultiLvlLbl val="0"/>
      </c:catAx>
      <c:valAx>
        <c:axId val="2113682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/>
                  <a:t>Запасы, 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0683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schemeClr val="tx1"/>
                </a:solidFill>
              </a:rPr>
              <a:t>Запасы АВС</a:t>
            </a:r>
            <a:r>
              <a:rPr lang="ru-RU" sz="1400" b="1" dirty="0" smtClean="0">
                <a:solidFill>
                  <a:schemeClr val="tx1"/>
                </a:solidFill>
              </a:rPr>
              <a:t>1</a:t>
            </a:r>
            <a:r>
              <a:rPr lang="ru-RU" sz="1800" b="1" dirty="0" smtClean="0">
                <a:solidFill>
                  <a:schemeClr val="tx1"/>
                </a:solidFill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</a:rPr>
              <a:t> золота собственно золоторудных, комплексных и россыпных месторождений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schemeClr val="tx1"/>
                </a:solidFill>
              </a:rPr>
              <a:t>золота в РФ</a:t>
            </a:r>
            <a:endParaRPr lang="ru-RU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Лист1!$AX$21:$AX$33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Лист1!$AY$21:$AY$33</c:f>
              <c:numCache>
                <c:formatCode>General</c:formatCode>
                <c:ptCount val="13"/>
                <c:pt idx="0">
                  <c:v>4314.2</c:v>
                </c:pt>
                <c:pt idx="1">
                  <c:v>4586.3</c:v>
                </c:pt>
                <c:pt idx="2">
                  <c:v>5754.4</c:v>
                </c:pt>
                <c:pt idx="3">
                  <c:v>6739.3</c:v>
                </c:pt>
                <c:pt idx="4">
                  <c:v>6908.6</c:v>
                </c:pt>
                <c:pt idx="5">
                  <c:v>7579.5</c:v>
                </c:pt>
                <c:pt idx="6">
                  <c:v>7827.3</c:v>
                </c:pt>
                <c:pt idx="7">
                  <c:v>7925.5</c:v>
                </c:pt>
                <c:pt idx="8">
                  <c:v>8109.7</c:v>
                </c:pt>
                <c:pt idx="9">
                  <c:v>8278.5</c:v>
                </c:pt>
                <c:pt idx="10">
                  <c:v>8584.7</c:v>
                </c:pt>
                <c:pt idx="11">
                  <c:v>8983.4</c:v>
                </c:pt>
                <c:pt idx="12">
                  <c:v>9763.29999999999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Лист1!$AX$21:$AX$33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Лист1!$AZ$21:$AZ$33</c:f>
              <c:numCache>
                <c:formatCode>General</c:formatCode>
                <c:ptCount val="13"/>
                <c:pt idx="0">
                  <c:v>2400.5</c:v>
                </c:pt>
                <c:pt idx="1">
                  <c:v>2427.8</c:v>
                </c:pt>
                <c:pt idx="2">
                  <c:v>2635.7</c:v>
                </c:pt>
                <c:pt idx="3">
                  <c:v>2795.0</c:v>
                </c:pt>
                <c:pt idx="4">
                  <c:v>2940.5</c:v>
                </c:pt>
                <c:pt idx="5">
                  <c:v>3023.6</c:v>
                </c:pt>
                <c:pt idx="6">
                  <c:v>3067.5</c:v>
                </c:pt>
                <c:pt idx="7">
                  <c:v>3293.6</c:v>
                </c:pt>
                <c:pt idx="8">
                  <c:v>3370.1</c:v>
                </c:pt>
                <c:pt idx="9">
                  <c:v>3382.4</c:v>
                </c:pt>
                <c:pt idx="10">
                  <c:v>3317.8</c:v>
                </c:pt>
                <c:pt idx="11">
                  <c:v>3623.1</c:v>
                </c:pt>
                <c:pt idx="12">
                  <c:v>3589.3</c:v>
                </c:pt>
              </c:numCache>
            </c:numRef>
          </c:val>
        </c:ser>
        <c:ser>
          <c:idx val="2"/>
          <c:order val="2"/>
          <c:spPr>
            <a:solidFill>
              <a:srgbClr val="FFC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Лист1!$AX$21:$AX$33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Лист1!$BA$21:$BA$33</c:f>
              <c:numCache>
                <c:formatCode>General</c:formatCode>
                <c:ptCount val="13"/>
                <c:pt idx="0">
                  <c:v>1436.1</c:v>
                </c:pt>
                <c:pt idx="1">
                  <c:v>1403.6</c:v>
                </c:pt>
                <c:pt idx="2">
                  <c:v>1398.7</c:v>
                </c:pt>
                <c:pt idx="3">
                  <c:v>1373.2</c:v>
                </c:pt>
                <c:pt idx="4">
                  <c:v>1330.1</c:v>
                </c:pt>
                <c:pt idx="5">
                  <c:v>1350.7</c:v>
                </c:pt>
                <c:pt idx="6">
                  <c:v>1304.6</c:v>
                </c:pt>
                <c:pt idx="7">
                  <c:v>1285.5</c:v>
                </c:pt>
                <c:pt idx="8">
                  <c:v>1265.6</c:v>
                </c:pt>
                <c:pt idx="9">
                  <c:v>1252.6</c:v>
                </c:pt>
                <c:pt idx="10">
                  <c:v>1231.4</c:v>
                </c:pt>
                <c:pt idx="11">
                  <c:v>1210.7</c:v>
                </c:pt>
                <c:pt idx="12">
                  <c:v>1189.2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8760888"/>
        <c:axId val="2113457832"/>
      </c:barChart>
      <c:catAx>
        <c:axId val="2098760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3457832"/>
        <c:crosses val="autoZero"/>
        <c:auto val="1"/>
        <c:lblAlgn val="ctr"/>
        <c:lblOffset val="100"/>
        <c:noMultiLvlLbl val="0"/>
      </c:catAx>
      <c:valAx>
        <c:axId val="2113457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 dirty="0" smtClean="0"/>
                  <a:t>Запасы, т</a:t>
                </a:r>
                <a:endParaRPr lang="ru-RU" sz="1200" b="1" dirty="0"/>
              </a:p>
            </c:rich>
          </c:tx>
          <c:layout>
            <c:manualLayout>
              <c:xMode val="edge"/>
              <c:yMode val="edge"/>
              <c:x val="0.0149747531949743"/>
              <c:y val="0.4792504994328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8760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Лист1!$AJ$5:$AJ$16</c:f>
              <c:numCache>
                <c:formatCode>General</c:formatCode>
                <c:ptCount val="12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</c:numCache>
            </c:numRef>
          </c:cat>
          <c:val>
            <c:numRef>
              <c:f>Лист1!$AK$5:$AK$16</c:f>
              <c:numCache>
                <c:formatCode>General</c:formatCode>
                <c:ptCount val="12"/>
                <c:pt idx="0">
                  <c:v>277.0</c:v>
                </c:pt>
                <c:pt idx="1">
                  <c:v>1370.1</c:v>
                </c:pt>
                <c:pt idx="2">
                  <c:v>923.5</c:v>
                </c:pt>
                <c:pt idx="3">
                  <c:v>181.4</c:v>
                </c:pt>
                <c:pt idx="4">
                  <c:v>426.7999999999996</c:v>
                </c:pt>
                <c:pt idx="5">
                  <c:v>-89.0</c:v>
                </c:pt>
                <c:pt idx="6">
                  <c:v>-74.00000000000001</c:v>
                </c:pt>
                <c:pt idx="7">
                  <c:v>-187.8</c:v>
                </c:pt>
                <c:pt idx="8">
                  <c:v>14.2</c:v>
                </c:pt>
                <c:pt idx="9">
                  <c:v>127.4</c:v>
                </c:pt>
                <c:pt idx="10">
                  <c:v>175.3</c:v>
                </c:pt>
                <c:pt idx="11">
                  <c:v>421.2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Лист1!$AJ$5:$AJ$16</c:f>
              <c:numCache>
                <c:formatCode>General</c:formatCode>
                <c:ptCount val="12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</c:numCache>
            </c:numRef>
          </c:cat>
          <c:val>
            <c:numRef>
              <c:f>Лист1!$AL$5:$AL$16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260.8999999999999</c:v>
                </c:pt>
                <c:pt idx="3">
                  <c:v>111.0</c:v>
                </c:pt>
                <c:pt idx="4">
                  <c:v>305.7</c:v>
                </c:pt>
                <c:pt idx="5">
                  <c:v>355.2999999999996</c:v>
                </c:pt>
                <c:pt idx="6">
                  <c:v>377.7</c:v>
                </c:pt>
                <c:pt idx="7">
                  <c:v>428.6</c:v>
                </c:pt>
                <c:pt idx="8">
                  <c:v>153.6</c:v>
                </c:pt>
                <c:pt idx="9">
                  <c:v>92.9</c:v>
                </c:pt>
                <c:pt idx="10">
                  <c:v>511.3</c:v>
                </c:pt>
                <c:pt idx="11">
                  <c:v>304.0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1755704"/>
        <c:axId val="2141914744"/>
      </c:barChart>
      <c:catAx>
        <c:axId val="2101755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1914744"/>
        <c:crosses val="autoZero"/>
        <c:auto val="1"/>
        <c:lblAlgn val="ctr"/>
        <c:lblOffset val="100"/>
        <c:noMultiLvlLbl val="0"/>
      </c:catAx>
      <c:valAx>
        <c:axId val="2141914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755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/>
              <a:t>Суммарные добыча</a:t>
            </a:r>
            <a:r>
              <a:rPr lang="ru-RU" sz="1600" b="1" baseline="0" dirty="0"/>
              <a:t> и</a:t>
            </a:r>
            <a:r>
              <a:rPr lang="ru-RU" sz="1600" b="1" dirty="0"/>
              <a:t> производство золота из золоторудных и россыпных месторождений в РФ, среднее извлечение золота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421249669372724"/>
          <c:y val="0.134379977246871"/>
          <c:w val="0.941632877285688"/>
          <c:h val="0.8128367059919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rgbClr val="FFFF00"/>
              </a:solidFill>
            </a:ln>
            <a:effectLst/>
          </c:spPr>
          <c:invertIfNegative val="0"/>
          <c:cat>
            <c:numRef>
              <c:f>Лист1!$AQ$4:$AQ$16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Лист1!$AR$4:$AR$16</c:f>
              <c:numCache>
                <c:formatCode>General</c:formatCode>
                <c:ptCount val="13"/>
                <c:pt idx="0">
                  <c:v>199.3</c:v>
                </c:pt>
                <c:pt idx="1">
                  <c:v>185.9</c:v>
                </c:pt>
                <c:pt idx="2">
                  <c:v>212.8</c:v>
                </c:pt>
                <c:pt idx="3">
                  <c:v>198.8</c:v>
                </c:pt>
                <c:pt idx="4">
                  <c:v>187.0</c:v>
                </c:pt>
                <c:pt idx="5">
                  <c:v>238.5</c:v>
                </c:pt>
                <c:pt idx="6">
                  <c:v>256.5</c:v>
                </c:pt>
                <c:pt idx="7">
                  <c:v>262.2</c:v>
                </c:pt>
                <c:pt idx="8">
                  <c:v>284.6</c:v>
                </c:pt>
                <c:pt idx="9">
                  <c:v>324.3999999999999</c:v>
                </c:pt>
                <c:pt idx="10">
                  <c:v>311.7</c:v>
                </c:pt>
                <c:pt idx="11">
                  <c:v>286.6</c:v>
                </c:pt>
                <c:pt idx="12">
                  <c:v>323.7</c:v>
                </c:pt>
              </c:numCache>
            </c:numRef>
          </c:val>
        </c:ser>
        <c:ser>
          <c:idx val="1"/>
          <c:order val="1"/>
          <c:spPr>
            <a:solidFill>
              <a:srgbClr val="FFC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Лист1!$AQ$4:$AQ$16</c:f>
              <c:numCache>
                <c:formatCode>General</c:formatCode>
                <c:ptCount val="13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  <c:pt idx="11">
                  <c:v>2015.0</c:v>
                </c:pt>
                <c:pt idx="12">
                  <c:v>2016.0</c:v>
                </c:pt>
              </c:numCache>
            </c:numRef>
          </c:cat>
          <c:val>
            <c:numRef>
              <c:f>Лист1!$AS$4:$AS$16</c:f>
              <c:numCache>
                <c:formatCode>General</c:formatCode>
                <c:ptCount val="13"/>
                <c:pt idx="0">
                  <c:v>158.9</c:v>
                </c:pt>
                <c:pt idx="1">
                  <c:v>152.1</c:v>
                </c:pt>
                <c:pt idx="2">
                  <c:v>147.6</c:v>
                </c:pt>
                <c:pt idx="3">
                  <c:v>144.9</c:v>
                </c:pt>
                <c:pt idx="4">
                  <c:v>163.9</c:v>
                </c:pt>
                <c:pt idx="5">
                  <c:v>178.3</c:v>
                </c:pt>
                <c:pt idx="6">
                  <c:v>176.4</c:v>
                </c:pt>
                <c:pt idx="7">
                  <c:v>188.7</c:v>
                </c:pt>
                <c:pt idx="8">
                  <c:v>199.8</c:v>
                </c:pt>
                <c:pt idx="9">
                  <c:v>215.7</c:v>
                </c:pt>
                <c:pt idx="10">
                  <c:v>232.2</c:v>
                </c:pt>
                <c:pt idx="11">
                  <c:v>232.3</c:v>
                </c:pt>
                <c:pt idx="12">
                  <c:v>238.8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3891256"/>
        <c:axId val="2110729080"/>
      </c:barChart>
      <c:catAx>
        <c:axId val="211389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0729080"/>
        <c:crosses val="autoZero"/>
        <c:auto val="1"/>
        <c:lblAlgn val="ctr"/>
        <c:lblOffset val="100"/>
        <c:noMultiLvlLbl val="0"/>
      </c:catAx>
      <c:valAx>
        <c:axId val="2110729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3891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957794812922"/>
          <c:y val="0.0311956058382595"/>
          <c:w val="0.8674604768511"/>
          <c:h val="0.9038260292214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Лист1!$A$4:$A$19</c:f>
              <c:numCache>
                <c:formatCode>General</c:formatCode>
                <c:ptCount val="16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  <c:pt idx="14">
                  <c:v>2019.0</c:v>
                </c:pt>
                <c:pt idx="15">
                  <c:v>2020.0</c:v>
                </c:pt>
              </c:numCache>
            </c:numRef>
          </c:cat>
          <c:val>
            <c:numRef>
              <c:f>Лист1!$B$4:$B$19</c:f>
              <c:numCache>
                <c:formatCode>General</c:formatCode>
                <c:ptCount val="16"/>
                <c:pt idx="0">
                  <c:v>1536.5</c:v>
                </c:pt>
                <c:pt idx="1">
                  <c:v>2279.5</c:v>
                </c:pt>
                <c:pt idx="2">
                  <c:v>2291.9</c:v>
                </c:pt>
                <c:pt idx="3">
                  <c:v>2567.6</c:v>
                </c:pt>
                <c:pt idx="4">
                  <c:v>1919.9</c:v>
                </c:pt>
                <c:pt idx="5">
                  <c:v>1856.0</c:v>
                </c:pt>
                <c:pt idx="6">
                  <c:v>1783.6</c:v>
                </c:pt>
                <c:pt idx="7">
                  <c:v>2467.6</c:v>
                </c:pt>
                <c:pt idx="8">
                  <c:v>3891.6</c:v>
                </c:pt>
                <c:pt idx="9">
                  <c:v>5277.0</c:v>
                </c:pt>
                <c:pt idx="10">
                  <c:v>3662.0</c:v>
                </c:pt>
                <c:pt idx="11">
                  <c:v>3605.0</c:v>
                </c:pt>
                <c:pt idx="12">
                  <c:v>3916.0</c:v>
                </c:pt>
                <c:pt idx="13">
                  <c:v>3074.0</c:v>
                </c:pt>
                <c:pt idx="14">
                  <c:v>3161.0</c:v>
                </c:pt>
                <c:pt idx="15">
                  <c:v>2157.0</c:v>
                </c:pt>
              </c:numCache>
            </c:numRef>
          </c:val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trendline>
            <c:spPr>
              <a:ln w="50800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25400" cap="rnd">
                <a:solidFill>
                  <a:srgbClr val="FF0000"/>
                </a:solidFill>
                <a:prstDash val="sysDash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Лист1!$A$4:$A$19</c:f>
              <c:numCache>
                <c:formatCode>General</c:formatCode>
                <c:ptCount val="16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  <c:pt idx="14">
                  <c:v>2019.0</c:v>
                </c:pt>
                <c:pt idx="15">
                  <c:v>2020.0</c:v>
                </c:pt>
              </c:numCache>
            </c:numRef>
          </c:cat>
          <c:val>
            <c:numRef>
              <c:f>Лист1!$C$4:$C$19</c:f>
              <c:numCache>
                <c:formatCode>0.0</c:formatCode>
                <c:ptCount val="16"/>
                <c:pt idx="0">
                  <c:v>4216.329333546831</c:v>
                </c:pt>
                <c:pt idx="1">
                  <c:v>5639.892842711758</c:v>
                </c:pt>
                <c:pt idx="2">
                  <c:v>5202.360249697078</c:v>
                </c:pt>
                <c:pt idx="3">
                  <c:v>5209.76923710797</c:v>
                </c:pt>
                <c:pt idx="4">
                  <c:v>3438.875778581202</c:v>
                </c:pt>
                <c:pt idx="5">
                  <c:v>3055.532842668119</c:v>
                </c:pt>
                <c:pt idx="6">
                  <c:v>2699.338776432887</c:v>
                </c:pt>
                <c:pt idx="7">
                  <c:v>3519.810702097903</c:v>
                </c:pt>
                <c:pt idx="8">
                  <c:v>5208.31238692608</c:v>
                </c:pt>
                <c:pt idx="9">
                  <c:v>6634.5314688</c:v>
                </c:pt>
                <c:pt idx="10">
                  <c:v>4134.398</c:v>
                </c:pt>
                <c:pt idx="11">
                  <c:v>3605.0</c:v>
                </c:pt>
                <c:pt idx="12">
                  <c:v>3765.384615384615</c:v>
                </c:pt>
                <c:pt idx="13">
                  <c:v>2842.085798816568</c:v>
                </c:pt>
                <c:pt idx="14">
                  <c:v>2810.117489758758</c:v>
                </c:pt>
                <c:pt idx="15">
                  <c:v>1843.812640051118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8074872"/>
        <c:axId val="2118078216"/>
      </c:barChart>
      <c:catAx>
        <c:axId val="211807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078216"/>
        <c:crosses val="autoZero"/>
        <c:auto val="1"/>
        <c:lblAlgn val="ctr"/>
        <c:lblOffset val="100"/>
        <c:noMultiLvlLbl val="0"/>
      </c:catAx>
      <c:valAx>
        <c:axId val="211807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b="1" dirty="0" smtClean="0"/>
                  <a:t>Млн.</a:t>
                </a:r>
                <a:r>
                  <a:rPr lang="ru-RU" sz="1400" b="1" baseline="0" dirty="0" smtClean="0"/>
                  <a:t> руб</a:t>
                </a:r>
                <a:r>
                  <a:rPr lang="ru-RU" baseline="0" dirty="0" smtClean="0"/>
                  <a:t>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0161800876884311"/>
              <c:y val="0.43279909008257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074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  <a:effectLst/>
            </c:spPr>
          </c:dPt>
          <c:cat>
            <c:numRef>
              <c:f>'ПР 2005-2020'!$Z$6:$Z$21</c:f>
              <c:numCache>
                <c:formatCode>General</c:formatCode>
                <c:ptCount val="16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  <c:pt idx="14">
                  <c:v>2019.0</c:v>
                </c:pt>
                <c:pt idx="15">
                  <c:v>2020.0</c:v>
                </c:pt>
              </c:numCache>
            </c:numRef>
          </c:cat>
          <c:val>
            <c:numRef>
              <c:f>'ПР 2005-2020'!$AA$6:$AA$21</c:f>
              <c:numCache>
                <c:formatCode>0.00</c:formatCode>
                <c:ptCount val="16"/>
                <c:pt idx="0">
                  <c:v>1.406538807210323</c:v>
                </c:pt>
                <c:pt idx="1">
                  <c:v>2.408033341875616</c:v>
                </c:pt>
                <c:pt idx="2">
                  <c:v>4.167392784984</c:v>
                </c:pt>
                <c:pt idx="3">
                  <c:v>5.494467123981916</c:v>
                </c:pt>
                <c:pt idx="4">
                  <c:v>3.343939916824108</c:v>
                </c:pt>
                <c:pt idx="5">
                  <c:v>2.948038670251345</c:v>
                </c:pt>
                <c:pt idx="6">
                  <c:v>3.111361140658817</c:v>
                </c:pt>
                <c:pt idx="7">
                  <c:v>4.659196169244054</c:v>
                </c:pt>
                <c:pt idx="8">
                  <c:v>8.67660023256443</c:v>
                </c:pt>
                <c:pt idx="9">
                  <c:v>14.52758755080452</c:v>
                </c:pt>
                <c:pt idx="10">
                  <c:v>8.447791730602615</c:v>
                </c:pt>
                <c:pt idx="11">
                  <c:v>16.58718263160285</c:v>
                </c:pt>
                <c:pt idx="12" formatCode="0.0">
                  <c:v>9.9</c:v>
                </c:pt>
                <c:pt idx="13" formatCode="0.0">
                  <c:v>9.8</c:v>
                </c:pt>
                <c:pt idx="14" formatCode="0.0">
                  <c:v>10.3</c:v>
                </c:pt>
                <c:pt idx="15" formatCode="0.0">
                  <c:v>10.3</c:v>
                </c:pt>
              </c:numCache>
            </c:numRef>
          </c:val>
        </c:ser>
        <c:ser>
          <c:idx val="1"/>
          <c:order val="1"/>
          <c:spPr>
            <a:solidFill>
              <a:srgbClr val="FFFF00"/>
            </a:solidFill>
            <a:ln>
              <a:solidFill>
                <a:srgbClr val="FF0000"/>
              </a:solidFill>
            </a:ln>
            <a:effectLst/>
          </c:spPr>
          <c:invertIfNegative val="0"/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3175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'ПР 2005-2020'!$Z$6:$Z$21</c:f>
              <c:numCache>
                <c:formatCode>General</c:formatCode>
                <c:ptCount val="16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  <c:pt idx="14">
                  <c:v>2019.0</c:v>
                </c:pt>
                <c:pt idx="15">
                  <c:v>2020.0</c:v>
                </c:pt>
              </c:numCache>
            </c:numRef>
          </c:cat>
          <c:val>
            <c:numRef>
              <c:f>'ПР 2005-2020'!$AB$6:$AB$21</c:f>
              <c:numCache>
                <c:formatCode>General</c:formatCode>
                <c:ptCount val="16"/>
                <c:pt idx="0">
                  <c:v>3.853916331756287</c:v>
                </c:pt>
                <c:pt idx="1">
                  <c:v>5.947842354432771</c:v>
                </c:pt>
                <c:pt idx="2">
                  <c:v>9.45998162191368</c:v>
                </c:pt>
                <c:pt idx="3">
                  <c:v>11.1537682616833</c:v>
                </c:pt>
                <c:pt idx="4">
                  <c:v>5.985652451115153</c:v>
                </c:pt>
                <c:pt idx="5">
                  <c:v>4.864263805914718</c:v>
                </c:pt>
                <c:pt idx="6">
                  <c:v>4.698155322394809</c:v>
                </c:pt>
                <c:pt idx="7">
                  <c:v>6.662650522018987</c:v>
                </c:pt>
                <c:pt idx="8">
                  <c:v>11.62664431163634</c:v>
                </c:pt>
                <c:pt idx="9">
                  <c:v>18.3047603140137</c:v>
                </c:pt>
                <c:pt idx="10">
                  <c:v>9.546004655580954</c:v>
                </c:pt>
                <c:pt idx="11">
                  <c:v>16.58718263160285</c:v>
                </c:pt>
                <c:pt idx="12">
                  <c:v>10.296</c:v>
                </c:pt>
                <c:pt idx="13">
                  <c:v>10.584</c:v>
                </c:pt>
                <c:pt idx="14">
                  <c:v>11.536</c:v>
                </c:pt>
                <c:pt idx="15">
                  <c:v>12.051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2624568"/>
        <c:axId val="2112750744"/>
      </c:barChart>
      <c:catAx>
        <c:axId val="211262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2750744"/>
        <c:crosses val="autoZero"/>
        <c:auto val="1"/>
        <c:lblAlgn val="ctr"/>
        <c:lblOffset val="100"/>
        <c:noMultiLvlLbl val="0"/>
      </c:catAx>
      <c:valAx>
        <c:axId val="211275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2624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tx1"/>
                </a:solidFill>
              </a:rPr>
              <a:t>Количество подготовленных в</a:t>
            </a:r>
            <a:r>
              <a:rPr lang="ru-RU" sz="1800" b="1" baseline="0" dirty="0">
                <a:solidFill>
                  <a:schemeClr val="tx1"/>
                </a:solidFill>
              </a:rPr>
              <a:t> результате ГРР по ФБ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baseline="0" dirty="0">
                <a:solidFill>
                  <a:schemeClr val="tx1"/>
                </a:solidFill>
              </a:rPr>
              <a:t> условных запасов </a:t>
            </a:r>
            <a:r>
              <a:rPr lang="ru-RU" sz="1800" b="1" dirty="0" smtClean="0">
                <a:solidFill>
                  <a:schemeClr val="tx1"/>
                </a:solidFill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</a:rPr>
              <a:t>2 </a:t>
            </a:r>
            <a:r>
              <a:rPr lang="ru-RU" sz="1800" b="1" dirty="0" err="1" smtClean="0">
                <a:solidFill>
                  <a:schemeClr val="tx1"/>
                </a:solidFill>
              </a:rPr>
              <a:t>усл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>= (Р</a:t>
            </a:r>
            <a:r>
              <a:rPr lang="ru-RU" sz="1400" b="1" dirty="0">
                <a:solidFill>
                  <a:schemeClr val="tx1"/>
                </a:solidFill>
              </a:rPr>
              <a:t>1</a:t>
            </a:r>
            <a:r>
              <a:rPr lang="ru-RU" sz="1800" b="1" dirty="0">
                <a:solidFill>
                  <a:schemeClr val="tx1"/>
                </a:solidFill>
              </a:rPr>
              <a:t>+0,6*Р</a:t>
            </a:r>
            <a:r>
              <a:rPr lang="ru-RU" sz="1400" b="1" dirty="0">
                <a:solidFill>
                  <a:schemeClr val="tx1"/>
                </a:solidFill>
              </a:rPr>
              <a:t>2</a:t>
            </a:r>
            <a:r>
              <a:rPr lang="ru-RU" sz="1800" b="1" dirty="0">
                <a:solidFill>
                  <a:schemeClr val="tx1"/>
                </a:solidFill>
              </a:rPr>
              <a:t>)*0,7 </a:t>
            </a: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schemeClr val="tx1"/>
                </a:solidFill>
              </a:rPr>
              <a:t>(</a:t>
            </a:r>
            <a:r>
              <a:rPr lang="ru-RU" sz="1800" b="1" dirty="0">
                <a:solidFill>
                  <a:schemeClr val="tx1"/>
                </a:solidFill>
              </a:rPr>
              <a:t>в 2017-2020 г. - </a:t>
            </a:r>
            <a:r>
              <a:rPr lang="ru-RU" sz="1800" b="1" dirty="0" smtClean="0">
                <a:solidFill>
                  <a:schemeClr val="tx1"/>
                </a:solidFill>
              </a:rPr>
              <a:t>расчетная</a:t>
            </a:r>
            <a:r>
              <a:rPr lang="ru-RU" sz="1800" b="1" dirty="0">
                <a:solidFill>
                  <a:schemeClr val="tx1"/>
                </a:solidFill>
              </a:rPr>
              <a:t>)</a:t>
            </a:r>
          </a:p>
        </c:rich>
      </c:tx>
      <c:layout>
        <c:manualLayout>
          <c:xMode val="edge"/>
          <c:yMode val="edge"/>
          <c:x val="0.1555265142419"/>
          <c:y val="0.04102847645611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2022382544051"/>
          <c:y val="0.0161013749347518"/>
          <c:w val="0.877103459628522"/>
          <c:h val="0.9146793292059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38100" cap="rnd">
                <a:solidFill>
                  <a:srgbClr val="FF0000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'[Хасанов_Черных_ресурсы_07.xlsx]Лист1 (3)'!$AB$37:$AB$52</c:f>
              <c:numCache>
                <c:formatCode>General</c:formatCode>
                <c:ptCount val="16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  <c:pt idx="9">
                  <c:v>2014.0</c:v>
                </c:pt>
                <c:pt idx="10">
                  <c:v>2015.0</c:v>
                </c:pt>
                <c:pt idx="11">
                  <c:v>2016.0</c:v>
                </c:pt>
                <c:pt idx="12">
                  <c:v>2017.0</c:v>
                </c:pt>
                <c:pt idx="13">
                  <c:v>2018.0</c:v>
                </c:pt>
                <c:pt idx="14">
                  <c:v>2019.0</c:v>
                </c:pt>
                <c:pt idx="15">
                  <c:v>2020.0</c:v>
                </c:pt>
              </c:numCache>
            </c:numRef>
          </c:cat>
          <c:val>
            <c:numRef>
              <c:f>'[Хасанов_Черных_ресурсы_07.xlsx]Лист1 (3)'!$AC$37:$AC$52</c:f>
              <c:numCache>
                <c:formatCode>0</c:formatCode>
                <c:ptCount val="16"/>
                <c:pt idx="0">
                  <c:v>398.6647</c:v>
                </c:pt>
                <c:pt idx="1">
                  <c:v>430.8807999999999</c:v>
                </c:pt>
                <c:pt idx="2">
                  <c:v>496.6756666666667</c:v>
                </c:pt>
                <c:pt idx="3">
                  <c:v>546.273</c:v>
                </c:pt>
                <c:pt idx="4">
                  <c:v>616.9333333333333</c:v>
                </c:pt>
                <c:pt idx="5">
                  <c:v>495.1473333333337</c:v>
                </c:pt>
                <c:pt idx="6">
                  <c:v>537.4319999999994</c:v>
                </c:pt>
                <c:pt idx="7">
                  <c:v>310.954</c:v>
                </c:pt>
                <c:pt idx="8">
                  <c:v>476.6626666666667</c:v>
                </c:pt>
                <c:pt idx="9">
                  <c:v>336.4619999999995</c:v>
                </c:pt>
                <c:pt idx="10">
                  <c:v>475.4329999999995</c:v>
                </c:pt>
                <c:pt idx="11">
                  <c:v>277.5919999999995</c:v>
                </c:pt>
                <c:pt idx="12">
                  <c:v>283.2277369981652</c:v>
                </c:pt>
                <c:pt idx="13">
                  <c:v>219.7762707223136</c:v>
                </c:pt>
                <c:pt idx="14">
                  <c:v>136.0233671173642</c:v>
                </c:pt>
                <c:pt idx="15">
                  <c:v>175.7369031882907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111899640"/>
        <c:axId val="2112862152"/>
      </c:barChart>
      <c:catAx>
        <c:axId val="2111899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2862152"/>
        <c:crosses val="autoZero"/>
        <c:auto val="1"/>
        <c:lblAlgn val="ctr"/>
        <c:lblOffset val="100"/>
        <c:noMultiLvlLbl val="0"/>
      </c:catAx>
      <c:valAx>
        <c:axId val="2112862152"/>
        <c:scaling>
          <c:orientation val="minMax"/>
          <c:max val="1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31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1899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0.25055</cdr:x>
      <cdr:y>0.83069</cdr:y>
    </cdr:from>
    <cdr:to>
      <cdr:x>0.35558</cdr:x>
      <cdr:y>1</cdr:y>
    </cdr:to>
    <cdr:sp macro="" textlink="">
      <cdr:nvSpPr>
        <cdr:cNvPr id="2" name="Надпись 1"/>
        <cdr:cNvSpPr txBox="1"/>
      </cdr:nvSpPr>
      <cdr:spPr>
        <a:xfrm xmlns:a="http://schemas.openxmlformats.org/drawingml/2006/main">
          <a:off x="2181225" y="5067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0.3266</cdr:x>
      <cdr:y>0.25722</cdr:y>
    </cdr:from>
    <cdr:to>
      <cdr:x>0.48546</cdr:x>
      <cdr:y>0.33659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45069" y="1166900"/>
          <a:ext cx="1237995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Сухой Лог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0.28848</cdr:x>
      <cdr:y>0.33333</cdr:y>
    </cdr:from>
    <cdr:to>
      <cdr:x>0.3298</cdr:x>
      <cdr:y>0.39683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 flipH="1">
          <a:off x="2248049" y="1512168"/>
          <a:ext cx="321939" cy="28803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0.45922</cdr:x>
      <cdr:y>0.36508</cdr:y>
    </cdr:from>
    <cdr:to>
      <cdr:x>0.66453</cdr:x>
      <cdr:y>0.57143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78509" y="1656184"/>
          <a:ext cx="1599978" cy="93610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ct val="80000"/>
            </a:lnSpc>
          </a:pPr>
          <a:r>
            <a:rPr lang="ru-RU" sz="1600" dirty="0" smtClean="0"/>
            <a:t>Нежданинское </a:t>
          </a:r>
        </a:p>
        <a:p xmlns:a="http://schemas.openxmlformats.org/drawingml/2006/main">
          <a:pPr>
            <a:lnSpc>
              <a:spcPct val="80000"/>
            </a:lnSpc>
          </a:pPr>
          <a:r>
            <a:rPr lang="ru-RU" sz="1600" dirty="0" err="1" smtClean="0"/>
            <a:t>Тасеевское</a:t>
          </a:r>
          <a:r>
            <a:rPr lang="ru-RU" sz="1600" dirty="0" smtClean="0"/>
            <a:t> </a:t>
          </a:r>
        </a:p>
        <a:p xmlns:a="http://schemas.openxmlformats.org/drawingml/2006/main">
          <a:pPr>
            <a:lnSpc>
              <a:spcPct val="80000"/>
            </a:lnSpc>
          </a:pPr>
          <a:r>
            <a:rPr lang="ru-RU" sz="1600" dirty="0" err="1" smtClean="0"/>
            <a:t>Бамское</a:t>
          </a:r>
          <a:endParaRPr lang="ru-RU" sz="1600" dirty="0" smtClean="0"/>
        </a:p>
        <a:p xmlns:a="http://schemas.openxmlformats.org/drawingml/2006/main">
          <a:pPr>
            <a:lnSpc>
              <a:spcPct val="80000"/>
            </a:lnSpc>
          </a:pPr>
          <a:r>
            <a:rPr lang="ru-RU" sz="1600" dirty="0" smtClean="0"/>
            <a:t>Олимпиада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0.43633</cdr:x>
      <cdr:y>0.57143</cdr:y>
    </cdr:from>
    <cdr:to>
      <cdr:x>0.46405</cdr:x>
      <cdr:y>0.61905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H="1">
          <a:off x="3400179" y="2592288"/>
          <a:ext cx="216022" cy="21602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0.8203</cdr:x>
      <cdr:y>0.30175</cdr:y>
    </cdr:from>
    <cdr:to>
      <cdr:x>0.98663</cdr:x>
      <cdr:y>0.38426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392315" y="1368871"/>
          <a:ext cx="1296144" cy="3743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Олимпиада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0.88911</cdr:x>
      <cdr:y>0.38095</cdr:y>
    </cdr:from>
    <cdr:to>
      <cdr:x>0.93532</cdr:x>
      <cdr:y>0.63492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>
          <a:off x="6928569" y="1728192"/>
          <a:ext cx="360040" cy="1152128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0.10188</cdr:x>
      <cdr:y>0.22014</cdr:y>
    </cdr:from>
    <cdr:to>
      <cdr:x>0.52977</cdr:x>
      <cdr:y>0.32764</cdr:y>
    </cdr:to>
    <cdr:sp macro="" textlink="">
      <cdr:nvSpPr>
        <cdr:cNvPr id="2" name="Надпись 1"/>
        <cdr:cNvSpPr txBox="1"/>
      </cdr:nvSpPr>
      <cdr:spPr>
        <a:xfrm xmlns:a="http://schemas.openxmlformats.org/drawingml/2006/main">
          <a:off x="717658" y="1120053"/>
          <a:ext cx="3014126" cy="54695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20000"/>
            <a:lumOff val="80000"/>
          </a:schemeClr>
        </a:solidFill>
        <a:ln xmlns:a="http://schemas.openxmlformats.org/drawingml/2006/main" w="19050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i="1"/>
            <a:t>Суммарная добыча золота, т </a:t>
          </a:r>
        </a:p>
        <a:p xmlns:a="http://schemas.openxmlformats.org/drawingml/2006/main">
          <a:r>
            <a:rPr lang="ru-RU" sz="1400" b="1" i="1"/>
            <a:t>(списание балансовых запасов)</a:t>
          </a:r>
        </a:p>
      </cdr:txBody>
    </cdr:sp>
  </cdr:relSizeAnchor>
  <cdr:relSizeAnchor xmlns:cdr="http://schemas.openxmlformats.org/drawingml/2006/chartDrawing">
    <cdr:from>
      <cdr:x>0.23332</cdr:x>
      <cdr:y>0.32764</cdr:y>
    </cdr:from>
    <cdr:to>
      <cdr:x>0.31583</cdr:x>
      <cdr:y>0.4402</cdr:y>
    </cdr:to>
    <cdr:cxnSp macro="">
      <cdr:nvCxnSpPr>
        <cdr:cNvPr id="4" name="Прямая со стрелкой 3"/>
        <cdr:cNvCxnSpPr>
          <a:stCxn xmlns:a="http://schemas.openxmlformats.org/drawingml/2006/main" id="2" idx="2"/>
        </cdr:cNvCxnSpPr>
      </cdr:nvCxnSpPr>
      <cdr:spPr>
        <a:xfrm xmlns:a="http://schemas.openxmlformats.org/drawingml/2006/main" flipH="1">
          <a:off x="1643552" y="1667003"/>
          <a:ext cx="581169" cy="572711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0.20198</cdr:x>
      <cdr:y>0.263</cdr:y>
    </cdr:from>
    <cdr:to>
      <cdr:x>0.47852</cdr:x>
      <cdr:y>0.38757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92486" y="1368152"/>
          <a:ext cx="2180337" cy="64807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ysClr val="windowText" lastClr="00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Тренд стоимости с </a:t>
          </a:r>
        </a:p>
        <a:p xmlns:a="http://schemas.openxmlformats.org/drawingml/2006/main">
          <a:r>
            <a:rPr lang="ru-RU" sz="1600" b="1" dirty="0"/>
            <a:t>учетом инфляции</a:t>
          </a:r>
        </a:p>
      </cdr:txBody>
    </cdr:sp>
  </cdr:relSizeAnchor>
  <cdr:relSizeAnchor xmlns:cdr="http://schemas.openxmlformats.org/drawingml/2006/chartDrawing">
    <cdr:from>
      <cdr:x>0.34025</cdr:x>
      <cdr:y>0.38757</cdr:y>
    </cdr:from>
    <cdr:to>
      <cdr:x>0.38529</cdr:x>
      <cdr:y>0.56418</cdr:y>
    </cdr:to>
    <cdr:cxnSp macro="">
      <cdr:nvCxnSpPr>
        <cdr:cNvPr id="5" name="Прямая со стрелкой 4"/>
        <cdr:cNvCxnSpPr>
          <a:stCxn xmlns:a="http://schemas.openxmlformats.org/drawingml/2006/main" id="3" idx="2"/>
        </cdr:cNvCxnSpPr>
      </cdr:nvCxnSpPr>
      <cdr:spPr>
        <a:xfrm xmlns:a="http://schemas.openxmlformats.org/drawingml/2006/main">
          <a:off x="2682655" y="2016224"/>
          <a:ext cx="355110" cy="9187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t" anchorCtr="0" compatLnSpc="1">
            <a:prstTxWarp prst="textNoShape">
              <a:avLst/>
            </a:prstTxWarp>
          </a:bodyPr>
          <a:lstStyle>
            <a:lvl1pPr defTabSz="95652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t" anchorCtr="0" compatLnSpc="1">
            <a:prstTxWarp prst="textNoShape">
              <a:avLst/>
            </a:prstTxWarp>
          </a:bodyPr>
          <a:lstStyle>
            <a:lvl1pPr algn="r" defTabSz="95652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122"/>
            <a:ext cx="5438775" cy="446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b" anchorCtr="0" compatLnSpc="1">
            <a:prstTxWarp prst="textNoShape">
              <a:avLst/>
            </a:prstTxWarp>
          </a:bodyPr>
          <a:lstStyle>
            <a:lvl1pPr defTabSz="95652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/>
            </a:lvl1pPr>
          </a:lstStyle>
          <a:p>
            <a:fld id="{33FC0BDC-B2E4-4C02-9C9E-4B2095AD47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5920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61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910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9B6F9-1671-459C-B556-8C92D67AFB8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C0FCD-CEA1-4D6A-A95A-22B81F0B877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EEA65-D716-40DF-ADC2-C4A081A9CD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96A3A-AF64-416C-8EFE-B612746FF7B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2D0FBA42-1129-4929-8E96-C7AACB386F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8BAB0-A3E1-455B-BB31-80EE068AF8F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CB063-3995-4BB5-81EF-F8F99466351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BA389-CD10-492D-B10D-3D24B7AD9F9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E6A26-5157-4B56-8A17-0CCED8140B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A9CA3-75B9-4C70-B954-945D7882CF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556E410A-2678-4B66-9E9D-0BEB82D948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998F"/>
            </a:gs>
            <a:gs pos="50000">
              <a:srgbClr val="D6D1C4"/>
            </a:gs>
            <a:gs pos="100000">
              <a:srgbClr val="F0E9D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B7A935C4-851F-426D-991C-92D1625BB8C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7" r:id="rId2"/>
    <p:sldLayoutId id="2147483925" r:id="rId3"/>
    <p:sldLayoutId id="2147483918" r:id="rId4"/>
    <p:sldLayoutId id="2147483919" r:id="rId5"/>
    <p:sldLayoutId id="2147483920" r:id="rId6"/>
    <p:sldLayoutId id="2147483921" r:id="rId7"/>
    <p:sldLayoutId id="2147483926" r:id="rId8"/>
    <p:sldLayoutId id="2147483927" r:id="rId9"/>
    <p:sldLayoutId id="2147483922" r:id="rId10"/>
    <p:sldLayoutId id="21474839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____________Microsoft_PowerPoint1.pptx"/><Relationship Id="rId5" Type="http://schemas.openxmlformats.org/officeDocument/2006/relationships/image" Target="../media/image27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18952" y="6236008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1</a:t>
            </a:r>
          </a:p>
        </p:txBody>
      </p:sp>
      <p:pic>
        <p:nvPicPr>
          <p:cNvPr id="7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78230" y="333375"/>
            <a:ext cx="8814529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Министерство природных ресурсов и экологии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Российской федерации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Федеральное агентство по недропользованию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Федеральное государственное унитарное предприятие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ЦЕНТРАЛЬНЫЙ НАУЧНО-ИССЛЕДОВАТЕЛЬСКИЙ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ГЕОЛОГОРАЗВЕДОЧНЫЙ ИНСТИТУТ ЦВЕТНЫХ И БЛАГОРОДНЫХ МЕТАЛЛОВ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(ФГУП ЦНИГРИ)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dirty="0"/>
              <a:t>А.И.Иванов, </a:t>
            </a:r>
            <a:r>
              <a:rPr lang="ru-RU" altLang="ru-RU" sz="2000" b="1" i="1" dirty="0" smtClean="0"/>
              <a:t>А.И.Черных</a:t>
            </a:r>
            <a:r>
              <a:rPr lang="ru-RU" altLang="ru-RU" sz="2000" b="1" i="1" dirty="0"/>
              <a:t>, С.С.Вартанян, </a:t>
            </a:r>
            <a:r>
              <a:rPr lang="ru-RU" altLang="ru-RU" sz="2000" b="1" i="1" dirty="0" smtClean="0"/>
              <a:t>В.В.Кузнецов, А.Г.Волчков</a:t>
            </a:r>
            <a:endParaRPr lang="ru-RU" altLang="ru-RU" sz="2000" b="1" i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92088" y="3146192"/>
            <a:ext cx="87852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Состояние и основные направления развития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минерально-сырьевой базы </a:t>
            </a:r>
            <a:endParaRPr lang="ru-RU" altLang="ru-RU" sz="28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/>
              <a:t>благородных </a:t>
            </a:r>
            <a:r>
              <a:rPr lang="ru-RU" altLang="ru-RU" sz="2800" b="1" dirty="0"/>
              <a:t>и цветных металлов </a:t>
            </a:r>
            <a:endParaRPr lang="ru-RU" altLang="ru-RU" sz="28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/>
              <a:t>в </a:t>
            </a:r>
            <a:r>
              <a:rPr lang="ru-RU" altLang="ru-RU" sz="2800" b="1" dirty="0"/>
              <a:t>Российской Федерации </a:t>
            </a:r>
            <a:endParaRPr lang="ru-RU" altLang="ru-RU" sz="28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27 сентября 2017 </a:t>
            </a:r>
            <a:r>
              <a:rPr lang="ru-RU" altLang="ru-RU" sz="1800" dirty="0"/>
              <a:t>г.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г. </a:t>
            </a:r>
            <a:r>
              <a:rPr lang="ru-RU" altLang="ru-RU" sz="1800" dirty="0" smtClean="0"/>
              <a:t>Сочи</a:t>
            </a:r>
            <a:endParaRPr lang="ru-RU" altLang="ru-RU" sz="1800" dirty="0"/>
          </a:p>
        </p:txBody>
      </p:sp>
      <p:pic>
        <p:nvPicPr>
          <p:cNvPr id="6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19864" y="621216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96144" y="620688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Анализ состояния прогнозных ресурсов золота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pPr marL="342900" indent="-342900">
              <a:buAutoNum type="arabicPeriod"/>
            </a:pPr>
            <a:r>
              <a:rPr lang="ru-RU" b="1" dirty="0" smtClean="0"/>
              <a:t>Расчет коэффициентов перевода (К.П.) прогнозных ресурсов низших категорий в высшие и в запасы: 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К.П. Р</a:t>
            </a:r>
            <a:r>
              <a:rPr lang="ru-RU" sz="1400" b="1" dirty="0" smtClean="0"/>
              <a:t>3</a:t>
            </a:r>
            <a:r>
              <a:rPr lang="ru-RU" b="1" dirty="0" smtClean="0"/>
              <a:t> в Р</a:t>
            </a:r>
            <a:r>
              <a:rPr lang="ru-RU" sz="1400" b="1" dirty="0" smtClean="0"/>
              <a:t>2</a:t>
            </a:r>
            <a:r>
              <a:rPr lang="ru-RU" b="1" dirty="0" smtClean="0"/>
              <a:t> = 0,4;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К.П. Р</a:t>
            </a:r>
            <a:r>
              <a:rPr lang="ru-RU" sz="1400" b="1" dirty="0" smtClean="0"/>
              <a:t>2</a:t>
            </a:r>
            <a:r>
              <a:rPr lang="ru-RU" b="1" dirty="0" smtClean="0"/>
              <a:t> в Р</a:t>
            </a:r>
            <a:r>
              <a:rPr lang="ru-RU" sz="1400" b="1" dirty="0" smtClean="0"/>
              <a:t>1</a:t>
            </a:r>
            <a:r>
              <a:rPr lang="ru-RU" b="1" dirty="0" smtClean="0"/>
              <a:t> = 0,6;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К.П. Р</a:t>
            </a:r>
            <a:r>
              <a:rPr lang="ru-RU" sz="1400" b="1" dirty="0" smtClean="0"/>
              <a:t>1</a:t>
            </a:r>
            <a:r>
              <a:rPr lang="ru-RU" b="1" dirty="0" smtClean="0"/>
              <a:t> в С</a:t>
            </a:r>
            <a:r>
              <a:rPr lang="ru-RU" sz="1400" b="1" dirty="0" smtClean="0"/>
              <a:t>2</a:t>
            </a:r>
            <a:r>
              <a:rPr lang="ru-RU" b="1" dirty="0" smtClean="0"/>
              <a:t> = 0,7.</a:t>
            </a:r>
          </a:p>
          <a:p>
            <a:pPr marL="285750" indent="-285750">
              <a:buFontTx/>
              <a:buChar char="-"/>
            </a:pPr>
            <a:endParaRPr lang="ru-RU" b="1" dirty="0" smtClean="0"/>
          </a:p>
          <a:p>
            <a:r>
              <a:rPr lang="ru-RU" b="1" dirty="0" smtClean="0"/>
              <a:t>2. Пересчет прогнозных ресурсов Кадастра в условные запасы С</a:t>
            </a:r>
            <a:r>
              <a:rPr lang="ru-RU" sz="1400" b="1" dirty="0" smtClean="0"/>
              <a:t>2</a:t>
            </a:r>
            <a:r>
              <a:rPr lang="ru-RU" b="1" dirty="0" smtClean="0"/>
              <a:t> с разделением объектов на три группы по величине условных запасов: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б</a:t>
            </a:r>
            <a:r>
              <a:rPr lang="ru-RU" b="1" dirty="0" smtClean="0"/>
              <a:t>олее 20 т;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10 - 20 т;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м</a:t>
            </a:r>
            <a:r>
              <a:rPr lang="ru-RU" b="1" dirty="0" smtClean="0"/>
              <a:t>енее 10 т.</a:t>
            </a:r>
          </a:p>
          <a:p>
            <a:pPr marL="285750" indent="-285750">
              <a:buFontTx/>
              <a:buChar char="-"/>
            </a:pPr>
            <a:endParaRPr lang="ru-RU" b="1" dirty="0" smtClean="0"/>
          </a:p>
          <a:p>
            <a:r>
              <a:rPr lang="ru-RU" b="1" dirty="0" smtClean="0"/>
              <a:t>3. Расчет коэффициентов успешности проектов (получен Ку = 0,5) и коэффициента востребованности объектов различной величины при лицензировании (1 : 0,5 : 0,6).</a:t>
            </a:r>
          </a:p>
          <a:p>
            <a:endParaRPr lang="ru-RU" b="1" dirty="0"/>
          </a:p>
          <a:p>
            <a:r>
              <a:rPr lang="ru-RU" b="1" dirty="0" smtClean="0"/>
              <a:t>4. Пересчет Кадастра (включая количество объектов) в условных запасах С</a:t>
            </a:r>
            <a:r>
              <a:rPr lang="ru-RU" sz="1400" b="1" dirty="0" smtClean="0"/>
              <a:t>2</a:t>
            </a:r>
            <a:r>
              <a:rPr lang="ru-RU" b="1" dirty="0" smtClean="0"/>
              <a:t>. </a:t>
            </a:r>
          </a:p>
        </p:txBody>
      </p:sp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057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11</a:t>
            </a:fld>
            <a:endParaRPr lang="ru-RU" alt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00479"/>
              </p:ext>
            </p:extLst>
          </p:nvPr>
        </p:nvGraphicFramePr>
        <p:xfrm>
          <a:off x="475583" y="1302719"/>
          <a:ext cx="8352929" cy="4191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4"/>
                <a:gridCol w="864096"/>
                <a:gridCol w="958017"/>
                <a:gridCol w="965312"/>
                <a:gridCol w="1317031"/>
                <a:gridCol w="1512169"/>
              </a:tblGrid>
              <a:tr h="21883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Показатели</a:t>
                      </a: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Всего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В том числе по группам по потенциальным запасам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Более 20 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Менее 20 т, в том числе: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10 – 20 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Менее 10 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Всего менее 20 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</a:tr>
              <a:tr h="62074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Всего С</a:t>
                      </a:r>
                      <a:r>
                        <a:rPr lang="ru-RU" sz="1600" b="1" baseline="-25000" dirty="0">
                          <a:effectLst/>
                        </a:rPr>
                        <a:t>2</a:t>
                      </a:r>
                      <a:r>
                        <a:rPr lang="ru-RU" sz="1600" b="1" dirty="0">
                          <a:effectLst/>
                        </a:rPr>
                        <a:t> условные (ожидаемые балансовые запасы), </a:t>
                      </a:r>
                      <a:r>
                        <a:rPr lang="ru-RU" sz="1600" b="1" dirty="0" smtClean="0">
                          <a:effectLst/>
                        </a:rPr>
                        <a:t>т</a:t>
                      </a:r>
                      <a:endParaRPr lang="ru-RU" sz="1600" b="1" dirty="0">
                        <a:effectLst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2602*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1579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446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577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1023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</a:tr>
              <a:tr h="218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объектов, шт.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187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37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115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</a:tr>
              <a:tr h="55944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Условные С2 в нераспределенном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фонде недр, </a:t>
                      </a:r>
                      <a:r>
                        <a:rPr lang="ru-RU" sz="1600" b="1" dirty="0" smtClean="0">
                          <a:effectLst/>
                        </a:rPr>
                        <a:t>т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1715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1011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312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392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704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</a:tr>
              <a:tr h="59187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Условные С2 в распределенном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фонде недр, </a:t>
                      </a:r>
                      <a:r>
                        <a:rPr lang="ru-RU" sz="1600" b="1" dirty="0" smtClean="0">
                          <a:effectLst/>
                        </a:rPr>
                        <a:t>т</a:t>
                      </a:r>
                      <a:endParaRPr lang="ru-RU" sz="1600" b="1" dirty="0">
                        <a:effectLst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887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568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134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185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319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</a:tr>
              <a:tr h="27858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Итого объектов в НРФН, шт</a:t>
                      </a:r>
                      <a:r>
                        <a:rPr lang="ru-RU" sz="1600" b="1" dirty="0" smtClean="0">
                          <a:effectLst/>
                        </a:rPr>
                        <a:t>.</a:t>
                      </a:r>
                      <a:endParaRPr lang="ru-RU" sz="1600" b="1" dirty="0">
                        <a:effectLst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124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22**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77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102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</a:tr>
              <a:tr h="4376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Итого объектов в РФН, </a:t>
                      </a:r>
                      <a:r>
                        <a:rPr lang="ru-RU" sz="1600" b="1" dirty="0" err="1" smtClean="0">
                          <a:effectLst/>
                        </a:rPr>
                        <a:t>шт</a:t>
                      </a: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63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38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82" marR="59882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0672" y="710582"/>
            <a:ext cx="825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Ожидаемых запасов и количества потенциально-промышленных объектов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5791" y="5655198"/>
            <a:ext cx="6478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*</a:t>
            </a:r>
            <a:r>
              <a:rPr lang="ru-RU" sz="1400" b="1" dirty="0"/>
              <a:t>При коэффициенте добычи 1,76 % </a:t>
            </a:r>
            <a:r>
              <a:rPr lang="ru-RU" sz="1400" b="1" dirty="0" smtClean="0"/>
              <a:t>годовая </a:t>
            </a:r>
            <a:r>
              <a:rPr lang="ru-RU" sz="1400" b="1" dirty="0"/>
              <a:t>добыча составит: </a:t>
            </a:r>
            <a:endParaRPr lang="ru-RU" sz="1400" b="1" dirty="0" smtClean="0"/>
          </a:p>
          <a:p>
            <a:r>
              <a:rPr lang="ru-RU" sz="1400" b="1" dirty="0" smtClean="0"/>
              <a:t>2602 </a:t>
            </a:r>
            <a:r>
              <a:rPr lang="ru-RU" sz="1400" b="1" dirty="0"/>
              <a:t>т х 0,0176 = 45,8 т (списание с баланса) х 0,74 (извлечение) = 34 т</a:t>
            </a:r>
            <a:r>
              <a:rPr lang="ru-RU" sz="1400" b="1" dirty="0" smtClean="0"/>
              <a:t>.</a:t>
            </a:r>
          </a:p>
          <a:p>
            <a:r>
              <a:rPr lang="ru-RU" sz="1400" b="1" dirty="0" smtClean="0"/>
              <a:t> </a:t>
            </a:r>
            <a:endParaRPr lang="ru-RU" sz="1400" b="1" dirty="0"/>
          </a:p>
          <a:p>
            <a:r>
              <a:rPr lang="ru-RU" sz="1400" b="1" dirty="0"/>
              <a:t>Срок полной добычи: 2602 т : 45,8  = 56 лет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pic>
        <p:nvPicPr>
          <p:cNvPr id="10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37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12</a:t>
            </a:fld>
            <a:endParaRPr lang="ru-RU" altLang="ru-RU" dirty="0"/>
          </a:p>
        </p:txBody>
      </p:sp>
      <p:pic>
        <p:nvPicPr>
          <p:cNvPr id="3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269163"/>
              </p:ext>
            </p:extLst>
          </p:nvPr>
        </p:nvGraphicFramePr>
        <p:xfrm>
          <a:off x="395536" y="870342"/>
          <a:ext cx="8424936" cy="505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адпись 9"/>
          <p:cNvSpPr txBox="1"/>
          <p:nvPr/>
        </p:nvSpPr>
        <p:spPr>
          <a:xfrm>
            <a:off x="2051720" y="1123161"/>
            <a:ext cx="3384376" cy="648072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Тренды (линейный и с осреднением)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финансирования с учетом инфляции</a:t>
            </a:r>
          </a:p>
        </p:txBody>
      </p:sp>
      <p:cxnSp>
        <p:nvCxnSpPr>
          <p:cNvPr id="8" name="Прямая со стрелкой 7"/>
          <p:cNvCxnSpPr>
            <a:stCxn id="6" idx="2"/>
          </p:cNvCxnSpPr>
          <p:nvPr/>
        </p:nvCxnSpPr>
        <p:spPr>
          <a:xfrm flipH="1">
            <a:off x="3275856" y="1771233"/>
            <a:ext cx="468052" cy="6976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2"/>
          </p:cNvCxnSpPr>
          <p:nvPr/>
        </p:nvCxnSpPr>
        <p:spPr>
          <a:xfrm>
            <a:off x="3743908" y="1771233"/>
            <a:ext cx="0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619672" y="6093295"/>
            <a:ext cx="160790" cy="3603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6102026"/>
            <a:ext cx="112639" cy="342900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80462" y="6093295"/>
            <a:ext cx="1485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Фактическое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52591" y="6086766"/>
            <a:ext cx="379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Пересчитанное с учетом инфляции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00600" y="247956"/>
            <a:ext cx="588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Финансирование ГРР за средства федерального </a:t>
            </a:r>
          </a:p>
          <a:p>
            <a:pPr algn="ctr"/>
            <a:r>
              <a:rPr lang="ru-RU" b="1" dirty="0" smtClean="0"/>
              <a:t>бюджета на золото в 2005 – 2020 гг.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95984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13</a:t>
            </a:fld>
            <a:endParaRPr lang="ru-RU" alt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63258789"/>
              </p:ext>
            </p:extLst>
          </p:nvPr>
        </p:nvGraphicFramePr>
        <p:xfrm>
          <a:off x="483130" y="1000194"/>
          <a:ext cx="7884343" cy="502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8180" y="158142"/>
            <a:ext cx="659424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/>
              <a:t>Стоимость подготовки прогнозных ресурсов Р</a:t>
            </a:r>
            <a:r>
              <a:rPr lang="ru-RU" sz="1400" b="1" dirty="0"/>
              <a:t>1</a:t>
            </a:r>
            <a:r>
              <a:rPr lang="ru-RU" b="1" dirty="0"/>
              <a:t>+0,6 Р</a:t>
            </a:r>
            <a:r>
              <a:rPr lang="ru-RU" sz="1400" b="1" dirty="0"/>
              <a:t>2</a:t>
            </a:r>
            <a:r>
              <a:rPr lang="ru-RU" b="1" dirty="0"/>
              <a:t> </a:t>
            </a:r>
          </a:p>
          <a:p>
            <a:pPr algn="ctr">
              <a:lnSpc>
                <a:spcPct val="80000"/>
              </a:lnSpc>
            </a:pPr>
            <a:r>
              <a:rPr lang="ru-RU" b="1" dirty="0"/>
              <a:t>(млн. руб./т) фактическая (синим и оранжевым цветом)</a:t>
            </a:r>
          </a:p>
          <a:p>
            <a:pPr algn="ctr">
              <a:lnSpc>
                <a:spcPct val="80000"/>
              </a:lnSpc>
            </a:pPr>
            <a:r>
              <a:rPr lang="ru-RU" b="1" dirty="0"/>
              <a:t> и с учетом накопленной инфляции (желтым цветом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0416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0388322"/>
              </p:ext>
            </p:extLst>
          </p:nvPr>
        </p:nvGraphicFramePr>
        <p:xfrm>
          <a:off x="604403" y="449437"/>
          <a:ext cx="7785174" cy="5418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311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244547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15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2" y="701881"/>
            <a:ext cx="8244408" cy="5542666"/>
          </a:xfrm>
          <a:prstGeom prst="rect">
            <a:avLst/>
          </a:prstGeom>
        </p:spPr>
      </p:pic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620688"/>
            <a:ext cx="8352928" cy="55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4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16</a:t>
            </a:fld>
            <a:endParaRPr lang="ru-RU" alt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0735304"/>
              </p:ext>
            </p:extLst>
          </p:nvPr>
        </p:nvGraphicFramePr>
        <p:xfrm>
          <a:off x="603250" y="1052737"/>
          <a:ext cx="7857182" cy="5157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адпись 3"/>
          <p:cNvSpPr txBox="1"/>
          <p:nvPr/>
        </p:nvSpPr>
        <p:spPr>
          <a:xfrm>
            <a:off x="1572494" y="1712605"/>
            <a:ext cx="3065617" cy="1368152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Желтый </a:t>
            </a:r>
            <a:r>
              <a:rPr lang="ru-RU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необходимое общее    финансирование ТПИ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Голубой </a:t>
            </a:r>
            <a:r>
              <a:rPr lang="ru-RU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 плановое финансирование </a:t>
            </a:r>
            <a:r>
              <a:rPr lang="en-US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Красный </a:t>
            </a:r>
            <a:r>
              <a:rPr lang="ru-RU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фактическое</a:t>
            </a:r>
            <a:r>
              <a:rPr lang="en-US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Au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298" y="611398"/>
            <a:ext cx="1030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Млн. руб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14580" y="77696"/>
            <a:ext cx="6550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Необходимое финансирование ГРР ранних стадий </a:t>
            </a:r>
          </a:p>
          <a:p>
            <a:pPr algn="ctr"/>
            <a:r>
              <a:rPr lang="ru-RU" b="1" dirty="0" smtClean="0"/>
              <a:t>на золото и группу  ТПИ для обеспечения подготовки </a:t>
            </a:r>
          </a:p>
          <a:p>
            <a:pPr algn="ctr"/>
            <a:r>
              <a:rPr lang="ru-RU" b="1" dirty="0" smtClean="0"/>
              <a:t>запасов с целью обеспечения производства золота из </a:t>
            </a:r>
          </a:p>
          <a:p>
            <a:pPr algn="ctr"/>
            <a:r>
              <a:rPr lang="ru-RU" b="1" dirty="0" smtClean="0"/>
              <a:t>минеральных ресурсов 300 т на долгую перспективу</a:t>
            </a:r>
            <a:endParaRPr lang="ru-RU" b="1" dirty="0"/>
          </a:p>
        </p:txBody>
      </p:sp>
      <p:pic>
        <p:nvPicPr>
          <p:cNvPr id="8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79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214282" y="252762"/>
            <a:ext cx="8089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 dirty="0" smtClean="0"/>
              <a:t>Металлогенические </a:t>
            </a:r>
            <a:r>
              <a:rPr lang="ru-RU" sz="1600" b="1" dirty="0"/>
              <a:t>провинции Сибири и Востока </a:t>
            </a:r>
            <a:r>
              <a:rPr lang="ru-RU" sz="1600" b="1" dirty="0" smtClean="0"/>
              <a:t>России</a:t>
            </a:r>
          </a:p>
          <a:p>
            <a:pPr algn="ctr"/>
            <a:r>
              <a:rPr lang="ru-RU" sz="1600" b="1" dirty="0" smtClean="0"/>
              <a:t>с </a:t>
            </a:r>
            <a:r>
              <a:rPr lang="ru-RU" sz="1600" b="1" dirty="0"/>
              <a:t>золоторудными месторождениями в углеродистых терригенных и </a:t>
            </a:r>
            <a:r>
              <a:rPr lang="ru-RU" sz="1600" b="1" dirty="0" smtClean="0"/>
              <a:t>карбонатно-терригенных отложениях</a:t>
            </a:r>
            <a:endParaRPr lang="ru-RU" sz="1600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17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2198" y="1117429"/>
            <a:ext cx="29289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металлогенические провинции и их названия;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2–6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рудно-формационные типы месторождений: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золотокварцевый,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золотосульфидно-кварцевый,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золото(мышьяковисто)-сульфидный,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золотосеребряный,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золотосурьмяный;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класс месторождений по запасам: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уникальные,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крупные,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средние,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мелкие;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лицензионные площади поисковых работ ФГУП ЦНИГРИ в 2013–2015 гг.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O:\Щербакова\PPT\New_JPG\рис. 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57291"/>
            <a:ext cx="5828943" cy="54149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18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9524" y="717659"/>
            <a:ext cx="887422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МИНИСТЕРСТВО ПРИРОДНЫХ РЕСУРСОВ И ЭКОЛОГИИ РОССИЙСКОЙ ФЕДЕРАЦИИ</a:t>
            </a:r>
            <a:endParaRPr lang="ru-RU" sz="1600" dirty="0"/>
          </a:p>
          <a:p>
            <a:pPr algn="ctr"/>
            <a:r>
              <a:rPr lang="ru-RU" sz="1600" b="1" dirty="0"/>
              <a:t>ФЕДЕРАЛЬНОЕ АГЕНТСТВО ПО НЕДРОПОЛЬЗОВАНИЮ</a:t>
            </a:r>
            <a:endParaRPr lang="ru-RU" sz="1600" dirty="0"/>
          </a:p>
          <a:p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sz="1600" b="1" dirty="0"/>
              <a:t>Федеральное государственное унитарное предприятие</a:t>
            </a:r>
            <a:endParaRPr lang="ru-RU" sz="1600" dirty="0"/>
          </a:p>
          <a:p>
            <a:pPr algn="ctr"/>
            <a:r>
              <a:rPr lang="ru-RU" sz="1600" b="1" dirty="0"/>
              <a:t>Центральный научно-исследовательский геологоразведочный институт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цветных </a:t>
            </a:r>
            <a:r>
              <a:rPr lang="ru-RU" sz="1600" b="1" dirty="0"/>
              <a:t>и благородных металлов</a:t>
            </a:r>
            <a:endParaRPr lang="ru-RU" sz="1600" dirty="0"/>
          </a:p>
          <a:p>
            <a:pPr algn="ctr"/>
            <a:r>
              <a:rPr lang="ru-RU" sz="1600" b="1" dirty="0"/>
              <a:t>(ФГУП ЦНИГРИ)</a:t>
            </a:r>
            <a:endParaRPr lang="ru-RU" sz="1600" dirty="0"/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algn="ctr"/>
            <a:r>
              <a:rPr lang="ru-RU" sz="2000" b="1" dirty="0" smtClean="0"/>
              <a:t>ЭКСПРЕССНАЯ </a:t>
            </a:r>
            <a:r>
              <a:rPr lang="ru-RU" sz="2000" b="1" dirty="0"/>
              <a:t>МЕТОДИКА ПОИСКОВ </a:t>
            </a:r>
            <a:br>
              <a:rPr lang="ru-RU" sz="2000" b="1" dirty="0"/>
            </a:br>
            <a:r>
              <a:rPr lang="ru-RU" sz="2000" b="1" dirty="0"/>
              <a:t>ЗОЛОТОРУДНЫХ МЕСТОРОЖДЕНИЙ </a:t>
            </a:r>
            <a:br>
              <a:rPr lang="ru-RU" sz="2000" b="1" dirty="0"/>
            </a:br>
            <a:r>
              <a:rPr lang="ru-RU" sz="2000" b="1" dirty="0"/>
              <a:t>В СЛОЖНЫХ ГОРНО-ТАЕЖНЫХ ЛАНДШАФТАХ</a:t>
            </a:r>
            <a:endParaRPr lang="ru-RU" sz="2000" dirty="0"/>
          </a:p>
          <a:p>
            <a:pPr algn="ctr"/>
            <a:r>
              <a:rPr lang="ru-RU" b="1" dirty="0"/>
              <a:t>(проект методических рекомендаций)</a:t>
            </a:r>
            <a:endParaRPr lang="ru-RU" dirty="0"/>
          </a:p>
          <a:p>
            <a:pPr algn="ctr"/>
            <a:r>
              <a:rPr lang="ru-RU" dirty="0"/>
              <a:t> 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b="1" dirty="0"/>
              <a:t>Составитель:</a:t>
            </a:r>
            <a:r>
              <a:rPr lang="ru-RU" b="1" i="1" dirty="0"/>
              <a:t> А.И. Иванов</a:t>
            </a:r>
            <a:endParaRPr lang="ru-RU" dirty="0"/>
          </a:p>
          <a:p>
            <a:pPr algn="ctr"/>
            <a:r>
              <a:rPr lang="ru-RU" b="1" i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085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37312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19</a:t>
            </a:fld>
            <a:endParaRPr lang="ru-RU" alt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827584" y="332656"/>
          <a:ext cx="4325365" cy="6121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3" imgW="5667119" imgH="8019810" progId="Acrobat.Document.11">
                  <p:embed/>
                </p:oleObj>
              </mc:Choice>
              <mc:Fallback>
                <p:oleObj name="Acrobat Document" r:id="rId3" imgW="5667119" imgH="801981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332656"/>
                        <a:ext cx="4325365" cy="6121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264" y="9087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478493"/>
            <a:ext cx="4053701" cy="583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/>
              <a:t>В последние годы ФГУП ЦНИГРИ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значительные </a:t>
            </a:r>
            <a:r>
              <a:rPr lang="ru-RU" b="1" dirty="0"/>
              <a:t>усилия </a:t>
            </a:r>
            <a:r>
              <a:rPr lang="ru-RU" b="1" dirty="0" err="1" smtClean="0"/>
              <a:t>сосредо</a:t>
            </a:r>
            <a:r>
              <a:rPr lang="ru-RU" b="1" dirty="0" smtClean="0"/>
              <a:t>-</a:t>
            </a:r>
          </a:p>
          <a:p>
            <a:pPr>
              <a:lnSpc>
                <a:spcPct val="90000"/>
              </a:lnSpc>
            </a:pPr>
            <a:r>
              <a:rPr lang="ru-RU" b="1" dirty="0"/>
              <a:t>т</a:t>
            </a:r>
            <a:r>
              <a:rPr lang="ru-RU" b="1" dirty="0" smtClean="0"/>
              <a:t>очило на совершенствовании </a:t>
            </a:r>
          </a:p>
          <a:p>
            <a:pPr>
              <a:lnSpc>
                <a:spcPct val="90000"/>
              </a:lnSpc>
            </a:pPr>
            <a:r>
              <a:rPr lang="ru-RU" b="1" dirty="0"/>
              <a:t>м</a:t>
            </a:r>
            <a:r>
              <a:rPr lang="ru-RU" b="1" dirty="0" smtClean="0"/>
              <a:t>етодики поисков </a:t>
            </a:r>
            <a:r>
              <a:rPr lang="ru-RU" b="1" dirty="0"/>
              <a:t>золота в </a:t>
            </a:r>
            <a:r>
              <a:rPr lang="ru-RU" b="1" dirty="0" err="1" smtClean="0"/>
              <a:t>сло</a:t>
            </a:r>
            <a:r>
              <a:rPr lang="ru-RU" b="1" dirty="0" smtClean="0"/>
              <a:t>-</a:t>
            </a:r>
          </a:p>
          <a:p>
            <a:pPr>
              <a:lnSpc>
                <a:spcPct val="90000"/>
              </a:lnSpc>
            </a:pPr>
            <a:r>
              <a:rPr lang="ru-RU" b="1" dirty="0" err="1"/>
              <a:t>ж</a:t>
            </a:r>
            <a:r>
              <a:rPr lang="ru-RU" b="1" dirty="0" err="1" smtClean="0"/>
              <a:t>ных</a:t>
            </a:r>
            <a:r>
              <a:rPr lang="ru-RU" b="1" dirty="0" smtClean="0"/>
              <a:t> ландшафтных </a:t>
            </a:r>
            <a:r>
              <a:rPr lang="ru-RU" b="1" dirty="0"/>
              <a:t>и </a:t>
            </a:r>
            <a:r>
              <a:rPr lang="ru-RU" b="1" dirty="0" smtClean="0"/>
              <a:t>геологи-</a:t>
            </a:r>
          </a:p>
          <a:p>
            <a:pPr>
              <a:lnSpc>
                <a:spcPct val="90000"/>
              </a:lnSpc>
            </a:pPr>
            <a:r>
              <a:rPr lang="ru-RU" b="1" dirty="0" err="1" smtClean="0"/>
              <a:t>ческих</a:t>
            </a:r>
            <a:r>
              <a:rPr lang="ru-RU" b="1" dirty="0" smtClean="0"/>
              <a:t> </a:t>
            </a:r>
            <a:r>
              <a:rPr lang="ru-RU" b="1" dirty="0"/>
              <a:t>обстановках. </a:t>
            </a:r>
            <a:r>
              <a:rPr lang="ru-RU" b="1" dirty="0" smtClean="0"/>
              <a:t>В </a:t>
            </a:r>
            <a:r>
              <a:rPr lang="ru-RU" b="1" dirty="0" err="1" smtClean="0"/>
              <a:t>резуль</a:t>
            </a:r>
            <a:r>
              <a:rPr lang="ru-RU" b="1" dirty="0" smtClean="0"/>
              <a:t>-</a:t>
            </a:r>
          </a:p>
          <a:p>
            <a:pPr>
              <a:lnSpc>
                <a:spcPct val="90000"/>
              </a:lnSpc>
            </a:pPr>
            <a:r>
              <a:rPr lang="ru-RU" b="1" dirty="0" smtClean="0"/>
              <a:t>тате </a:t>
            </a:r>
            <a:r>
              <a:rPr lang="ru-RU" b="1" dirty="0"/>
              <a:t>обоснованы и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апробированы </a:t>
            </a:r>
            <a:r>
              <a:rPr lang="ru-RU" b="1" dirty="0"/>
              <a:t>новые </a:t>
            </a:r>
            <a:r>
              <a:rPr lang="ru-RU" b="1" dirty="0" smtClean="0"/>
              <a:t>методы </a:t>
            </a:r>
          </a:p>
          <a:p>
            <a:pPr>
              <a:lnSpc>
                <a:spcPct val="90000"/>
              </a:lnSpc>
            </a:pPr>
            <a:r>
              <a:rPr lang="ru-RU" b="1" dirty="0" smtClean="0"/>
              <a:t>прогноза </a:t>
            </a:r>
            <a:r>
              <a:rPr lang="ru-RU" b="1" dirty="0"/>
              <a:t>и поисков, </a:t>
            </a:r>
            <a:r>
              <a:rPr lang="ru-RU" b="1" dirty="0" err="1" smtClean="0"/>
              <a:t>усовершен</a:t>
            </a:r>
            <a:r>
              <a:rPr lang="ru-RU" b="1" dirty="0" smtClean="0"/>
              <a:t>-</a:t>
            </a:r>
          </a:p>
          <a:p>
            <a:pPr>
              <a:lnSpc>
                <a:spcPct val="90000"/>
              </a:lnSpc>
            </a:pPr>
            <a:r>
              <a:rPr lang="ru-RU" b="1" dirty="0" err="1" smtClean="0"/>
              <a:t>ствована</a:t>
            </a:r>
            <a:r>
              <a:rPr lang="ru-RU" b="1" dirty="0" smtClean="0"/>
              <a:t> </a:t>
            </a:r>
            <a:r>
              <a:rPr lang="ru-RU" b="1" dirty="0"/>
              <a:t>«Методика поисков в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/>
              <a:t>с</a:t>
            </a:r>
            <a:r>
              <a:rPr lang="ru-RU" b="1" dirty="0" smtClean="0"/>
              <a:t>ложных ландшафтных </a:t>
            </a:r>
            <a:r>
              <a:rPr lang="ru-RU" b="1" dirty="0" err="1" smtClean="0"/>
              <a:t>усло</a:t>
            </a:r>
            <a:r>
              <a:rPr lang="ru-RU" b="1" dirty="0" smtClean="0"/>
              <a:t>-</a:t>
            </a:r>
          </a:p>
          <a:p>
            <a:pPr>
              <a:lnSpc>
                <a:spcPct val="90000"/>
              </a:lnSpc>
            </a:pPr>
            <a:r>
              <a:rPr lang="ru-RU" b="1" dirty="0" err="1" smtClean="0"/>
              <a:t>виях</a:t>
            </a:r>
            <a:r>
              <a:rPr lang="ru-RU" b="1" dirty="0" smtClean="0"/>
              <a:t>», успешно </a:t>
            </a:r>
            <a:r>
              <a:rPr lang="ru-RU" b="1" dirty="0"/>
              <a:t>примененная в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Енисейской</a:t>
            </a:r>
            <a:r>
              <a:rPr lang="ru-RU" b="1" dirty="0"/>
              <a:t>, </a:t>
            </a:r>
            <a:r>
              <a:rPr lang="ru-RU" b="1" dirty="0" smtClean="0"/>
              <a:t>Байкало</a:t>
            </a:r>
            <a:r>
              <a:rPr lang="ru-RU" b="1" dirty="0"/>
              <a:t>-</a:t>
            </a:r>
            <a:r>
              <a:rPr lang="ru-RU" b="1" dirty="0" err="1"/>
              <a:t>Патомской</a:t>
            </a:r>
            <a:r>
              <a:rPr lang="ru-RU" b="1" dirty="0"/>
              <a:t>,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Верхояно-Колымской </a:t>
            </a:r>
            <a:r>
              <a:rPr lang="ru-RU" b="1" dirty="0"/>
              <a:t>и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err="1" smtClean="0"/>
              <a:t>Алданской</a:t>
            </a:r>
            <a:r>
              <a:rPr lang="ru-RU" b="1" dirty="0" smtClean="0"/>
              <a:t> </a:t>
            </a:r>
            <a:r>
              <a:rPr lang="ru-RU" b="1" dirty="0"/>
              <a:t>провинциях.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В </a:t>
            </a:r>
            <a:r>
              <a:rPr lang="ru-RU" b="1" dirty="0"/>
              <a:t>результате </a:t>
            </a:r>
            <a:r>
              <a:rPr lang="ru-RU" b="1" dirty="0" smtClean="0"/>
              <a:t>выявлены </a:t>
            </a:r>
            <a:r>
              <a:rPr lang="ru-RU" b="1" dirty="0"/>
              <a:t>новые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рудопроявления </a:t>
            </a:r>
            <a:r>
              <a:rPr lang="ru-RU" b="1" dirty="0"/>
              <a:t>и локализованы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smtClean="0"/>
              <a:t>перспективные </a:t>
            </a:r>
            <a:r>
              <a:rPr lang="ru-RU" b="1" dirty="0"/>
              <a:t>участки для </a:t>
            </a:r>
          </a:p>
          <a:p>
            <a:pPr>
              <a:lnSpc>
                <a:spcPct val="90000"/>
              </a:lnSpc>
            </a:pPr>
            <a:r>
              <a:rPr lang="ru-RU" b="1" dirty="0"/>
              <a:t>продолжения </a:t>
            </a:r>
            <a:r>
              <a:rPr lang="ru-RU" b="1" dirty="0" err="1" smtClean="0"/>
              <a:t>геологоразведо</a:t>
            </a:r>
            <a:r>
              <a:rPr lang="ru-RU" b="1" dirty="0" smtClean="0"/>
              <a:t>-</a:t>
            </a:r>
          </a:p>
          <a:p>
            <a:pPr>
              <a:lnSpc>
                <a:spcPct val="90000"/>
              </a:lnSpc>
            </a:pPr>
            <a:r>
              <a:rPr lang="ru-RU" b="1" dirty="0" err="1" smtClean="0"/>
              <a:t>чных</a:t>
            </a:r>
            <a:r>
              <a:rPr lang="ru-RU" b="1" dirty="0" smtClean="0"/>
              <a:t> </a:t>
            </a:r>
            <a:r>
              <a:rPr lang="ru-RU" b="1" dirty="0"/>
              <a:t>работ на «закрытых» </a:t>
            </a:r>
            <a:r>
              <a:rPr lang="ru-RU" b="1" dirty="0" smtClean="0"/>
              <a:t>тер-</a:t>
            </a:r>
          </a:p>
          <a:p>
            <a:pPr>
              <a:lnSpc>
                <a:spcPct val="90000"/>
              </a:lnSpc>
            </a:pPr>
            <a:r>
              <a:rPr lang="ru-RU" b="1" dirty="0" err="1" smtClean="0"/>
              <a:t>риториях</a:t>
            </a:r>
            <a:r>
              <a:rPr lang="ru-RU" b="1" dirty="0"/>
              <a:t>, где ранее </a:t>
            </a:r>
            <a:r>
              <a:rPr lang="ru-RU" b="1" dirty="0" err="1" smtClean="0"/>
              <a:t>традицион</a:t>
            </a:r>
            <a:r>
              <a:rPr lang="ru-RU" b="1" dirty="0" smtClean="0"/>
              <a:t>-</a:t>
            </a:r>
          </a:p>
          <a:p>
            <a:pPr>
              <a:lnSpc>
                <a:spcPct val="90000"/>
              </a:lnSpc>
            </a:pPr>
            <a:r>
              <a:rPr lang="ru-RU" b="1" dirty="0" err="1" smtClean="0"/>
              <a:t>ными</a:t>
            </a:r>
            <a:r>
              <a:rPr lang="ru-RU" b="1" dirty="0" smtClean="0"/>
              <a:t> </a:t>
            </a:r>
            <a:r>
              <a:rPr lang="ru-RU" b="1" dirty="0"/>
              <a:t>методами золотое </a:t>
            </a:r>
            <a:endParaRPr lang="ru-RU" b="1" dirty="0" smtClean="0"/>
          </a:p>
          <a:p>
            <a:pPr>
              <a:lnSpc>
                <a:spcPct val="90000"/>
              </a:lnSpc>
            </a:pPr>
            <a:r>
              <a:rPr lang="ru-RU" b="1" dirty="0" err="1" smtClean="0"/>
              <a:t>оруденение</a:t>
            </a:r>
            <a:r>
              <a:rPr lang="ru-RU" b="1" dirty="0" smtClean="0"/>
              <a:t> </a:t>
            </a:r>
            <a:r>
              <a:rPr lang="ru-RU" b="1" dirty="0"/>
              <a:t>не было выявлено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280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277573" y="26054"/>
            <a:ext cx="8089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Основные </a:t>
            </a:r>
            <a:r>
              <a:rPr lang="ru-RU" b="1" dirty="0"/>
              <a:t>месторождения, распределение </a:t>
            </a:r>
            <a:r>
              <a:rPr lang="ru-RU" b="1" dirty="0" smtClean="0"/>
              <a:t>запасов</a:t>
            </a:r>
          </a:p>
          <a:p>
            <a:pPr algn="ctr"/>
            <a:r>
              <a:rPr lang="ru-RU" b="1" dirty="0" smtClean="0"/>
              <a:t>золота </a:t>
            </a:r>
            <a:r>
              <a:rPr lang="ru-RU" b="1" dirty="0"/>
              <a:t>по федеральным округам и положение </a:t>
            </a:r>
            <a:r>
              <a:rPr lang="ru-RU" b="1" dirty="0" smtClean="0"/>
              <a:t>приоритетных</a:t>
            </a:r>
          </a:p>
          <a:p>
            <a:pPr algn="ctr"/>
            <a:r>
              <a:rPr lang="ru-RU" b="1" dirty="0" smtClean="0"/>
              <a:t>для </a:t>
            </a:r>
            <a:r>
              <a:rPr lang="ru-RU" b="1" dirty="0"/>
              <a:t>проведения ГРР золотоносных металлогенических </a:t>
            </a:r>
            <a:r>
              <a:rPr lang="ru-RU" b="1" dirty="0" smtClean="0"/>
              <a:t>зон</a:t>
            </a:r>
          </a:p>
          <a:p>
            <a:pPr algn="ctr"/>
            <a:r>
              <a:rPr lang="ru-RU" b="1" dirty="0" smtClean="0"/>
              <a:t>и </a:t>
            </a:r>
            <a:r>
              <a:rPr lang="ru-RU" b="1" dirty="0"/>
              <a:t>рудных районов Российской Федерации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25932" y="622802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620527" y="5735821"/>
            <a:ext cx="8001056" cy="10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крупность месторождения: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весьма крупные,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крупные,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средние,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мелкие;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приоритетность металлогенических зон и рудных районов по прогнозным ресурсам золота (от высших к низшим); количество запасов по федеральным округам показано в таблицах (З – коренные, К – комплексные, Р – россыпные)</a:t>
            </a: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O:\Щербакова\PPT\New_JPG\рис. 8.jpg"/>
          <p:cNvPicPr>
            <a:picLocks noChangeAspect="1" noChangeArrowheads="1"/>
          </p:cNvPicPr>
          <p:nvPr/>
        </p:nvPicPr>
        <p:blipFill rotWithShape="1">
          <a:blip r:embed="rId3" cstate="print"/>
          <a:srcRect b="9638"/>
          <a:stretch/>
        </p:blipFill>
        <p:spPr bwMode="auto">
          <a:xfrm>
            <a:off x="827074" y="1216027"/>
            <a:ext cx="7531140" cy="4517229"/>
          </a:xfrm>
          <a:prstGeom prst="rect">
            <a:avLst/>
          </a:prstGeom>
          <a:noFill/>
        </p:spPr>
      </p:pic>
      <p:pic>
        <p:nvPicPr>
          <p:cNvPr id="9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78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58213" y="6227585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20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Бумаги Иванова\Методика\Фото методика\Маракан\космос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6102" r="37966"/>
          <a:stretch/>
        </p:blipFill>
        <p:spPr bwMode="auto">
          <a:xfrm>
            <a:off x="390985" y="1206817"/>
            <a:ext cx="4392488" cy="50532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37369" y="367322"/>
            <a:ext cx="7818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 err="1" smtClean="0"/>
              <a:t>Космоснимки</a:t>
            </a:r>
            <a:r>
              <a:rPr lang="ru-RU" altLang="ru-RU" sz="1600" b="1" dirty="0" smtClean="0"/>
              <a:t> типичных ландшафтов </a:t>
            </a:r>
            <a:r>
              <a:rPr lang="ru-RU" altLang="ru-RU" sz="1600" b="1" i="1" dirty="0" err="1" smtClean="0"/>
              <a:t>Бодайбинского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/>
              <a:t>р.р</a:t>
            </a:r>
            <a:r>
              <a:rPr lang="ru-RU" altLang="ru-RU" sz="1600" b="1" dirty="0" smtClean="0"/>
              <a:t>. Зеленое </a:t>
            </a:r>
            <a:r>
              <a:rPr lang="ru-RU" altLang="ru-RU" sz="1600" b="1" dirty="0"/>
              <a:t>и буроватое </a:t>
            </a:r>
            <a:r>
              <a:rPr lang="ru-RU" altLang="ru-RU" sz="1600" b="1" dirty="0" smtClean="0"/>
              <a:t>- залесенные</a:t>
            </a:r>
            <a:r>
              <a:rPr lang="ru-RU" altLang="ru-RU" sz="1600" b="1" dirty="0"/>
              <a:t>, </a:t>
            </a:r>
            <a:r>
              <a:rPr lang="ru-RU" altLang="ru-RU" sz="1600" b="1" dirty="0" smtClean="0"/>
              <a:t>задернованные </a:t>
            </a:r>
            <a:r>
              <a:rPr lang="ru-RU" altLang="ru-RU" sz="1600" b="1" dirty="0"/>
              <a:t>и заболоченные </a:t>
            </a:r>
            <a:r>
              <a:rPr lang="ru-RU" altLang="ru-RU" sz="1600" b="1" dirty="0" smtClean="0"/>
              <a:t>склоны </a:t>
            </a:r>
            <a:r>
              <a:rPr lang="ru-RU" altLang="ru-RU" sz="1600" b="1" dirty="0"/>
              <a:t>и водоразделы </a:t>
            </a:r>
            <a:r>
              <a:rPr lang="ru-RU" altLang="ru-RU" sz="1600" b="1" dirty="0" smtClean="0"/>
              <a:t>с </a:t>
            </a:r>
            <a:r>
              <a:rPr lang="ru-RU" altLang="ru-RU" sz="1600" b="1" dirty="0"/>
              <a:t>многолетне-мерзлым </a:t>
            </a:r>
            <a:r>
              <a:rPr lang="ru-RU" altLang="ru-RU" sz="1600" b="1" dirty="0" smtClean="0"/>
              <a:t>мохово-гумусовым слоем.</a:t>
            </a:r>
            <a:endParaRPr lang="ru-RU" altLang="ru-RU" sz="1600" b="1" i="1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275856" y="1625665"/>
            <a:ext cx="127073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 smtClean="0"/>
              <a:t>Россыпи </a:t>
            </a:r>
            <a:endParaRPr lang="ru-RU" altLang="ru-RU" b="1" dirty="0"/>
          </a:p>
          <a:p>
            <a:r>
              <a:rPr lang="ru-RU" altLang="ru-RU" b="1" dirty="0"/>
              <a:t>золота.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908674" y="2259100"/>
            <a:ext cx="159270" cy="11699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D:\Бумаги Иванова\Методика\Фото методика\Светлый\космос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8" b="4832"/>
          <a:stretch/>
        </p:blipFill>
        <p:spPr bwMode="auto">
          <a:xfrm>
            <a:off x="4904191" y="1198319"/>
            <a:ext cx="3672334" cy="507023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559318" y="1948830"/>
            <a:ext cx="1020794" cy="68808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65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58213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21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Бумаги Иванова\Методика\Фото методика\Иллюстрации ЦНИГРИ 21.05.08\Иллюстрации по порядку\04 P81602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5" t="10255" r="10471" b="29279"/>
          <a:stretch/>
        </p:blipFill>
        <p:spPr bwMode="auto">
          <a:xfrm>
            <a:off x="509946" y="929586"/>
            <a:ext cx="3912075" cy="52562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45743" y="89356"/>
            <a:ext cx="732643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b="1" dirty="0"/>
              <a:t>Залесенные, задернованные </a:t>
            </a:r>
            <a:r>
              <a:rPr lang="ru-RU" altLang="ru-RU" b="1" dirty="0" smtClean="0"/>
              <a:t>и </a:t>
            </a:r>
            <a:r>
              <a:rPr lang="ru-RU" altLang="ru-RU" b="1" dirty="0"/>
              <a:t>заболоченные склоны и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/>
              <a:t>в</a:t>
            </a:r>
            <a:r>
              <a:rPr lang="ru-RU" altLang="ru-RU" b="1" dirty="0" smtClean="0"/>
              <a:t>одоразделы с развитием многолетней мерзлоты. </a:t>
            </a:r>
            <a:r>
              <a:rPr lang="ru-RU" altLang="ru-RU" b="1" i="1" dirty="0" smtClean="0"/>
              <a:t>Бодайбинский </a:t>
            </a:r>
            <a:r>
              <a:rPr lang="ru-RU" altLang="ru-RU" b="1" i="1" dirty="0" err="1"/>
              <a:t>р.р</a:t>
            </a:r>
            <a:r>
              <a:rPr lang="ru-RU" altLang="ru-RU" b="1" i="1" dirty="0" smtClean="0"/>
              <a:t>.</a:t>
            </a:r>
            <a:endParaRPr lang="ru-RU" altLang="ru-RU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-2" r="50143" b="24258"/>
          <a:stretch/>
        </p:blipFill>
        <p:spPr>
          <a:xfrm>
            <a:off x="4716016" y="929586"/>
            <a:ext cx="4070797" cy="52562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76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22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Бумаги Иванова\Методика\Фото методика\Маракан\Picture 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29" y="1165893"/>
            <a:ext cx="7499350" cy="52562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1058862" y="5337969"/>
            <a:ext cx="2198688" cy="64611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Вскрытая в канаве</a:t>
            </a:r>
          </a:p>
          <a:p>
            <a:r>
              <a:rPr lang="ru-RU" altLang="ru-RU"/>
              <a:t>рудная зона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894929" y="279605"/>
            <a:ext cx="7539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/>
              <a:t>Рудный делювий </a:t>
            </a:r>
            <a:r>
              <a:rPr lang="ru-RU" altLang="ru-RU" sz="2000" b="1" dirty="0" smtClean="0"/>
              <a:t>перекрыт несколькими </a:t>
            </a:r>
          </a:p>
          <a:p>
            <a:pPr algn="ctr"/>
            <a:r>
              <a:rPr lang="ru-RU" altLang="ru-RU" sz="2000" b="1" dirty="0" smtClean="0"/>
              <a:t>слоями дальнеприносных отложений</a:t>
            </a:r>
            <a:r>
              <a:rPr lang="ru-RU" altLang="ru-RU" sz="2000" b="1" dirty="0"/>
              <a:t>. </a:t>
            </a:r>
            <a:r>
              <a:rPr lang="ru-RU" altLang="ru-RU" sz="2000" b="1" i="1" dirty="0" err="1" smtClean="0"/>
              <a:t>Бодайбинский</a:t>
            </a:r>
            <a:r>
              <a:rPr lang="ru-RU" altLang="ru-RU" sz="2000" b="1" i="1" dirty="0" smtClean="0"/>
              <a:t> </a:t>
            </a:r>
            <a:r>
              <a:rPr lang="ru-RU" altLang="ru-RU" sz="2000" b="1" i="1" dirty="0" err="1"/>
              <a:t>р.р</a:t>
            </a:r>
            <a:r>
              <a:rPr lang="ru-RU" altLang="ru-RU" sz="2000" b="1" i="1" dirty="0"/>
              <a:t>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141662" y="3680619"/>
            <a:ext cx="406400" cy="230346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257550" y="5517232"/>
            <a:ext cx="162322" cy="1374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677772" y="4005064"/>
            <a:ext cx="1143000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" name="Полилиния 14"/>
          <p:cNvSpPr/>
          <p:nvPr/>
        </p:nvSpPr>
        <p:spPr>
          <a:xfrm>
            <a:off x="4060825" y="3680619"/>
            <a:ext cx="4410075" cy="2138363"/>
          </a:xfrm>
          <a:custGeom>
            <a:avLst/>
            <a:gdLst>
              <a:gd name="connsiteX0" fmla="*/ 4411362 w 4411362"/>
              <a:gd name="connsiteY0" fmla="*/ 2125362 h 2137718"/>
              <a:gd name="connsiteX1" fmla="*/ 3917092 w 4411362"/>
              <a:gd name="connsiteY1" fmla="*/ 2113005 h 2137718"/>
              <a:gd name="connsiteX2" fmla="*/ 3509319 w 4411362"/>
              <a:gd name="connsiteY2" fmla="*/ 1902940 h 2137718"/>
              <a:gd name="connsiteX3" fmla="*/ 3113902 w 4411362"/>
              <a:gd name="connsiteY3" fmla="*/ 1865870 h 2137718"/>
              <a:gd name="connsiteX4" fmla="*/ 2557848 w 4411362"/>
              <a:gd name="connsiteY4" fmla="*/ 1643448 h 2137718"/>
              <a:gd name="connsiteX5" fmla="*/ 2026508 w 4411362"/>
              <a:gd name="connsiteY5" fmla="*/ 1173892 h 2137718"/>
              <a:gd name="connsiteX6" fmla="*/ 1606378 w 4411362"/>
              <a:gd name="connsiteY6" fmla="*/ 729048 h 2137718"/>
              <a:gd name="connsiteX7" fmla="*/ 1260389 w 4411362"/>
              <a:gd name="connsiteY7" fmla="*/ 469557 h 2137718"/>
              <a:gd name="connsiteX8" fmla="*/ 803189 w 4411362"/>
              <a:gd name="connsiteY8" fmla="*/ 222421 h 2137718"/>
              <a:gd name="connsiteX9" fmla="*/ 383059 w 4411362"/>
              <a:gd name="connsiteY9" fmla="*/ 74140 h 2137718"/>
              <a:gd name="connsiteX10" fmla="*/ 135924 w 4411362"/>
              <a:gd name="connsiteY10" fmla="*/ 37070 h 2137718"/>
              <a:gd name="connsiteX11" fmla="*/ 0 w 4411362"/>
              <a:gd name="connsiteY11" fmla="*/ 0 h 213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11362" h="2137718">
                <a:moveTo>
                  <a:pt x="4411362" y="2125362"/>
                </a:moveTo>
                <a:cubicBezTo>
                  <a:pt x="4239397" y="2137718"/>
                  <a:pt x="4067432" y="2150075"/>
                  <a:pt x="3917092" y="2113005"/>
                </a:cubicBezTo>
                <a:cubicBezTo>
                  <a:pt x="3766752" y="2075935"/>
                  <a:pt x="3643184" y="1944129"/>
                  <a:pt x="3509319" y="1902940"/>
                </a:cubicBezTo>
                <a:cubicBezTo>
                  <a:pt x="3375454" y="1861751"/>
                  <a:pt x="3272480" y="1909119"/>
                  <a:pt x="3113902" y="1865870"/>
                </a:cubicBezTo>
                <a:cubicBezTo>
                  <a:pt x="2955324" y="1822621"/>
                  <a:pt x="2739080" y="1758778"/>
                  <a:pt x="2557848" y="1643448"/>
                </a:cubicBezTo>
                <a:cubicBezTo>
                  <a:pt x="2376616" y="1528118"/>
                  <a:pt x="2185086" y="1326292"/>
                  <a:pt x="2026508" y="1173892"/>
                </a:cubicBezTo>
                <a:cubicBezTo>
                  <a:pt x="1867930" y="1021492"/>
                  <a:pt x="1734064" y="846437"/>
                  <a:pt x="1606378" y="729048"/>
                </a:cubicBezTo>
                <a:cubicBezTo>
                  <a:pt x="1478692" y="611659"/>
                  <a:pt x="1394254" y="553995"/>
                  <a:pt x="1260389" y="469557"/>
                </a:cubicBezTo>
                <a:cubicBezTo>
                  <a:pt x="1126524" y="385119"/>
                  <a:pt x="949411" y="288324"/>
                  <a:pt x="803189" y="222421"/>
                </a:cubicBezTo>
                <a:cubicBezTo>
                  <a:pt x="656967" y="156518"/>
                  <a:pt x="494270" y="105032"/>
                  <a:pt x="383059" y="74140"/>
                </a:cubicBezTo>
                <a:cubicBezTo>
                  <a:pt x="271848" y="43248"/>
                  <a:pt x="199767" y="49427"/>
                  <a:pt x="135924" y="37070"/>
                </a:cubicBezTo>
                <a:cubicBezTo>
                  <a:pt x="72081" y="24713"/>
                  <a:pt x="36040" y="12356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4028610" y="3299354"/>
            <a:ext cx="4572000" cy="1698625"/>
          </a:xfrm>
          <a:custGeom>
            <a:avLst/>
            <a:gdLst>
              <a:gd name="connsiteX0" fmla="*/ 0 w 4572000"/>
              <a:gd name="connsiteY0" fmla="*/ 0 h 1699283"/>
              <a:gd name="connsiteX1" fmla="*/ 580768 w 4572000"/>
              <a:gd name="connsiteY1" fmla="*/ 185351 h 1699283"/>
              <a:gd name="connsiteX2" fmla="*/ 1087395 w 4572000"/>
              <a:gd name="connsiteY2" fmla="*/ 358346 h 1699283"/>
              <a:gd name="connsiteX3" fmla="*/ 1556952 w 4572000"/>
              <a:gd name="connsiteY3" fmla="*/ 605481 h 1699283"/>
              <a:gd name="connsiteX4" fmla="*/ 1890584 w 4572000"/>
              <a:gd name="connsiteY4" fmla="*/ 1000897 h 1699283"/>
              <a:gd name="connsiteX5" fmla="*/ 2298357 w 4572000"/>
              <a:gd name="connsiteY5" fmla="*/ 1334530 h 1699283"/>
              <a:gd name="connsiteX6" fmla="*/ 2730844 w 4572000"/>
              <a:gd name="connsiteY6" fmla="*/ 1458097 h 1699283"/>
              <a:gd name="connsiteX7" fmla="*/ 3299254 w 4572000"/>
              <a:gd name="connsiteY7" fmla="*/ 1507524 h 1699283"/>
              <a:gd name="connsiteX8" fmla="*/ 3978876 w 4572000"/>
              <a:gd name="connsiteY8" fmla="*/ 1606378 h 1699283"/>
              <a:gd name="connsiteX9" fmla="*/ 4386649 w 4572000"/>
              <a:gd name="connsiteY9" fmla="*/ 1692876 h 1699283"/>
              <a:gd name="connsiteX10" fmla="*/ 4572000 w 4572000"/>
              <a:gd name="connsiteY10" fmla="*/ 1692876 h 169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2000" h="1699283">
                <a:moveTo>
                  <a:pt x="0" y="0"/>
                </a:moveTo>
                <a:lnTo>
                  <a:pt x="580768" y="185351"/>
                </a:lnTo>
                <a:cubicBezTo>
                  <a:pt x="762000" y="245075"/>
                  <a:pt x="924698" y="288324"/>
                  <a:pt x="1087395" y="358346"/>
                </a:cubicBezTo>
                <a:cubicBezTo>
                  <a:pt x="1250092" y="428368"/>
                  <a:pt x="1423087" y="498389"/>
                  <a:pt x="1556952" y="605481"/>
                </a:cubicBezTo>
                <a:cubicBezTo>
                  <a:pt x="1690817" y="712573"/>
                  <a:pt x="1767017" y="879389"/>
                  <a:pt x="1890584" y="1000897"/>
                </a:cubicBezTo>
                <a:cubicBezTo>
                  <a:pt x="2014151" y="1122405"/>
                  <a:pt x="2158314" y="1258330"/>
                  <a:pt x="2298357" y="1334530"/>
                </a:cubicBezTo>
                <a:cubicBezTo>
                  <a:pt x="2438400" y="1410730"/>
                  <a:pt x="2564028" y="1429265"/>
                  <a:pt x="2730844" y="1458097"/>
                </a:cubicBezTo>
                <a:cubicBezTo>
                  <a:pt x="2897660" y="1486929"/>
                  <a:pt x="3091249" y="1482811"/>
                  <a:pt x="3299254" y="1507524"/>
                </a:cubicBezTo>
                <a:cubicBezTo>
                  <a:pt x="3507259" y="1532237"/>
                  <a:pt x="3797644" y="1575486"/>
                  <a:pt x="3978876" y="1606378"/>
                </a:cubicBezTo>
                <a:cubicBezTo>
                  <a:pt x="4160108" y="1637270"/>
                  <a:pt x="4287795" y="1678460"/>
                  <a:pt x="4386649" y="1692876"/>
                </a:cubicBezTo>
                <a:cubicBezTo>
                  <a:pt x="4485503" y="1707292"/>
                  <a:pt x="4572000" y="1692876"/>
                  <a:pt x="4572000" y="1692876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3942420" y="2929664"/>
            <a:ext cx="4521200" cy="277813"/>
          </a:xfrm>
          <a:custGeom>
            <a:avLst/>
            <a:gdLst>
              <a:gd name="connsiteX0" fmla="*/ 0 w 4522573"/>
              <a:gd name="connsiteY0" fmla="*/ 49566 h 278514"/>
              <a:gd name="connsiteX1" fmla="*/ 518984 w 4522573"/>
              <a:gd name="connsiteY1" fmla="*/ 160777 h 278514"/>
              <a:gd name="connsiteX2" fmla="*/ 951470 w 4522573"/>
              <a:gd name="connsiteY2" fmla="*/ 197847 h 278514"/>
              <a:gd name="connsiteX3" fmla="*/ 1396313 w 4522573"/>
              <a:gd name="connsiteY3" fmla="*/ 247274 h 278514"/>
              <a:gd name="connsiteX4" fmla="*/ 1853513 w 4522573"/>
              <a:gd name="connsiteY4" fmla="*/ 271988 h 278514"/>
              <a:gd name="connsiteX5" fmla="*/ 2273643 w 4522573"/>
              <a:gd name="connsiteY5" fmla="*/ 271988 h 278514"/>
              <a:gd name="connsiteX6" fmla="*/ 2681416 w 4522573"/>
              <a:gd name="connsiteY6" fmla="*/ 197847 h 278514"/>
              <a:gd name="connsiteX7" fmla="*/ 3311611 w 4522573"/>
              <a:gd name="connsiteY7" fmla="*/ 123707 h 278514"/>
              <a:gd name="connsiteX8" fmla="*/ 3867665 w 4522573"/>
              <a:gd name="connsiteY8" fmla="*/ 139 h 278514"/>
              <a:gd name="connsiteX9" fmla="*/ 4238367 w 4522573"/>
              <a:gd name="connsiteY9" fmla="*/ 98993 h 278514"/>
              <a:gd name="connsiteX10" fmla="*/ 4522573 w 4522573"/>
              <a:gd name="connsiteY10" fmla="*/ 86636 h 27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22573" h="278514">
                <a:moveTo>
                  <a:pt x="0" y="49566"/>
                </a:moveTo>
                <a:cubicBezTo>
                  <a:pt x="180203" y="92815"/>
                  <a:pt x="360406" y="136064"/>
                  <a:pt x="518984" y="160777"/>
                </a:cubicBezTo>
                <a:cubicBezTo>
                  <a:pt x="677562" y="185490"/>
                  <a:pt x="805249" y="183431"/>
                  <a:pt x="951470" y="197847"/>
                </a:cubicBezTo>
                <a:cubicBezTo>
                  <a:pt x="1097692" y="212263"/>
                  <a:pt x="1245973" y="234917"/>
                  <a:pt x="1396313" y="247274"/>
                </a:cubicBezTo>
                <a:cubicBezTo>
                  <a:pt x="1546653" y="259631"/>
                  <a:pt x="1707291" y="267869"/>
                  <a:pt x="1853513" y="271988"/>
                </a:cubicBezTo>
                <a:cubicBezTo>
                  <a:pt x="1999735" y="276107"/>
                  <a:pt x="2135659" y="284345"/>
                  <a:pt x="2273643" y="271988"/>
                </a:cubicBezTo>
                <a:cubicBezTo>
                  <a:pt x="2411627" y="259631"/>
                  <a:pt x="2508421" y="222560"/>
                  <a:pt x="2681416" y="197847"/>
                </a:cubicBezTo>
                <a:cubicBezTo>
                  <a:pt x="2854411" y="173134"/>
                  <a:pt x="3113903" y="156658"/>
                  <a:pt x="3311611" y="123707"/>
                </a:cubicBezTo>
                <a:cubicBezTo>
                  <a:pt x="3509319" y="90756"/>
                  <a:pt x="3713206" y="4258"/>
                  <a:pt x="3867665" y="139"/>
                </a:cubicBezTo>
                <a:cubicBezTo>
                  <a:pt x="4022124" y="-3980"/>
                  <a:pt x="4129216" y="84577"/>
                  <a:pt x="4238367" y="98993"/>
                </a:cubicBezTo>
                <a:cubicBezTo>
                  <a:pt x="4347518" y="113409"/>
                  <a:pt x="4435045" y="100022"/>
                  <a:pt x="4522573" y="86636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3851920" y="1675305"/>
            <a:ext cx="4522787" cy="995363"/>
          </a:xfrm>
          <a:custGeom>
            <a:avLst/>
            <a:gdLst>
              <a:gd name="connsiteX0" fmla="*/ 0 w 4522573"/>
              <a:gd name="connsiteY0" fmla="*/ 988540 h 996306"/>
              <a:gd name="connsiteX1" fmla="*/ 543697 w 4522573"/>
              <a:gd name="connsiteY1" fmla="*/ 976183 h 996306"/>
              <a:gd name="connsiteX2" fmla="*/ 1248032 w 4522573"/>
              <a:gd name="connsiteY2" fmla="*/ 815546 h 996306"/>
              <a:gd name="connsiteX3" fmla="*/ 1915297 w 4522573"/>
              <a:gd name="connsiteY3" fmla="*/ 679621 h 996306"/>
              <a:gd name="connsiteX4" fmla="*/ 2570205 w 4522573"/>
              <a:gd name="connsiteY4" fmla="*/ 469556 h 996306"/>
              <a:gd name="connsiteX5" fmla="*/ 2780270 w 4522573"/>
              <a:gd name="connsiteY5" fmla="*/ 444843 h 996306"/>
              <a:gd name="connsiteX6" fmla="*/ 3496962 w 4522573"/>
              <a:gd name="connsiteY6" fmla="*/ 259492 h 996306"/>
              <a:gd name="connsiteX7" fmla="*/ 4065373 w 4522573"/>
              <a:gd name="connsiteY7" fmla="*/ 98854 h 996306"/>
              <a:gd name="connsiteX8" fmla="*/ 4522573 w 4522573"/>
              <a:gd name="connsiteY8" fmla="*/ 0 h 9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2573" h="996306">
                <a:moveTo>
                  <a:pt x="0" y="988540"/>
                </a:moveTo>
                <a:cubicBezTo>
                  <a:pt x="167846" y="996777"/>
                  <a:pt x="335692" y="1005015"/>
                  <a:pt x="543697" y="976183"/>
                </a:cubicBezTo>
                <a:cubicBezTo>
                  <a:pt x="751702" y="947351"/>
                  <a:pt x="1019432" y="864973"/>
                  <a:pt x="1248032" y="815546"/>
                </a:cubicBezTo>
                <a:cubicBezTo>
                  <a:pt x="1476632" y="766119"/>
                  <a:pt x="1694935" y="737286"/>
                  <a:pt x="1915297" y="679621"/>
                </a:cubicBezTo>
                <a:cubicBezTo>
                  <a:pt x="2135659" y="621956"/>
                  <a:pt x="2426043" y="508686"/>
                  <a:pt x="2570205" y="469556"/>
                </a:cubicBezTo>
                <a:cubicBezTo>
                  <a:pt x="2714367" y="430426"/>
                  <a:pt x="2625811" y="479854"/>
                  <a:pt x="2780270" y="444843"/>
                </a:cubicBezTo>
                <a:cubicBezTo>
                  <a:pt x="2934729" y="409832"/>
                  <a:pt x="3282778" y="317157"/>
                  <a:pt x="3496962" y="259492"/>
                </a:cubicBezTo>
                <a:cubicBezTo>
                  <a:pt x="3711146" y="201827"/>
                  <a:pt x="3894438" y="142103"/>
                  <a:pt x="4065373" y="98854"/>
                </a:cubicBezTo>
                <a:cubicBezTo>
                  <a:pt x="4236308" y="55605"/>
                  <a:pt x="4379440" y="27802"/>
                  <a:pt x="4522573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0" name="AutoShape 4"/>
          <p:cNvCxnSpPr>
            <a:cxnSpLocks noChangeShapeType="1"/>
          </p:cNvCxnSpPr>
          <p:nvPr/>
        </p:nvCxnSpPr>
        <p:spPr bwMode="auto">
          <a:xfrm>
            <a:off x="6444208" y="5219855"/>
            <a:ext cx="0" cy="93503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5"/>
          <p:cNvCxnSpPr>
            <a:cxnSpLocks noChangeShapeType="1"/>
          </p:cNvCxnSpPr>
          <p:nvPr/>
        </p:nvCxnSpPr>
        <p:spPr bwMode="auto">
          <a:xfrm>
            <a:off x="6394502" y="1330480"/>
            <a:ext cx="66675" cy="38893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Надпись 21"/>
          <p:cNvSpPr txBox="1"/>
          <p:nvPr/>
        </p:nvSpPr>
        <p:spPr>
          <a:xfrm>
            <a:off x="3273753" y="1183794"/>
            <a:ext cx="1951037" cy="660203"/>
          </a:xfrm>
          <a:prstGeom prst="rect">
            <a:avLst/>
          </a:prstGeom>
          <a:solidFill>
            <a:schemeClr val="lt1"/>
          </a:solidFill>
          <a:ln w="28575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Дальнеприносной</a:t>
            </a: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делювий </a:t>
            </a:r>
            <a:r>
              <a:rPr lang="ru-RU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5233851" y="1474306"/>
            <a:ext cx="1160651" cy="2905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4783436" y="5744991"/>
            <a:ext cx="1112838" cy="5842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b="1"/>
              <a:t>Рудный </a:t>
            </a:r>
          </a:p>
          <a:p>
            <a:r>
              <a:rPr lang="ru-RU" altLang="ru-RU" sz="1600" b="1"/>
              <a:t>делювий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5863235" y="5799929"/>
            <a:ext cx="531267" cy="2582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37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23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 descr="D:\Иванов\D\Фото\06-07. Бодайбо\060830 Бодайбо\Светлый авг 2006\IMG_19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"/>
          <a:stretch/>
        </p:blipFill>
        <p:spPr bwMode="auto">
          <a:xfrm>
            <a:off x="595313" y="1025673"/>
            <a:ext cx="8091487" cy="513963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68058" y="107642"/>
            <a:ext cx="78184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/>
              <a:t>Перекрытие </a:t>
            </a:r>
            <a:r>
              <a:rPr lang="ru-RU" altLang="ru-RU" b="1" dirty="0"/>
              <a:t>рудного </a:t>
            </a:r>
            <a:r>
              <a:rPr lang="ru-RU" altLang="ru-RU" b="1" dirty="0" smtClean="0"/>
              <a:t>делювия (рыже-бурый) </a:t>
            </a:r>
          </a:p>
          <a:p>
            <a:pPr algn="ctr"/>
            <a:r>
              <a:rPr lang="ru-RU" altLang="ru-RU" b="1" dirty="0" smtClean="0"/>
              <a:t>дальнеприносным делювием. </a:t>
            </a:r>
            <a:r>
              <a:rPr lang="ru-RU" b="1" dirty="0" smtClean="0"/>
              <a:t>Светловское </a:t>
            </a:r>
            <a:r>
              <a:rPr lang="ru-RU" b="1" dirty="0"/>
              <a:t>рудное поле, </a:t>
            </a:r>
            <a:endParaRPr lang="ru-RU" b="1" dirty="0" smtClean="0"/>
          </a:p>
          <a:p>
            <a:pPr algn="ctr"/>
            <a:r>
              <a:rPr lang="ru-RU" altLang="ru-RU" b="1" dirty="0" smtClean="0"/>
              <a:t>Рудная </a:t>
            </a:r>
            <a:r>
              <a:rPr lang="ru-RU" altLang="ru-RU" b="1" dirty="0"/>
              <a:t>зона Дорожная. </a:t>
            </a:r>
          </a:p>
        </p:txBody>
      </p:sp>
      <p:cxnSp>
        <p:nvCxnSpPr>
          <p:cNvPr id="10" name="AutoShape 10"/>
          <p:cNvCxnSpPr>
            <a:cxnSpLocks noChangeShapeType="1"/>
          </p:cNvCxnSpPr>
          <p:nvPr/>
        </p:nvCxnSpPr>
        <p:spPr bwMode="auto">
          <a:xfrm flipH="1">
            <a:off x="740652" y="2060848"/>
            <a:ext cx="5111750" cy="14382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38145" y="1214550"/>
            <a:ext cx="2620782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/>
              <a:t>Ширина предварительно-</a:t>
            </a:r>
          </a:p>
          <a:p>
            <a:r>
              <a:rPr lang="ru-RU" altLang="ru-RU" sz="1400" b="1" dirty="0"/>
              <a:t>п</a:t>
            </a:r>
            <a:r>
              <a:rPr lang="ru-RU" altLang="ru-RU" sz="1400" b="1" dirty="0" smtClean="0"/>
              <a:t>ройденной </a:t>
            </a:r>
            <a:r>
              <a:rPr lang="ru-RU" altLang="ru-RU" sz="1400" b="1" dirty="0"/>
              <a:t>канавы для </a:t>
            </a:r>
          </a:p>
          <a:p>
            <a:r>
              <a:rPr lang="ru-RU" altLang="ru-RU" sz="1400" b="1" dirty="0"/>
              <a:t>с</a:t>
            </a:r>
            <a:r>
              <a:rPr lang="ru-RU" altLang="ru-RU" sz="1400" b="1" dirty="0" smtClean="0"/>
              <a:t>нятия </a:t>
            </a:r>
            <a:r>
              <a:rPr lang="ru-RU" altLang="ru-RU" sz="1400" b="1" dirty="0"/>
              <a:t>мохово-гумусового </a:t>
            </a:r>
          </a:p>
          <a:p>
            <a:r>
              <a:rPr lang="ru-RU" altLang="ru-RU" sz="1400" b="1" dirty="0"/>
              <a:t>слоя и </a:t>
            </a:r>
            <a:r>
              <a:rPr lang="ru-RU" altLang="ru-RU" sz="1400" b="1" dirty="0" err="1"/>
              <a:t>оттайки</a:t>
            </a:r>
            <a:endParaRPr lang="ru-RU" altLang="ru-RU" sz="1400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389270" y="1691593"/>
            <a:ext cx="1259723" cy="6659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3929063" y="2949674"/>
            <a:ext cx="4757737" cy="2495550"/>
          </a:xfrm>
          <a:custGeom>
            <a:avLst/>
            <a:gdLst>
              <a:gd name="connsiteX0" fmla="*/ 0 w 4757351"/>
              <a:gd name="connsiteY0" fmla="*/ 0 h 2496065"/>
              <a:gd name="connsiteX1" fmla="*/ 407773 w 4757351"/>
              <a:gd name="connsiteY1" fmla="*/ 172995 h 2496065"/>
              <a:gd name="connsiteX2" fmla="*/ 691978 w 4757351"/>
              <a:gd name="connsiteY2" fmla="*/ 457200 h 2496065"/>
              <a:gd name="connsiteX3" fmla="*/ 902043 w 4757351"/>
              <a:gd name="connsiteY3" fmla="*/ 840260 h 2496065"/>
              <a:gd name="connsiteX4" fmla="*/ 1359243 w 4757351"/>
              <a:gd name="connsiteY4" fmla="*/ 1037968 h 2496065"/>
              <a:gd name="connsiteX5" fmla="*/ 1841156 w 4757351"/>
              <a:gd name="connsiteY5" fmla="*/ 1223319 h 2496065"/>
              <a:gd name="connsiteX6" fmla="*/ 2323070 w 4757351"/>
              <a:gd name="connsiteY6" fmla="*/ 1482811 h 2496065"/>
              <a:gd name="connsiteX7" fmla="*/ 3323967 w 4757351"/>
              <a:gd name="connsiteY7" fmla="*/ 1902941 h 2496065"/>
              <a:gd name="connsiteX8" fmla="*/ 4102443 w 4757351"/>
              <a:gd name="connsiteY8" fmla="*/ 2150076 h 2496065"/>
              <a:gd name="connsiteX9" fmla="*/ 4559643 w 4757351"/>
              <a:gd name="connsiteY9" fmla="*/ 2384854 h 2496065"/>
              <a:gd name="connsiteX10" fmla="*/ 4757351 w 4757351"/>
              <a:gd name="connsiteY10" fmla="*/ 2496065 h 249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57351" h="2496065">
                <a:moveTo>
                  <a:pt x="0" y="0"/>
                </a:moveTo>
                <a:cubicBezTo>
                  <a:pt x="146221" y="48397"/>
                  <a:pt x="292443" y="96795"/>
                  <a:pt x="407773" y="172995"/>
                </a:cubicBezTo>
                <a:cubicBezTo>
                  <a:pt x="523103" y="249195"/>
                  <a:pt x="609600" y="345989"/>
                  <a:pt x="691978" y="457200"/>
                </a:cubicBezTo>
                <a:cubicBezTo>
                  <a:pt x="774356" y="568411"/>
                  <a:pt x="790832" y="743465"/>
                  <a:pt x="902043" y="840260"/>
                </a:cubicBezTo>
                <a:cubicBezTo>
                  <a:pt x="1013254" y="937055"/>
                  <a:pt x="1202724" y="974125"/>
                  <a:pt x="1359243" y="1037968"/>
                </a:cubicBezTo>
                <a:cubicBezTo>
                  <a:pt x="1515762" y="1101811"/>
                  <a:pt x="1680518" y="1149179"/>
                  <a:pt x="1841156" y="1223319"/>
                </a:cubicBezTo>
                <a:cubicBezTo>
                  <a:pt x="2001794" y="1297460"/>
                  <a:pt x="2075935" y="1369541"/>
                  <a:pt x="2323070" y="1482811"/>
                </a:cubicBezTo>
                <a:cubicBezTo>
                  <a:pt x="2570205" y="1596081"/>
                  <a:pt x="3027405" y="1791730"/>
                  <a:pt x="3323967" y="1902941"/>
                </a:cubicBezTo>
                <a:cubicBezTo>
                  <a:pt x="3620529" y="2014152"/>
                  <a:pt x="3896497" y="2069757"/>
                  <a:pt x="4102443" y="2150076"/>
                </a:cubicBezTo>
                <a:cubicBezTo>
                  <a:pt x="4308389" y="2230395"/>
                  <a:pt x="4450492" y="2327189"/>
                  <a:pt x="4559643" y="2384854"/>
                </a:cubicBezTo>
                <a:cubicBezTo>
                  <a:pt x="4668794" y="2442519"/>
                  <a:pt x="4713072" y="2469292"/>
                  <a:pt x="4757351" y="2496065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364088" y="4077072"/>
            <a:ext cx="0" cy="136815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адпись 94"/>
          <p:cNvSpPr txBox="1"/>
          <p:nvPr/>
        </p:nvSpPr>
        <p:spPr>
          <a:xfrm>
            <a:off x="3027351" y="4789610"/>
            <a:ext cx="1601787" cy="773113"/>
          </a:xfrm>
          <a:prstGeom prst="rect">
            <a:avLst/>
          </a:prstGeom>
          <a:solidFill>
            <a:schemeClr val="lt1"/>
          </a:solidFill>
          <a:ln w="28575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Информативный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слой делювия</a:t>
            </a:r>
          </a:p>
          <a:p>
            <a:pPr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(рудный)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4619775" y="4624759"/>
            <a:ext cx="744313" cy="52630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387429" y="3176903"/>
            <a:ext cx="0" cy="80962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адпись 21"/>
          <p:cNvSpPr txBox="1"/>
          <p:nvPr/>
        </p:nvSpPr>
        <p:spPr>
          <a:xfrm>
            <a:off x="6255400" y="3291202"/>
            <a:ext cx="1858963" cy="581025"/>
          </a:xfrm>
          <a:prstGeom prst="rect">
            <a:avLst/>
          </a:prstGeom>
          <a:solidFill>
            <a:schemeClr val="lt1"/>
          </a:solidFill>
          <a:ln w="28575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Дальнеприносной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делювий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5387429" y="3534348"/>
            <a:ext cx="845353" cy="752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29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24652" y="6228587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24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7"/>
          <a:stretch/>
        </p:blipFill>
        <p:spPr bwMode="auto">
          <a:xfrm>
            <a:off x="221038" y="1017480"/>
            <a:ext cx="8569325" cy="513623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5268" y="272842"/>
            <a:ext cx="5456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/>
              <a:t>Крупноглыбовые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курумники</a:t>
            </a:r>
            <a:r>
              <a:rPr lang="ru-RU" sz="2000" b="1" dirty="0" smtClean="0"/>
              <a:t>. </a:t>
            </a:r>
          </a:p>
          <a:p>
            <a:pPr algn="ctr"/>
            <a:r>
              <a:rPr lang="ru-RU" sz="2000" b="1" dirty="0" err="1" smtClean="0"/>
              <a:t>Аройское</a:t>
            </a:r>
            <a:r>
              <a:rPr lang="ru-RU" sz="2000" b="1" dirty="0" smtClean="0"/>
              <a:t> рудное поле, </a:t>
            </a:r>
            <a:r>
              <a:rPr lang="ru-RU" sz="2000" b="1" i="1" dirty="0" smtClean="0"/>
              <a:t>Восточный Саян</a:t>
            </a:r>
            <a:endParaRPr lang="ru-RU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5701" y="1988840"/>
            <a:ext cx="433804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Бульдозерная канава для вскрытия</a:t>
            </a:r>
          </a:p>
          <a:p>
            <a:r>
              <a:rPr lang="ru-RU" b="1" dirty="0" smtClean="0"/>
              <a:t> слоя информативного делювия</a:t>
            </a:r>
            <a:endParaRPr lang="ru-RU" b="1" dirty="0"/>
          </a:p>
        </p:txBody>
      </p:sp>
      <p:cxnSp>
        <p:nvCxnSpPr>
          <p:cNvPr id="11" name="Прямая со стрелкой 10"/>
          <p:cNvCxnSpPr>
            <a:stCxn id="10" idx="1"/>
          </p:cNvCxnSpPr>
          <p:nvPr/>
        </p:nvCxnSpPr>
        <p:spPr>
          <a:xfrm flipH="1">
            <a:off x="3568943" y="2312006"/>
            <a:ext cx="936758" cy="9378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96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25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" b="5152"/>
          <a:stretch/>
        </p:blipFill>
        <p:spPr bwMode="auto">
          <a:xfrm>
            <a:off x="496887" y="950747"/>
            <a:ext cx="8100069" cy="530314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4941" y="207343"/>
            <a:ext cx="7115922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Бульдозерная канава для вскрытия слоя информативного </a:t>
            </a:r>
          </a:p>
          <a:p>
            <a:r>
              <a:rPr lang="ru-RU" b="1" dirty="0" smtClean="0"/>
              <a:t>делювия (вскрывает слой делювия с рудными обломками) 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1124744"/>
            <a:ext cx="380527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Слой </a:t>
            </a:r>
            <a:r>
              <a:rPr lang="ru-RU" dirty="0" err="1" smtClean="0"/>
              <a:t>дальнеприносного</a:t>
            </a:r>
            <a:r>
              <a:rPr lang="ru-RU" dirty="0" smtClean="0"/>
              <a:t> делювия</a:t>
            </a:r>
          </a:p>
          <a:p>
            <a:pPr algn="ctr"/>
            <a:r>
              <a:rPr lang="ru-RU" dirty="0" smtClean="0"/>
              <a:t>(«</a:t>
            </a:r>
            <a:r>
              <a:rPr lang="ru-RU" dirty="0" err="1" smtClean="0"/>
              <a:t>сыпун</a:t>
            </a:r>
            <a:r>
              <a:rPr lang="ru-RU" dirty="0" smtClean="0"/>
              <a:t>»)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059832" y="1493695"/>
            <a:ext cx="1363070" cy="5365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4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26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 descr="D:\Иванов\D\Фото\05-07. Арой\060927 Арой 09.2006\IMG_20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7"/>
          <a:stretch/>
        </p:blipFill>
        <p:spPr bwMode="auto">
          <a:xfrm>
            <a:off x="557519" y="983828"/>
            <a:ext cx="8099425" cy="510946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510" y="51772"/>
            <a:ext cx="76486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/>
              <a:t>Перекрытие рудного делювия (</a:t>
            </a:r>
            <a:r>
              <a:rPr lang="ru-RU" altLang="ru-RU" b="1" dirty="0" smtClean="0"/>
              <a:t>рыже-бурый) </a:t>
            </a:r>
          </a:p>
          <a:p>
            <a:pPr algn="ctr"/>
            <a:r>
              <a:rPr lang="ru-RU" altLang="ru-RU" b="1" dirty="0" smtClean="0"/>
              <a:t>дальнеприносным делювием. </a:t>
            </a:r>
            <a:r>
              <a:rPr lang="ru-RU" b="1" dirty="0" err="1"/>
              <a:t>Аройское</a:t>
            </a:r>
            <a:r>
              <a:rPr lang="ru-RU" b="1" dirty="0"/>
              <a:t> рудное </a:t>
            </a:r>
            <a:r>
              <a:rPr lang="ru-RU" b="1" dirty="0" smtClean="0"/>
              <a:t>поле, </a:t>
            </a:r>
            <a:r>
              <a:rPr lang="ru-RU" b="1" i="1" dirty="0" smtClean="0"/>
              <a:t>Восточный </a:t>
            </a:r>
            <a:r>
              <a:rPr lang="ru-RU" b="1" i="1" dirty="0"/>
              <a:t>Саян</a:t>
            </a:r>
          </a:p>
          <a:p>
            <a:pPr algn="ctr"/>
            <a:endParaRPr lang="ru-RU" sz="20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860032" y="2636912"/>
            <a:ext cx="3175" cy="169227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08104" y="4144521"/>
            <a:ext cx="201112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Рудный делювий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4860032" y="4074654"/>
            <a:ext cx="648072" cy="2545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9592" y="1245960"/>
            <a:ext cx="312649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err="1" smtClean="0"/>
              <a:t>Дальнеприносной</a:t>
            </a:r>
            <a:r>
              <a:rPr lang="ru-RU" dirty="0" smtClean="0"/>
              <a:t> делювий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860032" y="1063361"/>
            <a:ext cx="0" cy="1495425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026089" y="1430626"/>
            <a:ext cx="755493" cy="18466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70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20293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27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 descr="D:\СибГК\Мал. Конкудера\Мал. Конкудера 24.08.16\Фото Иванов 24.08.16\IMG_70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5481"/>
          <a:stretch/>
        </p:blipFill>
        <p:spPr bwMode="auto">
          <a:xfrm>
            <a:off x="254000" y="945183"/>
            <a:ext cx="8634413" cy="500409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дпись 19"/>
          <p:cNvSpPr txBox="1"/>
          <p:nvPr/>
        </p:nvSpPr>
        <p:spPr>
          <a:xfrm>
            <a:off x="739775" y="224012"/>
            <a:ext cx="7200800" cy="107997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Мало-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Конкудерская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площадь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типовые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условия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поисков.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Байкало-</a:t>
            </a:r>
            <a:r>
              <a:rPr lang="ru-RU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Патомская</a:t>
            </a: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провинция</a:t>
            </a:r>
            <a:endParaRPr lang="ru-RU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78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51002" y="6224736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28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СибГК\Мал. Конкудера\Мал. Конкудера 24.08.16\Фото Иванов 24.08.16\IMG_72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11669" r="3303" b="12376"/>
          <a:stretch/>
        </p:blipFill>
        <p:spPr bwMode="auto">
          <a:xfrm>
            <a:off x="656845" y="1052736"/>
            <a:ext cx="7848872" cy="540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Надпись 31"/>
          <p:cNvSpPr txBox="1"/>
          <p:nvPr/>
        </p:nvSpPr>
        <p:spPr>
          <a:xfrm>
            <a:off x="301023" y="56732"/>
            <a:ext cx="8235131" cy="81130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Типовой разрез делювиальных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отложений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верхний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слой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 дальнеприносным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«сыпуном».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Мало-</a:t>
            </a:r>
            <a:r>
              <a:rPr lang="ru-RU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Конкудерская</a:t>
            </a: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площадь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611560" y="3263693"/>
            <a:ext cx="5152767" cy="848281"/>
          </a:xfrm>
          <a:custGeom>
            <a:avLst/>
            <a:gdLst>
              <a:gd name="connsiteX0" fmla="*/ 0 w 5152767"/>
              <a:gd name="connsiteY0" fmla="*/ 104841 h 848281"/>
              <a:gd name="connsiteX1" fmla="*/ 790832 w 5152767"/>
              <a:gd name="connsiteY1" fmla="*/ 586754 h 848281"/>
              <a:gd name="connsiteX2" fmla="*/ 1309816 w 5152767"/>
              <a:gd name="connsiteY2" fmla="*/ 809176 h 848281"/>
              <a:gd name="connsiteX3" fmla="*/ 1878227 w 5152767"/>
              <a:gd name="connsiteY3" fmla="*/ 846246 h 848281"/>
              <a:gd name="connsiteX4" fmla="*/ 2372497 w 5152767"/>
              <a:gd name="connsiteY4" fmla="*/ 784463 h 848281"/>
              <a:gd name="connsiteX5" fmla="*/ 2718486 w 5152767"/>
              <a:gd name="connsiteY5" fmla="*/ 537327 h 848281"/>
              <a:gd name="connsiteX6" fmla="*/ 3015048 w 5152767"/>
              <a:gd name="connsiteY6" fmla="*/ 475544 h 848281"/>
              <a:gd name="connsiteX7" fmla="*/ 3385751 w 5152767"/>
              <a:gd name="connsiteY7" fmla="*/ 586754 h 848281"/>
              <a:gd name="connsiteX8" fmla="*/ 3744097 w 5152767"/>
              <a:gd name="connsiteY8" fmla="*/ 636181 h 848281"/>
              <a:gd name="connsiteX9" fmla="*/ 4028303 w 5152767"/>
              <a:gd name="connsiteY9" fmla="*/ 636181 h 848281"/>
              <a:gd name="connsiteX10" fmla="*/ 4287794 w 5152767"/>
              <a:gd name="connsiteY10" fmla="*/ 487900 h 848281"/>
              <a:gd name="connsiteX11" fmla="*/ 4473146 w 5152767"/>
              <a:gd name="connsiteY11" fmla="*/ 129554 h 848281"/>
              <a:gd name="connsiteX12" fmla="*/ 4917989 w 5152767"/>
              <a:gd name="connsiteY12" fmla="*/ 5987 h 848281"/>
              <a:gd name="connsiteX13" fmla="*/ 5152767 w 5152767"/>
              <a:gd name="connsiteY13" fmla="*/ 30700 h 8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52767" h="848281">
                <a:moveTo>
                  <a:pt x="0" y="104841"/>
                </a:moveTo>
                <a:cubicBezTo>
                  <a:pt x="286264" y="287103"/>
                  <a:pt x="572529" y="469365"/>
                  <a:pt x="790832" y="586754"/>
                </a:cubicBezTo>
                <a:cubicBezTo>
                  <a:pt x="1009135" y="704143"/>
                  <a:pt x="1128584" y="765927"/>
                  <a:pt x="1309816" y="809176"/>
                </a:cubicBezTo>
                <a:cubicBezTo>
                  <a:pt x="1491048" y="852425"/>
                  <a:pt x="1701114" y="850365"/>
                  <a:pt x="1878227" y="846246"/>
                </a:cubicBezTo>
                <a:cubicBezTo>
                  <a:pt x="2055340" y="842127"/>
                  <a:pt x="2232454" y="835950"/>
                  <a:pt x="2372497" y="784463"/>
                </a:cubicBezTo>
                <a:cubicBezTo>
                  <a:pt x="2512540" y="732976"/>
                  <a:pt x="2611394" y="588814"/>
                  <a:pt x="2718486" y="537327"/>
                </a:cubicBezTo>
                <a:cubicBezTo>
                  <a:pt x="2825578" y="485841"/>
                  <a:pt x="2903837" y="467306"/>
                  <a:pt x="3015048" y="475544"/>
                </a:cubicBezTo>
                <a:cubicBezTo>
                  <a:pt x="3126259" y="483782"/>
                  <a:pt x="3264243" y="559981"/>
                  <a:pt x="3385751" y="586754"/>
                </a:cubicBezTo>
                <a:cubicBezTo>
                  <a:pt x="3507259" y="613527"/>
                  <a:pt x="3637005" y="627943"/>
                  <a:pt x="3744097" y="636181"/>
                </a:cubicBezTo>
                <a:cubicBezTo>
                  <a:pt x="3851189" y="644419"/>
                  <a:pt x="3937687" y="660894"/>
                  <a:pt x="4028303" y="636181"/>
                </a:cubicBezTo>
                <a:cubicBezTo>
                  <a:pt x="4118919" y="611468"/>
                  <a:pt x="4213654" y="572338"/>
                  <a:pt x="4287794" y="487900"/>
                </a:cubicBezTo>
                <a:cubicBezTo>
                  <a:pt x="4361934" y="403462"/>
                  <a:pt x="4368113" y="209873"/>
                  <a:pt x="4473146" y="129554"/>
                </a:cubicBezTo>
                <a:cubicBezTo>
                  <a:pt x="4578179" y="49235"/>
                  <a:pt x="4804719" y="22463"/>
                  <a:pt x="4917989" y="5987"/>
                </a:cubicBezTo>
                <a:cubicBezTo>
                  <a:pt x="5031259" y="-10489"/>
                  <a:pt x="5092013" y="10105"/>
                  <a:pt x="5152767" y="3070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684304" y="3149912"/>
            <a:ext cx="984040" cy="99949"/>
          </a:xfrm>
          <a:custGeom>
            <a:avLst/>
            <a:gdLst>
              <a:gd name="connsiteX0" fmla="*/ 0 w 984040"/>
              <a:gd name="connsiteY0" fmla="*/ 99949 h 99949"/>
              <a:gd name="connsiteX1" fmla="*/ 296562 w 984040"/>
              <a:gd name="connsiteY1" fmla="*/ 13452 h 99949"/>
              <a:gd name="connsiteX2" fmla="*/ 556054 w 984040"/>
              <a:gd name="connsiteY2" fmla="*/ 25808 h 99949"/>
              <a:gd name="connsiteX3" fmla="*/ 753762 w 984040"/>
              <a:gd name="connsiteY3" fmla="*/ 38165 h 99949"/>
              <a:gd name="connsiteX4" fmla="*/ 963827 w 984040"/>
              <a:gd name="connsiteY4" fmla="*/ 1095 h 99949"/>
              <a:gd name="connsiteX5" fmla="*/ 963827 w 984040"/>
              <a:gd name="connsiteY5" fmla="*/ 13452 h 9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040" h="99949">
                <a:moveTo>
                  <a:pt x="0" y="99949"/>
                </a:moveTo>
                <a:cubicBezTo>
                  <a:pt x="101943" y="62879"/>
                  <a:pt x="203886" y="25809"/>
                  <a:pt x="296562" y="13452"/>
                </a:cubicBezTo>
                <a:cubicBezTo>
                  <a:pt x="389238" y="1095"/>
                  <a:pt x="556054" y="25808"/>
                  <a:pt x="556054" y="25808"/>
                </a:cubicBezTo>
                <a:cubicBezTo>
                  <a:pt x="632254" y="29927"/>
                  <a:pt x="685800" y="42284"/>
                  <a:pt x="753762" y="38165"/>
                </a:cubicBezTo>
                <a:cubicBezTo>
                  <a:pt x="821724" y="34046"/>
                  <a:pt x="928816" y="5214"/>
                  <a:pt x="963827" y="1095"/>
                </a:cubicBezTo>
                <a:cubicBezTo>
                  <a:pt x="998838" y="-3024"/>
                  <a:pt x="981332" y="5214"/>
                  <a:pt x="963827" y="13452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347864" y="1969213"/>
            <a:ext cx="47368" cy="1730417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адпись 30"/>
          <p:cNvSpPr txBox="1"/>
          <p:nvPr/>
        </p:nvSpPr>
        <p:spPr>
          <a:xfrm>
            <a:off x="4355976" y="1388188"/>
            <a:ext cx="2592288" cy="581025"/>
          </a:xfrm>
          <a:prstGeom prst="rect">
            <a:avLst/>
          </a:prstGeom>
          <a:solidFill>
            <a:schemeClr val="lt1"/>
          </a:solidFill>
          <a:ln w="28575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Делювиальный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дальнеприносной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сыпун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402069" y="1791807"/>
            <a:ext cx="953907" cy="6190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817140" y="3874659"/>
            <a:ext cx="23812" cy="2448272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адпись 85"/>
          <p:cNvSpPr txBox="1"/>
          <p:nvPr/>
        </p:nvSpPr>
        <p:spPr>
          <a:xfrm>
            <a:off x="1043608" y="5406454"/>
            <a:ext cx="1859294" cy="581025"/>
          </a:xfrm>
          <a:prstGeom prst="rect">
            <a:avLst/>
          </a:prstGeom>
          <a:solidFill>
            <a:schemeClr val="lt1"/>
          </a:solidFill>
          <a:ln w="28575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Дальнеприносной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слой 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делювия № 2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02902" y="5696966"/>
            <a:ext cx="914238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96336" y="4005064"/>
            <a:ext cx="82650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Шурф</a:t>
            </a:r>
            <a:endParaRPr lang="ru-RU" dirty="0"/>
          </a:p>
        </p:txBody>
      </p:sp>
      <p:cxnSp>
        <p:nvCxnSpPr>
          <p:cNvPr id="4" name="Прямая со стрелкой 3"/>
          <p:cNvCxnSpPr>
            <a:stCxn id="2" idx="0"/>
          </p:cNvCxnSpPr>
          <p:nvPr/>
        </p:nvCxnSpPr>
        <p:spPr>
          <a:xfrm flipV="1">
            <a:off x="8009590" y="3573016"/>
            <a:ext cx="18794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25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30283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29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7" descr="D:\СибГК\Мал. Конкудера\Мал. Конкудера 24.08.16\Фото Иванов 24.08.16\IMG_71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" r="5227" b="6558"/>
          <a:stretch/>
        </p:blipFill>
        <p:spPr bwMode="auto">
          <a:xfrm>
            <a:off x="677623" y="1246206"/>
            <a:ext cx="7704658" cy="50405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8617" y="196082"/>
            <a:ext cx="7648649" cy="1190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Перекрытие </a:t>
            </a:r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информативного слоя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делювия </a:t>
            </a:r>
            <a:r>
              <a:rPr lang="ru-RU" alt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дальнеприносным</a:t>
            </a:r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делювием. 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Рудная зона № 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Мало-</a:t>
            </a:r>
            <a:r>
              <a:rPr lang="ru-RU" sz="1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Конкудерская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площадь,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Байкало-</a:t>
            </a:r>
            <a:r>
              <a:rPr lang="ru-RU" sz="16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Патомская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провинция</a:t>
            </a:r>
          </a:p>
          <a:p>
            <a:pPr algn="ctr"/>
            <a:endParaRPr lang="ru-RU" sz="2000" b="1" dirty="0"/>
          </a:p>
        </p:txBody>
      </p:sp>
      <p:sp>
        <p:nvSpPr>
          <p:cNvPr id="11" name="Полилиния 10"/>
          <p:cNvSpPr/>
          <p:nvPr/>
        </p:nvSpPr>
        <p:spPr>
          <a:xfrm>
            <a:off x="539750" y="2110394"/>
            <a:ext cx="3451225" cy="215900"/>
          </a:xfrm>
          <a:custGeom>
            <a:avLst/>
            <a:gdLst>
              <a:gd name="connsiteX0" fmla="*/ 0 w 3971925"/>
              <a:gd name="connsiteY0" fmla="*/ 19050 h 354303"/>
              <a:gd name="connsiteX1" fmla="*/ 590550 w 3971925"/>
              <a:gd name="connsiteY1" fmla="*/ 76200 h 354303"/>
              <a:gd name="connsiteX2" fmla="*/ 828675 w 3971925"/>
              <a:gd name="connsiteY2" fmla="*/ 104775 h 354303"/>
              <a:gd name="connsiteX3" fmla="*/ 1295400 w 3971925"/>
              <a:gd name="connsiteY3" fmla="*/ 257175 h 354303"/>
              <a:gd name="connsiteX4" fmla="*/ 1600200 w 3971925"/>
              <a:gd name="connsiteY4" fmla="*/ 352425 h 354303"/>
              <a:gd name="connsiteX5" fmla="*/ 1971675 w 3971925"/>
              <a:gd name="connsiteY5" fmla="*/ 304800 h 354303"/>
              <a:gd name="connsiteX6" fmla="*/ 2295525 w 3971925"/>
              <a:gd name="connsiteY6" fmla="*/ 123825 h 354303"/>
              <a:gd name="connsiteX7" fmla="*/ 2514600 w 3971925"/>
              <a:gd name="connsiteY7" fmla="*/ 66675 h 354303"/>
              <a:gd name="connsiteX8" fmla="*/ 2819400 w 3971925"/>
              <a:gd name="connsiteY8" fmla="*/ 95250 h 354303"/>
              <a:gd name="connsiteX9" fmla="*/ 3152775 w 3971925"/>
              <a:gd name="connsiteY9" fmla="*/ 142875 h 354303"/>
              <a:gd name="connsiteX10" fmla="*/ 3505200 w 3971925"/>
              <a:gd name="connsiteY10" fmla="*/ 95250 h 354303"/>
              <a:gd name="connsiteX11" fmla="*/ 3733800 w 3971925"/>
              <a:gd name="connsiteY11" fmla="*/ 66675 h 354303"/>
              <a:gd name="connsiteX12" fmla="*/ 3895725 w 3971925"/>
              <a:gd name="connsiteY12" fmla="*/ 38100 h 354303"/>
              <a:gd name="connsiteX13" fmla="*/ 3971925 w 3971925"/>
              <a:gd name="connsiteY13" fmla="*/ 0 h 35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1925" h="354303">
                <a:moveTo>
                  <a:pt x="0" y="19050"/>
                </a:moveTo>
                <a:lnTo>
                  <a:pt x="590550" y="76200"/>
                </a:lnTo>
                <a:cubicBezTo>
                  <a:pt x="728663" y="90488"/>
                  <a:pt x="711200" y="74613"/>
                  <a:pt x="828675" y="104775"/>
                </a:cubicBezTo>
                <a:cubicBezTo>
                  <a:pt x="946150" y="134937"/>
                  <a:pt x="1295400" y="257175"/>
                  <a:pt x="1295400" y="257175"/>
                </a:cubicBezTo>
                <a:cubicBezTo>
                  <a:pt x="1423987" y="298450"/>
                  <a:pt x="1487488" y="344488"/>
                  <a:pt x="1600200" y="352425"/>
                </a:cubicBezTo>
                <a:cubicBezTo>
                  <a:pt x="1712912" y="360362"/>
                  <a:pt x="1855788" y="342900"/>
                  <a:pt x="1971675" y="304800"/>
                </a:cubicBezTo>
                <a:cubicBezTo>
                  <a:pt x="2087563" y="266700"/>
                  <a:pt x="2205037" y="163513"/>
                  <a:pt x="2295525" y="123825"/>
                </a:cubicBezTo>
                <a:cubicBezTo>
                  <a:pt x="2386013" y="84137"/>
                  <a:pt x="2427288" y="71437"/>
                  <a:pt x="2514600" y="66675"/>
                </a:cubicBezTo>
                <a:cubicBezTo>
                  <a:pt x="2601912" y="61913"/>
                  <a:pt x="2713038" y="82550"/>
                  <a:pt x="2819400" y="95250"/>
                </a:cubicBezTo>
                <a:cubicBezTo>
                  <a:pt x="2925762" y="107950"/>
                  <a:pt x="3038475" y="142875"/>
                  <a:pt x="3152775" y="142875"/>
                </a:cubicBezTo>
                <a:cubicBezTo>
                  <a:pt x="3267075" y="142875"/>
                  <a:pt x="3505200" y="95250"/>
                  <a:pt x="3505200" y="95250"/>
                </a:cubicBezTo>
                <a:lnTo>
                  <a:pt x="3733800" y="66675"/>
                </a:lnTo>
                <a:cubicBezTo>
                  <a:pt x="3798887" y="57150"/>
                  <a:pt x="3856038" y="49213"/>
                  <a:pt x="3895725" y="38100"/>
                </a:cubicBezTo>
                <a:cubicBezTo>
                  <a:pt x="3935413" y="26988"/>
                  <a:pt x="3953669" y="13494"/>
                  <a:pt x="3971925" y="0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Надпись 21"/>
          <p:cNvSpPr txBox="1"/>
          <p:nvPr/>
        </p:nvSpPr>
        <p:spPr>
          <a:xfrm>
            <a:off x="4139952" y="1268760"/>
            <a:ext cx="2520280" cy="581025"/>
          </a:xfrm>
          <a:prstGeom prst="rect">
            <a:avLst/>
          </a:prstGeom>
          <a:solidFill>
            <a:schemeClr val="lt1"/>
          </a:solidFill>
          <a:ln w="28575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Делювиальный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дальнеприносной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сыпун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3" name="Прямая со стрелкой 12"/>
          <p:cNvCxnSpPr>
            <a:stCxn id="11" idx="8"/>
          </p:cNvCxnSpPr>
          <p:nvPr/>
        </p:nvCxnSpPr>
        <p:spPr>
          <a:xfrm flipH="1" flipV="1">
            <a:off x="2987824" y="1268760"/>
            <a:ext cx="1716" cy="89967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2" idx="1"/>
          </p:cNvCxnSpPr>
          <p:nvPr/>
        </p:nvCxnSpPr>
        <p:spPr>
          <a:xfrm flipH="1">
            <a:off x="3029986" y="1559273"/>
            <a:ext cx="1109966" cy="1645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265362" y="2311918"/>
            <a:ext cx="71438" cy="292735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адпись 94"/>
          <p:cNvSpPr txBox="1"/>
          <p:nvPr/>
        </p:nvSpPr>
        <p:spPr>
          <a:xfrm>
            <a:off x="539750" y="4869160"/>
            <a:ext cx="1725612" cy="533400"/>
          </a:xfrm>
          <a:prstGeom prst="rect">
            <a:avLst/>
          </a:prstGeom>
          <a:solidFill>
            <a:schemeClr val="lt1"/>
          </a:solidFill>
          <a:ln w="28575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Информативный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слой делювия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1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1509713" y="4221163"/>
            <a:ext cx="801687" cy="63817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 flipH="1">
            <a:off x="3563888" y="3212976"/>
            <a:ext cx="1224136" cy="295232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2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37312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3</a:t>
            </a:fld>
            <a:endParaRPr lang="ru-RU" altLang="ru-RU"/>
          </a:p>
        </p:txBody>
      </p:sp>
      <p:graphicFrame>
        <p:nvGraphicFramePr>
          <p:cNvPr id="3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96417"/>
              </p:ext>
            </p:extLst>
          </p:nvPr>
        </p:nvGraphicFramePr>
        <p:xfrm>
          <a:off x="603250" y="734988"/>
          <a:ext cx="7993063" cy="5703912"/>
        </p:xfrm>
        <a:graphic>
          <a:graphicData uri="http://schemas.openxmlformats.org/drawingml/2006/table">
            <a:tbl>
              <a:tblPr/>
              <a:tblGrid>
                <a:gridCol w="5229897"/>
                <a:gridCol w="932911"/>
                <a:gridCol w="697630"/>
                <a:gridCol w="1132625"/>
              </a:tblGrid>
              <a:tr h="302689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Запасы, тыс. 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6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Категории (количество месторождений):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46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Золоторудные собственные (383)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5,502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9,763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026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Россыпные (5340)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1,189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48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Комплексные (медные, никелевые и др. – 171)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2,050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1,539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3,589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026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 (5894)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8,581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5,960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14,541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02689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Распределенный фонд запасов, %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6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Золоторудные собственные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74,5 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67,0*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026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Россыпные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63,7 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89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Комплексные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8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68,0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77,6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71,9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893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Прогнозные ресурсы, тыс. 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8" marR="51548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8" marR="51548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8" marR="51548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89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Категории: 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89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Золоторудные собственные (1117)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24,79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89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Россыпные 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338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Общие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24,93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9999"/>
                      </a:schemeClr>
                    </a:solidFill>
                  </a:tcPr>
                </a:tc>
              </a:tr>
              <a:tr h="531265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 учета месторождения Сухой Лог (у его учетом: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А+В+С1 – 88,5 %, С2 – 88,9 %, А+В+С1+С2 – 88,7 %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ПО ЗАПАСАМ В МИРЕ - ВТОРОЕ (после ЮАР)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54" marR="51554" marT="0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7" y="162292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234806"/>
            <a:ext cx="5474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Состояние МСБ золота России на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01.01.2017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г.</a:t>
            </a:r>
          </a:p>
          <a:p>
            <a:endParaRPr lang="ru-RU" dirty="0"/>
          </a:p>
        </p:txBody>
      </p:sp>
      <p:pic>
        <p:nvPicPr>
          <p:cNvPr id="7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07343"/>
            <a:ext cx="10842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666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30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b="10291"/>
          <a:stretch/>
        </p:blipFill>
        <p:spPr>
          <a:xfrm>
            <a:off x="395536" y="927532"/>
            <a:ext cx="8445358" cy="50217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53852" y="178056"/>
            <a:ext cx="6948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Типовые ландшафтные условия Енисейского кряжа </a:t>
            </a:r>
          </a:p>
          <a:p>
            <a:pPr algn="ctr"/>
            <a:r>
              <a:rPr lang="ru-RU" sz="2000" b="1" dirty="0" smtClean="0"/>
              <a:t>(</a:t>
            </a:r>
            <a:r>
              <a:rPr lang="ru-RU" sz="2000" b="1" dirty="0" err="1" smtClean="0"/>
              <a:t>космоснимок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3363284"/>
            <a:ext cx="18898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Россыпи золота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6732240" y="3726438"/>
            <a:ext cx="72008" cy="106280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132280" y="3547950"/>
            <a:ext cx="884962" cy="1422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804248" y="2635177"/>
            <a:ext cx="432048" cy="72810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67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31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r="3538" b="11650"/>
          <a:stretch/>
        </p:blipFill>
        <p:spPr>
          <a:xfrm>
            <a:off x="395536" y="962171"/>
            <a:ext cx="8424936" cy="4915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03647" y="91712"/>
            <a:ext cx="593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Типовые ландшафтные условия Забайкалья</a:t>
            </a:r>
          </a:p>
          <a:p>
            <a:pPr algn="ctr"/>
            <a:r>
              <a:rPr lang="ru-RU" sz="2000" b="1" dirty="0" smtClean="0"/>
              <a:t>(</a:t>
            </a:r>
            <a:r>
              <a:rPr lang="ru-RU" sz="2000" b="1" dirty="0" err="1" smtClean="0"/>
              <a:t>космоснимок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28176" y="1484784"/>
            <a:ext cx="18898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Россыпи золота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164819" y="1646710"/>
            <a:ext cx="1263357" cy="51624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314604" y="1669450"/>
            <a:ext cx="1059254" cy="2845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62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41605" y="6213755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32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3538" b="9394"/>
          <a:stretch/>
        </p:blipFill>
        <p:spPr>
          <a:xfrm>
            <a:off x="323528" y="980729"/>
            <a:ext cx="8496944" cy="50405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102729" y="224012"/>
            <a:ext cx="6938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Типовые ландшафтные </a:t>
            </a:r>
            <a:r>
              <a:rPr lang="ru-RU" b="1" dirty="0" smtClean="0"/>
              <a:t>условия </a:t>
            </a:r>
            <a:r>
              <a:rPr lang="ru-RU" b="1" dirty="0"/>
              <a:t>Амурской области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 err="1"/>
              <a:t>космоснимок</a:t>
            </a:r>
            <a:r>
              <a:rPr lang="ru-RU" b="1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1700808"/>
            <a:ext cx="18898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Россыпи золота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237018" y="2070140"/>
            <a:ext cx="1359318" cy="71078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860032" y="1885474"/>
            <a:ext cx="432048" cy="15330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68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19864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33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3" b="9061"/>
          <a:stretch/>
        </p:blipFill>
        <p:spPr>
          <a:xfrm>
            <a:off x="360040" y="890163"/>
            <a:ext cx="8388424" cy="50591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906356" y="179745"/>
            <a:ext cx="6938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Типовые ландшафтные </a:t>
            </a:r>
            <a:r>
              <a:rPr lang="ru-RU" b="1" dirty="0" smtClean="0"/>
              <a:t>условия Магаданской </a:t>
            </a:r>
            <a:r>
              <a:rPr lang="ru-RU" b="1" dirty="0"/>
              <a:t>области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 err="1"/>
              <a:t>космоснимок</a:t>
            </a:r>
            <a:r>
              <a:rPr lang="ru-RU" b="1" dirty="0"/>
              <a:t>)</a:t>
            </a:r>
          </a:p>
        </p:txBody>
      </p:sp>
      <p:pic>
        <p:nvPicPr>
          <p:cNvPr id="10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17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67544" y="215277"/>
            <a:ext cx="86764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Карта </a:t>
            </a:r>
            <a:r>
              <a:rPr lang="ru-RU" b="1" dirty="0"/>
              <a:t>размещения металлогенических зон с </a:t>
            </a:r>
            <a:endParaRPr lang="ru-RU" b="1" dirty="0" smtClean="0"/>
          </a:p>
          <a:p>
            <a:pPr algn="ctr"/>
            <a:r>
              <a:rPr lang="ru-RU" b="1" dirty="0" smtClean="0"/>
              <a:t>месторождениями </a:t>
            </a:r>
            <a:r>
              <a:rPr lang="ru-RU" b="1" dirty="0"/>
              <a:t>меди, свинца, цинка и апробированных прогнозных ресурсов этих металлов по федеральным </a:t>
            </a:r>
            <a:r>
              <a:rPr lang="ru-RU" b="1" dirty="0" smtClean="0"/>
              <a:t>округам (в </a:t>
            </a:r>
            <a:r>
              <a:rPr lang="ru-RU" b="1" dirty="0"/>
              <a:t>тыс. т)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92322" y="6245216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34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475" y="6240751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металлогенические зоны: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свинца и цинка,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свинца и цинка;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наиболее значимые месторождения: </a:t>
            </a: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свинца и цинка,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свинца и цинка, находящиеся на Государственном балансе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O:\Щербакова\PPT\New_JPG\рис. 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655" y="1146541"/>
            <a:ext cx="8548689" cy="50561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537041" y="574809"/>
            <a:ext cx="8089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Динамика изменения запасов </a:t>
            </a:r>
            <a:r>
              <a:rPr lang="ru-RU" b="1" dirty="0"/>
              <a:t>месторождений меди в </a:t>
            </a:r>
            <a:r>
              <a:rPr lang="ru-RU" b="1" dirty="0" smtClean="0"/>
              <a:t>2004–2015 </a:t>
            </a:r>
            <a:r>
              <a:rPr lang="ru-RU" b="1" dirty="0"/>
              <a:t>гг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35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4367" r="2750" b="19949"/>
          <a:stretch/>
        </p:blipFill>
        <p:spPr>
          <a:xfrm>
            <a:off x="537041" y="1196752"/>
            <a:ext cx="8280920" cy="4896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66456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36</a:t>
            </a:fld>
            <a:endParaRPr lang="ru-RU" altLang="ru-RU" dirty="0"/>
          </a:p>
        </p:txBody>
      </p:sp>
      <p:graphicFrame>
        <p:nvGraphicFramePr>
          <p:cNvPr id="3" name="Объект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17929"/>
              </p:ext>
            </p:extLst>
          </p:nvPr>
        </p:nvGraphicFramePr>
        <p:xfrm>
          <a:off x="739775" y="627929"/>
          <a:ext cx="7736450" cy="5617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Презентация" r:id="rId4" imgW="4570530" imgH="3427618" progId="PowerPoint.Show.12">
                  <p:embed/>
                </p:oleObj>
              </mc:Choice>
              <mc:Fallback>
                <p:oleObj name="Презентация" r:id="rId4" imgW="4570530" imgH="34276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775" y="627929"/>
                        <a:ext cx="7736450" cy="5617231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925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67544" y="215277"/>
            <a:ext cx="86764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Карта </a:t>
            </a:r>
            <a:r>
              <a:rPr lang="ru-RU" b="1" dirty="0"/>
              <a:t>размещения металлогенических зон с </a:t>
            </a:r>
            <a:endParaRPr lang="ru-RU" b="1" dirty="0" smtClean="0"/>
          </a:p>
          <a:p>
            <a:pPr algn="ctr"/>
            <a:r>
              <a:rPr lang="ru-RU" b="1" dirty="0" smtClean="0"/>
              <a:t>месторождениями </a:t>
            </a:r>
            <a:r>
              <a:rPr lang="ru-RU" b="1" dirty="0"/>
              <a:t>меди, свинца, цинка и апробированных прогнозных ресурсов этих металлов по федеральным </a:t>
            </a:r>
            <a:r>
              <a:rPr lang="ru-RU" b="1" dirty="0" smtClean="0"/>
              <a:t>округам (в </a:t>
            </a:r>
            <a:r>
              <a:rPr lang="ru-RU" b="1" dirty="0"/>
              <a:t>тыс. т)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92322" y="6245216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37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475" y="6240751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металлогенические зоны: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свинца и цинка,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свинца и цинка;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наиболее значимые месторождения: </a:t>
            </a: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свинца и цинка,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меди, свинца и цинка, находящиеся на Государственном балансе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O:\Щербакова\PPT\New_JPG\рис. 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655" y="1146541"/>
            <a:ext cx="8548689" cy="50561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44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38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232" y="908720"/>
            <a:ext cx="9020418" cy="5160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Основные проблемы </a:t>
            </a:r>
            <a:r>
              <a:rPr lang="ru-RU" b="1" dirty="0"/>
              <a:t>МСБ </a:t>
            </a:r>
            <a:r>
              <a:rPr lang="ru-RU" b="1" dirty="0" smtClean="0"/>
              <a:t>золота</a:t>
            </a:r>
            <a:r>
              <a:rPr lang="ru-RU" b="1" dirty="0"/>
              <a:t>, </a:t>
            </a:r>
            <a:r>
              <a:rPr lang="ru-RU" b="1" dirty="0" smtClean="0"/>
              <a:t>меди, свинца</a:t>
            </a:r>
            <a:r>
              <a:rPr lang="ru-RU" b="1" dirty="0"/>
              <a:t>, </a:t>
            </a:r>
            <a:r>
              <a:rPr lang="ru-RU" b="1" dirty="0" smtClean="0"/>
              <a:t>цинка:</a:t>
            </a:r>
          </a:p>
          <a:p>
            <a:endParaRPr lang="ru-RU" b="1" dirty="0"/>
          </a:p>
          <a:p>
            <a:pPr>
              <a:spcAft>
                <a:spcPts val="200"/>
              </a:spcAft>
            </a:pPr>
            <a:r>
              <a:rPr lang="ru-RU" b="1" dirty="0"/>
              <a:t>- </a:t>
            </a:r>
            <a:r>
              <a:rPr lang="ru-RU" b="1" dirty="0" smtClean="0"/>
              <a:t>низкая </a:t>
            </a:r>
            <a:r>
              <a:rPr lang="ru-RU" b="1" dirty="0"/>
              <a:t>обеспеченность запасами ряда горнодобывающих предприятий;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ru-RU" b="1" dirty="0" smtClean="0"/>
              <a:t>снижение </a:t>
            </a:r>
            <a:r>
              <a:rPr lang="ru-RU" b="1" dirty="0"/>
              <a:t>в последние годы запасов промышленных категорий (А+Б+С1</a:t>
            </a:r>
            <a:r>
              <a:rPr lang="ru-RU" b="1" dirty="0" smtClean="0"/>
              <a:t>);</a:t>
            </a:r>
            <a:endParaRPr lang="ru-RU" b="1" dirty="0"/>
          </a:p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ru-RU" b="1" dirty="0" smtClean="0"/>
              <a:t>расположение </a:t>
            </a:r>
            <a:r>
              <a:rPr lang="ru-RU" b="1" dirty="0"/>
              <a:t>большинства новых месторождений и перспективных </a:t>
            </a:r>
            <a:endParaRPr lang="ru-RU" b="1" dirty="0" smtClean="0"/>
          </a:p>
          <a:p>
            <a:pPr>
              <a:spcAft>
                <a:spcPts val="200"/>
              </a:spcAft>
            </a:pPr>
            <a:r>
              <a:rPr lang="ru-RU" b="1" dirty="0" smtClean="0"/>
              <a:t>рудопроявлений </a:t>
            </a:r>
            <a:r>
              <a:rPr lang="ru-RU" b="1" dirty="0"/>
              <a:t>преимущественно в труднодоступных районах с </a:t>
            </a:r>
            <a:endParaRPr lang="ru-RU" b="1" dirty="0" smtClean="0"/>
          </a:p>
          <a:p>
            <a:pPr>
              <a:spcAft>
                <a:spcPts val="200"/>
              </a:spcAft>
            </a:pPr>
            <a:r>
              <a:rPr lang="ru-RU" b="1" dirty="0" smtClean="0"/>
              <a:t>неразвитой </a:t>
            </a:r>
            <a:r>
              <a:rPr lang="ru-RU" b="1" dirty="0"/>
              <a:t>инфраструктурой;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ru-RU" b="1" dirty="0" smtClean="0"/>
              <a:t>постепенное </a:t>
            </a:r>
            <a:r>
              <a:rPr lang="ru-RU" b="1" dirty="0"/>
              <a:t>снижение качества руд эксплуатируемых и вводимых </a:t>
            </a:r>
            <a:endParaRPr lang="ru-RU" b="1" dirty="0" smtClean="0"/>
          </a:p>
          <a:p>
            <a:pPr>
              <a:spcAft>
                <a:spcPts val="200"/>
              </a:spcAft>
            </a:pPr>
            <a:r>
              <a:rPr lang="ru-RU" b="1" dirty="0" smtClean="0"/>
              <a:t>в </a:t>
            </a:r>
            <a:r>
              <a:rPr lang="ru-RU" b="1" dirty="0"/>
              <a:t>строй </a:t>
            </a:r>
            <a:r>
              <a:rPr lang="ru-RU" b="1" dirty="0" smtClean="0"/>
              <a:t>месторождений;</a:t>
            </a:r>
            <a:endParaRPr lang="ru-RU" b="1" dirty="0"/>
          </a:p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ru-RU" b="1" dirty="0" smtClean="0"/>
              <a:t>усложнение </a:t>
            </a:r>
            <a:r>
              <a:rPr lang="ru-RU" b="1" dirty="0"/>
              <a:t>условий отработки </a:t>
            </a:r>
            <a:r>
              <a:rPr lang="ru-RU" b="1" dirty="0" smtClean="0"/>
              <a:t>месторождений;</a:t>
            </a:r>
            <a:endParaRPr lang="ru-RU" b="1" dirty="0"/>
          </a:p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ru-RU" b="1" dirty="0" smtClean="0"/>
              <a:t>значительная </a:t>
            </a:r>
            <a:r>
              <a:rPr lang="ru-RU" b="1" dirty="0"/>
              <a:t>доля наименее достоверных прогнозных ресурсов </a:t>
            </a:r>
            <a:endParaRPr lang="ru-RU" b="1" dirty="0" smtClean="0"/>
          </a:p>
          <a:p>
            <a:pPr>
              <a:spcAft>
                <a:spcPts val="200"/>
              </a:spcAft>
            </a:pPr>
            <a:r>
              <a:rPr lang="ru-RU" b="1" dirty="0" smtClean="0"/>
              <a:t>категории </a:t>
            </a:r>
            <a:r>
              <a:rPr lang="ru-RU" b="1" dirty="0"/>
              <a:t>Р</a:t>
            </a:r>
            <a:r>
              <a:rPr lang="ru-RU" b="1" baseline="-25000" dirty="0"/>
              <a:t>3</a:t>
            </a:r>
            <a:r>
              <a:rPr lang="ru-RU" b="1" dirty="0"/>
              <a:t> в структуре прогнозных </a:t>
            </a:r>
            <a:r>
              <a:rPr lang="ru-RU" b="1" dirty="0" smtClean="0"/>
              <a:t>ресурсов;</a:t>
            </a:r>
            <a:endParaRPr lang="ru-RU" b="1" dirty="0"/>
          </a:p>
          <a:p>
            <a:pPr>
              <a:spcAft>
                <a:spcPts val="200"/>
              </a:spcAft>
            </a:pPr>
            <a:r>
              <a:rPr lang="ru-RU" b="1" dirty="0" smtClean="0"/>
              <a:t>- </a:t>
            </a:r>
            <a:r>
              <a:rPr lang="ru-RU" b="1" dirty="0"/>
              <a:t>дефицит участков с прогнозными ресурсами категории Р</a:t>
            </a:r>
            <a:r>
              <a:rPr lang="ru-RU" b="1" baseline="-25000" dirty="0"/>
              <a:t>1</a:t>
            </a:r>
            <a:r>
              <a:rPr lang="ru-RU" b="1" dirty="0"/>
              <a:t> и Р</a:t>
            </a:r>
            <a:r>
              <a:rPr lang="ru-RU" b="1" baseline="-25000" dirty="0"/>
              <a:t>2</a:t>
            </a:r>
            <a:r>
              <a:rPr lang="ru-RU" b="1" dirty="0"/>
              <a:t> для </a:t>
            </a:r>
          </a:p>
          <a:p>
            <a:pPr>
              <a:spcAft>
                <a:spcPts val="200"/>
              </a:spcAft>
            </a:pPr>
            <a:r>
              <a:rPr lang="ru-RU" b="1" dirty="0"/>
              <a:t>постановки оценочных работ;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ru-RU" b="1" dirty="0"/>
              <a:t>подготовленные прогнозные ресурсы по количеству и качеству не </a:t>
            </a:r>
          </a:p>
          <a:p>
            <a:pPr>
              <a:spcAft>
                <a:spcPts val="200"/>
              </a:spcAft>
            </a:pPr>
            <a:r>
              <a:rPr lang="ru-RU" b="1" dirty="0"/>
              <a:t>обеспечивают воспроизводство запасов и, соответственно, добычу уже </a:t>
            </a:r>
          </a:p>
          <a:p>
            <a:pPr>
              <a:spcAft>
                <a:spcPts val="200"/>
              </a:spcAft>
            </a:pPr>
            <a:r>
              <a:rPr lang="ru-RU" b="1" dirty="0"/>
              <a:t>в обозримой </a:t>
            </a:r>
            <a:r>
              <a:rPr lang="ru-RU" b="1" dirty="0" smtClean="0"/>
              <a:t>перспективе.</a:t>
            </a:r>
            <a:endParaRPr lang="ru-RU" b="1" dirty="0"/>
          </a:p>
        </p:txBody>
      </p:sp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86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7822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39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6500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99" y="478237"/>
            <a:ext cx="8980497" cy="6494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 </a:t>
            </a:r>
            <a:r>
              <a:rPr lang="ru-RU" sz="1400" b="1" dirty="0" smtClean="0"/>
              <a:t>     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Работами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ФГУП ЦНИГРИ доказана низкая эффективность традиционных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методов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поисков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золота в сложных ландшафтных условиях, характерных для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значительной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территории РФ, особенно в Сибирском и Дальневосточном ФО.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свидетельствует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 недостаточной реальной поисковой изученности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золото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целом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РФ и в конкретных регионах и, соответственно, о перспективах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выявления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месторождений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уровне денудационного среза при условии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новых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эффективных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технологий прогноза и поисков. </a:t>
            </a:r>
          </a:p>
          <a:p>
            <a:r>
              <a:rPr lang="ru-RU" sz="1600" b="1" dirty="0" smtClean="0"/>
              <a:t>      Успешные </a:t>
            </a:r>
            <a:r>
              <a:rPr lang="ru-RU" sz="1600" b="1" dirty="0"/>
              <a:t>поиски медно-колчеданных руд </a:t>
            </a:r>
            <a:r>
              <a:rPr lang="ru-RU" sz="1600" b="1" dirty="0" smtClean="0"/>
              <a:t>и «слепого</a:t>
            </a:r>
            <a:r>
              <a:rPr lang="ru-RU" sz="1600" b="1" dirty="0"/>
              <a:t>» </a:t>
            </a:r>
            <a:r>
              <a:rPr lang="ru-RU" sz="1600" b="1" dirty="0" smtClean="0"/>
              <a:t>свинцово-цинкового </a:t>
            </a:r>
          </a:p>
          <a:p>
            <a:r>
              <a:rPr lang="ru-RU" sz="1600" b="1" dirty="0" smtClean="0"/>
              <a:t>оруденения осуществлены </a:t>
            </a:r>
            <a:r>
              <a:rPr lang="ru-RU" sz="1600" b="1" dirty="0"/>
              <a:t>с применением новых </a:t>
            </a:r>
            <a:r>
              <a:rPr lang="ru-RU" sz="1600" b="1" dirty="0" smtClean="0"/>
              <a:t>геофизических и </a:t>
            </a:r>
            <a:r>
              <a:rPr lang="ru-RU" sz="1600" b="1" dirty="0"/>
              <a:t>геохимических </a:t>
            </a:r>
            <a:endParaRPr lang="ru-RU" sz="1600" b="1" dirty="0" smtClean="0"/>
          </a:p>
          <a:p>
            <a:r>
              <a:rPr lang="ru-RU" sz="1600" b="1" dirty="0" smtClean="0"/>
              <a:t>методов </a:t>
            </a:r>
            <a:r>
              <a:rPr lang="ru-RU" sz="1600" b="1" dirty="0"/>
              <a:t>исследований на территориях, выделенных </a:t>
            </a:r>
            <a:r>
              <a:rPr lang="ru-RU" sz="1600" b="1" dirty="0" smtClean="0"/>
              <a:t>в </a:t>
            </a:r>
            <a:r>
              <a:rPr lang="ru-RU" sz="1600" b="1" dirty="0"/>
              <a:t>результате </a:t>
            </a:r>
            <a:r>
              <a:rPr lang="ru-RU" sz="1600" b="1" dirty="0" err="1" smtClean="0"/>
              <a:t>специализиро</a:t>
            </a:r>
            <a:r>
              <a:rPr lang="ru-RU" sz="1600" b="1" dirty="0" smtClean="0"/>
              <a:t>-</a:t>
            </a:r>
          </a:p>
          <a:p>
            <a:r>
              <a:rPr lang="ru-RU" sz="1600" b="1" dirty="0" smtClean="0"/>
              <a:t>ванных геолого-структурных, </a:t>
            </a:r>
            <a:r>
              <a:rPr lang="ru-RU" sz="1600" b="1" dirty="0" err="1" smtClean="0"/>
              <a:t>литофациальных</a:t>
            </a:r>
            <a:r>
              <a:rPr lang="ru-RU" sz="1600" b="1" dirty="0" smtClean="0"/>
              <a:t> исследований </a:t>
            </a:r>
            <a:r>
              <a:rPr lang="ru-RU" sz="1600" b="1" dirty="0"/>
              <a:t>и </a:t>
            </a:r>
            <a:r>
              <a:rPr lang="ru-RU" sz="1600" b="1" dirty="0" smtClean="0"/>
              <a:t>комплексного </a:t>
            </a:r>
          </a:p>
          <a:p>
            <a:r>
              <a:rPr lang="ru-RU" sz="1600" b="1" dirty="0" smtClean="0"/>
              <a:t>анализа </a:t>
            </a:r>
            <a:r>
              <a:rPr lang="ru-RU" sz="1600" b="1" dirty="0"/>
              <a:t>всех геологических, геохимических и геофизических </a:t>
            </a:r>
            <a:r>
              <a:rPr lang="ru-RU" sz="1600" b="1" dirty="0" smtClean="0"/>
              <a:t>материалов.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Для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расширения МСБ золота наиболее перспективными регионами являются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Верхояно-Колымская, Байкало-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Патомская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Енисейская 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Алданская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провинции, также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регионы Южной Сибири  и Урала. </a:t>
            </a:r>
          </a:p>
          <a:p>
            <a:r>
              <a:rPr lang="ru-RU" sz="1600" b="1" dirty="0" smtClean="0"/>
              <a:t>      Наиболее </a:t>
            </a:r>
            <a:r>
              <a:rPr lang="ru-RU" sz="1600" b="1" dirty="0"/>
              <a:t>перспективными регионами для локализации площадей </a:t>
            </a:r>
            <a:r>
              <a:rPr lang="ru-RU" sz="1600" b="1" dirty="0" smtClean="0"/>
              <a:t>на </a:t>
            </a:r>
            <a:r>
              <a:rPr lang="ru-RU" sz="1600" b="1" dirty="0" err="1" smtClean="0"/>
              <a:t>меднопор</a:t>
            </a:r>
            <a:r>
              <a:rPr lang="ru-RU" sz="1600" b="1" dirty="0" smtClean="0"/>
              <a:t>-</a:t>
            </a:r>
          </a:p>
          <a:p>
            <a:r>
              <a:rPr lang="ru-RU" sz="1600" b="1" dirty="0" err="1" smtClean="0"/>
              <a:t>фировое</a:t>
            </a:r>
            <a:r>
              <a:rPr lang="ru-RU" sz="1600" b="1" dirty="0" smtClean="0"/>
              <a:t> </a:t>
            </a:r>
            <a:r>
              <a:rPr lang="ru-RU" sz="1600" b="1" dirty="0"/>
              <a:t>оруденение являются Нижнее Приамурье (Хабаровский край</a:t>
            </a:r>
            <a:r>
              <a:rPr lang="ru-RU" sz="1600" b="1" dirty="0" smtClean="0"/>
              <a:t>), Чукотка и </a:t>
            </a:r>
            <a:endParaRPr lang="ru-RU" sz="1600" b="1" dirty="0"/>
          </a:p>
          <a:p>
            <a:r>
              <a:rPr lang="ru-RU" sz="1600" b="1" dirty="0"/>
              <a:t>Южный Урал; на </a:t>
            </a:r>
            <a:r>
              <a:rPr lang="ru-RU" sz="1600" b="1" dirty="0" err="1"/>
              <a:t>медноколчеданное</a:t>
            </a:r>
            <a:r>
              <a:rPr lang="ru-RU" sz="1600" b="1" dirty="0"/>
              <a:t> и колчеданно-полиметаллическое </a:t>
            </a:r>
            <a:r>
              <a:rPr lang="ru-RU" sz="1600" b="1" dirty="0" smtClean="0"/>
              <a:t>оруденение </a:t>
            </a:r>
            <a:r>
              <a:rPr lang="ru-RU" sz="1600" b="1" dirty="0"/>
              <a:t>– </a:t>
            </a:r>
          </a:p>
          <a:p>
            <a:r>
              <a:rPr lang="ru-RU" sz="1600" b="1" dirty="0"/>
              <a:t>Урал, Рудный Алтай, Забайкальский край, Енисейский кряж и Салаир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Для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расширения МСБ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золота, меди, свинца и цинка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принятие новой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стадийности ГРР с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введением в действие стадии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прогнозно-минерагенических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работ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ПМР) для восполнения «поискового задела» и выделения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участков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для поисковых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Одновременно необходимо усиление финансирования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ГРР ранних стадий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как государством,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 недропользователями, и проведением ГРР на основе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эффективных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методик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прогноза 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поисков.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45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26386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4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90521240"/>
              </p:ext>
            </p:extLst>
          </p:nvPr>
        </p:nvGraphicFramePr>
        <p:xfrm>
          <a:off x="338507" y="637323"/>
          <a:ext cx="8121925" cy="52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адпись 3"/>
          <p:cNvSpPr txBox="1">
            <a:spLocks noChangeArrowheads="1"/>
          </p:cNvSpPr>
          <p:nvPr/>
        </p:nvSpPr>
        <p:spPr bwMode="auto">
          <a:xfrm>
            <a:off x="2843213" y="6088063"/>
            <a:ext cx="592137" cy="314325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defRPr/>
            </a:pPr>
            <a:r>
              <a:rPr lang="ru-RU" altLang="ru-RU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АВС</a:t>
            </a:r>
            <a:r>
              <a:rPr lang="ru-RU" altLang="ru-RU" b="1" baseline="-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altLang="ru-RU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9863" y="6021388"/>
            <a:ext cx="107950" cy="342900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75200" y="6021388"/>
            <a:ext cx="142875" cy="3444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Надпись 4"/>
          <p:cNvSpPr txBox="1">
            <a:spLocks noChangeArrowheads="1"/>
          </p:cNvSpPr>
          <p:nvPr/>
        </p:nvSpPr>
        <p:spPr bwMode="auto">
          <a:xfrm>
            <a:off x="5053013" y="6100763"/>
            <a:ext cx="354012" cy="352425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defRPr/>
            </a:pPr>
            <a:r>
              <a:rPr lang="ru-RU" alt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altLang="ru-RU" b="1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altLang="ru-RU" b="1" dirty="0">
              <a:latin typeface="+mj-lt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6464300" y="6083300"/>
            <a:ext cx="1012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АВС</a:t>
            </a:r>
            <a:r>
              <a:rPr lang="ru-RU" altLang="ru-RU" sz="1800" b="1" baseline="-25000" dirty="0"/>
              <a:t>1</a:t>
            </a:r>
            <a:r>
              <a:rPr lang="ru-RU" altLang="ru-RU" sz="1800" b="1" dirty="0"/>
              <a:t>С</a:t>
            </a:r>
            <a:r>
              <a:rPr lang="ru-RU" altLang="ru-RU" sz="1800" b="1" baseline="-25000" dirty="0"/>
              <a:t>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40463" y="6003925"/>
            <a:ext cx="131762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93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77724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Спасибо за внимание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165304"/>
            <a:ext cx="457200" cy="457200"/>
          </a:xfrm>
        </p:spPr>
        <p:txBody>
          <a:bodyPr/>
          <a:lstStyle/>
          <a:p>
            <a:fld id="{ED0BA389-CD10-492D-B10D-3D24B7AD9F96}" type="slidenum">
              <a:rPr lang="ru-RU" altLang="ru-RU" smtClean="0"/>
              <a:pPr/>
              <a:t>40</a:t>
            </a:fld>
            <a:endParaRPr lang="ru-RU" altLang="ru-RU"/>
          </a:p>
        </p:txBody>
      </p:sp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322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189018"/>
            <a:ext cx="874846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 smtClean="0"/>
              <a:t>Схема </a:t>
            </a:r>
            <a:r>
              <a:rPr lang="ru-RU" sz="1600" b="1" dirty="0"/>
              <a:t>размещения медно-цинково-колчеданных месторождений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Башкирского </a:t>
            </a:r>
            <a:r>
              <a:rPr lang="ru-RU" sz="1600" b="1" dirty="0"/>
              <a:t>Зауралья (в </a:t>
            </a:r>
            <a:r>
              <a:rPr lang="ru-RU" sz="1600" b="1" dirty="0" smtClean="0"/>
              <a:t>пределах Западно-Магнитогорской </a:t>
            </a:r>
          </a:p>
          <a:p>
            <a:pPr algn="ctr"/>
            <a:r>
              <a:rPr lang="ru-RU" sz="1600" b="1" dirty="0" smtClean="0"/>
              <a:t>металлогенической </a:t>
            </a:r>
            <a:r>
              <a:rPr lang="ru-RU" sz="1600" b="1" dirty="0"/>
              <a:t>зоны) с выделением потенциально перспективных </a:t>
            </a:r>
            <a:r>
              <a:rPr lang="ru-RU" sz="1600" b="1" dirty="0" err="1"/>
              <a:t>колчеданоносных</a:t>
            </a:r>
            <a:r>
              <a:rPr lang="ru-RU" sz="1600" b="1" dirty="0"/>
              <a:t> площадей </a:t>
            </a:r>
            <a:r>
              <a:rPr lang="ru-RU" sz="1600" b="1" dirty="0" smtClean="0"/>
              <a:t>(участков</a:t>
            </a:r>
            <a:r>
              <a:rPr lang="ru-RU" b="1" dirty="0"/>
              <a:t>)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1</a:t>
            </a:r>
            <a:r>
              <a:rPr lang="ru-RU" dirty="0" smtClean="0">
                <a:latin typeface="+mj-lt"/>
                <a:ea typeface="+mj-ea"/>
                <a:cs typeface="+mj-cs"/>
              </a:rPr>
              <a:t>7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868" y="1361249"/>
            <a:ext cx="52864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1–2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постколчеданные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образования: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зилаирская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свита,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граувакки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песчаники, аргиллиты, алевролиты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улутауская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свита,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туфопесчаники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туфоалевролиты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туфогравелиты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базальт-андезибазальтовая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порфиритовая формация,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3–5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колчеданоносные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формации: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базальт-риолитовая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контрастная,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базальт-андезит-дацит-риолитовая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непрерывная,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1–2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базальт-риолитовая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контрастная,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медно-цинково-колчеданные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месторождения: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близповерхностные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залегающие до глубины 200–250 м (1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Камаганское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3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Культ-Юрт-Тау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4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Ново-Троицкое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5 – Семеновское, 6 – Восточно-Семеновское, 7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Япай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8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Уваряжское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9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Юлалы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10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Бакр-Тау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11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Таш-Тау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12 – Горная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Байкара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13 – Туба-Каин, 14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Балта-Тау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15 – Майское, 23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Бурибаевское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скрытые и перекрытые, залегающие на глубине 400–700 м (2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Ново-Сибайское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16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Вишневское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17 – Юбилейное, 18 – Северо-Подольское, 19 – Восточно-Подольское, 20 – Подольское, 21 – Южно-Подольское, 22 – Октябрьское, 24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Мамбетовское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потенциально перспективные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колчеданоносные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площади (участки), выделенные в ходе проведения геологоразведочных работ в рамках Госзаказа: (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Сибай-Карышкинская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Восточно-Богачевская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Новопетровская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Южно-Подольская,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Мамбетовско-Карагайская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Сагитовская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главные разломы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O:\Щербакова\PPT\New_JPG\рис. 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2840343" cy="52864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115616" y="4797152"/>
            <a:ext cx="2160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09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82628" y="148216"/>
            <a:ext cx="8089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Позиция </a:t>
            </a:r>
            <a:r>
              <a:rPr lang="ru-RU" b="1" dirty="0"/>
              <a:t>медно-порфировых месторождений и </a:t>
            </a:r>
            <a:endParaRPr lang="ru-RU" b="1" dirty="0" smtClean="0"/>
          </a:p>
          <a:p>
            <a:pPr algn="ctr"/>
            <a:r>
              <a:rPr lang="ru-RU" b="1" dirty="0" smtClean="0"/>
              <a:t>рудопроявлений </a:t>
            </a:r>
            <a:r>
              <a:rPr lang="ru-RU" b="1" dirty="0"/>
              <a:t>в структурно-формационных </a:t>
            </a:r>
            <a:r>
              <a:rPr lang="ru-RU" b="1" dirty="0" smtClean="0"/>
              <a:t>комплексах</a:t>
            </a:r>
          </a:p>
          <a:p>
            <a:pPr algn="ctr"/>
            <a:r>
              <a:rPr lang="ru-RU" b="1" dirty="0" smtClean="0"/>
              <a:t>Южного </a:t>
            </a:r>
            <a:r>
              <a:rPr lang="ru-RU" b="1" dirty="0"/>
              <a:t>Урала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18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73" y="1402278"/>
            <a:ext cx="52149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мезо-кайнозойские впадины; структурно-формационные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мегазоны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Предуральская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Западно-Уральская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Тагильская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Магнитогорская,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6–7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Восточно-Уральская (структурно формационные зоны: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Алапаевско-Адамовская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Ильиновско-Марииновская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Зауральская;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вулканоплутонические пояса с медно-порфировыми месторождениями и рудопроявлениями, их номера на карте: 1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Ирендыкский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1–2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2 – Верхнеуральский, 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3 – Центрально-Магнитогорский, 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4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Увельско-Еленовский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5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Катенинский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D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6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Валерьяновский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10–12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медно-порфировые месторождения: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эксплуатируемые,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разведанные,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отработанные;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13–14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рудопроявления: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переоцененные ФГУП ЦНИГРИ в 2016 г. по кат. P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требующие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доизучения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переоценки;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основные месторождения и группы месторождений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медно-цинково-колчеданного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ГПТ;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действующие горно-обогатительные и перерабатывающие комбинаты;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граница Российской Федерации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O:\Щербакова\PPT\New_JPG\рис. 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7"/>
            <a:ext cx="2857520" cy="5572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1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554066" y="156969"/>
            <a:ext cx="8089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Структурно-формационное </a:t>
            </a:r>
            <a:r>
              <a:rPr lang="ru-RU" b="1" dirty="0"/>
              <a:t>положение </a:t>
            </a:r>
            <a:endParaRPr lang="ru-RU" b="1" dirty="0" smtClean="0"/>
          </a:p>
          <a:p>
            <a:pPr algn="ctr"/>
            <a:r>
              <a:rPr lang="ru-RU" b="1" dirty="0" smtClean="0"/>
              <a:t>месторождений </a:t>
            </a:r>
            <a:r>
              <a:rPr lang="ru-RU" b="1" dirty="0"/>
              <a:t>и проявлений </a:t>
            </a:r>
            <a:r>
              <a:rPr lang="ru-RU" b="1" dirty="0" err="1"/>
              <a:t>золотомедно</a:t>
            </a:r>
            <a:r>
              <a:rPr lang="ru-RU" b="1" dirty="0"/>
              <a:t>-порфировых и сопряженных золотосеребряных руд в вулканоплутонических </a:t>
            </a:r>
            <a:r>
              <a:rPr lang="ru-RU" b="1" dirty="0" smtClean="0"/>
              <a:t>поясах Нижнего </a:t>
            </a:r>
            <a:r>
              <a:rPr lang="ru-RU" b="1" dirty="0"/>
              <a:t>Приамурья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98379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19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72" y="1342613"/>
            <a:ext cx="44291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неоген-четвертичные осадочные и вулканогенные формации, перекрывающие ВПП;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2–4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формации ВПП, продуктивные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золотомедно-порфировые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золотосеребряные руды: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мел-палеогеновые вулканогенные,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позднемеловые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плутоногенные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нижнеамурский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мяочанский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корфовский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стрельниковский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комплексы),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прочие позднемеловые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плутоногенные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5–8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структурно-вещественные комплексы субстрата и рамы ВПП: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ареалы распространения раннемеловых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гранитоидов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терригенные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флишоидные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вулканогенные основного состава,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метаморфические докембрийские (амфиболиты,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гранито-гнейсы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формации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Ханкайского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ВПП пермского возраста;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региональные разломы;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границы ВПП и названия поясов: УО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Умлекано-Огоджинский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ХО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Хингано-Охотский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ЗСА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Западно-Сихотэ-Алиньский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ВСА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Восточно-Сихотэ-Алиньский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12–13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месторождения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проявления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золотомедно-порфировых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золотосеребряных жильных и штокверковых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руд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O:\Щербакова\PPT\New_JPG\рис.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3429024" cy="52978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8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82628" y="139463"/>
            <a:ext cx="808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Структурно-формационная </a:t>
            </a:r>
            <a:r>
              <a:rPr lang="ru-RU" b="1" dirty="0"/>
              <a:t>схема </a:t>
            </a:r>
            <a:r>
              <a:rPr lang="ru-RU" b="1" dirty="0" smtClean="0"/>
              <a:t>районирования</a:t>
            </a:r>
          </a:p>
          <a:p>
            <a:pPr algn="ctr"/>
            <a:r>
              <a:rPr lang="ru-RU" b="1" dirty="0" smtClean="0"/>
              <a:t>юго-западной </a:t>
            </a:r>
            <a:r>
              <a:rPr lang="ru-RU" b="1" dirty="0"/>
              <a:t>части </a:t>
            </a:r>
            <a:r>
              <a:rPr lang="ru-RU" b="1" dirty="0" err="1"/>
              <a:t>Рудноалтайской</a:t>
            </a:r>
            <a:r>
              <a:rPr lang="ru-RU" b="1" dirty="0"/>
              <a:t> СФЗ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2</a:t>
            </a:r>
            <a:r>
              <a:rPr lang="ru-RU" dirty="0" smtClean="0">
                <a:latin typeface="+mj-lt"/>
                <a:ea typeface="+mj-ea"/>
                <a:cs typeface="+mj-cs"/>
              </a:rPr>
              <a:t>1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72330" y="785794"/>
            <a:ext cx="185738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1–7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геологические формации: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надрудная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без расчленения,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fm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2–5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рудовмещающие: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базальт-риолитовая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кремнисто-терригенная,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базальтсодержащая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риолитовая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известково-кремнисто-терригенная, 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100" i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габбро-диабазовая,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риолит-дацитовая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субвулканическая,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подрудная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известково-терригенная метаморфизованная,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габбро-диорит-плагиогранит-гранитовая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1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границы рудных районов;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месторождения и рудопроявления: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медно-свинцово-цинково-колчеданные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свинцово-цинково-колчеданные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O:\Щербакова\PPT\New_JPG\рис. 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857232"/>
            <a:ext cx="6748788" cy="55721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68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82628" y="139463"/>
            <a:ext cx="808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Структурно-формационная </a:t>
            </a:r>
            <a:r>
              <a:rPr lang="ru-RU" b="1" dirty="0"/>
              <a:t>схема </a:t>
            </a:r>
            <a:r>
              <a:rPr lang="ru-RU" b="1" dirty="0" smtClean="0"/>
              <a:t>районирования</a:t>
            </a:r>
          </a:p>
          <a:p>
            <a:pPr algn="ctr"/>
            <a:r>
              <a:rPr lang="ru-RU" b="1" dirty="0" smtClean="0"/>
              <a:t>северо-западной </a:t>
            </a:r>
            <a:r>
              <a:rPr lang="ru-RU" b="1" dirty="0"/>
              <a:t>части </a:t>
            </a:r>
            <a:r>
              <a:rPr lang="ru-RU" b="1" dirty="0" err="1"/>
              <a:t>Змеиногорского</a:t>
            </a:r>
            <a:r>
              <a:rPr lang="ru-RU" b="1" dirty="0"/>
              <a:t> рудного района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26022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2</a:t>
            </a:r>
            <a:r>
              <a:rPr lang="ru-RU" dirty="0" smtClean="0">
                <a:latin typeface="+mj-lt"/>
                <a:ea typeface="+mj-ea"/>
                <a:cs typeface="+mj-cs"/>
              </a:rPr>
              <a:t>2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479" y="5322298"/>
            <a:ext cx="85725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1–7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геологические формации: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1–4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рудовмещающие: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базальт-риолитовая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кремнисто-терригенная,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300" i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2–4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базальтсодержащая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риолитовая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известково-кремнисто-терригенная: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верхняя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субформация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300" i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средняя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субформация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300" i="1" dirty="0" err="1" smtClean="0">
                <a:latin typeface="Times New Roman" pitchFamily="18" charset="0"/>
                <a:cs typeface="Times New Roman" pitchFamily="18" charset="0"/>
              </a:rPr>
              <a:t>ef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300" i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нижняя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субформация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3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300" i="1" dirty="0" err="1" smtClean="0">
                <a:latin typeface="Times New Roman" pitchFamily="18" charset="0"/>
                <a:cs typeface="Times New Roman" pitchFamily="18" charset="0"/>
              </a:rPr>
              <a:t>ef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габбро-диабазовая,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риолит-дацитовая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(субвулканическая),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подрудная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известково-терригенная метаморфизованная,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габбро-диорит-плагиогранит-гранитовая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3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границы рудных полей;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границы участков;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11–12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месторождения и рудопроявления: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медно-свинцово-цинково-колчеданные,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– свинцово-цинково-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колчедансодержащие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O:\Щербакова\PPT\New_JPG\рис. 36.jpg"/>
          <p:cNvPicPr>
            <a:picLocks noChangeAspect="1" noChangeArrowheads="1"/>
          </p:cNvPicPr>
          <p:nvPr/>
        </p:nvPicPr>
        <p:blipFill rotWithShape="1">
          <a:blip r:embed="rId3" cstate="print"/>
          <a:srcRect t="4013" b="2601"/>
          <a:stretch/>
        </p:blipFill>
        <p:spPr bwMode="auto">
          <a:xfrm>
            <a:off x="447798" y="785794"/>
            <a:ext cx="8251824" cy="45365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38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82628" y="139463"/>
            <a:ext cx="808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Структурно-формационная </a:t>
            </a:r>
            <a:r>
              <a:rPr lang="ru-RU" b="1" dirty="0"/>
              <a:t>схема районирования </a:t>
            </a:r>
            <a:endParaRPr lang="ru-RU" b="1" dirty="0" smtClean="0"/>
          </a:p>
          <a:p>
            <a:pPr algn="ctr"/>
            <a:r>
              <a:rPr lang="ru-RU" b="1" dirty="0" smtClean="0"/>
              <a:t>Приаргунской </a:t>
            </a:r>
            <a:r>
              <a:rPr lang="ru-RU" b="1" dirty="0"/>
              <a:t>СФЗ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2</a:t>
            </a:r>
            <a:r>
              <a:rPr lang="ru-RU" dirty="0" smtClean="0">
                <a:latin typeface="+mj-lt"/>
                <a:ea typeface="+mj-ea"/>
                <a:cs typeface="+mj-cs"/>
              </a:rPr>
              <a:t>3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60" y="785794"/>
            <a:ext cx="29289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1–7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геологические формации: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надрудная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угленосная молассовая,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2–4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рудовмещающие: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вулканогенно-кремнисто-терригенная,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2–3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вулканогенно-карбонатно-терригенная,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молассовая,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1–2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субвулканический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гранодиорит-риолитовый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комплекс,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гранитоиды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2–3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гранитоиды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нерасчлененные,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границы рудных районов;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9–10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месторождения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рудопроявления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золото-серебро-полиметаллические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серебро-свинцово-цинковые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O:\Щербакова\PPT\New_JPG\рис. 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747" y="857232"/>
            <a:ext cx="5803013" cy="57864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33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571472" y="139463"/>
            <a:ext cx="808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Структурно-формационная </a:t>
            </a:r>
            <a:r>
              <a:rPr lang="ru-RU" b="1" dirty="0"/>
              <a:t>схема районирования </a:t>
            </a:r>
            <a:endParaRPr lang="ru-RU" b="1" dirty="0" smtClean="0"/>
          </a:p>
          <a:p>
            <a:pPr algn="ctr"/>
            <a:r>
              <a:rPr lang="ru-RU" b="1" dirty="0" err="1" smtClean="0"/>
              <a:t>Ангаро-Большепитской</a:t>
            </a:r>
            <a:r>
              <a:rPr lang="ru-RU" b="1" dirty="0" smtClean="0"/>
              <a:t> </a:t>
            </a:r>
            <a:r>
              <a:rPr lang="ru-RU" b="1" dirty="0"/>
              <a:t>СФЗ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86772" y="6198354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2</a:t>
            </a:r>
            <a:r>
              <a:rPr lang="ru-RU" dirty="0" smtClean="0">
                <a:latin typeface="+mj-lt"/>
                <a:ea typeface="+mj-ea"/>
                <a:cs typeface="+mj-cs"/>
              </a:rPr>
              <a:t>4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72" y="760239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1–8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геологические формации: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1–5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отложения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Тунгусикского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формационного комплекса: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надрудная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известняково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флишоидная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2–5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рудовмещающие,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вулканогенно-кремнисто-глинисто-карбонатная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вулканогенно-карбонатно-терригенная,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углеродисто-терригенно-известковистая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углерод-глинисто-известковистая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(латерального ряда с рудовмещающими);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Отложения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Сухопитского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формационного комплекса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подрудные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7–8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интрузивные: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гранитовая,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ийолит-сиенитовая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границы рудных полей;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10–12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месторождения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рудопроявления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колчедансодержащие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цинково-свинцовые,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свинцово-цинковые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стратиформные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колчеданно-полиметаллические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O:\Щербакова\PPT\New_JPG\рис. 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857232"/>
            <a:ext cx="3559179" cy="57983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60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586556" y="139463"/>
            <a:ext cx="808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Структурно-формационная </a:t>
            </a:r>
            <a:r>
              <a:rPr lang="ru-RU" b="1" dirty="0"/>
              <a:t>схема районирования </a:t>
            </a:r>
            <a:endParaRPr lang="ru-RU" b="1" dirty="0" smtClean="0"/>
          </a:p>
          <a:p>
            <a:pPr algn="ctr"/>
            <a:r>
              <a:rPr lang="ru-RU" b="1" dirty="0" err="1" smtClean="0"/>
              <a:t>Салаирской</a:t>
            </a:r>
            <a:r>
              <a:rPr lang="ru-RU" b="1" dirty="0" smtClean="0"/>
              <a:t> </a:t>
            </a:r>
            <a:r>
              <a:rPr lang="ru-RU" b="1" dirty="0"/>
              <a:t>СФЗ</a:t>
            </a:r>
            <a:endParaRPr lang="ru-RU"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7251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2</a:t>
            </a:r>
            <a:r>
              <a:rPr lang="ru-RU" dirty="0" smtClean="0">
                <a:latin typeface="+mj-lt"/>
                <a:ea typeface="+mj-ea"/>
                <a:cs typeface="+mj-cs"/>
              </a:rPr>
              <a:t>5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57404" y="865796"/>
            <a:ext cx="26906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1–8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геологические формации: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надрудная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без расчленения,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2–4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рудовмещающие: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туфогенная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карбонатно-терригенная,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san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вулканогенно-терригенная базальт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риолитовая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рифогенная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карбонатная</a:t>
            </a:r>
            <a:r>
              <a:rPr lang="ru-RU" sz="1400" strike="sngStrik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подрудная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без расчленения,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strike="sngStrik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6–8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интрузивные: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монцодиорит-сиенит-лейкогранитовая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габбро-долеритовая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дунит-перидотитовая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гранит-плагиогранит-диоритовая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гранит-гранодиоритовая, </a:t>
            </a:r>
            <a:r>
              <a:rPr lang="en-US" sz="1400" strike="sngStrike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2–3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9 – границы рудных районов;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10–11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месторождения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рудопроявления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золоторудные, золотосеребряные,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сереброрудные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полиметаллические и колчеданно-полиметаллические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O:\Щербакова\PPT\New_JPG\рис. 39.jpg"/>
          <p:cNvPicPr>
            <a:picLocks noChangeAspect="1" noChangeArrowheads="1"/>
          </p:cNvPicPr>
          <p:nvPr/>
        </p:nvPicPr>
        <p:blipFill rotWithShape="1">
          <a:blip r:embed="rId3"/>
          <a:srcRect l="2677"/>
          <a:stretch/>
        </p:blipFill>
        <p:spPr bwMode="auto">
          <a:xfrm>
            <a:off x="229687" y="908720"/>
            <a:ext cx="6009428" cy="53578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00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77724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Спасибо за внимание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165304"/>
            <a:ext cx="457200" cy="457200"/>
          </a:xfrm>
        </p:spPr>
        <p:txBody>
          <a:bodyPr/>
          <a:lstStyle/>
          <a:p>
            <a:fld id="{ED0BA389-CD10-492D-B10D-3D24B7AD9F96}" type="slidenum">
              <a:rPr lang="ru-RU" altLang="ru-RU" smtClean="0"/>
              <a:pPr/>
              <a:t>49</a:t>
            </a:fld>
            <a:endParaRPr lang="ru-RU" altLang="ru-RU"/>
          </a:p>
        </p:txBody>
      </p:sp>
      <p:pic>
        <p:nvPicPr>
          <p:cNvPr id="4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50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5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401638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06605137"/>
              </p:ext>
            </p:extLst>
          </p:nvPr>
        </p:nvGraphicFramePr>
        <p:xfrm>
          <a:off x="294580" y="449437"/>
          <a:ext cx="8394452" cy="525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07704" y="5949280"/>
            <a:ext cx="75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АВС</a:t>
            </a:r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39952" y="594928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r>
              <a:rPr lang="ru-RU" sz="1400" dirty="0" smtClean="0"/>
              <a:t>2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84168" y="5949280"/>
            <a:ext cx="104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АВС</a:t>
            </a:r>
            <a:r>
              <a:rPr lang="ru-RU" sz="1400" dirty="0" smtClean="0"/>
              <a:t>1</a:t>
            </a:r>
            <a:r>
              <a:rPr lang="ru-RU" dirty="0" smtClean="0"/>
              <a:t>С</a:t>
            </a:r>
            <a:r>
              <a:rPr lang="ru-RU" sz="1400" dirty="0" smtClean="0"/>
              <a:t>2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63688" y="5962496"/>
            <a:ext cx="107950" cy="342900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09537" y="5974125"/>
            <a:ext cx="130416" cy="3444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952406" y="5966186"/>
            <a:ext cx="131762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6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94323881"/>
              </p:ext>
            </p:extLst>
          </p:nvPr>
        </p:nvGraphicFramePr>
        <p:xfrm>
          <a:off x="279985" y="350415"/>
          <a:ext cx="8310314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7704" y="5949280"/>
            <a:ext cx="75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АВС</a:t>
            </a:r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5962496"/>
            <a:ext cx="107950" cy="342900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39952" y="594928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r>
              <a:rPr lang="ru-RU" sz="1400" dirty="0" smtClean="0"/>
              <a:t>2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09537" y="5974125"/>
            <a:ext cx="130416" cy="3444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84168" y="5949280"/>
            <a:ext cx="104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АВС</a:t>
            </a:r>
            <a:r>
              <a:rPr lang="ru-RU" sz="1400" dirty="0" smtClean="0"/>
              <a:t>1</a:t>
            </a:r>
            <a:r>
              <a:rPr lang="ru-RU" dirty="0" smtClean="0"/>
              <a:t>С</a:t>
            </a:r>
            <a:r>
              <a:rPr lang="ru-RU" sz="1400" dirty="0" smtClean="0"/>
              <a:t>2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52406" y="5966186"/>
            <a:ext cx="131762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12160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7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20875"/>
              </p:ext>
            </p:extLst>
          </p:nvPr>
        </p:nvGraphicFramePr>
        <p:xfrm>
          <a:off x="683568" y="608590"/>
          <a:ext cx="7632847" cy="498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660648"/>
            <a:ext cx="2923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Собственно золоторудные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48089" y="5624201"/>
            <a:ext cx="163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Комплексные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65038" y="5624201"/>
            <a:ext cx="14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Россыпные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11846" y="5637417"/>
            <a:ext cx="185737" cy="342900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5616636"/>
            <a:ext cx="160790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55976" y="5624201"/>
            <a:ext cx="160351" cy="344487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07288" y="6210300"/>
            <a:ext cx="457200" cy="457200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8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2411760" y="587727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Новые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5877272"/>
            <a:ext cx="1006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Старые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5877272"/>
            <a:ext cx="216024" cy="3330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18273" y="5877272"/>
            <a:ext cx="245815" cy="333028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656300"/>
              </p:ext>
            </p:extLst>
          </p:nvPr>
        </p:nvGraphicFramePr>
        <p:xfrm>
          <a:off x="739775" y="1196752"/>
          <a:ext cx="7792665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9775" y="31222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Прирост суммарных запасов АВС1 + С2 по новым (впервые поставленным на баланс) и старым месторождениям (</a:t>
            </a:r>
            <a:r>
              <a:rPr lang="ru-RU" dirty="0" err="1" smtClean="0"/>
              <a:t>доразведка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627784" y="1484784"/>
            <a:ext cx="95891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+mn-lt"/>
              </a:rPr>
              <a:t>Наталка</a:t>
            </a:r>
            <a:endParaRPr lang="ru-RU" sz="1600" dirty="0">
              <a:latin typeface="+mn-lt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371500" y="1868870"/>
            <a:ext cx="449001" cy="2585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12160" y="3126450"/>
            <a:ext cx="129214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latin typeface="+mn-lt"/>
              </a:rPr>
              <a:t>Вернинское</a:t>
            </a:r>
            <a:endParaRPr lang="ru-RU" sz="1600" dirty="0">
              <a:latin typeface="+mn-lt"/>
            </a:endParaRPr>
          </a:p>
        </p:txBody>
      </p:sp>
      <p:cxnSp>
        <p:nvCxnSpPr>
          <p:cNvPr id="18" name="Прямая со стрелкой 17"/>
          <p:cNvCxnSpPr>
            <a:stCxn id="16" idx="2"/>
          </p:cNvCxnSpPr>
          <p:nvPr/>
        </p:nvCxnSpPr>
        <p:spPr>
          <a:xfrm>
            <a:off x="6658235" y="3465004"/>
            <a:ext cx="794085" cy="10441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38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07288" y="6237312"/>
            <a:ext cx="457200" cy="457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+mj-lt"/>
                <a:ea typeface="+mj-ea"/>
                <a:cs typeface="+mj-cs"/>
              </a:rPr>
              <a:t>9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10" descr="C:\Users\USER\Desktop\YJDST GHTPTYNFWBB\3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7343"/>
            <a:ext cx="4857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99198589"/>
              </p:ext>
            </p:extLst>
          </p:nvPr>
        </p:nvGraphicFramePr>
        <p:xfrm>
          <a:off x="624192" y="757238"/>
          <a:ext cx="7044152" cy="508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адпись 20"/>
          <p:cNvSpPr txBox="1">
            <a:spLocks noChangeArrowheads="1"/>
          </p:cNvSpPr>
          <p:nvPr/>
        </p:nvSpPr>
        <p:spPr bwMode="auto">
          <a:xfrm>
            <a:off x="7524328" y="1484784"/>
            <a:ext cx="1463739" cy="1116012"/>
          </a:xfrm>
          <a:prstGeom prst="rect">
            <a:avLst/>
          </a:prstGeom>
          <a:solidFill>
            <a:srgbClr val="E2EFD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</a:t>
            </a:r>
            <a:endParaRPr lang="ru-RU" altLang="ru-RU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золота из руд-</a:t>
            </a:r>
            <a:endParaRPr lang="ru-RU" altLang="ru-RU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ных и россыпных </a:t>
            </a:r>
            <a:endParaRPr lang="ru-RU" altLang="ru-RU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месторожде-</a:t>
            </a:r>
            <a:endParaRPr lang="ru-RU" altLang="ru-RU" sz="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ний, т</a:t>
            </a:r>
            <a:endParaRPr lang="ru-RU" alt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8" idx="2"/>
          </p:cNvCxnSpPr>
          <p:nvPr/>
        </p:nvCxnSpPr>
        <p:spPr>
          <a:xfrm flipH="1">
            <a:off x="7552054" y="2600796"/>
            <a:ext cx="704144" cy="393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C:\Users\USER\Desktop\YJDST GHTPTYNFWBB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2" y="224012"/>
            <a:ext cx="1084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877272"/>
            <a:ext cx="813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Среднее извлечение золота за период 2004-2016 гг. составило 74,8 </a:t>
            </a:r>
            <a:r>
              <a:rPr lang="en-US" b="1" dirty="0" smtClean="0"/>
              <a:t>%</a:t>
            </a:r>
            <a:r>
              <a:rPr lang="ru-RU" b="1" dirty="0" smtClean="0"/>
              <a:t>, </a:t>
            </a:r>
          </a:p>
          <a:p>
            <a:r>
              <a:rPr lang="ru-RU" b="1" dirty="0" smtClean="0"/>
              <a:t>В том числе в рудных месторождениях </a:t>
            </a:r>
            <a:r>
              <a:rPr lang="mr-IN" b="1" dirty="0" smtClean="0"/>
              <a:t>–</a:t>
            </a:r>
            <a:r>
              <a:rPr lang="ru-RU" b="1" dirty="0" smtClean="0"/>
              <a:t> 68,3 </a:t>
            </a:r>
            <a:r>
              <a:rPr lang="en-US" b="1" dirty="0" smtClean="0"/>
              <a:t>%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75974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3506</TotalTime>
  <Words>3441</Words>
  <Application>Microsoft Macintosh PowerPoint</Application>
  <PresentationFormat>Экран (4:3)</PresentationFormat>
  <Paragraphs>461</Paragraphs>
  <Slides>49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Справедливость</vt:lpstr>
      <vt:lpstr>Acrobat Document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Анатолий Иванов</cp:lastModifiedBy>
  <cp:revision>316</cp:revision>
  <cp:lastPrinted>2017-09-22T08:39:23Z</cp:lastPrinted>
  <dcterms:created xsi:type="dcterms:W3CDTF">2011-04-04T06:35:35Z</dcterms:created>
  <dcterms:modified xsi:type="dcterms:W3CDTF">2017-09-27T05:58:23Z</dcterms:modified>
</cp:coreProperties>
</file>