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588" r:id="rId2"/>
    <p:sldId id="487" r:id="rId3"/>
    <p:sldId id="591" r:id="rId4"/>
    <p:sldId id="592" r:id="rId5"/>
    <p:sldId id="565" r:id="rId6"/>
    <p:sldId id="403" r:id="rId7"/>
    <p:sldId id="566" r:id="rId8"/>
    <p:sldId id="401" r:id="rId9"/>
    <p:sldId id="567" r:id="rId10"/>
    <p:sldId id="568" r:id="rId11"/>
    <p:sldId id="290" r:id="rId12"/>
    <p:sldId id="570" r:id="rId13"/>
    <p:sldId id="377" r:id="rId14"/>
    <p:sldId id="574" r:id="rId15"/>
    <p:sldId id="569" r:id="rId16"/>
    <p:sldId id="497" r:id="rId17"/>
    <p:sldId id="571" r:id="rId18"/>
    <p:sldId id="572" r:id="rId19"/>
    <p:sldId id="404" r:id="rId20"/>
    <p:sldId id="575" r:id="rId21"/>
    <p:sldId id="545" r:id="rId22"/>
    <p:sldId id="514" r:id="rId23"/>
    <p:sldId id="438" r:id="rId24"/>
    <p:sldId id="577" r:id="rId25"/>
    <p:sldId id="578" r:id="rId26"/>
    <p:sldId id="579" r:id="rId27"/>
    <p:sldId id="580" r:id="rId28"/>
    <p:sldId id="415" r:id="rId29"/>
    <p:sldId id="519" r:id="rId30"/>
    <p:sldId id="581" r:id="rId31"/>
    <p:sldId id="582" r:id="rId32"/>
    <p:sldId id="355" r:id="rId33"/>
    <p:sldId id="549" r:id="rId34"/>
    <p:sldId id="557" r:id="rId35"/>
    <p:sldId id="558" r:id="rId36"/>
    <p:sldId id="457" r:id="rId37"/>
    <p:sldId id="593" r:id="rId38"/>
    <p:sldId id="589" r:id="rId39"/>
  </p:sldIdLst>
  <p:sldSz cx="9144000" cy="6858000" type="screen4x3"/>
  <p:notesSz cx="10240963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08">
          <p15:clr>
            <a:srgbClr val="A4A3A4"/>
          </p15:clr>
        </p15:guide>
        <p15:guide id="2" pos="32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705" autoAdjust="0"/>
  </p:normalViewPr>
  <p:slideViewPr>
    <p:cSldViewPr>
      <p:cViewPr varScale="1">
        <p:scale>
          <a:sx n="73" d="100"/>
          <a:sy n="73" d="100"/>
        </p:scale>
        <p:origin x="162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86"/>
      </p:cViewPr>
      <p:guideLst>
        <p:guide orient="horz" pos="4608"/>
        <p:guide pos="32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7751" cy="731520"/>
          </a:xfrm>
          <a:prstGeom prst="rect">
            <a:avLst/>
          </a:prstGeom>
        </p:spPr>
        <p:txBody>
          <a:bodyPr vert="horz" lIns="142116" tIns="71058" rIns="142116" bIns="71058" rtlCol="0"/>
          <a:lstStyle>
            <a:lvl1pPr algn="l">
              <a:defRPr sz="19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800842" y="0"/>
            <a:ext cx="4437751" cy="731520"/>
          </a:xfrm>
          <a:prstGeom prst="rect">
            <a:avLst/>
          </a:prstGeom>
        </p:spPr>
        <p:txBody>
          <a:bodyPr vert="horz" lIns="142116" tIns="71058" rIns="142116" bIns="71058" rtlCol="0"/>
          <a:lstStyle>
            <a:lvl1pPr algn="r">
              <a:defRPr sz="1900"/>
            </a:lvl1pPr>
          </a:lstStyle>
          <a:p>
            <a:fld id="{750B6260-4081-4E45-8B18-C71BDDB9008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463675" y="1096963"/>
            <a:ext cx="7313613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2116" tIns="71058" rIns="142116" bIns="710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4097" y="6949440"/>
            <a:ext cx="8192770" cy="6583680"/>
          </a:xfrm>
          <a:prstGeom prst="rect">
            <a:avLst/>
          </a:prstGeom>
        </p:spPr>
        <p:txBody>
          <a:bodyPr vert="horz" lIns="142116" tIns="71058" rIns="142116" bIns="7105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341"/>
            <a:ext cx="4437751" cy="731520"/>
          </a:xfrm>
          <a:prstGeom prst="rect">
            <a:avLst/>
          </a:prstGeom>
        </p:spPr>
        <p:txBody>
          <a:bodyPr vert="horz" lIns="142116" tIns="71058" rIns="142116" bIns="71058" rtlCol="0" anchor="b"/>
          <a:lstStyle>
            <a:lvl1pPr algn="l">
              <a:defRPr sz="1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800842" y="13896341"/>
            <a:ext cx="4437751" cy="731520"/>
          </a:xfrm>
          <a:prstGeom prst="rect">
            <a:avLst/>
          </a:prstGeom>
        </p:spPr>
        <p:txBody>
          <a:bodyPr vert="horz" lIns="142116" tIns="71058" rIns="142116" bIns="71058" rtlCol="0" anchor="b"/>
          <a:lstStyle>
            <a:lvl1pPr algn="r">
              <a:defRPr sz="1900"/>
            </a:lvl1pPr>
          </a:lstStyle>
          <a:p>
            <a:fld id="{BCE74AB1-A3E4-416D-9AAD-2C170FEBC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0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C3FB1D-AA85-4554-9699-A59F62DAE8D5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9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4AB1-A3E4-416D-9AAD-2C170FEBCB1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46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59320B-A050-4E37-A62D-6B63EED301B6}" type="slidenum">
              <a:rPr lang="ru-RU" altLang="ru-RU" smtClean="0"/>
              <a:pPr>
                <a:spcBef>
                  <a:spcPct val="0"/>
                </a:spcBef>
              </a:pPr>
              <a:t>34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46052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37DF9A-5930-441A-B4B8-A8BB03BED2D5}" type="slidenum">
              <a:rPr lang="ru-RU" altLang="ru-RU" smtClean="0"/>
              <a:pPr>
                <a:spcBef>
                  <a:spcPct val="0"/>
                </a:spcBef>
              </a:pPr>
              <a:t>35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4320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4AB1-A3E4-416D-9AAD-2C170FEBCB1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0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59D5D-6495-4A06-8D58-287CA5305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58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84F1-0BE3-430E-940B-D2C5191B49A1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ADC7B-91C3-46DB-A1DD-5926C9F348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04272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 userDrawn="1"/>
        </p:nvGrpSpPr>
        <p:grpSpPr bwMode="auto">
          <a:xfrm>
            <a:off x="336550" y="273050"/>
            <a:ext cx="4413250" cy="420688"/>
            <a:chOff x="336529" y="273588"/>
            <a:chExt cx="4413476" cy="420376"/>
          </a:xfrm>
        </p:grpSpPr>
        <p:pic>
          <p:nvPicPr>
            <p:cNvPr id="3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29" y="296068"/>
              <a:ext cx="118413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20865" y="416357"/>
              <a:ext cx="3229140" cy="277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ru-RU" sz="1150" b="1" dirty="0">
                  <a:solidFill>
                    <a:srgbClr val="232C82"/>
                  </a:solidFill>
                  <a:cs typeface="Arial" pitchFamily="34" charset="0"/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14514" y="273588"/>
              <a:ext cx="3025930" cy="277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ru-RU" sz="1150" b="1" dirty="0">
                  <a:solidFill>
                    <a:srgbClr val="232C82"/>
                  </a:solidFill>
                  <a:cs typeface="Arial" pitchFamily="34" charset="0"/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110288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110288"/>
            <a:ext cx="538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6110288"/>
            <a:ext cx="5397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61102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094413"/>
            <a:ext cx="571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610870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4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4CA255-498F-4557-A10D-15665C67E2E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3C1B4E-AA71-45FA-A250-AF595379957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700" r:id="rId1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34" y="5772402"/>
            <a:ext cx="1468114" cy="97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464269"/>
            <a:ext cx="9240838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закономерности размещения рудных залежей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рудного поля. 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обнаружения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Лебединского и Рябинового типов на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Куранахском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рудном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других площадях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Алданского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щита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srgbClr val="7A0000"/>
                </a:solidFill>
                <a:cs typeface="Arial" pitchFamily="34" charset="0"/>
              </a:rPr>
              <a:t>          </a:t>
            </a:r>
            <a:endParaRPr lang="ru-RU" sz="1400" dirty="0">
              <a:solidFill>
                <a:srgbClr val="C00000"/>
              </a:solidFill>
              <a:cs typeface="Arial" pitchFamily="34" charset="0"/>
            </a:endParaRPr>
          </a:p>
          <a:p>
            <a:pPr algn="ctr" eaLnBrk="1" hangingPunct="1">
              <a:defRPr/>
            </a:pPr>
            <a:endParaRPr lang="ru-RU" sz="14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10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7" y="719341"/>
            <a:ext cx="91440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3837202"/>
            <a:ext cx="61613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b="1" dirty="0" smtClean="0">
              <a:solidFill>
                <a:srgbClr val="7A0000"/>
              </a:solidFill>
              <a:cs typeface="Arial" pitchFamily="34" charset="0"/>
            </a:endParaRPr>
          </a:p>
          <a:p>
            <a:pPr algn="ctr">
              <a:defRPr/>
            </a:pPr>
            <a:endParaRPr lang="en-US" b="1" dirty="0">
              <a:solidFill>
                <a:srgbClr val="7A0000"/>
              </a:solidFill>
              <a:cs typeface="Arial" pitchFamily="34" charset="0"/>
            </a:endParaRPr>
          </a:p>
          <a:p>
            <a:pPr algn="ctr">
              <a:defRPr/>
            </a:pPr>
            <a:endParaRPr lang="ru-RU" sz="1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 </a:t>
            </a:r>
            <a:r>
              <a:rPr lang="ru-RU" sz="1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«ВСЕГЕИ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Молчанов А.В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Терехов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А.В.,</a:t>
            </a:r>
            <a:r>
              <a:rPr lang="en-US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Шатов В.В., Леонтьев В.И.</a:t>
            </a:r>
          </a:p>
          <a:p>
            <a:pPr algn="ctr">
              <a:defRPr/>
            </a:pPr>
            <a:r>
              <a:rPr lang="ru-RU" sz="1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«Управляющая компания Полюс»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Лобов С.Г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Харлашин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</a:t>
            </a:r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Ананин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896" y="5431741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Санкт-Петербург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 год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Рисунок 1" descr="cid:image001.png@01D55CD2.925EEDC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966809"/>
            <a:ext cx="21526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65405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Включения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9" r="5760" b="84717"/>
          <a:stretch>
            <a:fillRect/>
          </a:stretch>
        </p:blipFill>
        <p:spPr bwMode="auto">
          <a:xfrm>
            <a:off x="267266" y="6078072"/>
            <a:ext cx="3959225" cy="76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9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8" descr="Рисунок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9" y="638622"/>
            <a:ext cx="2520280" cy="19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29604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Мезозойские тектонические элементы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древних разломов и разломы собственно мезозойского заложения проявлены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зонами </a:t>
            </a:r>
            <a:r>
              <a:rPr lang="ru-RU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катаклаза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дробления и </a:t>
            </a:r>
            <a:r>
              <a:rPr lang="ru-RU" sz="1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брекчирования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-83087" y="30145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Рудная минерализация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локализована в </a:t>
            </a:r>
            <a:r>
              <a:rPr lang="ru-RU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приразломных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гумбеитах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пирит-карбонат-</a:t>
            </a:r>
            <a:r>
              <a:rPr lang="ru-RU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калишпатовых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метасоматитах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 тектоническим брекчиям.</a:t>
            </a:r>
            <a:endParaRPr lang="ru-RU" dirty="0"/>
          </a:p>
        </p:txBody>
      </p:sp>
      <p:pic>
        <p:nvPicPr>
          <p:cNvPr id="13" name="Picture 9" descr="IMG_13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9"/>
          <a:stretch>
            <a:fillRect/>
          </a:stretch>
        </p:blipFill>
        <p:spPr bwMode="auto">
          <a:xfrm>
            <a:off x="107504" y="4512849"/>
            <a:ext cx="2483235" cy="227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Изображение 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12882"/>
            <a:ext cx="2736304" cy="220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9633" y="366159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Рудоносные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гумбеиты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кварц-серицит-анкерит-адуляр-сульфиды</a:t>
            </a:r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Рудоносная зона «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Сохсолоохская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12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48" y="4337521"/>
            <a:ext cx="3559354" cy="23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78412" y="37448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Коренные выходы  золотоносных </a:t>
            </a:r>
            <a:r>
              <a:rPr lang="ru-RU" sz="1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гумбеитов</a:t>
            </a:r>
            <a:r>
              <a:rPr lang="ru-RU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(зона Медвежья)</a:t>
            </a:r>
          </a:p>
        </p:txBody>
      </p:sp>
      <p:pic>
        <p:nvPicPr>
          <p:cNvPr id="11" name="Picture 4" descr="IMG_39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170" y="652824"/>
            <a:ext cx="3159789" cy="206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6" y="225152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ct val="0"/>
              </a:spcAft>
            </a:pPr>
            <a:r>
              <a:rPr lang="ru-RU" altLang="ru-RU" sz="1200" b="1" i="1" dirty="0" smtClean="0">
                <a:solidFill>
                  <a:srgbClr val="FFFF00"/>
                </a:solidFill>
                <a:latin typeface="Arial" charset="0"/>
              </a:rPr>
              <a:t>Уран – 0,15</a:t>
            </a:r>
            <a:r>
              <a:rPr lang="en-US" altLang="ru-RU" sz="1200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altLang="ru-RU" sz="1200" b="1" i="1" dirty="0" smtClean="0">
                <a:solidFill>
                  <a:srgbClr val="FFFF00"/>
                </a:solidFill>
                <a:latin typeface="Arial" charset="0"/>
              </a:rPr>
              <a:t>%</a:t>
            </a:r>
          </a:p>
          <a:p>
            <a:pPr algn="ctr">
              <a:spcAft>
                <a:spcPct val="0"/>
              </a:spcAft>
            </a:pPr>
            <a:r>
              <a:rPr lang="ru-RU" altLang="ru-RU" sz="1200" b="1" i="1" dirty="0" smtClean="0">
                <a:solidFill>
                  <a:srgbClr val="FFFF00"/>
                </a:solidFill>
                <a:latin typeface="Arial" charset="0"/>
              </a:rPr>
              <a:t>Золото- 1,0 г/т</a:t>
            </a:r>
            <a:endParaRPr lang="ru-RU" altLang="ru-RU" sz="1200" b="1" i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5" name="Picture 8" descr="Kfsp_alteration_with_brannerite_veins_pyr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24" y="584866"/>
            <a:ext cx="3008849" cy="233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9103" y="2210251"/>
            <a:ext cx="2553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spcAft>
                <a:spcPct val="0"/>
              </a:spcAft>
            </a:pPr>
            <a:r>
              <a:rPr lang="ru-RU" altLang="ru-RU" sz="1200" b="1" i="1" dirty="0">
                <a:solidFill>
                  <a:srgbClr val="7030A0"/>
                </a:solidFill>
                <a:latin typeface="Arial" charset="0"/>
              </a:rPr>
              <a:t>золото</a:t>
            </a:r>
            <a:r>
              <a:rPr lang="en-US" altLang="ru-RU" sz="1200" b="1" i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altLang="ru-RU" sz="1200" b="1" i="1" dirty="0">
                <a:solidFill>
                  <a:srgbClr val="7030A0"/>
                </a:solidFill>
                <a:latin typeface="Arial" charset="0"/>
              </a:rPr>
              <a:t>–</a:t>
            </a:r>
            <a:r>
              <a:rPr lang="en-US" altLang="ru-RU" sz="1200" b="1" i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altLang="ru-RU" sz="1200" b="1" i="1" dirty="0">
                <a:solidFill>
                  <a:srgbClr val="7030A0"/>
                </a:solidFill>
                <a:latin typeface="Arial" charset="0"/>
              </a:rPr>
              <a:t>4,7</a:t>
            </a:r>
            <a:r>
              <a:rPr lang="en-US" altLang="ru-RU" sz="1200" b="1" i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altLang="ru-RU" sz="1200" b="1" i="1" dirty="0">
                <a:solidFill>
                  <a:srgbClr val="7030A0"/>
                </a:solidFill>
                <a:latin typeface="Arial" charset="0"/>
              </a:rPr>
              <a:t>г/т, уран– 0,06</a:t>
            </a:r>
            <a:r>
              <a:rPr lang="en-US" altLang="ru-RU" sz="1200" b="1" i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altLang="ru-RU" sz="1200" b="1" i="1" dirty="0">
                <a:solidFill>
                  <a:srgbClr val="7030A0"/>
                </a:solidFill>
                <a:latin typeface="Arial" charset="0"/>
              </a:rPr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val="908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Мультигеохим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" y="664260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395288" y="115888"/>
            <a:ext cx="8497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alt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  в единицах фона</a:t>
            </a:r>
          </a:p>
          <a:p>
            <a:pPr algn="ctr">
              <a:defRPr/>
            </a:pPr>
            <a:r>
              <a:rPr lang="ru-RU" altLang="ru-RU" sz="14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en-US" altLang="ru-RU" sz="14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U, Hg, Ag, </a:t>
            </a:r>
            <a:r>
              <a:rPr lang="en-US" altLang="ru-RU" sz="14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ru-RU" sz="14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altLang="ru-RU" sz="14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Cu, </a:t>
            </a:r>
            <a:r>
              <a:rPr lang="en-US" altLang="ru-RU" sz="14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ru-RU" altLang="ru-RU" sz="14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altLang="ru-RU" sz="14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563"/>
            <a:ext cx="9144000" cy="57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H:\фото-поле-2015\DCIM\102___08\IMG_0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2" y="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Золото-урановое месторождение «Лунное»</a:t>
            </a:r>
            <a:endPara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фото-поле-2015\DCIM\102___08\IMG_0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8" y="128142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:\фото-поле-2015\DCIM\102___08\IMG_0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17" y="367767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96" y="3147967"/>
            <a:ext cx="3803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Катаклазированные</a:t>
            </a:r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гнейсы</a:t>
            </a:r>
            <a:endParaRPr lang="ru-RU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241374"/>
            <a:ext cx="48396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Золоторудные </a:t>
            </a:r>
            <a:r>
              <a:rPr lang="ru-RU" sz="1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гумбеитизированные</a:t>
            </a:r>
            <a:r>
              <a:rPr lang="ru-RU" sz="1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брекчии </a:t>
            </a:r>
            <a:r>
              <a:rPr lang="ru-RU" sz="12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месторождение Лунное</a:t>
            </a:r>
            <a:endParaRPr lang="ru-RU" sz="12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H:\фото-поле-2015\DCIM\102___08\IMG_0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3" y="3487596"/>
            <a:ext cx="4019526" cy="301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002" y="6502241"/>
            <a:ext cx="3803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Зона </a:t>
            </a:r>
            <a:r>
              <a:rPr lang="ru-RU" sz="1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брекчирования</a:t>
            </a:r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с флюоритом</a:t>
            </a:r>
            <a:endParaRPr lang="ru-RU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H:\фото-поле-2015\DCIM\102___08\IMG_0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8142"/>
            <a:ext cx="4221765" cy="316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фото-поле-2015\DCIM\102___08\IMG_08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3" y="-37496"/>
            <a:ext cx="9166473" cy="686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16632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Медно-золото-порфировый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тип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оруденения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2432" y="836712"/>
            <a:ext cx="1676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i="1" dirty="0" smtClean="0">
                <a:solidFill>
                  <a:srgbClr val="FFFF00"/>
                </a:solidFill>
                <a:latin typeface="Arial" charset="0"/>
              </a:rPr>
              <a:t>Месторождение</a:t>
            </a:r>
          </a:p>
          <a:p>
            <a:pPr algn="ctr"/>
            <a:r>
              <a:rPr lang="ru-RU" altLang="ru-RU" sz="1400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altLang="ru-RU" sz="1400" b="1" i="1" dirty="0">
                <a:solidFill>
                  <a:srgbClr val="FFFF00"/>
                </a:solidFill>
                <a:latin typeface="Arial" charset="0"/>
              </a:rPr>
              <a:t>Рябиновое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989082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FF00"/>
                </a:solidFill>
                <a:latin typeface="Arial" charset="0"/>
              </a:rPr>
              <a:t>Запасы золота </a:t>
            </a:r>
            <a:r>
              <a:rPr lang="en-US" altLang="ru-RU" b="1" dirty="0">
                <a:solidFill>
                  <a:srgbClr val="FFFF00"/>
                </a:solidFill>
                <a:latin typeface="Arial" charset="0"/>
              </a:rPr>
              <a:t>(C</a:t>
            </a:r>
            <a:r>
              <a:rPr lang="en-US" altLang="ru-RU" sz="1600" b="1" dirty="0">
                <a:solidFill>
                  <a:srgbClr val="FFFF00"/>
                </a:solidFill>
                <a:latin typeface="Arial" charset="0"/>
              </a:rPr>
              <a:t>1</a:t>
            </a:r>
            <a:r>
              <a:rPr lang="en-US" altLang="ru-RU" b="1" dirty="0">
                <a:solidFill>
                  <a:srgbClr val="FFFF00"/>
                </a:solidFill>
                <a:latin typeface="Arial" charset="0"/>
              </a:rPr>
              <a:t>+C</a:t>
            </a:r>
            <a:r>
              <a:rPr lang="en-US" altLang="ru-RU" sz="1600" b="1" dirty="0">
                <a:solidFill>
                  <a:srgbClr val="FFFF00"/>
                </a:solidFill>
                <a:latin typeface="Arial" charset="0"/>
              </a:rPr>
              <a:t>2)</a:t>
            </a:r>
            <a:r>
              <a:rPr lang="en-US" altLang="ru-RU" b="1" dirty="0">
                <a:solidFill>
                  <a:srgbClr val="FFFF00"/>
                </a:solidFill>
                <a:latin typeface="Arial" charset="0"/>
              </a:rPr>
              <a:t> </a:t>
            </a:r>
            <a:endParaRPr lang="ru-RU" altLang="ru-RU" b="1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FFFF00"/>
                </a:solidFill>
                <a:latin typeface="Arial" charset="0"/>
              </a:rPr>
              <a:t> 25 582 kg</a:t>
            </a:r>
            <a:endParaRPr lang="ru-RU" altLang="ru-RU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4" descr="G:\ОТДЕЛ_Металлогении\Фото_поле_2015\Китайцы\DSC03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47" y="4408203"/>
            <a:ext cx="3149432" cy="23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56176" y="44423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«НОВОЕ»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7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7" y="0"/>
            <a:ext cx="5509617" cy="35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8917" y="0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карта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Рябинового рудного поля</a:t>
            </a:r>
          </a:p>
          <a:p>
            <a:pPr algn="ctr"/>
            <a:endParaRPr lang="ru-RU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Карта_аномального_геохимического_пол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2969412"/>
            <a:ext cx="5760641" cy="388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Карта_интенсивности_ГМ_изменен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83" y="457557"/>
            <a:ext cx="5256584" cy="354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77271" y="-47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интенсивности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гидротермально-метасоматических образований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Рябинового рудного поля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001" y="65810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аномального геохимического поля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97829" y="42483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Золото-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меднопорфировый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тип </a:t>
            </a:r>
          </a:p>
          <a:p>
            <a:pPr algn="ctr"/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оруденения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8112" y="56287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solidFill>
                <a:srgbClr val="7030A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7030A0"/>
                </a:solidFill>
                <a:latin typeface="Arial" charset="0"/>
              </a:rPr>
              <a:t>Запасы 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золота </a:t>
            </a:r>
            <a:endParaRPr lang="ru-RU" altLang="ru-RU" sz="1200" b="1" dirty="0" smtClean="0">
              <a:solidFill>
                <a:srgbClr val="7030A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ru-RU" sz="1200" b="1" dirty="0" smtClean="0">
                <a:solidFill>
                  <a:srgbClr val="7030A0"/>
                </a:solidFill>
                <a:latin typeface="Arial" charset="0"/>
              </a:rPr>
              <a:t>(</a:t>
            </a:r>
            <a:r>
              <a:rPr lang="en-US" altLang="ru-RU" sz="1200" b="1" dirty="0">
                <a:solidFill>
                  <a:srgbClr val="7030A0"/>
                </a:solidFill>
                <a:latin typeface="Arial" charset="0"/>
              </a:rPr>
              <a:t>C1+C2) </a:t>
            </a:r>
            <a:endParaRPr lang="ru-RU" altLang="ru-RU" sz="1200" b="1" dirty="0">
              <a:solidFill>
                <a:srgbClr val="7030A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ru-RU" sz="1200" b="1" dirty="0">
                <a:solidFill>
                  <a:srgbClr val="7030A0"/>
                </a:solidFill>
                <a:latin typeface="Arial" charset="0"/>
              </a:rPr>
              <a:t> 25 582 kg</a:t>
            </a:r>
            <a:endParaRPr lang="ru-RU" altLang="ru-RU" sz="12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69769" y="53819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2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Месторождения</a:t>
            </a:r>
          </a:p>
          <a:p>
            <a:pPr algn="ctr"/>
            <a:r>
              <a:rPr lang="ru-RU" altLang="ru-RU" sz="12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Рябиновое </a:t>
            </a:r>
          </a:p>
        </p:txBody>
      </p:sp>
    </p:spTree>
    <p:extLst>
      <p:ext uri="{BB962C8B-B14F-4D97-AF65-F5344CB8AC3E}">
        <p14:creationId xmlns:p14="http://schemas.microsoft.com/office/powerpoint/2010/main" val="27974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гумбеиты2_микрозонд_зол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5888"/>
            <a:ext cx="9136062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572500" y="640080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2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0985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45611"/>
            <a:ext cx="4491689" cy="271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Users\Anatoly_Molchanov\Desktop\IMG_1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5041" y="-65309"/>
            <a:ext cx="2741540" cy="41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411760" y="-7219"/>
            <a:ext cx="4464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Малахит-халькозин-</a:t>
            </a:r>
            <a:r>
              <a:rPr lang="ru-RU" alt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борнитовые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руды</a:t>
            </a:r>
          </a:p>
          <a:p>
            <a:pPr algn="ctr">
              <a:defRPr/>
            </a:pPr>
            <a:r>
              <a:rPr lang="en-US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 </a:t>
            </a:r>
            <a:r>
              <a:rPr lang="en-US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0,5%)</a:t>
            </a:r>
            <a:endParaRPr lang="ru-RU" alt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785" y="407707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Рудные минералы представлены пиритом, халькопиритом, борнитом, галенитом, сфалеритом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образующими вкрапленность, мелкие гнёзда и тонкие прожилки в мелкозернистом агрегате позднего микроклина.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небольших количествах обнаружены минералы металлов платиновой группы (</a:t>
            </a:r>
            <a:r>
              <a:rPr lang="ru-RU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мончеит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эрликманит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Самородное золото находится в виде включений в сульфидах, в сростках с пиритом, ранним и поздним микроклином, кварцем.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Пробность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золота из первичных и окисленных руд изменяется в широких пределах от 630 до 945, наиболее распространены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золотины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пробы. Также в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протолочках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рудных проб выявлены мелкие выделения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ртутистого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золота </a:t>
            </a: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:\С внешнего диска\Фото\фото_поле_2012\Папа_Поле+Брисбен\137CANON\IMG_3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332656"/>
            <a:ext cx="889317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/>
          </p:cNvSpPr>
          <p:nvPr>
            <p:ph sz="quarter" idx="1"/>
          </p:nvPr>
        </p:nvSpPr>
        <p:spPr>
          <a:xfrm>
            <a:off x="683568" y="476672"/>
            <a:ext cx="7786687" cy="19812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Лебединский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золоторудный узел</a:t>
            </a:r>
          </a:p>
        </p:txBody>
      </p:sp>
    </p:spTree>
    <p:extLst>
      <p:ext uri="{BB962C8B-B14F-4D97-AF65-F5344CB8AC3E}">
        <p14:creationId xmlns:p14="http://schemas.microsoft.com/office/powerpoint/2010/main" val="18761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0703" y="-70597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Рудно-россыпные районы</a:t>
            </a:r>
          </a:p>
          <a:p>
            <a:pPr algn="ctr"/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Алданской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золоторудной провинции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" y="452623"/>
            <a:ext cx="8928992" cy="4110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8" y="4548239"/>
            <a:ext cx="9139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 Намечена </a:t>
            </a:r>
            <a:r>
              <a:rPr lang="ru-RU" sz="1200" dirty="0">
                <a:solidFill>
                  <a:srgbClr val="7030A0"/>
                </a:solidFill>
              </a:rPr>
              <a:t>отчетливая зональ­ность </a:t>
            </a:r>
            <a:r>
              <a:rPr lang="ru-RU" sz="1200" dirty="0" smtClean="0">
                <a:solidFill>
                  <a:srgbClr val="7030A0"/>
                </a:solidFill>
              </a:rPr>
              <a:t>в распределении производных </a:t>
            </a:r>
            <a:r>
              <a:rPr lang="ru-RU" sz="1200" dirty="0">
                <a:solidFill>
                  <a:srgbClr val="7030A0"/>
                </a:solidFill>
              </a:rPr>
              <a:t>мезозойского </a:t>
            </a:r>
            <a:r>
              <a:rPr lang="ru-RU" sz="1200" dirty="0" err="1">
                <a:solidFill>
                  <a:srgbClr val="7030A0"/>
                </a:solidFill>
              </a:rPr>
              <a:t>магматизма</a:t>
            </a:r>
            <a:r>
              <a:rPr lang="ru-RU" sz="1200" dirty="0">
                <a:solidFill>
                  <a:srgbClr val="7030A0"/>
                </a:solidFill>
              </a:rPr>
              <a:t>: </a:t>
            </a:r>
            <a:r>
              <a:rPr lang="ru-RU" sz="1200" b="1" dirty="0">
                <a:solidFill>
                  <a:srgbClr val="7030A0"/>
                </a:solidFill>
              </a:rPr>
              <a:t>Становая </a:t>
            </a:r>
            <a:r>
              <a:rPr lang="ru-RU" sz="1200" b="1" dirty="0" err="1">
                <a:solidFill>
                  <a:srgbClr val="7030A0"/>
                </a:solidFill>
              </a:rPr>
              <a:t>плутоногенная</a:t>
            </a:r>
            <a:r>
              <a:rPr lang="ru-RU" sz="1200" b="1" dirty="0">
                <a:solidFill>
                  <a:srgbClr val="7030A0"/>
                </a:solidFill>
              </a:rPr>
              <a:t> область </a:t>
            </a:r>
            <a:r>
              <a:rPr lang="ru-RU" sz="1200" dirty="0">
                <a:solidFill>
                  <a:srgbClr val="7030A0"/>
                </a:solidFill>
              </a:rPr>
              <a:t>характеризуется </a:t>
            </a:r>
            <a:r>
              <a:rPr lang="ru-RU" sz="1200" u="sng" dirty="0" smtClean="0">
                <a:solidFill>
                  <a:srgbClr val="7030A0"/>
                </a:solidFill>
              </a:rPr>
              <a:t>развитием </a:t>
            </a:r>
            <a:r>
              <a:rPr lang="ru-RU" sz="1200" u="sng" dirty="0">
                <a:solidFill>
                  <a:srgbClr val="7030A0"/>
                </a:solidFill>
              </a:rPr>
              <a:t>гранитоидного </a:t>
            </a:r>
            <a:r>
              <a:rPr lang="ru-RU" sz="1200" u="sng" dirty="0" err="1">
                <a:solidFill>
                  <a:srgbClr val="7030A0"/>
                </a:solidFill>
              </a:rPr>
              <a:t>магматизма</a:t>
            </a:r>
            <a:r>
              <a:rPr lang="ru-RU" sz="1200" dirty="0">
                <a:solidFill>
                  <a:srgbClr val="7030A0"/>
                </a:solidFill>
              </a:rPr>
              <a:t>, </a:t>
            </a:r>
            <a:r>
              <a:rPr lang="ru-RU" sz="1200" b="1" dirty="0" err="1" smtClean="0">
                <a:solidFill>
                  <a:schemeClr val="accent6">
                    <a:lumMod val="50000"/>
                  </a:schemeClr>
                </a:solidFill>
              </a:rPr>
              <a:t>Алданский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 щит </a:t>
            </a:r>
            <a:r>
              <a:rPr lang="ru-RU" sz="1200" dirty="0">
                <a:solidFill>
                  <a:srgbClr val="7030A0"/>
                </a:solidFill>
              </a:rPr>
              <a:t>характеризуется </a:t>
            </a:r>
            <a:r>
              <a:rPr lang="ru-RU" sz="1200" dirty="0" err="1" smtClean="0">
                <a:solidFill>
                  <a:srgbClr val="7030A0"/>
                </a:solidFill>
              </a:rPr>
              <a:t>проявленностью</a:t>
            </a:r>
            <a:r>
              <a:rPr lang="ru-RU" sz="1200" dirty="0" smtClean="0">
                <a:solidFill>
                  <a:srgbClr val="7030A0"/>
                </a:solidFill>
              </a:rPr>
              <a:t> </a:t>
            </a:r>
            <a:r>
              <a:rPr lang="ru-RU" sz="1200" dirty="0">
                <a:solidFill>
                  <a:srgbClr val="7030A0"/>
                </a:solidFill>
              </a:rPr>
              <a:t>процессов щелочного и субщелочного </a:t>
            </a:r>
            <a:r>
              <a:rPr lang="ru-RU" sz="1200" dirty="0" err="1">
                <a:solidFill>
                  <a:srgbClr val="7030A0"/>
                </a:solidFill>
              </a:rPr>
              <a:t>магматизма</a:t>
            </a:r>
            <a:r>
              <a:rPr lang="ru-RU" sz="1200" dirty="0">
                <a:solidFill>
                  <a:srgbClr val="7030A0"/>
                </a:solidFill>
              </a:rPr>
              <a:t>, </a:t>
            </a:r>
            <a:r>
              <a:rPr lang="ru-RU" sz="1200" dirty="0" smtClean="0">
                <a:solidFill>
                  <a:srgbClr val="7030A0"/>
                </a:solidFill>
              </a:rPr>
              <a:t>приведших </a:t>
            </a:r>
            <a:r>
              <a:rPr lang="ru-RU" sz="1200" dirty="0">
                <a:solidFill>
                  <a:srgbClr val="7030A0"/>
                </a:solidFill>
              </a:rPr>
              <a:t>к формированию </a:t>
            </a:r>
            <a:r>
              <a:rPr lang="ru-RU" sz="1200" dirty="0" smtClean="0">
                <a:solidFill>
                  <a:srgbClr val="7030A0"/>
                </a:solidFill>
              </a:rPr>
              <a:t>небольших </a:t>
            </a:r>
            <a:r>
              <a:rPr lang="ru-RU" sz="1200" dirty="0">
                <a:solidFill>
                  <a:srgbClr val="7030A0"/>
                </a:solidFill>
              </a:rPr>
              <a:t>массивов, </a:t>
            </a:r>
            <a:r>
              <a:rPr lang="ru-RU" sz="1200" b="1" i="1" u="sng" dirty="0">
                <a:solidFill>
                  <a:srgbClr val="7030A0"/>
                </a:solidFill>
              </a:rPr>
              <a:t>группирующихся в виде отдель­ных узлов</a:t>
            </a:r>
            <a:r>
              <a:rPr lang="ru-RU" sz="1200" b="1" dirty="0">
                <a:solidFill>
                  <a:srgbClr val="7030A0"/>
                </a:solidFill>
              </a:rPr>
              <a:t>, как в глубокометаморфизованных толщах щита</a:t>
            </a:r>
            <a:r>
              <a:rPr lang="ru-RU" sz="1200" dirty="0">
                <a:solidFill>
                  <a:srgbClr val="7030A0"/>
                </a:solidFill>
              </a:rPr>
              <a:t>, так и в пределах мезозойских угленосных впадин</a:t>
            </a:r>
            <a:r>
              <a:rPr lang="ru-RU" sz="1200" dirty="0" smtClean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Отмечается </a:t>
            </a:r>
            <a:r>
              <a:rPr lang="ru-RU" sz="1200" dirty="0">
                <a:solidFill>
                  <a:srgbClr val="7030A0"/>
                </a:solidFill>
              </a:rPr>
              <a:t>синхронность развития магмати­ческих и тектонических процессов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Пик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ак­тивности щелочного и умеренно-щелочного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маг­матизма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, как и максимальная интенсивность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про­гибания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угленосных впадин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юга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Алданского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щита,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приходятся на период </a:t>
            </a:r>
            <a:r>
              <a:rPr lang="ru-RU" sz="1200" b="1" u="sng" dirty="0">
                <a:solidFill>
                  <a:schemeClr val="accent6">
                    <a:lumMod val="50000"/>
                  </a:schemeClr>
                </a:solidFill>
              </a:rPr>
              <a:t>поздняя юра - ранний мел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1200" dirty="0">
                <a:solidFill>
                  <a:srgbClr val="7030A0"/>
                </a:solidFill>
              </a:rPr>
              <a:t> Завершение мезозойского </a:t>
            </a:r>
            <a:r>
              <a:rPr lang="ru-RU" sz="1200" dirty="0" err="1">
                <a:solidFill>
                  <a:srgbClr val="7030A0"/>
                </a:solidFill>
              </a:rPr>
              <a:t>магматизма</a:t>
            </a:r>
            <a:r>
              <a:rPr lang="ru-RU" sz="1200" dirty="0">
                <a:solidFill>
                  <a:srgbClr val="7030A0"/>
                </a:solidFill>
              </a:rPr>
              <a:t> в конце раннего мела коррелируется по времени с разви­тием мощных коллизионных процессов на юге </a:t>
            </a:r>
            <a:r>
              <a:rPr lang="ru-RU" sz="1200" dirty="0" err="1">
                <a:solidFill>
                  <a:srgbClr val="7030A0"/>
                </a:solidFill>
              </a:rPr>
              <a:t>Алданского</a:t>
            </a:r>
            <a:r>
              <a:rPr lang="ru-RU" sz="1200" dirty="0">
                <a:solidFill>
                  <a:srgbClr val="7030A0"/>
                </a:solidFill>
              </a:rPr>
              <a:t> щита, выраженных в значительных горизонтальных перемещениях блоков вдоль сдвигов и надвигов </a:t>
            </a:r>
            <a:r>
              <a:rPr lang="ru-RU" sz="1200" dirty="0" smtClean="0">
                <a:solidFill>
                  <a:srgbClr val="7030A0"/>
                </a:solidFill>
              </a:rPr>
              <a:t>- надвигание </a:t>
            </a:r>
            <a:r>
              <a:rPr lang="ru-RU" sz="1200" dirty="0">
                <a:solidFill>
                  <a:srgbClr val="7030A0"/>
                </a:solidFill>
              </a:rPr>
              <a:t>пород </a:t>
            </a:r>
            <a:r>
              <a:rPr lang="ru-RU" sz="1200" dirty="0" smtClean="0">
                <a:solidFill>
                  <a:srgbClr val="7030A0"/>
                </a:solidFill>
              </a:rPr>
              <a:t>Становой </a:t>
            </a:r>
            <a:r>
              <a:rPr lang="ru-RU" sz="1200" dirty="0" err="1" smtClean="0">
                <a:solidFill>
                  <a:srgbClr val="7030A0"/>
                </a:solidFill>
              </a:rPr>
              <a:t>плутоногенной</a:t>
            </a:r>
            <a:r>
              <a:rPr lang="ru-RU" sz="1200" dirty="0" smtClean="0">
                <a:solidFill>
                  <a:srgbClr val="7030A0"/>
                </a:solidFill>
              </a:rPr>
              <a:t> области на терригенно-осадочные отложения </a:t>
            </a:r>
            <a:r>
              <a:rPr lang="ru-RU" sz="1200" dirty="0">
                <a:solidFill>
                  <a:srgbClr val="7030A0"/>
                </a:solidFill>
              </a:rPr>
              <a:t>мезо­зойских </a:t>
            </a:r>
            <a:r>
              <a:rPr lang="ru-RU" sz="1200" dirty="0" smtClean="0">
                <a:solidFill>
                  <a:srgbClr val="7030A0"/>
                </a:solidFill>
              </a:rPr>
              <a:t>впадин.</a:t>
            </a:r>
            <a:endParaRPr lang="ru-RU" sz="1200" dirty="0">
              <a:solidFill>
                <a:srgbClr val="7030A0"/>
              </a:solidFill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С внешнего диска\Эльконский горст\Статья_2013\Статья_Лебединский_2013\Рис_tif\Рис_2_Геологическая_карта Лебединского_золоторудного_узл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69" y="692696"/>
            <a:ext cx="44434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5364163" y="1158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40152" y="2918127"/>
            <a:ext cx="320384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Площади: </a:t>
            </a:r>
          </a:p>
          <a:p>
            <a:pPr algn="just" eaLnBrk="0" hangingPunct="0">
              <a:defRPr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Колтыкон-Самодумовская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just" eaLnBrk="0" hangingPunct="0">
              <a:defRPr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Орто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-Сала -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Верхнекуранахская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just" eaLnBrk="0" hangingPunct="0">
              <a:defRPr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Гора Рудная (месторождение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Морозкинское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Выноска 2 1"/>
          <p:cNvSpPr/>
          <p:nvPr/>
        </p:nvSpPr>
        <p:spPr>
          <a:xfrm>
            <a:off x="4283394" y="3574911"/>
            <a:ext cx="1098550" cy="1028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С1=14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С2=31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2 6"/>
          <p:cNvSpPr/>
          <p:nvPr/>
        </p:nvSpPr>
        <p:spPr>
          <a:xfrm>
            <a:off x="2340294" y="2411785"/>
            <a:ext cx="1096962" cy="1028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9,46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=17,32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2 7"/>
          <p:cNvSpPr/>
          <p:nvPr/>
        </p:nvSpPr>
        <p:spPr>
          <a:xfrm>
            <a:off x="5059501" y="692696"/>
            <a:ext cx="1096963" cy="1028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4,72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=8,88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6746" y="35913"/>
            <a:ext cx="384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Геологическая карта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лебединского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рудного узла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6" y="116430"/>
            <a:ext cx="6984776" cy="42210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948264" y="0"/>
            <a:ext cx="21957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Схематический разрез месторождений </a:t>
            </a:r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Лебединского типа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[Бойцов, Пилипенко и др., 2006].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секущие и послойные 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интрузии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сиенит-порфиров, </a:t>
            </a:r>
            <a:endParaRPr lang="ru-RU" sz="1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карбонатные породы платформенного чехла, </a:t>
            </a:r>
            <a:endParaRPr lang="ru-RU" sz="1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кристаллические породы фундамента, </a:t>
            </a:r>
            <a:endParaRPr lang="ru-RU" sz="1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ореолы </a:t>
            </a:r>
            <a:r>
              <a:rPr lang="ru-RU" sz="1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скарнированных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известняков, </a:t>
            </a:r>
            <a:endParaRPr lang="ru-RU" sz="1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зоны </a:t>
            </a:r>
            <a:r>
              <a:rPr lang="ru-RU" sz="1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пиритизированных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пород, </a:t>
            </a:r>
            <a:endParaRPr lang="ru-RU" sz="1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золоторудные тела.</a:t>
            </a:r>
          </a:p>
          <a:p>
            <a:pPr algn="just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-28073" y="4365104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Лебединский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представлен в Центрально-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Алданском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месторождениями </a:t>
            </a:r>
            <a:r>
              <a:rPr lang="ru-RU" sz="1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Лебединское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Колтыкон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Самодумовское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Межсопочное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Золоторудные тела локализованы, главным образом, в толще карбонатных пород приблизительно в 150-метровом интервале от поверхности фундамента и приурочены к зонам развития малых секущих и послойных 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интрузий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дайкам мезозойских щелочных пород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Выделяются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морфологических типов руд «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лебединского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типа:1</a:t>
            </a:r>
            <a:r>
              <a:rPr lang="ru-RU" sz="1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крутопадающие жилы, 2) горизонтальные метасоматические залежи, 3) трубообразные тела, 4) неправильные линзообразные тела, 5) зоны и участки вкрапленной сульфидной </a:t>
            </a:r>
            <a:r>
              <a:rPr lang="ru-RU" sz="1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минерализации.</a:t>
            </a:r>
          </a:p>
          <a:p>
            <a:pPr algn="just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горизонтальных метасоматических залежей изменяется от 0,1 до 5 м, в среднем составляет 0,5-1,5 м. Их ширина изменяется от нескольких метров до 60 метров. Длина - десятки-первые сотни метров (до 1000 метров). Крутопадающие жилы характеризуются мощностями от 0,1-1,5 м, по падению они прослеживаются до контакта вмещающей карбонатной толщи с породами архея.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благоприятными для выявления рудных полей </a:t>
            </a:r>
            <a:r>
              <a:rPr lang="ru-RU" sz="1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лебединского</a:t>
            </a:r>
            <a:r>
              <a:rPr lang="ru-RU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типа являются площади, где  сочетаются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едином геологическом пространстве зоны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горизонтальной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трещиноватости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доломитовой толще, зоны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сосредоточенного развития вертикальных дизъюнктивных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нарушений, даек и массивов субщелочных пород мезозойского этапа развития региона </a:t>
            </a:r>
            <a:r>
              <a:rPr lang="ru-RU" sz="12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месторождения Лебединое, </a:t>
            </a:r>
            <a:r>
              <a:rPr lang="ru-RU" sz="12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Самодумовское</a:t>
            </a:r>
            <a:r>
              <a:rPr lang="ru-RU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радостное, </a:t>
            </a:r>
            <a:r>
              <a:rPr lang="ru-RU" sz="12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Подголечное</a:t>
            </a:r>
            <a:r>
              <a:rPr lang="ru-RU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Лопуховское</a:t>
            </a:r>
            <a:r>
              <a:rPr lang="ru-RU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др.)</a:t>
            </a:r>
            <a:r>
              <a:rPr lang="ru-RU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Подавляющее большинство рудных участков располагается вблизи зоны структурно-стратиграфического несогласия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предкембрийского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возраста.  </a:t>
            </a:r>
            <a:r>
              <a:rPr lang="ru-RU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тоже время золоторудные тела имеются, как </a:t>
            </a:r>
            <a:r>
              <a:rPr lang="ru-RU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 в фундаменте</a:t>
            </a:r>
            <a:r>
              <a:rPr lang="ru-RU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 и на некотором удалении вверх по разрезу от зоны ССН.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Для этого типа золотого </a:t>
            </a:r>
            <a:r>
              <a:rPr lang="ru-RU" sz="1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оруденения</a:t>
            </a:r>
            <a:r>
              <a:rPr lang="ru-RU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характерны два типа рудных залежей: </a:t>
            </a:r>
            <a:r>
              <a:rPr lang="ru-RU" sz="1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крутопадающие жилы и горизонтальные залежи.</a:t>
            </a:r>
            <a:endParaRPr lang="ru-RU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" y="2507417"/>
            <a:ext cx="4437835" cy="37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082" y="25907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Скарнированный</a:t>
            </a:r>
            <a:r>
              <a:rPr lang="ru-RU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доломит </a:t>
            </a:r>
          </a:p>
          <a:p>
            <a:pPr algn="ctr"/>
            <a:r>
              <a:rPr lang="ru-RU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 золотосодержащей сульфидной минерализацией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32" y="2287544"/>
            <a:ext cx="4308514" cy="209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55417" y="4293096"/>
            <a:ext cx="26919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/>
            <a:r>
              <a:rPr lang="ru-RU" sz="12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Крутопадающие </a:t>
            </a:r>
            <a:r>
              <a:rPr lang="ru-RU" sz="12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</a:t>
            </a:r>
            <a:endParaRPr lang="ru-RU" sz="1200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крутопадающих жил достигает 2,5 км при мощности от нескольких сантиметров до 2м и более.    Жилы характеризуются </a:t>
            </a:r>
            <a:r>
              <a:rPr lang="ru-RU" sz="12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брекчиевым</a:t>
            </a:r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строением. Обломки сцементированы рудным веществом.</a:t>
            </a:r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G:\ОТДЕЛ_Металлогении\Фото_поле_2015\DCIM\102___08\IMG_0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40" y="4602587"/>
            <a:ext cx="2047272" cy="15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6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ОТДЕЛ_Металлогении\Фото_поле_2015\DCIM\102___08\IMG_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" y="-2497"/>
            <a:ext cx="6805261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16765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 золота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Подголечное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9278" y="18349"/>
            <a:ext cx="636307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Горизонтальные рудные залежи 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пластообразные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рудные тела, горизонтально залегающие в карбонатных породах кембрия, согласно с напластованием последних</a:t>
            </a:r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залежей составляет сотни метров, при ширине на отдельных участках до 30м (залежь Магистральная и др.). Мощность их варьирует от нескольких сантиметров до 2м, в отдельных случаях до 6м (залежь Студенческая)</a:t>
            </a:r>
          </a:p>
          <a:p>
            <a:pPr algn="just"/>
            <a:endParaRPr lang="ru-RU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G:\ОТДЕЛ_Металлогении\Фото_поле_2015\DCIM\102___08\IMG_0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3" y="3550263"/>
            <a:ext cx="4434162" cy="33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ОТДЕЛ_Металлогении\Фото_поле_2015\DCIM\102___08\IMG_0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42" y="3591460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096" y="429309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дайка</a:t>
            </a:r>
            <a:endPara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4930866"/>
            <a:ext cx="2309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доломиты</a:t>
            </a:r>
            <a:endPara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4311" y="616530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рудное тело</a:t>
            </a:r>
            <a:endPara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278" y="5811360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Характерной особенностью строения залежей является </a:t>
            </a:r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</a:t>
            </a:r>
            <a:r>
              <a:rPr lang="ru-RU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включенных в рудные тела </a:t>
            </a:r>
            <a:r>
              <a:rPr lang="ru-RU" sz="12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участков незамещенного доломита округлой  или вытянутой формы</a:t>
            </a:r>
            <a:r>
              <a:rPr lang="ru-RU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размером до нескольких метров</a:t>
            </a:r>
            <a:endParaRPr lang="ru-RU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5968" y="11233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Лопуховское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ОТДЕЛ_Металлогении\Фото_поле_2015\DCIM\102___08\IMG_0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7" y="657564"/>
            <a:ext cx="8540793" cy="60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ОТДЕЛ_Металлогении\Фото_поле_2015\DCIM\102___08\IMG_0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0" y="223496"/>
            <a:ext cx="4375319" cy="32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ОТДЕЛ_Металлогении\Фото_поле_2015\DCIM\102___08\IMG_0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8" y="223497"/>
            <a:ext cx="4375319" cy="32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ОТДЕЛ_Металлогении\Фото_поле_2015\DCIM\102___08\IMG_0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18" y="3707377"/>
            <a:ext cx="4072396" cy="30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3842" y="116632"/>
            <a:ext cx="1831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Руда месторождения «</a:t>
            </a:r>
            <a:r>
              <a:rPr lang="ru-RU" sz="1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Лопуховское</a:t>
            </a:r>
            <a:r>
              <a:rPr lang="ru-RU" sz="1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ОТДЕЛ_Металлогении\Фото_поле_2015\DCIM\102___08\IMG_05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0" y="3707377"/>
            <a:ext cx="4375319" cy="305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ОТДЕЛ_Металлогении\Фото_поле_2015\DCIM\102___08\IMG_0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372200" cy="47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G:\ОТДЕЛ_Металлогении\Фото_поле_2015\DCIM\102___08\IMG_0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92" y="2852936"/>
            <a:ext cx="5317308" cy="39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676" y="5085184"/>
            <a:ext cx="3719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Эруптивная брекчия с обломками руды</a:t>
            </a:r>
            <a:endParaRPr lang="ru-RU" sz="1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83671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«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Лопуховское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15715" y="7230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Месторождение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«Гора Рудная»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Морозкинское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G:\ОТДЕЛ_Металлогении\Фото_поле_2015\Китайцы\DSC03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3" y="842047"/>
            <a:ext cx="7966972" cy="57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С внешнего диска\Эльконский горст\Отчет\Томмот-Элькон\Т-Э\ГРАФИЧЕСКИЕ ПРИЛОЖ ОТЧЕТ Т-Э 2012\ГРАФИЧЕСКИЕ ПРИЛОЖ ОТЧЕТ Т-Э 2012\ПАПКА 2.ГРАФИЧЕСКИЕ ПРИЛОЖ\Jpg\Граф.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4001" r="39313" b="3571"/>
          <a:stretch>
            <a:fillRect/>
          </a:stretch>
        </p:blipFill>
        <p:spPr bwMode="auto">
          <a:xfrm>
            <a:off x="-48467" y="18624"/>
            <a:ext cx="5545138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ыноска 1 1"/>
          <p:cNvSpPr/>
          <p:nvPr/>
        </p:nvSpPr>
        <p:spPr>
          <a:xfrm>
            <a:off x="3851275" y="39688"/>
            <a:ext cx="4897438" cy="6557962"/>
          </a:xfrm>
          <a:prstGeom prst="borderCallout1">
            <a:avLst>
              <a:gd name="adj1" fmla="val 56253"/>
              <a:gd name="adj2" fmla="val -7463"/>
              <a:gd name="adj3" fmla="val 66706"/>
              <a:gd name="adj4" fmla="val -39697"/>
            </a:avLst>
          </a:prstGeom>
          <a:ln w="19050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3346450"/>
            <a:ext cx="2760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Anatoly_Molchanov\Desktop\IMG_07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84138"/>
            <a:ext cx="47164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767263"/>
            <a:ext cx="265271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3346450"/>
            <a:ext cx="19224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3" descr="D:\С внешнего диска\Эльконский горст\Отчет\Томмот-Элькон\Рабочие материалы\г_Рудная\г_Рудная 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"/>
          <a:stretch>
            <a:fillRect/>
          </a:stretch>
        </p:blipFill>
        <p:spPr bwMode="auto">
          <a:xfrm>
            <a:off x="3908425" y="4868863"/>
            <a:ext cx="19907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7"/>
          <p:cNvSpPr txBox="1">
            <a:spLocks noChangeArrowheads="1"/>
          </p:cNvSpPr>
          <p:nvPr/>
        </p:nvSpPr>
        <p:spPr bwMode="auto">
          <a:xfrm>
            <a:off x="-180528" y="85726"/>
            <a:ext cx="35390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Геологическая карта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месторождения </a:t>
            </a:r>
            <a:r>
              <a:rPr lang="ru-RU" alt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Морозкинское</a:t>
            </a:r>
            <a:endParaRPr lang="ru-RU" altLang="ru-RU" sz="1600" b="1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Масштаб 1:10 000</a:t>
            </a:r>
            <a:endParaRPr lang="en-US" altLang="ru-RU" sz="16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6874" name="TextBox 2"/>
          <p:cNvSpPr txBox="1">
            <a:spLocks noChangeArrowheads="1"/>
          </p:cNvSpPr>
          <p:nvPr/>
        </p:nvSpPr>
        <p:spPr bwMode="auto">
          <a:xfrm>
            <a:off x="168821" y="5936566"/>
            <a:ext cx="37623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200" b="1" dirty="0" smtClean="0">
                <a:solidFill>
                  <a:srgbClr val="C00000"/>
                </a:solidFill>
                <a:latin typeface="Arial" charset="0"/>
              </a:rPr>
              <a:t>C1 – 14</a:t>
            </a:r>
            <a:r>
              <a:rPr lang="ru-RU" altLang="ru-RU" sz="1200" b="1" dirty="0" smtClean="0">
                <a:solidFill>
                  <a:srgbClr val="C00000"/>
                </a:solidFill>
                <a:latin typeface="Arial" charset="0"/>
              </a:rPr>
              <a:t>т, С2 – 31т,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b="1" dirty="0" smtClean="0">
                <a:solidFill>
                  <a:srgbClr val="C00000"/>
                </a:solidFill>
                <a:latin typeface="Arial" charset="0"/>
              </a:rPr>
              <a:t>Р1 – 15т, Р2 – 65т.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92"/>
            <a:ext cx="9179496" cy="5584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31" y="4753860"/>
            <a:ext cx="3318143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594" y="40466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Участок: </a:t>
            </a:r>
            <a:r>
              <a:rPr lang="ru-R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-Сала-</a:t>
            </a:r>
            <a:r>
              <a:rPr lang="ru-R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Верхнекуранахский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3" name="TextBox 12"/>
          <p:cNvSpPr txBox="1">
            <a:spLocks noChangeArrowheads="1"/>
          </p:cNvSpPr>
          <p:nvPr/>
        </p:nvSpPr>
        <p:spPr bwMode="auto">
          <a:xfrm>
            <a:off x="6524" y="76200"/>
            <a:ext cx="90299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Куранахский</a:t>
            </a: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золоторудный  узел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в Центрально-</a:t>
            </a:r>
            <a:r>
              <a:rPr lang="ru-RU" alt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Алданском</a:t>
            </a: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золото-</a:t>
            </a:r>
            <a:r>
              <a:rPr lang="ru-RU" alt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урановорудном</a:t>
            </a: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районе</a:t>
            </a:r>
            <a:endParaRPr lang="ru-RU" altLang="ru-RU" sz="14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2" name="Picture 3" descr="D:\ОТДЕЛ_Металлогении\Фото_поле_2015\DCIM\102___08\IMG_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7042"/>
            <a:ext cx="4458349" cy="58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5550" y="697186"/>
            <a:ext cx="42119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Куранахский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 золотого </a:t>
            </a:r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оруденения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месторождениями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Нижне-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Якокитского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рудных полей. </a:t>
            </a:r>
          </a:p>
          <a:p>
            <a:pPr algn="just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sz="1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оруденение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месторождениях данного типа приурочено к стратиграфическому контакту венд-нижнекембрийских карбонатных и нижнеюрских терригенных отложений</a:t>
            </a:r>
            <a:r>
              <a:rPr lang="ru-RU" sz="1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элементом структуры месторождений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типа являются протяжённые дайки калиевых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минетт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сиенит-порфиров, которые выполняют трещины в пределах зон тектонических нарушений, контролирующих рудные залежи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особенностью строения месторождений являются широко распространённые на контакте кембрийских и юрских пород коры выветривания и карстовые полосы, расположенные на некоторой глубине от поверхности контакта.</a:t>
            </a:r>
          </a:p>
          <a:p>
            <a:pPr algn="just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Золоторудные тела приурочены к карстовым полостям неоген-четвертичного возраста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группируются в цепочки вдоль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субмеридиональных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рудо- и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магмоконтролирующих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структур.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Карстовые полости выполнены золотоносным рыхлым красно-бурым глинисто-песчанистым материалом сложного состава, в котором преобладают лимонит, каолинит, гидрослюды, адуляр и кварц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объектов </a:t>
            </a:r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типа связано с дезинтеграцией и </a:t>
            </a:r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переотложением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карстовые полости первичных руд - в основном пирит-адуляр-кварцевых </a:t>
            </a:r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метасоматитов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развивающихся по терригенным породам юры и пирит-</a:t>
            </a:r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калишпат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-карбонатных </a:t>
            </a:r>
            <a:r>
              <a:rPr lang="ru-RU" sz="1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метасоматитов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развивающихся по кембрийским карбонатным породам.</a:t>
            </a:r>
          </a:p>
          <a:p>
            <a:pPr algn="just"/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Окисленные руды месторождений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типа содержат преобразованное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гипергенными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процессами остаточное золото и новообразованное золото.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1528" y="5949280"/>
            <a:ext cx="4122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FF00"/>
                </a:solidFill>
                <a:latin typeface="Arial" charset="0"/>
              </a:rPr>
              <a:t>Запасы</a:t>
            </a:r>
            <a:r>
              <a:rPr lang="en-US" altLang="ru-RU" b="1" dirty="0">
                <a:solidFill>
                  <a:srgbClr val="FFFF00"/>
                </a:solidFill>
                <a:latin typeface="Arial" charset="0"/>
              </a:rPr>
              <a:t> (C1+C2)</a:t>
            </a:r>
            <a:r>
              <a:rPr lang="ru-RU" altLang="ru-RU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altLang="ru-RU" b="1" dirty="0" smtClean="0">
                <a:solidFill>
                  <a:srgbClr val="FFFF00"/>
                </a:solidFill>
                <a:latin typeface="Arial" charset="0"/>
              </a:rPr>
              <a:t>золота</a:t>
            </a:r>
            <a:r>
              <a:rPr lang="en-US" altLang="ru-RU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b="1" dirty="0">
                <a:solidFill>
                  <a:srgbClr val="FFFF00"/>
                </a:solidFill>
                <a:latin typeface="Arial" charset="0"/>
              </a:rPr>
              <a:t>– 530</a:t>
            </a:r>
            <a:r>
              <a:rPr lang="ru-RU" altLang="ru-RU" b="1" dirty="0">
                <a:solidFill>
                  <a:srgbClr val="FFFF00"/>
                </a:solidFill>
                <a:latin typeface="Arial" charset="0"/>
              </a:rPr>
              <a:t> тонн</a:t>
            </a:r>
            <a:r>
              <a:rPr lang="en-US" altLang="ru-RU" b="1" dirty="0">
                <a:solidFill>
                  <a:srgbClr val="FFFF00"/>
                </a:solidFill>
                <a:latin typeface="Arial" charset="0"/>
              </a:rPr>
              <a:t> </a:t>
            </a:r>
            <a:endParaRPr lang="ru-RU" altLang="ru-RU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1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060"/>
            <a:ext cx="3807264" cy="2855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0032" y="683985"/>
            <a:ext cx="312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Руды </a:t>
            </a:r>
          </a:p>
          <a:p>
            <a:pPr algn="ctr"/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Куранахского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рудного узла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G:\ОТДЕЛ_Металлогении\Фото_поле_2015\DCIM\102___08\IMG_0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58081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natoly_Molchanov\Desktop\IMG_4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21" y="2025913"/>
            <a:ext cx="367149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ОТДЕЛ_Металлогении\Фото_поле_2015\DCIM\102___08\IMG_07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7"/>
            <a:ext cx="3314497" cy="248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2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G:\ОТДЕЛ_Металлогении\Фото_поле_2015\DCIM\102___08\IMG_0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" y="116632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Anatoly_Molchanov\Desktop\IMG_4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9176"/>
            <a:ext cx="5549236" cy="37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263379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«Порфировое»</a:t>
            </a:r>
          </a:p>
        </p:txBody>
      </p:sp>
    </p:spTree>
    <p:extLst>
      <p:ext uri="{BB962C8B-B14F-4D97-AF65-F5344CB8AC3E}">
        <p14:creationId xmlns:p14="http://schemas.microsoft.com/office/powerpoint/2010/main" val="33781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KirsanovAA1\AppData\Local\Microsoft\Windows\INetCache\Content.Word\рис 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/>
          <a:stretch>
            <a:fillRect/>
          </a:stretch>
        </p:blipFill>
        <p:spPr bwMode="auto">
          <a:xfrm>
            <a:off x="1547664" y="188640"/>
            <a:ext cx="6264696" cy="47624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5085184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хематический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разрез месторождения 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</a:p>
          <a:p>
            <a:pPr algn="ctr">
              <a:spcAft>
                <a:spcPts val="0"/>
              </a:spcAft>
            </a:pPr>
            <a:r>
              <a:rPr lang="ru-RU" sz="1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[Бойцов и др., 2006].</a:t>
            </a:r>
            <a:endParaRPr lang="ru-RU" sz="1000" dirty="0">
              <a:solidFill>
                <a:srgbClr val="7030A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деллювиально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-элювиальные отложения; 2- дайки сиенит-порфиров; 3 - песчаники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юхтинской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свиты; 4 - карбонатные породы платформенного чехла; 5 -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гранито-гейсы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фундамента; 6 - зона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сульфидосодержащих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прожилков; 7 - золотосодержащие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песчано­глинистые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линейные карстовые полости с обломками карбонатных пород и реликтовых золотых руд; 8 - контуры бедных руд; 9 - контуры рядовых руд.</a:t>
            </a:r>
            <a:endParaRPr lang="ru-RU" sz="1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G:\2017 на новый комп\РОСГЕО\Слайд 4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9239" y="585252"/>
            <a:ext cx="6065561" cy="4392488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0" y="4869160"/>
            <a:ext cx="9144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разработки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месторождений </a:t>
            </a:r>
            <a:r>
              <a:rPr lang="ru-RU" alt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типа была выделена крутопадающая минерализованная зона, развивающаяся по системе тектонических нарушений и представленная дезинтегрированными и </a:t>
            </a:r>
            <a:r>
              <a:rPr lang="ru-RU" alt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метасоматически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изменёнными доломитами и дайками сиенитового состава</a:t>
            </a:r>
          </a:p>
          <a:p>
            <a:pPr algn="just"/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подобных крутопадающих зон имеет большое значение, так как они имеют довольно значительное протяжение и распространяются на большую глубину.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счёт разведки подобных зон на месторождении </a:t>
            </a:r>
            <a:r>
              <a:rPr lang="ru-RU" alt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типа Надежда прирост запасов составил порядка 40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alt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Оруденение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подобного типа может иметь весьма значительные масштабы и выявленная закономерность открывает широкие перспективы обнаружения новых золоторудных объектов в пределах </a:t>
            </a:r>
            <a:r>
              <a:rPr lang="ru-RU" alt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Нижнеякокитского</a:t>
            </a:r>
            <a:r>
              <a:rPr lang="ru-RU" alt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рудных полей, а так же в аналогичных по геологическому строению районах.</a:t>
            </a:r>
          </a:p>
          <a:p>
            <a:endParaRPr lang="ru-RU" alt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-16341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Крутопадающие минерализованные зоны дробления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месторождениях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типа (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Якокитское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рудное поле)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32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G:\2017 на новый комп\РОСГЕО\Слайд 5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193" y="494016"/>
            <a:ext cx="7980803" cy="559955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79512" y="6237312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 </a:t>
            </a:r>
            <a:r>
              <a:rPr lang="ru-RU" alt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рудного облика, что исключает его </a:t>
            </a:r>
            <a:r>
              <a:rPr lang="ru-RU" alt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гипергенное</a:t>
            </a:r>
            <a:r>
              <a:rPr lang="ru-RU" alt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происхождение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-29204"/>
            <a:ext cx="925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Крутопадающие минерализованные зоны дробления на месторождениях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Якокитское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рудное поле)</a:t>
            </a:r>
          </a:p>
        </p:txBody>
      </p:sp>
    </p:spTree>
    <p:extLst>
      <p:ext uri="{BB962C8B-B14F-4D97-AF65-F5344CB8AC3E}">
        <p14:creationId xmlns:p14="http://schemas.microsoft.com/office/powerpoint/2010/main" val="4048122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900"/>
            <a:ext cx="7104806" cy="61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:\ОТДЕЛ_Металлогении\Работа_2015_год\Ученый_СОВЕТ_Золото\В_презентацию\Модель_ру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26420"/>
            <a:ext cx="3168352" cy="287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3" y="0"/>
            <a:ext cx="758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" y="0"/>
            <a:ext cx="9144000" cy="69361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96552" y="33265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Спасибо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4944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отчет 21\2017\Молчанов\Статья Алдан РУ и РР\Центральный Алдан без Рябинового геолог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326142" cy="5040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21804" y="11679"/>
            <a:ext cx="449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и рудоносность Центрально-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Алданского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рудного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51439"/>
            <a:ext cx="4160605" cy="50223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3493" y="5561126"/>
            <a:ext cx="90490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Куранахское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Au(Ag) (530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2  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Нижне-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Якокитское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AgU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 (43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), 3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Межсопочное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</a:t>
            </a:r>
            <a:r>
              <a:rPr lang="en-US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,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4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Рябиновое 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(Cu) (26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золота, 56 т серебра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), 5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Лебединское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CuPbZnBi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 (114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6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Джекондинское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CuPb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 (4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7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Томмотское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CuPb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8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Самолазовское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AgCuPbZn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 (45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9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Ыллымахское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CuPbZn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10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Минеевско-Эльконское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U(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MoAuAg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 (200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золота, 340 тыс. т урана),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11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Невско-Агдинское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U(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), </a:t>
            </a:r>
            <a:r>
              <a:rPr lang="ru-RU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12 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Федоровское </a:t>
            </a:r>
            <a:r>
              <a:rPr lang="en-US" sz="1000" dirty="0" err="1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AuAgU</a:t>
            </a:r>
            <a:r>
              <a:rPr lang="en-US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(28 </a:t>
            </a:r>
            <a:r>
              <a:rPr lang="ru-RU" sz="1000" dirty="0">
                <a:solidFill>
                  <a:srgbClr val="7030A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т золота).</a:t>
            </a:r>
            <a:endParaRPr lang="ru-RU" sz="1000" dirty="0"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:\С внешнего диска\Фото\2008-07-30\IMG_1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0" y="332656"/>
            <a:ext cx="9181017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/>
          </p:cNvSpPr>
          <p:nvPr>
            <p:ph idx="4294967295"/>
          </p:nvPr>
        </p:nvSpPr>
        <p:spPr>
          <a:xfrm>
            <a:off x="1619672" y="1124744"/>
            <a:ext cx="7056437" cy="8302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altLang="ru-RU" sz="2800" b="1" dirty="0" err="1" smtClean="0">
                <a:solidFill>
                  <a:srgbClr val="FFFF00"/>
                </a:solidFill>
                <a:latin typeface="Arial" charset="0"/>
              </a:rPr>
              <a:t>Эльконский</a:t>
            </a:r>
            <a:r>
              <a:rPr lang="ru-RU" altLang="ru-RU" sz="2800" b="1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FFFF00"/>
                </a:solidFill>
                <a:latin typeface="Arial" charset="0"/>
              </a:rPr>
              <a:t>золото-</a:t>
            </a:r>
            <a:r>
              <a:rPr lang="ru-RU" altLang="ru-RU" sz="2800" b="1" dirty="0" err="1" smtClean="0">
                <a:solidFill>
                  <a:srgbClr val="FFFF00"/>
                </a:solidFill>
                <a:latin typeface="Arial" charset="0"/>
              </a:rPr>
              <a:t>урановорудный</a:t>
            </a:r>
            <a:r>
              <a:rPr lang="ru-RU" altLang="ru-RU" sz="2800" b="1" dirty="0" smtClean="0">
                <a:solidFill>
                  <a:srgbClr val="FFFF00"/>
                </a:solidFill>
                <a:latin typeface="Arial" charset="0"/>
              </a:rPr>
              <a:t> узел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4208" y="402867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Рудные отвалы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 «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Агдинская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0" y="908720"/>
            <a:ext cx="8761360" cy="550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3381" y="26761"/>
            <a:ext cx="9140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 2" pitchFamily="18" charset="2"/>
              <a:buNone/>
            </a:pPr>
            <a:r>
              <a:rPr lang="ru-RU" alt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Геологическая карта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altLang="ru-RU" sz="1200" b="1" dirty="0" smtClean="0">
                <a:solidFill>
                  <a:schemeClr val="accent6">
                    <a:lumMod val="50000"/>
                  </a:schemeClr>
                </a:solidFill>
              </a:rPr>
              <a:t>южного фланга </a:t>
            </a:r>
            <a:r>
              <a:rPr lang="ru-RU" altLang="ru-RU" sz="1200" b="1" dirty="0" err="1" smtClean="0">
                <a:solidFill>
                  <a:schemeClr val="accent6">
                    <a:lumMod val="50000"/>
                  </a:schemeClr>
                </a:solidFill>
              </a:rPr>
              <a:t>Эльконского</a:t>
            </a:r>
            <a:r>
              <a:rPr lang="ru-RU" altLang="ru-RU" sz="1200" b="1" dirty="0" smtClean="0">
                <a:solidFill>
                  <a:schemeClr val="accent6">
                    <a:lumMod val="50000"/>
                  </a:schemeClr>
                </a:solidFill>
              </a:rPr>
              <a:t> золото-</a:t>
            </a:r>
            <a:r>
              <a:rPr lang="ru-RU" altLang="ru-RU" sz="1200" b="1" dirty="0" err="1" smtClean="0">
                <a:solidFill>
                  <a:schemeClr val="accent6">
                    <a:lumMod val="50000"/>
                  </a:schemeClr>
                </a:solidFill>
              </a:rPr>
              <a:t>урановорудного</a:t>
            </a:r>
            <a:r>
              <a:rPr lang="ru-RU" altLang="ru-RU" sz="1200" b="1" dirty="0" smtClean="0">
                <a:solidFill>
                  <a:schemeClr val="accent6">
                    <a:lumMod val="50000"/>
                  </a:schemeClr>
                </a:solidFill>
              </a:rPr>
              <a:t> узла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altLang="ru-RU" sz="1200" i="1" dirty="0" smtClean="0">
                <a:solidFill>
                  <a:schemeClr val="accent6">
                    <a:lumMod val="50000"/>
                  </a:schemeClr>
                </a:solidFill>
              </a:rPr>
              <a:t>масштаб 1:50 000</a:t>
            </a:r>
            <a:endParaRPr lang="ru-RU" altLang="ru-RU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89" y="33239"/>
            <a:ext cx="91085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Месторождения урана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пределах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Эльконского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золото-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урановорудного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узла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относятся к жильно-штокверковому типу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 структурном отношении связаны  с зонами региональных разрывных нарушений,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заложившихся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раннепротерозойском этапе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тектоно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-магматической активизации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Алданского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щита и претерпевших существенное преобразование, обновление на этапе мезозойской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тектоно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-магматической активизации региона. </a:t>
            </a:r>
          </a:p>
          <a:p>
            <a:pPr algn="just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Кроме того, к рудоносным структурам узла относятся и разломы сформированные собственно  в мезозойское время.       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слайд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40918"/>
            <a:ext cx="7139497" cy="396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016" y="1384955"/>
            <a:ext cx="849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Рудоносная зона «Южная» 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от 1,5 до 10 метров; протяженность 25-30 км. 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Простирание северо-западное; падение северо-восточное 80-85°</a:t>
            </a:r>
          </a:p>
          <a:p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006745"/>
            <a:ext cx="864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Зона Южная включает  известные с 60-х годов месторождения – </a:t>
            </a:r>
            <a:r>
              <a:rPr lang="ru-RU" altLang="ru-RU" sz="1200" b="1" dirty="0" err="1">
                <a:solidFill>
                  <a:srgbClr val="7030A0"/>
                </a:solidFill>
                <a:latin typeface="Arial" charset="0"/>
              </a:rPr>
              <a:t>Элькокан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ru-RU" altLang="ru-RU" sz="1200" b="1" dirty="0" err="1">
                <a:solidFill>
                  <a:srgbClr val="7030A0"/>
                </a:solidFill>
                <a:latin typeface="Arial" charset="0"/>
              </a:rPr>
              <a:t>Элькон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ru-RU" altLang="ru-RU" sz="1200" b="1" dirty="0" err="1">
                <a:solidFill>
                  <a:srgbClr val="7030A0"/>
                </a:solidFill>
                <a:latin typeface="Arial" charset="0"/>
              </a:rPr>
              <a:t>Эльконское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 плато, </a:t>
            </a:r>
            <a:r>
              <a:rPr lang="ru-RU" altLang="ru-RU" sz="1200" b="1" dirty="0" err="1">
                <a:solidFill>
                  <a:srgbClr val="7030A0"/>
                </a:solidFill>
                <a:latin typeface="Arial" charset="0"/>
              </a:rPr>
              <a:t>Курунг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, Дружное, Непроходимое, </a:t>
            </a:r>
            <a:r>
              <a:rPr lang="ru-RU" altLang="ru-RU" sz="1200" b="1" dirty="0" err="1">
                <a:solidFill>
                  <a:srgbClr val="7030A0"/>
                </a:solidFill>
                <a:latin typeface="Arial" charset="0"/>
              </a:rPr>
              <a:t>Минеевское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 с общими запасами урана 273 тыс. тонн, при вариации содержаний  от </a:t>
            </a:r>
            <a:r>
              <a:rPr lang="en-US" altLang="ru-RU" sz="1200" b="1" dirty="0">
                <a:solidFill>
                  <a:srgbClr val="7030A0"/>
                </a:solidFill>
                <a:latin typeface="Arial" charset="0"/>
              </a:rPr>
              <a:t> 0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,</a:t>
            </a:r>
            <a:r>
              <a:rPr lang="en-US" altLang="ru-RU" sz="1200" b="1" dirty="0">
                <a:solidFill>
                  <a:srgbClr val="7030A0"/>
                </a:solidFill>
                <a:latin typeface="Arial" charset="0"/>
              </a:rPr>
              <a:t>12 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до</a:t>
            </a:r>
            <a:r>
              <a:rPr lang="en-US" altLang="ru-RU" sz="1200" b="1" dirty="0">
                <a:solidFill>
                  <a:srgbClr val="7030A0"/>
                </a:solidFill>
                <a:latin typeface="Arial" charset="0"/>
              </a:rPr>
              <a:t> 0</a:t>
            </a:r>
            <a:r>
              <a:rPr lang="ru-RU" altLang="ru-RU" sz="1200" b="1" dirty="0">
                <a:solidFill>
                  <a:srgbClr val="7030A0"/>
                </a:solidFill>
                <a:latin typeface="Arial" charset="0"/>
              </a:rPr>
              <a:t>,</a:t>
            </a:r>
            <a:r>
              <a:rPr lang="en-US" altLang="ru-RU" sz="1200" b="1" dirty="0">
                <a:solidFill>
                  <a:srgbClr val="7030A0"/>
                </a:solidFill>
                <a:latin typeface="Arial" charset="0"/>
              </a:rPr>
              <a:t>18 % UO</a:t>
            </a:r>
            <a:r>
              <a:rPr lang="en-US" altLang="ru-RU" sz="1000" b="1" dirty="0">
                <a:solidFill>
                  <a:srgbClr val="7030A0"/>
                </a:solidFill>
                <a:latin typeface="Arial" charset="0"/>
              </a:rPr>
              <a:t>3</a:t>
            </a:r>
            <a:r>
              <a:rPr lang="en-US" altLang="ru-RU" sz="1200" b="1" dirty="0">
                <a:solidFill>
                  <a:srgbClr val="7030A0"/>
                </a:solidFill>
                <a:latin typeface="Arial" charset="0"/>
              </a:rPr>
              <a:t>. </a:t>
            </a:r>
            <a:endParaRPr lang="ru-RU" altLang="ru-RU" sz="1200" b="1" dirty="0">
              <a:solidFill>
                <a:srgbClr val="7030A0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Золота от </a:t>
            </a:r>
            <a:r>
              <a:rPr lang="en-US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130 </a:t>
            </a: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до</a:t>
            </a:r>
            <a:r>
              <a:rPr lang="en-US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180 </a:t>
            </a: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тонн, при содержаниях от</a:t>
            </a:r>
            <a:r>
              <a:rPr lang="en-US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altLang="ru-RU" sz="1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0,6 до </a:t>
            </a:r>
            <a:r>
              <a:rPr lang="en-US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,</a:t>
            </a:r>
            <a:r>
              <a:rPr lang="en-US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5 </a:t>
            </a: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г/т</a:t>
            </a:r>
            <a:r>
              <a:rPr lang="en-US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Au.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4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2" y="980728"/>
            <a:ext cx="6518629" cy="2796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1" y="4111703"/>
            <a:ext cx="6471840" cy="2665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95716" y="548680"/>
            <a:ext cx="783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Проекция </a:t>
            </a:r>
            <a:r>
              <a:rPr lang="ru-RU" sz="1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урановорудных</a:t>
            </a:r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залежей зоны «Южная»</a:t>
            </a:r>
          </a:p>
          <a:p>
            <a:pPr algn="ctr"/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продольный разрез </a:t>
            </a:r>
          </a:p>
          <a:p>
            <a:pPr algn="ctr"/>
            <a:r>
              <a:rPr lang="ru-RU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(центральная часть)</a:t>
            </a:r>
            <a:endParaRPr lang="ru-RU" sz="12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1" y="1528606"/>
            <a:ext cx="228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Урановые руды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–высокопродуктивные;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2-рядовые 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3-бедные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4-безрудные породы</a:t>
            </a:r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521444" y="371703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Проекция </a:t>
            </a:r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изолиний содержания золота зоны» Южная»</a:t>
            </a:r>
          </a:p>
          <a:p>
            <a:pPr algn="ctr"/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продольный разрез</a:t>
            </a:r>
            <a:endParaRPr lang="ru-RU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(центральная часть)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4047" y="5444681"/>
            <a:ext cx="2285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Содержания золота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&gt;1,5 г/т;</a:t>
            </a:r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   1,0 – 1,5 г/т</a:t>
            </a:r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    0,5 – 1,0 г/т </a:t>
            </a:r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    &lt; 0,5 г/т</a:t>
            </a:r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2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Эльконский</a:t>
            </a: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</a:p>
          <a:p>
            <a:pPr algn="ctr"/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золото-</a:t>
            </a:r>
            <a:r>
              <a:rPr lang="ru-RU" altLang="ru-RU" sz="12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урановорудный</a:t>
            </a: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узел</a:t>
            </a:r>
          </a:p>
          <a:p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44624"/>
            <a:ext cx="910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Древние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разломы 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представляют собой геологические тела, сложенные 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бластомилонитами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бластокатаклазитами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совокупности с жильно-</a:t>
            </a:r>
            <a:r>
              <a:rPr lang="ru-RU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шлировыми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выделениями высокотемпературных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кварц-альбит-микроклиновых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метасоматитов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пропилитов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Динамометаморфические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породы,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слагающие региональные  рудоносные структуры </a:t>
            </a:r>
          </a:p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(зоны: Южная,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Сохсолоохская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Агдинская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Федоровская и др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6255" y="6150670"/>
            <a:ext cx="275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Пропилитизированный</a:t>
            </a:r>
            <a:endParaRPr lang="ru-RU" sz="12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милонит</a:t>
            </a:r>
            <a:endParaRPr lang="ru-RU" sz="1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эЛЬКОН зОЯ 1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0" y="1600269"/>
            <a:ext cx="2721739" cy="188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Рисунок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60" y="1606346"/>
            <a:ext cx="3081474" cy="188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Рисунок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910" y="1639542"/>
            <a:ext cx="2767184" cy="188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9621" y="3501008"/>
            <a:ext cx="1471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Псевдотахилит</a:t>
            </a:r>
            <a:endParaRPr lang="ru-RU" sz="1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8582" y="3518759"/>
            <a:ext cx="1511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Бластомилонит</a:t>
            </a:r>
            <a:endParaRPr lang="ru-RU" sz="1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76550" y="3526985"/>
            <a:ext cx="17499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Бластокатаклазит</a:t>
            </a:r>
            <a:endParaRPr lang="ru-RU" sz="1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G:\АЛДАНСКИЙ ЩИТ\ЛИСТЫ_1000\ЛИСТ_О_51\РАБОТА_2010\Поле_2010\139CANON\IMG_39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" y="4177081"/>
            <a:ext cx="2878079" cy="19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681" y="6212618"/>
            <a:ext cx="2881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Кварц-альбит-микроклиновый </a:t>
            </a:r>
            <a:endParaRPr lang="ru-RU" sz="12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метасоматит</a:t>
            </a:r>
            <a:endParaRPr lang="ru-RU" sz="1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 descr="G:\АЛДАНСКИЙ ЩИТ\ЛИСТЫ_1000\ЛИСТ_О_51\РАБОТА_2010\Поле_2010\138CANON\IMG_38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54" y="4150685"/>
            <a:ext cx="2887910" cy="19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012028" y="6143977"/>
            <a:ext cx="320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Жилка калиевого </a:t>
            </a:r>
            <a:r>
              <a:rPr lang="ru-RU" sz="1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пропилита</a:t>
            </a:r>
            <a:r>
              <a:rPr lang="ru-RU" sz="1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гнейсе </a:t>
            </a:r>
          </a:p>
          <a:p>
            <a:pPr algn="ctr"/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(кварц-эпидот-пирит-</a:t>
            </a:r>
            <a:r>
              <a:rPr lang="ru-RU" sz="1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калишпат</a:t>
            </a:r>
            <a:r>
              <a:rPr lang="ru-RU" sz="1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 descr="G:\АЛДАНСКИЙ ЩИТ\ЛИСТЫ_1000\ЛИСТ_О_51\РАБОТА_2010\Поле_2010\138CANON\IMG_38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4" y="4162570"/>
            <a:ext cx="2870084" cy="19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35039" y="3842908"/>
            <a:ext cx="2578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Рудоносная зона «Южная»</a:t>
            </a:r>
          </a:p>
        </p:txBody>
      </p:sp>
    </p:spTree>
    <p:extLst>
      <p:ext uri="{BB962C8B-B14F-4D97-AF65-F5344CB8AC3E}">
        <p14:creationId xmlns:p14="http://schemas.microsoft.com/office/powerpoint/2010/main" val="16440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6831</TotalTime>
  <Words>1846</Words>
  <Application>Microsoft Office PowerPoint</Application>
  <PresentationFormat>Экран (4:3)</PresentationFormat>
  <Paragraphs>197</Paragraphs>
  <Slides>38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Bahnschrift Light SemiCondensed</vt:lpstr>
      <vt:lpstr>Calibri</vt:lpstr>
      <vt:lpstr>Courier New</vt:lpstr>
      <vt:lpstr>Georgia</vt:lpstr>
      <vt:lpstr>Times New Roman</vt:lpstr>
      <vt:lpstr>Trebuchet MS</vt:lpstr>
      <vt:lpstr>Wingdings 2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Молчанов Анатолий Васильевич</dc:creator>
  <cp:lastModifiedBy>Молчанов Анатолий Васильевич</cp:lastModifiedBy>
  <cp:revision>454</cp:revision>
  <cp:lastPrinted>2015-12-25T14:23:00Z</cp:lastPrinted>
  <dcterms:created xsi:type="dcterms:W3CDTF">2015-05-20T10:15:15Z</dcterms:created>
  <dcterms:modified xsi:type="dcterms:W3CDTF">2020-02-10T15:01:06Z</dcterms:modified>
</cp:coreProperties>
</file>