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0" r:id="rId1"/>
  </p:sldMasterIdLst>
  <p:sldIdLst>
    <p:sldId id="256" r:id="rId2"/>
    <p:sldId id="283" r:id="rId3"/>
    <p:sldId id="271" r:id="rId4"/>
    <p:sldId id="273" r:id="rId5"/>
    <p:sldId id="257" r:id="rId6"/>
    <p:sldId id="278" r:id="rId7"/>
    <p:sldId id="277" r:id="rId8"/>
    <p:sldId id="275" r:id="rId9"/>
    <p:sldId id="276" r:id="rId10"/>
    <p:sldId id="279" r:id="rId11"/>
    <p:sldId id="261" r:id="rId12"/>
    <p:sldId id="262" r:id="rId13"/>
    <p:sldId id="263" r:id="rId14"/>
    <p:sldId id="264" r:id="rId15"/>
    <p:sldId id="270" r:id="rId16"/>
    <p:sldId id="280" r:id="rId17"/>
    <p:sldId id="281" r:id="rId18"/>
    <p:sldId id="282" r:id="rId1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019" autoAdjust="0"/>
    <p:restoredTop sz="94660"/>
  </p:normalViewPr>
  <p:slideViewPr>
    <p:cSldViewPr snapToGrid="0">
      <p:cViewPr>
        <p:scale>
          <a:sx n="85" d="100"/>
          <a:sy n="85" d="100"/>
        </p:scale>
        <p:origin x="542" y="12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7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12" indent="0" algn="ctr">
              <a:buNone/>
              <a:defRPr sz="2000"/>
            </a:lvl2pPr>
            <a:lvl3pPr marL="914423" indent="0" algn="ctr">
              <a:buNone/>
              <a:defRPr sz="1800"/>
            </a:lvl3pPr>
            <a:lvl4pPr marL="1371634" indent="0" algn="ctr">
              <a:buNone/>
              <a:defRPr sz="1600"/>
            </a:lvl4pPr>
            <a:lvl5pPr marL="1828846" indent="0" algn="ctr">
              <a:buNone/>
              <a:defRPr sz="1600"/>
            </a:lvl5pPr>
            <a:lvl6pPr marL="2286057" indent="0" algn="ctr">
              <a:buNone/>
              <a:defRPr sz="1600"/>
            </a:lvl6pPr>
            <a:lvl7pPr marL="2743268" indent="0" algn="ctr">
              <a:buNone/>
              <a:defRPr sz="1600"/>
            </a:lvl7pPr>
            <a:lvl8pPr marL="3200480" indent="0" algn="ctr">
              <a:buNone/>
              <a:defRPr sz="1600"/>
            </a:lvl8pPr>
            <a:lvl9pPr marL="3657692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49103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498945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899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199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3700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49828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3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3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12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3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57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68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8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9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412397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1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18505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9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91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91" y="2505076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12" indent="0">
              <a:buNone/>
              <a:defRPr sz="2000" b="1"/>
            </a:lvl2pPr>
            <a:lvl3pPr marL="914423" indent="0">
              <a:buNone/>
              <a:defRPr sz="1800" b="1"/>
            </a:lvl3pPr>
            <a:lvl4pPr marL="1371634" indent="0">
              <a:buNone/>
              <a:defRPr sz="1600" b="1"/>
            </a:lvl4pPr>
            <a:lvl5pPr marL="1828846" indent="0">
              <a:buNone/>
              <a:defRPr sz="1600" b="1"/>
            </a:lvl5pPr>
            <a:lvl6pPr marL="2286057" indent="0">
              <a:buNone/>
              <a:defRPr sz="1600" b="1"/>
            </a:lvl6pPr>
            <a:lvl7pPr marL="2743268" indent="0">
              <a:buNone/>
              <a:defRPr sz="1600" b="1"/>
            </a:lvl7pPr>
            <a:lvl8pPr marL="3200480" indent="0">
              <a:buNone/>
              <a:defRPr sz="1600" b="1"/>
            </a:lvl8pPr>
            <a:lvl9pPr marL="3657692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06506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957101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87125524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55236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91" y="457200"/>
            <a:ext cx="3932236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90" y="987425"/>
            <a:ext cx="6172201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12" indent="0">
              <a:buNone/>
              <a:defRPr sz="2800"/>
            </a:lvl2pPr>
            <a:lvl3pPr marL="914423" indent="0">
              <a:buNone/>
              <a:defRPr sz="2400"/>
            </a:lvl3pPr>
            <a:lvl4pPr marL="1371634" indent="0">
              <a:buNone/>
              <a:defRPr sz="2000"/>
            </a:lvl4pPr>
            <a:lvl5pPr marL="1828846" indent="0">
              <a:buNone/>
              <a:defRPr sz="2000"/>
            </a:lvl5pPr>
            <a:lvl6pPr marL="2286057" indent="0">
              <a:buNone/>
              <a:defRPr sz="2000"/>
            </a:lvl6pPr>
            <a:lvl7pPr marL="2743268" indent="0">
              <a:buNone/>
              <a:defRPr sz="2000"/>
            </a:lvl7pPr>
            <a:lvl8pPr marL="3200480" indent="0">
              <a:buNone/>
              <a:defRPr sz="2000"/>
            </a:lvl8pPr>
            <a:lvl9pPr marL="3657692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91" y="2057400"/>
            <a:ext cx="3932236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12" indent="0">
              <a:buNone/>
              <a:defRPr sz="1400"/>
            </a:lvl2pPr>
            <a:lvl3pPr marL="914423" indent="0">
              <a:buNone/>
              <a:defRPr sz="1200"/>
            </a:lvl3pPr>
            <a:lvl4pPr marL="1371634" indent="0">
              <a:buNone/>
              <a:defRPr sz="1000"/>
            </a:lvl4pPr>
            <a:lvl5pPr marL="1828846" indent="0">
              <a:buNone/>
              <a:defRPr sz="1000"/>
            </a:lvl5pPr>
            <a:lvl6pPr marL="2286057" indent="0">
              <a:buNone/>
              <a:defRPr sz="1000"/>
            </a:lvl6pPr>
            <a:lvl7pPr marL="2743268" indent="0">
              <a:buNone/>
              <a:defRPr sz="1000"/>
            </a:lvl7pPr>
            <a:lvl8pPr marL="3200480" indent="0">
              <a:buNone/>
              <a:defRPr sz="1000"/>
            </a:lvl8pPr>
            <a:lvl9pPr marL="3657692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9910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4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4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4EDDCA-92BE-4D36-8792-7791655CF530}" type="datetimeFigureOut">
              <a:rPr lang="ru-RU" smtClean="0"/>
              <a:t>11.02.2020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4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1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3014C5-E08B-485A-A2B7-4F7A300829A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3010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l" defTabSz="914423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6" indent="-228606" algn="l" defTabSz="914423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1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28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40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52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6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74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86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97" indent="-228606" algn="l" defTabSz="914423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1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23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34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46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57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68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80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92" algn="l" defTabSz="9144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5" Type="http://schemas.openxmlformats.org/officeDocument/2006/relationships/image" Target="../media/image17.emf"/><Relationship Id="rId4" Type="http://schemas.openxmlformats.org/officeDocument/2006/relationships/oleObject" Target="../embeddings/oleObject1.bin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jpeg"/><Relationship Id="rId4" Type="http://schemas.openxmlformats.org/officeDocument/2006/relationships/image" Target="../media/image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7" y="66502"/>
            <a:ext cx="12036829" cy="671668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65253" y="2445647"/>
            <a:ext cx="9872575" cy="1569660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 prstMaterial="plastic">
            <a:bevelT/>
          </a:sp3d>
        </p:spPr>
        <p:txBody>
          <a:bodyPr wrap="none" rtlCol="0">
            <a:spAutoFit/>
          </a:bodyPr>
          <a:lstStyle/>
          <a:p>
            <a:pPr algn="ctr"/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Результаты опытно методических работ 2019 года </a:t>
            </a:r>
            <a:endParaRPr lang="ru-RU" sz="32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 </a:t>
            </a:r>
            <a:r>
              <a:rPr lang="ru-RU" sz="3200" b="1" i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участке Фланги месторождения Северное, </a:t>
            </a:r>
            <a:endParaRPr lang="ru-RU" sz="3200" b="1" i="1" dirty="0" smtClean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Куранахское</a:t>
            </a:r>
            <a:r>
              <a:rPr lang="ru-RU" sz="3200" b="1" i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рудное поле</a:t>
            </a:r>
            <a:endParaRPr lang="ru-RU" sz="3200" b="1" i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9785149" y="1011411"/>
            <a:ext cx="2150140" cy="307777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ru-RU" sz="1400" b="1" dirty="0" err="1" smtClean="0">
                <a:solidFill>
                  <a:srgbClr val="FFFF00"/>
                </a:solidFill>
                <a:cs typeface="Arial" charset="0"/>
              </a:rPr>
              <a:t>Юрчук</a:t>
            </a:r>
            <a:r>
              <a:rPr lang="ru-RU" sz="1400" b="1" dirty="0" smtClean="0">
                <a:solidFill>
                  <a:srgbClr val="FFFF00"/>
                </a:solidFill>
                <a:cs typeface="Arial" charset="0"/>
              </a:rPr>
              <a:t> А.Ю.  </a:t>
            </a:r>
            <a:r>
              <a:rPr lang="ru-RU" sz="1400" b="1" dirty="0" err="1">
                <a:solidFill>
                  <a:srgbClr val="FFFF00"/>
                </a:solidFill>
                <a:cs typeface="Arial" charset="0"/>
              </a:rPr>
              <a:t>Юрчук</a:t>
            </a:r>
            <a:r>
              <a:rPr lang="ru-RU" sz="1400" b="1" dirty="0">
                <a:solidFill>
                  <a:srgbClr val="FFFF00"/>
                </a:solidFill>
                <a:cs typeface="Arial" charset="0"/>
              </a:rPr>
              <a:t> Ю.В.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8917709" y="6102064"/>
            <a:ext cx="3202247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Общество </a:t>
            </a:r>
            <a:r>
              <a:rPr lang="ru-RU" sz="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с ограниченной ответственности </a:t>
            </a:r>
            <a:r>
              <a:rPr lang="ru-RU" sz="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«ГЕПАРТ»</a:t>
            </a:r>
          </a:p>
          <a:p>
            <a:pPr algn="ctr"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ООО </a:t>
            </a:r>
            <a:r>
              <a:rPr lang="ru-RU" sz="800" b="1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"ГЕПАРТ</a:t>
            </a:r>
            <a:r>
              <a:rPr lang="ru-RU" sz="800" b="1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"</a:t>
            </a:r>
            <a:endParaRPr lang="ru-RU" sz="800" b="1" dirty="0">
              <a:solidFill>
                <a:srgbClr val="FFFF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274320" indent="-274320" algn="ctr">
              <a:tabLst>
                <a:tab pos="274320" algn="l"/>
              </a:tabLst>
            </a:pPr>
            <a:r>
              <a:rPr lang="ru-RU" sz="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Адрес</a:t>
            </a:r>
            <a:r>
              <a:rPr lang="ru-RU" sz="800" b="1" kern="0" dirty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: 690089 г. Владивосток</a:t>
            </a:r>
            <a:r>
              <a:rPr lang="ru-RU" sz="800" b="1" kern="0" dirty="0" smtClean="0">
                <a:solidFill>
                  <a:srgbClr val="FFFF00"/>
                </a:solidFill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,  </a:t>
            </a:r>
            <a:r>
              <a:rPr lang="ru-RU" sz="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</a:t>
            </a:r>
            <a:r>
              <a:rPr lang="ru-RU" sz="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r>
              <a:rPr lang="ru-RU" sz="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Карбышева</a:t>
            </a:r>
            <a:r>
              <a:rPr lang="ru-RU" sz="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 22 оф. </a:t>
            </a:r>
            <a:r>
              <a:rPr lang="ru-RU" sz="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178</a:t>
            </a:r>
          </a:p>
          <a:p>
            <a:pPr marL="274320" indent="-274320" algn="ctr">
              <a:tabLst>
                <a:tab pos="274320" algn="l"/>
              </a:tabLst>
            </a:pPr>
            <a:r>
              <a:rPr lang="ru-RU" sz="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Тел.: +7 (929) 403 5412, </a:t>
            </a:r>
            <a:r>
              <a:rPr lang="en-US" sz="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gepartoffice</a:t>
            </a:r>
            <a:r>
              <a:rPr lang="ru-RU" sz="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800" dirty="0" err="1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gmail</a:t>
            </a:r>
            <a:r>
              <a:rPr lang="ru-RU" sz="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800" dirty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r>
              <a:rPr lang="ru-RU" sz="800" dirty="0" smtClean="0">
                <a:solidFill>
                  <a:srgbClr val="FFFF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ru-RU" sz="800" dirty="0">
              <a:solidFill>
                <a:srgbClr val="FFFF00"/>
              </a:solidFill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8858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" y="-367546"/>
            <a:ext cx="11093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321168" y="133103"/>
            <a:ext cx="2694969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b="1" dirty="0" smtClean="0"/>
              <a:t>Физические </a:t>
            </a:r>
            <a:r>
              <a:rPr lang="ru-RU" sz="800" b="1" dirty="0"/>
              <a:t>свойства рудовмещающих горных пород</a:t>
            </a:r>
          </a:p>
        </p:txBody>
      </p:sp>
      <p:pic>
        <p:nvPicPr>
          <p:cNvPr id="7" name="Рисунок 6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383" y="479864"/>
            <a:ext cx="4474754" cy="4880927"/>
          </a:xfrm>
          <a:prstGeom prst="rect">
            <a:avLst/>
          </a:prstGeom>
          <a:noFill/>
          <a:ln>
            <a:noFill/>
          </a:ln>
        </p:spPr>
      </p:pic>
      <p:graphicFrame>
        <p:nvGraphicFramePr>
          <p:cNvPr id="8" name="Объект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68295854"/>
              </p:ext>
            </p:extLst>
          </p:nvPr>
        </p:nvGraphicFramePr>
        <p:xfrm>
          <a:off x="6799811" y="479864"/>
          <a:ext cx="5059010" cy="618124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2" name="Лист" r:id="rId4" imgW="5791200" imgH="8229600" progId="Excel.Sheet.12">
                  <p:embed/>
                </p:oleObj>
              </mc:Choice>
              <mc:Fallback>
                <p:oleObj name="Лист" r:id="rId4" imgW="5791200" imgH="8229600" progId="Excel.Sheet.12">
                  <p:embed/>
                  <p:pic>
                    <p:nvPicPr>
                      <p:cNvPr id="3" name="Объект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799811" y="479864"/>
                        <a:ext cx="5059010" cy="6181241"/>
                      </a:xfrm>
                      <a:prstGeom prst="rect">
                        <a:avLst/>
                      </a:prstGeom>
                      <a:solidFill>
                        <a:schemeClr val="bg1"/>
                      </a:solidFill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" name="TextBox 10"/>
          <p:cNvSpPr txBox="1"/>
          <p:nvPr/>
        </p:nvSpPr>
        <p:spPr>
          <a:xfrm>
            <a:off x="10026268" y="133103"/>
            <a:ext cx="183255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b="1" dirty="0" smtClean="0"/>
              <a:t>Физические </a:t>
            </a:r>
            <a:r>
              <a:rPr lang="ru-RU" sz="800" b="1" dirty="0"/>
              <a:t>свойства горных пород</a:t>
            </a:r>
          </a:p>
        </p:txBody>
      </p:sp>
    </p:spTree>
    <p:extLst>
      <p:ext uri="{BB962C8B-B14F-4D97-AF65-F5344CB8AC3E}">
        <p14:creationId xmlns:p14="http://schemas.microsoft.com/office/powerpoint/2010/main" val="2715688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74" y="0"/>
            <a:ext cx="9705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723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74" y="0"/>
            <a:ext cx="970585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14407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759" y="15242"/>
            <a:ext cx="48457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50" y="0"/>
            <a:ext cx="4845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3107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414" y="0"/>
            <a:ext cx="4845754" cy="68580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3313" y="314036"/>
            <a:ext cx="6913903" cy="48843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943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720436" y="167526"/>
            <a:ext cx="10455564" cy="643009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50000"/>
              </a:lnSpc>
              <a:spcAft>
                <a:spcPts val="0"/>
              </a:spcAft>
              <a:tabLst>
                <a:tab pos="752475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Проведенные геофизические исследования на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рудных объектах </a:t>
            </a:r>
            <a:r>
              <a:rPr lang="ru-RU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Куранахского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рудного поля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позволяют сформулировать критерии и признаки для локализации обстановок, вмещающих золотое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оруденение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: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752475" algn="l"/>
              </a:tabLst>
            </a:pP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Применяемая измерительная геофизическая аппаратура и методика работ позволяет уверенно выявлять в геофизических полях слабоконтрастные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аномали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низкой интенсивности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 При закономерном положение благоприятных обстановок для золотого </a:t>
            </a:r>
            <a:r>
              <a:rPr lang="ru-RU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оруденения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относительно геофизических полей отмечается своя специфика для разных объектов.</a:t>
            </a: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752475" algn="l"/>
              </a:tabLs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месторождение «ДЭЛБЭ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» первичный ореол золота, в разрезе, приурочен к пониженному – низкому сопротивлению и контролируется геоэлектрической границей (градиентом) высокого и низкого сопротивления, рудному телу соответствует высокие – повышенные значения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вызванной поляризации (аномалии 5 – 7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mV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/V на фоне 2 – 3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mV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/V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), постоянной времени и металл-фактора. В плане: проекции первичного ореола золота на дневную поверхность соответствует повышенное магнитное поле, интенсивностью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аномалией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+20нТл над фоном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вмещающих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пород, повышенное – высокое сопротивление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пониженная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–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низкая поляризация, по данным СГ-ВП, от пород, подстилающих рудное тело в нижней части разреза.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752475" algn="l"/>
              </a:tabLs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месторождении Канавное: рудовмещающие образования имеют слабо повышенную вызванную поляризацию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(до 4.17 мВ/В) и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низкое сопротивление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(100 – 400 Ом*м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), повышенную постоянную времени, высокий металл-фактор, которые ограничиваются  в нижней части разреза высоким сопротивлением.. 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752475" algn="l"/>
              </a:tabLs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месторождении «Боковое» высокой вызванной поляризацией (до 15 мВ/В) и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умеренно повышенным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сопротивлением (800 – 1000 Ом*м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), повышенными: постоянной времени, металл-фактора и магнитного поля, осложненного локальными аномалиями, 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выделяется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рудовмещающие отложения.</a:t>
            </a:r>
          </a:p>
          <a:p>
            <a:pPr marL="342900" indent="-342900" algn="just">
              <a:lnSpc>
                <a:spcPct val="150000"/>
              </a:lnSpc>
              <a:buFont typeface="+mj-lt"/>
              <a:buAutoNum type="arabicPeriod"/>
              <a:tabLst>
                <a:tab pos="752475" algn="l"/>
              </a:tabLs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 флангах </a:t>
            </a:r>
            <a:r>
              <a:rPr lang="ru-RU" sz="1200" dirty="0" err="1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месторорождения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 Северное,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 результатам площадных магниторазведочных работ 2019 года были выделены дайки среднего - основного состава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субмеридионального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простирания, с которыми ассоциирует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приразломная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зона изменений.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 профилю №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148, пересекающему зону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нерасчлененных пирит-адуляр-кварцевых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метасоматитов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и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гумбеитов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представленных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глинистой корой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выветривания, была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выявлена контрастная комплексная геофизическая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аномалия: высокий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уровень вызванной поляризации (до 40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mV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на фоне низкого уровня кажущегося сопротивления (от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10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до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600 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*</a:t>
            </a:r>
            <a:r>
              <a:rPr lang="en-US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приуроченный к градиенту магнитного поля.</a:t>
            </a:r>
            <a:endParaRPr lang="ru-RU" sz="1200" dirty="0" smtClean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>
              <a:lnSpc>
                <a:spcPct val="150000"/>
              </a:lnSpc>
              <a:spcAft>
                <a:spcPts val="0"/>
              </a:spcAft>
              <a:buFont typeface="+mj-lt"/>
              <a:buAutoNum type="arabicPeriod"/>
              <a:tabLst>
                <a:tab pos="752475" algn="l"/>
              </a:tabLst>
            </a:pP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Приуроченность 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благоприятных обстановок для золотого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оруденения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к тектоническим 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нарушениям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субмеридионального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 меридионального простирания, дайкам основного состава и к зонам их </a:t>
            </a:r>
            <a:r>
              <a:rPr lang="ru-RU" sz="1200" dirty="0" err="1">
                <a:latin typeface="Times New Roman" panose="02020603050405020304" pitchFamily="18" charset="0"/>
                <a:ea typeface="Times New Roman" panose="02020603050405020304" pitchFamily="18" charset="0"/>
              </a:rPr>
              <a:t>приконтактовых</a:t>
            </a:r>
            <a:r>
              <a:rPr lang="ru-RU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 изменений</a:t>
            </a:r>
            <a:r>
              <a:rPr lang="ru-RU" sz="1200" dirty="0" smtClean="0"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3329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6" y="73891"/>
            <a:ext cx="12044219" cy="6705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787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7783" y="1916598"/>
            <a:ext cx="11905672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На основании результатов опытно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методических работ и сформированной физико-геологической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моделью, предлагается комплекс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геологоразведочных работ,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решающий поисковую задачу руд </a:t>
            </a:r>
            <a:r>
              <a:rPr lang="ru-RU" sz="12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куранахского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типа в верхней части разреза:</a:t>
            </a:r>
            <a:endParaRPr lang="ru-RU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Проведение высокоточной магнитометрии на всей площади шагом по профилю 10 метров, меж профильное расстояние 100 метров;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Проведение площадных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геофизических работ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предлагается выполнить дипольным электро-профилированием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модификации вызванной поляризации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ДЭП-ВП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).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ДЭП-ВП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имеет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более высокую устойчивость к различным помехам в сочетании с производительностью и эффективностью полученного геофизического результата, при отсутствии необходимости расстановки больших линий АВ при проведении СГ-ВП. Установка больших линий АВ достаточна проблематична в условиях отрабатываемых и отработанных месторождений в пределах КРП.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При проведении геофизической съёмки по методике ДЭП-ВП возможно использование двух вариантов размера установки: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1. MN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20м = AB = 20м, n = 5 = AO = 100м шагом по профилю 20 метров, меж профильное расстояние 200 метров;</a:t>
            </a:r>
          </a:p>
          <a:p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2. MN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= 40м = AB = 40м, n = 3 = AO = 120м шагом по профилю 20 метров, меж профильное расстояние 200 метров.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Предлагаемые размеры установки обеспечивают дифференцирование рельефа границы между коренными и рыхлыми отложениями с точки зрения наличия резкого увеличения рыхлых образований в карстовых провалах и обнаружения благоприятных обстановок для локализации золотого 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оруденения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 </a:t>
            </a:r>
          </a:p>
          <a:p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- П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о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перспективным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участкам провести детализацию по отдельным профилям с применением геоэлектрических зондирований - МКП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ВП (</a:t>
            </a:r>
            <a:r>
              <a:rPr lang="ru-RU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Pole-dipole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 размером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диполя 20 – 25 </a:t>
            </a:r>
            <a:r>
              <a:rPr lang="ru-RU" sz="12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метров, </a:t>
            </a:r>
            <a:r>
              <a:rPr lang="ru-RU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объёме 10% от объёма площадных работ.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671780" y="1274619"/>
            <a:ext cx="834638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РЕКОМЕНДАЦИИ ДЛЯ ДАЛЬНЕЙШЕГО ПРОВЕДЕНИЕ ПОИСКОВЫХ РАБОТ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340285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9488" y="95414"/>
            <a:ext cx="11912439" cy="6660986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TextBox 5"/>
          <p:cNvSpPr txBox="1"/>
          <p:nvPr/>
        </p:nvSpPr>
        <p:spPr>
          <a:xfrm>
            <a:off x="2108091" y="3298630"/>
            <a:ext cx="791986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48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ЗА ВНИМАНИЕ</a:t>
            </a:r>
            <a:endParaRPr lang="ru-RU" sz="48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7629236" y="5802293"/>
            <a:ext cx="4442691" cy="95410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Общество с ограниченной ответственности "ГЕПАРТ"  (ООО "ГЕПАРТ")</a:t>
            </a: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Тел.: +7 (929) 403 5412, 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gepartoffice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@</a:t>
            </a:r>
            <a:r>
              <a:rPr lang="en-US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gmail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en-US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com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</a:p>
          <a:p>
            <a:pPr>
              <a:spcAft>
                <a:spcPts val="0"/>
              </a:spcAft>
              <a:tabLst>
                <a:tab pos="2969895" algn="ctr"/>
                <a:tab pos="5940425" algn="r"/>
              </a:tabLs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ИНН 2543058832  / КПП 254301001, ОГРН 1142543020190, р/с 40702810120020001178</a:t>
            </a:r>
          </a:p>
          <a:p>
            <a:pPr marL="274320" indent="-274320">
              <a:tabLst>
                <a:tab pos="274320" algn="l"/>
              </a:tabLst>
            </a:pPr>
            <a:r>
              <a:rPr lang="ru-RU" sz="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в Филиале "Хабаровский" ОАО "АЛЬФА-БАНК" ИНН 7728168971, ОГРН 1027700067328,</a:t>
            </a:r>
          </a:p>
          <a:p>
            <a:pPr marL="274320" indent="-274320">
              <a:tabLst>
                <a:tab pos="274320" algn="l"/>
              </a:tabLst>
            </a:pPr>
            <a:r>
              <a:rPr lang="ru-RU" sz="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к/с 30101810800000000770, БИК 040813770</a:t>
            </a:r>
          </a:p>
          <a:p>
            <a:pPr marL="274320" indent="-274320">
              <a:tabLst>
                <a:tab pos="274320" algn="l"/>
              </a:tabLst>
            </a:pPr>
            <a:r>
              <a:rPr lang="ru-RU" sz="800" b="1" kern="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Юридический/почтовый адрес: 690089 г. Владивосток,</a:t>
            </a:r>
          </a:p>
          <a:p>
            <a:pPr>
              <a:spcAft>
                <a:spcPts val="0"/>
              </a:spcAft>
            </a:pP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ул. </a:t>
            </a:r>
            <a:r>
              <a:rPr lang="ru-RU" sz="800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Карбышева</a:t>
            </a:r>
            <a:r>
              <a:rPr lang="ru-RU" sz="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д. 22 оф. 178</a:t>
            </a:r>
            <a:endParaRPr lang="ru-RU" sz="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7038" y="1146442"/>
            <a:ext cx="9681967" cy="118741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69183971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6016752" y="450592"/>
            <a:ext cx="4535424" cy="58169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dirty="0"/>
              <a:t>Компания ООО «ГЕПАРТ» образована в конце 2014 года</a:t>
            </a:r>
          </a:p>
          <a:p>
            <a:r>
              <a:rPr lang="ru-RU" sz="1200" dirty="0"/>
              <a:t>В период 2015 - 2019 г. компания ГЕПАРТ выполнила комплексные геолого-геофизические работы на 30 участках в пределах:</a:t>
            </a:r>
          </a:p>
          <a:p>
            <a:r>
              <a:rPr lang="ru-RU" sz="1200" dirty="0"/>
              <a:t>- Восточно-</a:t>
            </a:r>
            <a:r>
              <a:rPr lang="ru-RU" sz="1200" dirty="0" err="1"/>
              <a:t>Бургахчанской</a:t>
            </a:r>
            <a:r>
              <a:rPr lang="ru-RU" sz="1200" dirty="0"/>
              <a:t> и Центрально-</a:t>
            </a:r>
            <a:r>
              <a:rPr lang="ru-RU" sz="1200" dirty="0" err="1"/>
              <a:t>Бургахчанской</a:t>
            </a:r>
            <a:r>
              <a:rPr lang="ru-RU" sz="1200" dirty="0"/>
              <a:t> площадей в Чукотском АО;</a:t>
            </a:r>
          </a:p>
          <a:p>
            <a:r>
              <a:rPr lang="ru-RU" sz="1200" dirty="0"/>
              <a:t>- Северный и Южный фланги </a:t>
            </a:r>
            <a:r>
              <a:rPr lang="ru-RU" sz="1200" dirty="0" err="1"/>
              <a:t>Албазинского</a:t>
            </a:r>
            <a:r>
              <a:rPr lang="ru-RU" sz="1200" dirty="0"/>
              <a:t> рудного поля, </a:t>
            </a:r>
            <a:r>
              <a:rPr lang="ru-RU" sz="1200" dirty="0" err="1"/>
              <a:t>Сыранская</a:t>
            </a:r>
            <a:r>
              <a:rPr lang="ru-RU" sz="1200" dirty="0"/>
              <a:t> площадь, </a:t>
            </a:r>
            <a:r>
              <a:rPr lang="ru-RU" sz="1200" dirty="0" err="1"/>
              <a:t>Мангулийская</a:t>
            </a:r>
            <a:r>
              <a:rPr lang="ru-RU" sz="1200" dirty="0"/>
              <a:t> площадь, </a:t>
            </a:r>
            <a:r>
              <a:rPr lang="ru-RU" sz="1200" dirty="0" err="1"/>
              <a:t>Тырская</a:t>
            </a:r>
            <a:r>
              <a:rPr lang="ru-RU" sz="1200" dirty="0"/>
              <a:t> площадь, </a:t>
            </a:r>
            <a:r>
              <a:rPr lang="ru-RU" sz="1200" dirty="0" err="1"/>
              <a:t>Чульбатканская</a:t>
            </a:r>
            <a:r>
              <a:rPr lang="ru-RU" sz="1200" dirty="0"/>
              <a:t> площадь, </a:t>
            </a:r>
            <a:r>
              <a:rPr lang="ru-RU" sz="1200" dirty="0" err="1"/>
              <a:t>Турчикская</a:t>
            </a:r>
            <a:r>
              <a:rPr lang="ru-RU" sz="1200" dirty="0"/>
              <a:t> площадь; месторождение Белая Гора, участок Каменный в низовьях р. Амур в Хабаровском крае</a:t>
            </a:r>
          </a:p>
          <a:p>
            <a:r>
              <a:rPr lang="ru-RU" sz="1200" dirty="0"/>
              <a:t>- рудопроявление Верхнее-Золотое в Приморском крае;</a:t>
            </a:r>
          </a:p>
          <a:p>
            <a:r>
              <a:rPr lang="ru-RU" sz="1200" dirty="0"/>
              <a:t>- рудопроявления Терем, Лоток, Нижний </a:t>
            </a:r>
            <a:r>
              <a:rPr lang="ru-RU" sz="1200" dirty="0" err="1"/>
              <a:t>Биркачан</a:t>
            </a:r>
            <a:r>
              <a:rPr lang="ru-RU" sz="1200" dirty="0"/>
              <a:t>, участок Захаренко, Теплое (Приморская ПП) в Магаданской области;</a:t>
            </a:r>
          </a:p>
          <a:p>
            <a:r>
              <a:rPr lang="ru-RU" sz="1200" dirty="0"/>
              <a:t>- объект </a:t>
            </a:r>
            <a:r>
              <a:rPr lang="ru-RU" sz="1200" dirty="0" err="1"/>
              <a:t>Талгинский</a:t>
            </a:r>
            <a:r>
              <a:rPr lang="ru-RU" sz="1200" dirty="0"/>
              <a:t>, месторождение Снежинка и </a:t>
            </a:r>
            <a:r>
              <a:rPr lang="ru-RU" sz="1200" dirty="0" err="1"/>
              <a:t>Апсаканская</a:t>
            </a:r>
            <a:r>
              <a:rPr lang="ru-RU" sz="1200" dirty="0"/>
              <a:t> площадь в Амурской области.</a:t>
            </a:r>
          </a:p>
          <a:p>
            <a:r>
              <a:rPr lang="ru-RU" sz="1200" dirty="0"/>
              <a:t>- объект Северный фланг </a:t>
            </a:r>
            <a:r>
              <a:rPr lang="ru-RU" sz="1200" dirty="0" err="1"/>
              <a:t>Куранахского</a:t>
            </a:r>
            <a:r>
              <a:rPr lang="ru-RU" sz="1200" dirty="0"/>
              <a:t> рудного поля в республике Саха (Якутия);</a:t>
            </a:r>
          </a:p>
          <a:p>
            <a:r>
              <a:rPr lang="ru-RU" sz="1200" dirty="0"/>
              <a:t>- месторождение Сухой Лог</a:t>
            </a:r>
            <a:r>
              <a:rPr lang="en-US" sz="1200" dirty="0"/>
              <a:t> </a:t>
            </a:r>
            <a:r>
              <a:rPr lang="ru-RU" sz="1200" dirty="0"/>
              <a:t>в Иркутской области;</a:t>
            </a:r>
          </a:p>
          <a:p>
            <a:pPr marL="171454" indent="-171454">
              <a:buFontTx/>
              <a:buChar char="-"/>
            </a:pPr>
            <a:r>
              <a:rPr lang="ru-RU" sz="1200" dirty="0"/>
              <a:t>составлен отчет по объекту Фланги месторождения Белая Гора, изучены физические свойства пород и руд Белогорского месторождения, уточнена геофизическая поисковая модель месторождения и его флангов; </a:t>
            </a:r>
          </a:p>
          <a:p>
            <a:pPr marL="171454" indent="-171454">
              <a:buFontTx/>
              <a:buChar char="-"/>
            </a:pPr>
            <a:r>
              <a:rPr lang="ru-RU" sz="1200" dirty="0"/>
              <a:t>Выполнена ретроспективная обработка АГСМ данных по Охотскому району Хабаровского края с целью систематизации и выделения перспективных рудопроявлений.</a:t>
            </a:r>
          </a:p>
          <a:p>
            <a:r>
              <a:rPr lang="ru-RU" sz="1200" dirty="0"/>
              <a:t>Опыт работ специалистов компании ГЕПАРТ представлен в прилагаемых ниже таблицах.</a:t>
            </a:r>
          </a:p>
          <a:p>
            <a:r>
              <a:rPr lang="ru-RU" sz="1200" dirty="0"/>
              <a:t>Готовы предложить всем заинтересованным сторонам наши услуги в области комплексного геолого-геофизического обеспечения при реализации проектов на всех стадиях ГРР.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471" y="0"/>
            <a:ext cx="4208739" cy="67582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896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924084" y="6340854"/>
            <a:ext cx="622798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Компания укомплектована всем необходимым: аппаратурой, оборудованием и снаряжением, которые необходимы для реализации</a:t>
            </a:r>
          </a:p>
          <a:p>
            <a:r>
              <a:rPr lang="ru-RU" sz="800" b="1" dirty="0"/>
              <a:t>комплексных геолого-геофизических работ: геохимические поиски, магниторазведка, электроразведка в модификации ВП 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954563" y="6325466"/>
            <a:ext cx="3666388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dirty="0"/>
              <a:t>Сведения о выполненных объемах ГРР силами ООО «ГЕПАРТ» в 2015 - 2019 </a:t>
            </a:r>
            <a:r>
              <a:rPr lang="ru-RU" sz="1000" b="1" dirty="0"/>
              <a:t>г.</a:t>
            </a:r>
          </a:p>
        </p:txBody>
      </p:sp>
      <p:graphicFrame>
        <p:nvGraphicFramePr>
          <p:cNvPr id="2" name="Таблица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9859525"/>
              </p:ext>
            </p:extLst>
          </p:nvPr>
        </p:nvGraphicFramePr>
        <p:xfrm>
          <a:off x="388204" y="307584"/>
          <a:ext cx="5397453" cy="591015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2639">
                  <a:extLst>
                    <a:ext uri="{9D8B030D-6E8A-4147-A177-3AD203B41FA5}">
                      <a16:colId xmlns:a16="http://schemas.microsoft.com/office/drawing/2014/main" val="563716293"/>
                    </a:ext>
                  </a:extLst>
                </a:gridCol>
                <a:gridCol w="2206433">
                  <a:extLst>
                    <a:ext uri="{9D8B030D-6E8A-4147-A177-3AD203B41FA5}">
                      <a16:colId xmlns:a16="http://schemas.microsoft.com/office/drawing/2014/main" val="2341690983"/>
                    </a:ext>
                  </a:extLst>
                </a:gridCol>
                <a:gridCol w="262458">
                  <a:extLst>
                    <a:ext uri="{9D8B030D-6E8A-4147-A177-3AD203B41FA5}">
                      <a16:colId xmlns:a16="http://schemas.microsoft.com/office/drawing/2014/main" val="1747901936"/>
                    </a:ext>
                  </a:extLst>
                </a:gridCol>
                <a:gridCol w="284700">
                  <a:extLst>
                    <a:ext uri="{9D8B030D-6E8A-4147-A177-3AD203B41FA5}">
                      <a16:colId xmlns:a16="http://schemas.microsoft.com/office/drawing/2014/main" val="1208168384"/>
                    </a:ext>
                  </a:extLst>
                </a:gridCol>
                <a:gridCol w="462639">
                  <a:extLst>
                    <a:ext uri="{9D8B030D-6E8A-4147-A177-3AD203B41FA5}">
                      <a16:colId xmlns:a16="http://schemas.microsoft.com/office/drawing/2014/main" val="308318164"/>
                    </a:ext>
                  </a:extLst>
                </a:gridCol>
                <a:gridCol w="462639">
                  <a:extLst>
                    <a:ext uri="{9D8B030D-6E8A-4147-A177-3AD203B41FA5}">
                      <a16:colId xmlns:a16="http://schemas.microsoft.com/office/drawing/2014/main" val="254250901"/>
                    </a:ext>
                  </a:extLst>
                </a:gridCol>
                <a:gridCol w="486364">
                  <a:extLst>
                    <a:ext uri="{9D8B030D-6E8A-4147-A177-3AD203B41FA5}">
                      <a16:colId xmlns:a16="http://schemas.microsoft.com/office/drawing/2014/main" val="2238129782"/>
                    </a:ext>
                  </a:extLst>
                </a:gridCol>
                <a:gridCol w="484881">
                  <a:extLst>
                    <a:ext uri="{9D8B030D-6E8A-4147-A177-3AD203B41FA5}">
                      <a16:colId xmlns:a16="http://schemas.microsoft.com/office/drawing/2014/main" val="1284831622"/>
                    </a:ext>
                  </a:extLst>
                </a:gridCol>
                <a:gridCol w="284700">
                  <a:extLst>
                    <a:ext uri="{9D8B030D-6E8A-4147-A177-3AD203B41FA5}">
                      <a16:colId xmlns:a16="http://schemas.microsoft.com/office/drawing/2014/main" val="1342912747"/>
                    </a:ext>
                  </a:extLst>
                </a:gridCol>
              </a:tblGrid>
              <a:tr h="23044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№ п/п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Наименование работ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Ед. изм.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Объемы 2015-2019 гг.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Средняя производительность в 1 год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золото, медно-порфировый тип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Золото, серебро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296038105"/>
                  </a:ext>
                </a:extLst>
              </a:tr>
              <a:tr h="209752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объем, ед. изм.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%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объем, ед. изм.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%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1969079979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 Полевые работы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 dirty="0">
                          <a:effectLst/>
                        </a:rPr>
                        <a:t> 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050264688"/>
                  </a:ext>
                </a:extLst>
              </a:tr>
              <a:tr h="147718">
                <a:tc gridSpan="4"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1.1. Подготовительные работы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 dirty="0">
                          <a:effectLst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gridSpan="2"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95140597"/>
                  </a:ext>
                </a:extLst>
              </a:tr>
              <a:tr h="230441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1.1.1.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Разбивка и закрепление на местности регулярной сети наблюдения (профили, магистрали)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689.57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 dirty="0">
                          <a:effectLst/>
                        </a:rPr>
                        <a:t>172.39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424.82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62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264.75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3050414633"/>
                  </a:ext>
                </a:extLst>
              </a:tr>
              <a:tr h="384069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1.2. Геологические маршруты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 dirty="0">
                          <a:effectLst/>
                        </a:rPr>
                        <a:t> 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4253083929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1.2.1.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Геологические поисковые маршруты, м-ба 1:50000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150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 dirty="0">
                          <a:effectLst/>
                        </a:rPr>
                        <a:t>150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150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2854361803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1.2.2.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Геологические поисковые маршруты, м-ба 1:10000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236.6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236.6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 dirty="0">
                          <a:effectLst/>
                        </a:rPr>
                        <a:t>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236.6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4085496406"/>
                  </a:ext>
                </a:extLst>
              </a:tr>
              <a:tr h="311673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 Геохимические поиски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2762738394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1.3.1.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Литохимические поиски по ВОР по GPS, сеть 200х50,40 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1 088.74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217.75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282.7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806.04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74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3786259717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1.3.2.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Литохимические поиски по ВОР по GPS, сеть 200х20, 100х20 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143.79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28.76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143.79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1495052228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1.3.3.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Литохимические поиски по ПОР (сколки) по GPS, сеть 50х50 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497.3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99.46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497.3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1280749631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1.3.3.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Литохимические поиски по потокам рассеяния м-ба 1:200000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кв. км.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900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180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900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3574422587"/>
                  </a:ext>
                </a:extLst>
              </a:tr>
              <a:tr h="209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1.3.4.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XRF анализ геохимических проб портативными анализаторами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11 080.00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2 216.00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5 254.00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47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5 826.00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53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1864280308"/>
                  </a:ext>
                </a:extLst>
              </a:tr>
              <a:tr h="147718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 dirty="0">
                          <a:effectLst/>
                        </a:rPr>
                        <a:t>1.3. Геофизические работы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671974549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1.3.1.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Магниторазведка по GPS по сети 200х20, 100х10 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 dirty="0">
                          <a:effectLst/>
                        </a:rPr>
                        <a:t>1 882.52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376.5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408.82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1 473.70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78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3371920589"/>
                  </a:ext>
                </a:extLst>
              </a:tr>
              <a:tr h="209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1.3.2.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Магниторазведка по подготовленным профилям по сети 200х20, 100х10 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446.7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89.34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 dirty="0">
                          <a:effectLst/>
                        </a:rPr>
                        <a:t>186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 dirty="0">
                          <a:effectLst/>
                        </a:rPr>
                        <a:t>42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 dirty="0">
                          <a:effectLst/>
                        </a:rPr>
                        <a:t>260.7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 dirty="0">
                          <a:effectLst/>
                        </a:rPr>
                        <a:t>58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3787759116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1.3.3.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Электроразведка СГ-БИЭП 200х20 м по намеченным профилям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360.7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72.14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360.7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 dirty="0">
                          <a:effectLst/>
                        </a:rPr>
                        <a:t>100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1542176591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1.3.4.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Электроразведка СГ-ВП 200,100х40,20 м по намеченным профилям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523.3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104.66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380.72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73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142.58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 dirty="0">
                          <a:effectLst/>
                        </a:rPr>
                        <a:t>27</a:t>
                      </a:r>
                      <a:endParaRPr lang="ru-RU" sz="500" b="0" i="0" u="none" strike="noStrike" dirty="0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2584024971"/>
                  </a:ext>
                </a:extLst>
              </a:tr>
              <a:tr h="209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1.3.5.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Электроразведка МКП-ВП профильная с шагом 50 м (глубинность изучения 300 м)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км.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96.8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19.36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62.8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65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1308639357"/>
                  </a:ext>
                </a:extLst>
              </a:tr>
              <a:tr h="209752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1.3.6.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Электроразведка МКП-ВП профильная с шагом 50 м (глубинность изучения 600 м)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км.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58.45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11.69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17.25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41.2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70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309415996"/>
                  </a:ext>
                </a:extLst>
              </a:tr>
              <a:tr h="147718">
                <a:tc gridSpan="9"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1.4. Горные и буровые работы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306566032"/>
                  </a:ext>
                </a:extLst>
              </a:tr>
              <a:tr h="218624"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1.4.1.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Бурение скважин с отбором керна легкими малогабаритными буровыми установками (МБУ)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м.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7 440.20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1 488.04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7 440.20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100</a:t>
                      </a:r>
                      <a:endParaRPr lang="ru-RU" sz="500" b="0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3320117970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ИТОГО: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3602950724"/>
                  </a:ext>
                </a:extLst>
              </a:tr>
              <a:tr h="194989"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2.1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Геологические маршруты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386.6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386.6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2436231836"/>
                  </a:ext>
                </a:extLst>
              </a:tr>
              <a:tr h="194989"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2.2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 dirty="0">
                          <a:effectLst/>
                        </a:rPr>
                        <a:t>Литохимические поиски ВОР/ПОР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1729.8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346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3806703364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2.3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Литохимические поиски по потокам рассеяния 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кв. км.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900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900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665711240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2.4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500" u="none" strike="noStrike">
                          <a:effectLst/>
                        </a:rPr>
                        <a:t>XRF </a:t>
                      </a:r>
                      <a:r>
                        <a:rPr lang="ru-RU" sz="500" u="none" strike="noStrike">
                          <a:effectLst/>
                        </a:rPr>
                        <a:t>анализ геохимических проб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проб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11080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2216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668212254"/>
                  </a:ext>
                </a:extLst>
              </a:tr>
              <a:tr h="194989"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2.5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Наземная магниторазведка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2329.2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465.8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2501304545"/>
                  </a:ext>
                </a:extLst>
              </a:tr>
              <a:tr h="194989"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2.6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Эл. профилирование ВП по площади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523.3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104.7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760925568"/>
                  </a:ext>
                </a:extLst>
              </a:tr>
              <a:tr h="194989"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2.7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Эл. профилирование ВП зондирование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км.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155.3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31.1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2237260005"/>
                  </a:ext>
                </a:extLst>
              </a:tr>
              <a:tr h="147718"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2.8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Бурение МБУ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500" u="none" strike="noStrike">
                          <a:effectLst/>
                        </a:rPr>
                        <a:t>пог. м.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Tahoma" panose="020B060403050404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7440.2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r" fontAlgn="ctr"/>
                      <a:r>
                        <a:rPr lang="ru-RU" sz="500" u="none" strike="noStrike">
                          <a:effectLst/>
                        </a:rPr>
                        <a:t>2480.1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>
                          <a:effectLst/>
                        </a:rPr>
                        <a:t> </a:t>
                      </a:r>
                      <a:endParaRPr lang="ru-RU" sz="5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ru-RU" sz="500" u="none" strike="noStrike" dirty="0">
                          <a:effectLst/>
                        </a:rPr>
                        <a:t> </a:t>
                      </a:r>
                      <a:endParaRPr lang="ru-RU" sz="5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4418" marR="4418" marT="4418" marB="0" anchor="ctr"/>
                </a:tc>
                <a:extLst>
                  <a:ext uri="{0D108BD9-81ED-4DB2-BD59-A6C34878D82A}">
                    <a16:rowId xmlns:a16="http://schemas.microsoft.com/office/drawing/2014/main" val="2434478686"/>
                  </a:ext>
                </a:extLst>
              </a:tr>
            </a:tbl>
          </a:graphicData>
        </a:graphic>
      </p:graphicFrame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1" y="307584"/>
            <a:ext cx="2053688" cy="1540266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9351" y="1871540"/>
            <a:ext cx="2053688" cy="1514475"/>
          </a:xfrm>
          <a:prstGeom prst="rect">
            <a:avLst/>
          </a:prstGeom>
        </p:spPr>
      </p:pic>
      <p:pic>
        <p:nvPicPr>
          <p:cNvPr id="8" name="Рисунок 18" descr="http://geoget.ru/images/stories/MMOPS_01_0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60" y="3597723"/>
            <a:ext cx="2027644" cy="108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Рисунок 19" descr="http://geoget.ru/images/stories/MMOPS_01_0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9960" y="4660793"/>
            <a:ext cx="2027644" cy="12720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8356884" y="3647809"/>
            <a:ext cx="3352800" cy="270843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/>
              <a:t>1.</a:t>
            </a:r>
            <a:r>
              <a:rPr lang="ru-RU" altLang="ru-RU" dirty="0"/>
              <a:t> </a:t>
            </a:r>
            <a:r>
              <a:rPr lang="ru-RU" altLang="ru-RU" sz="800" dirty="0"/>
              <a:t>Высокочувствительный (разрядность 0,0 01 </a:t>
            </a:r>
            <a:r>
              <a:rPr lang="ru-RU" altLang="ru-RU" sz="800" dirty="0" err="1"/>
              <a:t>нТл</a:t>
            </a:r>
            <a:r>
              <a:rPr lang="ru-RU" altLang="ru-RU" sz="800" dirty="0"/>
              <a:t>, чувствительность до 0,01 </a:t>
            </a:r>
            <a:r>
              <a:rPr lang="ru-RU" altLang="ru-RU" sz="800" dirty="0" err="1"/>
              <a:t>нТл</a:t>
            </a:r>
            <a:r>
              <a:rPr lang="ru-RU" altLang="ru-RU" sz="800" dirty="0"/>
              <a:t>) процессорный </a:t>
            </a:r>
            <a:r>
              <a:rPr lang="ru-RU" altLang="ru-RU" sz="800" dirty="0" err="1"/>
              <a:t>оверхаузеровский</a:t>
            </a:r>
            <a:r>
              <a:rPr lang="ru-RU" altLang="ru-RU" sz="800" dirty="0"/>
              <a:t> датчик </a:t>
            </a:r>
          </a:p>
          <a:p>
            <a:r>
              <a:rPr lang="ru-RU" altLang="ru-RU" sz="800" dirty="0"/>
              <a:t>   POS-1 жесткого исполнения (возможна поставка варианта с гибким кабелем зонда для последующей модернизации до </a:t>
            </a:r>
            <a:r>
              <a:rPr lang="ru-RU" altLang="ru-RU" sz="800" dirty="0" err="1"/>
              <a:t>градиентометрического</a:t>
            </a:r>
            <a:r>
              <a:rPr lang="ru-RU" altLang="ru-RU" sz="800" dirty="0"/>
              <a:t> варианта)</a:t>
            </a:r>
          </a:p>
          <a:p>
            <a:r>
              <a:rPr lang="ru-RU" altLang="ru-RU" sz="800" dirty="0"/>
              <a:t>  2. Специализированного полевого регистратора DLPOS V2.0-gps Специализированный рюкзак МАНАРАГА-КМ</a:t>
            </a:r>
          </a:p>
          <a:p>
            <a:r>
              <a:rPr lang="ru-RU" altLang="ru-RU" sz="800" dirty="0"/>
              <a:t>  3. Дисплей графический ЖКИ 240*128 </a:t>
            </a:r>
            <a:r>
              <a:rPr lang="ru-RU" altLang="ru-RU" sz="800" dirty="0" err="1"/>
              <a:t>dot</a:t>
            </a:r>
            <a:r>
              <a:rPr lang="ru-RU" altLang="ru-RU" sz="800" dirty="0"/>
              <a:t> с графическим и текстовым представлением маршрутных и вариационных измерений</a:t>
            </a:r>
          </a:p>
          <a:p>
            <a:r>
              <a:rPr lang="ru-RU" altLang="ru-RU" sz="800" dirty="0"/>
              <a:t>  4. Клавиатура влагозащищенная 32 клавиши</a:t>
            </a:r>
          </a:p>
          <a:p>
            <a:r>
              <a:rPr lang="ru-RU" altLang="ru-RU" sz="800" dirty="0"/>
              <a:t>  5. Аккумулятор </a:t>
            </a:r>
            <a:r>
              <a:rPr lang="ru-RU" altLang="ru-RU" sz="800" dirty="0" err="1"/>
              <a:t>Pb</a:t>
            </a:r>
            <a:r>
              <a:rPr lang="ru-RU" altLang="ru-RU" sz="800" dirty="0"/>
              <a:t> 12-7Ah (2шт.)</a:t>
            </a:r>
          </a:p>
          <a:p>
            <a:r>
              <a:rPr lang="ru-RU" altLang="ru-RU" sz="800" dirty="0"/>
              <a:t>  6. Зарядное устройство </a:t>
            </a:r>
            <a:r>
              <a:rPr lang="ru-RU" altLang="ru-RU" sz="800" dirty="0" err="1"/>
              <a:t>Striver</a:t>
            </a:r>
            <a:r>
              <a:rPr lang="ru-RU" altLang="ru-RU" sz="800" dirty="0"/>
              <a:t> PW265 (регулировка тока 0-7,5А)</a:t>
            </a:r>
          </a:p>
          <a:p>
            <a:r>
              <a:rPr lang="ru-RU" altLang="ru-RU" sz="800" dirty="0"/>
              <a:t>  7. Комплект кабелей (кабели связи, питания, разгрузки 2.5 м, вариационный кабель 30 м (по запросу до 50 м ))</a:t>
            </a:r>
          </a:p>
          <a:p>
            <a:r>
              <a:rPr lang="ru-RU" altLang="ru-RU" sz="800" dirty="0"/>
              <a:t>8. ПО </a:t>
            </a:r>
            <a:r>
              <a:rPr lang="ru-RU" altLang="ru-RU" sz="800" dirty="0" err="1"/>
              <a:t>POSLink</a:t>
            </a:r>
            <a:r>
              <a:rPr lang="ru-RU" altLang="ru-RU" sz="800" dirty="0"/>
              <a:t> (Win32, СД-диск)</a:t>
            </a:r>
          </a:p>
          <a:p>
            <a:r>
              <a:rPr lang="ru-RU" altLang="ru-RU" sz="800" dirty="0"/>
              <a:t>9. Акт калибровки – испытаний УГТУ-УПИ или УНИИМ (по запросу)</a:t>
            </a:r>
          </a:p>
          <a:p>
            <a:r>
              <a:rPr lang="ru-RU" altLang="ru-RU" sz="800" dirty="0"/>
              <a:t>10. Комплект документации (ТО POS-1, включающее сборник команд управления по порту RS232; ТО и инструкция пользователя DLPOS) – твердые и CD-копии.</a:t>
            </a:r>
          </a:p>
          <a:p>
            <a:r>
              <a:rPr lang="ru-RU" altLang="ru-RU" sz="800" dirty="0"/>
              <a:t>  Упаковка – деревянный укладочный ящик.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8356884" y="3540087"/>
            <a:ext cx="3625566" cy="21544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800" b="1" dirty="0"/>
              <a:t>Пешеходный магнитометр MMPOS-1 основанный на эффекте </a:t>
            </a:r>
            <a:r>
              <a:rPr lang="ru-RU" altLang="ru-RU" sz="800" b="1" dirty="0" err="1"/>
              <a:t>Оверхаузера</a:t>
            </a:r>
            <a:r>
              <a:rPr lang="ru-RU" altLang="ru-RU" sz="800" b="1" dirty="0"/>
              <a:t>.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8283038" y="307584"/>
            <a:ext cx="375355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sz="800" b="1" dirty="0"/>
              <a:t>Комплексы электроразведочной аппаратуры фирмы «IRIS INSTRUMENTS» (Франция) в составе: </a:t>
            </a:r>
            <a:r>
              <a:rPr lang="ru-RU" altLang="ru-RU" sz="800" b="1" dirty="0" err="1"/>
              <a:t>измерительи</a:t>
            </a:r>
            <a:r>
              <a:rPr lang="ru-RU" altLang="ru-RU" sz="800" b="1" dirty="0"/>
              <a:t>: ELREC-6 - ELREC-</a:t>
            </a:r>
            <a:r>
              <a:rPr lang="en-US" altLang="ru-RU" sz="800" b="1" dirty="0"/>
              <a:t>Pro, </a:t>
            </a:r>
            <a:r>
              <a:rPr lang="ru-RU" altLang="ru-RU" sz="800" b="1" dirty="0"/>
              <a:t>ELREC-</a:t>
            </a:r>
            <a:r>
              <a:rPr lang="en-US" altLang="ru-RU" sz="800" b="1" dirty="0"/>
              <a:t>Lite G, </a:t>
            </a:r>
            <a:r>
              <a:rPr lang="ru-RU" altLang="ru-RU" sz="800" b="1" dirty="0"/>
              <a:t>и генераторы VIP-</a:t>
            </a:r>
            <a:r>
              <a:rPr lang="en-US" altLang="ru-RU" sz="800" b="1" dirty="0"/>
              <a:t>3</a:t>
            </a:r>
            <a:r>
              <a:rPr lang="ru-RU" altLang="ru-RU" sz="800" b="1" dirty="0"/>
              <a:t>000</a:t>
            </a:r>
            <a:r>
              <a:rPr lang="en-US" altLang="ru-RU" sz="800" b="1" dirty="0"/>
              <a:t> ,</a:t>
            </a:r>
            <a:r>
              <a:rPr lang="ru-RU" altLang="ru-RU" sz="800" b="1" dirty="0"/>
              <a:t> </a:t>
            </a:r>
            <a:r>
              <a:rPr lang="en-US" altLang="ru-RU" sz="800" b="1" dirty="0"/>
              <a:t>VIP-4000,</a:t>
            </a:r>
            <a:r>
              <a:rPr lang="ru-RU" altLang="ru-RU" sz="800" b="1" dirty="0"/>
              <a:t> VIP-</a:t>
            </a:r>
            <a:r>
              <a:rPr lang="en-US" altLang="ru-RU" sz="800" b="1" dirty="0"/>
              <a:t>10</a:t>
            </a:r>
            <a:r>
              <a:rPr lang="ru-RU" altLang="ru-RU" sz="800" b="1" dirty="0"/>
              <a:t>000.</a:t>
            </a:r>
          </a:p>
          <a:p>
            <a:pPr algn="ctr"/>
            <a:endParaRPr lang="ru-RU" altLang="ru-RU" sz="800" b="1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8369813" y="840488"/>
            <a:ext cx="3612637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800" dirty="0"/>
              <a:t>1.Выходная мощность:	VIP 3000: 3000 ВА; VIP 4000: 4000 ВА, максимум.                                                              VIP 10000: 10000 ВА  </a:t>
            </a:r>
          </a:p>
          <a:p>
            <a:r>
              <a:rPr lang="ru-RU" altLang="ru-RU" sz="800" dirty="0"/>
              <a:t>2. Выходное напряжение:	3000 В максимум, автоматический выбор диапазона напряжений.</a:t>
            </a:r>
          </a:p>
          <a:p>
            <a:r>
              <a:rPr lang="ru-RU" altLang="ru-RU" sz="800" dirty="0"/>
              <a:t>3. Выходной ток: от 5 мА до 20 А, регулирование тока с точностью не хуже 1%.</a:t>
            </a:r>
          </a:p>
          <a:p>
            <a:r>
              <a:rPr lang="ru-RU" altLang="ru-RU" sz="800" dirty="0"/>
              <a:t>4. Диполи: 9, выбор с помощью кнопки.</a:t>
            </a:r>
          </a:p>
          <a:p>
            <a:r>
              <a:rPr lang="ru-RU" altLang="ru-RU" sz="800" dirty="0"/>
              <a:t>5. Выходные разъемы:	зажимные разъемы, допускают применение оголенного провода или штекера диаметром до 4 мм.</a:t>
            </a:r>
          </a:p>
          <a:p>
            <a:r>
              <a:rPr lang="ru-RU" altLang="ru-RU" sz="800" dirty="0"/>
              <a:t>6. Визуальное отображение: буквенно-цифровой жидкокристаллический дисплей.</a:t>
            </a:r>
          </a:p>
          <a:p>
            <a:r>
              <a:rPr lang="ru-RU" altLang="ru-RU" sz="800" dirty="0"/>
              <a:t>7. Одновременное отображение выходного тока, выходного напряжения, контактного сопротивления и входной мощности.</a:t>
            </a:r>
          </a:p>
          <a:p>
            <a:r>
              <a:rPr lang="ru-RU" altLang="ru-RU" sz="800" dirty="0"/>
              <a:t>8. Источник питания:	от 175 до 270 В переменного тока, 45-450 Гц,             однофазный, трехфазный.</a:t>
            </a:r>
          </a:p>
          <a:p>
            <a:r>
              <a:rPr lang="ru-RU" altLang="ru-RU" sz="800" dirty="0"/>
              <a:t>9. Рабочая температура:	от –40°C до +50°C.</a:t>
            </a:r>
          </a:p>
          <a:p>
            <a:r>
              <a:rPr lang="ru-RU" altLang="ru-RU" sz="800" dirty="0"/>
              <a:t>10. Защита: короткое замыкание – при 20</a:t>
            </a:r>
          </a:p>
          <a:p>
            <a:r>
              <a:rPr lang="ru-RU" altLang="ru-RU" sz="800" dirty="0"/>
              <a:t>разомкнутый контур – при 60000 Ом</a:t>
            </a:r>
          </a:p>
          <a:p>
            <a:r>
              <a:rPr lang="ru-RU" altLang="ru-RU" sz="800" dirty="0"/>
              <a:t>11. Размеры (B x Ш x Г):	410 x 320 x 240 мм. Вес:16 кг.</a:t>
            </a:r>
          </a:p>
        </p:txBody>
      </p:sp>
    </p:spTree>
    <p:extLst>
      <p:ext uri="{BB962C8B-B14F-4D97-AF65-F5344CB8AC3E}">
        <p14:creationId xmlns:p14="http://schemas.microsoft.com/office/powerpoint/2010/main" val="479915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5217741" y="6221725"/>
            <a:ext cx="471475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/>
              <a:t>Геологическая карта М.В. </a:t>
            </a:r>
            <a:r>
              <a:rPr lang="ru-RU" sz="800" b="1" dirty="0" err="1"/>
              <a:t>Каменцев</a:t>
            </a:r>
            <a:r>
              <a:rPr lang="ru-RU" sz="800" b="1" dirty="0"/>
              <a:t>, 1979 год с выносом профилей геофизической съёмки 2019 года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8203" y="5505117"/>
            <a:ext cx="305724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800" b="1" dirty="0"/>
              <a:t>Обзорная геологическая карта</a:t>
            </a:r>
          </a:p>
          <a:p>
            <a:pPr algn="ctr"/>
            <a:r>
              <a:rPr lang="ru-RU" sz="800" b="1" dirty="0"/>
              <a:t> (Государственная геологическая карта РФ М 1:200 000, O-51-XII)</a:t>
            </a:r>
          </a:p>
          <a:p>
            <a:pPr algn="ctr"/>
            <a:r>
              <a:rPr lang="ru-RU" sz="800" b="1" dirty="0"/>
              <a:t> </a:t>
            </a:r>
            <a:r>
              <a:rPr lang="ru-RU" sz="800" b="1" dirty="0" err="1"/>
              <a:t>Куранахского</a:t>
            </a:r>
            <a:r>
              <a:rPr lang="ru-RU" sz="800" b="1" dirty="0"/>
              <a:t> рудного поля и положение участка работ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8203" y="486374"/>
            <a:ext cx="3395333" cy="4800600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1719" y="495339"/>
            <a:ext cx="7428253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65921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" y="-367546"/>
            <a:ext cx="11093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4" name="TextBox 3"/>
          <p:cNvSpPr txBox="1"/>
          <p:nvPr/>
        </p:nvSpPr>
        <p:spPr>
          <a:xfrm>
            <a:off x="620795" y="4826866"/>
            <a:ext cx="1074720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/>
              <a:t>В магнитном поле и его трансформантах </a:t>
            </a:r>
            <a:r>
              <a:rPr lang="ru-RU" sz="1400" dirty="0" err="1"/>
              <a:t>картируются</a:t>
            </a:r>
            <a:r>
              <a:rPr lang="ru-RU" sz="1400" dirty="0"/>
              <a:t> элементы геологического строения:</a:t>
            </a:r>
          </a:p>
          <a:p>
            <a:pPr marL="171454" indent="-171454">
              <a:buFontTx/>
              <a:buChar char="-"/>
            </a:pPr>
            <a:r>
              <a:rPr lang="ru-RU" sz="1400" dirty="0"/>
              <a:t>Линейными аномалиями магнитного поля </a:t>
            </a:r>
            <a:r>
              <a:rPr lang="ru-RU" sz="1400" dirty="0" err="1"/>
              <a:t>картируются</a:t>
            </a:r>
            <a:r>
              <a:rPr lang="ru-RU" sz="1400" dirty="0"/>
              <a:t> дайки субщелочных и щелочных сиенит-порфиров и связанных с ними </a:t>
            </a:r>
            <a:r>
              <a:rPr lang="ru-RU" sz="1400" dirty="0" err="1"/>
              <a:t>бостонитов</a:t>
            </a:r>
            <a:endParaRPr lang="ru-RU" sz="1400" dirty="0"/>
          </a:p>
          <a:p>
            <a:pPr marL="171454" indent="-171454">
              <a:buFontTx/>
              <a:buChar char="-"/>
            </a:pPr>
            <a:r>
              <a:rPr lang="ru-RU" sz="1400" dirty="0"/>
              <a:t>Линейными зонами низкой интенсивности </a:t>
            </a:r>
            <a:r>
              <a:rPr lang="ru-RU" sz="1400" dirty="0" err="1"/>
              <a:t>картируется</a:t>
            </a:r>
            <a:r>
              <a:rPr lang="ru-RU" sz="1400" dirty="0"/>
              <a:t> зона нерасчлененных пирит-адуляр-кварцевых </a:t>
            </a:r>
            <a:r>
              <a:rPr lang="ru-RU" sz="1400" dirty="0" err="1"/>
              <a:t>метасоматитов</a:t>
            </a:r>
            <a:r>
              <a:rPr lang="ru-RU" sz="1400" dirty="0"/>
              <a:t> и </a:t>
            </a:r>
            <a:r>
              <a:rPr lang="ru-RU" sz="1400" dirty="0" err="1"/>
              <a:t>гумбеитов</a:t>
            </a:r>
            <a:r>
              <a:rPr lang="ru-RU" sz="1400" dirty="0"/>
              <a:t>, представленная глинистой корой выветривания</a:t>
            </a:r>
          </a:p>
          <a:p>
            <a:pPr marL="171454" indent="-171454">
              <a:buFontTx/>
              <a:buChar char="-"/>
            </a:pPr>
            <a:r>
              <a:rPr lang="ru-RU" sz="1400" dirty="0"/>
              <a:t>Линейными зонами градиентов и зонами перерыва корреляции магнитного поля, картируются тектонические </a:t>
            </a:r>
            <a:r>
              <a:rPr lang="ru-RU" sz="1400" dirty="0" smtClean="0"/>
              <a:t>нарушения</a:t>
            </a:r>
            <a:endParaRPr lang="ru-RU" sz="1400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320489"/>
            <a:ext cx="12192000" cy="42339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01783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348" y="583474"/>
            <a:ext cx="8438605" cy="6122126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extBox 2"/>
          <p:cNvSpPr txBox="1"/>
          <p:nvPr/>
        </p:nvSpPr>
        <p:spPr>
          <a:xfrm>
            <a:off x="9379132" y="888274"/>
            <a:ext cx="215101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800" b="1" dirty="0"/>
              <a:t>Рис. 5.1 Графическое приложение № 9 Карта результатов геофизической съёмки, участок Фланги Северного (Магнитометрия). Масштаб рисунка 1: 25000</a:t>
            </a:r>
          </a:p>
        </p:txBody>
      </p:sp>
    </p:spTree>
    <p:extLst>
      <p:ext uri="{BB962C8B-B14F-4D97-AF65-F5344CB8AC3E}">
        <p14:creationId xmlns:p14="http://schemas.microsoft.com/office/powerpoint/2010/main" val="42230943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" y="-367546"/>
            <a:ext cx="11093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sp>
        <p:nvSpPr>
          <p:cNvPr id="5" name="TextBox 4"/>
          <p:cNvSpPr txBox="1"/>
          <p:nvPr/>
        </p:nvSpPr>
        <p:spPr>
          <a:xfrm>
            <a:off x="13090687" y="140418"/>
            <a:ext cx="23519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b="1" dirty="0"/>
              <a:t>Таблица 2 </a:t>
            </a:r>
          </a:p>
          <a:p>
            <a:pPr algn="r"/>
            <a:r>
              <a:rPr lang="ru-RU" sz="800" b="1" dirty="0"/>
              <a:t>Магнитные свойства вмещающих горных пород</a:t>
            </a:r>
          </a:p>
        </p:txBody>
      </p:sp>
      <p:pic>
        <p:nvPicPr>
          <p:cNvPr id="6" name="Рисунок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8694" y="478972"/>
            <a:ext cx="5416733" cy="6209212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875169" y="147486"/>
            <a:ext cx="2568332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/>
              <a:t>Магнитные </a:t>
            </a:r>
            <a:r>
              <a:rPr lang="ru-RU" sz="800" b="1" dirty="0"/>
              <a:t>свойства рудовмещающих горных пород</a:t>
            </a:r>
          </a:p>
        </p:txBody>
      </p:sp>
      <p:pic>
        <p:nvPicPr>
          <p:cNvPr id="8" name="Рисунок 7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169" y="478972"/>
            <a:ext cx="4302034" cy="419753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/>
          <p:cNvSpPr txBox="1"/>
          <p:nvPr/>
        </p:nvSpPr>
        <p:spPr>
          <a:xfrm>
            <a:off x="8788653" y="201973"/>
            <a:ext cx="2351926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800" b="1" dirty="0" smtClean="0"/>
              <a:t>Магнитные </a:t>
            </a:r>
            <a:r>
              <a:rPr lang="ru-RU" sz="800" b="1" dirty="0"/>
              <a:t>свойства </a:t>
            </a:r>
            <a:r>
              <a:rPr lang="ru-RU" sz="800" b="1" dirty="0" smtClean="0"/>
              <a:t>вмещающих </a:t>
            </a:r>
            <a:r>
              <a:rPr lang="ru-RU" sz="800" b="1" dirty="0"/>
              <a:t>горных пород</a:t>
            </a:r>
          </a:p>
        </p:txBody>
      </p:sp>
    </p:spTree>
    <p:extLst>
      <p:ext uri="{BB962C8B-B14F-4D97-AF65-F5344CB8AC3E}">
        <p14:creationId xmlns:p14="http://schemas.microsoft.com/office/powerpoint/2010/main" val="52655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" y="-367546"/>
            <a:ext cx="11093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24" y="0"/>
            <a:ext cx="4845754" cy="68580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4650" y="0"/>
            <a:ext cx="484575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5823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lumMod val="8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60960" y="-367546"/>
            <a:ext cx="11093381" cy="36933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endParaRPr lang="ru-RU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916" y="1786"/>
            <a:ext cx="4845754" cy="6858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9583628" y="158829"/>
            <a:ext cx="2398413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ru-RU" sz="800" b="1" dirty="0" smtClean="0"/>
              <a:t> Физические </a:t>
            </a:r>
            <a:r>
              <a:rPr lang="ru-RU" sz="800" b="1" dirty="0"/>
              <a:t>свойства вмещающих горных пород</a:t>
            </a:r>
          </a:p>
        </p:txBody>
      </p:sp>
      <p:pic>
        <p:nvPicPr>
          <p:cNvPr id="10" name="Рисунок 9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4200" y="497383"/>
            <a:ext cx="5694771" cy="620921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2597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1956</TotalTime>
  <Words>1857</Words>
  <Application>Microsoft Office PowerPoint</Application>
  <PresentationFormat>Широкоэкранный</PresentationFormat>
  <Paragraphs>345</Paragraphs>
  <Slides>18</Slides>
  <Notes>0</Notes>
  <HiddenSlides>0</HiddenSlides>
  <MMClips>0</MMClips>
  <ScaleCrop>false</ScaleCrop>
  <HeadingPairs>
    <vt:vector size="8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25" baseType="lpstr">
      <vt:lpstr>Arial</vt:lpstr>
      <vt:lpstr>Calibri</vt:lpstr>
      <vt:lpstr>Calibri Light</vt:lpstr>
      <vt:lpstr>Tahoma</vt:lpstr>
      <vt:lpstr>Times New Roman</vt:lpstr>
      <vt:lpstr>Тема Office</vt:lpstr>
      <vt:lpstr>Лист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UrchukAIU</dc:creator>
  <cp:lastModifiedBy>UrchukAIU</cp:lastModifiedBy>
  <cp:revision>82</cp:revision>
  <dcterms:created xsi:type="dcterms:W3CDTF">2019-12-08T23:09:38Z</dcterms:created>
  <dcterms:modified xsi:type="dcterms:W3CDTF">2020-02-11T01:24:42Z</dcterms:modified>
</cp:coreProperties>
</file>