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0"/>
  </p:notesMasterIdLst>
  <p:sldIdLst>
    <p:sldId id="256" r:id="rId2"/>
    <p:sldId id="280" r:id="rId3"/>
    <p:sldId id="277" r:id="rId4"/>
    <p:sldId id="262" r:id="rId5"/>
    <p:sldId id="260" r:id="rId6"/>
    <p:sldId id="269" r:id="rId7"/>
    <p:sldId id="275" r:id="rId8"/>
    <p:sldId id="276" r:id="rId9"/>
    <p:sldId id="292" r:id="rId10"/>
    <p:sldId id="293" r:id="rId11"/>
    <p:sldId id="261" r:id="rId12"/>
    <p:sldId id="278" r:id="rId13"/>
    <p:sldId id="282" r:id="rId14"/>
    <p:sldId id="284" r:id="rId15"/>
    <p:sldId id="267" r:id="rId16"/>
    <p:sldId id="285" r:id="rId17"/>
    <p:sldId id="286" r:id="rId18"/>
    <p:sldId id="288" r:id="rId19"/>
    <p:sldId id="287" r:id="rId20"/>
    <p:sldId id="291" r:id="rId21"/>
    <p:sldId id="294" r:id="rId22"/>
    <p:sldId id="279" r:id="rId23"/>
    <p:sldId id="295" r:id="rId24"/>
    <p:sldId id="297" r:id="rId25"/>
    <p:sldId id="299" r:id="rId26"/>
    <p:sldId id="298" r:id="rId27"/>
    <p:sldId id="296" r:id="rId28"/>
    <p:sldId id="30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48170"/>
    <a:srgbClr val="FFFFFF"/>
    <a:srgbClr val="348454"/>
    <a:srgbClr val="70AD47"/>
    <a:srgbClr val="FFE48F"/>
    <a:srgbClr val="5C9A1E"/>
    <a:srgbClr val="3F3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7C18F-EB91-42C9-8F3C-B6493D5F6E2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265423F1-60D0-4437-8697-1F60E887F000}">
      <dgm:prSet phldrT="[Текст]" custT="1"/>
      <dgm:spPr>
        <a:solidFill>
          <a:schemeClr val="tx1">
            <a:alpha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/>
            <a:t>Магниторазведка</a:t>
          </a:r>
        </a:p>
      </dgm:t>
    </dgm:pt>
    <dgm:pt modelId="{6A06A5A0-244E-43E3-9638-54F4C76291AA}" type="parTrans" cxnId="{9C1A0D37-D8B7-4C74-9BA8-2315CFE701F4}">
      <dgm:prSet/>
      <dgm:spPr/>
      <dgm:t>
        <a:bodyPr/>
        <a:lstStyle/>
        <a:p>
          <a:endParaRPr lang="ru-RU"/>
        </a:p>
      </dgm:t>
    </dgm:pt>
    <dgm:pt modelId="{EC0D2A0F-BE16-409E-802A-5C8B075323AC}" type="sibTrans" cxnId="{9C1A0D37-D8B7-4C74-9BA8-2315CFE701F4}">
      <dgm:prSet/>
      <dgm:spPr>
        <a:solidFill>
          <a:schemeClr val="bg2">
            <a:lumMod val="10000"/>
          </a:schemeClr>
        </a:solidFill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E70A0A3F-75C9-433A-BED7-72C8555BCEA0}">
      <dgm:prSet phldrT="[Текст]" custT="1"/>
      <dgm:spPr>
        <a:solidFill>
          <a:schemeClr val="tx1">
            <a:alpha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/>
            <a:t>Электропрофилирование (ВП-СГ)</a:t>
          </a:r>
        </a:p>
      </dgm:t>
    </dgm:pt>
    <dgm:pt modelId="{3BFF00F4-5C9B-4B70-9A6E-3A100C8C9C2C}" type="parTrans" cxnId="{8184435E-3766-4643-B91F-35E74D9DC59B}">
      <dgm:prSet/>
      <dgm:spPr/>
      <dgm:t>
        <a:bodyPr/>
        <a:lstStyle/>
        <a:p>
          <a:endParaRPr lang="ru-RU"/>
        </a:p>
      </dgm:t>
    </dgm:pt>
    <dgm:pt modelId="{E1ACD740-D681-4A7F-A939-29638B95A3A1}" type="sibTrans" cxnId="{8184435E-3766-4643-B91F-35E74D9DC59B}">
      <dgm:prSet/>
      <dgm:spPr>
        <a:solidFill>
          <a:schemeClr val="bg2">
            <a:lumMod val="10000"/>
          </a:schemeClr>
        </a:solidFill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CF7C1D23-8E49-4492-BEFE-BABCBA9826C7}">
      <dgm:prSet phldrT="[Текст]" custT="1"/>
      <dgm:spPr>
        <a:solidFill>
          <a:schemeClr val="tx1">
            <a:alpha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ru-RU" sz="1800" b="1" i="0" dirty="0"/>
            <a:t>Аудиомагнитотеллурическое зондирование (АМТЗ)</a:t>
          </a:r>
          <a:endParaRPr lang="ru-RU" sz="1800" b="1" dirty="0"/>
        </a:p>
      </dgm:t>
    </dgm:pt>
    <dgm:pt modelId="{D2D6E96F-9902-45B5-B3D4-2FF452BEDDD3}" type="parTrans" cxnId="{A280D93A-8081-4311-BC86-881610DF0AAC}">
      <dgm:prSet/>
      <dgm:spPr/>
      <dgm:t>
        <a:bodyPr/>
        <a:lstStyle/>
        <a:p>
          <a:endParaRPr lang="ru-RU"/>
        </a:p>
      </dgm:t>
    </dgm:pt>
    <dgm:pt modelId="{9C97A642-391F-40D4-BB6B-F28139B51B4C}" type="sibTrans" cxnId="{A280D93A-8081-4311-BC86-881610DF0AAC}">
      <dgm:prSet/>
      <dgm:spPr/>
      <dgm:t>
        <a:bodyPr/>
        <a:lstStyle/>
        <a:p>
          <a:endParaRPr lang="ru-RU"/>
        </a:p>
      </dgm:t>
    </dgm:pt>
    <dgm:pt modelId="{417D7F90-E425-4ABA-873C-1E1966BDBF70}">
      <dgm:prSet phldrT="[Текст]"/>
      <dgm:spPr>
        <a:solidFill>
          <a:schemeClr val="tx1">
            <a:alpha val="80000"/>
          </a:schemeClr>
        </a:solidFill>
        <a:ln>
          <a:solidFill>
            <a:srgbClr val="92D050"/>
          </a:solidFill>
        </a:ln>
      </dgm:spPr>
      <dgm:t>
        <a:bodyPr/>
        <a:lstStyle/>
        <a:p>
          <a:r>
            <a:rPr lang="ru-RU" b="1" dirty="0"/>
            <a:t>Электротомография</a:t>
          </a:r>
        </a:p>
      </dgm:t>
    </dgm:pt>
    <dgm:pt modelId="{5D77EEC5-C49C-4008-9AFF-9AD65CF98193}" type="parTrans" cxnId="{7E173871-E6A1-445B-BEDA-61555A5AA0D2}">
      <dgm:prSet/>
      <dgm:spPr/>
      <dgm:t>
        <a:bodyPr/>
        <a:lstStyle/>
        <a:p>
          <a:endParaRPr lang="ru-RU"/>
        </a:p>
      </dgm:t>
    </dgm:pt>
    <dgm:pt modelId="{E49BC1DA-2426-4F70-B1F0-8BD15C86A854}" type="sibTrans" cxnId="{7E173871-E6A1-445B-BEDA-61555A5AA0D2}">
      <dgm:prSet custT="1"/>
      <dgm:spPr>
        <a:solidFill>
          <a:srgbClr val="E7E6E6">
            <a:lumMod val="10000"/>
          </a:srgbClr>
        </a:solidFill>
        <a:ln>
          <a:solidFill>
            <a:srgbClr val="92D050"/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9B6ED6E-9B11-4786-9093-6D35D833559D}" type="pres">
      <dgm:prSet presAssocID="{0DD7C18F-EB91-42C9-8F3C-B6493D5F6E23}" presName="linearFlow" presStyleCnt="0">
        <dgm:presLayoutVars>
          <dgm:resizeHandles val="exact"/>
        </dgm:presLayoutVars>
      </dgm:prSet>
      <dgm:spPr/>
    </dgm:pt>
    <dgm:pt modelId="{FFB2C66B-DBB2-4A42-BEDC-1FD3CBFE56A1}" type="pres">
      <dgm:prSet presAssocID="{265423F1-60D0-4437-8697-1F60E887F000}" presName="node" presStyleLbl="node1" presStyleIdx="0" presStyleCnt="4" custScaleX="82645" custScaleY="82645">
        <dgm:presLayoutVars>
          <dgm:bulletEnabled val="1"/>
        </dgm:presLayoutVars>
      </dgm:prSet>
      <dgm:spPr/>
    </dgm:pt>
    <dgm:pt modelId="{7B44DA24-A43C-4439-AE10-437593716C9A}" type="pres">
      <dgm:prSet presAssocID="{EC0D2A0F-BE16-409E-802A-5C8B075323AC}" presName="sibTrans" presStyleLbl="sibTrans2D1" presStyleIdx="0" presStyleCnt="3" custScaleY="57466"/>
      <dgm:spPr/>
    </dgm:pt>
    <dgm:pt modelId="{EDD4B1E7-E8B7-46B0-A386-F0DFF8317C39}" type="pres">
      <dgm:prSet presAssocID="{EC0D2A0F-BE16-409E-802A-5C8B075323AC}" presName="connectorText" presStyleLbl="sibTrans2D1" presStyleIdx="0" presStyleCnt="3"/>
      <dgm:spPr/>
    </dgm:pt>
    <dgm:pt modelId="{827BCCB1-048A-423D-A6AB-3A51F83651CD}" type="pres">
      <dgm:prSet presAssocID="{E70A0A3F-75C9-433A-BED7-72C8555BCEA0}" presName="node" presStyleLbl="node1" presStyleIdx="1" presStyleCnt="4" custScaleX="82645" custScaleY="82645">
        <dgm:presLayoutVars>
          <dgm:bulletEnabled val="1"/>
        </dgm:presLayoutVars>
      </dgm:prSet>
      <dgm:spPr/>
    </dgm:pt>
    <dgm:pt modelId="{4487455E-9674-4842-8A1E-5117698B7A2A}" type="pres">
      <dgm:prSet presAssocID="{E1ACD740-D681-4A7F-A939-29638B95A3A1}" presName="sibTrans" presStyleLbl="sibTrans2D1" presStyleIdx="1" presStyleCnt="3" custScaleY="57466"/>
      <dgm:spPr/>
    </dgm:pt>
    <dgm:pt modelId="{ABE8F7B5-388E-4934-8A67-3789498F0480}" type="pres">
      <dgm:prSet presAssocID="{E1ACD740-D681-4A7F-A939-29638B95A3A1}" presName="connectorText" presStyleLbl="sibTrans2D1" presStyleIdx="1" presStyleCnt="3"/>
      <dgm:spPr/>
    </dgm:pt>
    <dgm:pt modelId="{1FE24EDC-B8CB-4C74-BC24-549CEA954788}" type="pres">
      <dgm:prSet presAssocID="{417D7F90-E425-4ABA-873C-1E1966BDBF70}" presName="node" presStyleLbl="node1" presStyleIdx="2" presStyleCnt="4" custScaleX="82645" custScaleY="82645">
        <dgm:presLayoutVars>
          <dgm:bulletEnabled val="1"/>
        </dgm:presLayoutVars>
      </dgm:prSet>
      <dgm:spPr/>
    </dgm:pt>
    <dgm:pt modelId="{E78FA086-AF97-4373-980E-9F4BB529046B}" type="pres">
      <dgm:prSet presAssocID="{E49BC1DA-2426-4F70-B1F0-8BD15C86A854}" presName="sibTrans" presStyleLbl="sibTrans2D1" presStyleIdx="2" presStyleCnt="3" custScaleY="57466"/>
      <dgm:spPr>
        <a:xfrm rot="5400000">
          <a:off x="1939353" y="3107939"/>
          <a:ext cx="323451" cy="223049"/>
        </a:xfrm>
        <a:prstGeom prst="rightArrow">
          <a:avLst>
            <a:gd name="adj1" fmla="val 60000"/>
            <a:gd name="adj2" fmla="val 50000"/>
          </a:avLst>
        </a:prstGeom>
      </dgm:spPr>
    </dgm:pt>
    <dgm:pt modelId="{C554DE91-0AF3-45CD-AA75-6C36D7317ED6}" type="pres">
      <dgm:prSet presAssocID="{E49BC1DA-2426-4F70-B1F0-8BD15C86A854}" presName="connectorText" presStyleLbl="sibTrans2D1" presStyleIdx="2" presStyleCnt="3"/>
      <dgm:spPr/>
    </dgm:pt>
    <dgm:pt modelId="{BC6D0CB5-18C1-4B81-B871-82B4F033D6CD}" type="pres">
      <dgm:prSet presAssocID="{CF7C1D23-8E49-4492-BEFE-BABCBA9826C7}" presName="node" presStyleLbl="node1" presStyleIdx="3" presStyleCnt="4" custScaleX="82645" custScaleY="82645">
        <dgm:presLayoutVars>
          <dgm:bulletEnabled val="1"/>
        </dgm:presLayoutVars>
      </dgm:prSet>
      <dgm:spPr/>
    </dgm:pt>
  </dgm:ptLst>
  <dgm:cxnLst>
    <dgm:cxn modelId="{04417131-B97C-465F-B6C9-9BFBA329DD06}" type="presOf" srcId="{EC0D2A0F-BE16-409E-802A-5C8B075323AC}" destId="{EDD4B1E7-E8B7-46B0-A386-F0DFF8317C39}" srcOrd="1" destOrd="0" presId="urn:microsoft.com/office/officeart/2005/8/layout/process2"/>
    <dgm:cxn modelId="{9C1A0D37-D8B7-4C74-9BA8-2315CFE701F4}" srcId="{0DD7C18F-EB91-42C9-8F3C-B6493D5F6E23}" destId="{265423F1-60D0-4437-8697-1F60E887F000}" srcOrd="0" destOrd="0" parTransId="{6A06A5A0-244E-43E3-9638-54F4C76291AA}" sibTransId="{EC0D2A0F-BE16-409E-802A-5C8B075323AC}"/>
    <dgm:cxn modelId="{A280D93A-8081-4311-BC86-881610DF0AAC}" srcId="{0DD7C18F-EB91-42C9-8F3C-B6493D5F6E23}" destId="{CF7C1D23-8E49-4492-BEFE-BABCBA9826C7}" srcOrd="3" destOrd="0" parTransId="{D2D6E96F-9902-45B5-B3D4-2FF452BEDDD3}" sibTransId="{9C97A642-391F-40D4-BB6B-F28139B51B4C}"/>
    <dgm:cxn modelId="{8184435E-3766-4643-B91F-35E74D9DC59B}" srcId="{0DD7C18F-EB91-42C9-8F3C-B6493D5F6E23}" destId="{E70A0A3F-75C9-433A-BED7-72C8555BCEA0}" srcOrd="1" destOrd="0" parTransId="{3BFF00F4-5C9B-4B70-9A6E-3A100C8C9C2C}" sibTransId="{E1ACD740-D681-4A7F-A939-29638B95A3A1}"/>
    <dgm:cxn modelId="{0C15A64E-7A75-4218-B937-94EFC031AD8F}" type="presOf" srcId="{265423F1-60D0-4437-8697-1F60E887F000}" destId="{FFB2C66B-DBB2-4A42-BEDC-1FD3CBFE56A1}" srcOrd="0" destOrd="0" presId="urn:microsoft.com/office/officeart/2005/8/layout/process2"/>
    <dgm:cxn modelId="{009EF96E-0A19-4769-A59E-C635C95BDE0C}" type="presOf" srcId="{417D7F90-E425-4ABA-873C-1E1966BDBF70}" destId="{1FE24EDC-B8CB-4C74-BC24-549CEA954788}" srcOrd="0" destOrd="0" presId="urn:microsoft.com/office/officeart/2005/8/layout/process2"/>
    <dgm:cxn modelId="{7E173871-E6A1-445B-BEDA-61555A5AA0D2}" srcId="{0DD7C18F-EB91-42C9-8F3C-B6493D5F6E23}" destId="{417D7F90-E425-4ABA-873C-1E1966BDBF70}" srcOrd="2" destOrd="0" parTransId="{5D77EEC5-C49C-4008-9AFF-9AD65CF98193}" sibTransId="{E49BC1DA-2426-4F70-B1F0-8BD15C86A854}"/>
    <dgm:cxn modelId="{E02D7672-E39F-43F6-A09D-9BF4F47C76D9}" type="presOf" srcId="{E49BC1DA-2426-4F70-B1F0-8BD15C86A854}" destId="{C554DE91-0AF3-45CD-AA75-6C36D7317ED6}" srcOrd="1" destOrd="0" presId="urn:microsoft.com/office/officeart/2005/8/layout/process2"/>
    <dgm:cxn modelId="{A2CBB1A1-E480-49D0-92E4-A2A70A62C011}" type="presOf" srcId="{E1ACD740-D681-4A7F-A939-29638B95A3A1}" destId="{ABE8F7B5-388E-4934-8A67-3789498F0480}" srcOrd="1" destOrd="0" presId="urn:microsoft.com/office/officeart/2005/8/layout/process2"/>
    <dgm:cxn modelId="{D1F9E0A4-1F0B-4533-AC81-06712007968F}" type="presOf" srcId="{E1ACD740-D681-4A7F-A939-29638B95A3A1}" destId="{4487455E-9674-4842-8A1E-5117698B7A2A}" srcOrd="0" destOrd="0" presId="urn:microsoft.com/office/officeart/2005/8/layout/process2"/>
    <dgm:cxn modelId="{C03398AA-22DB-4F24-B087-8DAB0D8073C2}" type="presOf" srcId="{CF7C1D23-8E49-4492-BEFE-BABCBA9826C7}" destId="{BC6D0CB5-18C1-4B81-B871-82B4F033D6CD}" srcOrd="0" destOrd="0" presId="urn:microsoft.com/office/officeart/2005/8/layout/process2"/>
    <dgm:cxn modelId="{2BD20AB0-FC9C-4EB7-935C-3EF534D2156A}" type="presOf" srcId="{E70A0A3F-75C9-433A-BED7-72C8555BCEA0}" destId="{827BCCB1-048A-423D-A6AB-3A51F83651CD}" srcOrd="0" destOrd="0" presId="urn:microsoft.com/office/officeart/2005/8/layout/process2"/>
    <dgm:cxn modelId="{62A85DD2-8A2D-4B7E-857E-69B4AB861511}" type="presOf" srcId="{0DD7C18F-EB91-42C9-8F3C-B6493D5F6E23}" destId="{D9B6ED6E-9B11-4786-9093-6D35D833559D}" srcOrd="0" destOrd="0" presId="urn:microsoft.com/office/officeart/2005/8/layout/process2"/>
    <dgm:cxn modelId="{B32A33EB-A0BB-42A9-AFE7-DDA1A504A741}" type="presOf" srcId="{EC0D2A0F-BE16-409E-802A-5C8B075323AC}" destId="{7B44DA24-A43C-4439-AE10-437593716C9A}" srcOrd="0" destOrd="0" presId="urn:microsoft.com/office/officeart/2005/8/layout/process2"/>
    <dgm:cxn modelId="{BB2052FB-24B9-42C6-A748-34EBA6C7083E}" type="presOf" srcId="{E49BC1DA-2426-4F70-B1F0-8BD15C86A854}" destId="{E78FA086-AF97-4373-980E-9F4BB529046B}" srcOrd="0" destOrd="0" presId="urn:microsoft.com/office/officeart/2005/8/layout/process2"/>
    <dgm:cxn modelId="{93F7C85B-2079-47C3-9D28-F15CCC1520D3}" type="presParOf" srcId="{D9B6ED6E-9B11-4786-9093-6D35D833559D}" destId="{FFB2C66B-DBB2-4A42-BEDC-1FD3CBFE56A1}" srcOrd="0" destOrd="0" presId="urn:microsoft.com/office/officeart/2005/8/layout/process2"/>
    <dgm:cxn modelId="{C202800B-43B2-4843-9A04-3F6CC81C63A2}" type="presParOf" srcId="{D9B6ED6E-9B11-4786-9093-6D35D833559D}" destId="{7B44DA24-A43C-4439-AE10-437593716C9A}" srcOrd="1" destOrd="0" presId="urn:microsoft.com/office/officeart/2005/8/layout/process2"/>
    <dgm:cxn modelId="{1D969742-09BF-44AC-8FD3-A58EC491AAD8}" type="presParOf" srcId="{7B44DA24-A43C-4439-AE10-437593716C9A}" destId="{EDD4B1E7-E8B7-46B0-A386-F0DFF8317C39}" srcOrd="0" destOrd="0" presId="urn:microsoft.com/office/officeart/2005/8/layout/process2"/>
    <dgm:cxn modelId="{305452AB-FA6A-4556-B056-6805D69FB8B4}" type="presParOf" srcId="{D9B6ED6E-9B11-4786-9093-6D35D833559D}" destId="{827BCCB1-048A-423D-A6AB-3A51F83651CD}" srcOrd="2" destOrd="0" presId="urn:microsoft.com/office/officeart/2005/8/layout/process2"/>
    <dgm:cxn modelId="{F29D8D8C-5112-4FFD-B67E-606AFB017B73}" type="presParOf" srcId="{D9B6ED6E-9B11-4786-9093-6D35D833559D}" destId="{4487455E-9674-4842-8A1E-5117698B7A2A}" srcOrd="3" destOrd="0" presId="urn:microsoft.com/office/officeart/2005/8/layout/process2"/>
    <dgm:cxn modelId="{F19BB840-4440-4DE2-8CDD-B9E6C860BBE6}" type="presParOf" srcId="{4487455E-9674-4842-8A1E-5117698B7A2A}" destId="{ABE8F7B5-388E-4934-8A67-3789498F0480}" srcOrd="0" destOrd="0" presId="urn:microsoft.com/office/officeart/2005/8/layout/process2"/>
    <dgm:cxn modelId="{8A67E443-AD86-4C63-A0CB-56F53AA66FA5}" type="presParOf" srcId="{D9B6ED6E-9B11-4786-9093-6D35D833559D}" destId="{1FE24EDC-B8CB-4C74-BC24-549CEA954788}" srcOrd="4" destOrd="0" presId="urn:microsoft.com/office/officeart/2005/8/layout/process2"/>
    <dgm:cxn modelId="{F960C546-5A2D-4F45-AEC2-8A77CC985EB8}" type="presParOf" srcId="{D9B6ED6E-9B11-4786-9093-6D35D833559D}" destId="{E78FA086-AF97-4373-980E-9F4BB529046B}" srcOrd="5" destOrd="0" presId="urn:microsoft.com/office/officeart/2005/8/layout/process2"/>
    <dgm:cxn modelId="{5463EEBA-9FCF-4C7D-9A8C-66E440643AAE}" type="presParOf" srcId="{E78FA086-AF97-4373-980E-9F4BB529046B}" destId="{C554DE91-0AF3-45CD-AA75-6C36D7317ED6}" srcOrd="0" destOrd="0" presId="urn:microsoft.com/office/officeart/2005/8/layout/process2"/>
    <dgm:cxn modelId="{294BA2BF-1772-43A8-97ED-A139B2EF65CB}" type="presParOf" srcId="{D9B6ED6E-9B11-4786-9093-6D35D833559D}" destId="{BC6D0CB5-18C1-4B81-B871-82B4F033D6C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2C66B-DBB2-4A42-BEDC-1FD3CBFE56A1}">
      <dsp:nvSpPr>
        <dsp:cNvPr id="0" name=""/>
        <dsp:cNvSpPr/>
      </dsp:nvSpPr>
      <dsp:spPr>
        <a:xfrm>
          <a:off x="545019" y="3477"/>
          <a:ext cx="3112120" cy="896541"/>
        </a:xfrm>
        <a:prstGeom prst="roundRect">
          <a:avLst>
            <a:gd name="adj" fmla="val 10000"/>
          </a:avLst>
        </a:prstGeom>
        <a:solidFill>
          <a:schemeClr val="tx1">
            <a:alpha val="8000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Магниторазведка</a:t>
          </a:r>
        </a:p>
      </dsp:txBody>
      <dsp:txXfrm>
        <a:off x="571278" y="29736"/>
        <a:ext cx="3059602" cy="844023"/>
      </dsp:txXfrm>
    </dsp:sp>
    <dsp:sp modelId="{7B44DA24-A43C-4439-AE10-437593716C9A}">
      <dsp:nvSpPr>
        <dsp:cNvPr id="0" name=""/>
        <dsp:cNvSpPr/>
      </dsp:nvSpPr>
      <dsp:spPr>
        <a:xfrm rot="5400000">
          <a:off x="1897677" y="1030957"/>
          <a:ext cx="406804" cy="28052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2016921" y="967819"/>
        <a:ext cx="168316" cy="322646"/>
      </dsp:txXfrm>
    </dsp:sp>
    <dsp:sp modelId="{827BCCB1-048A-423D-A6AB-3A51F83651CD}">
      <dsp:nvSpPr>
        <dsp:cNvPr id="0" name=""/>
        <dsp:cNvSpPr/>
      </dsp:nvSpPr>
      <dsp:spPr>
        <a:xfrm>
          <a:off x="545019" y="1442424"/>
          <a:ext cx="3112120" cy="896541"/>
        </a:xfrm>
        <a:prstGeom prst="roundRect">
          <a:avLst>
            <a:gd name="adj" fmla="val 10000"/>
          </a:avLst>
        </a:prstGeom>
        <a:solidFill>
          <a:schemeClr val="tx1">
            <a:alpha val="8000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Электропрофилирование (ВП-СГ)</a:t>
          </a:r>
        </a:p>
      </dsp:txBody>
      <dsp:txXfrm>
        <a:off x="571278" y="1468683"/>
        <a:ext cx="3059602" cy="844023"/>
      </dsp:txXfrm>
    </dsp:sp>
    <dsp:sp modelId="{4487455E-9674-4842-8A1E-5117698B7A2A}">
      <dsp:nvSpPr>
        <dsp:cNvPr id="0" name=""/>
        <dsp:cNvSpPr/>
      </dsp:nvSpPr>
      <dsp:spPr>
        <a:xfrm rot="5400000">
          <a:off x="1897677" y="2469905"/>
          <a:ext cx="406804" cy="28052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10000"/>
          </a:schemeClr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2016921" y="2406767"/>
        <a:ext cx="168316" cy="322646"/>
      </dsp:txXfrm>
    </dsp:sp>
    <dsp:sp modelId="{1FE24EDC-B8CB-4C74-BC24-549CEA954788}">
      <dsp:nvSpPr>
        <dsp:cNvPr id="0" name=""/>
        <dsp:cNvSpPr/>
      </dsp:nvSpPr>
      <dsp:spPr>
        <a:xfrm>
          <a:off x="545019" y="2881372"/>
          <a:ext cx="3112120" cy="896541"/>
        </a:xfrm>
        <a:prstGeom prst="roundRect">
          <a:avLst>
            <a:gd name="adj" fmla="val 10000"/>
          </a:avLst>
        </a:prstGeom>
        <a:solidFill>
          <a:schemeClr val="tx1">
            <a:alpha val="8000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Электротомография</a:t>
          </a:r>
        </a:p>
      </dsp:txBody>
      <dsp:txXfrm>
        <a:off x="571278" y="2907631"/>
        <a:ext cx="3059602" cy="844023"/>
      </dsp:txXfrm>
    </dsp:sp>
    <dsp:sp modelId="{E78FA086-AF97-4373-980E-9F4BB529046B}">
      <dsp:nvSpPr>
        <dsp:cNvPr id="0" name=""/>
        <dsp:cNvSpPr/>
      </dsp:nvSpPr>
      <dsp:spPr>
        <a:xfrm rot="5400000">
          <a:off x="1897677" y="3908852"/>
          <a:ext cx="406804" cy="280528"/>
        </a:xfrm>
        <a:prstGeom prst="rightArrow">
          <a:avLst>
            <a:gd name="adj1" fmla="val 60000"/>
            <a:gd name="adj2" fmla="val 50000"/>
          </a:avLst>
        </a:prstGeom>
        <a:solidFill>
          <a:srgbClr val="E7E6E6">
            <a:lumMod val="10000"/>
          </a:srgbClr>
        </a:solidFill>
        <a:ln>
          <a:solidFill>
            <a:srgbClr val="92D05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2016921" y="3845714"/>
        <a:ext cx="168316" cy="322646"/>
      </dsp:txXfrm>
    </dsp:sp>
    <dsp:sp modelId="{BC6D0CB5-18C1-4B81-B871-82B4F033D6CD}">
      <dsp:nvSpPr>
        <dsp:cNvPr id="0" name=""/>
        <dsp:cNvSpPr/>
      </dsp:nvSpPr>
      <dsp:spPr>
        <a:xfrm>
          <a:off x="545019" y="4320319"/>
          <a:ext cx="3112120" cy="896541"/>
        </a:xfrm>
        <a:prstGeom prst="roundRect">
          <a:avLst>
            <a:gd name="adj" fmla="val 10000"/>
          </a:avLst>
        </a:prstGeom>
        <a:solidFill>
          <a:schemeClr val="tx1">
            <a:alpha val="8000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/>
            <a:t>Аудиомагнитотеллурическое зондирование (АМТЗ)</a:t>
          </a:r>
          <a:endParaRPr lang="ru-RU" sz="1800" b="1" kern="1200" dirty="0"/>
        </a:p>
      </dsp:txBody>
      <dsp:txXfrm>
        <a:off x="571278" y="4346578"/>
        <a:ext cx="3059602" cy="844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DFAA5-1181-40F7-B87C-02170FB96E6B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9F6AC-C223-4614-9CEA-40289D0BC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25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8BA66-9F6C-442C-9D49-F1C50D4F1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34064-1E54-46A8-B425-AF80EC480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9946B-6A63-4190-A65D-E625418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9077F-3D86-4265-A8E8-39D9C5A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3F820-F36F-40B1-AEBF-D2C2C399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9F5BF-8411-43E9-9E80-D27CC410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62768C-DDB8-459B-A952-ED9DD31F9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89D78-1781-4D8D-B2E9-104F97D9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F9422-7D37-40C7-B89B-BEE0D2DB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485A7-66D8-4C0B-8545-2D71AA8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07DA7C-9537-414F-B481-4599BF949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3B1AE6-70C9-4CE4-8B81-5FCECE519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54011-D6DD-4730-9ACE-55B6038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BFFE5E-57F6-42DE-92AF-D87713FA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E2EA8-1E64-4ED1-9B07-D6943A4E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64193-97D2-4AC3-89E7-D02519C4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C2C7E-A875-44DE-96E1-C1707B537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E2E56-2C49-422B-A8F7-7320BC3D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82507-E803-4D4A-992A-C6A40330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CEF86-612D-40BD-901B-B6EE8FA7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129A2-2220-40F7-BDF6-53912800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5AFDA-7611-4668-8F03-B9196648B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E88E9-277A-4164-83E4-422514B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F117E-7892-460D-8614-95FECD0E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E57C1-B695-4235-BB48-710B5078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CCB80-F074-47BE-ACC3-440DE5E7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4F975-0978-4E48-9334-C4167D465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144AB-AF3E-42A3-87F8-F34481B54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50A596-619C-40F7-93EF-09A89F24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C9634F-0FE5-4C84-8D8C-7A310719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381654-18F5-4DA5-B149-3AD049FE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FBC35-5BB0-4BB1-B53E-0910CE17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0415A9-5D44-47C6-9E93-F3E629DD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AF69A-FBEC-4C41-BEC2-5AD252BD2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AA3283-8A97-4226-89E1-915612F09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1ECDC0-7D5E-473E-91F8-A6FBC73B0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76380C-38AB-45E0-8F3E-DF23216D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EAC0D4-0EB6-400C-8E67-B91CEB0E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78E073-C7FB-439B-BDD1-8DE08E32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DFC7A-6156-4629-AD9E-7DA0FB36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154234-DBDA-4C28-AEE6-78C666C8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BB219A-8942-489F-829B-67D441B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AF32DD-C49D-4AE6-8C05-9CB3AA05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4CC776-5494-4F73-A29C-64730F27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4388C6-44C5-4A3D-8380-ED10DECE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EF87B4-4B36-404C-B38C-07DDEACD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D11E3-6CA8-45CD-9090-1659FF5A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5D5AB-75E4-4AF1-BB0D-4277E33C0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EA3BDA-7FFB-497E-AECF-A1B1D1320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CE23B-961C-423A-A327-BAB6BF6B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001820-D980-4B94-AC91-2EBAACFC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7E41F-75F8-4AEC-9A26-9195EE82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BE142-308A-4D43-ABFB-93D55523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35B36C-D363-4D0E-AA92-7896ED0D0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2E9CC-F861-4517-A5D0-9C8E6A1CA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F437EA-7CF7-4C7D-9ED7-270A9392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6B4BF-2527-4595-A798-3646DC65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36C2D-A2E9-4195-A002-8256B67A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D8E03-F5EA-48EA-841B-53C8E6F6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720598-36BA-4E88-80DF-65FDE359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E39DC-2E0C-4BA9-97E4-D63CFDBCF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C5DB-1650-48F4-89CC-A9600ED76D37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7699C-F729-4B29-AD17-D446794A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CC17E-2827-4858-9BCD-6B4E22CB6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6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nsplash.com/s/photos/geology?utm_source=unsplash&amp;utm_medium=referral&amp;utm_content=creditCopyText" TargetMode="External"/><Relationship Id="rId4" Type="http://schemas.openxmlformats.org/officeDocument/2006/relationships/hyperlink" Target="https://unsplash.com/@drewcoffman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inaifox.ru/wp-content/uploads/2019/05/girvas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6836/42670583.47/0_ecfd3_4bb64161_orig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imonfitall?utm_source=unsplash&amp;utm_medium=referral&amp;utm_content=creditCopyText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s://unsplash.com/s/photos/geology?utm_source=unsplash&amp;utm_medium=referral&amp;utm_content=creditCopyTex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rewcoffman?utm_source=unsplash&amp;utm_medium=referral&amp;utm_content=creditCopyText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unsplash.com/s/photos/geology?utm_source=unsplash&amp;utm_medium=referral&amp;utm_content=creditCopyTex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sia.ru/wp-content/uploads/2019/10/04b9e05e9dd3b9baf08edc58e17eae54_1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rewcoffman?utm_source=unsplash&amp;utm_medium=referral&amp;utm_content=creditCopyTex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hyperlink" Target="https://unsplash.com/s/photos/geology?utm_source=unsplash&amp;utm_medium=referral&amp;utm_content=creditCopyText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unsplash.com/@sxy_selia?utm_source=unsplash&amp;utm_medium=referral&amp;utm_content=creditCopyText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unsplash.com/s/photos/geology?utm_source=unsplash&amp;utm_medium=referral&amp;utm_content=creditCopyText" TargetMode="External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gif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mg-fotki.yandex.ru/get/6836/42670583.47/0_ecfd3_4bb64161_orig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s/photos/geology?utm_source=unsplash&amp;utm_medium=referral&amp;utm_content=creditCopyText" TargetMode="External"/><Relationship Id="rId4" Type="http://schemas.openxmlformats.org/officeDocument/2006/relationships/hyperlink" Target="https://unsplash.com/@jtleniger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jpe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B11668-10F2-4E37-8060-CD555AE45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r="40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50FCA4-06C5-4A28-8819-CCE38BE3B05F}"/>
              </a:ext>
            </a:extLst>
          </p:cNvPr>
          <p:cNvSpPr/>
          <p:nvPr/>
        </p:nvSpPr>
        <p:spPr>
          <a:xfrm>
            <a:off x="820436" y="1223919"/>
            <a:ext cx="7406859" cy="3860951"/>
          </a:xfrm>
          <a:prstGeom prst="rect">
            <a:avLst/>
          </a:prstGeom>
          <a:solidFill>
            <a:schemeClr val="tx1">
              <a:alpha val="72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B9263F-6D3F-41CB-82B9-1EBD8F4A7FCC}"/>
              </a:ext>
            </a:extLst>
          </p:cNvPr>
          <p:cNvSpPr/>
          <p:nvPr/>
        </p:nvSpPr>
        <p:spPr>
          <a:xfrm>
            <a:off x="1311760" y="2088351"/>
            <a:ext cx="65110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Северо-западная геолого-геофизическая компания</a:t>
            </a:r>
            <a:endParaRPr lang="ru-RU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9CB8FC-BB81-4BFE-A0AF-1868AE22F755}"/>
              </a:ext>
            </a:extLst>
          </p:cNvPr>
          <p:cNvSpPr/>
          <p:nvPr/>
        </p:nvSpPr>
        <p:spPr>
          <a:xfrm>
            <a:off x="2734088" y="2756589"/>
            <a:ext cx="3767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"Геокомплекс"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DDF552-AD1C-4F79-B99F-A74F5D771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9" y="3612968"/>
            <a:ext cx="1289307" cy="134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A3EF86-A03C-4C6A-B935-5ED2EC28F2D1}"/>
              </a:ext>
            </a:extLst>
          </p:cNvPr>
          <p:cNvGrpSpPr/>
          <p:nvPr/>
        </p:nvGrpSpPr>
        <p:grpSpPr>
          <a:xfrm>
            <a:off x="1231843" y="57397"/>
            <a:ext cx="9728314" cy="6743205"/>
            <a:chOff x="1231843" y="57397"/>
            <a:chExt cx="9728314" cy="6743205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43E75622-7939-407D-B0DC-23591097BE6E}"/>
                </a:ext>
              </a:extLst>
            </p:cNvPr>
            <p:cNvGrpSpPr/>
            <p:nvPr/>
          </p:nvGrpSpPr>
          <p:grpSpPr>
            <a:xfrm>
              <a:off x="1231843" y="57397"/>
              <a:ext cx="9728314" cy="6743205"/>
              <a:chOff x="63386" y="57397"/>
              <a:chExt cx="9728314" cy="6743205"/>
            </a:xfrm>
          </p:grpSpPr>
          <p:pic>
            <p:nvPicPr>
              <p:cNvPr id="4" name="Рисунок 3" descr="интерпретационная схема, Алдан.jpg">
                <a:extLst>
                  <a:ext uri="{FF2B5EF4-FFF2-40B4-BE49-F238E27FC236}">
                    <a16:creationId xmlns:a16="http://schemas.microsoft.com/office/drawing/2014/main" id="{38532552-DF23-4156-B9B1-3CC8BE514F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t="1267" r="1776" b="6895"/>
              <a:stretch/>
            </p:blipFill>
            <p:spPr>
              <a:xfrm>
                <a:off x="63386" y="57397"/>
                <a:ext cx="9423773" cy="674320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489C4244-FB3F-424A-8A5D-E9CD0C5CE33F}"/>
                  </a:ext>
                </a:extLst>
              </p:cNvPr>
              <p:cNvGrpSpPr/>
              <p:nvPr/>
            </p:nvGrpSpPr>
            <p:grpSpPr>
              <a:xfrm>
                <a:off x="6096000" y="240593"/>
                <a:ext cx="3695700" cy="5870366"/>
                <a:chOff x="-6124964" y="-102307"/>
                <a:chExt cx="5661414" cy="8992768"/>
              </a:xfrm>
            </p:grpSpPr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35AF31EC-94E2-40BA-BF04-E3D4A5F9404D}"/>
                    </a:ext>
                  </a:extLst>
                </p:cNvPr>
                <p:cNvSpPr/>
                <p:nvPr/>
              </p:nvSpPr>
              <p:spPr>
                <a:xfrm>
                  <a:off x="-6124964" y="-102307"/>
                  <a:ext cx="5661414" cy="8992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4" name="Группа 13">
                  <a:extLst>
                    <a:ext uri="{FF2B5EF4-FFF2-40B4-BE49-F238E27FC236}">
                      <a16:creationId xmlns:a16="http://schemas.microsoft.com/office/drawing/2014/main" id="{A2694B8C-A5C8-484D-AB62-D6E25E20B27E}"/>
                    </a:ext>
                  </a:extLst>
                </p:cNvPr>
                <p:cNvGrpSpPr/>
                <p:nvPr/>
              </p:nvGrpSpPr>
              <p:grpSpPr>
                <a:xfrm>
                  <a:off x="-6124964" y="-102307"/>
                  <a:ext cx="5628899" cy="8992768"/>
                  <a:chOff x="-6142892" y="-102307"/>
                  <a:chExt cx="5628899" cy="8992768"/>
                </a:xfrm>
              </p:grpSpPr>
              <p:pic>
                <p:nvPicPr>
                  <p:cNvPr id="6" name="Рисунок 5">
                    <a:extLst>
                      <a:ext uri="{FF2B5EF4-FFF2-40B4-BE49-F238E27FC236}">
                        <a16:creationId xmlns:a16="http://schemas.microsoft.com/office/drawing/2014/main" id="{3166A8A8-6190-47BD-B6B0-3A678768BE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42892" y="-102307"/>
                    <a:ext cx="5609303" cy="3218542"/>
                  </a:xfrm>
                  <a:prstGeom prst="rect">
                    <a:avLst/>
                  </a:prstGeom>
                </p:spPr>
              </p:pic>
              <p:pic>
                <p:nvPicPr>
                  <p:cNvPr id="8" name="Рисунок 7">
                    <a:extLst>
                      <a:ext uri="{FF2B5EF4-FFF2-40B4-BE49-F238E27FC236}">
                        <a16:creationId xmlns:a16="http://schemas.microsoft.com/office/drawing/2014/main" id="{9023B755-F3B7-4F57-8955-D148A2AA0E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24964" y="3110259"/>
                    <a:ext cx="5609303" cy="2473186"/>
                  </a:xfrm>
                  <a:prstGeom prst="rect">
                    <a:avLst/>
                  </a:prstGeom>
                </p:spPr>
              </p:pic>
              <p:pic>
                <p:nvPicPr>
                  <p:cNvPr id="10" name="Рисунок 9">
                    <a:extLst>
                      <a:ext uri="{FF2B5EF4-FFF2-40B4-BE49-F238E27FC236}">
                        <a16:creationId xmlns:a16="http://schemas.microsoft.com/office/drawing/2014/main" id="{2DE60149-3E09-4B5A-98DE-5A68BF5297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r="-351"/>
                  <a:stretch/>
                </p:blipFill>
                <p:spPr>
                  <a:xfrm>
                    <a:off x="-6124964" y="5583446"/>
                    <a:ext cx="5610971" cy="30074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Рисунок 11">
                    <a:extLst>
                      <a:ext uri="{FF2B5EF4-FFF2-40B4-BE49-F238E27FC236}">
                        <a16:creationId xmlns:a16="http://schemas.microsoft.com/office/drawing/2014/main" id="{A44744A4-3A25-4CA7-BA85-50AB8CFBBC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0"/>
                  <a:stretch/>
                </p:blipFill>
                <p:spPr>
                  <a:xfrm>
                    <a:off x="-6124964" y="8590846"/>
                    <a:ext cx="5529621" cy="2996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0A9DE4E-273B-4981-BA58-2A88E1C1B5E1}"/>
                  </a:ext>
                </a:extLst>
              </p:cNvPr>
              <p:cNvSpPr/>
              <p:nvPr/>
            </p:nvSpPr>
            <p:spPr>
              <a:xfrm>
                <a:off x="63386" y="57397"/>
                <a:ext cx="9706000" cy="674320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1856330-4136-4F60-AD35-44BF6C0779DF}"/>
                </a:ext>
              </a:extLst>
            </p:cNvPr>
            <p:cNvSpPr/>
            <p:nvPr/>
          </p:nvSpPr>
          <p:spPr>
            <a:xfrm>
              <a:off x="9251951" y="1241946"/>
              <a:ext cx="1671978" cy="30628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5400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DAD6-6EA9-4CCE-8D56-A31A7F90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"/>
            <a:ext cx="12192000" cy="685502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50FCA4-06C5-4A28-8819-CCE38BE3B05F}"/>
              </a:ext>
            </a:extLst>
          </p:cNvPr>
          <p:cNvSpPr/>
          <p:nvPr/>
        </p:nvSpPr>
        <p:spPr>
          <a:xfrm>
            <a:off x="2392573" y="2383246"/>
            <a:ext cx="7406859" cy="209151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B9263F-6D3F-41CB-82B9-1EBD8F4A7FCC}"/>
              </a:ext>
            </a:extLst>
          </p:cNvPr>
          <p:cNvSpPr/>
          <p:nvPr/>
        </p:nvSpPr>
        <p:spPr>
          <a:xfrm>
            <a:off x="2638230" y="3044279"/>
            <a:ext cx="6915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Поиски коренных золоторудных объектов в пределах </a:t>
            </a:r>
          </a:p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Озерновского рудного поля, п-ов Камчатка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88CBE43-74E8-4D44-B1F8-05B2FCB276FC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13CCC80-A132-493E-84DD-831358A2386C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8DDF552-AD1C-4F79-B99F-A74F5D771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41F2EA-D93D-4ABB-8DE1-9E6AD4751255}"/>
              </a:ext>
            </a:extLst>
          </p:cNvPr>
          <p:cNvSpPr/>
          <p:nvPr/>
        </p:nvSpPr>
        <p:spPr>
          <a:xfrm>
            <a:off x="0" y="6291656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Drew Coffman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E05FD2-F0D1-4100-98EB-CD2B3F6A1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" y="548681"/>
            <a:ext cx="2885729" cy="4105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5BF13C-CFF0-4146-A298-0BDCA42FD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159" y="548680"/>
            <a:ext cx="3015721" cy="4105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45DF24-0FA6-42F9-AE71-02C132685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83" y="548681"/>
            <a:ext cx="3449779" cy="41059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27BEDA8-0F18-4F5E-AFB6-C23E2D88B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4" y="4866962"/>
            <a:ext cx="3222051" cy="15967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A72F33-3F55-4671-8686-69B90B051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74" y="4866962"/>
            <a:ext cx="3222051" cy="1611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FD81CC-E75A-4EDA-BD74-69693E533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5" y="4866962"/>
            <a:ext cx="3222051" cy="16269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1EF9080-E565-4FF8-860E-5EE1CBC4FEBD}"/>
              </a:ext>
            </a:extLst>
          </p:cNvPr>
          <p:cNvCxnSpPr>
            <a:cxnSpLocks/>
          </p:cNvCxnSpPr>
          <p:nvPr/>
        </p:nvCxnSpPr>
        <p:spPr>
          <a:xfrm>
            <a:off x="3746624" y="5619186"/>
            <a:ext cx="563880" cy="0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BC6278D-095F-41EF-935F-A1CD23C2952B}"/>
              </a:ext>
            </a:extLst>
          </p:cNvPr>
          <p:cNvCxnSpPr>
            <a:cxnSpLocks/>
          </p:cNvCxnSpPr>
          <p:nvPr/>
        </p:nvCxnSpPr>
        <p:spPr>
          <a:xfrm>
            <a:off x="7905150" y="5619186"/>
            <a:ext cx="563880" cy="0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D5DFBD-5E67-4B1A-B0C7-908530A9F088}"/>
              </a:ext>
            </a:extLst>
          </p:cNvPr>
          <p:cNvGrpSpPr/>
          <p:nvPr/>
        </p:nvGrpSpPr>
        <p:grpSpPr>
          <a:xfrm>
            <a:off x="2505379" y="-36095"/>
            <a:ext cx="7132788" cy="584775"/>
            <a:chOff x="2505379" y="-36095"/>
            <a:chExt cx="7132788" cy="58477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0E98B15-39EE-4757-9C85-7DFC337FF88B}"/>
                </a:ext>
              </a:extLst>
            </p:cNvPr>
            <p:cNvSpPr/>
            <p:nvPr/>
          </p:nvSpPr>
          <p:spPr>
            <a:xfrm>
              <a:off x="3585499" y="37763"/>
              <a:ext cx="4968552" cy="45116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2FF60D7-91EA-430F-AAE1-78D9294E6A0E}"/>
                </a:ext>
              </a:extLst>
            </p:cNvPr>
            <p:cNvSpPr/>
            <p:nvPr/>
          </p:nvSpPr>
          <p:spPr>
            <a:xfrm>
              <a:off x="2505379" y="-36095"/>
              <a:ext cx="71327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Поиски коренных золоторудных объектов в пределах </a:t>
              </a:r>
            </a:p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Озерновского рудного поля, п-ов Камчатка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2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62BF82-A5DB-4F4D-90C2-654FD213C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3663"/>
            <a:ext cx="4454545" cy="63381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E9BB34-5C51-493D-932E-F0F13B9AB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9" y="440510"/>
            <a:ext cx="5325239" cy="63381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3F0C359-9F27-4C54-A2F6-5B12B8417ABE}"/>
              </a:ext>
            </a:extLst>
          </p:cNvPr>
          <p:cNvGrpSpPr/>
          <p:nvPr/>
        </p:nvGrpSpPr>
        <p:grpSpPr>
          <a:xfrm>
            <a:off x="4005125" y="-50901"/>
            <a:ext cx="4181750" cy="383557"/>
            <a:chOff x="3361942" y="-6087"/>
            <a:chExt cx="4181750" cy="46919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B8CA6A4-B5A0-4FAF-AA27-BD252109A815}"/>
                </a:ext>
              </a:extLst>
            </p:cNvPr>
            <p:cNvSpPr/>
            <p:nvPr/>
          </p:nvSpPr>
          <p:spPr>
            <a:xfrm>
              <a:off x="3585498" y="68325"/>
              <a:ext cx="3734637" cy="39478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66570B7-9C8B-4D62-A2DE-290606241F3F}"/>
                </a:ext>
              </a:extLst>
            </p:cNvPr>
            <p:cNvSpPr/>
            <p:nvPr/>
          </p:nvSpPr>
          <p:spPr>
            <a:xfrm>
              <a:off x="3361942" y="-6087"/>
              <a:ext cx="41817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</a:rPr>
                <a:t>Поиски коренных золоторудных объектов в пределах </a:t>
              </a:r>
            </a:p>
            <a:p>
              <a:pPr algn="ctr"/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</a:rPr>
                <a:t>Озерновского рудного поля, п-ов Камчатка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703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E04E7-B52B-4F3F-80E4-45466E28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9" y="387330"/>
            <a:ext cx="4727970" cy="64372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042A4-1FB0-4DEA-8FF4-166315D3A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64" y="387330"/>
            <a:ext cx="4831965" cy="64372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1F01234-667C-46E2-89E3-51F32D34508D}"/>
              </a:ext>
            </a:extLst>
          </p:cNvPr>
          <p:cNvGrpSpPr/>
          <p:nvPr/>
        </p:nvGrpSpPr>
        <p:grpSpPr>
          <a:xfrm>
            <a:off x="4005125" y="-50901"/>
            <a:ext cx="4181750" cy="383557"/>
            <a:chOff x="3361942" y="-6087"/>
            <a:chExt cx="4181750" cy="46919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F21DE7F-6986-4F0F-A2FA-7C9A783D888C}"/>
                </a:ext>
              </a:extLst>
            </p:cNvPr>
            <p:cNvSpPr/>
            <p:nvPr/>
          </p:nvSpPr>
          <p:spPr>
            <a:xfrm>
              <a:off x="3585498" y="68325"/>
              <a:ext cx="3734637" cy="394784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4426B0E-FC7E-45F5-9820-CF10669938CB}"/>
                </a:ext>
              </a:extLst>
            </p:cNvPr>
            <p:cNvSpPr/>
            <p:nvPr/>
          </p:nvSpPr>
          <p:spPr>
            <a:xfrm>
              <a:off x="3361942" y="-6087"/>
              <a:ext cx="41817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</a:rPr>
                <a:t>Поиски коренных золоторудных объектов в пределах </a:t>
              </a:r>
            </a:p>
            <a:p>
              <a:pPr algn="ctr"/>
              <a:r>
                <a:rPr lang="ru-RU" sz="1200" b="1" dirty="0">
                  <a:solidFill>
                    <a:schemeClr val="bg1">
                      <a:lumMod val="95000"/>
                    </a:schemeClr>
                  </a:solidFill>
                </a:rPr>
                <a:t>Озерновского рудного поля, п-ов Камчатка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84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484BDA-3366-4CB3-8969-9D2EB207A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F48C66-963F-47D9-B9D9-FE9A1D352574}"/>
              </a:ext>
            </a:extLst>
          </p:cNvPr>
          <p:cNvSpPr/>
          <p:nvPr/>
        </p:nvSpPr>
        <p:spPr>
          <a:xfrm>
            <a:off x="2392573" y="2383246"/>
            <a:ext cx="7406859" cy="209151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C164DBB-9A18-4399-991C-5DBC2A35046B}"/>
              </a:ext>
            </a:extLst>
          </p:cNvPr>
          <p:cNvSpPr/>
          <p:nvPr/>
        </p:nvSpPr>
        <p:spPr>
          <a:xfrm>
            <a:off x="2638230" y="3044279"/>
            <a:ext cx="6915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Месторождение коренного золота. </a:t>
            </a:r>
          </a:p>
          <a:p>
            <a:pPr algn="ctr"/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</a:rPr>
              <a:t>Хаутаваара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, респ. Карелия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82B388A-6995-4CA6-9951-D0C79B7A259A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01F56A6-698C-4A44-A127-0DCA02CBC0D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B3DACEB-FE7B-4EF4-8F87-AA8D6CC97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D576D9-2B26-4D45-9214-611134A2247A}"/>
              </a:ext>
            </a:extLst>
          </p:cNvPr>
          <p:cNvSpPr/>
          <p:nvPr/>
        </p:nvSpPr>
        <p:spPr>
          <a:xfrm>
            <a:off x="0" y="6291656"/>
            <a:ext cx="38143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http://sinaifox.ru/wp-content/uploads/2019/05/girvas.jpg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E08904-C6F0-4273-B708-6ECF823D4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393" r="5292" b="20597"/>
          <a:stretch/>
        </p:blipFill>
        <p:spPr>
          <a:xfrm>
            <a:off x="184064" y="551785"/>
            <a:ext cx="2797791" cy="35039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BC40F2-6446-4997-8D16-3D029A67C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37012"/>
            <a:ext cx="4999630" cy="1637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076E70-27D1-4556-929E-3E4629688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1592" r="6391" b="20995"/>
          <a:stretch/>
        </p:blipFill>
        <p:spPr>
          <a:xfrm>
            <a:off x="3298209" y="551785"/>
            <a:ext cx="2797791" cy="3533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34B2F9-9A0D-46E0-82B0-49390FD81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1792" r="8482" b="20597"/>
          <a:stretch/>
        </p:blipFill>
        <p:spPr>
          <a:xfrm>
            <a:off x="6412354" y="551785"/>
            <a:ext cx="2779221" cy="3533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2" descr="hautavara_map">
            <a:extLst>
              <a:ext uri="{FF2B5EF4-FFF2-40B4-BE49-F238E27FC236}">
                <a16:creationId xmlns:a16="http://schemas.microsoft.com/office/drawing/2014/main" id="{B8D8C27F-346E-4631-B5A7-80A5AF23F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/>
          <a:stretch/>
        </p:blipFill>
        <p:spPr bwMode="auto">
          <a:xfrm>
            <a:off x="1847212" y="4234217"/>
            <a:ext cx="3221934" cy="24429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7959D5-A411-4BCA-8D35-16F865C067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4870"/>
          <a:stretch/>
        </p:blipFill>
        <p:spPr>
          <a:xfrm>
            <a:off x="9507930" y="551786"/>
            <a:ext cx="2454164" cy="3533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AEDBF2A-F958-4FA2-AA43-ED3B11FA3E82}"/>
              </a:ext>
            </a:extLst>
          </p:cNvPr>
          <p:cNvGrpSpPr/>
          <p:nvPr/>
        </p:nvGrpSpPr>
        <p:grpSpPr>
          <a:xfrm>
            <a:off x="2505379" y="-36095"/>
            <a:ext cx="7132788" cy="584775"/>
            <a:chOff x="2505379" y="-36095"/>
            <a:chExt cx="7132788" cy="58477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9D0F04-DDEA-4C4B-B7C5-A4621BAD7E7B}"/>
                </a:ext>
              </a:extLst>
            </p:cNvPr>
            <p:cNvSpPr/>
            <p:nvPr/>
          </p:nvSpPr>
          <p:spPr>
            <a:xfrm>
              <a:off x="4295800" y="37763"/>
              <a:ext cx="3547950" cy="45116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E3295AD-5844-4F0F-A42B-CAF132F0140D}"/>
                </a:ext>
              </a:extLst>
            </p:cNvPr>
            <p:cNvSpPr/>
            <p:nvPr/>
          </p:nvSpPr>
          <p:spPr>
            <a:xfrm>
              <a:off x="2505379" y="-36095"/>
              <a:ext cx="71327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Месторождение коренного золота. </a:t>
              </a:r>
            </a:p>
            <a:p>
              <a:pPr algn="ctr"/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Хаутаваара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, респ. Карелия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27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D:\Общая\Отчеты\Отчет Онегозолото Хаутаваара\Центральный\Карелия_Геох+магнитка.jpg">
            <a:extLst>
              <a:ext uri="{FF2B5EF4-FFF2-40B4-BE49-F238E27FC236}">
                <a16:creationId xmlns:a16="http://schemas.microsoft.com/office/drawing/2014/main" id="{911A29A3-0DC2-425B-B6F1-1C72B4B72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300" y="523130"/>
            <a:ext cx="4013570" cy="581173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E500F-B59F-436F-80BA-7FFA18065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1393" r="5292" b="20597"/>
          <a:stretch/>
        </p:blipFill>
        <p:spPr>
          <a:xfrm>
            <a:off x="109182" y="99000"/>
            <a:ext cx="5317806" cy="66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0F7248-B8B2-48E7-9092-20EBE58F9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33" y="4587991"/>
            <a:ext cx="6626629" cy="21710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hautavara_map">
            <a:extLst>
              <a:ext uri="{FF2B5EF4-FFF2-40B4-BE49-F238E27FC236}">
                <a16:creationId xmlns:a16="http://schemas.microsoft.com/office/drawing/2014/main" id="{6794454D-DFDB-430C-9A85-FE2A76D9F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/>
          <a:stretch/>
        </p:blipFill>
        <p:spPr bwMode="auto">
          <a:xfrm>
            <a:off x="5613993" y="986050"/>
            <a:ext cx="3221934" cy="24429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06C2FA-B85E-470D-9ECD-5C900B79D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4870"/>
          <a:stretch/>
        </p:blipFill>
        <p:spPr>
          <a:xfrm>
            <a:off x="9022932" y="341194"/>
            <a:ext cx="2829405" cy="40738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77AB435-6A1F-4B01-95D9-37A2B2230676}"/>
              </a:ext>
            </a:extLst>
          </p:cNvPr>
          <p:cNvGrpSpPr/>
          <p:nvPr/>
        </p:nvGrpSpPr>
        <p:grpSpPr>
          <a:xfrm>
            <a:off x="5450510" y="99000"/>
            <a:ext cx="3508861" cy="584775"/>
            <a:chOff x="4891395" y="-47146"/>
            <a:chExt cx="3508861" cy="58477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466611D-0F87-401E-B550-49BDD5CB5BBA}"/>
                </a:ext>
              </a:extLst>
            </p:cNvPr>
            <p:cNvSpPr/>
            <p:nvPr/>
          </p:nvSpPr>
          <p:spPr>
            <a:xfrm>
              <a:off x="4891395" y="31852"/>
              <a:ext cx="3508861" cy="45116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86BC0633-F120-4C10-BD6E-D0B95B7965D9}"/>
                </a:ext>
              </a:extLst>
            </p:cNvPr>
            <p:cNvSpPr/>
            <p:nvPr/>
          </p:nvSpPr>
          <p:spPr>
            <a:xfrm>
              <a:off x="4891395" y="-47146"/>
              <a:ext cx="35088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Месторождение коренного золота. </a:t>
              </a:r>
            </a:p>
            <a:p>
              <a:pPr algn="ctr"/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Хаутаваара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, респ. Карелия</a:t>
              </a:r>
            </a:p>
          </p:txBody>
        </p:sp>
      </p:grp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C8F2346D-33FD-41EF-8476-3B0046864043}"/>
              </a:ext>
            </a:extLst>
          </p:cNvPr>
          <p:cNvSpPr/>
          <p:nvPr/>
        </p:nvSpPr>
        <p:spPr>
          <a:xfrm>
            <a:off x="3192835" y="1695450"/>
            <a:ext cx="1276350" cy="4143375"/>
          </a:xfrm>
          <a:custGeom>
            <a:avLst/>
            <a:gdLst>
              <a:gd name="connsiteX0" fmla="*/ 0 w 1276350"/>
              <a:gd name="connsiteY0" fmla="*/ 0 h 4143375"/>
              <a:gd name="connsiteX1" fmla="*/ 180975 w 1276350"/>
              <a:gd name="connsiteY1" fmla="*/ 1209675 h 4143375"/>
              <a:gd name="connsiteX2" fmla="*/ 523875 w 1276350"/>
              <a:gd name="connsiteY2" fmla="*/ 2009775 h 4143375"/>
              <a:gd name="connsiteX3" fmla="*/ 1095375 w 1276350"/>
              <a:gd name="connsiteY3" fmla="*/ 3381375 h 4143375"/>
              <a:gd name="connsiteX4" fmla="*/ 1276350 w 1276350"/>
              <a:gd name="connsiteY4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4143375">
                <a:moveTo>
                  <a:pt x="0" y="0"/>
                </a:moveTo>
                <a:cubicBezTo>
                  <a:pt x="46831" y="437356"/>
                  <a:pt x="93663" y="874713"/>
                  <a:pt x="180975" y="1209675"/>
                </a:cubicBezTo>
                <a:cubicBezTo>
                  <a:pt x="268287" y="1544637"/>
                  <a:pt x="371475" y="1647825"/>
                  <a:pt x="523875" y="2009775"/>
                </a:cubicBezTo>
                <a:cubicBezTo>
                  <a:pt x="676275" y="2371725"/>
                  <a:pt x="969963" y="3025775"/>
                  <a:pt x="1095375" y="3381375"/>
                </a:cubicBezTo>
                <a:cubicBezTo>
                  <a:pt x="1220788" y="3736975"/>
                  <a:pt x="1248569" y="3940175"/>
                  <a:pt x="1276350" y="41433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842C2754-F024-436E-8BDD-8F8DC584FED6}"/>
              </a:ext>
            </a:extLst>
          </p:cNvPr>
          <p:cNvSpPr/>
          <p:nvPr/>
        </p:nvSpPr>
        <p:spPr>
          <a:xfrm>
            <a:off x="2000250" y="2286000"/>
            <a:ext cx="1895475" cy="3752850"/>
          </a:xfrm>
          <a:custGeom>
            <a:avLst/>
            <a:gdLst>
              <a:gd name="connsiteX0" fmla="*/ 0 w 1895475"/>
              <a:gd name="connsiteY0" fmla="*/ 0 h 3752850"/>
              <a:gd name="connsiteX1" fmla="*/ 571500 w 1895475"/>
              <a:gd name="connsiteY1" fmla="*/ 1066800 h 3752850"/>
              <a:gd name="connsiteX2" fmla="*/ 895350 w 1895475"/>
              <a:gd name="connsiteY2" fmla="*/ 2409825 h 3752850"/>
              <a:gd name="connsiteX3" fmla="*/ 1895475 w 1895475"/>
              <a:gd name="connsiteY3" fmla="*/ 3752850 h 375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475" h="3752850">
                <a:moveTo>
                  <a:pt x="0" y="0"/>
                </a:moveTo>
                <a:cubicBezTo>
                  <a:pt x="211137" y="332581"/>
                  <a:pt x="422275" y="665162"/>
                  <a:pt x="571500" y="1066800"/>
                </a:cubicBezTo>
                <a:cubicBezTo>
                  <a:pt x="720725" y="1468438"/>
                  <a:pt x="674688" y="1962150"/>
                  <a:pt x="895350" y="2409825"/>
                </a:cubicBezTo>
                <a:cubicBezTo>
                  <a:pt x="1116013" y="2857500"/>
                  <a:pt x="1505744" y="3305175"/>
                  <a:pt x="1895475" y="375285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39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83BF9D-D723-4E34-9B84-BE067DCB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1592" r="6391" b="20995"/>
          <a:stretch/>
        </p:blipFill>
        <p:spPr>
          <a:xfrm>
            <a:off x="150124" y="120548"/>
            <a:ext cx="5273213" cy="66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3D8774-9980-416E-A6D5-62D807A46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70" y="4609748"/>
            <a:ext cx="6625989" cy="217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2" descr="hautavara_map">
            <a:extLst>
              <a:ext uri="{FF2B5EF4-FFF2-40B4-BE49-F238E27FC236}">
                <a16:creationId xmlns:a16="http://schemas.microsoft.com/office/drawing/2014/main" id="{37647471-E67D-4C9E-85DD-892EEDFFF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/>
          <a:stretch/>
        </p:blipFill>
        <p:spPr bwMode="auto">
          <a:xfrm>
            <a:off x="5613993" y="986050"/>
            <a:ext cx="3221934" cy="24429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F08D57-2625-4224-9B4A-4F670EE4C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4870"/>
          <a:stretch/>
        </p:blipFill>
        <p:spPr>
          <a:xfrm>
            <a:off x="9022932" y="341194"/>
            <a:ext cx="2829405" cy="40738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88D858-1BBC-4085-B283-08723147DB4A}"/>
              </a:ext>
            </a:extLst>
          </p:cNvPr>
          <p:cNvGrpSpPr/>
          <p:nvPr/>
        </p:nvGrpSpPr>
        <p:grpSpPr>
          <a:xfrm>
            <a:off x="5450510" y="99000"/>
            <a:ext cx="3508861" cy="584775"/>
            <a:chOff x="4891395" y="-47146"/>
            <a:chExt cx="3508861" cy="58477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277ADD1-16A0-46CF-A2C9-CB1EB6A2AB68}"/>
                </a:ext>
              </a:extLst>
            </p:cNvPr>
            <p:cNvSpPr/>
            <p:nvPr/>
          </p:nvSpPr>
          <p:spPr>
            <a:xfrm>
              <a:off x="4891395" y="31852"/>
              <a:ext cx="3508861" cy="45116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1036080-357C-4420-93B4-7850AD83D3C2}"/>
                </a:ext>
              </a:extLst>
            </p:cNvPr>
            <p:cNvSpPr/>
            <p:nvPr/>
          </p:nvSpPr>
          <p:spPr>
            <a:xfrm>
              <a:off x="4891395" y="-47146"/>
              <a:ext cx="35088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Месторождение коренного золота. </a:t>
              </a:r>
            </a:p>
            <a:p>
              <a:pPr algn="ctr"/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Хаутаваара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, респ. Карелия</a:t>
              </a:r>
            </a:p>
          </p:txBody>
        </p:sp>
      </p:grp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F0E423F2-D197-457F-91C0-A2A3F3D289A6}"/>
              </a:ext>
            </a:extLst>
          </p:cNvPr>
          <p:cNvSpPr/>
          <p:nvPr/>
        </p:nvSpPr>
        <p:spPr>
          <a:xfrm>
            <a:off x="3238500" y="1695450"/>
            <a:ext cx="1276350" cy="4143375"/>
          </a:xfrm>
          <a:custGeom>
            <a:avLst/>
            <a:gdLst>
              <a:gd name="connsiteX0" fmla="*/ 0 w 1276350"/>
              <a:gd name="connsiteY0" fmla="*/ 0 h 4143375"/>
              <a:gd name="connsiteX1" fmla="*/ 180975 w 1276350"/>
              <a:gd name="connsiteY1" fmla="*/ 1209675 h 4143375"/>
              <a:gd name="connsiteX2" fmla="*/ 523875 w 1276350"/>
              <a:gd name="connsiteY2" fmla="*/ 2009775 h 4143375"/>
              <a:gd name="connsiteX3" fmla="*/ 1095375 w 1276350"/>
              <a:gd name="connsiteY3" fmla="*/ 3381375 h 4143375"/>
              <a:gd name="connsiteX4" fmla="*/ 1276350 w 1276350"/>
              <a:gd name="connsiteY4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4143375">
                <a:moveTo>
                  <a:pt x="0" y="0"/>
                </a:moveTo>
                <a:cubicBezTo>
                  <a:pt x="46831" y="437356"/>
                  <a:pt x="93663" y="874713"/>
                  <a:pt x="180975" y="1209675"/>
                </a:cubicBezTo>
                <a:cubicBezTo>
                  <a:pt x="268287" y="1544637"/>
                  <a:pt x="371475" y="1647825"/>
                  <a:pt x="523875" y="2009775"/>
                </a:cubicBezTo>
                <a:cubicBezTo>
                  <a:pt x="676275" y="2371725"/>
                  <a:pt x="969963" y="3025775"/>
                  <a:pt x="1095375" y="3381375"/>
                </a:cubicBezTo>
                <a:cubicBezTo>
                  <a:pt x="1220788" y="3736975"/>
                  <a:pt x="1248569" y="3940175"/>
                  <a:pt x="1276350" y="41433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0FAB0110-526D-4609-B428-1AAC68860C5B}"/>
              </a:ext>
            </a:extLst>
          </p:cNvPr>
          <p:cNvSpPr/>
          <p:nvPr/>
        </p:nvSpPr>
        <p:spPr>
          <a:xfrm>
            <a:off x="2040285" y="2204864"/>
            <a:ext cx="1895475" cy="3752850"/>
          </a:xfrm>
          <a:custGeom>
            <a:avLst/>
            <a:gdLst>
              <a:gd name="connsiteX0" fmla="*/ 0 w 1895475"/>
              <a:gd name="connsiteY0" fmla="*/ 0 h 3752850"/>
              <a:gd name="connsiteX1" fmla="*/ 571500 w 1895475"/>
              <a:gd name="connsiteY1" fmla="*/ 1066800 h 3752850"/>
              <a:gd name="connsiteX2" fmla="*/ 895350 w 1895475"/>
              <a:gd name="connsiteY2" fmla="*/ 2409825 h 3752850"/>
              <a:gd name="connsiteX3" fmla="*/ 1895475 w 1895475"/>
              <a:gd name="connsiteY3" fmla="*/ 3752850 h 375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475" h="3752850">
                <a:moveTo>
                  <a:pt x="0" y="0"/>
                </a:moveTo>
                <a:cubicBezTo>
                  <a:pt x="211137" y="332581"/>
                  <a:pt x="422275" y="665162"/>
                  <a:pt x="571500" y="1066800"/>
                </a:cubicBezTo>
                <a:cubicBezTo>
                  <a:pt x="720725" y="1468438"/>
                  <a:pt x="674688" y="1962150"/>
                  <a:pt x="895350" y="2409825"/>
                </a:cubicBezTo>
                <a:cubicBezTo>
                  <a:pt x="1116013" y="2857500"/>
                  <a:pt x="1505744" y="3305175"/>
                  <a:pt x="1895475" y="375285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9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64FCE-4A70-4BE9-A92D-751F208B3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1792" r="8482" b="20597"/>
          <a:stretch/>
        </p:blipFill>
        <p:spPr>
          <a:xfrm>
            <a:off x="98064" y="99000"/>
            <a:ext cx="5238211" cy="66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5B1728-4E5F-45D2-B395-CE9D38760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947" y="4588200"/>
            <a:ext cx="6625989" cy="217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2" descr="hautavara_map">
            <a:extLst>
              <a:ext uri="{FF2B5EF4-FFF2-40B4-BE49-F238E27FC236}">
                <a16:creationId xmlns:a16="http://schemas.microsoft.com/office/drawing/2014/main" id="{896C443D-5209-4374-9412-4F13E7AB8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/>
          <a:stretch/>
        </p:blipFill>
        <p:spPr bwMode="auto">
          <a:xfrm>
            <a:off x="5613993" y="986050"/>
            <a:ext cx="3221934" cy="24429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713BA9-C1B2-4F84-84D3-9B375C0A9F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34870"/>
          <a:stretch/>
        </p:blipFill>
        <p:spPr>
          <a:xfrm>
            <a:off x="9022932" y="341194"/>
            <a:ext cx="2829405" cy="40738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D89759-5A5A-4AFF-98CF-6C792524BBDE}"/>
              </a:ext>
            </a:extLst>
          </p:cNvPr>
          <p:cNvGrpSpPr/>
          <p:nvPr/>
        </p:nvGrpSpPr>
        <p:grpSpPr>
          <a:xfrm>
            <a:off x="5450510" y="99000"/>
            <a:ext cx="3508861" cy="584775"/>
            <a:chOff x="4891395" y="-47146"/>
            <a:chExt cx="3508861" cy="58477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0CDE066-36B3-4418-B97D-8E169969B6A1}"/>
                </a:ext>
              </a:extLst>
            </p:cNvPr>
            <p:cNvSpPr/>
            <p:nvPr/>
          </p:nvSpPr>
          <p:spPr>
            <a:xfrm>
              <a:off x="4891395" y="31852"/>
              <a:ext cx="3508861" cy="45116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B3EF1ED-B8FC-4730-A17F-80CEAAB35E8A}"/>
                </a:ext>
              </a:extLst>
            </p:cNvPr>
            <p:cNvSpPr/>
            <p:nvPr/>
          </p:nvSpPr>
          <p:spPr>
            <a:xfrm>
              <a:off x="4891395" y="-47146"/>
              <a:ext cx="35088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Месторождение коренного золота. </a:t>
              </a:r>
            </a:p>
            <a:p>
              <a:pPr algn="ctr"/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Хаутаваара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, респ. Карелия</a:t>
              </a:r>
            </a:p>
          </p:txBody>
        </p:sp>
      </p:grp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4F92B55F-A654-47E7-A919-D93895A3B1D9}"/>
              </a:ext>
            </a:extLst>
          </p:cNvPr>
          <p:cNvSpPr/>
          <p:nvPr/>
        </p:nvSpPr>
        <p:spPr>
          <a:xfrm>
            <a:off x="3192835" y="1695450"/>
            <a:ext cx="1276350" cy="4143375"/>
          </a:xfrm>
          <a:custGeom>
            <a:avLst/>
            <a:gdLst>
              <a:gd name="connsiteX0" fmla="*/ 0 w 1276350"/>
              <a:gd name="connsiteY0" fmla="*/ 0 h 4143375"/>
              <a:gd name="connsiteX1" fmla="*/ 180975 w 1276350"/>
              <a:gd name="connsiteY1" fmla="*/ 1209675 h 4143375"/>
              <a:gd name="connsiteX2" fmla="*/ 523875 w 1276350"/>
              <a:gd name="connsiteY2" fmla="*/ 2009775 h 4143375"/>
              <a:gd name="connsiteX3" fmla="*/ 1095375 w 1276350"/>
              <a:gd name="connsiteY3" fmla="*/ 3381375 h 4143375"/>
              <a:gd name="connsiteX4" fmla="*/ 1276350 w 1276350"/>
              <a:gd name="connsiteY4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4143375">
                <a:moveTo>
                  <a:pt x="0" y="0"/>
                </a:moveTo>
                <a:cubicBezTo>
                  <a:pt x="46831" y="437356"/>
                  <a:pt x="93663" y="874713"/>
                  <a:pt x="180975" y="1209675"/>
                </a:cubicBezTo>
                <a:cubicBezTo>
                  <a:pt x="268287" y="1544637"/>
                  <a:pt x="371475" y="1647825"/>
                  <a:pt x="523875" y="2009775"/>
                </a:cubicBezTo>
                <a:cubicBezTo>
                  <a:pt x="676275" y="2371725"/>
                  <a:pt x="969963" y="3025775"/>
                  <a:pt x="1095375" y="3381375"/>
                </a:cubicBezTo>
                <a:cubicBezTo>
                  <a:pt x="1220788" y="3736975"/>
                  <a:pt x="1248569" y="3940175"/>
                  <a:pt x="1276350" y="414337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B1B0B26F-6326-444D-BC20-06C03E9C45C3}"/>
              </a:ext>
            </a:extLst>
          </p:cNvPr>
          <p:cNvSpPr/>
          <p:nvPr/>
        </p:nvSpPr>
        <p:spPr>
          <a:xfrm>
            <a:off x="2000250" y="2204864"/>
            <a:ext cx="1895475" cy="3752850"/>
          </a:xfrm>
          <a:custGeom>
            <a:avLst/>
            <a:gdLst>
              <a:gd name="connsiteX0" fmla="*/ 0 w 1895475"/>
              <a:gd name="connsiteY0" fmla="*/ 0 h 3752850"/>
              <a:gd name="connsiteX1" fmla="*/ 571500 w 1895475"/>
              <a:gd name="connsiteY1" fmla="*/ 1066800 h 3752850"/>
              <a:gd name="connsiteX2" fmla="*/ 895350 w 1895475"/>
              <a:gd name="connsiteY2" fmla="*/ 2409825 h 3752850"/>
              <a:gd name="connsiteX3" fmla="*/ 1895475 w 1895475"/>
              <a:gd name="connsiteY3" fmla="*/ 3752850 h 375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475" h="3752850">
                <a:moveTo>
                  <a:pt x="0" y="0"/>
                </a:moveTo>
                <a:cubicBezTo>
                  <a:pt x="211137" y="332581"/>
                  <a:pt x="422275" y="665162"/>
                  <a:pt x="571500" y="1066800"/>
                </a:cubicBezTo>
                <a:cubicBezTo>
                  <a:pt x="720725" y="1468438"/>
                  <a:pt x="674688" y="1962150"/>
                  <a:pt x="895350" y="2409825"/>
                </a:cubicBezTo>
                <a:cubicBezTo>
                  <a:pt x="1116013" y="2857500"/>
                  <a:pt x="1505744" y="3305175"/>
                  <a:pt x="1895475" y="375285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35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94B0BA-6DA0-4288-8C4D-419F2BF6B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7F43D9-08F5-47A9-B8F6-4425F52C5CA6}"/>
              </a:ext>
            </a:extLst>
          </p:cNvPr>
          <p:cNvSpPr/>
          <p:nvPr/>
        </p:nvSpPr>
        <p:spPr>
          <a:xfrm>
            <a:off x="2392573" y="2383246"/>
            <a:ext cx="7406859" cy="209151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D66615-5A5F-4247-B813-4B9A56DE111E}"/>
              </a:ext>
            </a:extLst>
          </p:cNvPr>
          <p:cNvSpPr/>
          <p:nvPr/>
        </p:nvSpPr>
        <p:spPr>
          <a:xfrm>
            <a:off x="2638229" y="2694347"/>
            <a:ext cx="69155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Оптимальный комплекс геофизических методов при поисках рудных залежей Лебединского типа на примере месторождения «Мраморное»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</a:rPr>
              <a:t>Алданского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 района</a:t>
            </a:r>
            <a:endParaRPr lang="ru-RU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CCECDFD-6777-4BAC-829A-A21104CB37E3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856A720-5D4A-4C9B-A7A6-F749CD1CDC7F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32F4957-096B-46CC-9B41-6EE958721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72531F-DD20-4F26-A50B-DFD61BEE8EC9}"/>
              </a:ext>
            </a:extLst>
          </p:cNvPr>
          <p:cNvSpPr/>
          <p:nvPr/>
        </p:nvSpPr>
        <p:spPr>
          <a:xfrm>
            <a:off x="0" y="6291656"/>
            <a:ext cx="5136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http://img-fotki.yandex.ru/get/6836/42670583.47/0_ecfd3_4bb64161_orig.jpg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18E5E3-601E-4D8E-84BA-DC114D9B2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A26996-B53B-4D02-835C-5779C3414631}"/>
              </a:ext>
            </a:extLst>
          </p:cNvPr>
          <p:cNvSpPr/>
          <p:nvPr/>
        </p:nvSpPr>
        <p:spPr>
          <a:xfrm>
            <a:off x="-19054" y="6535467"/>
            <a:ext cx="23061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Simon 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Fitall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" name="Picture 11" descr="http://n-wgc.ru/map/rok+dT.jpg">
            <a:extLst>
              <a:ext uri="{FF2B5EF4-FFF2-40B4-BE49-F238E27FC236}">
                <a16:creationId xmlns:a16="http://schemas.microsoft.com/office/drawing/2014/main" id="{7F2D329B-9F89-4D33-9725-46575F01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44" y="1009516"/>
            <a:ext cx="3846371" cy="555526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4" descr="http://n-wgc.ru/map/rok+etd.jpg">
            <a:extLst>
              <a:ext uri="{FF2B5EF4-FFF2-40B4-BE49-F238E27FC236}">
                <a16:creationId xmlns:a16="http://schemas.microsoft.com/office/drawing/2014/main" id="{C4E742BD-75F2-4054-B279-AA811518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6223" y="1009829"/>
            <a:ext cx="3845952" cy="5554663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4B802C6-FA97-46E1-A6EA-4E7A4DFB3103}"/>
              </a:ext>
            </a:extLst>
          </p:cNvPr>
          <p:cNvSpPr/>
          <p:nvPr/>
        </p:nvSpPr>
        <p:spPr>
          <a:xfrm>
            <a:off x="3273088" y="104279"/>
            <a:ext cx="5645830" cy="79605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887B33-2121-41C1-887A-1AD85F774A2D}"/>
              </a:ext>
            </a:extLst>
          </p:cNvPr>
          <p:cNvSpPr/>
          <p:nvPr/>
        </p:nvSpPr>
        <p:spPr>
          <a:xfrm>
            <a:off x="2638230" y="104279"/>
            <a:ext cx="6915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Месторождение коренного золота </a:t>
            </a:r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</a:rPr>
              <a:t>Мпопо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Республика Ангола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3F09A6-3F8D-497E-AA64-79393B38A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83" y="1004845"/>
            <a:ext cx="3277969" cy="55525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1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75B03E-0302-4C83-93B2-025D4017AC7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"/>
            <a:ext cx="12192000" cy="685502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BFFC7A-37C1-4879-82F7-F9C0002C8ED2}"/>
              </a:ext>
            </a:extLst>
          </p:cNvPr>
          <p:cNvSpPr/>
          <p:nvPr/>
        </p:nvSpPr>
        <p:spPr>
          <a:xfrm>
            <a:off x="44923" y="6579507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Drew Coffman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2771187-A0D3-426A-9208-945C3EE387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"/>
          <a:stretch/>
        </p:blipFill>
        <p:spPr>
          <a:xfrm>
            <a:off x="508495" y="3375310"/>
            <a:ext cx="3573891" cy="3204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9BC9201-88B0-454B-9C14-0D2895ADB1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14" y="3375310"/>
            <a:ext cx="3564891" cy="3204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357A001-38BA-4AB5-BDD7-6302225430DC}"/>
              </a:ext>
            </a:extLst>
          </p:cNvPr>
          <p:cNvGrpSpPr/>
          <p:nvPr/>
        </p:nvGrpSpPr>
        <p:grpSpPr>
          <a:xfrm>
            <a:off x="3665673" y="1174988"/>
            <a:ext cx="4869655" cy="3274379"/>
            <a:chOff x="11826" y="868755"/>
            <a:chExt cx="4857965" cy="3266518"/>
          </a:xfrm>
        </p:grpSpPr>
        <p:pic>
          <p:nvPicPr>
            <p:cNvPr id="3" name="Picture 2" descr="D:\СЗГК\Сайт\Новые картинки для сайта\рис1 НЗ.jpg">
              <a:extLst>
                <a:ext uri="{FF2B5EF4-FFF2-40B4-BE49-F238E27FC236}">
                  <a16:creationId xmlns:a16="http://schemas.microsoft.com/office/drawing/2014/main" id="{539A4150-16CD-4507-86C4-58D94E2CFE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t="7757" b="47641"/>
            <a:stretch/>
          </p:blipFill>
          <p:spPr bwMode="auto">
            <a:xfrm>
              <a:off x="11826" y="868755"/>
              <a:ext cx="4857965" cy="326651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3017591-7821-4012-9F5D-809F71ADDDA2}"/>
                </a:ext>
              </a:extLst>
            </p:cNvPr>
            <p:cNvSpPr/>
            <p:nvPr/>
          </p:nvSpPr>
          <p:spPr>
            <a:xfrm>
              <a:off x="11826" y="3630305"/>
              <a:ext cx="4249067" cy="504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E0FB0C3-F625-4BB3-803B-97D870B98596}"/>
              </a:ext>
            </a:extLst>
          </p:cNvPr>
          <p:cNvGrpSpPr/>
          <p:nvPr/>
        </p:nvGrpSpPr>
        <p:grpSpPr>
          <a:xfrm>
            <a:off x="2874333" y="120897"/>
            <a:ext cx="6443333" cy="880811"/>
            <a:chOff x="2405246" y="93489"/>
            <a:chExt cx="6443333" cy="880811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186F11C-5439-4ED3-A442-2C35F46BEA99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178FFDFB-9C48-4194-A12C-732068F2CD7C}"/>
                </a:ext>
              </a:extLst>
            </p:cNvPr>
            <p:cNvSpPr/>
            <p:nvPr/>
          </p:nvSpPr>
          <p:spPr>
            <a:xfrm>
              <a:off x="2405247" y="157673"/>
              <a:ext cx="64433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</a:rPr>
                <a:t>Поиски полиметаллических (свинцово-цинковых) руд.</a:t>
              </a:r>
            </a:p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</a:rPr>
                <a:t>Месторождение Павловское, о. Новая Земля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748E5D5-47EA-4748-BA89-D1B05464E418}"/>
              </a:ext>
            </a:extLst>
          </p:cNvPr>
          <p:cNvGrpSpPr/>
          <p:nvPr/>
        </p:nvGrpSpPr>
        <p:grpSpPr>
          <a:xfrm>
            <a:off x="508495" y="1783819"/>
            <a:ext cx="3229804" cy="2259556"/>
            <a:chOff x="880833" y="1590505"/>
            <a:chExt cx="3229804" cy="2259556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059F4F25-009A-40F7-A5E4-BFD2EFFE34DC}"/>
                </a:ext>
              </a:extLst>
            </p:cNvPr>
            <p:cNvGrpSpPr/>
            <p:nvPr/>
          </p:nvGrpSpPr>
          <p:grpSpPr>
            <a:xfrm>
              <a:off x="880833" y="1590505"/>
              <a:ext cx="3229804" cy="949502"/>
              <a:chOff x="9210946" y="-206644"/>
              <a:chExt cx="3066245" cy="949502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8D172746-D079-4E4D-9805-1DDF0EAD8E99}"/>
                  </a:ext>
                </a:extLst>
              </p:cNvPr>
              <p:cNvGrpSpPr/>
              <p:nvPr/>
            </p:nvGrpSpPr>
            <p:grpSpPr>
              <a:xfrm>
                <a:off x="9210946" y="-206644"/>
                <a:ext cx="1815000" cy="949502"/>
                <a:chOff x="7967941" y="-156230"/>
                <a:chExt cx="1815000" cy="949502"/>
              </a:xfrm>
            </p:grpSpPr>
            <p:sp>
              <p:nvSpPr>
                <p:cNvPr id="12" name="Прямоугольник 11">
                  <a:extLst>
                    <a:ext uri="{FF2B5EF4-FFF2-40B4-BE49-F238E27FC236}">
                      <a16:creationId xmlns:a16="http://schemas.microsoft.com/office/drawing/2014/main" id="{4B2276E2-4517-49DF-B7C7-974EC2A09F9B}"/>
                    </a:ext>
                  </a:extLst>
                </p:cNvPr>
                <p:cNvSpPr/>
                <p:nvPr/>
              </p:nvSpPr>
              <p:spPr>
                <a:xfrm>
                  <a:off x="7967941" y="-156230"/>
                  <a:ext cx="1800699" cy="949502"/>
                </a:xfrm>
                <a:prstGeom prst="rect">
                  <a:avLst/>
                </a:prstGeom>
                <a:solidFill>
                  <a:schemeClr val="tx1">
                    <a:alpha val="80000"/>
                  </a:schemeClr>
                </a:solidFill>
                <a:ln>
                  <a:solidFill>
                    <a:srgbClr val="348454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A898FA57-E2C8-4679-A6C9-F8881D5FA5CF}"/>
                    </a:ext>
                  </a:extLst>
                </p:cNvPr>
                <p:cNvSpPr/>
                <p:nvPr/>
              </p:nvSpPr>
              <p:spPr>
                <a:xfrm>
                  <a:off x="7967941" y="92793"/>
                  <a:ext cx="181500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Геоэлектрические разрезы УЭС</a:t>
                  </a:r>
                </a:p>
              </p:txBody>
            </p:sp>
          </p:grpSp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9D10635B-BB6F-4358-A8BB-98C3F685CB84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 flipV="1">
                <a:off x="11011645" y="258581"/>
                <a:ext cx="1265546" cy="9526"/>
              </a:xfrm>
              <a:prstGeom prst="line">
                <a:avLst/>
              </a:prstGeom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88CC0B3A-3531-4B3B-8951-AD92D8695F5B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1829209" y="2540007"/>
              <a:ext cx="238742" cy="1310054"/>
            </a:xfrm>
            <a:prstGeom prst="line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748B846-EF9C-4C38-9E46-7982A40FC844}"/>
              </a:ext>
            </a:extLst>
          </p:cNvPr>
          <p:cNvGrpSpPr/>
          <p:nvPr/>
        </p:nvGrpSpPr>
        <p:grpSpPr>
          <a:xfrm>
            <a:off x="7953150" y="1783819"/>
            <a:ext cx="3730355" cy="2159365"/>
            <a:chOff x="7883794" y="977323"/>
            <a:chExt cx="3730355" cy="2159365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583AE11-F930-454E-80C4-57F25F10F7C3}"/>
                </a:ext>
              </a:extLst>
            </p:cNvPr>
            <p:cNvGrpSpPr/>
            <p:nvPr/>
          </p:nvGrpSpPr>
          <p:grpSpPr>
            <a:xfrm>
              <a:off x="9702334" y="977323"/>
              <a:ext cx="1911815" cy="2159365"/>
              <a:chOff x="9210946" y="-206644"/>
              <a:chExt cx="1815000" cy="2159365"/>
            </a:xfrm>
          </p:grpSpPr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4A700E19-2435-4571-A19E-07681D76DE53}"/>
                  </a:ext>
                </a:extLst>
              </p:cNvPr>
              <p:cNvGrpSpPr/>
              <p:nvPr/>
            </p:nvGrpSpPr>
            <p:grpSpPr>
              <a:xfrm>
                <a:off x="9210946" y="-206644"/>
                <a:ext cx="1815000" cy="949502"/>
                <a:chOff x="7967941" y="-156230"/>
                <a:chExt cx="1815000" cy="949502"/>
              </a:xfrm>
            </p:grpSpPr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BF7343C8-C2BA-4B3F-A06B-3A94B4F9A854}"/>
                    </a:ext>
                  </a:extLst>
                </p:cNvPr>
                <p:cNvSpPr/>
                <p:nvPr/>
              </p:nvSpPr>
              <p:spPr>
                <a:xfrm>
                  <a:off x="7967942" y="-156230"/>
                  <a:ext cx="1800699" cy="949502"/>
                </a:xfrm>
                <a:prstGeom prst="rect">
                  <a:avLst/>
                </a:prstGeom>
                <a:solidFill>
                  <a:schemeClr val="tx1">
                    <a:alpha val="80000"/>
                  </a:schemeClr>
                </a:solidFill>
                <a:ln>
                  <a:solidFill>
                    <a:srgbClr val="348454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id="{5E61AEEC-C7C5-439F-B42D-D5C5F43D1872}"/>
                    </a:ext>
                  </a:extLst>
                </p:cNvPr>
                <p:cNvSpPr/>
                <p:nvPr/>
              </p:nvSpPr>
              <p:spPr>
                <a:xfrm>
                  <a:off x="7967941" y="-4645"/>
                  <a:ext cx="181500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 Геоэлектрические разрезы </a:t>
                  </a:r>
                  <a:endParaRPr lang="en-US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</a:rPr>
                    <a:t>поляризуемости</a:t>
                  </a:r>
                  <a:endParaRPr lang="en-US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p:grp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A1E81BA1-ADBD-479B-B724-8E239B5FDE9F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 flipH="1">
                <a:off x="9907489" y="742858"/>
                <a:ext cx="203808" cy="1209863"/>
              </a:xfrm>
              <a:prstGeom prst="line">
                <a:avLst/>
              </a:prstGeom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154EDF16-C949-46E8-9E68-EFC699967B9C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7883794" y="1452074"/>
              <a:ext cx="1818540" cy="965154"/>
            </a:xfrm>
            <a:prstGeom prst="line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3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B7076B-01DB-46A7-AC8D-DC6B54B46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9B7C6C-A107-4ECF-A033-5466FC7F737E}"/>
              </a:ext>
            </a:extLst>
          </p:cNvPr>
          <p:cNvSpPr/>
          <p:nvPr/>
        </p:nvSpPr>
        <p:spPr>
          <a:xfrm>
            <a:off x="3062514" y="2383247"/>
            <a:ext cx="6066978" cy="140498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29CBD6-6006-4386-A5C1-4778113CC52A}"/>
              </a:ext>
            </a:extLst>
          </p:cNvPr>
          <p:cNvSpPr/>
          <p:nvPr/>
        </p:nvSpPr>
        <p:spPr>
          <a:xfrm>
            <a:off x="2638229" y="2694347"/>
            <a:ext cx="6915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Медно-цинковые руды. </a:t>
            </a:r>
          </a:p>
          <a:p>
            <a:pPr algn="ctr"/>
            <a:r>
              <a:rPr lang="ru-RU" sz="2200" b="1" dirty="0" err="1">
                <a:solidFill>
                  <a:schemeClr val="bg1">
                    <a:lumMod val="95000"/>
                  </a:schemeClr>
                </a:solidFill>
              </a:rPr>
              <a:t>Уткинское</a:t>
            </a:r>
            <a:r>
              <a:rPr lang="ru-RU" sz="2200" b="1" dirty="0">
                <a:solidFill>
                  <a:schemeClr val="bg1">
                    <a:lumMod val="95000"/>
                  </a:schemeClr>
                </a:solidFill>
              </a:rPr>
              <a:t> месторождение, Урал</a:t>
            </a:r>
            <a:endParaRPr lang="ru-RU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11AC6B6-236E-485C-BF02-0A8F0CE152C0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1EF2A11-F2A6-420A-9AAD-81AD00D41943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7CDD97B-06DE-4673-AF86-2027521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13A3A3-6920-4C2E-B4B6-33A4B3E6F8F3}"/>
              </a:ext>
            </a:extLst>
          </p:cNvPr>
          <p:cNvSpPr/>
          <p:nvPr/>
        </p:nvSpPr>
        <p:spPr>
          <a:xfrm>
            <a:off x="0" y="6291656"/>
            <a:ext cx="58332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http://ysia.ru/wp-content/uploads/2019/10/04b9e05e9dd3b9baf08edc58e17eae54_1.jpg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824A0-7E41-4703-921F-5220ABC41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2646"/>
          <a:stretch/>
        </p:blipFill>
        <p:spPr>
          <a:xfrm>
            <a:off x="586786" y="115000"/>
            <a:ext cx="11018428" cy="662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0002F51-22EA-4827-A7AA-473C4654173C}"/>
              </a:ext>
            </a:extLst>
          </p:cNvPr>
          <p:cNvGrpSpPr/>
          <p:nvPr/>
        </p:nvGrpSpPr>
        <p:grpSpPr>
          <a:xfrm>
            <a:off x="8291696" y="980728"/>
            <a:ext cx="3295052" cy="648072"/>
            <a:chOff x="2405246" y="93489"/>
            <a:chExt cx="6443333" cy="88081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6EF2139-59E0-45E1-B21B-BDF36283BA5B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A488782-1FBB-4BED-AAD8-E78C37DBD096}"/>
                </a:ext>
              </a:extLst>
            </p:cNvPr>
            <p:cNvSpPr/>
            <p:nvPr/>
          </p:nvSpPr>
          <p:spPr>
            <a:xfrm>
              <a:off x="2405248" y="115473"/>
              <a:ext cx="6443331" cy="794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Медно-цинковые руды. </a:t>
              </a:r>
            </a:p>
            <a:p>
              <a:pPr algn="ctr"/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Уткинское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месторождение, Урал</a:t>
              </a:r>
              <a:endParaRPr lang="ru-RU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0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9BD2D5-5638-4422-A50C-51661DC5FB4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"/>
            <a:ext cx="12192000" cy="685502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609D42-0143-491E-AD7F-B35E185EEFD6}"/>
              </a:ext>
            </a:extLst>
          </p:cNvPr>
          <p:cNvSpPr/>
          <p:nvPr/>
        </p:nvSpPr>
        <p:spPr>
          <a:xfrm>
            <a:off x="0" y="6291656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Drew Coffman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4B1109-9C81-4023-8D9F-DA9C78C473E5}"/>
              </a:ext>
            </a:extLst>
          </p:cNvPr>
          <p:cNvSpPr/>
          <p:nvPr/>
        </p:nvSpPr>
        <p:spPr>
          <a:xfrm>
            <a:off x="2697189" y="244057"/>
            <a:ext cx="6797622" cy="72835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63D200-C761-4F17-B914-516BA9175210}"/>
              </a:ext>
            </a:extLst>
          </p:cNvPr>
          <p:cNvSpPr/>
          <p:nvPr/>
        </p:nvSpPr>
        <p:spPr>
          <a:xfrm>
            <a:off x="2697188" y="244057"/>
            <a:ext cx="6797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Поиски областей </a:t>
            </a:r>
            <a:r>
              <a:rPr lang="ru-RU" sz="2000" b="1" dirty="0" err="1">
                <a:solidFill>
                  <a:schemeClr val="bg1">
                    <a:lumMod val="95000"/>
                  </a:schemeClr>
                </a:solidFill>
              </a:rPr>
              <a:t>карстообразования</a:t>
            </a:r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 при строительстве скоростной автомагистрали Москва-Санкт-Петербург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A6FD6-B82E-4BC7-9063-338A7EB09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2828" r="1667" b="10765"/>
          <a:stretch/>
        </p:blipFill>
        <p:spPr>
          <a:xfrm>
            <a:off x="290285" y="1922856"/>
            <a:ext cx="11611430" cy="436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C2A7D03-BFA8-410F-B6EF-ADF62108BF4C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2046C9D-D126-438A-AEAA-73BD67C19D6B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516E79A-E4C6-4C92-88BB-77ECDBD2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3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202C9-8165-4D99-A091-B25080CF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2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2D1384-2816-45A1-9DF6-8A554C54D09C}"/>
              </a:ext>
            </a:extLst>
          </p:cNvPr>
          <p:cNvSpPr/>
          <p:nvPr/>
        </p:nvSpPr>
        <p:spPr>
          <a:xfrm>
            <a:off x="19987" y="6452602"/>
            <a:ext cx="3173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Sangga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Rima Roman 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Selia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D4C3C96-92C4-4A30-9654-7559D2CAC01E}"/>
              </a:ext>
            </a:extLst>
          </p:cNvPr>
          <p:cNvGrpSpPr/>
          <p:nvPr/>
        </p:nvGrpSpPr>
        <p:grpSpPr>
          <a:xfrm>
            <a:off x="388037" y="155960"/>
            <a:ext cx="8184546" cy="737028"/>
            <a:chOff x="2638229" y="2450197"/>
            <a:chExt cx="6036261" cy="140498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0C249F7-BFCF-4565-A22C-D4FA8CE5674A}"/>
                </a:ext>
              </a:extLst>
            </p:cNvPr>
            <p:cNvSpPr/>
            <p:nvPr/>
          </p:nvSpPr>
          <p:spPr>
            <a:xfrm>
              <a:off x="2638230" y="2450197"/>
              <a:ext cx="6036260" cy="14049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1E01F71-05F1-415A-AFE9-F42E36FC7346}"/>
                </a:ext>
              </a:extLst>
            </p:cNvPr>
            <p:cNvSpPr/>
            <p:nvPr/>
          </p:nvSpPr>
          <p:spPr>
            <a:xfrm>
              <a:off x="2638229" y="2767966"/>
              <a:ext cx="6036261" cy="704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</a:rPr>
                <a:t>Рекомендуемый </a:t>
              </a:r>
              <a:r>
                <a:rPr lang="ru-RU" b="1">
                  <a:solidFill>
                    <a:schemeClr val="bg1">
                      <a:lumMod val="95000"/>
                    </a:schemeClr>
                  </a:solidFill>
                </a:rPr>
                <a:t>комплекс геофизических </a:t>
              </a:r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</a:rPr>
                <a:t>работ</a:t>
              </a:r>
            </a:p>
          </p:txBody>
        </p:sp>
      </p:grp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E11EE06-825B-45FF-9908-DD01ED7594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2618046"/>
              </p:ext>
            </p:extLst>
          </p:nvPr>
        </p:nvGraphicFramePr>
        <p:xfrm>
          <a:off x="-24431" y="1212629"/>
          <a:ext cx="4202159" cy="522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9EEDB8E-3A65-42FD-BCBF-3DEC8AD94A23}"/>
              </a:ext>
            </a:extLst>
          </p:cNvPr>
          <p:cNvSpPr/>
          <p:nvPr/>
        </p:nvSpPr>
        <p:spPr>
          <a:xfrm>
            <a:off x="3911946" y="2997032"/>
            <a:ext cx="1224136" cy="270449"/>
          </a:xfrm>
          <a:prstGeom prst="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0D1E05A2-5D10-4995-BDE1-7CA900A80F5D}"/>
              </a:ext>
            </a:extLst>
          </p:cNvPr>
          <p:cNvSpPr/>
          <p:nvPr/>
        </p:nvSpPr>
        <p:spPr>
          <a:xfrm>
            <a:off x="3911946" y="4479846"/>
            <a:ext cx="1224136" cy="270449"/>
          </a:xfrm>
          <a:prstGeom prst="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58D42C8-29D9-48AC-9C87-BFA797D0A4A7}"/>
              </a:ext>
            </a:extLst>
          </p:cNvPr>
          <p:cNvSpPr/>
          <p:nvPr/>
        </p:nvSpPr>
        <p:spPr>
          <a:xfrm>
            <a:off x="3911946" y="5956515"/>
            <a:ext cx="1224136" cy="270449"/>
          </a:xfrm>
          <a:prstGeom prst="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усеченные противолежащие углы 12">
            <a:extLst>
              <a:ext uri="{FF2B5EF4-FFF2-40B4-BE49-F238E27FC236}">
                <a16:creationId xmlns:a16="http://schemas.microsoft.com/office/drawing/2014/main" id="{119CB19D-CE5A-4262-BEA1-C5BF368E541E}"/>
              </a:ext>
            </a:extLst>
          </p:cNvPr>
          <p:cNvSpPr/>
          <p:nvPr/>
        </p:nvSpPr>
        <p:spPr>
          <a:xfrm>
            <a:off x="5411629" y="973375"/>
            <a:ext cx="5256584" cy="1368152"/>
          </a:xfrm>
          <a:prstGeom prst="snip2DiagRect">
            <a:avLst/>
          </a:prstGeom>
          <a:solidFill>
            <a:schemeClr val="dk1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Решение структурно-картировочных задач, уточнения границ потенциально рудоносных блоков пород и особенностей их внутреннего строения</a:t>
            </a: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id="{602F6C2C-95EE-40F6-AC69-6C391819C18C}"/>
              </a:ext>
            </a:extLst>
          </p:cNvPr>
          <p:cNvSpPr/>
          <p:nvPr/>
        </p:nvSpPr>
        <p:spPr>
          <a:xfrm>
            <a:off x="5423681" y="2454326"/>
            <a:ext cx="5256584" cy="1368152"/>
          </a:xfrm>
          <a:prstGeom prst="snip2DiagRect">
            <a:avLst/>
          </a:prstGeom>
          <a:solidFill>
            <a:schemeClr val="dk1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/>
              <a:t>Выделения и локализации аномальных зон проводимости и поляризуемости дифференциации и классификации этих объектов по объемному содержанию электронопроводящих включений с построением геоэлектрических 2D разрезов </a:t>
            </a:r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id="{8CDCE813-29DD-418C-8DEA-583B080D416D}"/>
              </a:ext>
            </a:extLst>
          </p:cNvPr>
          <p:cNvSpPr/>
          <p:nvPr/>
        </p:nvSpPr>
        <p:spPr>
          <a:xfrm>
            <a:off x="5423681" y="5407664"/>
            <a:ext cx="5256584" cy="1368152"/>
          </a:xfrm>
          <a:prstGeom prst="snip2DiagRect">
            <a:avLst/>
          </a:prstGeom>
          <a:solidFill>
            <a:schemeClr val="dk1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Выделения и локализации аномальных зон проводимости глубинных объектов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1C9E84E8-8D6E-49BA-AAE9-A60E6896ABEA}"/>
              </a:ext>
            </a:extLst>
          </p:cNvPr>
          <p:cNvSpPr/>
          <p:nvPr/>
        </p:nvSpPr>
        <p:spPr>
          <a:xfrm>
            <a:off x="3911946" y="1511296"/>
            <a:ext cx="1224136" cy="270449"/>
          </a:xfrm>
          <a:prstGeom prst="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усеченные противолежащие углы 16">
            <a:extLst>
              <a:ext uri="{FF2B5EF4-FFF2-40B4-BE49-F238E27FC236}">
                <a16:creationId xmlns:a16="http://schemas.microsoft.com/office/drawing/2014/main" id="{F2807DB5-679D-4430-BEAD-34762E31C32A}"/>
              </a:ext>
            </a:extLst>
          </p:cNvPr>
          <p:cNvSpPr/>
          <p:nvPr/>
        </p:nvSpPr>
        <p:spPr>
          <a:xfrm>
            <a:off x="5411629" y="3930995"/>
            <a:ext cx="5256584" cy="1368152"/>
          </a:xfrm>
          <a:prstGeom prst="snip2DiagRect">
            <a:avLst/>
          </a:prstGeom>
          <a:solidFill>
            <a:schemeClr val="dk1">
              <a:alpha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/>
              <a:t>Определение основных геометрических параметров и положения в пространстве аномалообразующих объектов с построением геоэлектрических 2D разрезов и 3</a:t>
            </a:r>
            <a:r>
              <a:rPr lang="en-US" dirty="0"/>
              <a:t>D </a:t>
            </a:r>
            <a:r>
              <a:rPr lang="ru-RU" dirty="0"/>
              <a:t>моделей.</a:t>
            </a:r>
          </a:p>
        </p:txBody>
      </p:sp>
    </p:spTree>
    <p:extLst>
      <p:ext uri="{BB962C8B-B14F-4D97-AF65-F5344CB8AC3E}">
        <p14:creationId xmlns:p14="http://schemas.microsoft.com/office/powerpoint/2010/main" val="29904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A88B-B6F4-4C0F-952B-500E7738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6" y="603487"/>
            <a:ext cx="1866900" cy="2457450"/>
          </a:xfrm>
          <a:prstGeom prst="rect">
            <a:avLst/>
          </a:prstGeom>
          <a:ln w="1270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27843-44DE-4EDC-9B98-CA162051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0" b="24559"/>
          <a:stretch/>
        </p:blipFill>
        <p:spPr>
          <a:xfrm>
            <a:off x="4416364" y="5104392"/>
            <a:ext cx="3041676" cy="938892"/>
          </a:xfrm>
          <a:prstGeom prst="rect">
            <a:avLst/>
          </a:prstGeom>
          <a:ln w="1270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6C3517-6463-4BE8-9D87-95639E180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13569" r="9622" b="17778"/>
          <a:stretch/>
        </p:blipFill>
        <p:spPr>
          <a:xfrm>
            <a:off x="4875594" y="863715"/>
            <a:ext cx="2288910" cy="1945805"/>
          </a:xfrm>
          <a:prstGeom prst="rect">
            <a:avLst/>
          </a:prstGeom>
          <a:ln w="12700">
            <a:noFill/>
          </a:ln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BDC6B75-8AB2-4F57-BED3-5158FA8C43DE}"/>
              </a:ext>
            </a:extLst>
          </p:cNvPr>
          <p:cNvGrpSpPr/>
          <p:nvPr/>
        </p:nvGrpSpPr>
        <p:grpSpPr>
          <a:xfrm>
            <a:off x="4582057" y="3399786"/>
            <a:ext cx="2875982" cy="810823"/>
            <a:chOff x="1514475" y="4248151"/>
            <a:chExt cx="3138488" cy="98583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591D8B7-FB35-4329-BDAD-BEA1CF70E702}"/>
                </a:ext>
              </a:extLst>
            </p:cNvPr>
            <p:cNvSpPr/>
            <p:nvPr/>
          </p:nvSpPr>
          <p:spPr>
            <a:xfrm>
              <a:off x="1514475" y="4248151"/>
              <a:ext cx="3138488" cy="985838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6D8034E-1766-4A15-87F0-D2019535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15" y="4326198"/>
              <a:ext cx="2990850" cy="81915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A174842-ECDF-4D39-82A7-2CC36A03C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1" y="5213969"/>
            <a:ext cx="2288909" cy="829315"/>
          </a:xfrm>
          <a:prstGeom prst="rect">
            <a:avLst/>
          </a:prstGeom>
          <a:ln w="12700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EA3C5C-A770-444B-98F6-CAAFA4DC0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879619"/>
            <a:ext cx="2688341" cy="548641"/>
          </a:xfrm>
          <a:prstGeom prst="rect">
            <a:avLst/>
          </a:prstGeom>
          <a:ln w="12700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F978DB-73F1-47E4-B3F6-DDD812813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239" y="876131"/>
            <a:ext cx="2184495" cy="2140805"/>
          </a:xfrm>
          <a:prstGeom prst="rect">
            <a:avLst/>
          </a:prstGeom>
          <a:ln w="1270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A17380-638E-4CF2-9BD3-AD522C581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397" y="5144002"/>
            <a:ext cx="2688342" cy="83786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4D93B8-A49E-4354-AEC6-90CB0C91616C}"/>
              </a:ext>
            </a:extLst>
          </p:cNvPr>
          <p:cNvSpPr/>
          <p:nvPr/>
        </p:nvSpPr>
        <p:spPr>
          <a:xfrm>
            <a:off x="4407484" y="174773"/>
            <a:ext cx="3041676" cy="40011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F64F23-4395-4E39-B6BC-9B07FB79793E}"/>
              </a:ext>
            </a:extLst>
          </p:cNvPr>
          <p:cNvSpPr/>
          <p:nvPr/>
        </p:nvSpPr>
        <p:spPr>
          <a:xfrm>
            <a:off x="4488161" y="162171"/>
            <a:ext cx="3041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</a:rPr>
              <a:t>Партнеры и заказчики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88BD6-814D-4FAC-B734-39180C00C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724024"/>
            <a:ext cx="11291248" cy="54099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FD5F54-E264-4DC1-9B26-CBE2CABB092F}"/>
              </a:ext>
            </a:extLst>
          </p:cNvPr>
          <p:cNvSpPr/>
          <p:nvPr/>
        </p:nvSpPr>
        <p:spPr>
          <a:xfrm>
            <a:off x="2006222" y="752012"/>
            <a:ext cx="225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Работаем по 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всему </a:t>
            </a:r>
            <a:r>
              <a:rPr lang="ru-RU" b="1" dirty="0">
                <a:solidFill>
                  <a:srgbClr val="00B050"/>
                </a:solidFill>
              </a:rPr>
              <a:t>миру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D3E4A5-207A-44EB-98FB-BE1170639BE7}"/>
              </a:ext>
            </a:extLst>
          </p:cNvPr>
          <p:cNvSpPr/>
          <p:nvPr/>
        </p:nvSpPr>
        <p:spPr>
          <a:xfrm>
            <a:off x="1039506" y="5135218"/>
            <a:ext cx="225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Комплексный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подход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ADEC1D-87C7-4F8D-9125-11B40794EDC7}"/>
              </a:ext>
            </a:extLst>
          </p:cNvPr>
          <p:cNvSpPr/>
          <p:nvPr/>
        </p:nvSpPr>
        <p:spPr>
          <a:xfrm>
            <a:off x="8056730" y="679092"/>
            <a:ext cx="225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Мобильность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353400-BEE8-41F6-A8CF-4EDA8203781A}"/>
              </a:ext>
            </a:extLst>
          </p:cNvPr>
          <p:cNvSpPr/>
          <p:nvPr/>
        </p:nvSpPr>
        <p:spPr>
          <a:xfrm>
            <a:off x="9655793" y="1718596"/>
            <a:ext cx="225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Передовое ПО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B07B6C-2B26-4389-8312-427A054E6D0F}"/>
              </a:ext>
            </a:extLst>
          </p:cNvPr>
          <p:cNvSpPr/>
          <p:nvPr/>
        </p:nvSpPr>
        <p:spPr>
          <a:xfrm>
            <a:off x="6314367" y="1349264"/>
            <a:ext cx="225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Сертифицированная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аппаратура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D6FD83-7A4D-44CD-8207-B57716F18136}"/>
              </a:ext>
            </a:extLst>
          </p:cNvPr>
          <p:cNvSpPr/>
          <p:nvPr/>
        </p:nvSpPr>
        <p:spPr>
          <a:xfrm>
            <a:off x="3921463" y="106374"/>
            <a:ext cx="2392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Квалифицированные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сотрудники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57AC83E-C6B1-44E9-BF24-455D8583733E}"/>
              </a:ext>
            </a:extLst>
          </p:cNvPr>
          <p:cNvSpPr/>
          <p:nvPr/>
        </p:nvSpPr>
        <p:spPr>
          <a:xfrm>
            <a:off x="5194113" y="5658317"/>
            <a:ext cx="2392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Гибкая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ценовая политика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F30D26-EBDA-4100-9060-63D6ABD34F82}"/>
              </a:ext>
            </a:extLst>
          </p:cNvPr>
          <p:cNvSpPr/>
          <p:nvPr/>
        </p:nvSpPr>
        <p:spPr>
          <a:xfrm>
            <a:off x="493595" y="355926"/>
            <a:ext cx="225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Высокое </a:t>
            </a:r>
            <a:r>
              <a:rPr lang="ru-RU" b="1" dirty="0">
                <a:solidFill>
                  <a:srgbClr val="00B050"/>
                </a:solidFill>
              </a:rPr>
              <a:t>качество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работ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794C6BB-70BE-4AFD-B906-5C7A8D537BDE}"/>
              </a:ext>
            </a:extLst>
          </p:cNvPr>
          <p:cNvSpPr/>
          <p:nvPr/>
        </p:nvSpPr>
        <p:spPr>
          <a:xfrm>
            <a:off x="7790600" y="6064666"/>
            <a:ext cx="225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Проверенные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E34082F-2AAE-4777-B467-B1D92F6AACE3}"/>
              </a:ext>
            </a:extLst>
          </p:cNvPr>
          <p:cNvSpPr/>
          <p:nvPr/>
        </p:nvSpPr>
        <p:spPr>
          <a:xfrm>
            <a:off x="3214054" y="6099321"/>
            <a:ext cx="2392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Оправдываем </a:t>
            </a:r>
            <a:r>
              <a:rPr lang="ru-RU" b="1" dirty="0">
                <a:solidFill>
                  <a:srgbClr val="00B050"/>
                </a:solidFill>
              </a:rPr>
              <a:t>доверие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клиентов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5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0BCB85-B962-4CC7-835B-A830177BB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4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E43AFDC-F895-434A-A52E-5AF48900B24E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7004626-5F31-4330-AC09-775CCDD2618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C325F7E-5AA1-4DF2-B647-CD34D057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61C6EE-9E03-4FAD-BBD9-637A6085DD61}"/>
              </a:ext>
            </a:extLst>
          </p:cNvPr>
          <p:cNvSpPr/>
          <p:nvPr/>
        </p:nvSpPr>
        <p:spPr>
          <a:xfrm>
            <a:off x="0" y="6291656"/>
            <a:ext cx="5136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http://img-fotki.yandex.ru/get/6836/42670583.47/0_ecfd3_4bb64161_orig.jpg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DD3A58-88A7-4592-AFD0-BEF03495B2D7}"/>
              </a:ext>
            </a:extLst>
          </p:cNvPr>
          <p:cNvSpPr/>
          <p:nvPr/>
        </p:nvSpPr>
        <p:spPr>
          <a:xfrm>
            <a:off x="3665730" y="2822663"/>
            <a:ext cx="4860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214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7D482512-1CA3-438B-8C00-BB5029EA1D3C}"/>
              </a:ext>
            </a:extLst>
          </p:cNvPr>
          <p:cNvGrpSpPr/>
          <p:nvPr/>
        </p:nvGrpSpPr>
        <p:grpSpPr>
          <a:xfrm>
            <a:off x="8484807" y="4589814"/>
            <a:ext cx="3035701" cy="2026886"/>
            <a:chOff x="1231843" y="57397"/>
            <a:chExt cx="9728314" cy="674320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F25CB683-1E96-4A20-8804-9E57401A2DB7}"/>
                </a:ext>
              </a:extLst>
            </p:cNvPr>
            <p:cNvGrpSpPr/>
            <p:nvPr/>
          </p:nvGrpSpPr>
          <p:grpSpPr>
            <a:xfrm>
              <a:off x="1231843" y="57397"/>
              <a:ext cx="9728314" cy="6743205"/>
              <a:chOff x="63386" y="57397"/>
              <a:chExt cx="9728314" cy="6743205"/>
            </a:xfrm>
          </p:grpSpPr>
          <p:pic>
            <p:nvPicPr>
              <p:cNvPr id="30" name="Рисунок 29" descr="интерпретационная схема, Алдан.jpg">
                <a:extLst>
                  <a:ext uri="{FF2B5EF4-FFF2-40B4-BE49-F238E27FC236}">
                    <a16:creationId xmlns:a16="http://schemas.microsoft.com/office/drawing/2014/main" id="{D5950A97-D6E6-41CD-9E35-8C6C21A4C3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t="1267" r="1776" b="6895"/>
              <a:stretch/>
            </p:blipFill>
            <p:spPr>
              <a:xfrm>
                <a:off x="63386" y="57397"/>
                <a:ext cx="9423773" cy="674320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652EFCF6-C7FC-452B-AC75-26AAA762B73C}"/>
                  </a:ext>
                </a:extLst>
              </p:cNvPr>
              <p:cNvGrpSpPr/>
              <p:nvPr/>
            </p:nvGrpSpPr>
            <p:grpSpPr>
              <a:xfrm>
                <a:off x="6096000" y="240593"/>
                <a:ext cx="3695700" cy="5870366"/>
                <a:chOff x="-6124964" y="-102307"/>
                <a:chExt cx="5661414" cy="8992768"/>
              </a:xfrm>
            </p:grpSpPr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DFB5FD23-B130-4709-8BE9-B54BA5EEB43B}"/>
                    </a:ext>
                  </a:extLst>
                </p:cNvPr>
                <p:cNvSpPr/>
                <p:nvPr/>
              </p:nvSpPr>
              <p:spPr>
                <a:xfrm>
                  <a:off x="-6124964" y="-102307"/>
                  <a:ext cx="5661414" cy="8992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6A083906-0FBE-4E5A-A4B4-6AD808A8CC40}"/>
                    </a:ext>
                  </a:extLst>
                </p:cNvPr>
                <p:cNvGrpSpPr/>
                <p:nvPr/>
              </p:nvGrpSpPr>
              <p:grpSpPr>
                <a:xfrm>
                  <a:off x="-6124964" y="-102307"/>
                  <a:ext cx="5628899" cy="8992768"/>
                  <a:chOff x="-6142892" y="-102307"/>
                  <a:chExt cx="5628899" cy="8992768"/>
                </a:xfrm>
              </p:grpSpPr>
              <p:pic>
                <p:nvPicPr>
                  <p:cNvPr id="35" name="Рисунок 34">
                    <a:extLst>
                      <a:ext uri="{FF2B5EF4-FFF2-40B4-BE49-F238E27FC236}">
                        <a16:creationId xmlns:a16="http://schemas.microsoft.com/office/drawing/2014/main" id="{6C2D5EEF-2AB0-4221-988F-1C8C81A446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42892" y="-102307"/>
                    <a:ext cx="5609303" cy="3218542"/>
                  </a:xfrm>
                  <a:prstGeom prst="rect">
                    <a:avLst/>
                  </a:prstGeom>
                </p:spPr>
              </p:pic>
              <p:pic>
                <p:nvPicPr>
                  <p:cNvPr id="36" name="Рисунок 35">
                    <a:extLst>
                      <a:ext uri="{FF2B5EF4-FFF2-40B4-BE49-F238E27FC236}">
                        <a16:creationId xmlns:a16="http://schemas.microsoft.com/office/drawing/2014/main" id="{4BF7BE13-2AD9-481D-A55E-5807EA3018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24964" y="3110259"/>
                    <a:ext cx="5609303" cy="24731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Рисунок 36">
                    <a:extLst>
                      <a:ext uri="{FF2B5EF4-FFF2-40B4-BE49-F238E27FC236}">
                        <a16:creationId xmlns:a16="http://schemas.microsoft.com/office/drawing/2014/main" id="{9249367C-020A-4BE0-8092-CFDD72B9D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r="-351"/>
                  <a:stretch/>
                </p:blipFill>
                <p:spPr>
                  <a:xfrm>
                    <a:off x="-6124964" y="5583446"/>
                    <a:ext cx="5610971" cy="30074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Рисунок 37">
                    <a:extLst>
                      <a:ext uri="{FF2B5EF4-FFF2-40B4-BE49-F238E27FC236}">
                        <a16:creationId xmlns:a16="http://schemas.microsoft.com/office/drawing/2014/main" id="{ACB9A8C4-136A-4ABB-9CF7-F42B4E767A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0"/>
                  <a:stretch/>
                </p:blipFill>
                <p:spPr>
                  <a:xfrm>
                    <a:off x="-6124964" y="8590846"/>
                    <a:ext cx="5529621" cy="2996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930018CA-92DF-4271-8C6A-F838066032EF}"/>
                  </a:ext>
                </a:extLst>
              </p:cNvPr>
              <p:cNvSpPr/>
              <p:nvPr/>
            </p:nvSpPr>
            <p:spPr>
              <a:xfrm>
                <a:off x="63386" y="57397"/>
                <a:ext cx="9706000" cy="674320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67401CE-3EF1-44E2-8F2E-20EF520749A3}"/>
                </a:ext>
              </a:extLst>
            </p:cNvPr>
            <p:cNvSpPr/>
            <p:nvPr/>
          </p:nvSpPr>
          <p:spPr>
            <a:xfrm>
              <a:off x="9251951" y="1241946"/>
              <a:ext cx="1671978" cy="30628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6AB94-9A6A-4702-B1F3-09A7E3B6C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0" y="936550"/>
            <a:ext cx="3140179" cy="4984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101E9-F0EE-4A39-841E-6AA633E03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" y="4610153"/>
            <a:ext cx="3005239" cy="2006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CBC6E8-9A28-42B7-BBDE-5E194B124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807" y="359737"/>
            <a:ext cx="3035701" cy="4000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3927110-75BD-4FBB-A3CD-023ACB685D79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D7DF106-31F5-4E66-834A-8A88C45B57A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226EBED-7DB1-49C9-98DE-D79D0386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086C545-0458-4BDA-8053-798A4C596D7B}"/>
              </a:ext>
            </a:extLst>
          </p:cNvPr>
          <p:cNvGrpSpPr/>
          <p:nvPr/>
        </p:nvGrpSpPr>
        <p:grpSpPr>
          <a:xfrm>
            <a:off x="3863752" y="27909"/>
            <a:ext cx="4464496" cy="808803"/>
            <a:chOff x="2405246" y="93489"/>
            <a:chExt cx="6443333" cy="88081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87B367FF-B1DC-4BE2-9DF3-CC3FD65EDC69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A230492C-96AF-4E86-A13B-2236C71C6B9E}"/>
                </a:ext>
              </a:extLst>
            </p:cNvPr>
            <p:cNvSpPr/>
            <p:nvPr/>
          </p:nvSpPr>
          <p:spPr>
            <a:xfrm>
              <a:off x="2405247" y="115473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095C018-C967-47C7-A096-25C10289CF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7" y="336500"/>
            <a:ext cx="3035701" cy="4000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553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EF8CA3A-16D8-4B8B-99E3-28CBE7B84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/>
          <a:stretch/>
        </p:blipFill>
        <p:spPr>
          <a:xfrm>
            <a:off x="0" y="-89054"/>
            <a:ext cx="12192000" cy="69906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57FCD9-AEDF-471F-8505-591C2F0B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9" y="0"/>
            <a:ext cx="4318001" cy="685464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E20AC52-30D6-402B-B46E-2B23642EA72B}"/>
              </a:ext>
            </a:extLst>
          </p:cNvPr>
          <p:cNvSpPr/>
          <p:nvPr/>
        </p:nvSpPr>
        <p:spPr>
          <a:xfrm>
            <a:off x="12669" y="6294582"/>
            <a:ext cx="2428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-apple-system"/>
              </a:rPr>
              <a:t>Photo by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Justin </a:t>
            </a:r>
            <a:r>
              <a:rPr lang="en-US" sz="1200" dirty="0" err="1">
                <a:solidFill>
                  <a:schemeClr val="bg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Leniger</a:t>
            </a:r>
            <a:r>
              <a:rPr lang="en-US" sz="1200" dirty="0">
                <a:solidFill>
                  <a:schemeClr val="bg1"/>
                </a:solidFill>
                <a:latin typeface="-apple-system"/>
              </a:rPr>
              <a:t> on </a:t>
            </a:r>
            <a:r>
              <a:rPr lang="en-US" sz="1200" dirty="0">
                <a:solidFill>
                  <a:schemeClr val="bg1"/>
                </a:solidFill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07DE16C1-3498-4AE3-AFC4-99ED5690DAB7}"/>
              </a:ext>
            </a:extLst>
          </p:cNvPr>
          <p:cNvGrpSpPr/>
          <p:nvPr/>
        </p:nvGrpSpPr>
        <p:grpSpPr>
          <a:xfrm>
            <a:off x="499748" y="2729387"/>
            <a:ext cx="3625685" cy="949502"/>
            <a:chOff x="499748" y="2695251"/>
            <a:chExt cx="3625685" cy="949502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EB026FC5-68EB-418C-8DCF-7F7295FAF394}"/>
                </a:ext>
              </a:extLst>
            </p:cNvPr>
            <p:cNvGrpSpPr/>
            <p:nvPr/>
          </p:nvGrpSpPr>
          <p:grpSpPr>
            <a:xfrm>
              <a:off x="499748" y="2695251"/>
              <a:ext cx="1941343" cy="949502"/>
              <a:chOff x="1736842" y="2695251"/>
              <a:chExt cx="1941343" cy="949502"/>
            </a:xfrm>
          </p:grpSpPr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C4506717-4A01-4EEE-BEA0-8C2D64654968}"/>
                  </a:ext>
                </a:extLst>
              </p:cNvPr>
              <p:cNvSpPr/>
              <p:nvPr/>
            </p:nvSpPr>
            <p:spPr>
              <a:xfrm>
                <a:off x="1794163" y="2695251"/>
                <a:ext cx="1800700" cy="94950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076F0364-027B-4A2A-B1F5-E12BB892B41A}"/>
                  </a:ext>
                </a:extLst>
              </p:cNvPr>
              <p:cNvSpPr/>
              <p:nvPr/>
            </p:nvSpPr>
            <p:spPr>
              <a:xfrm>
                <a:off x="1736842" y="2800670"/>
                <a:ext cx="19413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Разрез УЭС по результатам ТЭЗ-ВП (электротомографии)</a:t>
                </a:r>
              </a:p>
            </p:txBody>
          </p:sp>
        </p:grp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7B9E4B85-5BAA-4902-A1FE-401D4806A77A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2357769" y="3170002"/>
              <a:ext cx="1767664" cy="0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2C9415F-AE85-4A65-9BE2-EF27309DA4F9}"/>
              </a:ext>
            </a:extLst>
          </p:cNvPr>
          <p:cNvGrpSpPr/>
          <p:nvPr/>
        </p:nvGrpSpPr>
        <p:grpSpPr>
          <a:xfrm>
            <a:off x="7942522" y="-45731"/>
            <a:ext cx="3240293" cy="949502"/>
            <a:chOff x="7957056" y="-206644"/>
            <a:chExt cx="3076203" cy="949502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5E6C705C-B9BC-42DE-8797-DF36996AC114}"/>
                </a:ext>
              </a:extLst>
            </p:cNvPr>
            <p:cNvGrpSpPr/>
            <p:nvPr/>
          </p:nvGrpSpPr>
          <p:grpSpPr>
            <a:xfrm>
              <a:off x="9210946" y="-206644"/>
              <a:ext cx="1822313" cy="949502"/>
              <a:chOff x="7967941" y="-156230"/>
              <a:chExt cx="1822313" cy="949502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B5F2627F-41FD-481E-9EE0-A3F65AD41F92}"/>
                  </a:ext>
                </a:extLst>
              </p:cNvPr>
              <p:cNvSpPr/>
              <p:nvPr/>
            </p:nvSpPr>
            <p:spPr>
              <a:xfrm>
                <a:off x="7967941" y="-156230"/>
                <a:ext cx="1800699" cy="94950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5870D4DB-EDC2-4540-A343-B4E15DADB133}"/>
                  </a:ext>
                </a:extLst>
              </p:cNvPr>
              <p:cNvSpPr/>
              <p:nvPr/>
            </p:nvSpPr>
            <p:spPr>
              <a:xfrm>
                <a:off x="7975254" y="3893"/>
                <a:ext cx="1815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График кажущегося </a:t>
                </a:r>
                <a:endParaRPr lang="en-US" sz="1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сопротивления </a:t>
                </a:r>
                <a:endParaRPr lang="en-US" sz="1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по профилю </a:t>
                </a:r>
              </a:p>
            </p:txBody>
          </p:sp>
        </p:grpSp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98B902B8-D84E-4F73-8C9C-16B2462E9BBF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7957056" y="276645"/>
              <a:ext cx="1261203" cy="149085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97D5BFF8-67A7-4C1F-8B40-8BF799C1B0E4}"/>
              </a:ext>
            </a:extLst>
          </p:cNvPr>
          <p:cNvGrpSpPr/>
          <p:nvPr/>
        </p:nvGrpSpPr>
        <p:grpSpPr>
          <a:xfrm>
            <a:off x="499748" y="4727510"/>
            <a:ext cx="3827703" cy="1303766"/>
            <a:chOff x="499748" y="4727510"/>
            <a:chExt cx="3827703" cy="1303766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5D835207-416F-4567-84FE-69919689F67D}"/>
                </a:ext>
              </a:extLst>
            </p:cNvPr>
            <p:cNvGrpSpPr/>
            <p:nvPr/>
          </p:nvGrpSpPr>
          <p:grpSpPr>
            <a:xfrm>
              <a:off x="499748" y="4727510"/>
              <a:ext cx="1941343" cy="1303766"/>
              <a:chOff x="1736842" y="4727510"/>
              <a:chExt cx="1941343" cy="1303766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6AF3587C-6C5B-4B11-ADAF-DF6E97D9B0D0}"/>
                  </a:ext>
                </a:extLst>
              </p:cNvPr>
              <p:cNvSpPr/>
              <p:nvPr/>
            </p:nvSpPr>
            <p:spPr>
              <a:xfrm>
                <a:off x="1800664" y="4727510"/>
                <a:ext cx="1794199" cy="1303766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06D9EEA5-9B06-4EA8-B7D9-BFC17D8DE340}"/>
                  </a:ext>
                </a:extLst>
              </p:cNvPr>
              <p:cNvSpPr/>
              <p:nvPr/>
            </p:nvSpPr>
            <p:spPr>
              <a:xfrm>
                <a:off x="1736842" y="4779228"/>
                <a:ext cx="194134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Геологический разрез, построенный по результатам геофизических и геологических данных.</a:t>
                </a:r>
              </a:p>
            </p:txBody>
          </p:sp>
        </p:grp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CF82FBEB-7F72-4896-8119-FBD2B95828CC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2357769" y="5379393"/>
              <a:ext cx="1969682" cy="117640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03D8DB85-CB8A-4516-9567-280876CC7EA3}"/>
              </a:ext>
            </a:extLst>
          </p:cNvPr>
          <p:cNvGrpSpPr/>
          <p:nvPr/>
        </p:nvGrpSpPr>
        <p:grpSpPr>
          <a:xfrm>
            <a:off x="7942520" y="3539334"/>
            <a:ext cx="3240296" cy="1060858"/>
            <a:chOff x="7942521" y="3539334"/>
            <a:chExt cx="3080223" cy="1060858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A20D6E48-6532-4CB1-86AE-22581D056874}"/>
                </a:ext>
              </a:extLst>
            </p:cNvPr>
            <p:cNvGrpSpPr/>
            <p:nvPr/>
          </p:nvGrpSpPr>
          <p:grpSpPr>
            <a:xfrm>
              <a:off x="9126310" y="3539334"/>
              <a:ext cx="1896434" cy="1060858"/>
              <a:chOff x="7883305" y="3589748"/>
              <a:chExt cx="1896434" cy="1060858"/>
            </a:xfrm>
          </p:grpSpPr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EAB3FC45-9AD4-4DAD-A459-8E68D93D41DB}"/>
                  </a:ext>
                </a:extLst>
              </p:cNvPr>
              <p:cNvSpPr/>
              <p:nvPr/>
            </p:nvSpPr>
            <p:spPr>
              <a:xfrm>
                <a:off x="7934482" y="3589748"/>
                <a:ext cx="1800700" cy="94950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51247580-1AAF-45C3-8D53-D38DECF0A83C}"/>
                  </a:ext>
                </a:extLst>
              </p:cNvPr>
              <p:cNvSpPr/>
              <p:nvPr/>
            </p:nvSpPr>
            <p:spPr>
              <a:xfrm>
                <a:off x="7883305" y="3634943"/>
                <a:ext cx="189643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ahoma" panose="020B0604030504040204" pitchFamily="34" charset="0"/>
                  </a:rPr>
                  <a:t>Разрез поляризуемости по результатам ТЭЗ-ВП (электротомографии) </a:t>
                </a:r>
              </a:p>
            </p:txBody>
          </p:sp>
        </p:grp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E7A9D9E8-A603-4E9D-928C-41FC4275EE7B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7942521" y="4014085"/>
              <a:ext cx="1234966" cy="217673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83519E0-5984-436C-A288-4F16F0B1B3BB}"/>
              </a:ext>
            </a:extLst>
          </p:cNvPr>
          <p:cNvGrpSpPr/>
          <p:nvPr/>
        </p:nvGrpSpPr>
        <p:grpSpPr>
          <a:xfrm>
            <a:off x="7942520" y="1746802"/>
            <a:ext cx="3240295" cy="949502"/>
            <a:chOff x="7942521" y="1524774"/>
            <a:chExt cx="3061670" cy="949502"/>
          </a:xfrm>
        </p:grpSpPr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8546E318-3BA8-4AE8-BBBD-F1E2532CF0F6}"/>
                </a:ext>
              </a:extLst>
            </p:cNvPr>
            <p:cNvGrpSpPr/>
            <p:nvPr/>
          </p:nvGrpSpPr>
          <p:grpSpPr>
            <a:xfrm>
              <a:off x="9170049" y="1524774"/>
              <a:ext cx="1834142" cy="949502"/>
              <a:chOff x="7927044" y="1575188"/>
              <a:chExt cx="1834142" cy="949502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369144F4-280E-4042-9C55-F392AB17CD05}"/>
                  </a:ext>
                </a:extLst>
              </p:cNvPr>
              <p:cNvSpPr/>
              <p:nvPr/>
            </p:nvSpPr>
            <p:spPr>
              <a:xfrm>
                <a:off x="7927044" y="1575188"/>
                <a:ext cx="1827640" cy="94950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BD83FFBE-ABDF-4197-B5D3-40A9BDB7151C}"/>
                  </a:ext>
                </a:extLst>
              </p:cNvPr>
              <p:cNvSpPr/>
              <p:nvPr/>
            </p:nvSpPr>
            <p:spPr>
              <a:xfrm>
                <a:off x="7947484" y="1658653"/>
                <a:ext cx="181370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График полного вектора аномального магнитного поля</a:t>
                </a:r>
              </a:p>
            </p:txBody>
          </p:sp>
        </p:grp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6A04D7AB-FBDE-441D-A73E-B3BC69E99373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7942521" y="1999525"/>
              <a:ext cx="1227527" cy="114674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F41FF00-1090-4418-8720-B065E9EF766C}"/>
              </a:ext>
            </a:extLst>
          </p:cNvPr>
          <p:cNvGrpSpPr/>
          <p:nvPr/>
        </p:nvGrpSpPr>
        <p:grpSpPr>
          <a:xfrm>
            <a:off x="576572" y="731264"/>
            <a:ext cx="3888748" cy="949502"/>
            <a:chOff x="576572" y="731264"/>
            <a:chExt cx="3888748" cy="949502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E48717E-D235-4929-8909-9D5664FF4287}"/>
                </a:ext>
              </a:extLst>
            </p:cNvPr>
            <p:cNvGrpSpPr/>
            <p:nvPr/>
          </p:nvGrpSpPr>
          <p:grpSpPr>
            <a:xfrm>
              <a:off x="576572" y="731264"/>
              <a:ext cx="1800700" cy="949502"/>
              <a:chOff x="1813666" y="731264"/>
              <a:chExt cx="1800700" cy="949502"/>
            </a:xfrm>
          </p:grpSpPr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575ECC6F-517F-4867-A134-A52B23FB139A}"/>
                  </a:ext>
                </a:extLst>
              </p:cNvPr>
              <p:cNvSpPr/>
              <p:nvPr/>
            </p:nvSpPr>
            <p:spPr>
              <a:xfrm>
                <a:off x="1813666" y="731264"/>
                <a:ext cx="1800700" cy="949502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56D284BC-CA11-4D77-80EE-D4BA1039EF97}"/>
                  </a:ext>
                </a:extLst>
              </p:cNvPr>
              <p:cNvSpPr/>
              <p:nvPr/>
            </p:nvSpPr>
            <p:spPr>
              <a:xfrm>
                <a:off x="1918675" y="878443"/>
                <a:ext cx="15776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График </a:t>
                </a:r>
                <a:endParaRPr lang="en-US" sz="1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поляризуемости </a:t>
                </a:r>
                <a:endParaRPr lang="en-US" sz="12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по профилю</a:t>
                </a:r>
              </a:p>
            </p:txBody>
          </p:sp>
        </p:grp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78A07B47-3E0C-4882-8D24-7E41E04ECD24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2377272" y="1206015"/>
              <a:ext cx="2088048" cy="149752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07317B0-320A-4BE5-A7E3-50D90E45DCF5}"/>
              </a:ext>
            </a:extLst>
          </p:cNvPr>
          <p:cNvGrpSpPr/>
          <p:nvPr/>
        </p:nvGrpSpPr>
        <p:grpSpPr>
          <a:xfrm>
            <a:off x="8447208" y="5858687"/>
            <a:ext cx="3552583" cy="738665"/>
            <a:chOff x="2405246" y="40939"/>
            <a:chExt cx="6443333" cy="938146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C3F881E-F84F-4437-ABC6-5553611016EC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D28B6D35-47B2-410F-93F0-4833ADA12657}"/>
                </a:ext>
              </a:extLst>
            </p:cNvPr>
            <p:cNvSpPr/>
            <p:nvPr/>
          </p:nvSpPr>
          <p:spPr>
            <a:xfrm>
              <a:off x="2405248" y="40939"/>
              <a:ext cx="6443331" cy="93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4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4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28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3BAF56-E997-4E43-94C7-CF8C8D65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7" y="336500"/>
            <a:ext cx="3035701" cy="4000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DDDD82C8-AF27-4A75-8A60-CCB784BEEDDD}"/>
              </a:ext>
            </a:extLst>
          </p:cNvPr>
          <p:cNvGrpSpPr/>
          <p:nvPr/>
        </p:nvGrpSpPr>
        <p:grpSpPr>
          <a:xfrm>
            <a:off x="8484807" y="4589814"/>
            <a:ext cx="3035701" cy="2026886"/>
            <a:chOff x="1231843" y="57397"/>
            <a:chExt cx="9728314" cy="674320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C81EDA02-375B-440C-99C1-3FD0175B8081}"/>
                </a:ext>
              </a:extLst>
            </p:cNvPr>
            <p:cNvGrpSpPr/>
            <p:nvPr/>
          </p:nvGrpSpPr>
          <p:grpSpPr>
            <a:xfrm>
              <a:off x="1231843" y="57397"/>
              <a:ext cx="9728314" cy="6743205"/>
              <a:chOff x="63386" y="57397"/>
              <a:chExt cx="9728314" cy="6743205"/>
            </a:xfrm>
          </p:grpSpPr>
          <p:pic>
            <p:nvPicPr>
              <p:cNvPr id="30" name="Рисунок 29" descr="интерпретационная схема, Алдан.jpg">
                <a:extLst>
                  <a:ext uri="{FF2B5EF4-FFF2-40B4-BE49-F238E27FC236}">
                    <a16:creationId xmlns:a16="http://schemas.microsoft.com/office/drawing/2014/main" id="{965513E6-C320-415C-B0FF-B578243A4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267" r="1776" b="6895"/>
              <a:stretch/>
            </p:blipFill>
            <p:spPr>
              <a:xfrm>
                <a:off x="63386" y="57397"/>
                <a:ext cx="9423773" cy="674320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82AAE273-D384-43BD-8840-10DF33BEB8E4}"/>
                  </a:ext>
                </a:extLst>
              </p:cNvPr>
              <p:cNvGrpSpPr/>
              <p:nvPr/>
            </p:nvGrpSpPr>
            <p:grpSpPr>
              <a:xfrm>
                <a:off x="6096000" y="240593"/>
                <a:ext cx="3695700" cy="5870366"/>
                <a:chOff x="-6124964" y="-102307"/>
                <a:chExt cx="5661414" cy="8992768"/>
              </a:xfrm>
            </p:grpSpPr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7010EB21-99DD-4405-BDD3-A3CAACA86DBA}"/>
                    </a:ext>
                  </a:extLst>
                </p:cNvPr>
                <p:cNvSpPr/>
                <p:nvPr/>
              </p:nvSpPr>
              <p:spPr>
                <a:xfrm>
                  <a:off x="-6124964" y="-102307"/>
                  <a:ext cx="5661414" cy="8992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5905CD5F-7DE9-4BFF-8B1A-CA903CC6D784}"/>
                    </a:ext>
                  </a:extLst>
                </p:cNvPr>
                <p:cNvGrpSpPr/>
                <p:nvPr/>
              </p:nvGrpSpPr>
              <p:grpSpPr>
                <a:xfrm>
                  <a:off x="-6124964" y="-102307"/>
                  <a:ext cx="5628899" cy="8992768"/>
                  <a:chOff x="-6142892" y="-102307"/>
                  <a:chExt cx="5628899" cy="8992768"/>
                </a:xfrm>
              </p:grpSpPr>
              <p:pic>
                <p:nvPicPr>
                  <p:cNvPr id="35" name="Рисунок 34">
                    <a:extLst>
                      <a:ext uri="{FF2B5EF4-FFF2-40B4-BE49-F238E27FC236}">
                        <a16:creationId xmlns:a16="http://schemas.microsoft.com/office/drawing/2014/main" id="{A70B4E4D-05F1-4BBF-A40E-DFCFCB2348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42892" y="-102307"/>
                    <a:ext cx="5609303" cy="3218542"/>
                  </a:xfrm>
                  <a:prstGeom prst="rect">
                    <a:avLst/>
                  </a:prstGeom>
                </p:spPr>
              </p:pic>
              <p:pic>
                <p:nvPicPr>
                  <p:cNvPr id="36" name="Рисунок 35">
                    <a:extLst>
                      <a:ext uri="{FF2B5EF4-FFF2-40B4-BE49-F238E27FC236}">
                        <a16:creationId xmlns:a16="http://schemas.microsoft.com/office/drawing/2014/main" id="{12DFCC70-EC9D-4EB6-AA68-F6167F03D3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24964" y="3110259"/>
                    <a:ext cx="5609303" cy="24731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Рисунок 36">
                    <a:extLst>
                      <a:ext uri="{FF2B5EF4-FFF2-40B4-BE49-F238E27FC236}">
                        <a16:creationId xmlns:a16="http://schemas.microsoft.com/office/drawing/2014/main" id="{4A8CE78B-26B8-4402-8524-23CC691272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r="-351"/>
                  <a:stretch/>
                </p:blipFill>
                <p:spPr>
                  <a:xfrm>
                    <a:off x="-6124964" y="5583446"/>
                    <a:ext cx="5610971" cy="30074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Рисунок 37">
                    <a:extLst>
                      <a:ext uri="{FF2B5EF4-FFF2-40B4-BE49-F238E27FC236}">
                        <a16:creationId xmlns:a16="http://schemas.microsoft.com/office/drawing/2014/main" id="{04620356-8D23-4851-99E3-60D585C48D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0"/>
                  <a:stretch/>
                </p:blipFill>
                <p:spPr>
                  <a:xfrm>
                    <a:off x="-6124964" y="8590846"/>
                    <a:ext cx="5529621" cy="2996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3077D6D2-7DC6-4A3F-BB52-E1C1AB9B578D}"/>
                  </a:ext>
                </a:extLst>
              </p:cNvPr>
              <p:cNvSpPr/>
              <p:nvPr/>
            </p:nvSpPr>
            <p:spPr>
              <a:xfrm>
                <a:off x="63386" y="57397"/>
                <a:ext cx="9706000" cy="674320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30D14F46-2CAC-4F69-9884-5D91654128F4}"/>
                </a:ext>
              </a:extLst>
            </p:cNvPr>
            <p:cNvSpPr/>
            <p:nvPr/>
          </p:nvSpPr>
          <p:spPr>
            <a:xfrm>
              <a:off x="9251951" y="1241946"/>
              <a:ext cx="1671978" cy="30628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6AB94-9A6A-4702-B1F3-09A7E3B6C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0" y="936550"/>
            <a:ext cx="3140179" cy="4984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101E9-F0EE-4A39-841E-6AA633E03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" y="4610153"/>
            <a:ext cx="3005239" cy="2006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3927110-75BD-4FBB-A3CD-023ACB685D79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D7DF106-31F5-4E66-834A-8A88C45B57A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226EBED-7DB1-49C9-98DE-D79D0386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222B6A5-0FD2-4363-A991-35698CE01170}"/>
              </a:ext>
            </a:extLst>
          </p:cNvPr>
          <p:cNvGrpSpPr/>
          <p:nvPr/>
        </p:nvGrpSpPr>
        <p:grpSpPr>
          <a:xfrm>
            <a:off x="3863752" y="27909"/>
            <a:ext cx="4464496" cy="808803"/>
            <a:chOff x="2405246" y="93489"/>
            <a:chExt cx="6443333" cy="88081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38AD78C-39D7-4110-B371-F5EDA3ADCC19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82D48AA1-90CE-4613-9DAD-B66DCA7B47DB}"/>
                </a:ext>
              </a:extLst>
            </p:cNvPr>
            <p:cNvSpPr/>
            <p:nvPr/>
          </p:nvSpPr>
          <p:spPr>
            <a:xfrm>
              <a:off x="2405247" y="115473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77F9E8-D890-4F02-9EC4-B7A7BA43D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66" y="359737"/>
            <a:ext cx="3034235" cy="39985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77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46E0A4-7B26-4A55-9089-D6E63F6E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7" y="33865"/>
            <a:ext cx="5152662" cy="679026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01FF65-8470-4992-8EEC-898CC13DE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38" y="1398269"/>
            <a:ext cx="6082916" cy="4061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B55EBD1-1C46-4A80-935A-5CD6B76082EC}"/>
              </a:ext>
            </a:extLst>
          </p:cNvPr>
          <p:cNvGrpSpPr/>
          <p:nvPr/>
        </p:nvGrpSpPr>
        <p:grpSpPr>
          <a:xfrm>
            <a:off x="6654748" y="260648"/>
            <a:ext cx="4464496" cy="808803"/>
            <a:chOff x="2405246" y="93489"/>
            <a:chExt cx="6443333" cy="88081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546E6DF4-117B-4A4E-AAE3-62F91CE28C26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C10C528-25C7-4A4D-838F-C9593BE2C70E}"/>
                </a:ext>
              </a:extLst>
            </p:cNvPr>
            <p:cNvSpPr/>
            <p:nvPr/>
          </p:nvSpPr>
          <p:spPr>
            <a:xfrm>
              <a:off x="2405247" y="115473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sp>
        <p:nvSpPr>
          <p:cNvPr id="2" name="Овал 1">
            <a:extLst>
              <a:ext uri="{FF2B5EF4-FFF2-40B4-BE49-F238E27FC236}">
                <a16:creationId xmlns:a16="http://schemas.microsoft.com/office/drawing/2014/main" id="{CAE32D00-DBB1-4FF0-8363-2DCD091BEB1B}"/>
              </a:ext>
            </a:extLst>
          </p:cNvPr>
          <p:cNvSpPr/>
          <p:nvPr/>
        </p:nvSpPr>
        <p:spPr>
          <a:xfrm>
            <a:off x="4079776" y="997442"/>
            <a:ext cx="1152128" cy="243155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AE9E9D9-0C1F-4B16-9873-C29619F3D6CB}"/>
              </a:ext>
            </a:extLst>
          </p:cNvPr>
          <p:cNvSpPr/>
          <p:nvPr/>
        </p:nvSpPr>
        <p:spPr>
          <a:xfrm rot="1109878">
            <a:off x="3467398" y="983998"/>
            <a:ext cx="576064" cy="1800200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2B37C0F-6808-45BB-B03C-7D0D185F0B0E}"/>
              </a:ext>
            </a:extLst>
          </p:cNvPr>
          <p:cNvSpPr/>
          <p:nvPr/>
        </p:nvSpPr>
        <p:spPr>
          <a:xfrm rot="197455">
            <a:off x="1128252" y="1851790"/>
            <a:ext cx="647003" cy="2280929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9C4E35D-A88A-4C58-9EA5-D91B128AF107}"/>
              </a:ext>
            </a:extLst>
          </p:cNvPr>
          <p:cNvSpPr/>
          <p:nvPr/>
        </p:nvSpPr>
        <p:spPr>
          <a:xfrm rot="20671306">
            <a:off x="1835818" y="2549817"/>
            <a:ext cx="647003" cy="1862340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D798715-CFC1-4F18-86D3-DC1A414DED10}"/>
              </a:ext>
            </a:extLst>
          </p:cNvPr>
          <p:cNvSpPr/>
          <p:nvPr/>
        </p:nvSpPr>
        <p:spPr>
          <a:xfrm rot="197455">
            <a:off x="916926" y="557268"/>
            <a:ext cx="292776" cy="550461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7902B05-DD31-45C2-BF39-624078D494E6}"/>
              </a:ext>
            </a:extLst>
          </p:cNvPr>
          <p:cNvSpPr/>
          <p:nvPr/>
        </p:nvSpPr>
        <p:spPr>
          <a:xfrm rot="197455">
            <a:off x="1147041" y="926095"/>
            <a:ext cx="292776" cy="550461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2EDEA65A-22D8-4806-9445-7B7ED63E5C82}"/>
              </a:ext>
            </a:extLst>
          </p:cNvPr>
          <p:cNvSpPr/>
          <p:nvPr/>
        </p:nvSpPr>
        <p:spPr>
          <a:xfrm>
            <a:off x="2609105" y="2159033"/>
            <a:ext cx="681741" cy="1975564"/>
          </a:xfrm>
          <a:custGeom>
            <a:avLst/>
            <a:gdLst>
              <a:gd name="connsiteX0" fmla="*/ 267445 w 681741"/>
              <a:gd name="connsiteY0" fmla="*/ 1946242 h 1975564"/>
              <a:gd name="connsiteX1" fmla="*/ 257920 w 681741"/>
              <a:gd name="connsiteY1" fmla="*/ 1508092 h 1975564"/>
              <a:gd name="connsiteX2" fmla="*/ 257920 w 681741"/>
              <a:gd name="connsiteY2" fmla="*/ 1098517 h 1975564"/>
              <a:gd name="connsiteX3" fmla="*/ 410320 w 681741"/>
              <a:gd name="connsiteY3" fmla="*/ 774667 h 1975564"/>
              <a:gd name="connsiteX4" fmla="*/ 543670 w 681741"/>
              <a:gd name="connsiteY4" fmla="*/ 603217 h 1975564"/>
              <a:gd name="connsiteX5" fmla="*/ 648445 w 681741"/>
              <a:gd name="connsiteY5" fmla="*/ 365092 h 1975564"/>
              <a:gd name="connsiteX6" fmla="*/ 677020 w 681741"/>
              <a:gd name="connsiteY6" fmla="*/ 69817 h 1975564"/>
              <a:gd name="connsiteX7" fmla="*/ 562720 w 681741"/>
              <a:gd name="connsiteY7" fmla="*/ 3142 h 1975564"/>
              <a:gd name="connsiteX8" fmla="*/ 353170 w 681741"/>
              <a:gd name="connsiteY8" fmla="*/ 136492 h 1975564"/>
              <a:gd name="connsiteX9" fmla="*/ 334120 w 681741"/>
              <a:gd name="connsiteY9" fmla="*/ 307942 h 1975564"/>
              <a:gd name="connsiteX10" fmla="*/ 305545 w 681741"/>
              <a:gd name="connsiteY10" fmla="*/ 574642 h 1975564"/>
              <a:gd name="connsiteX11" fmla="*/ 210295 w 681741"/>
              <a:gd name="connsiteY11" fmla="*/ 774667 h 1975564"/>
              <a:gd name="connsiteX12" fmla="*/ 86470 w 681741"/>
              <a:gd name="connsiteY12" fmla="*/ 1041367 h 1975564"/>
              <a:gd name="connsiteX13" fmla="*/ 29320 w 681741"/>
              <a:gd name="connsiteY13" fmla="*/ 1298542 h 1975564"/>
              <a:gd name="connsiteX14" fmla="*/ 745 w 681741"/>
              <a:gd name="connsiteY14" fmla="*/ 1622392 h 1975564"/>
              <a:gd name="connsiteX15" fmla="*/ 57895 w 681741"/>
              <a:gd name="connsiteY15" fmla="*/ 1898617 h 1975564"/>
              <a:gd name="connsiteX16" fmla="*/ 267445 w 681741"/>
              <a:gd name="connsiteY16" fmla="*/ 1946242 h 19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741" h="1975564">
                <a:moveTo>
                  <a:pt x="267445" y="1946242"/>
                </a:moveTo>
                <a:cubicBezTo>
                  <a:pt x="300783" y="1881154"/>
                  <a:pt x="259507" y="1649379"/>
                  <a:pt x="257920" y="1508092"/>
                </a:cubicBezTo>
                <a:cubicBezTo>
                  <a:pt x="256333" y="1366805"/>
                  <a:pt x="232520" y="1220754"/>
                  <a:pt x="257920" y="1098517"/>
                </a:cubicBezTo>
                <a:cubicBezTo>
                  <a:pt x="283320" y="976279"/>
                  <a:pt x="362695" y="857217"/>
                  <a:pt x="410320" y="774667"/>
                </a:cubicBezTo>
                <a:cubicBezTo>
                  <a:pt x="457945" y="692117"/>
                  <a:pt x="503983" y="671479"/>
                  <a:pt x="543670" y="603217"/>
                </a:cubicBezTo>
                <a:cubicBezTo>
                  <a:pt x="583357" y="534955"/>
                  <a:pt x="626220" y="453992"/>
                  <a:pt x="648445" y="365092"/>
                </a:cubicBezTo>
                <a:cubicBezTo>
                  <a:pt x="670670" y="276192"/>
                  <a:pt x="691307" y="130142"/>
                  <a:pt x="677020" y="69817"/>
                </a:cubicBezTo>
                <a:cubicBezTo>
                  <a:pt x="662733" y="9492"/>
                  <a:pt x="616695" y="-7970"/>
                  <a:pt x="562720" y="3142"/>
                </a:cubicBezTo>
                <a:cubicBezTo>
                  <a:pt x="508745" y="14254"/>
                  <a:pt x="391270" y="85692"/>
                  <a:pt x="353170" y="136492"/>
                </a:cubicBezTo>
                <a:cubicBezTo>
                  <a:pt x="315070" y="187292"/>
                  <a:pt x="342057" y="234917"/>
                  <a:pt x="334120" y="307942"/>
                </a:cubicBezTo>
                <a:cubicBezTo>
                  <a:pt x="326183" y="380967"/>
                  <a:pt x="326183" y="496854"/>
                  <a:pt x="305545" y="574642"/>
                </a:cubicBezTo>
                <a:cubicBezTo>
                  <a:pt x="284908" y="652429"/>
                  <a:pt x="246807" y="696880"/>
                  <a:pt x="210295" y="774667"/>
                </a:cubicBezTo>
                <a:cubicBezTo>
                  <a:pt x="173783" y="852454"/>
                  <a:pt x="116632" y="954055"/>
                  <a:pt x="86470" y="1041367"/>
                </a:cubicBezTo>
                <a:cubicBezTo>
                  <a:pt x="56308" y="1128679"/>
                  <a:pt x="43607" y="1201704"/>
                  <a:pt x="29320" y="1298542"/>
                </a:cubicBezTo>
                <a:cubicBezTo>
                  <a:pt x="15032" y="1395379"/>
                  <a:pt x="-4017" y="1522380"/>
                  <a:pt x="745" y="1622392"/>
                </a:cubicBezTo>
                <a:cubicBezTo>
                  <a:pt x="5507" y="1722404"/>
                  <a:pt x="13445" y="1841467"/>
                  <a:pt x="57895" y="1898617"/>
                </a:cubicBezTo>
                <a:cubicBezTo>
                  <a:pt x="102345" y="1955767"/>
                  <a:pt x="234107" y="2011330"/>
                  <a:pt x="267445" y="1946242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01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A987DD6-682F-4035-BD57-03FF3E12A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7" y="336500"/>
            <a:ext cx="3035701" cy="4000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09D9448-0F16-4B4B-98E9-D474B2A7ABA7}"/>
              </a:ext>
            </a:extLst>
          </p:cNvPr>
          <p:cNvGrpSpPr/>
          <p:nvPr/>
        </p:nvGrpSpPr>
        <p:grpSpPr>
          <a:xfrm>
            <a:off x="8484807" y="4589814"/>
            <a:ext cx="3035701" cy="2026886"/>
            <a:chOff x="1231843" y="57397"/>
            <a:chExt cx="9728314" cy="674320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EAF8F726-2526-4086-B965-320B4F84DB7B}"/>
                </a:ext>
              </a:extLst>
            </p:cNvPr>
            <p:cNvGrpSpPr/>
            <p:nvPr/>
          </p:nvGrpSpPr>
          <p:grpSpPr>
            <a:xfrm>
              <a:off x="1231843" y="57397"/>
              <a:ext cx="9728314" cy="6743205"/>
              <a:chOff x="63386" y="57397"/>
              <a:chExt cx="9728314" cy="6743205"/>
            </a:xfrm>
          </p:grpSpPr>
          <p:pic>
            <p:nvPicPr>
              <p:cNvPr id="30" name="Рисунок 29" descr="интерпретационная схема, Алдан.jpg">
                <a:extLst>
                  <a:ext uri="{FF2B5EF4-FFF2-40B4-BE49-F238E27FC236}">
                    <a16:creationId xmlns:a16="http://schemas.microsoft.com/office/drawing/2014/main" id="{4C518E59-2161-4D06-BA45-9725F53BF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267" r="1776" b="6895"/>
              <a:stretch/>
            </p:blipFill>
            <p:spPr>
              <a:xfrm>
                <a:off x="63386" y="57397"/>
                <a:ext cx="9423773" cy="674320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DB620D6C-3BB9-4CB7-8307-84F68B43220B}"/>
                  </a:ext>
                </a:extLst>
              </p:cNvPr>
              <p:cNvGrpSpPr/>
              <p:nvPr/>
            </p:nvGrpSpPr>
            <p:grpSpPr>
              <a:xfrm>
                <a:off x="6096000" y="240593"/>
                <a:ext cx="3695700" cy="5870366"/>
                <a:chOff x="-6124964" y="-102307"/>
                <a:chExt cx="5661414" cy="8992768"/>
              </a:xfrm>
            </p:grpSpPr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F67747E3-439B-4FD1-ABBF-3676CD5692A0}"/>
                    </a:ext>
                  </a:extLst>
                </p:cNvPr>
                <p:cNvSpPr/>
                <p:nvPr/>
              </p:nvSpPr>
              <p:spPr>
                <a:xfrm>
                  <a:off x="-6124964" y="-102307"/>
                  <a:ext cx="5661414" cy="8992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34" name="Группа 33">
                  <a:extLst>
                    <a:ext uri="{FF2B5EF4-FFF2-40B4-BE49-F238E27FC236}">
                      <a16:creationId xmlns:a16="http://schemas.microsoft.com/office/drawing/2014/main" id="{6A06BEA3-E950-497E-80E5-B63AE79555AC}"/>
                    </a:ext>
                  </a:extLst>
                </p:cNvPr>
                <p:cNvGrpSpPr/>
                <p:nvPr/>
              </p:nvGrpSpPr>
              <p:grpSpPr>
                <a:xfrm>
                  <a:off x="-6124964" y="-102307"/>
                  <a:ext cx="5628899" cy="8992768"/>
                  <a:chOff x="-6142892" y="-102307"/>
                  <a:chExt cx="5628899" cy="8992768"/>
                </a:xfrm>
              </p:grpSpPr>
              <p:pic>
                <p:nvPicPr>
                  <p:cNvPr id="35" name="Рисунок 34">
                    <a:extLst>
                      <a:ext uri="{FF2B5EF4-FFF2-40B4-BE49-F238E27FC236}">
                        <a16:creationId xmlns:a16="http://schemas.microsoft.com/office/drawing/2014/main" id="{E858414C-DD17-445F-B589-F0C938271E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42892" y="-102307"/>
                    <a:ext cx="5609303" cy="3218542"/>
                  </a:xfrm>
                  <a:prstGeom prst="rect">
                    <a:avLst/>
                  </a:prstGeom>
                </p:spPr>
              </p:pic>
              <p:pic>
                <p:nvPicPr>
                  <p:cNvPr id="36" name="Рисунок 35">
                    <a:extLst>
                      <a:ext uri="{FF2B5EF4-FFF2-40B4-BE49-F238E27FC236}">
                        <a16:creationId xmlns:a16="http://schemas.microsoft.com/office/drawing/2014/main" id="{61B81743-0EB8-436E-B0A2-C06DC88659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24964" y="3110259"/>
                    <a:ext cx="5609303" cy="24731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Рисунок 36">
                    <a:extLst>
                      <a:ext uri="{FF2B5EF4-FFF2-40B4-BE49-F238E27FC236}">
                        <a16:creationId xmlns:a16="http://schemas.microsoft.com/office/drawing/2014/main" id="{B801164F-72B7-4F48-96D0-6C5E8FEDAF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r="-351"/>
                  <a:stretch/>
                </p:blipFill>
                <p:spPr>
                  <a:xfrm>
                    <a:off x="-6124964" y="5583446"/>
                    <a:ext cx="5610971" cy="30074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Рисунок 37">
                    <a:extLst>
                      <a:ext uri="{FF2B5EF4-FFF2-40B4-BE49-F238E27FC236}">
                        <a16:creationId xmlns:a16="http://schemas.microsoft.com/office/drawing/2014/main" id="{ED970BE9-18EA-4D5A-9CAD-DED38213F8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0"/>
                  <a:stretch/>
                </p:blipFill>
                <p:spPr>
                  <a:xfrm>
                    <a:off x="-6124964" y="8590846"/>
                    <a:ext cx="5529621" cy="2996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C9191CAE-F120-4CE2-A4FE-531EB7A9FE4F}"/>
                  </a:ext>
                </a:extLst>
              </p:cNvPr>
              <p:cNvSpPr/>
              <p:nvPr/>
            </p:nvSpPr>
            <p:spPr>
              <a:xfrm>
                <a:off x="63386" y="57397"/>
                <a:ext cx="9706000" cy="674320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E3C6C578-2265-495C-BFC1-559FFFF697A9}"/>
                </a:ext>
              </a:extLst>
            </p:cNvPr>
            <p:cNvSpPr/>
            <p:nvPr/>
          </p:nvSpPr>
          <p:spPr>
            <a:xfrm>
              <a:off x="9251951" y="1241946"/>
              <a:ext cx="1671978" cy="30628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6AB94-9A6A-4702-B1F3-09A7E3B6C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0" y="936550"/>
            <a:ext cx="3140179" cy="4984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101E9-F0EE-4A39-841E-6AA633E03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" y="4610153"/>
            <a:ext cx="3005239" cy="2006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3927110-75BD-4FBB-A3CD-023ACB685D79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D7DF106-31F5-4E66-834A-8A88C45B57A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226EBED-7DB1-49C9-98DE-D79D0386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4C0326B-8FEE-4457-8903-41293378226B}"/>
              </a:ext>
            </a:extLst>
          </p:cNvPr>
          <p:cNvGrpSpPr/>
          <p:nvPr/>
        </p:nvGrpSpPr>
        <p:grpSpPr>
          <a:xfrm>
            <a:off x="3863752" y="27909"/>
            <a:ext cx="4464496" cy="808803"/>
            <a:chOff x="2405246" y="93489"/>
            <a:chExt cx="6443333" cy="88081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20AFCA9-FE30-4DB9-B585-B3BC302BD90A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1D35F22-5868-4C21-BC26-1257DE1C9564}"/>
                </a:ext>
              </a:extLst>
            </p:cNvPr>
            <p:cNvSpPr/>
            <p:nvPr/>
          </p:nvSpPr>
          <p:spPr>
            <a:xfrm>
              <a:off x="2405247" y="115473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03BFEA3-1E71-4FFF-956D-ACE2F1590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66" y="359737"/>
            <a:ext cx="3034235" cy="39985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329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890329-E89C-4017-948B-6CED299F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7" y="57149"/>
            <a:ext cx="5115856" cy="67417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FA8A0E-5AEE-4893-B77F-9F845D4B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38" y="1398269"/>
            <a:ext cx="6082916" cy="4061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FF7C46C-04C4-47AB-AE3B-FBC6B6378AA0}"/>
              </a:ext>
            </a:extLst>
          </p:cNvPr>
          <p:cNvGrpSpPr/>
          <p:nvPr/>
        </p:nvGrpSpPr>
        <p:grpSpPr>
          <a:xfrm>
            <a:off x="6654748" y="260648"/>
            <a:ext cx="4464496" cy="808803"/>
            <a:chOff x="2405246" y="93489"/>
            <a:chExt cx="6443333" cy="880811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109287F-9930-4322-8475-B57AFE033AEA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FAA0FBB-AF56-47D8-BA0B-7CBDD6033B83}"/>
                </a:ext>
              </a:extLst>
            </p:cNvPr>
            <p:cNvSpPr/>
            <p:nvPr/>
          </p:nvSpPr>
          <p:spPr>
            <a:xfrm>
              <a:off x="2405247" y="115473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F3F715FC-1F2B-4F15-8CD5-35A6A48ACF76}"/>
              </a:ext>
            </a:extLst>
          </p:cNvPr>
          <p:cNvSpPr/>
          <p:nvPr/>
        </p:nvSpPr>
        <p:spPr>
          <a:xfrm>
            <a:off x="4079776" y="997442"/>
            <a:ext cx="1152128" cy="243155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3EC6D48-0D59-4746-A6C9-8D2E5C24828B}"/>
              </a:ext>
            </a:extLst>
          </p:cNvPr>
          <p:cNvSpPr/>
          <p:nvPr/>
        </p:nvSpPr>
        <p:spPr>
          <a:xfrm rot="1109878">
            <a:off x="3467398" y="983998"/>
            <a:ext cx="576064" cy="1800200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FFB3B263-D685-474B-93E6-8F8B2CE72771}"/>
              </a:ext>
            </a:extLst>
          </p:cNvPr>
          <p:cNvSpPr/>
          <p:nvPr/>
        </p:nvSpPr>
        <p:spPr>
          <a:xfrm rot="197455">
            <a:off x="1128252" y="1851790"/>
            <a:ext cx="647003" cy="2280929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B63F1FC-B29A-4881-9E32-3FC0A736636A}"/>
              </a:ext>
            </a:extLst>
          </p:cNvPr>
          <p:cNvSpPr/>
          <p:nvPr/>
        </p:nvSpPr>
        <p:spPr>
          <a:xfrm rot="20671306">
            <a:off x="1835818" y="2549817"/>
            <a:ext cx="647003" cy="1862340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39C98D2-5AE3-4BC6-AE06-35322390E926}"/>
              </a:ext>
            </a:extLst>
          </p:cNvPr>
          <p:cNvSpPr/>
          <p:nvPr/>
        </p:nvSpPr>
        <p:spPr>
          <a:xfrm rot="197455">
            <a:off x="916926" y="557268"/>
            <a:ext cx="292776" cy="550461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B7A5666-AD52-4D1C-B32C-62C3BAE68DAD}"/>
              </a:ext>
            </a:extLst>
          </p:cNvPr>
          <p:cNvSpPr/>
          <p:nvPr/>
        </p:nvSpPr>
        <p:spPr>
          <a:xfrm rot="197455">
            <a:off x="1147041" y="926095"/>
            <a:ext cx="292776" cy="550461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C180D427-40CB-44E7-A524-58E53AFB0CE4}"/>
              </a:ext>
            </a:extLst>
          </p:cNvPr>
          <p:cNvSpPr/>
          <p:nvPr/>
        </p:nvSpPr>
        <p:spPr>
          <a:xfrm>
            <a:off x="2609105" y="2159033"/>
            <a:ext cx="681741" cy="1975564"/>
          </a:xfrm>
          <a:custGeom>
            <a:avLst/>
            <a:gdLst>
              <a:gd name="connsiteX0" fmla="*/ 267445 w 681741"/>
              <a:gd name="connsiteY0" fmla="*/ 1946242 h 1975564"/>
              <a:gd name="connsiteX1" fmla="*/ 257920 w 681741"/>
              <a:gd name="connsiteY1" fmla="*/ 1508092 h 1975564"/>
              <a:gd name="connsiteX2" fmla="*/ 257920 w 681741"/>
              <a:gd name="connsiteY2" fmla="*/ 1098517 h 1975564"/>
              <a:gd name="connsiteX3" fmla="*/ 410320 w 681741"/>
              <a:gd name="connsiteY3" fmla="*/ 774667 h 1975564"/>
              <a:gd name="connsiteX4" fmla="*/ 543670 w 681741"/>
              <a:gd name="connsiteY4" fmla="*/ 603217 h 1975564"/>
              <a:gd name="connsiteX5" fmla="*/ 648445 w 681741"/>
              <a:gd name="connsiteY5" fmla="*/ 365092 h 1975564"/>
              <a:gd name="connsiteX6" fmla="*/ 677020 w 681741"/>
              <a:gd name="connsiteY6" fmla="*/ 69817 h 1975564"/>
              <a:gd name="connsiteX7" fmla="*/ 562720 w 681741"/>
              <a:gd name="connsiteY7" fmla="*/ 3142 h 1975564"/>
              <a:gd name="connsiteX8" fmla="*/ 353170 w 681741"/>
              <a:gd name="connsiteY8" fmla="*/ 136492 h 1975564"/>
              <a:gd name="connsiteX9" fmla="*/ 334120 w 681741"/>
              <a:gd name="connsiteY9" fmla="*/ 307942 h 1975564"/>
              <a:gd name="connsiteX10" fmla="*/ 305545 w 681741"/>
              <a:gd name="connsiteY10" fmla="*/ 574642 h 1975564"/>
              <a:gd name="connsiteX11" fmla="*/ 210295 w 681741"/>
              <a:gd name="connsiteY11" fmla="*/ 774667 h 1975564"/>
              <a:gd name="connsiteX12" fmla="*/ 86470 w 681741"/>
              <a:gd name="connsiteY12" fmla="*/ 1041367 h 1975564"/>
              <a:gd name="connsiteX13" fmla="*/ 29320 w 681741"/>
              <a:gd name="connsiteY13" fmla="*/ 1298542 h 1975564"/>
              <a:gd name="connsiteX14" fmla="*/ 745 w 681741"/>
              <a:gd name="connsiteY14" fmla="*/ 1622392 h 1975564"/>
              <a:gd name="connsiteX15" fmla="*/ 57895 w 681741"/>
              <a:gd name="connsiteY15" fmla="*/ 1898617 h 1975564"/>
              <a:gd name="connsiteX16" fmla="*/ 267445 w 681741"/>
              <a:gd name="connsiteY16" fmla="*/ 1946242 h 19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741" h="1975564">
                <a:moveTo>
                  <a:pt x="267445" y="1946242"/>
                </a:moveTo>
                <a:cubicBezTo>
                  <a:pt x="300783" y="1881154"/>
                  <a:pt x="259507" y="1649379"/>
                  <a:pt x="257920" y="1508092"/>
                </a:cubicBezTo>
                <a:cubicBezTo>
                  <a:pt x="256333" y="1366805"/>
                  <a:pt x="232520" y="1220754"/>
                  <a:pt x="257920" y="1098517"/>
                </a:cubicBezTo>
                <a:cubicBezTo>
                  <a:pt x="283320" y="976279"/>
                  <a:pt x="362695" y="857217"/>
                  <a:pt x="410320" y="774667"/>
                </a:cubicBezTo>
                <a:cubicBezTo>
                  <a:pt x="457945" y="692117"/>
                  <a:pt x="503983" y="671479"/>
                  <a:pt x="543670" y="603217"/>
                </a:cubicBezTo>
                <a:cubicBezTo>
                  <a:pt x="583357" y="534955"/>
                  <a:pt x="626220" y="453992"/>
                  <a:pt x="648445" y="365092"/>
                </a:cubicBezTo>
                <a:cubicBezTo>
                  <a:pt x="670670" y="276192"/>
                  <a:pt x="691307" y="130142"/>
                  <a:pt x="677020" y="69817"/>
                </a:cubicBezTo>
                <a:cubicBezTo>
                  <a:pt x="662733" y="9492"/>
                  <a:pt x="616695" y="-7970"/>
                  <a:pt x="562720" y="3142"/>
                </a:cubicBezTo>
                <a:cubicBezTo>
                  <a:pt x="508745" y="14254"/>
                  <a:pt x="391270" y="85692"/>
                  <a:pt x="353170" y="136492"/>
                </a:cubicBezTo>
                <a:cubicBezTo>
                  <a:pt x="315070" y="187292"/>
                  <a:pt x="342057" y="234917"/>
                  <a:pt x="334120" y="307942"/>
                </a:cubicBezTo>
                <a:cubicBezTo>
                  <a:pt x="326183" y="380967"/>
                  <a:pt x="326183" y="496854"/>
                  <a:pt x="305545" y="574642"/>
                </a:cubicBezTo>
                <a:cubicBezTo>
                  <a:pt x="284908" y="652429"/>
                  <a:pt x="246807" y="696880"/>
                  <a:pt x="210295" y="774667"/>
                </a:cubicBezTo>
                <a:cubicBezTo>
                  <a:pt x="173783" y="852454"/>
                  <a:pt x="116632" y="954055"/>
                  <a:pt x="86470" y="1041367"/>
                </a:cubicBezTo>
                <a:cubicBezTo>
                  <a:pt x="56308" y="1128679"/>
                  <a:pt x="43607" y="1201704"/>
                  <a:pt x="29320" y="1298542"/>
                </a:cubicBezTo>
                <a:cubicBezTo>
                  <a:pt x="15032" y="1395379"/>
                  <a:pt x="-4017" y="1522380"/>
                  <a:pt x="745" y="1622392"/>
                </a:cubicBezTo>
                <a:cubicBezTo>
                  <a:pt x="5507" y="1722404"/>
                  <a:pt x="13445" y="1841467"/>
                  <a:pt x="57895" y="1898617"/>
                </a:cubicBezTo>
                <a:cubicBezTo>
                  <a:pt x="102345" y="1955767"/>
                  <a:pt x="234107" y="2011330"/>
                  <a:pt x="267445" y="1946242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93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EC2B7AA-4D96-4BF8-BA5C-8CFD74BA8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66" y="359737"/>
            <a:ext cx="3034235" cy="39985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846FF22-98B8-439C-B639-C0C833B1AD6F}"/>
              </a:ext>
            </a:extLst>
          </p:cNvPr>
          <p:cNvGrpSpPr/>
          <p:nvPr/>
        </p:nvGrpSpPr>
        <p:grpSpPr>
          <a:xfrm>
            <a:off x="8484806" y="4561324"/>
            <a:ext cx="3035701" cy="2104204"/>
            <a:chOff x="1231843" y="57397"/>
            <a:chExt cx="9728314" cy="6743205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FF2FC377-381B-4B5B-8AA6-ADC06CECC7C8}"/>
                </a:ext>
              </a:extLst>
            </p:cNvPr>
            <p:cNvGrpSpPr/>
            <p:nvPr/>
          </p:nvGrpSpPr>
          <p:grpSpPr>
            <a:xfrm>
              <a:off x="1231843" y="57397"/>
              <a:ext cx="9728314" cy="6743205"/>
              <a:chOff x="63386" y="57397"/>
              <a:chExt cx="9728314" cy="6743205"/>
            </a:xfrm>
          </p:grpSpPr>
          <p:pic>
            <p:nvPicPr>
              <p:cNvPr id="27" name="Рисунок 26" descr="интерпретационная схема, Алдан.jpg">
                <a:extLst>
                  <a:ext uri="{FF2B5EF4-FFF2-40B4-BE49-F238E27FC236}">
                    <a16:creationId xmlns:a16="http://schemas.microsoft.com/office/drawing/2014/main" id="{4D8F5752-CAA2-4675-B284-A1CA681450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t="1267" r="1776" b="6895"/>
              <a:stretch/>
            </p:blipFill>
            <p:spPr>
              <a:xfrm>
                <a:off x="63386" y="57397"/>
                <a:ext cx="9423773" cy="6743205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28" name="Группа 27">
                <a:extLst>
                  <a:ext uri="{FF2B5EF4-FFF2-40B4-BE49-F238E27FC236}">
                    <a16:creationId xmlns:a16="http://schemas.microsoft.com/office/drawing/2014/main" id="{D3CF05D1-7D67-4849-84E7-4A4ADE5D0CF7}"/>
                  </a:ext>
                </a:extLst>
              </p:cNvPr>
              <p:cNvGrpSpPr/>
              <p:nvPr/>
            </p:nvGrpSpPr>
            <p:grpSpPr>
              <a:xfrm>
                <a:off x="6096000" y="240593"/>
                <a:ext cx="3695700" cy="5870366"/>
                <a:chOff x="-6124964" y="-102307"/>
                <a:chExt cx="5661414" cy="8992768"/>
              </a:xfrm>
            </p:grpSpPr>
            <p:sp>
              <p:nvSpPr>
                <p:cNvPr id="30" name="Прямоугольник 29">
                  <a:extLst>
                    <a:ext uri="{FF2B5EF4-FFF2-40B4-BE49-F238E27FC236}">
                      <a16:creationId xmlns:a16="http://schemas.microsoft.com/office/drawing/2014/main" id="{BC6F3C24-E483-4E08-A2B7-946CB4350BAC}"/>
                    </a:ext>
                  </a:extLst>
                </p:cNvPr>
                <p:cNvSpPr/>
                <p:nvPr/>
              </p:nvSpPr>
              <p:spPr>
                <a:xfrm>
                  <a:off x="-6124964" y="-102307"/>
                  <a:ext cx="5661414" cy="8992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31" name="Группа 30">
                  <a:extLst>
                    <a:ext uri="{FF2B5EF4-FFF2-40B4-BE49-F238E27FC236}">
                      <a16:creationId xmlns:a16="http://schemas.microsoft.com/office/drawing/2014/main" id="{20B1DAF3-F2B8-4CCE-9923-9A8CFF4C226C}"/>
                    </a:ext>
                  </a:extLst>
                </p:cNvPr>
                <p:cNvGrpSpPr/>
                <p:nvPr/>
              </p:nvGrpSpPr>
              <p:grpSpPr>
                <a:xfrm>
                  <a:off x="-6124964" y="-102307"/>
                  <a:ext cx="5628899" cy="8992768"/>
                  <a:chOff x="-6142892" y="-102307"/>
                  <a:chExt cx="5628899" cy="8992768"/>
                </a:xfrm>
              </p:grpSpPr>
              <p:pic>
                <p:nvPicPr>
                  <p:cNvPr id="32" name="Рисунок 31">
                    <a:extLst>
                      <a:ext uri="{FF2B5EF4-FFF2-40B4-BE49-F238E27FC236}">
                        <a16:creationId xmlns:a16="http://schemas.microsoft.com/office/drawing/2014/main" id="{A72E8140-D282-4E16-B80B-565AF2C509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42892" y="-102307"/>
                    <a:ext cx="5609303" cy="3218542"/>
                  </a:xfrm>
                  <a:prstGeom prst="rect">
                    <a:avLst/>
                  </a:prstGeom>
                </p:spPr>
              </p:pic>
              <p:pic>
                <p:nvPicPr>
                  <p:cNvPr id="33" name="Рисунок 32">
                    <a:extLst>
                      <a:ext uri="{FF2B5EF4-FFF2-40B4-BE49-F238E27FC236}">
                        <a16:creationId xmlns:a16="http://schemas.microsoft.com/office/drawing/2014/main" id="{0BB10096-D23A-4D06-ABF3-736FD93F38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6124964" y="3110259"/>
                    <a:ext cx="5609303" cy="2473186"/>
                  </a:xfrm>
                  <a:prstGeom prst="rect">
                    <a:avLst/>
                  </a:prstGeom>
                </p:spPr>
              </p:pic>
              <p:pic>
                <p:nvPicPr>
                  <p:cNvPr id="34" name="Рисунок 33">
                    <a:extLst>
                      <a:ext uri="{FF2B5EF4-FFF2-40B4-BE49-F238E27FC236}">
                        <a16:creationId xmlns:a16="http://schemas.microsoft.com/office/drawing/2014/main" id="{8BA65FF4-3FF5-42B0-8DD9-FB3F8CCC0B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" r="-351"/>
                  <a:stretch/>
                </p:blipFill>
                <p:spPr>
                  <a:xfrm>
                    <a:off x="-6124964" y="5583446"/>
                    <a:ext cx="5610971" cy="30074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Рисунок 34">
                    <a:extLst>
                      <a:ext uri="{FF2B5EF4-FFF2-40B4-BE49-F238E27FC236}">
                        <a16:creationId xmlns:a16="http://schemas.microsoft.com/office/drawing/2014/main" id="{8B4FAC1F-4A3A-443B-8A92-AE11A040AE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50"/>
                  <a:stretch/>
                </p:blipFill>
                <p:spPr>
                  <a:xfrm>
                    <a:off x="-6124964" y="8590846"/>
                    <a:ext cx="5529621" cy="29961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32B91FF5-5589-4A1C-A76B-6A6FE88A25F7}"/>
                  </a:ext>
                </a:extLst>
              </p:cNvPr>
              <p:cNvSpPr/>
              <p:nvPr/>
            </p:nvSpPr>
            <p:spPr>
              <a:xfrm>
                <a:off x="63386" y="57397"/>
                <a:ext cx="9706000" cy="6743205"/>
              </a:xfrm>
              <a:prstGeom prst="rect">
                <a:avLst/>
              </a:pr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C66FC92-76AF-4E1D-AFD0-402F023C3F74}"/>
                </a:ext>
              </a:extLst>
            </p:cNvPr>
            <p:cNvSpPr/>
            <p:nvPr/>
          </p:nvSpPr>
          <p:spPr>
            <a:xfrm>
              <a:off x="9251951" y="1241946"/>
              <a:ext cx="1671978" cy="30628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E6AB94-9A6A-4702-B1F3-09A7E3B6C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10" y="936550"/>
            <a:ext cx="3140179" cy="4984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0101E9-F0EE-4A39-841E-6AA633E03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" y="4610153"/>
            <a:ext cx="3005239" cy="20065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3927110-75BD-4FBB-A3CD-023ACB685D79}"/>
              </a:ext>
            </a:extLst>
          </p:cNvPr>
          <p:cNvGrpSpPr/>
          <p:nvPr/>
        </p:nvGrpSpPr>
        <p:grpSpPr>
          <a:xfrm>
            <a:off x="11213432" y="5835985"/>
            <a:ext cx="869387" cy="911344"/>
            <a:chOff x="10904561" y="5512207"/>
            <a:chExt cx="1178257" cy="123512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8D7DF106-31F5-4E66-834A-8A88C45B57A7}"/>
                </a:ext>
              </a:extLst>
            </p:cNvPr>
            <p:cNvSpPr/>
            <p:nvPr/>
          </p:nvSpPr>
          <p:spPr>
            <a:xfrm>
              <a:off x="10904561" y="5512207"/>
              <a:ext cx="1178257" cy="123512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226EBED-7DB1-49C9-98DE-D79D0386A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828" y="5562106"/>
              <a:ext cx="1087722" cy="1135323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5EFA482-66A2-4CFE-9688-FA0076630F3D}"/>
              </a:ext>
            </a:extLst>
          </p:cNvPr>
          <p:cNvGrpSpPr/>
          <p:nvPr/>
        </p:nvGrpSpPr>
        <p:grpSpPr>
          <a:xfrm>
            <a:off x="3863752" y="11711"/>
            <a:ext cx="4464496" cy="825001"/>
            <a:chOff x="2405246" y="75849"/>
            <a:chExt cx="6443333" cy="89845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113DB420-0BFE-4AC0-923D-BB540E85A4AB}"/>
                </a:ext>
              </a:extLst>
            </p:cNvPr>
            <p:cNvSpPr/>
            <p:nvPr/>
          </p:nvSpPr>
          <p:spPr>
            <a:xfrm>
              <a:off x="2405246" y="93489"/>
              <a:ext cx="6443333" cy="880811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13C85A4-6D80-44B3-AA9F-9CF916766591}"/>
                </a:ext>
              </a:extLst>
            </p:cNvPr>
            <p:cNvSpPr/>
            <p:nvPr/>
          </p:nvSpPr>
          <p:spPr>
            <a:xfrm>
              <a:off x="2405247" y="75849"/>
              <a:ext cx="644333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Поиск рудных залежей Лебединского типа на примере месторождения «Мраморное» </a:t>
              </a:r>
              <a:r>
                <a:rPr lang="ru-RU" sz="1600" b="1" dirty="0" err="1">
                  <a:solidFill>
                    <a:schemeClr val="bg1">
                      <a:lumMod val="95000"/>
                    </a:schemeClr>
                  </a:solidFill>
                </a:rPr>
                <a:t>Алданского</a:t>
              </a:r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</a:rPr>
                <a:t> района</a:t>
              </a:r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2E199CD-695E-4F5E-BEAB-56E70118E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0" y="336500"/>
            <a:ext cx="3024650" cy="398593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3004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3124</TotalTime>
  <Words>515</Words>
  <Application>Microsoft Office PowerPoint</Application>
  <PresentationFormat>Широкоэкранный</PresentationFormat>
  <Paragraphs>83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Microsoft YaHei</vt:lpstr>
      <vt:lpstr>-apple-system</vt:lpstr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szggk_bel</dc:creator>
  <cp:lastModifiedBy>szggk_bel</cp:lastModifiedBy>
  <cp:revision>136</cp:revision>
  <dcterms:created xsi:type="dcterms:W3CDTF">2020-01-23T12:45:01Z</dcterms:created>
  <dcterms:modified xsi:type="dcterms:W3CDTF">2020-02-10T21:08:20Z</dcterms:modified>
</cp:coreProperties>
</file>