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0" r:id="rId5"/>
    <p:sldId id="257" r:id="rId6"/>
    <p:sldId id="258" r:id="rId7"/>
    <p:sldId id="259" r:id="rId8"/>
    <p:sldId id="273" r:id="rId9"/>
    <p:sldId id="274" r:id="rId10"/>
    <p:sldId id="275" r:id="rId11"/>
    <p:sldId id="276" r:id="rId12"/>
    <p:sldId id="260" r:id="rId13"/>
    <p:sldId id="261" r:id="rId14"/>
    <p:sldId id="262" r:id="rId15"/>
    <p:sldId id="263" r:id="rId16"/>
    <p:sldId id="264" r:id="rId17"/>
    <p:sldId id="265" r:id="rId18"/>
    <p:sldId id="277" r:id="rId19"/>
    <p:sldId id="278" r:id="rId20"/>
    <p:sldId id="279" r:id="rId21"/>
    <p:sldId id="280" r:id="rId22"/>
    <p:sldId id="266" r:id="rId23"/>
    <p:sldId id="267" r:id="rId24"/>
    <p:sldId id="268" r:id="rId25"/>
    <p:sldId id="269" r:id="rId26"/>
    <p:sldId id="281" r:id="rId27"/>
    <p:sldId id="282" r:id="rId28"/>
    <p:sldId id="283" r:id="rId29"/>
    <p:sldId id="284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60"/>
  </p:normalViewPr>
  <p:slideViewPr>
    <p:cSldViewPr snapToGrid="0">
      <p:cViewPr>
        <p:scale>
          <a:sx n="87" d="100"/>
          <a:sy n="87" d="100"/>
        </p:scale>
        <p:origin x="76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0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30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2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1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3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01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7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93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10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5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3E60C-8913-4A05-AD81-52DCB0AA02DA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2901D-DEC8-4E63-A883-04EA2935E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8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3" y="88134"/>
            <a:ext cx="11534660" cy="6711675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9098762" y="597116"/>
            <a:ext cx="265162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 err="1" smtClean="0">
                <a:solidFill>
                  <a:srgbClr val="FFFF00"/>
                </a:solidFill>
                <a:cs typeface="Arial" charset="0"/>
              </a:rPr>
              <a:t>Юрчук</a:t>
            </a:r>
            <a:r>
              <a:rPr lang="ru-RU" b="1" dirty="0" smtClean="0">
                <a:solidFill>
                  <a:srgbClr val="FFFF00"/>
                </a:solidFill>
                <a:cs typeface="Arial" charset="0"/>
              </a:rPr>
              <a:t> А.Ю.  </a:t>
            </a:r>
            <a:r>
              <a:rPr lang="ru-RU" b="1" dirty="0" err="1">
                <a:solidFill>
                  <a:srgbClr val="FFFF00"/>
                </a:solidFill>
                <a:cs typeface="Arial" charset="0"/>
              </a:rPr>
              <a:t>Юрчук</a:t>
            </a:r>
            <a:r>
              <a:rPr lang="ru-RU" b="1" dirty="0">
                <a:solidFill>
                  <a:srgbClr val="FFFF00"/>
                </a:solidFill>
                <a:cs typeface="Arial" charset="0"/>
              </a:rPr>
              <a:t> Ю.В</a:t>
            </a:r>
            <a:r>
              <a:rPr lang="ru-RU" sz="1400" b="1" dirty="0">
                <a:solidFill>
                  <a:srgbClr val="FFFF00"/>
                </a:solidFill>
                <a:cs typeface="Arial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45215" y="5836695"/>
            <a:ext cx="425603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Общество </a:t>
            </a:r>
            <a:r>
              <a:rPr lang="ru-RU" sz="1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ограниченной ответственности </a:t>
            </a:r>
            <a:r>
              <a:rPr lang="ru-RU" sz="1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«ГЕПАРТ»</a:t>
            </a:r>
          </a:p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ООО </a:t>
            </a:r>
            <a:r>
              <a:rPr lang="ru-RU" sz="1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"ГЕПАРТ</a:t>
            </a:r>
            <a:r>
              <a:rPr lang="ru-RU" sz="1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ru-RU" sz="10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indent="-274320" algn="ctr">
              <a:tabLst>
                <a:tab pos="274320" algn="l"/>
              </a:tabLst>
            </a:pPr>
            <a:r>
              <a:rPr lang="ru-RU" sz="1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10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690089 г. Владивосток</a:t>
            </a:r>
            <a:r>
              <a:rPr lang="ru-RU" sz="1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</a:t>
            </a:r>
            <a:r>
              <a:rPr lang="ru-RU" sz="1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Карбышева</a:t>
            </a:r>
            <a:r>
              <a:rPr lang="ru-RU" sz="1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 22 оф. </a:t>
            </a:r>
            <a:r>
              <a:rPr lang="ru-RU" sz="1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178</a:t>
            </a:r>
          </a:p>
          <a:p>
            <a:pPr marL="274320" indent="-274320" algn="ctr">
              <a:tabLst>
                <a:tab pos="274320" algn="l"/>
              </a:tabLst>
            </a:pPr>
            <a:r>
              <a:rPr lang="ru-RU" sz="1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Тел.: +7 (929) 403 5412, </a:t>
            </a:r>
            <a:r>
              <a:rPr lang="en-US" sz="1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gepartoffice</a:t>
            </a:r>
            <a:r>
              <a:rPr lang="ru-RU" sz="1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1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gmail</a:t>
            </a:r>
            <a:r>
              <a:rPr lang="ru-RU" sz="1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ru-RU" sz="1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7361" y="2201243"/>
            <a:ext cx="7857639" cy="2400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Сухоложское</a:t>
            </a:r>
            <a:r>
              <a:rPr lang="ru-RU" sz="5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рудное поле</a:t>
            </a:r>
          </a:p>
          <a:p>
            <a:pPr algn="ctr"/>
            <a:r>
              <a:rPr lang="ru-RU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5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5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года</a:t>
            </a:r>
            <a:endParaRPr lang="ru-RU" sz="5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07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4" y="538490"/>
            <a:ext cx="11116018" cy="57631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20497" y="163878"/>
            <a:ext cx="60006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Комплексная статистическая характеристика </a:t>
            </a:r>
            <a:r>
              <a:rPr lang="ru-RU" sz="1200" dirty="0" smtClean="0"/>
              <a:t>первичного ореола золота по </a:t>
            </a:r>
            <a:r>
              <a:rPr lang="ru-RU" sz="1200" dirty="0"/>
              <a:t>профилю №5</a:t>
            </a:r>
          </a:p>
        </p:txBody>
      </p:sp>
    </p:spTree>
    <p:extLst>
      <p:ext uri="{BB962C8B-B14F-4D97-AF65-F5344CB8AC3E}">
        <p14:creationId xmlns:p14="http://schemas.microsoft.com/office/powerpoint/2010/main" val="157927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2874" y="1301207"/>
            <a:ext cx="914593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Первичный </a:t>
            </a:r>
            <a:r>
              <a:rPr lang="ru-RU" sz="1600" dirty="0"/>
              <a:t>ореол золота имеет выдержанную мощность 130 - 150 м и </a:t>
            </a:r>
            <a:r>
              <a:rPr lang="ru-RU" sz="1600" dirty="0" smtClean="0"/>
              <a:t>прослежен от дневной поверхности </a:t>
            </a:r>
            <a:r>
              <a:rPr lang="ru-RU" sz="1600" dirty="0"/>
              <a:t>по падению на 1590 м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- Первичному </a:t>
            </a:r>
            <a:r>
              <a:rPr lang="ru-RU" sz="1600" dirty="0"/>
              <a:t>ореолу золота сопутствует повышенные - высокие содержания: сопутствующей минерализации (пирит, кварц, </a:t>
            </a:r>
            <a:r>
              <a:rPr lang="ru-RU" sz="1600" dirty="0" smtClean="0"/>
              <a:t>пирит-кварцевая</a:t>
            </a:r>
            <a:r>
              <a:rPr lang="ru-RU" sz="1600" dirty="0"/>
              <a:t>), содержаний серы, вызванной поляризации, зона низких сопротивлений и содержаний кальция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- Непосредственно</a:t>
            </a:r>
            <a:r>
              <a:rPr lang="ru-RU" sz="1600" dirty="0"/>
              <a:t>, краевые части первичного ореола золота характеризуются высокими значениями металл-фактора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- Зона </a:t>
            </a:r>
            <a:r>
              <a:rPr lang="ru-RU" sz="1600" dirty="0"/>
              <a:t>золото-кварцевого </a:t>
            </a:r>
            <a:r>
              <a:rPr lang="ru-RU" sz="1600" dirty="0" err="1"/>
              <a:t>оруденения</a:t>
            </a:r>
            <a:r>
              <a:rPr lang="ru-RU" sz="1600" dirty="0"/>
              <a:t> отличается высокой интенсивностью вызванной поляризации при высоком содержании мышьяка, кальция и кажущегося сопротивления, с низкой постоянной времени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- Вмещающие </a:t>
            </a:r>
            <a:r>
              <a:rPr lang="ru-RU" sz="1600" dirty="0"/>
              <a:t>отложения первичного ореола золота, </a:t>
            </a:r>
            <a:r>
              <a:rPr lang="ru-RU" sz="1600" dirty="0" smtClean="0"/>
              <a:t>представленные </a:t>
            </a:r>
            <a:r>
              <a:rPr lang="ru-RU" sz="1600" dirty="0"/>
              <a:t>преимущественно отложениями </a:t>
            </a:r>
            <a:r>
              <a:rPr lang="ru-RU" sz="1600" dirty="0" err="1"/>
              <a:t>имняхской</a:t>
            </a:r>
            <a:r>
              <a:rPr lang="ru-RU" sz="1600" dirty="0"/>
              <a:t> свиты, характеризуются высоким сопротивление и содержаниями кальция, низкими: содержаниями серы, вызванной поляризацией и постоянной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4281482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09" y="88135"/>
            <a:ext cx="10195581" cy="67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5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85" y="77118"/>
            <a:ext cx="10427229" cy="6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6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73" y="99152"/>
            <a:ext cx="10085853" cy="66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58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61" y="110168"/>
            <a:ext cx="10277877" cy="666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49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57" y="99152"/>
            <a:ext cx="10341885" cy="66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63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49" y="99152"/>
            <a:ext cx="10317501" cy="66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2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59225" y="132035"/>
            <a:ext cx="8281035" cy="251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/>
              <a:t>Комплексная статистическая характеристика обстановок, содержащих видимую минерализацию по профилю №5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1" y="545854"/>
            <a:ext cx="10675345" cy="573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12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7622" y="1224089"/>
            <a:ext cx="914593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600" dirty="0" smtClean="0"/>
              <a:t>Обстановка</a:t>
            </a:r>
            <a:r>
              <a:rPr lang="ru-RU" sz="1600" dirty="0"/>
              <a:t>, содержащая видимое золото, характеризуется практически самой высокой вызванной поляризацией при низком, но не </a:t>
            </a:r>
            <a:r>
              <a:rPr lang="ru-RU" sz="1600" dirty="0" smtClean="0"/>
              <a:t>минимальном</a:t>
            </a:r>
            <a:r>
              <a:rPr lang="ru-RU" sz="1600" dirty="0"/>
              <a:t>, электрическом сопротивлении; высокими содержаниями: сопутствующей минерализации (пирит, кварц, </a:t>
            </a:r>
            <a:r>
              <a:rPr lang="ru-RU" sz="1600" dirty="0" smtClean="0"/>
              <a:t>пирит-кварцевая</a:t>
            </a:r>
            <a:r>
              <a:rPr lang="ru-RU" sz="1600" dirty="0"/>
              <a:t>), содержаний </a:t>
            </a:r>
            <a:r>
              <a:rPr lang="ru-RU" sz="1600" dirty="0" smtClean="0"/>
              <a:t>серы.</a:t>
            </a:r>
          </a:p>
          <a:p>
            <a:endParaRPr lang="ru-RU" sz="1600" dirty="0" smtClean="0"/>
          </a:p>
          <a:p>
            <a:pPr marL="171450" indent="-171450">
              <a:buFontTx/>
              <a:buChar char="-"/>
            </a:pPr>
            <a:r>
              <a:rPr lang="ru-RU" sz="1600" dirty="0" smtClean="0"/>
              <a:t>Обстановка</a:t>
            </a:r>
            <a:r>
              <a:rPr lang="ru-RU" sz="1600" dirty="0"/>
              <a:t>, содержащая пирит, при повышенном содержании золота, имеет максимальную интенсивность вызванной поляризации при пониженном значении электрического </a:t>
            </a:r>
            <a:r>
              <a:rPr lang="ru-RU" sz="1600" dirty="0" smtClean="0"/>
              <a:t>сопротивления</a:t>
            </a:r>
          </a:p>
          <a:p>
            <a:pPr marL="171450" indent="-171450">
              <a:buFontTx/>
              <a:buChar char="-"/>
            </a:pPr>
            <a:endParaRPr lang="ru-RU" sz="1600" dirty="0" smtClean="0"/>
          </a:p>
          <a:p>
            <a:pPr marL="171450" indent="-171450">
              <a:buFontTx/>
              <a:buChar char="-"/>
            </a:pPr>
            <a:r>
              <a:rPr lang="ru-RU" sz="1600" dirty="0" smtClean="0"/>
              <a:t>Обстановка</a:t>
            </a:r>
            <a:r>
              <a:rPr lang="ru-RU" sz="1600" dirty="0"/>
              <a:t>, содержащая анкерит-сидерит  при низком содержании золота, в </a:t>
            </a:r>
            <a:r>
              <a:rPr lang="ru-RU" sz="1600" dirty="0" smtClean="0"/>
              <a:t>приповерхностном </a:t>
            </a:r>
            <a:r>
              <a:rPr lang="ru-RU" sz="1600" dirty="0"/>
              <a:t>участке рудной зоны, имеет высокую интенсивность вызванной поляризации при высоком значении электрического сопротивления и постоянной времени</a:t>
            </a:r>
            <a:r>
              <a:rPr lang="ru-RU" sz="1600" dirty="0" smtClean="0"/>
              <a:t>.</a:t>
            </a:r>
          </a:p>
          <a:p>
            <a:pPr marL="171450" indent="-171450">
              <a:buFontTx/>
              <a:buChar char="-"/>
            </a:pPr>
            <a:endParaRPr lang="ru-RU" sz="1600" dirty="0" smtClean="0"/>
          </a:p>
          <a:p>
            <a:pPr marL="171450" indent="-171450">
              <a:buFontTx/>
              <a:buChar char="-"/>
            </a:pPr>
            <a:r>
              <a:rPr lang="ru-RU" sz="1600" dirty="0" smtClean="0"/>
              <a:t>Обстановка</a:t>
            </a:r>
            <a:r>
              <a:rPr lang="ru-RU" sz="1600" dirty="0"/>
              <a:t>, содержащая халькопирит, при повышенном содержании золота, имеет высокую интенсивность вызванной поляризации при пониженном значении электрического </a:t>
            </a:r>
            <a:r>
              <a:rPr lang="ru-RU" sz="1600" dirty="0" smtClean="0"/>
              <a:t>сопротивления</a:t>
            </a:r>
          </a:p>
          <a:p>
            <a:pPr marL="171450" indent="-171450">
              <a:buFontTx/>
              <a:buChar char="-"/>
            </a:pPr>
            <a:endParaRPr lang="ru-RU" sz="1600" dirty="0" smtClean="0"/>
          </a:p>
          <a:p>
            <a:r>
              <a:rPr lang="ru-RU" sz="1600" dirty="0"/>
              <a:t>- Обстановку с видимым кварцем, можно разделить на два класса: с золотом (содержания </a:t>
            </a:r>
            <a:r>
              <a:rPr lang="ru-RU" sz="1600" dirty="0" err="1"/>
              <a:t>Au</a:t>
            </a:r>
            <a:r>
              <a:rPr lang="ru-RU" sz="1600" dirty="0"/>
              <a:t>&gt;= 0.25 г/т) и без золота (содержания </a:t>
            </a:r>
            <a:r>
              <a:rPr lang="ru-RU" sz="1600" dirty="0" err="1"/>
              <a:t>Au</a:t>
            </a:r>
            <a:r>
              <a:rPr lang="ru-RU" sz="1600" dirty="0"/>
              <a:t>&lt; 0.25 г/т). Кварц со значимыми содержаниями золота имеет высокую интенсивность вызванной поляризации при низком значении электрического сопротивления.  Уменьшение содержаний золота в кварце менее 0,25 г/т, приводит к резкому увеличению </a:t>
            </a:r>
            <a:r>
              <a:rPr lang="ru-RU" sz="1600" dirty="0" smtClean="0"/>
              <a:t>сопротивления </a:t>
            </a:r>
            <a:r>
              <a:rPr lang="ru-RU" sz="1600" dirty="0"/>
              <a:t>и понижению интенсивности вызванной поляризации. </a:t>
            </a:r>
          </a:p>
        </p:txBody>
      </p:sp>
    </p:spTree>
    <p:extLst>
      <p:ext uri="{BB962C8B-B14F-4D97-AF65-F5344CB8AC3E}">
        <p14:creationId xmlns:p14="http://schemas.microsoft.com/office/powerpoint/2010/main" val="114757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7" y="77118"/>
            <a:ext cx="5431316" cy="6698255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6452213" y="491464"/>
            <a:ext cx="52476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Компания ООО «ГЕПАРТ» образована в конце 2014 года</a:t>
            </a:r>
          </a:p>
          <a:p>
            <a:r>
              <a:rPr lang="ru-RU" sz="1200" dirty="0"/>
              <a:t>В период 2015 - 2019 г. компания ГЕПАРТ выполнила комплексные геолого-геофизические работы на 30 участках в пределах:</a:t>
            </a:r>
          </a:p>
          <a:p>
            <a:r>
              <a:rPr lang="ru-RU" sz="1200" dirty="0"/>
              <a:t>- Восточно-</a:t>
            </a:r>
            <a:r>
              <a:rPr lang="ru-RU" sz="1200" dirty="0" err="1"/>
              <a:t>Бургахчанской</a:t>
            </a:r>
            <a:r>
              <a:rPr lang="ru-RU" sz="1200" dirty="0"/>
              <a:t> и Центрально-</a:t>
            </a:r>
            <a:r>
              <a:rPr lang="ru-RU" sz="1200" dirty="0" err="1"/>
              <a:t>Бургахчанской</a:t>
            </a:r>
            <a:r>
              <a:rPr lang="ru-RU" sz="1200" dirty="0"/>
              <a:t> площадей в Чукотском АО;</a:t>
            </a:r>
          </a:p>
          <a:p>
            <a:r>
              <a:rPr lang="ru-RU" sz="1200" dirty="0"/>
              <a:t>- Северный и Южный фланги </a:t>
            </a:r>
            <a:r>
              <a:rPr lang="ru-RU" sz="1200" dirty="0" err="1"/>
              <a:t>Албазинского</a:t>
            </a:r>
            <a:r>
              <a:rPr lang="ru-RU" sz="1200" dirty="0"/>
              <a:t> рудного поля, </a:t>
            </a:r>
            <a:r>
              <a:rPr lang="ru-RU" sz="1200" dirty="0" err="1"/>
              <a:t>Сыранская</a:t>
            </a:r>
            <a:r>
              <a:rPr lang="ru-RU" sz="1200" dirty="0"/>
              <a:t> площадь, </a:t>
            </a:r>
            <a:r>
              <a:rPr lang="ru-RU" sz="1200" dirty="0" err="1"/>
              <a:t>Мангулийская</a:t>
            </a:r>
            <a:r>
              <a:rPr lang="ru-RU" sz="1200" dirty="0"/>
              <a:t> площадь, </a:t>
            </a:r>
            <a:r>
              <a:rPr lang="ru-RU" sz="1200" dirty="0" err="1"/>
              <a:t>Тырская</a:t>
            </a:r>
            <a:r>
              <a:rPr lang="ru-RU" sz="1200" dirty="0"/>
              <a:t> площадь, </a:t>
            </a:r>
            <a:r>
              <a:rPr lang="ru-RU" sz="1200" dirty="0" err="1"/>
              <a:t>Чульбатканская</a:t>
            </a:r>
            <a:r>
              <a:rPr lang="ru-RU" sz="1200" dirty="0"/>
              <a:t> площадь, </a:t>
            </a:r>
            <a:r>
              <a:rPr lang="ru-RU" sz="1200" dirty="0" err="1"/>
              <a:t>Турчикская</a:t>
            </a:r>
            <a:r>
              <a:rPr lang="ru-RU" sz="1200" dirty="0"/>
              <a:t> площадь; месторождение Белая Гора, участок Каменный в низовьях р. Амур в Хабаровском крае</a:t>
            </a:r>
          </a:p>
          <a:p>
            <a:r>
              <a:rPr lang="ru-RU" sz="1200" dirty="0"/>
              <a:t>- рудопроявление Верхнее-Золотое в Приморском крае;</a:t>
            </a:r>
          </a:p>
          <a:p>
            <a:r>
              <a:rPr lang="ru-RU" sz="1200" dirty="0"/>
              <a:t>- рудопроявления Терем, Лоток, Нижний </a:t>
            </a:r>
            <a:r>
              <a:rPr lang="ru-RU" sz="1200" dirty="0" err="1"/>
              <a:t>Биркачан</a:t>
            </a:r>
            <a:r>
              <a:rPr lang="ru-RU" sz="1200" dirty="0"/>
              <a:t>, участок Захаренко, Теплое (Приморская ПП) в Магаданской области;</a:t>
            </a:r>
          </a:p>
          <a:p>
            <a:r>
              <a:rPr lang="ru-RU" sz="1200" dirty="0"/>
              <a:t>- объект </a:t>
            </a:r>
            <a:r>
              <a:rPr lang="ru-RU" sz="1200" dirty="0" err="1"/>
              <a:t>Талгинский</a:t>
            </a:r>
            <a:r>
              <a:rPr lang="ru-RU" sz="1200" dirty="0"/>
              <a:t>, месторождение Снежинка и </a:t>
            </a:r>
            <a:r>
              <a:rPr lang="ru-RU" sz="1200" dirty="0" err="1"/>
              <a:t>Апсаканская</a:t>
            </a:r>
            <a:r>
              <a:rPr lang="ru-RU" sz="1200" dirty="0"/>
              <a:t> площадь в Амурской области.</a:t>
            </a:r>
          </a:p>
          <a:p>
            <a:r>
              <a:rPr lang="ru-RU" sz="1200" dirty="0"/>
              <a:t>- объект Северный фланг </a:t>
            </a:r>
            <a:r>
              <a:rPr lang="ru-RU" sz="1200" dirty="0" err="1"/>
              <a:t>Куранахского</a:t>
            </a:r>
            <a:r>
              <a:rPr lang="ru-RU" sz="1200" dirty="0"/>
              <a:t> рудного поля в республике Саха (Якутия);</a:t>
            </a:r>
          </a:p>
          <a:p>
            <a:r>
              <a:rPr lang="ru-RU" sz="1200" dirty="0"/>
              <a:t>- месторождение Сухой Лог</a:t>
            </a:r>
            <a:r>
              <a:rPr lang="en-US" sz="1200" dirty="0"/>
              <a:t> </a:t>
            </a:r>
            <a:r>
              <a:rPr lang="ru-RU" sz="1200" dirty="0"/>
              <a:t>в Иркутской области;</a:t>
            </a:r>
          </a:p>
          <a:p>
            <a:pPr marL="171454" indent="-171454">
              <a:buFontTx/>
              <a:buChar char="-"/>
            </a:pPr>
            <a:r>
              <a:rPr lang="ru-RU" sz="1200" dirty="0"/>
              <a:t>составлен отчет по объекту Фланги месторождения Белая Гора, изучены физические свойства пород и руд Белогорского месторождения, уточнена геофизическая поисковая модель месторождения и его флангов; </a:t>
            </a:r>
          </a:p>
          <a:p>
            <a:pPr marL="171454" indent="-171454">
              <a:buFontTx/>
              <a:buChar char="-"/>
            </a:pPr>
            <a:r>
              <a:rPr lang="ru-RU" sz="1200" dirty="0"/>
              <a:t>Выполнена ретроспективная обработка АГСМ данных по Охотскому району Хабаровского края с целью систематизации и выделения перспективных рудопроявлений.</a:t>
            </a:r>
          </a:p>
          <a:p>
            <a:r>
              <a:rPr lang="ru-RU" sz="1200" dirty="0"/>
              <a:t>Опыт работ специалистов компании ГЕПАРТ представлен в прилагаемых ниже таблицах.</a:t>
            </a:r>
          </a:p>
          <a:p>
            <a:r>
              <a:rPr lang="ru-RU" sz="1200" dirty="0"/>
              <a:t>Готовы предложить всем заинтересованным сторонам наши услуги в области комплексного геолого-геофизического обеспечения при реализации проектов на всех стадиях ГРР.</a:t>
            </a:r>
          </a:p>
        </p:txBody>
      </p:sp>
    </p:spTree>
    <p:extLst>
      <p:ext uri="{BB962C8B-B14F-4D97-AF65-F5344CB8AC3E}">
        <p14:creationId xmlns:p14="http://schemas.microsoft.com/office/powerpoint/2010/main" val="1715736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77945" y="275422"/>
            <a:ext cx="7084781" cy="2856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/>
              <a:t>Статистическая зависимость комплексных свойств пород от содержаний пирита по профилю №5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2" y="712075"/>
            <a:ext cx="11105003" cy="57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06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5801" y="2490999"/>
            <a:ext cx="9145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600" dirty="0" smtClean="0"/>
              <a:t>С </a:t>
            </a:r>
            <a:r>
              <a:rPr lang="ru-RU" sz="1600" dirty="0"/>
              <a:t>увеличением содержаний пирита наблюдается </a:t>
            </a:r>
            <a:r>
              <a:rPr lang="ru-RU" sz="1600" dirty="0" smtClean="0"/>
              <a:t>прямо пропорциональное </a:t>
            </a:r>
            <a:r>
              <a:rPr lang="ru-RU" sz="1600" dirty="0"/>
              <a:t>увеличение: содержаний пирит-кварцевой минерализации; содержаний золота; содержаний серы; вызванной поляризации; постоянной времени</a:t>
            </a:r>
            <a:r>
              <a:rPr lang="ru-RU" sz="1600" dirty="0" smtClean="0"/>
              <a:t>.</a:t>
            </a:r>
          </a:p>
          <a:p>
            <a:pPr marL="171450" indent="-171450">
              <a:buFontTx/>
              <a:buChar char="-"/>
            </a:pPr>
            <a:endParaRPr lang="ru-RU" sz="1600" dirty="0" smtClean="0"/>
          </a:p>
          <a:p>
            <a:pPr marL="171450" indent="-171450">
              <a:buFontTx/>
              <a:buChar char="-"/>
            </a:pPr>
            <a:r>
              <a:rPr lang="ru-RU" sz="1600" dirty="0" smtClean="0"/>
              <a:t>С </a:t>
            </a:r>
            <a:r>
              <a:rPr lang="ru-RU" sz="1600" dirty="0"/>
              <a:t>увеличением содержаний пирита наблюдается прямо пропорциональное уменьшение: содержаний кальция и электрического сопротивления</a:t>
            </a:r>
            <a:r>
              <a:rPr lang="ru-RU" sz="1600" dirty="0" smtClean="0"/>
              <a:t>.</a:t>
            </a:r>
          </a:p>
          <a:p>
            <a:pPr marL="171450" indent="-171450">
              <a:buFontTx/>
              <a:buChar char="-"/>
            </a:pP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3830331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65" y="99152"/>
            <a:ext cx="10366269" cy="66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9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41" y="99152"/>
            <a:ext cx="10293117" cy="66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20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69" y="88136"/>
            <a:ext cx="10378461" cy="66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7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25" y="99152"/>
            <a:ext cx="10244349" cy="66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60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7" y="568489"/>
            <a:ext cx="10763478" cy="57772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57610" y="151937"/>
            <a:ext cx="74250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Статистическая зависимость комплексных свойств пород </a:t>
            </a:r>
            <a:r>
              <a:rPr lang="ru-RU" sz="1200" dirty="0" smtClean="0"/>
              <a:t>от степени </a:t>
            </a:r>
            <a:r>
              <a:rPr lang="ru-RU" sz="1200" dirty="0" err="1"/>
              <a:t>углистости</a:t>
            </a:r>
            <a:r>
              <a:rPr lang="ru-RU" sz="1200" dirty="0"/>
              <a:t> горных </a:t>
            </a:r>
            <a:r>
              <a:rPr lang="ru-RU" sz="1200" dirty="0" smtClean="0"/>
              <a:t>пород </a:t>
            </a:r>
            <a:r>
              <a:rPr lang="ru-RU" sz="1200" dirty="0"/>
              <a:t>по профилю №5</a:t>
            </a:r>
          </a:p>
        </p:txBody>
      </p:sp>
    </p:spTree>
    <p:extLst>
      <p:ext uri="{BB962C8B-B14F-4D97-AF65-F5344CB8AC3E}">
        <p14:creationId xmlns:p14="http://schemas.microsoft.com/office/powerpoint/2010/main" val="2848109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890" y="1311820"/>
            <a:ext cx="9191792" cy="4306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600" dirty="0"/>
              <a:t>Породы с низкой </a:t>
            </a:r>
            <a:r>
              <a:rPr lang="ru-RU" sz="1600" dirty="0" err="1"/>
              <a:t>углистостью</a:t>
            </a:r>
            <a:r>
              <a:rPr lang="ru-RU" sz="1600" dirty="0"/>
              <a:t> или ее отсутствием, имеют высокое </a:t>
            </a:r>
            <a:r>
              <a:rPr lang="ru-RU" sz="1600" dirty="0" smtClean="0"/>
              <a:t>электрическое </a:t>
            </a:r>
            <a:r>
              <a:rPr lang="ru-RU" sz="1600" dirty="0"/>
              <a:t>сопротивление при низком уровне вызванной поляризации. При возрастании степени </a:t>
            </a:r>
            <a:r>
              <a:rPr lang="ru-RU" sz="1600" dirty="0" err="1"/>
              <a:t>углистости</a:t>
            </a:r>
            <a:r>
              <a:rPr lang="ru-RU" sz="1600" dirty="0"/>
              <a:t> горных пород электрическое сопротивление уменьшается, </a:t>
            </a:r>
            <a:r>
              <a:rPr lang="ru-RU" sz="1600" dirty="0" smtClean="0"/>
              <a:t>но его интенсивность меняется от изменения </a:t>
            </a:r>
            <a:r>
              <a:rPr lang="ru-RU" sz="1600" dirty="0"/>
              <a:t>содержаний пирита и золота</a:t>
            </a:r>
            <a:r>
              <a:rPr lang="ru-RU" sz="1600" dirty="0" smtClean="0"/>
              <a:t>.</a:t>
            </a:r>
          </a:p>
          <a:p>
            <a:pPr marL="171450" indent="-171450">
              <a:buFontTx/>
              <a:buChar char="-"/>
            </a:pPr>
            <a:endParaRPr lang="ru-RU" sz="1600" dirty="0"/>
          </a:p>
          <a:p>
            <a:pPr marL="171450" indent="-171450">
              <a:buFontTx/>
              <a:buChar char="-"/>
            </a:pPr>
            <a:r>
              <a:rPr lang="ru-RU" sz="1600" dirty="0"/>
              <a:t>Максимальная интенсивность вызванной поляризации соответствует умеренной </a:t>
            </a:r>
            <a:r>
              <a:rPr lang="ru-RU" sz="1600" dirty="0" err="1"/>
              <a:t>углистости</a:t>
            </a:r>
            <a:r>
              <a:rPr lang="ru-RU" sz="1600" dirty="0"/>
              <a:t> горных пород. Следовательно интенсивность вызванной поляризации не имеет устойчивой зависимости от интенсивности </a:t>
            </a:r>
            <a:r>
              <a:rPr lang="ru-RU" sz="1600" dirty="0" err="1"/>
              <a:t>углистости</a:t>
            </a:r>
            <a:r>
              <a:rPr lang="ru-RU" sz="1600" dirty="0"/>
              <a:t> горных пород. Высокая </a:t>
            </a:r>
            <a:r>
              <a:rPr lang="ru-RU" sz="1600" dirty="0" err="1"/>
              <a:t>углистость</a:t>
            </a:r>
            <a:r>
              <a:rPr lang="ru-RU" sz="1600" dirty="0"/>
              <a:t>, вероятно, обуславливает в целом высокий уровень интенсивности вызванной </a:t>
            </a:r>
            <a:r>
              <a:rPr lang="ru-RU" sz="1600" dirty="0" smtClean="0"/>
              <a:t>поляризации всего </a:t>
            </a:r>
            <a:r>
              <a:rPr lang="ru-RU" sz="1600" dirty="0"/>
              <a:t>разреза.</a:t>
            </a:r>
            <a:endParaRPr lang="ru-RU" sz="1600" dirty="0" smtClean="0"/>
          </a:p>
          <a:p>
            <a:pPr marL="171450" indent="-171450">
              <a:buFontTx/>
              <a:buChar char="-"/>
            </a:pPr>
            <a:endParaRPr lang="ru-RU" sz="1600" dirty="0" smtClean="0"/>
          </a:p>
          <a:p>
            <a:pPr marL="171450" indent="-171450">
              <a:buFontTx/>
              <a:buChar char="-"/>
            </a:pPr>
            <a:r>
              <a:rPr lang="ru-RU" sz="1600" dirty="0"/>
              <a:t>Для всех классов </a:t>
            </a:r>
            <a:r>
              <a:rPr lang="ru-RU" sz="1600" dirty="0" err="1"/>
              <a:t>углистости</a:t>
            </a:r>
            <a:r>
              <a:rPr lang="ru-RU" sz="1600" dirty="0"/>
              <a:t>: слабая, умеренная и интенсивная, наблюдается закономерное изменение комплексных параметров при разделении их на два класса: с золотом (содержания </a:t>
            </a:r>
            <a:r>
              <a:rPr lang="ru-RU" sz="1600" dirty="0" err="1"/>
              <a:t>Au</a:t>
            </a:r>
            <a:r>
              <a:rPr lang="ru-RU" sz="1600" dirty="0"/>
              <a:t>&gt;= 0.25 г/т) и без золота (содержания </a:t>
            </a:r>
            <a:r>
              <a:rPr lang="ru-RU" sz="1600" dirty="0" err="1"/>
              <a:t>Au</a:t>
            </a:r>
            <a:r>
              <a:rPr lang="ru-RU" sz="1600" dirty="0"/>
              <a:t>&lt; 0.25 г/т). Классы </a:t>
            </a:r>
            <a:r>
              <a:rPr lang="ru-RU" sz="1600" dirty="0" err="1"/>
              <a:t>углистости</a:t>
            </a:r>
            <a:r>
              <a:rPr lang="ru-RU" sz="1600" dirty="0"/>
              <a:t> со значимыми содержаниями золота имеют высокую интенсивность вызванной поляризации при низком - пониженном значении электрического сопротивления и наоборот,  уменьшение содержаний золота в каждом классе </a:t>
            </a:r>
            <a:r>
              <a:rPr lang="ru-RU" sz="1600" dirty="0" err="1"/>
              <a:t>углистости</a:t>
            </a:r>
            <a:r>
              <a:rPr lang="ru-RU" sz="1600" dirty="0"/>
              <a:t> до величины менее 0,25 г/т, приводит к резкому увеличению сопротивления и понижению интенсивности вызванной поляризации. 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758077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7" y="653061"/>
            <a:ext cx="10873648" cy="38308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5231" y="129903"/>
            <a:ext cx="95562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Статистическая зависимость комплексных свойств пород от степени </a:t>
            </a:r>
            <a:r>
              <a:rPr lang="ru-RU" sz="1200" dirty="0" err="1"/>
              <a:t>дислоцированности</a:t>
            </a:r>
            <a:r>
              <a:rPr lang="ru-RU" sz="1200" dirty="0"/>
              <a:t> и </a:t>
            </a:r>
            <a:r>
              <a:rPr lang="ru-RU" sz="1200" dirty="0" err="1"/>
              <a:t>деформированности</a:t>
            </a:r>
            <a:r>
              <a:rPr lang="ru-RU" sz="1200" dirty="0"/>
              <a:t> породы по профилю №</a:t>
            </a:r>
            <a:r>
              <a:rPr lang="ru-RU" sz="1200" dirty="0" smtClean="0"/>
              <a:t>5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71777" y="4730024"/>
            <a:ext cx="9145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600" dirty="0"/>
              <a:t>С увеличением </a:t>
            </a:r>
            <a:r>
              <a:rPr lang="ru-RU" sz="1600" dirty="0" smtClean="0"/>
              <a:t>степени </a:t>
            </a:r>
            <a:r>
              <a:rPr lang="ru-RU" sz="1600" dirty="0" err="1" smtClean="0"/>
              <a:t>дислоцированности</a:t>
            </a:r>
            <a:r>
              <a:rPr lang="ru-RU" sz="1600" dirty="0" smtClean="0"/>
              <a:t> и </a:t>
            </a:r>
            <a:r>
              <a:rPr lang="ru-RU" sz="1600" dirty="0" err="1"/>
              <a:t>деформированности</a:t>
            </a:r>
            <a:r>
              <a:rPr lang="ru-RU" sz="1600" dirty="0"/>
              <a:t> породы наблюдается </a:t>
            </a:r>
            <a:r>
              <a:rPr lang="ru-RU" sz="1600" dirty="0" smtClean="0"/>
              <a:t>прямо пропорциональное </a:t>
            </a:r>
            <a:r>
              <a:rPr lang="ru-RU" sz="1600" dirty="0"/>
              <a:t>увеличение: </a:t>
            </a:r>
            <a:r>
              <a:rPr lang="ru-RU" sz="1600" dirty="0" smtClean="0"/>
              <a:t>содержаний </a:t>
            </a:r>
            <a:r>
              <a:rPr lang="ru-RU" sz="1600" dirty="0"/>
              <a:t>пирита и пирит-кварцевой минерализации; содержаний золота; содержаний серы; вызванной поляризации; постоянной времени</a:t>
            </a:r>
            <a:r>
              <a:rPr lang="ru-RU" sz="1600" dirty="0" smtClean="0"/>
              <a:t>.</a:t>
            </a:r>
          </a:p>
          <a:p>
            <a:pPr marL="171450" indent="-171450">
              <a:buFontTx/>
              <a:buChar char="-"/>
            </a:pPr>
            <a:endParaRPr lang="ru-RU" sz="1600" dirty="0" smtClean="0"/>
          </a:p>
          <a:p>
            <a:pPr marL="171450" indent="-171450">
              <a:buFontTx/>
              <a:buChar char="-"/>
            </a:pPr>
            <a:r>
              <a:rPr lang="ru-RU" sz="1600" dirty="0"/>
              <a:t>С увеличением степени </a:t>
            </a:r>
            <a:r>
              <a:rPr lang="ru-RU" sz="1600" dirty="0" err="1"/>
              <a:t>дислоцированности</a:t>
            </a:r>
            <a:r>
              <a:rPr lang="ru-RU" sz="1600" dirty="0"/>
              <a:t> и </a:t>
            </a:r>
            <a:r>
              <a:rPr lang="ru-RU" sz="1600" dirty="0" err="1"/>
              <a:t>деформированности</a:t>
            </a:r>
            <a:r>
              <a:rPr lang="ru-RU" sz="1600" dirty="0"/>
              <a:t> породы наблюдается прямо пропорциональное уменьшение: содержаний кальция и электрического сопротивления</a:t>
            </a:r>
            <a:r>
              <a:rPr lang="ru-RU" sz="1600" dirty="0" smtClean="0"/>
              <a:t>.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890570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3388" y="312596"/>
            <a:ext cx="11743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Геофизические критерии и признаки локализации золотого </a:t>
            </a:r>
            <a:r>
              <a:rPr lang="ru-RU" sz="1600" dirty="0" err="1" smtClean="0"/>
              <a:t>оруденения</a:t>
            </a:r>
            <a:r>
              <a:rPr lang="ru-RU" sz="1600" dirty="0" smtClean="0"/>
              <a:t> кварц-сульфидной прожилково-вкрапленной минерализации </a:t>
            </a:r>
            <a:r>
              <a:rPr lang="ru-RU" sz="1600" dirty="0" err="1" smtClean="0"/>
              <a:t>сухоложского</a:t>
            </a:r>
            <a:r>
              <a:rPr lang="ru-RU" sz="1600" dirty="0" smtClean="0"/>
              <a:t> типа.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3388" y="1103909"/>
            <a:ext cx="11804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Рудная зона приурочены к контрастной линейной зоне градиента магнитного поля. Зона градиента магнитного поля </a:t>
            </a:r>
            <a:r>
              <a:rPr lang="ru-RU" sz="1600" dirty="0" err="1" smtClean="0"/>
              <a:t>картирует</a:t>
            </a:r>
            <a:r>
              <a:rPr lang="ru-RU" sz="1600" dirty="0" smtClean="0"/>
              <a:t> контакт пород повышенной </a:t>
            </a:r>
            <a:r>
              <a:rPr lang="ru-RU" sz="1600" dirty="0" err="1" smtClean="0"/>
              <a:t>карбонатности</a:t>
            </a:r>
            <a:r>
              <a:rPr lang="ru-RU" sz="1600" dirty="0" smtClean="0"/>
              <a:t> и высокой </a:t>
            </a:r>
            <a:r>
              <a:rPr lang="ru-RU" sz="1600" dirty="0" err="1" smtClean="0"/>
              <a:t>углистости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3388" y="1772111"/>
            <a:ext cx="11804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Выход рудной зоны на дневную поверхность </a:t>
            </a:r>
            <a:r>
              <a:rPr lang="ru-RU" sz="1600" dirty="0" err="1" smtClean="0"/>
              <a:t>картируется</a:t>
            </a:r>
            <a:r>
              <a:rPr lang="ru-RU" sz="1600" dirty="0" smtClean="0"/>
              <a:t> линейными зонами низкого магнитного поля, его отрицательными аномалиями локальной составляющей. Отрицательные аномалии локальной составляющей магнитного поля соответствуют ореолам пиритизации, кварц-пиритовой </a:t>
            </a:r>
            <a:r>
              <a:rPr lang="ru-RU" sz="1600" dirty="0" err="1" smtClean="0"/>
              <a:t>минерализаии</a:t>
            </a:r>
            <a:r>
              <a:rPr lang="ru-RU" sz="1600" dirty="0" smtClean="0"/>
              <a:t> и прожилково-жильного </a:t>
            </a:r>
            <a:r>
              <a:rPr lang="ru-RU" sz="1600" dirty="0" err="1" smtClean="0"/>
              <a:t>окварцевания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3388" y="2686535"/>
            <a:ext cx="11743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Проекция на горизонтальную плоскость зон кварц-сульфидной прожилково-вкрапленной минерализации </a:t>
            </a:r>
            <a:r>
              <a:rPr lang="ru-RU" sz="1600" dirty="0" err="1" smtClean="0"/>
              <a:t>сухоложского</a:t>
            </a:r>
            <a:r>
              <a:rPr lang="ru-RU" sz="1600" dirty="0" smtClean="0"/>
              <a:t> типа, не выходящих на поверхность, характеризуется пониженным уровнем магнитного поля, при этом границы минерализованных зон имеют конформный характер относительно градиентов магнитного поля.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3388" y="3600959"/>
            <a:ext cx="11804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 линейными локальными аномалиями ассоциируют кварцевые жилы и в том числе выход на поверхность золото-кварцевого рудного тела.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3388" y="4269161"/>
            <a:ext cx="11743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Рудовмещающие породы высокой </a:t>
            </a:r>
            <a:r>
              <a:rPr lang="ru-RU" sz="1600" dirty="0" err="1" smtClean="0"/>
              <a:t>углистости</a:t>
            </a:r>
            <a:r>
              <a:rPr lang="ru-RU" sz="1600" dirty="0" smtClean="0"/>
              <a:t> </a:t>
            </a:r>
            <a:r>
              <a:rPr lang="ru-RU" sz="1600" dirty="0" err="1" smtClean="0"/>
              <a:t>кртируются</a:t>
            </a:r>
            <a:r>
              <a:rPr lang="ru-RU" sz="1600" dirty="0" smtClean="0"/>
              <a:t> высоким уровнем вызванной поляризации (25 мВ/В) и пониженным сопротивлением (1230 Ом*м) на фоне пород повышенной </a:t>
            </a:r>
            <a:r>
              <a:rPr lang="ru-RU" sz="1600" dirty="0" err="1" smtClean="0"/>
              <a:t>карбонатности</a:t>
            </a:r>
            <a:r>
              <a:rPr lang="ru-RU" sz="1600" dirty="0" smtClean="0"/>
              <a:t> с низким уровнем вызванной поляризации (5-10 мВ/В) и высоким сопротивлением (4860 Ом*м).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3388" y="5183585"/>
            <a:ext cx="11804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Обстановки с золотым </a:t>
            </a:r>
            <a:r>
              <a:rPr lang="ru-RU" sz="1600" dirty="0" err="1" smtClean="0"/>
              <a:t>оруденением</a:t>
            </a:r>
            <a:r>
              <a:rPr lang="ru-RU" sz="1600" dirty="0" smtClean="0"/>
              <a:t> кварц-сульфидной прожилково-вкрапленной минерализации </a:t>
            </a:r>
            <a:r>
              <a:rPr lang="ru-RU" sz="1600" dirty="0" err="1" smtClean="0"/>
              <a:t>сухоложского</a:t>
            </a:r>
            <a:r>
              <a:rPr lang="ru-RU" sz="1600" dirty="0" smtClean="0"/>
              <a:t> типа в пределах пород высокой </a:t>
            </a:r>
            <a:r>
              <a:rPr lang="ru-RU" sz="1600" dirty="0" err="1" smtClean="0"/>
              <a:t>углистости</a:t>
            </a:r>
            <a:r>
              <a:rPr lang="ru-RU" sz="1600" dirty="0" smtClean="0"/>
              <a:t> выделяется аномально высокими значениями вызванной поляризации (среднее - 36мВ/В до 61 мВ/В), при низком - минимальном сопротивлении ( в среднем 550 Ом*м,   до 3-5 Ом*м).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7792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1" y="119211"/>
            <a:ext cx="2426345" cy="18197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1" y="1965870"/>
            <a:ext cx="2426346" cy="1701154"/>
          </a:xfrm>
          <a:prstGeom prst="rect">
            <a:avLst/>
          </a:prstGeom>
        </p:spPr>
      </p:pic>
      <p:pic>
        <p:nvPicPr>
          <p:cNvPr id="8" name="Рисунок 7" descr="http://geoget.ru/images/stories/MMOPS_01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1" y="3728258"/>
            <a:ext cx="2413075" cy="12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http://geoget.ru/images/stories/MMOPS_01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1" y="5020863"/>
            <a:ext cx="2413075" cy="15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53324" y="3748191"/>
            <a:ext cx="3929075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900" dirty="0"/>
              <a:t>1. Высокочувствительный (разрядность 0,0 01 </a:t>
            </a:r>
            <a:r>
              <a:rPr lang="ru-RU" altLang="ru-RU" sz="900" dirty="0" err="1"/>
              <a:t>нТл</a:t>
            </a:r>
            <a:r>
              <a:rPr lang="ru-RU" altLang="ru-RU" sz="900" dirty="0"/>
              <a:t>, чувствительность до 0,01 </a:t>
            </a:r>
            <a:r>
              <a:rPr lang="ru-RU" altLang="ru-RU" sz="900" dirty="0" err="1"/>
              <a:t>нТл</a:t>
            </a:r>
            <a:r>
              <a:rPr lang="ru-RU" altLang="ru-RU" sz="900" dirty="0"/>
              <a:t>) процессорный </a:t>
            </a:r>
            <a:r>
              <a:rPr lang="ru-RU" altLang="ru-RU" sz="900" dirty="0" err="1"/>
              <a:t>оверхаузеровский</a:t>
            </a:r>
            <a:r>
              <a:rPr lang="ru-RU" altLang="ru-RU" sz="900" dirty="0"/>
              <a:t> датчик </a:t>
            </a:r>
          </a:p>
          <a:p>
            <a:r>
              <a:rPr lang="ru-RU" altLang="ru-RU" sz="900" dirty="0"/>
              <a:t>   POS-1 жесткого исполнения (возможна поставка варианта с гибким кабелем зонда для последующей модернизации до </a:t>
            </a:r>
            <a:r>
              <a:rPr lang="ru-RU" altLang="ru-RU" sz="900" dirty="0" err="1"/>
              <a:t>градиентометрического</a:t>
            </a:r>
            <a:r>
              <a:rPr lang="ru-RU" altLang="ru-RU" sz="900" dirty="0"/>
              <a:t> варианта)</a:t>
            </a:r>
          </a:p>
          <a:p>
            <a:r>
              <a:rPr lang="ru-RU" altLang="ru-RU" sz="900" dirty="0"/>
              <a:t>  2. Специализированного полевого регистратора DLPOS V2.0-gps Специализированный рюкзак МАНАРАГА-КМ</a:t>
            </a:r>
          </a:p>
          <a:p>
            <a:r>
              <a:rPr lang="ru-RU" altLang="ru-RU" sz="900" dirty="0"/>
              <a:t>  3. Дисплей графический ЖКИ 240*128 </a:t>
            </a:r>
            <a:r>
              <a:rPr lang="ru-RU" altLang="ru-RU" sz="900" dirty="0" err="1"/>
              <a:t>dot</a:t>
            </a:r>
            <a:r>
              <a:rPr lang="ru-RU" altLang="ru-RU" sz="900" dirty="0"/>
              <a:t> с графическим и текстовым представлением маршрутных и вариационных измерений</a:t>
            </a:r>
          </a:p>
          <a:p>
            <a:r>
              <a:rPr lang="ru-RU" altLang="ru-RU" sz="900" dirty="0"/>
              <a:t>  4. Клавиатура влагозащищенная 32 клавиши</a:t>
            </a:r>
          </a:p>
          <a:p>
            <a:r>
              <a:rPr lang="ru-RU" altLang="ru-RU" sz="900" dirty="0"/>
              <a:t>  5. Аккумулятор </a:t>
            </a:r>
            <a:r>
              <a:rPr lang="ru-RU" altLang="ru-RU" sz="900" dirty="0" err="1"/>
              <a:t>Pb</a:t>
            </a:r>
            <a:r>
              <a:rPr lang="ru-RU" altLang="ru-RU" sz="900" dirty="0"/>
              <a:t> 12-7Ah (2шт.)</a:t>
            </a:r>
          </a:p>
          <a:p>
            <a:r>
              <a:rPr lang="ru-RU" altLang="ru-RU" sz="900" dirty="0"/>
              <a:t>  6. Зарядное устройство </a:t>
            </a:r>
            <a:r>
              <a:rPr lang="ru-RU" altLang="ru-RU" sz="900" dirty="0" err="1"/>
              <a:t>Striver</a:t>
            </a:r>
            <a:r>
              <a:rPr lang="ru-RU" altLang="ru-RU" sz="900" dirty="0"/>
              <a:t> PW265 (регулировка тока 0-7,5А)</a:t>
            </a:r>
          </a:p>
          <a:p>
            <a:r>
              <a:rPr lang="ru-RU" altLang="ru-RU" sz="900" dirty="0"/>
              <a:t>  7. Комплект кабелей (кабели связи, питания, разгрузки 2.5 м, вариационный кабель 30 м (по запросу до 50 м ))</a:t>
            </a:r>
          </a:p>
          <a:p>
            <a:r>
              <a:rPr lang="ru-RU" altLang="ru-RU" sz="900" dirty="0"/>
              <a:t>8. ПО </a:t>
            </a:r>
            <a:r>
              <a:rPr lang="ru-RU" altLang="ru-RU" sz="900" dirty="0" err="1"/>
              <a:t>POSLink</a:t>
            </a:r>
            <a:r>
              <a:rPr lang="ru-RU" altLang="ru-RU" sz="900" dirty="0"/>
              <a:t> (Win32, СД-диск)</a:t>
            </a:r>
          </a:p>
          <a:p>
            <a:r>
              <a:rPr lang="ru-RU" altLang="ru-RU" sz="900" dirty="0"/>
              <a:t>9. Акт калибровки – испытаний УГТУ-УПИ или УНИИМ (по запросу)</a:t>
            </a:r>
          </a:p>
          <a:p>
            <a:r>
              <a:rPr lang="ru-RU" altLang="ru-RU" sz="900" dirty="0"/>
              <a:t>10. Комплект документации (ТО POS-1, включающее сборник команд управления по порту RS232; ТО и инструкция пользователя DLPOS) – твердые и CD-копии.</a:t>
            </a:r>
          </a:p>
          <a:p>
            <a:r>
              <a:rPr lang="ru-RU" altLang="ru-RU" sz="900" dirty="0"/>
              <a:t>  Упаковка – деревянный укладочный ящик.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32197" y="3490768"/>
            <a:ext cx="4235259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900" b="1" dirty="0"/>
              <a:t>Пешеходный магнитометр MMPOS-1 основанный на эффекте </a:t>
            </a:r>
            <a:r>
              <a:rPr lang="ru-RU" altLang="ru-RU" sz="900" b="1" dirty="0" err="1"/>
              <a:t>Оверхаузера</a:t>
            </a:r>
            <a:r>
              <a:rPr lang="ru-RU" altLang="ru-RU" sz="900" b="1" dirty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75468" y="119211"/>
            <a:ext cx="4166008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900" b="1" dirty="0"/>
              <a:t>Комплексы электроразведочной аппаратуры фирмы «IRIS INSTRUMENTS» (Франция) в составе: </a:t>
            </a:r>
            <a:r>
              <a:rPr lang="ru-RU" altLang="ru-RU" sz="900" b="1" dirty="0" err="1"/>
              <a:t>измерительи</a:t>
            </a:r>
            <a:r>
              <a:rPr lang="ru-RU" altLang="ru-RU" sz="900" b="1" dirty="0"/>
              <a:t>: ELREC-6 - ELREC-</a:t>
            </a:r>
            <a:r>
              <a:rPr lang="en-US" altLang="ru-RU" sz="900" b="1" dirty="0"/>
              <a:t>Pro, </a:t>
            </a:r>
            <a:r>
              <a:rPr lang="ru-RU" altLang="ru-RU" sz="900" b="1" dirty="0"/>
              <a:t>ELREC-</a:t>
            </a:r>
            <a:r>
              <a:rPr lang="en-US" altLang="ru-RU" sz="900" b="1" dirty="0"/>
              <a:t>Lite G, </a:t>
            </a:r>
            <a:r>
              <a:rPr lang="ru-RU" altLang="ru-RU" sz="900" b="1" dirty="0"/>
              <a:t>и генераторы VIP-</a:t>
            </a:r>
            <a:r>
              <a:rPr lang="en-US" altLang="ru-RU" sz="900" b="1" dirty="0"/>
              <a:t>3</a:t>
            </a:r>
            <a:r>
              <a:rPr lang="ru-RU" altLang="ru-RU" sz="900" b="1" dirty="0"/>
              <a:t>000</a:t>
            </a:r>
            <a:r>
              <a:rPr lang="en-US" altLang="ru-RU" sz="900" b="1" dirty="0"/>
              <a:t> ,</a:t>
            </a:r>
            <a:r>
              <a:rPr lang="ru-RU" altLang="ru-RU" sz="900" b="1" dirty="0"/>
              <a:t> </a:t>
            </a:r>
            <a:r>
              <a:rPr lang="en-US" altLang="ru-RU" sz="900" b="1" dirty="0"/>
              <a:t>VIP-4000,</a:t>
            </a:r>
            <a:r>
              <a:rPr lang="ru-RU" altLang="ru-RU" sz="900" b="1" dirty="0"/>
              <a:t> VIP-</a:t>
            </a:r>
            <a:r>
              <a:rPr lang="en-US" altLang="ru-RU" sz="900" b="1" dirty="0"/>
              <a:t>10</a:t>
            </a:r>
            <a:r>
              <a:rPr lang="ru-RU" altLang="ru-RU" sz="900" b="1" dirty="0"/>
              <a:t>000</a:t>
            </a:r>
            <a:r>
              <a:rPr lang="ru-RU" altLang="ru-RU" sz="900" b="1" dirty="0" smtClean="0"/>
              <a:t>.</a:t>
            </a:r>
            <a:endParaRPr lang="ru-RU" altLang="ru-RU" sz="9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53324" y="673209"/>
            <a:ext cx="4088151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900" dirty="0"/>
              <a:t>1.Выходная мощность:	VIP 3000: 3000 ВА; VIP 4000: 4000 ВА, максимум.                                                              VIP 10000: 10000 ВА  </a:t>
            </a:r>
          </a:p>
          <a:p>
            <a:r>
              <a:rPr lang="ru-RU" altLang="ru-RU" sz="900" dirty="0"/>
              <a:t>2. Выходное напряжение:	3000 В максимум, автоматический выбор диапазона напряжений.</a:t>
            </a:r>
          </a:p>
          <a:p>
            <a:r>
              <a:rPr lang="ru-RU" altLang="ru-RU" sz="900" dirty="0"/>
              <a:t>3. Выходной ток: от 5 мА до 20 А, регулирование тока с точностью не хуже 1%.</a:t>
            </a:r>
          </a:p>
          <a:p>
            <a:r>
              <a:rPr lang="ru-RU" altLang="ru-RU" sz="900" dirty="0"/>
              <a:t>4. Диполи: 9, выбор с помощью кнопки.</a:t>
            </a:r>
          </a:p>
          <a:p>
            <a:r>
              <a:rPr lang="ru-RU" altLang="ru-RU" sz="900" dirty="0"/>
              <a:t>5. Выходные разъемы:	зажимные разъемы, допускают применение оголенного провода или штекера диаметром до 4 мм.</a:t>
            </a:r>
          </a:p>
          <a:p>
            <a:r>
              <a:rPr lang="ru-RU" altLang="ru-RU" sz="900" dirty="0"/>
              <a:t>6. Визуальное отображение: буквенно-цифровой жидкокристаллический дисплей.</a:t>
            </a:r>
          </a:p>
          <a:p>
            <a:r>
              <a:rPr lang="ru-RU" altLang="ru-RU" sz="900" dirty="0"/>
              <a:t>7. Одновременное отображение выходного тока, выходного напряжения, контактного сопротивления и входной мощности.</a:t>
            </a:r>
          </a:p>
          <a:p>
            <a:r>
              <a:rPr lang="ru-RU" altLang="ru-RU" sz="900" dirty="0"/>
              <a:t>8. Источник питания:	от 175 до 270 В переменного тока, 45-450 Гц,             однофазный, трехфазный.</a:t>
            </a:r>
          </a:p>
          <a:p>
            <a:r>
              <a:rPr lang="ru-RU" altLang="ru-RU" sz="900" dirty="0"/>
              <a:t>9. Рабочая температура:	от –40°C до +50°C.</a:t>
            </a:r>
          </a:p>
          <a:p>
            <a:r>
              <a:rPr lang="ru-RU" altLang="ru-RU" sz="900" dirty="0"/>
              <a:t>10. Защита: короткое замыкание – при 20</a:t>
            </a:r>
          </a:p>
          <a:p>
            <a:r>
              <a:rPr lang="ru-RU" altLang="ru-RU" sz="900" dirty="0"/>
              <a:t>разомкнутый контур – при 60000 Ом</a:t>
            </a:r>
          </a:p>
          <a:p>
            <a:r>
              <a:rPr lang="ru-RU" altLang="ru-RU" sz="900" dirty="0"/>
              <a:t>11. Размеры (B x Ш x Г):	410 x 320 x 240 мм. Вес:16 кг.</a:t>
            </a:r>
          </a:p>
        </p:txBody>
      </p:sp>
      <p:pic>
        <p:nvPicPr>
          <p:cNvPr id="14" name="tab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313" y="327084"/>
            <a:ext cx="5058553" cy="6475459"/>
          </a:xfrm>
          <a:prstGeom prst="rect">
            <a:avLst/>
          </a:prstGeom>
        </p:spPr>
      </p:pic>
      <p:sp>
        <p:nvSpPr>
          <p:cNvPr id="15" name="TextBox 6"/>
          <p:cNvSpPr txBox="1"/>
          <p:nvPr/>
        </p:nvSpPr>
        <p:spPr>
          <a:xfrm>
            <a:off x="7367932" y="80863"/>
            <a:ext cx="45416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/>
              <a:t>Сведения о выполненных объемах ГРР силами ООО «ГЕПАРТ» в 2015 - 2019 г.</a:t>
            </a:r>
          </a:p>
        </p:txBody>
      </p:sp>
    </p:spTree>
    <p:extLst>
      <p:ext uri="{BB962C8B-B14F-4D97-AF65-F5344CB8AC3E}">
        <p14:creationId xmlns:p14="http://schemas.microsoft.com/office/powerpoint/2010/main" val="1233798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18" y="393949"/>
            <a:ext cx="8368490" cy="1034957"/>
          </a:xfrm>
          <a:prstGeom prst="rect">
            <a:avLst/>
          </a:prstGeom>
          <a:effectLst/>
        </p:spPr>
      </p:pic>
      <p:sp>
        <p:nvSpPr>
          <p:cNvPr id="3" name="TextBox 5"/>
          <p:cNvSpPr txBox="1"/>
          <p:nvPr/>
        </p:nvSpPr>
        <p:spPr>
          <a:xfrm>
            <a:off x="2383033" y="3139889"/>
            <a:ext cx="7919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30021" y="5763720"/>
            <a:ext cx="444269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Общество с ограниченной ответственности "ГЕПАРТ"  (ООО "ГЕПАРТ")</a:t>
            </a: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Тел.: +7 (929) 403 5412,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gepartoffice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gmail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 2543058832  / КПП 254301001, ОГРН 1142543020190, р/с 40702810120020001178</a:t>
            </a:r>
          </a:p>
          <a:p>
            <a:pPr marL="274320" indent="-274320">
              <a:tabLst>
                <a:tab pos="274320" algn="l"/>
              </a:tabLst>
            </a:pPr>
            <a:r>
              <a:rPr lang="ru-RU" sz="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Филиале "Хабаровский" ОАО "АЛЬФА-БАНК" ИНН 7728168971, ОГРН 1027700067328,</a:t>
            </a:r>
          </a:p>
          <a:p>
            <a:pPr marL="274320" indent="-274320">
              <a:tabLst>
                <a:tab pos="274320" algn="l"/>
              </a:tabLst>
            </a:pPr>
            <a:r>
              <a:rPr lang="ru-RU" sz="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к/с 30101810800000000770, БИК 040813770</a:t>
            </a:r>
          </a:p>
          <a:p>
            <a:pPr marL="274320" indent="-274320">
              <a:tabLst>
                <a:tab pos="274320" algn="l"/>
              </a:tabLst>
            </a:pPr>
            <a:r>
              <a:rPr lang="ru-RU" sz="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Юридический/почтовый адрес: 690089 г. Владивосток,</a:t>
            </a:r>
          </a:p>
          <a:p>
            <a:pPr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 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Карбышева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 22 оф. 178</a:t>
            </a:r>
            <a:endParaRPr lang="ru-RU" sz="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5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85" y="77118"/>
            <a:ext cx="10732030" cy="668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09" y="74815"/>
            <a:ext cx="10652782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27" y="109721"/>
            <a:ext cx="10364745" cy="66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75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48" y="139439"/>
            <a:ext cx="10273304" cy="6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3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3" y="341914"/>
            <a:ext cx="11545678" cy="64334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9021" y="64914"/>
            <a:ext cx="6136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Комплексная статистическая характеристика литологических разностей по профилю №5</a:t>
            </a:r>
          </a:p>
        </p:txBody>
      </p:sp>
    </p:spTree>
    <p:extLst>
      <p:ext uri="{BB962C8B-B14F-4D97-AF65-F5344CB8AC3E}">
        <p14:creationId xmlns:p14="http://schemas.microsoft.com/office/powerpoint/2010/main" val="4179407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6382" y="912629"/>
            <a:ext cx="91459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Отложения </a:t>
            </a:r>
            <a:r>
              <a:rPr lang="ru-RU" sz="1600" dirty="0" err="1"/>
              <a:t>имняхской</a:t>
            </a:r>
            <a:r>
              <a:rPr lang="ru-RU" sz="1600" dirty="0"/>
              <a:t> свиты, нижней подсвиты контрастно отличаются от отложений </a:t>
            </a:r>
            <a:r>
              <a:rPr lang="ru-RU" sz="1600" dirty="0" err="1"/>
              <a:t>хомолохинской</a:t>
            </a:r>
            <a:r>
              <a:rPr lang="ru-RU" sz="1600" dirty="0"/>
              <a:t> </a:t>
            </a:r>
            <a:r>
              <a:rPr lang="ru-RU" sz="1600" dirty="0" smtClean="0"/>
              <a:t>свиты: </a:t>
            </a:r>
            <a:r>
              <a:rPr lang="ru-RU" sz="1600" dirty="0"/>
              <a:t>высоким сопротивлением, низкой вызванной поляризацией и постоянной </a:t>
            </a:r>
            <a:r>
              <a:rPr lang="ru-RU" sz="1600" dirty="0" smtClean="0"/>
              <a:t>времени</a:t>
            </a:r>
          </a:p>
          <a:p>
            <a:endParaRPr lang="ru-RU" sz="1600" dirty="0" smtClean="0"/>
          </a:p>
          <a:p>
            <a:r>
              <a:rPr lang="ru-RU" sz="1600" dirty="0" smtClean="0"/>
              <a:t>- Отложения </a:t>
            </a:r>
            <a:r>
              <a:rPr lang="ru-RU" sz="1600" dirty="0" err="1"/>
              <a:t>хомолохинской</a:t>
            </a:r>
            <a:r>
              <a:rPr lang="ru-RU" sz="1600" dirty="0"/>
              <a:t> свиты, верхней подсвиты, первой и второй пачки характеризуются: минимальным сопротивлением, слабо повышенной вызванной поляризацией и постоянной времени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- Отложения </a:t>
            </a:r>
            <a:r>
              <a:rPr lang="ru-RU" sz="1600" dirty="0" err="1"/>
              <a:t>хомолохинской</a:t>
            </a:r>
            <a:r>
              <a:rPr lang="ru-RU" sz="1600" dirty="0"/>
              <a:t> свиты, верхней подсвиты, представленные сланцами с прослоями алевролита, имеют наиболее высокую вызванную поляризацию, пониженное сопротивление, слабо повышенной постоянной времени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</a:p>
          <a:p>
            <a:r>
              <a:rPr lang="ru-RU" sz="1600" dirty="0" smtClean="0"/>
              <a:t>- Отложения </a:t>
            </a:r>
            <a:r>
              <a:rPr lang="ru-RU" sz="1600" dirty="0" err="1"/>
              <a:t>хомолохинской</a:t>
            </a:r>
            <a:r>
              <a:rPr lang="ru-RU" sz="1600" dirty="0"/>
              <a:t> свиты, верхней подсвиты, представленные сланцами и сланцами с прослоями </a:t>
            </a:r>
            <a:r>
              <a:rPr lang="ru-RU" sz="1600" dirty="0" err="1"/>
              <a:t>песчанника</a:t>
            </a:r>
            <a:r>
              <a:rPr lang="ru-RU" sz="1600" dirty="0"/>
              <a:t>, имеют повышенную вызванную поляризацию, сопротивление, не значительно ниже среднего, постоянную времени близкую к среднему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- Наиболее </a:t>
            </a:r>
            <a:r>
              <a:rPr lang="ru-RU" sz="1600" dirty="0"/>
              <a:t>устойчивой специализацией на золото характеризуются отложения </a:t>
            </a:r>
            <a:r>
              <a:rPr lang="ru-RU" sz="1600" dirty="0" err="1"/>
              <a:t>хомолохинской</a:t>
            </a:r>
            <a:r>
              <a:rPr lang="ru-RU" sz="1600" dirty="0"/>
              <a:t> свиты, верхней подсвиты, первой и второй пачки.</a:t>
            </a:r>
          </a:p>
        </p:txBody>
      </p:sp>
    </p:spTree>
    <p:extLst>
      <p:ext uri="{BB962C8B-B14F-4D97-AF65-F5344CB8AC3E}">
        <p14:creationId xmlns:p14="http://schemas.microsoft.com/office/powerpoint/2010/main" val="15266313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1548</Words>
  <Application>Microsoft Office PowerPoint</Application>
  <PresentationFormat>Широкоэкранный</PresentationFormat>
  <Paragraphs>106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Викторович</dc:creator>
  <cp:lastModifiedBy>Юрий Викторович</cp:lastModifiedBy>
  <cp:revision>22</cp:revision>
  <dcterms:created xsi:type="dcterms:W3CDTF">2020-02-11T01:45:53Z</dcterms:created>
  <dcterms:modified xsi:type="dcterms:W3CDTF">2020-02-11T03:21:59Z</dcterms:modified>
</cp:coreProperties>
</file>