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7" r:id="rId2"/>
    <p:sldId id="258" r:id="rId3"/>
    <p:sldId id="262" r:id="rId4"/>
    <p:sldId id="289" r:id="rId5"/>
    <p:sldId id="293" r:id="rId6"/>
    <p:sldId id="294" r:id="rId7"/>
    <p:sldId id="261" r:id="rId8"/>
    <p:sldId id="264" r:id="rId9"/>
    <p:sldId id="265" r:id="rId10"/>
    <p:sldId id="266" r:id="rId11"/>
    <p:sldId id="269" r:id="rId12"/>
    <p:sldId id="267" r:id="rId13"/>
    <p:sldId id="270" r:id="rId14"/>
    <p:sldId id="308" r:id="rId15"/>
    <p:sldId id="309" r:id="rId16"/>
    <p:sldId id="310" r:id="rId17"/>
    <p:sldId id="273" r:id="rId18"/>
    <p:sldId id="274" r:id="rId19"/>
    <p:sldId id="295" r:id="rId20"/>
    <p:sldId id="296" r:id="rId21"/>
    <p:sldId id="276" r:id="rId22"/>
    <p:sldId id="311" r:id="rId23"/>
    <p:sldId id="301" r:id="rId24"/>
    <p:sldId id="302" r:id="rId25"/>
    <p:sldId id="305" r:id="rId26"/>
    <p:sldId id="312" r:id="rId27"/>
    <p:sldId id="313" r:id="rId28"/>
    <p:sldId id="298" r:id="rId29"/>
    <p:sldId id="306" r:id="rId30"/>
    <p:sldId id="307" r:id="rId31"/>
    <p:sldId id="31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EAF0F6"/>
    <a:srgbClr val="003366"/>
    <a:srgbClr val="CBDAE7"/>
    <a:srgbClr val="82A5C4"/>
    <a:srgbClr val="4A779E"/>
    <a:srgbClr val="19417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2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83699-4918-4729-ABC2-E58DC365305A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54431-8EE9-41BC-8D4E-5843A987C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5BA9A3-77DC-4749-AAE5-FA4ED927390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56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5BA9A3-77DC-4749-AAE5-FA4ED927390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27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5BA9A3-77DC-4749-AAE5-FA4ED927390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067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5BA9A3-77DC-4749-AAE5-FA4ED927390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4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wmf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521" t="2228" r="8755" b="3306"/>
          <a:stretch/>
        </p:blipFill>
        <p:spPr bwMode="auto">
          <a:xfrm>
            <a:off x="-6846" y="0"/>
            <a:ext cx="91508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798" b="941"/>
          <a:stretch/>
        </p:blipFill>
        <p:spPr bwMode="auto">
          <a:xfrm>
            <a:off x="2038959" y="2177307"/>
            <a:ext cx="7105045" cy="468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1124744"/>
            <a:ext cx="7772400" cy="2664296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Qanelas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9" y="3789040"/>
            <a:ext cx="5832647" cy="11521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  <a:latin typeface="Qanelas" panose="00000500000000000000" pitchFamily="2" charset="-5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1BB739-9617-4995-B3C9-6EA333FF53F0}" type="datetimeFigureOut">
              <a:rPr lang="ru-RU" smtClean="0"/>
              <a:pPr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15" name="Picture 13" descr="\\INPROSRV\Server\Documents\Reclama\Фирстиль 2019\New NW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9" y="279702"/>
            <a:ext cx="1656183" cy="587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79702"/>
            <a:ext cx="2808312" cy="5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7209264" y="6343633"/>
            <a:ext cx="11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nw-geo.ru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057" name="Picture 9" descr="https://png2.cleanpng.com/sh/0bed30102df875eed86842788ffbe0bf/L0KzQYm3U8I5N6VviZH0aYP2gLBuTgdmal5pfehubHBzfbb1lL14bZMyfNd8aXfxPb32hB8uf5Zni9t9ZT24cbPphfExaZZretRtMj60QIO6U8c0P2I6SqQ7NkS4SIeCWMIveJ9s/kisspng-web-development-web-design-logo-website-5abbea0aefbbd2.102337371522264586982.png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232" y="6403993"/>
            <a:ext cx="331510" cy="322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png2.cleanpng.com/sh/60489f056660a7e4591f12130ab26dd5/L0KzQYm3VsIzN6h6R91yc4Pzfri0jP9od15oh995dYTogn7wgB9ve158gNt9ZT3sfsT7gfdzaZ4yTdQ7ZEG3c7aCgfVmO2kzSqk6OUmzQIi4VcI6Pmk2SaI7NkO3RnB3jvc=/kisspng-logo-computer-icons-white-instagram-5b2d14ce9aee38.2719900715296811026346.png"/>
          <p:cNvPicPr>
            <a:picLocks noChangeAspect="1" noChangeArrowheads="1"/>
          </p:cNvPicPr>
          <p:nvPr userDrawn="1"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232" y="6043955"/>
            <a:ext cx="324000" cy="3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7209264" y="6021288"/>
            <a:ext cx="175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nordwest.official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98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E5F61C-4179-4EB5-BF0B-E9DD36E3794E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086AFB-774E-4282-A884-3D97ECD12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E9C882-121A-417C-A483-BCDEDDB1C5E5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A0DFD1-12B1-4FAD-A551-41C7F4065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4413" y="533400"/>
            <a:ext cx="6399212" cy="12192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4413" y="1905000"/>
            <a:ext cx="3122612" cy="4221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5559425" y="1905000"/>
            <a:ext cx="3124200" cy="4221163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542088" y="6237288"/>
            <a:ext cx="21336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9388" y="6237288"/>
            <a:ext cx="2133600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6B697-056A-4505-BA96-1731DB5A1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78" b="1764"/>
          <a:stretch/>
        </p:blipFill>
        <p:spPr bwMode="auto">
          <a:xfrm>
            <a:off x="5404859" y="4424885"/>
            <a:ext cx="3739143" cy="243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7"/>
            <a:ext cx="6948022" cy="778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BB739-9617-4995-B3C9-6EA333FF53F0}" type="datetimeFigureOut">
              <a:rPr lang="ru-RU" smtClean="0"/>
              <a:pPr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1763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2B93C-49A4-4678-A7FE-D930813C61C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7" name="Picture 13" descr="\\INPROSRV\Server\Documents\Reclama\Фирстиль 2019\New NW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279699"/>
            <a:ext cx="1080120" cy="383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725" y="764704"/>
            <a:ext cx="10509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826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Qanelas" panose="00000500000000000000" pitchFamily="2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wmf"/><Relationship Id="rId18" Type="http://schemas.openxmlformats.org/officeDocument/2006/relationships/image" Target="../media/image26.jpe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jpeg"/><Relationship Id="rId7" Type="http://schemas.openxmlformats.org/officeDocument/2006/relationships/image" Target="../media/image15.wmf"/><Relationship Id="rId12" Type="http://schemas.openxmlformats.org/officeDocument/2006/relationships/image" Target="../media/image20.wmf"/><Relationship Id="rId17" Type="http://schemas.openxmlformats.org/officeDocument/2006/relationships/image" Target="../media/image25.jpe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wmf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wmf"/><Relationship Id="rId24" Type="http://schemas.openxmlformats.org/officeDocument/2006/relationships/image" Target="../media/image32.png"/><Relationship Id="rId5" Type="http://schemas.openxmlformats.org/officeDocument/2006/relationships/image" Target="../media/image13.jpeg"/><Relationship Id="rId15" Type="http://schemas.openxmlformats.org/officeDocument/2006/relationships/image" Target="../media/image23.wmf"/><Relationship Id="rId23" Type="http://schemas.openxmlformats.org/officeDocument/2006/relationships/image" Target="../media/image31.wmf"/><Relationship Id="rId28" Type="http://schemas.openxmlformats.org/officeDocument/2006/relationships/image" Target="../media/image36.png"/><Relationship Id="rId10" Type="http://schemas.openxmlformats.org/officeDocument/2006/relationships/image" Target="../media/image18.wmf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wmf"/><Relationship Id="rId14" Type="http://schemas.openxmlformats.org/officeDocument/2006/relationships/image" Target="../media/image22.wmf"/><Relationship Id="rId22" Type="http://schemas.openxmlformats.org/officeDocument/2006/relationships/image" Target="../media/image30.wmf"/><Relationship Id="rId27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wm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05729" y="243366"/>
            <a:ext cx="2592288" cy="457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52400">
              <a:srgbClr val="FFFFFF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45690" y="404440"/>
            <a:ext cx="3057554" cy="25391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52400">
              <a:srgbClr val="FFFFFF">
                <a:alpha val="8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53779" y="244371"/>
            <a:ext cx="3284874" cy="52322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ООО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Северо-Запад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»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982624" y="116632"/>
            <a:ext cx="282098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1050" b="1" dirty="0">
                <a:solidFill>
                  <a:schemeClr val="tx2">
                    <a:lumMod val="60000"/>
                    <a:lumOff val="40000"/>
                  </a:schemeClr>
                </a:solidFill>
                <a:cs typeface="+mn-cs"/>
              </a:rPr>
              <a:t>Сервисная геолого-геофизическая компания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8774" y="657969"/>
            <a:ext cx="2498725" cy="3079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70C0"/>
                </a:solidFill>
                <a:latin typeface="+mn-lt"/>
                <a:cs typeface="+mn-cs"/>
              </a:rPr>
              <a:t>Интеграция науки и практики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55707" y="1062169"/>
            <a:ext cx="6471946" cy="510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31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2500298" y="214290"/>
            <a:ext cx="6320744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МТ-методы. Особенности методики и интерпретации.</a:t>
            </a:r>
            <a:endParaRPr lang="ru-RU" sz="24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333232"/>
            <a:ext cx="807249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/>
              <a:t>1. На </a:t>
            </a:r>
            <a:r>
              <a:rPr lang="ru-RU" sz="2000" dirty="0" err="1" smtClean="0"/>
              <a:t>высокоомных</a:t>
            </a:r>
            <a:r>
              <a:rPr lang="ru-RU" sz="2000" dirty="0" smtClean="0"/>
              <a:t> разрезах - АМТЗ. На проводящих – МТЗ.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2. Время наблюдения АМТЗ: 20-30 минут (до 10-15 точек в день на одну станцию). Площадные съемки.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3. Синхронная с регистрация с базовой точкой. Подавление помех, повышение точности.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4. Использование базисной точки для получения магнитного и теллурического тензоров.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5. Анализ параметров тензора импеданса, компонент матрицы Визе, компонент магнитного и теллурического тензора для определения размерности структур, выбора оптимальной методики интерпретации, размерности искомой модели УЭС.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6. Широкий набор инверсия: </a:t>
            </a:r>
            <a:r>
              <a:rPr lang="en-US" sz="2000" dirty="0" smtClean="0"/>
              <a:t>1D, 2D, 3D</a:t>
            </a:r>
            <a:r>
              <a:rPr lang="ru-RU" sz="20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7. Возможность использовать теллурический тензор (фазу инварианта) для поиска крупных поляризующихся объектов.</a:t>
            </a:r>
            <a:endParaRPr lang="ru-RU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6"/>
          <p:cNvSpPr txBox="1">
            <a:spLocks noChangeArrowheads="1"/>
          </p:cNvSpPr>
          <p:nvPr/>
        </p:nvSpPr>
        <p:spPr bwMode="auto">
          <a:xfrm>
            <a:off x="1714480" y="142853"/>
            <a:ext cx="71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825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175" algn="ctr">
              <a:spcBef>
                <a:spcPct val="50000"/>
              </a:spcBef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Быстринское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месторождение. 3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 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инверсия данных АМТЗ 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3105"/>
          <a:stretch>
            <a:fillRect/>
          </a:stretch>
        </p:blipFill>
        <p:spPr bwMode="auto">
          <a:xfrm>
            <a:off x="500034" y="1214421"/>
            <a:ext cx="3857652" cy="50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6982"/>
          <a:stretch>
            <a:fillRect/>
          </a:stretch>
        </p:blipFill>
        <p:spPr bwMode="auto">
          <a:xfrm>
            <a:off x="5214942" y="1142984"/>
            <a:ext cx="3473706" cy="547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6"/>
          <p:cNvSpPr txBox="1">
            <a:spLocks noChangeArrowheads="1"/>
          </p:cNvSpPr>
          <p:nvPr/>
        </p:nvSpPr>
        <p:spPr bwMode="auto">
          <a:xfrm>
            <a:off x="1857356" y="119466"/>
            <a:ext cx="72866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825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175" algn="ctr">
              <a:spcBef>
                <a:spcPct val="50000"/>
              </a:spcBef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Быстринское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месторождение. 2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 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инверсия данных АМТЗ 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Рисунок 1.21.jpg"/>
          <p:cNvPicPr/>
          <p:nvPr/>
        </p:nvPicPr>
        <p:blipFill>
          <a:blip r:embed="rId2" cstate="print"/>
          <a:srcRect t="3659"/>
          <a:stretch>
            <a:fillRect/>
          </a:stretch>
        </p:blipFill>
        <p:spPr>
          <a:xfrm>
            <a:off x="2214546" y="1034496"/>
            <a:ext cx="4786346" cy="5643602"/>
          </a:xfrm>
          <a:prstGeom prst="rect">
            <a:avLst/>
          </a:prstGeom>
          <a:solidFill>
            <a:srgbClr val="EAF0F6">
              <a:alpha val="57000"/>
            </a:srgb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6"/>
          <p:cNvSpPr txBox="1">
            <a:spLocks noChangeArrowheads="1"/>
          </p:cNvSpPr>
          <p:nvPr/>
        </p:nvSpPr>
        <p:spPr bwMode="auto">
          <a:xfrm>
            <a:off x="2071670" y="142853"/>
            <a:ext cx="68580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825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175" algn="ctr">
              <a:spcBef>
                <a:spcPct val="50000"/>
              </a:spcBef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Быстринское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месторождение. 3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 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инверсия данных АМТЗ 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071546"/>
            <a:ext cx="5715040" cy="559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6"/>
          <p:cNvSpPr txBox="1">
            <a:spLocks noChangeArrowheads="1"/>
          </p:cNvSpPr>
          <p:nvPr/>
        </p:nvSpPr>
        <p:spPr bwMode="auto">
          <a:xfrm>
            <a:off x="2071671" y="333375"/>
            <a:ext cx="66405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825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175" algn="ctr"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АМТЗ на медно-порфировом месторождении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 descr="Рисунок 1.8б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1285860"/>
            <a:ext cx="8501122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14480" y="188640"/>
            <a:ext cx="7173536" cy="811468"/>
          </a:xfrm>
          <a:prstGeom prst="rect">
            <a:avLst/>
          </a:prstGeom>
          <a:noFill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Кольский п-ов. Разделение аномалий ВП на основе многочастотных измерений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62" name="Picture 2" descr="F:\2012 СТАТЬИ\2. Многочастотные измерения ВП\СТАТЬЯ\Рисунки\ИТОГО\Рисунок 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2428868"/>
            <a:ext cx="8742708" cy="42822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5374" y="1669109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Карта </a:t>
            </a:r>
            <a:r>
              <a:rPr lang="el-GR" dirty="0" smtClean="0"/>
              <a:t>η</a:t>
            </a:r>
            <a:r>
              <a:rPr lang="ru-RU" baseline="-25000" dirty="0" smtClean="0"/>
              <a:t>к</a:t>
            </a:r>
            <a:r>
              <a:rPr lang="en-US" baseline="30000" dirty="0" smtClean="0"/>
              <a:t>DPP</a:t>
            </a:r>
            <a:r>
              <a:rPr lang="ru-RU" dirty="0" smtClean="0"/>
              <a:t>. Площадная аномалия </a:t>
            </a:r>
            <a:r>
              <a:rPr lang="el-GR" dirty="0" smtClean="0"/>
              <a:t>η</a:t>
            </a:r>
            <a:r>
              <a:rPr lang="ru-RU" baseline="-25000" dirty="0" smtClean="0"/>
              <a:t>к</a:t>
            </a:r>
            <a:r>
              <a:rPr lang="en-US" baseline="30000" dirty="0" smtClean="0"/>
              <a:t>DPP</a:t>
            </a:r>
            <a:r>
              <a:rPr lang="ru-RU" baseline="30000" dirty="0" smtClean="0"/>
              <a:t> </a:t>
            </a:r>
            <a:r>
              <a:rPr lang="ru-RU" dirty="0" smtClean="0"/>
              <a:t>(6%). </a:t>
            </a:r>
            <a:r>
              <a:rPr lang="en-US" dirty="0" smtClean="0"/>
              <a:t>C</a:t>
            </a:r>
            <a:r>
              <a:rPr lang="ru-RU" dirty="0" err="1" smtClean="0"/>
              <a:t>ульфидно-углеродистые</a:t>
            </a:r>
            <a:r>
              <a:rPr lang="ru-RU" dirty="0" smtClean="0"/>
              <a:t> сланцы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1372663" y="2847836"/>
            <a:ext cx="1285884" cy="214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94530" y="1169043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Карта </a:t>
            </a:r>
            <a:r>
              <a:rPr lang="el-GR" dirty="0" smtClean="0"/>
              <a:t>Δη</a:t>
            </a:r>
            <a:r>
              <a:rPr lang="ru-RU" baseline="-25000" dirty="0" smtClean="0"/>
              <a:t>к</a:t>
            </a:r>
            <a:r>
              <a:rPr lang="en-US" baseline="30000" dirty="0" smtClean="0"/>
              <a:t>DPP</a:t>
            </a:r>
            <a:r>
              <a:rPr lang="ru-RU" dirty="0" smtClean="0"/>
              <a:t>. Отрицательная аномалия параметра </a:t>
            </a:r>
            <a:r>
              <a:rPr lang="el-GR" dirty="0" smtClean="0"/>
              <a:t>Δη</a:t>
            </a:r>
            <a:r>
              <a:rPr lang="ru-RU" baseline="-25000" dirty="0" smtClean="0"/>
              <a:t>к</a:t>
            </a:r>
            <a:r>
              <a:rPr lang="en-US" baseline="30000" dirty="0" smtClean="0"/>
              <a:t>DPP</a:t>
            </a:r>
            <a:r>
              <a:rPr lang="ru-RU" dirty="0" smtClean="0"/>
              <a:t> над интрузией </a:t>
            </a:r>
            <a:r>
              <a:rPr lang="ru-RU" dirty="0" err="1" smtClean="0"/>
              <a:t>ультрабазитов</a:t>
            </a:r>
            <a:r>
              <a:rPr lang="ru-RU" dirty="0" smtClean="0"/>
              <a:t> среди толщи сульфидно-углеродистых сланцев 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5266034" y="2883555"/>
            <a:ext cx="1143008" cy="1428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67744" y="188640"/>
            <a:ext cx="6624736" cy="882906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Примеры установок </a:t>
            </a: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электротомографии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для глубин 300-400 м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533525" y="3062288"/>
            <a:ext cx="60769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36199" name="Picture 7" descr="Рисунок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2204864"/>
            <a:ext cx="8143450" cy="1008112"/>
          </a:xfrm>
          <a:prstGeom prst="rect">
            <a:avLst/>
          </a:prstGeom>
          <a:noFill/>
        </p:spPr>
      </p:pic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1533525" y="3062288"/>
            <a:ext cx="60769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36224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8280400" cy="528638"/>
          </a:xfrm>
          <a:prstGeom prst="rect">
            <a:avLst/>
          </a:prstGeom>
          <a:noFill/>
        </p:spPr>
      </p:pic>
      <p:sp>
        <p:nvSpPr>
          <p:cNvPr id="136225" name="Rectangle 33"/>
          <p:cNvSpPr>
            <a:spLocks noChangeArrowheads="1"/>
          </p:cNvSpPr>
          <p:nvPr/>
        </p:nvSpPr>
        <p:spPr bwMode="auto">
          <a:xfrm>
            <a:off x="179512" y="1484784"/>
            <a:ext cx="8784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dirty="0"/>
              <a:t>Длина питающей линии – 200 м. Длина приемных линий от 25 до 200 м. 10 разносов. Максимальный разнос – 1100 м. Шаг по профилю составлял 100 м.  </a:t>
            </a:r>
          </a:p>
        </p:txBody>
      </p:sp>
      <p:sp>
        <p:nvSpPr>
          <p:cNvPr id="136226" name="Rectangle 34"/>
          <p:cNvSpPr>
            <a:spLocks noChangeArrowheads="1"/>
          </p:cNvSpPr>
          <p:nvPr/>
        </p:nvSpPr>
        <p:spPr bwMode="auto">
          <a:xfrm>
            <a:off x="251520" y="3284984"/>
            <a:ext cx="8642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/>
            <a:r>
              <a:rPr lang="ru-RU" dirty="0"/>
              <a:t>Длина питающей линии – 1км. Длина приемных линий от 20 до 200 м. 15 разносов. Максимальный – 1480 м (980 м от В). </a:t>
            </a:r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323528" y="4946685"/>
            <a:ext cx="86423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dirty="0" smtClean="0"/>
              <a:t>Главное преимущество дипольной установки – разнесенные питающая и приемная линии. Это позволяет проводить измерения на переменном токе достаточно высокой частоты без влияния емкостных утечек и индукционных наводок. Особенно важно это для измерения фазовых параметров, т.е. вызванной поляризации.</a:t>
            </a:r>
          </a:p>
          <a:p>
            <a:pPr algn="ctr" eaLnBrk="0" hangingPunct="0"/>
            <a:r>
              <a:rPr lang="ru-RU" dirty="0" smtClean="0"/>
              <a:t>Главный недостаток – на зондирование накладывается эффект профилирования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5918" y="237406"/>
            <a:ext cx="7178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Результаты глубинной </a:t>
            </a: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электротомографии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. Многочастотные измерения.</a:t>
            </a:r>
            <a:endParaRPr lang="ru-RU" sz="2400" b="1" spc="5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6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8280000" cy="479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6050" y="237406"/>
            <a:ext cx="6178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Многочастотная инверсия</a:t>
            </a:r>
            <a:endParaRPr lang="ru-RU" sz="2400" b="1" spc="5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 cstate="print"/>
          <a:srcRect r="55913" b="34616"/>
          <a:stretch>
            <a:fillRect/>
          </a:stretch>
        </p:blipFill>
        <p:spPr bwMode="auto">
          <a:xfrm>
            <a:off x="1000100" y="1142984"/>
            <a:ext cx="721537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6050" y="237406"/>
            <a:ext cx="6178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 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инверсия данных глубинной ЭТ</a:t>
            </a:r>
            <a:endParaRPr lang="ru-RU" sz="2400" b="1" spc="5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Рисунок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928670"/>
            <a:ext cx="6500858" cy="5770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1500174"/>
            <a:ext cx="1047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Модель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3357562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r>
              <a:rPr lang="en-US" sz="2000" dirty="0" smtClean="0"/>
              <a:t>D </a:t>
            </a:r>
            <a:r>
              <a:rPr lang="ru-RU" sz="2000" dirty="0" smtClean="0"/>
              <a:t>инверсия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5214950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r>
              <a:rPr lang="en-US" sz="2000" dirty="0" smtClean="0"/>
              <a:t>D </a:t>
            </a:r>
            <a:r>
              <a:rPr lang="ru-RU" sz="2000" dirty="0" smtClean="0"/>
              <a:t>инверсия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71472" y="3214686"/>
            <a:ext cx="3614311" cy="24929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Более 20 лет в отрасли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 Компания основана в </a:t>
            </a:r>
            <a:r>
              <a:rPr lang="ru-RU" b="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1995 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году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Малое предприятие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Среднечисленный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кадровый 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состав </a:t>
            </a:r>
            <a:r>
              <a:rPr lang="ru-RU" b="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100 человек</a:t>
            </a:r>
            <a:endParaRPr lang="en-US" b="0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Высокий научный потенциал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 8 кандидатов и докторов наук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Молодая команда</a:t>
            </a:r>
            <a:r>
              <a:rPr lang="ru-RU" b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</a:rPr>
              <a:t>           Средний возраст – 35 лет</a:t>
            </a:r>
            <a:endParaRPr lang="ru-RU" b="0" dirty="0">
              <a:ln w="1905"/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28596" y="2071678"/>
            <a:ext cx="4248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По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наземной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электроразведке –              одна из ведущих компаний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+mn-cs"/>
              </a:rPr>
              <a:t>в России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5517" y="1606257"/>
            <a:ext cx="3638931" cy="484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5109533" y="5276479"/>
            <a:ext cx="2997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n w="1905"/>
                <a:solidFill>
                  <a:schemeClr val="bg1"/>
                </a:solidFill>
                <a:cs typeface="+mn-cs"/>
              </a:rPr>
              <a:t>Тесное сотрудничество с МГУ,  другими вузами и научными организациями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3843" y="260648"/>
            <a:ext cx="1991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компании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052736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ООО «Северо-Запад» – богатый производственный опыт и значительный научный потенциал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6050" y="237406"/>
            <a:ext cx="6178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 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инверсия данных глубинной ЭТ</a:t>
            </a:r>
            <a:endParaRPr lang="ru-RU" sz="2400" b="1" spc="5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Ro 200m 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928934"/>
            <a:ext cx="4411162" cy="3744000"/>
          </a:xfrm>
          <a:prstGeom prst="rect">
            <a:avLst/>
          </a:prstGeom>
        </p:spPr>
      </p:pic>
      <p:pic>
        <p:nvPicPr>
          <p:cNvPr id="4" name="Рисунок 3" descr="Ro 200m 2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899422"/>
            <a:ext cx="4411161" cy="37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8" y="827984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</a:t>
            </a:r>
            <a:r>
              <a:rPr lang="en-US" sz="2000" b="1" dirty="0" smtClean="0"/>
              <a:t>D </a:t>
            </a:r>
            <a:r>
              <a:rPr lang="ru-RU" sz="2000" b="1" dirty="0" smtClean="0"/>
              <a:t>инверсия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00300" y="4899950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</a:t>
            </a:r>
            <a:r>
              <a:rPr lang="en-US" sz="2000" b="1" dirty="0" smtClean="0"/>
              <a:t>D </a:t>
            </a:r>
            <a:r>
              <a:rPr lang="ru-RU" sz="2000" b="1" dirty="0" smtClean="0"/>
              <a:t>инверсия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846" y="5328578"/>
            <a:ext cx="4071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3</a:t>
            </a:r>
            <a:r>
              <a:rPr lang="en-US" sz="2000" dirty="0" smtClean="0"/>
              <a:t>D </a:t>
            </a:r>
            <a:r>
              <a:rPr lang="ru-RU" sz="2000" dirty="0" smtClean="0"/>
              <a:t>инверсия более сглаженный результат, объединяя эти отдельные локальные объекты в крупные структуры СЗ простирания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2" y="1185174"/>
            <a:ext cx="4214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картах-срезах, построенных на основе 2</a:t>
            </a:r>
            <a:r>
              <a:rPr lang="en-US" sz="2000" dirty="0" smtClean="0"/>
              <a:t>D </a:t>
            </a:r>
            <a:r>
              <a:rPr lang="ru-RU" sz="2000" dirty="0" smtClean="0"/>
              <a:t>присутствует много локальных объектов изометричной формы, за счет несогласованности моделей по отдельным профилям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1500174"/>
            <a:ext cx="2808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Модель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Инверсия АМТЗ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импеданс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Инверсия АМТЗ</a:t>
            </a:r>
          </a:p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импеданс+типпер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Инверсия ЭТ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Совместная инверсия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АМТЗ+ЭТ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285728"/>
            <a:ext cx="7178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Совместная инверсия АМТЗ и ЭТ на моделях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3228" y="1214422"/>
            <a:ext cx="3808893" cy="538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3108" y="285728"/>
            <a:ext cx="66059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Совместная инверсия АМТЗ и ЭТ на медно-порфировом месторождении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714488"/>
            <a:ext cx="15841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Инверсия ЭТ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Совместная инверсия</a:t>
            </a:r>
          </a:p>
          <a:p>
            <a:pPr algn="ctr"/>
            <a:r>
              <a:rPr lang="ru-RU" b="1" dirty="0" smtClean="0"/>
              <a:t>АМТЗ+ЭТ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Поляризационная модель до глубины 800м</a:t>
            </a:r>
            <a:endParaRPr lang="ru-RU" b="1" dirty="0"/>
          </a:p>
        </p:txBody>
      </p:sp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285860"/>
            <a:ext cx="7088052" cy="49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214008"/>
            <a:ext cx="6320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Кварцево-жильные месторождения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Рис. 2.2. Участок Кайнаровский каж сопротивление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142984"/>
            <a:ext cx="4300913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Рис. 2.3. Участок Кайнаровский каж поляризуемост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592" y="1139786"/>
            <a:ext cx="4300913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214008"/>
            <a:ext cx="6320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Кварцево-жильные месторождения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Рис. 2.4. Участок Кайнаровский Линейные аномалии каж поляризуемость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196" y="1646248"/>
            <a:ext cx="4300913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Рисунок 8" descr="Рис. 2.5. Участок Кайнаровский Линейные аномалии каж сопротивлени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394" y="1643050"/>
            <a:ext cx="4300913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214008"/>
            <a:ext cx="6320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Кварцево-жильные месторождения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7429552" cy="499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5" name="Прямая со стрелкой 14"/>
          <p:cNvCxnSpPr/>
          <p:nvPr/>
        </p:nvCxnSpPr>
        <p:spPr>
          <a:xfrm>
            <a:off x="1071538" y="6572272"/>
            <a:ext cx="7286676" cy="1588"/>
          </a:xfrm>
          <a:prstGeom prst="straightConnector1">
            <a:avLst/>
          </a:prstGeom>
          <a:ln w="28575">
            <a:solidFill>
              <a:srgbClr val="080808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86248" y="6072206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20 м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214008"/>
            <a:ext cx="6320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Межскважинная </a:t>
            </a: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электротомография</a:t>
            </a:r>
            <a:endParaRPr lang="ru-RU" sz="2400" b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6818331" cy="45481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71472" y="5643578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Установки межскважинной электротомографии (вверху). Чувствительность установки к изменению удельного сопротивления для одного положения электродов (внизу).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214008"/>
            <a:ext cx="6320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Межскважинная </a:t>
            </a:r>
            <a:r>
              <a:rPr lang="ru-RU" sz="24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электротомография</a:t>
            </a:r>
            <a:endParaRPr lang="ru-RU" sz="2400" b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050" y="936625"/>
            <a:ext cx="264953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3" cstate="print"/>
          <a:srcRect b="6911"/>
          <a:stretch>
            <a:fillRect/>
          </a:stretch>
        </p:blipFill>
        <p:spPr bwMode="auto">
          <a:xfrm>
            <a:off x="5954713" y="915988"/>
            <a:ext cx="274002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3" y="900113"/>
            <a:ext cx="28162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8213" y="3706813"/>
            <a:ext cx="28019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8588" y="3798888"/>
            <a:ext cx="74612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3" y="3654425"/>
            <a:ext cx="50847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>
            <a:off x="2984500" y="3300413"/>
            <a:ext cx="2230442" cy="485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473700" y="3417888"/>
            <a:ext cx="455622" cy="296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6714339" y="3499636"/>
            <a:ext cx="230189" cy="57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5984" y="90412"/>
            <a:ext cx="6286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Совместная интерпретация МПП и АМТЗ на проводящих разрезах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Все разрезы первый ви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00" y="971024"/>
            <a:ext cx="8280000" cy="570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5984" y="90412"/>
            <a:ext cx="628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Замечания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027096"/>
            <a:ext cx="84296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dirty="0" smtClean="0"/>
              <a:t>Нет привязки к предложенным типам месторождений. Предсказать результаты практически не возможно, слишком много факторов влияют на уровень УЭС и ВП - литология, гидрогеология, мерзлота, </a:t>
            </a:r>
            <a:r>
              <a:rPr lang="ru-RU" sz="2000" dirty="0" smtClean="0"/>
              <a:t>наличие рудных минералов, оксидов, </a:t>
            </a:r>
            <a:r>
              <a:rPr lang="ru-RU" sz="2000" dirty="0" smtClean="0"/>
              <a:t>пористость, </a:t>
            </a:r>
            <a:r>
              <a:rPr lang="ru-RU" sz="2000" dirty="0" err="1" smtClean="0"/>
              <a:t>трещиноватость</a:t>
            </a:r>
            <a:r>
              <a:rPr lang="ru-RU" sz="2000" dirty="0" smtClean="0"/>
              <a:t> и т.д. </a:t>
            </a:r>
            <a:r>
              <a:rPr lang="ru-RU" sz="2000" dirty="0" smtClean="0"/>
              <a:t>Надо </a:t>
            </a:r>
            <a:r>
              <a:rPr lang="ru-RU" sz="2000" dirty="0" smtClean="0"/>
              <a:t>смотреть на </a:t>
            </a:r>
            <a:r>
              <a:rPr lang="ru-RU" sz="2000" dirty="0" smtClean="0"/>
              <a:t>результаты </a:t>
            </a:r>
            <a:r>
              <a:rPr lang="ru-RU" sz="2000" dirty="0" smtClean="0"/>
              <a:t>опытных работ на эталоне. Результат может быть неожиданный!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smtClean="0"/>
              <a:t>Если объект поиска (или связанный с ним) отличается от вмещающего разреза по ФС, а его размеры соизмеримы с глубиной залегания (здесь могут быть уточнения), то  он может быть найден и оконтурен с поверх.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АМТЗ очевидно подходит для обнаружения объектов </a:t>
            </a:r>
            <a:r>
              <a:rPr lang="ru-RU" sz="2000" dirty="0" err="1" smtClean="0"/>
              <a:t>Эльконского</a:t>
            </a:r>
            <a:r>
              <a:rPr lang="ru-RU" sz="2000" dirty="0" smtClean="0"/>
              <a:t> типа. Особенно учитывая, что метод хорошо зарекомендовал себя для обнаружения слабоконтрастных аномалий на фоне </a:t>
            </a:r>
            <a:r>
              <a:rPr lang="ru-RU" sz="2000" dirty="0" err="1" smtClean="0"/>
              <a:t>высокоомного</a:t>
            </a:r>
            <a:r>
              <a:rPr lang="ru-RU" sz="2000" dirty="0" smtClean="0"/>
              <a:t> разреза (статья, 2008г).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Изучение карбонатной толщи – ЭТ, или ЭТ совместно с АМТЗ (зависит от глубины).</a:t>
            </a:r>
          </a:p>
          <a:p>
            <a:pPr marL="457200" indent="-457200" algn="just">
              <a:buAutoNum type="arabicPeriod"/>
            </a:pPr>
            <a:r>
              <a:rPr lang="ru-RU" sz="2000" dirty="0" smtClean="0"/>
              <a:t>Верхняя часть разреза, граница карбонатных пород и юрских терригенных осадков – МПП, </a:t>
            </a:r>
            <a:r>
              <a:rPr lang="ru-RU" sz="2000" dirty="0" err="1" smtClean="0"/>
              <a:t>малоглубинный</a:t>
            </a:r>
            <a:r>
              <a:rPr lang="ru-RU" sz="2000" dirty="0" smtClean="0"/>
              <a:t> вариант ЭТ (стандартные многоканальные станции).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4" descr="http://logovector.net/wp-content/uploads/2014/01/358108-ypfb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4071942"/>
            <a:ext cx="933796" cy="933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627784" y="908720"/>
            <a:ext cx="6583011" cy="3505745"/>
            <a:chOff x="4106863" y="1504950"/>
            <a:chExt cx="4829175" cy="2571750"/>
          </a:xfrm>
        </p:grpSpPr>
        <p:pic>
          <p:nvPicPr>
            <p:cNvPr id="55316" name="Picture 2" descr="\\server\Documents\Site\Rus\Design\2011-02-21\shop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863" y="1504950"/>
              <a:ext cx="4829175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5-конечная звезда 1"/>
            <p:cNvSpPr/>
            <p:nvPr/>
          </p:nvSpPr>
          <p:spPr bwMode="auto">
            <a:xfrm>
              <a:off x="5371435" y="2988544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5-конечная звезда 5"/>
            <p:cNvSpPr/>
            <p:nvPr/>
          </p:nvSpPr>
          <p:spPr bwMode="auto">
            <a:xfrm>
              <a:off x="5475452" y="3604592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5-конечная звезда 6"/>
            <p:cNvSpPr/>
            <p:nvPr/>
          </p:nvSpPr>
          <p:spPr bwMode="auto">
            <a:xfrm>
              <a:off x="6241718" y="2567950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5-конечная звезда 7"/>
            <p:cNvSpPr/>
            <p:nvPr/>
          </p:nvSpPr>
          <p:spPr bwMode="auto">
            <a:xfrm>
              <a:off x="7043289" y="3334577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5-конечная звезда 8"/>
            <p:cNvSpPr/>
            <p:nvPr/>
          </p:nvSpPr>
          <p:spPr bwMode="auto">
            <a:xfrm>
              <a:off x="7328804" y="2781557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5-конечная звезда 9"/>
            <p:cNvSpPr/>
            <p:nvPr/>
          </p:nvSpPr>
          <p:spPr bwMode="auto">
            <a:xfrm>
              <a:off x="7307362" y="2672767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5-конечная звезда 10"/>
            <p:cNvSpPr/>
            <p:nvPr/>
          </p:nvSpPr>
          <p:spPr bwMode="auto">
            <a:xfrm>
              <a:off x="7659459" y="2672767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5-конечная звезда 11"/>
            <p:cNvSpPr/>
            <p:nvPr/>
          </p:nvSpPr>
          <p:spPr bwMode="auto">
            <a:xfrm>
              <a:off x="7923531" y="2416500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5-конечная звезда 12"/>
            <p:cNvSpPr/>
            <p:nvPr/>
          </p:nvSpPr>
          <p:spPr bwMode="auto">
            <a:xfrm>
              <a:off x="8055568" y="2482834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5-конечная звезда 13"/>
            <p:cNvSpPr/>
            <p:nvPr/>
          </p:nvSpPr>
          <p:spPr bwMode="auto">
            <a:xfrm>
              <a:off x="8319640" y="2152480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5" name="5-конечная звезда 14"/>
            <p:cNvSpPr/>
            <p:nvPr/>
          </p:nvSpPr>
          <p:spPr bwMode="auto">
            <a:xfrm>
              <a:off x="8363652" y="2045481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5-конечная звезда 15"/>
            <p:cNvSpPr/>
            <p:nvPr/>
          </p:nvSpPr>
          <p:spPr bwMode="auto">
            <a:xfrm>
              <a:off x="8407665" y="1976467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5-конечная звезда 16"/>
            <p:cNvSpPr/>
            <p:nvPr/>
          </p:nvSpPr>
          <p:spPr bwMode="auto">
            <a:xfrm>
              <a:off x="8583713" y="1869468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5-конечная звезда 17"/>
            <p:cNvSpPr/>
            <p:nvPr/>
          </p:nvSpPr>
          <p:spPr bwMode="auto">
            <a:xfrm>
              <a:off x="8451677" y="1800453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5-конечная звезда 18"/>
            <p:cNvSpPr/>
            <p:nvPr/>
          </p:nvSpPr>
          <p:spPr bwMode="auto">
            <a:xfrm>
              <a:off x="8264547" y="1869468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5-конечная звезда 19"/>
            <p:cNvSpPr/>
            <p:nvPr/>
          </p:nvSpPr>
          <p:spPr bwMode="auto">
            <a:xfrm>
              <a:off x="8228790" y="2039588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5-конечная звезда 20"/>
            <p:cNvSpPr/>
            <p:nvPr/>
          </p:nvSpPr>
          <p:spPr bwMode="auto">
            <a:xfrm>
              <a:off x="8110979" y="1889671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2" name="5-конечная звезда 21"/>
            <p:cNvSpPr/>
            <p:nvPr/>
          </p:nvSpPr>
          <p:spPr bwMode="auto">
            <a:xfrm>
              <a:off x="7923531" y="1801664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5-конечная звезда 22"/>
            <p:cNvSpPr/>
            <p:nvPr/>
          </p:nvSpPr>
          <p:spPr bwMode="auto">
            <a:xfrm>
              <a:off x="7703471" y="1947379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5-конечная звезда 23"/>
            <p:cNvSpPr/>
            <p:nvPr/>
          </p:nvSpPr>
          <p:spPr bwMode="auto">
            <a:xfrm>
              <a:off x="7825953" y="2123392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5-конечная звезда 24"/>
            <p:cNvSpPr/>
            <p:nvPr/>
          </p:nvSpPr>
          <p:spPr bwMode="auto">
            <a:xfrm>
              <a:off x="7703471" y="2155382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5-конечная звезда 25"/>
            <p:cNvSpPr/>
            <p:nvPr/>
          </p:nvSpPr>
          <p:spPr bwMode="auto">
            <a:xfrm>
              <a:off x="7601348" y="2133488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5-конечная звезда 26"/>
            <p:cNvSpPr/>
            <p:nvPr/>
          </p:nvSpPr>
          <p:spPr bwMode="auto">
            <a:xfrm>
              <a:off x="7425300" y="2152480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5-конечная звезда 27"/>
            <p:cNvSpPr/>
            <p:nvPr/>
          </p:nvSpPr>
          <p:spPr bwMode="auto">
            <a:xfrm>
              <a:off x="7401733" y="1764361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5-конечная звезда 28"/>
            <p:cNvSpPr/>
            <p:nvPr/>
          </p:nvSpPr>
          <p:spPr bwMode="auto">
            <a:xfrm>
              <a:off x="7592877" y="1713657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5-конечная звезда 29"/>
            <p:cNvSpPr/>
            <p:nvPr/>
          </p:nvSpPr>
          <p:spPr bwMode="auto">
            <a:xfrm>
              <a:off x="7483410" y="1927767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5-конечная звезда 30"/>
            <p:cNvSpPr/>
            <p:nvPr/>
          </p:nvSpPr>
          <p:spPr bwMode="auto">
            <a:xfrm>
              <a:off x="7219337" y="1859372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5-конечная звезда 31"/>
            <p:cNvSpPr/>
            <p:nvPr/>
          </p:nvSpPr>
          <p:spPr bwMode="auto">
            <a:xfrm>
              <a:off x="7307362" y="1974296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5-конечная звезда 32"/>
            <p:cNvSpPr/>
            <p:nvPr/>
          </p:nvSpPr>
          <p:spPr bwMode="auto">
            <a:xfrm>
              <a:off x="7051115" y="1832226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5-конечная звезда 33"/>
            <p:cNvSpPr/>
            <p:nvPr/>
          </p:nvSpPr>
          <p:spPr bwMode="auto">
            <a:xfrm>
              <a:off x="7139139" y="2035385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5-конечная звезда 34"/>
            <p:cNvSpPr/>
            <p:nvPr/>
          </p:nvSpPr>
          <p:spPr bwMode="auto">
            <a:xfrm>
              <a:off x="7249251" y="2243389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5-конечная звезда 35"/>
            <p:cNvSpPr/>
            <p:nvPr/>
          </p:nvSpPr>
          <p:spPr bwMode="auto">
            <a:xfrm>
              <a:off x="7033899" y="2240487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5-конечная звезда 36"/>
            <p:cNvSpPr/>
            <p:nvPr/>
          </p:nvSpPr>
          <p:spPr bwMode="auto">
            <a:xfrm>
              <a:off x="6856058" y="2289550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5-конечная звезда 37"/>
            <p:cNvSpPr/>
            <p:nvPr/>
          </p:nvSpPr>
          <p:spPr bwMode="auto">
            <a:xfrm>
              <a:off x="6932270" y="2363889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5-конечная звезда 38"/>
            <p:cNvSpPr/>
            <p:nvPr/>
          </p:nvSpPr>
          <p:spPr bwMode="auto">
            <a:xfrm>
              <a:off x="6844245" y="2370084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5-конечная звезда 39"/>
            <p:cNvSpPr/>
            <p:nvPr/>
          </p:nvSpPr>
          <p:spPr bwMode="auto">
            <a:xfrm>
              <a:off x="6756221" y="2391936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5-конечная звезда 40"/>
            <p:cNvSpPr/>
            <p:nvPr/>
          </p:nvSpPr>
          <p:spPr bwMode="auto">
            <a:xfrm>
              <a:off x="6471131" y="2331396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5-конечная звезда 41"/>
            <p:cNvSpPr/>
            <p:nvPr/>
          </p:nvSpPr>
          <p:spPr bwMode="auto">
            <a:xfrm>
              <a:off x="6075022" y="1889671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5-конечная звезда 42"/>
            <p:cNvSpPr/>
            <p:nvPr/>
          </p:nvSpPr>
          <p:spPr bwMode="auto">
            <a:xfrm>
              <a:off x="6783988" y="1832226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5-конечная звезда 43"/>
            <p:cNvSpPr/>
            <p:nvPr/>
          </p:nvSpPr>
          <p:spPr bwMode="auto">
            <a:xfrm>
              <a:off x="6756221" y="1969676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5-конечная звезда 44"/>
            <p:cNvSpPr/>
            <p:nvPr/>
          </p:nvSpPr>
          <p:spPr bwMode="auto">
            <a:xfrm>
              <a:off x="6651851" y="2032394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5-конечная звезда 45"/>
            <p:cNvSpPr/>
            <p:nvPr/>
          </p:nvSpPr>
          <p:spPr bwMode="auto">
            <a:xfrm>
              <a:off x="6832697" y="2113536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5-конечная звезда 46"/>
            <p:cNvSpPr/>
            <p:nvPr/>
          </p:nvSpPr>
          <p:spPr bwMode="auto">
            <a:xfrm>
              <a:off x="6960036" y="2116438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8" name="5-конечная звезда 47"/>
            <p:cNvSpPr/>
            <p:nvPr/>
          </p:nvSpPr>
          <p:spPr bwMode="auto">
            <a:xfrm>
              <a:off x="6875066" y="2006599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5-конечная звезда 48"/>
            <p:cNvSpPr/>
            <p:nvPr/>
          </p:nvSpPr>
          <p:spPr bwMode="auto">
            <a:xfrm>
              <a:off x="6920721" y="1886289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5-конечная звезда 49"/>
            <p:cNvSpPr/>
            <p:nvPr/>
          </p:nvSpPr>
          <p:spPr bwMode="auto">
            <a:xfrm>
              <a:off x="7008746" y="2008240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5-конечная звезда 50"/>
            <p:cNvSpPr/>
            <p:nvPr/>
          </p:nvSpPr>
          <p:spPr bwMode="auto">
            <a:xfrm>
              <a:off x="6920721" y="2211399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5-конечная звезда 51"/>
            <p:cNvSpPr/>
            <p:nvPr/>
          </p:nvSpPr>
          <p:spPr bwMode="auto">
            <a:xfrm>
              <a:off x="6607939" y="3428578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5-конечная звезда 52"/>
            <p:cNvSpPr/>
            <p:nvPr/>
          </p:nvSpPr>
          <p:spPr bwMode="auto">
            <a:xfrm>
              <a:off x="6258539" y="2824495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4" name="5-конечная звезда 53"/>
            <p:cNvSpPr/>
            <p:nvPr/>
          </p:nvSpPr>
          <p:spPr bwMode="auto">
            <a:xfrm>
              <a:off x="5018731" y="2592514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5" name="5-конечная звезда 54"/>
            <p:cNvSpPr/>
            <p:nvPr/>
          </p:nvSpPr>
          <p:spPr bwMode="auto">
            <a:xfrm>
              <a:off x="5283410" y="2243389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5-конечная звезда 55"/>
            <p:cNvSpPr/>
            <p:nvPr/>
          </p:nvSpPr>
          <p:spPr bwMode="auto">
            <a:xfrm>
              <a:off x="6345288" y="2243389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5-конечная звезда 56"/>
            <p:cNvSpPr/>
            <p:nvPr/>
          </p:nvSpPr>
          <p:spPr bwMode="auto">
            <a:xfrm>
              <a:off x="8088498" y="3604592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5-конечная звезда 57"/>
            <p:cNvSpPr/>
            <p:nvPr/>
          </p:nvSpPr>
          <p:spPr bwMode="auto">
            <a:xfrm>
              <a:off x="7215179" y="2331396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5-конечная звезда 58"/>
            <p:cNvSpPr/>
            <p:nvPr/>
          </p:nvSpPr>
          <p:spPr bwMode="auto">
            <a:xfrm>
              <a:off x="7048061" y="2336519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0" name="5-конечная звезда 59"/>
            <p:cNvSpPr/>
            <p:nvPr/>
          </p:nvSpPr>
          <p:spPr bwMode="auto">
            <a:xfrm>
              <a:off x="7315259" y="2275882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1" name="5-конечная звезда 60"/>
            <p:cNvSpPr/>
            <p:nvPr/>
          </p:nvSpPr>
          <p:spPr bwMode="auto">
            <a:xfrm>
              <a:off x="7313709" y="2201543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5-конечная звезда 61"/>
            <p:cNvSpPr/>
            <p:nvPr/>
          </p:nvSpPr>
          <p:spPr bwMode="auto">
            <a:xfrm>
              <a:off x="7703471" y="1743461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5-конечная звезда 62"/>
            <p:cNvSpPr/>
            <p:nvPr/>
          </p:nvSpPr>
          <p:spPr bwMode="auto">
            <a:xfrm>
              <a:off x="7966392" y="1992635"/>
              <a:ext cx="176048" cy="176014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1" name="5-конечная звезда 80"/>
            <p:cNvSpPr/>
            <p:nvPr/>
          </p:nvSpPr>
          <p:spPr bwMode="auto">
            <a:xfrm>
              <a:off x="5620931" y="3323142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2" name="5-конечная звезда 81"/>
            <p:cNvSpPr/>
            <p:nvPr/>
          </p:nvSpPr>
          <p:spPr bwMode="auto">
            <a:xfrm>
              <a:off x="5461472" y="2924944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3" name="5-конечная звезда 82"/>
            <p:cNvSpPr/>
            <p:nvPr/>
          </p:nvSpPr>
          <p:spPr bwMode="auto">
            <a:xfrm>
              <a:off x="6732240" y="3112393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4" name="5-конечная звезда 83"/>
            <p:cNvSpPr/>
            <p:nvPr/>
          </p:nvSpPr>
          <p:spPr bwMode="auto">
            <a:xfrm>
              <a:off x="6960036" y="2484422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5" name="5-конечная звезда 84"/>
            <p:cNvSpPr/>
            <p:nvPr/>
          </p:nvSpPr>
          <p:spPr bwMode="auto">
            <a:xfrm>
              <a:off x="6651851" y="2275882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6" name="5-конечная звезда 85"/>
            <p:cNvSpPr/>
            <p:nvPr/>
          </p:nvSpPr>
          <p:spPr bwMode="auto">
            <a:xfrm>
              <a:off x="7139211" y="2258195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7" name="5-конечная звезда 86"/>
            <p:cNvSpPr/>
            <p:nvPr/>
          </p:nvSpPr>
          <p:spPr bwMode="auto">
            <a:xfrm>
              <a:off x="7733020" y="2409571"/>
              <a:ext cx="176048" cy="176014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8" name="5-конечная звезда 87"/>
            <p:cNvSpPr/>
            <p:nvPr/>
          </p:nvSpPr>
          <p:spPr bwMode="auto">
            <a:xfrm>
              <a:off x="7304725" y="2386522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" name="5-конечная звезда 103"/>
            <p:cNvSpPr/>
            <p:nvPr/>
          </p:nvSpPr>
          <p:spPr bwMode="auto">
            <a:xfrm>
              <a:off x="5480270" y="3113391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5-конечная звезда 104"/>
            <p:cNvSpPr/>
            <p:nvPr/>
          </p:nvSpPr>
          <p:spPr bwMode="auto">
            <a:xfrm>
              <a:off x="5547483" y="3200400"/>
              <a:ext cx="176048" cy="176014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4108" name="Picture 12" descr="http://www.brasilpostos.com.br/wp-content/uploads/2014/08/Distribuidoras-Recorrem-Contra-Coleta-de-Amostras-diz-An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2643182"/>
            <a:ext cx="948333" cy="556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5143512"/>
            <a:ext cx="1460534" cy="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714612" y="214290"/>
            <a:ext cx="6192391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82588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проектов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500306"/>
            <a:ext cx="600888" cy="65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3429000"/>
            <a:ext cx="788503" cy="44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357562"/>
            <a:ext cx="620568" cy="50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3429000"/>
            <a:ext cx="547097" cy="6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214818"/>
            <a:ext cx="1031219" cy="4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059" y="4780540"/>
            <a:ext cx="1489101" cy="24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5643578"/>
            <a:ext cx="793750" cy="36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994" y="5973629"/>
            <a:ext cx="463131" cy="54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210" y="5947534"/>
            <a:ext cx="439514" cy="5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912" y="6008422"/>
            <a:ext cx="590393" cy="51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him-kazan.ru/d/77806/d/1231.jpe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214546" y="3429000"/>
            <a:ext cx="798452" cy="522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atent.kartoteka.ru/3RUTM/400000/470000/477000/c3d1101b421aca9ad5720a8083d8f42a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006" y="6098795"/>
            <a:ext cx="1621954" cy="336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frontlinesteel.com/Achievment%20Logos/1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928662" y="2500306"/>
            <a:ext cx="807071" cy="70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1.bp.blogspot.com/-ZoxxDwDmh5g/VceasDQcvCI/AAAAAAAAC2Q/R9hAAn9AUi4/s1600/download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232" y="2500306"/>
            <a:ext cx="510455" cy="493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allinea.com/sites/default/files/uploads/Portals/90122/images/CGG_Logo_3D_RGB_300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00034" y="5500702"/>
            <a:ext cx="988420" cy="378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142845" y="1071546"/>
            <a:ext cx="22860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Наши партнеры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и заказчики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394734" y="3789040"/>
            <a:ext cx="2343434" cy="738664"/>
            <a:chOff x="6459432" y="4458199"/>
            <a:chExt cx="2343434" cy="738664"/>
          </a:xfrm>
        </p:grpSpPr>
        <p:sp>
          <p:nvSpPr>
            <p:cNvPr id="89" name="5-конечная звезда 88"/>
            <p:cNvSpPr/>
            <p:nvPr/>
          </p:nvSpPr>
          <p:spPr bwMode="auto">
            <a:xfrm>
              <a:off x="6459432" y="4941168"/>
              <a:ext cx="198334" cy="198295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0" name="5-конечная звезда 89"/>
            <p:cNvSpPr/>
            <p:nvPr/>
          </p:nvSpPr>
          <p:spPr bwMode="auto">
            <a:xfrm>
              <a:off x="6459432" y="4509120"/>
              <a:ext cx="198334" cy="198295"/>
            </a:xfrm>
            <a:prstGeom prst="star5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1" name="5-конечная звезда 90"/>
            <p:cNvSpPr/>
            <p:nvPr/>
          </p:nvSpPr>
          <p:spPr bwMode="auto">
            <a:xfrm>
              <a:off x="6459432" y="4725144"/>
              <a:ext cx="198334" cy="198295"/>
            </a:xfrm>
            <a:prstGeom prst="star5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13933" y="4458199"/>
              <a:ext cx="2188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Проекты в России</a:t>
              </a:r>
            </a:p>
            <a:p>
              <a:r>
                <a:rPr lang="en-US" sz="1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Международные</a:t>
              </a:r>
              <a:r>
                <a:rPr lang="en-US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проекты</a:t>
              </a:r>
            </a:p>
            <a:p>
              <a:r>
                <a:rPr lang="ru-RU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Аппаратура и ПО</a:t>
              </a:r>
              <a:endPara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94" name="Picture 1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68" y="4214818"/>
            <a:ext cx="711488" cy="54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733" y="4787497"/>
            <a:ext cx="1226677" cy="25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7440560" y="5410118"/>
            <a:ext cx="1127857" cy="48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143512"/>
            <a:ext cx="1717741" cy="2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724" y="5307314"/>
            <a:ext cx="740691" cy="48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2" descr="https://upload.wikimedia.org/wikipedia/en/thumb/c/cb/BHP_Billiton.svg/1280px-BHP_Billiton.svg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506" y="4689122"/>
            <a:ext cx="860375" cy="51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060" y="5195475"/>
            <a:ext cx="808509" cy="5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5" descr="https://upload.wikimedia.org/wikipedia/ru/thumb/5/5c/Nornik_logo.svg/1280px-Nornik_logo.svg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4500570"/>
            <a:ext cx="1091698" cy="53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270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5984" y="90412"/>
            <a:ext cx="628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Замечания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081688"/>
            <a:ext cx="82153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6. Все примерно предлагают один и тот же набор методов. </a:t>
            </a:r>
            <a:r>
              <a:rPr lang="ru-RU" sz="2000" dirty="0" err="1" smtClean="0"/>
              <a:t>Эл-ка</a:t>
            </a:r>
            <a:r>
              <a:rPr lang="ru-RU" sz="2000" dirty="0" smtClean="0"/>
              <a:t>: есть методы сопротивлений (СГ, ЭТ) (с измерением ВП) и есть индукционные зондирования (В,Ч области). Есть потенциальные </a:t>
            </a:r>
            <a:r>
              <a:rPr lang="ru-RU" sz="2000" dirty="0" smtClean="0"/>
              <a:t>поля, Г-С, которые. можно </a:t>
            </a:r>
            <a:r>
              <a:rPr lang="ru-RU" sz="2000" dirty="0" smtClean="0"/>
              <a:t>делать с разным масштабом (детальность </a:t>
            </a:r>
            <a:r>
              <a:rPr lang="ru-RU" sz="2000" dirty="0" err="1" smtClean="0"/>
              <a:t>аэро</a:t>
            </a:r>
            <a:r>
              <a:rPr lang="ru-RU" sz="2000" dirty="0" smtClean="0"/>
              <a:t>- </a:t>
            </a:r>
            <a:r>
              <a:rPr lang="ru-RU" sz="2000" dirty="0" smtClean="0"/>
              <a:t>и наземного варианта). Но! Итоговый результат у разных компаний может отличаться. Почему? – качество проведения работ, тонкости методики, аппаратура, программное обеспечение, </a:t>
            </a:r>
            <a:r>
              <a:rPr lang="ru-RU" sz="2000" b="1" dirty="0" smtClean="0"/>
              <a:t>квалификация</a:t>
            </a:r>
            <a:r>
              <a:rPr lang="ru-RU" sz="2000" dirty="0" smtClean="0"/>
              <a:t> операторов, обработчиков, интерпретаторов.</a:t>
            </a:r>
          </a:p>
          <a:p>
            <a:pPr algn="just"/>
            <a:r>
              <a:rPr lang="ru-RU" sz="2000" dirty="0" smtClean="0"/>
              <a:t>7. </a:t>
            </a:r>
            <a:r>
              <a:rPr lang="ru-RU" sz="2000" b="1" dirty="0" smtClean="0"/>
              <a:t>Лабораторная </a:t>
            </a:r>
            <a:r>
              <a:rPr lang="ru-RU" sz="2000" b="1" dirty="0" err="1" smtClean="0"/>
              <a:t>петрофизика</a:t>
            </a:r>
            <a:r>
              <a:rPr lang="ru-RU" sz="2000" b="1" dirty="0" smtClean="0"/>
              <a:t> </a:t>
            </a:r>
            <a:r>
              <a:rPr lang="ru-RU" sz="2000" dirty="0" smtClean="0"/>
              <a:t>может сильно отличаться от </a:t>
            </a:r>
            <a:r>
              <a:rPr lang="ru-RU" sz="2000" dirty="0" err="1" smtClean="0"/>
              <a:t>петрофизики</a:t>
            </a:r>
            <a:r>
              <a:rPr lang="ru-RU" sz="2000" dirty="0" smtClean="0"/>
              <a:t> </a:t>
            </a:r>
            <a:r>
              <a:rPr lang="en-US" sz="2000" dirty="0" smtClean="0"/>
              <a:t>in situ</a:t>
            </a:r>
            <a:r>
              <a:rPr lang="ru-RU" sz="2000" dirty="0" smtClean="0"/>
              <a:t> и от полевых измерений. </a:t>
            </a:r>
          </a:p>
          <a:p>
            <a:pPr algn="just"/>
            <a:r>
              <a:rPr lang="ru-RU" sz="2000" dirty="0" smtClean="0"/>
              <a:t>8. Комплексирование </a:t>
            </a:r>
            <a:r>
              <a:rPr lang="ru-RU" sz="2000" dirty="0" smtClean="0"/>
              <a:t>обязательно. </a:t>
            </a:r>
            <a:r>
              <a:rPr lang="ru-RU" sz="2000" dirty="0" smtClean="0"/>
              <a:t>Важно чтобы был человек или группа, которая будет вначале определять комплекс, а по мере выполнения работ собирать все данные и оперативно принимать решения и строить комплексную модель. (С этим часто есть трудности, потому что нужен тандем </a:t>
            </a:r>
            <a:r>
              <a:rPr lang="ru-RU" sz="2000" b="1" dirty="0" smtClean="0"/>
              <a:t>геолог </a:t>
            </a:r>
            <a:r>
              <a:rPr lang="ru-RU" sz="2000" dirty="0" smtClean="0"/>
              <a:t>(хорошо знающий район) + </a:t>
            </a:r>
            <a:r>
              <a:rPr lang="ru-RU" sz="2000" b="1" dirty="0" smtClean="0"/>
              <a:t>геофизик</a:t>
            </a:r>
            <a:r>
              <a:rPr lang="ru-RU" sz="2000" dirty="0" smtClean="0"/>
              <a:t> (хорошо разбирающийся во всех методах комплекса).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5984" y="90412"/>
            <a:ext cx="6286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Замечания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081688"/>
            <a:ext cx="82153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9. Про совместные инверсии. Не </a:t>
            </a:r>
            <a:r>
              <a:rPr lang="ru-RU" sz="2000" dirty="0" smtClean="0"/>
              <a:t>всегда можно и нужно </a:t>
            </a:r>
            <a:r>
              <a:rPr lang="ru-RU" sz="2000" dirty="0" smtClean="0"/>
              <a:t>стремиться </a:t>
            </a:r>
            <a:r>
              <a:rPr lang="ru-RU" sz="2000" dirty="0" smtClean="0"/>
              <a:t>увязать разные </a:t>
            </a:r>
            <a:r>
              <a:rPr lang="ru-RU" sz="2000" dirty="0" smtClean="0"/>
              <a:t>физ. параметры </a:t>
            </a:r>
            <a:r>
              <a:rPr lang="ru-RU" sz="2000" dirty="0" smtClean="0"/>
              <a:t>в одной модели </a:t>
            </a:r>
            <a:r>
              <a:rPr lang="ru-RU" sz="2000" dirty="0" smtClean="0"/>
              <a:t>(например, даже </a:t>
            </a:r>
            <a:r>
              <a:rPr lang="ru-RU" sz="2000" dirty="0" smtClean="0"/>
              <a:t>в рамках одной </a:t>
            </a:r>
            <a:r>
              <a:rPr lang="ru-RU" sz="2000" dirty="0" smtClean="0"/>
              <a:t>ЭР УЭС могут быть разные).</a:t>
            </a:r>
            <a:endParaRPr lang="ru-RU" sz="2000" dirty="0" smtClean="0"/>
          </a:p>
          <a:p>
            <a:pPr algn="just"/>
            <a:r>
              <a:rPr lang="ru-RU" sz="2000" dirty="0" smtClean="0"/>
              <a:t>10. </a:t>
            </a:r>
            <a:r>
              <a:rPr lang="ru-RU" sz="2000" dirty="0" smtClean="0"/>
              <a:t>Если нужно высокое разрешение на небольших глубинах – уменьшит размеры установки. Если на больших – приблизиться к объекту изучения (с помощью скважин).</a:t>
            </a:r>
          </a:p>
          <a:p>
            <a:pPr algn="just"/>
            <a:r>
              <a:rPr lang="ru-RU" sz="2000" dirty="0" smtClean="0"/>
              <a:t>11. Призываю </a:t>
            </a:r>
            <a:r>
              <a:rPr lang="ru-RU" sz="2000" dirty="0" smtClean="0"/>
              <a:t>осторожно относиться к аномалиям ВП, получаемым по искажениям кривых становления (касается как наземных, так и </a:t>
            </a:r>
            <a:r>
              <a:rPr lang="ru-RU" sz="2000" dirty="0" err="1" smtClean="0"/>
              <a:t>аэро</a:t>
            </a:r>
            <a:r>
              <a:rPr lang="ru-RU" sz="2000" dirty="0" smtClean="0"/>
              <a:t>- методов ПП). Искажения чаще связаны не с электронными проводниками, что легко проверить наземной ЭР. Это просто контрастные контакты сред с разной УЭС или </a:t>
            </a:r>
            <a:r>
              <a:rPr lang="ru-RU" sz="2000" dirty="0" err="1" smtClean="0"/>
              <a:t>Диэл</a:t>
            </a:r>
            <a:r>
              <a:rPr lang="ru-RU" sz="2000" dirty="0" smtClean="0"/>
              <a:t>. </a:t>
            </a:r>
            <a:r>
              <a:rPr lang="ru-RU" sz="2000" dirty="0" err="1" smtClean="0"/>
              <a:t>прон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pPr algn="just"/>
            <a:r>
              <a:rPr lang="ru-RU" sz="2000" dirty="0" smtClean="0"/>
              <a:t>12. </a:t>
            </a:r>
            <a:r>
              <a:rPr lang="ru-RU" sz="2000" dirty="0" smtClean="0"/>
              <a:t>Почему нет сейсморазведки? Выделение карстовых полостей можно делать по ОГТ. Глубины не большие, можно мобильными, не дорогими вариантами. А может и ПВ? В полостях будет изменяться скоростная модель и это хорошо можно комплексировать с ЭТ – низкие сопротивления и низкие </a:t>
            </a:r>
            <a:r>
              <a:rPr lang="ru-RU" sz="2000" dirty="0" smtClean="0"/>
              <a:t>скорости.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231232" y="428604"/>
            <a:ext cx="669848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82588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 рудные проекты</a:t>
            </a:r>
            <a:endParaRPr lang="ru-RU" sz="24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14342544"/>
              </p:ext>
            </p:extLst>
          </p:nvPr>
        </p:nvGraphicFramePr>
        <p:xfrm>
          <a:off x="1691680" y="1347188"/>
          <a:ext cx="7128792" cy="4713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2376264"/>
                <a:gridCol w="1512168"/>
                <a:gridCol w="230425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Date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Place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Client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Scope of work</a:t>
                      </a:r>
                      <a:endParaRPr lang="ru-RU" sz="14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2007</a:t>
                      </a:r>
                      <a:r>
                        <a:rPr lang="en-US" sz="1200" dirty="0">
                          <a:effectLst/>
                          <a:latin typeface="+mj-lt"/>
                        </a:rPr>
                        <a:t> –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201</a:t>
                      </a:r>
                      <a:r>
                        <a:rPr lang="ru-RU" sz="1200" dirty="0" smtClean="0">
                          <a:effectLst/>
                          <a:latin typeface="+mj-lt"/>
                        </a:rPr>
                        <a:t>9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j-lt"/>
                        </a:rPr>
                        <a:t>Zyryanovsk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 ore region, </a:t>
                      </a:r>
                      <a:r>
                        <a:rPr lang="en-US" sz="1200" dirty="0">
                          <a:effectLst/>
                          <a:latin typeface="+mj-lt"/>
                        </a:rPr>
                        <a:t>Kazakhstan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JSC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Kazzink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IP</a:t>
                      </a:r>
                      <a:r>
                        <a:rPr lang="en-US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tomography – 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400 </a:t>
                      </a:r>
                      <a:r>
                        <a:rPr lang="en-US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km</a:t>
                      </a:r>
                      <a: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MT\</a:t>
                      </a: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AMT – 10000 sites</a:t>
                      </a:r>
                      <a:endParaRPr lang="ru-RU" sz="12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2008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Balkhash licensed area, </a:t>
                      </a:r>
                      <a:r>
                        <a:rPr lang="en-US" sz="1200" dirty="0">
                          <a:effectLst/>
                          <a:latin typeface="+mj-lt"/>
                        </a:rPr>
                        <a:t>Kazakhstan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BHP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Billiton Ltd.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Gradient array IP</a:t>
                      </a:r>
                      <a:r>
                        <a:rPr lang="en-US" sz="1200" b="0" dirty="0" smtClean="0">
                          <a:effectLst/>
                          <a:latin typeface="+mj-lt"/>
                        </a:rPr>
                        <a:t> – 1180 km </a:t>
                      </a:r>
                      <a:r>
                        <a:rPr lang="ru-RU" sz="1200" b="0" dirty="0" smtClean="0">
                          <a:effectLst/>
                          <a:latin typeface="+mj-lt"/>
                        </a:rPr>
                        <a:t/>
                      </a:r>
                      <a:br>
                        <a:rPr lang="ru-RU" sz="1200" b="0" dirty="0" smtClean="0">
                          <a:effectLst/>
                          <a:latin typeface="+mj-lt"/>
                        </a:rPr>
                      </a:br>
                      <a:r>
                        <a:rPr lang="en-US" sz="1200" b="0" dirty="0" smtClean="0">
                          <a:effectLst/>
                          <a:latin typeface="+mj-lt"/>
                        </a:rPr>
                        <a:t>IP</a:t>
                      </a:r>
                      <a:r>
                        <a:rPr lang="en-US" sz="1200" b="0" baseline="0" dirty="0" smtClean="0">
                          <a:effectLst/>
                          <a:latin typeface="+mj-lt"/>
                        </a:rPr>
                        <a:t> tomography – 180 km</a:t>
                      </a:r>
                      <a:endParaRPr lang="ru-RU" sz="12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2009</a:t>
                      </a:r>
                      <a:r>
                        <a:rPr lang="en-US" sz="1200" baseline="0" dirty="0" smtClean="0">
                          <a:effectLst/>
                          <a:latin typeface="+mj-lt"/>
                        </a:rPr>
                        <a:t> –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2011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j-lt"/>
                        </a:rPr>
                        <a:t>Baimskaya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 prospective area, Russia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Millhouse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Capital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Gradient array IP</a:t>
                      </a:r>
                      <a:r>
                        <a:rPr lang="en-US" sz="1200" b="0" dirty="0" smtClean="0">
                          <a:effectLst/>
                          <a:latin typeface="+mj-lt"/>
                        </a:rPr>
                        <a:t> – 35</a:t>
                      </a:r>
                      <a:r>
                        <a:rPr lang="ru-RU" sz="1200" b="0" dirty="0" smtClean="0">
                          <a:effectLst/>
                          <a:latin typeface="+mj-lt"/>
                        </a:rPr>
                        <a:t>0</a:t>
                      </a:r>
                      <a:r>
                        <a:rPr lang="en-US" sz="1200" b="0" dirty="0" smtClean="0">
                          <a:effectLst/>
                          <a:latin typeface="+mj-lt"/>
                        </a:rPr>
                        <a:t> km </a:t>
                      </a:r>
                      <a:r>
                        <a:rPr lang="ru-RU" sz="1200" b="0" dirty="0" smtClean="0">
                          <a:effectLst/>
                          <a:latin typeface="+mj-lt"/>
                        </a:rPr>
                        <a:t/>
                      </a:r>
                      <a:br>
                        <a:rPr lang="ru-RU" sz="1200" b="0" dirty="0" smtClean="0">
                          <a:effectLst/>
                          <a:latin typeface="+mj-lt"/>
                        </a:rPr>
                      </a:br>
                      <a:r>
                        <a:rPr lang="en-US" sz="1200" b="0" dirty="0" smtClean="0">
                          <a:effectLst/>
                          <a:latin typeface="+mj-lt"/>
                        </a:rPr>
                        <a:t>Magnetic survey</a:t>
                      </a:r>
                      <a:r>
                        <a:rPr lang="en-US" sz="1200" b="0" baseline="0" dirty="0" smtClean="0">
                          <a:effectLst/>
                          <a:latin typeface="+mj-lt"/>
                        </a:rPr>
                        <a:t> – 35</a:t>
                      </a:r>
                      <a:r>
                        <a:rPr lang="ru-RU" sz="1200" b="0" baseline="0" dirty="0" smtClean="0">
                          <a:effectLst/>
                          <a:latin typeface="+mj-lt"/>
                        </a:rPr>
                        <a:t>0</a:t>
                      </a:r>
                      <a:r>
                        <a:rPr lang="en-US" sz="1200" b="0" baseline="0" dirty="0" smtClean="0">
                          <a:effectLst/>
                          <a:latin typeface="+mj-lt"/>
                        </a:rPr>
                        <a:t> km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tomography – 15 km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AMT –  460 sites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2012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j-lt"/>
                        </a:rPr>
                        <a:t>Udokan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 ore deposit, Russia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SRK Consulting Ltd.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tomography – 30 km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AMT –  300 sites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</a:tr>
              <a:tr h="602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2013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j-lt"/>
                        </a:rPr>
                        <a:t>Benkala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 ore deposit, Kazakhstan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LLP SPC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Geoken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tomography – 65 km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</a:tr>
              <a:tr h="9171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20</a:t>
                      </a:r>
                      <a:r>
                        <a:rPr lang="ru-RU" sz="1200" dirty="0" smtClean="0">
                          <a:effectLst/>
                          <a:latin typeface="+mj-lt"/>
                        </a:rPr>
                        <a:t>07-2018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Norilsk ore region, Russia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j-lt"/>
                        </a:rPr>
                        <a:t>Bystrinskoe</a:t>
                      </a:r>
                      <a:r>
                        <a:rPr lang="en-US" sz="1200" baseline="0" dirty="0" smtClean="0">
                          <a:effectLst/>
                          <a:latin typeface="+mj-lt"/>
                        </a:rPr>
                        <a:t> ore field, Russia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OJSC Norilsk Nickel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Gradient array IP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00 km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AMT – 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00 sites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144000" marB="144000" anchor="ctr"/>
                </a:tc>
              </a:tr>
            </a:tbl>
          </a:graphicData>
        </a:graphic>
      </p:graphicFrame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98" y="1534325"/>
            <a:ext cx="803659" cy="6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s://upload.wikimedia.org/wikipedia/en/thumb/c/cb/BHP_Billiton.svg/1280px-BHP_Billit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24" y="2357271"/>
            <a:ext cx="825209" cy="489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runchbase-production-res.cloudinary.com/image/upload/c_lpad,h_256,w_256,f_auto,q_auto:eco/pcudarceazdllbwzuoa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804" b="38571"/>
          <a:stretch/>
        </p:blipFill>
        <p:spPr bwMode="auto">
          <a:xfrm>
            <a:off x="177020" y="3263235"/>
            <a:ext cx="1240818" cy="293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scnet.co.za/manager/clientfiles/smme/5/59438/srk-logo-CMYK-pos-HR_1_600dpi_White%20logo_pdf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143380"/>
            <a:ext cx="1450478" cy="2462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glavportal.com/img/hBpumPnKRczVxJF-qlToK8q39wM=/200x113/glavportal.com/media/original_images/tmp1_WppYwH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4" y="4554766"/>
            <a:ext cx="980905" cy="554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pload.wikimedia.org/wikipedia/commons/thumb/0/05/Norilsk_logo.svg/1200px-Norilsk_log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357826"/>
            <a:ext cx="927181" cy="490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9123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071670" y="357166"/>
            <a:ext cx="6912768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82588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Измерители для МТ и ВП</a:t>
            </a:r>
            <a:endParaRPr lang="ru-RU" sz="24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99041975"/>
              </p:ext>
            </p:extLst>
          </p:nvPr>
        </p:nvGraphicFramePr>
        <p:xfrm>
          <a:off x="500034" y="1000108"/>
          <a:ext cx="8424936" cy="554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8"/>
                <a:gridCol w="1800200"/>
                <a:gridCol w="1584176"/>
                <a:gridCol w="1584176"/>
                <a:gridCol w="158417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Name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MTU-5, MTU-5A, MTU-2E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Mary</a:t>
                      </a:r>
                      <a:r>
                        <a:rPr lang="en-US" sz="1200" b="1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Pro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IMVP-8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Mary-24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Manufacturer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Phoenix Geophysics Ltd., Canada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Nord-West Ltd., Russia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Nord-West Ltd., Russia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Nord-West Ltd., Russia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Primary applications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MT,</a:t>
                      </a:r>
                      <a:r>
                        <a:rPr lang="en-US" sz="12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CSEM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MT, CSEM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IP, Resistivity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IP, Resistivity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Number</a:t>
                      </a:r>
                      <a:r>
                        <a:rPr lang="en-US" sz="1200" baseline="0" dirty="0" smtClean="0">
                          <a:effectLst/>
                          <a:latin typeface="+mj-lt"/>
                        </a:rPr>
                        <a:t> of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channels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– 5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8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Input impedance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 M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&gt;10 M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&gt;5 M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&gt;5 M</a:t>
                      </a:r>
                      <a:r>
                        <a:rPr lang="el-GR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ADC resolution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bits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bits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24</a:t>
                      </a:r>
                      <a:r>
                        <a:rPr lang="en-US" sz="1200" baseline="0" dirty="0" smtClean="0">
                          <a:effectLst/>
                          <a:latin typeface="+mj-lt"/>
                        </a:rPr>
                        <a:t> bits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bits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ADC sampling frequency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15 – 24 000 Hz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2 400 Hz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2 500 Hz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2 500 Hz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Operating frequency range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0.0001 – 10 000 Hz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0.0001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– 1 000 Hz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0.01 – 200 Hz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0.125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512 Hz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Minimum detectable signal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mV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mV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mV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mV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Interface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USB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USB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USB, Wi-Fi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USB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Time synchronization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GPS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GPS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–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–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Memory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512 MB,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Flash-card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32 Gb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–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16 MB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Weight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4 kg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3 kg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0.8 kg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3 kg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Available units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&gt;50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(manufacturer)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(manufacturer)</a:t>
                      </a:r>
                      <a:endParaRPr lang="ru-RU" sz="12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(manufacturer)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05671" y="1739991"/>
            <a:ext cx="1435391" cy="122837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2617902"/>
              <a:satOff val="-141"/>
              <a:lumOff val="227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30" name="Picture 6" descr="MTU recei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87" y="1600212"/>
            <a:ext cx="1368152" cy="136815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V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55" y="1739991"/>
            <a:ext cx="1296144" cy="1114874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T:\-=Аппаратура=-\NW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7782" y="1781912"/>
            <a:ext cx="1578410" cy="105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707760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123729" y="591071"/>
            <a:ext cx="6520237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82588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hlink"/>
              </a:buClr>
              <a:buSzPct val="140000"/>
              <a:buFont typeface="Wingdings" pitchFamily="2" charset="2"/>
              <a:buNone/>
              <a:defRPr/>
            </a:pPr>
            <a:r>
              <a:rPr lang="ru-RU" sz="2400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Генераторы тока</a:t>
            </a:r>
            <a:endParaRPr lang="ru-RU" sz="240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 Bk BT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0728462"/>
              </p:ext>
            </p:extLst>
          </p:nvPr>
        </p:nvGraphicFramePr>
        <p:xfrm>
          <a:off x="571472" y="1214422"/>
          <a:ext cx="8424936" cy="5031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8"/>
                <a:gridCol w="1800200"/>
                <a:gridCol w="1584176"/>
                <a:gridCol w="1584176"/>
                <a:gridCol w="158417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="1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72000" marB="72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Name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GER-5000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GER-2000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VP-1000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ASTRA-100</a:t>
                      </a:r>
                      <a:endParaRPr lang="ru-RU" sz="12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Manufacturer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Geophysical Research Institute, Kazakhstan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Geophysical Research Institute, Kazakhstan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ELGEO Ltd., Russia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Nord-West Ltd., Russia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Max. output </a:t>
                      </a: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power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5000 W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2000 W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1000 W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100 W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Max. output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voltage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V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V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800 V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V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Max. output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current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A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A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A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A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Operating frequency range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 – 625 Hz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0.01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– 10 000 Hz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0.08 – 4.88 Hz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2500 Hz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</a:rPr>
                        <a:t>Frequency inaccuracy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&lt;0.01 %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&lt;0.01 %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&lt;0.01 %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&lt;0.01 %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inaccuracy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&lt;1 %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&lt;1 %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&lt;1 %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&lt;1 %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Power source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220 V, 50 Hz</a:t>
                      </a:r>
                      <a:b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three phase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220 V, 50 Hz</a:t>
                      </a:r>
                      <a:b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single phase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220 V, 50 Hz</a:t>
                      </a:r>
                      <a:b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</a:b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single phase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12 V, DC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Dimensions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64x28x39 cm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50x25x36 cm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54x34x20 cm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20x18x12 cm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Weight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32 kg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19 kg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12 kg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 kg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Available units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7</a:t>
                      </a:r>
                      <a:endParaRPr lang="ru-RU" sz="12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(manufacturer)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36000" marB="3600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89" y="1595713"/>
            <a:ext cx="1336511" cy="13505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00617"/>
            <a:ext cx="1304147" cy="134559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29" y="1676404"/>
            <a:ext cx="1393149" cy="120537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01" y="1595713"/>
            <a:ext cx="1224136" cy="136676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="" xmlns:p14="http://schemas.microsoft.com/office/powerpoint/2010/main" val="2292195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357166"/>
            <a:ext cx="5146675" cy="411163"/>
          </a:xfrm>
          <a:noFill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Петрофизические измерения 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6804" name="Picture 15" descr="P10139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71810"/>
            <a:ext cx="524729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16" descr="P1013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4073" y="1714488"/>
            <a:ext cx="3136077" cy="44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571472" y="1571612"/>
            <a:ext cx="8072494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  <a:buFontTx/>
              <a:buAutoNum type="arabicPeriod"/>
              <a:defRPr/>
            </a:pPr>
            <a:r>
              <a:rPr lang="ru-RU" sz="2400" b="1" spc="50" dirty="0" smtClean="0">
                <a:ln w="11430"/>
              </a:rPr>
              <a:t>Широкое применение магнитотеллурических методов (в модификации АМТЗ). Площадные съемки. 3</a:t>
            </a:r>
            <a:r>
              <a:rPr lang="en-US" sz="2400" b="1" spc="50" dirty="0" smtClean="0">
                <a:ln w="11430"/>
              </a:rPr>
              <a:t>D-</a:t>
            </a:r>
            <a:r>
              <a:rPr lang="ru-RU" sz="2400" b="1" spc="50" dirty="0" smtClean="0">
                <a:ln w="11430"/>
              </a:rPr>
              <a:t>инверсия.</a:t>
            </a:r>
          </a:p>
          <a:p>
            <a:pPr marL="514350" indent="-514350">
              <a:spcAft>
                <a:spcPts val="600"/>
              </a:spcAft>
              <a:buAutoNum type="arabicPeriod"/>
              <a:defRPr/>
            </a:pPr>
            <a:r>
              <a:rPr lang="ru-RU" sz="2400" b="1" spc="50" dirty="0" smtClean="0">
                <a:ln w="11430"/>
              </a:rPr>
              <a:t>Применение технологии ИНФАЗ-ВП на основе дифференциального фазового параметра.</a:t>
            </a:r>
          </a:p>
          <a:p>
            <a:pPr marL="514350" indent="-514350">
              <a:spcAft>
                <a:spcPts val="600"/>
              </a:spcAft>
              <a:buFontTx/>
              <a:buAutoNum type="arabicPeriod"/>
              <a:defRPr/>
            </a:pPr>
            <a:r>
              <a:rPr lang="ru-RU" sz="2400" b="1" spc="50" dirty="0" smtClean="0">
                <a:ln w="11430"/>
              </a:rPr>
              <a:t>Многочастотная инверсия с определением дополнительных параметров ВП.</a:t>
            </a:r>
          </a:p>
          <a:p>
            <a:pPr marL="514350" indent="-514350">
              <a:spcAft>
                <a:spcPts val="600"/>
              </a:spcAft>
              <a:buFontTx/>
              <a:buAutoNum type="arabicPeriod"/>
              <a:defRPr/>
            </a:pPr>
            <a:r>
              <a:rPr lang="ru-RU" sz="2400" b="1" spc="50" dirty="0" smtClean="0">
                <a:ln w="11430"/>
              </a:rPr>
              <a:t>Проведение работ методом электротомографии с установками «</a:t>
            </a:r>
            <a:r>
              <a:rPr lang="en-US" sz="2400" b="1" spc="50" dirty="0" smtClean="0">
                <a:ln w="11430"/>
              </a:rPr>
              <a:t>P-D</a:t>
            </a:r>
            <a:r>
              <a:rPr lang="ru-RU" sz="2400" b="1" spc="50" dirty="0" smtClean="0">
                <a:ln w="11430"/>
              </a:rPr>
              <a:t>»</a:t>
            </a:r>
            <a:r>
              <a:rPr lang="en-US" sz="2400" b="1" spc="50" dirty="0" smtClean="0">
                <a:ln w="11430"/>
              </a:rPr>
              <a:t> + </a:t>
            </a:r>
            <a:r>
              <a:rPr lang="ru-RU" sz="2400" b="1" spc="50" dirty="0" smtClean="0">
                <a:ln w="11430"/>
              </a:rPr>
              <a:t>«</a:t>
            </a:r>
            <a:r>
              <a:rPr lang="en-US" sz="2400" b="1" spc="50" dirty="0" smtClean="0">
                <a:ln w="11430"/>
              </a:rPr>
              <a:t>D-D</a:t>
            </a:r>
            <a:r>
              <a:rPr lang="ru-RU" sz="2400" b="1" spc="50" dirty="0" smtClean="0">
                <a:ln w="11430"/>
              </a:rPr>
              <a:t>»</a:t>
            </a:r>
            <a:r>
              <a:rPr lang="en-US" sz="2400" b="1" spc="50" dirty="0" smtClean="0">
                <a:ln w="11430"/>
              </a:rPr>
              <a:t> </a:t>
            </a:r>
            <a:r>
              <a:rPr lang="ru-RU" sz="2400" b="1" spc="50" dirty="0" smtClean="0">
                <a:ln w="11430"/>
              </a:rPr>
              <a:t>до глубин 500 м и более.</a:t>
            </a:r>
          </a:p>
          <a:p>
            <a:pPr marL="514350" indent="-514350">
              <a:spcAft>
                <a:spcPts val="600"/>
              </a:spcAft>
              <a:buFontTx/>
              <a:buAutoNum type="arabicPeriod"/>
              <a:defRPr/>
            </a:pPr>
            <a:r>
              <a:rPr lang="ru-RU" sz="2400" b="1" spc="50" dirty="0" smtClean="0">
                <a:ln w="11430"/>
              </a:rPr>
              <a:t>Межскважинная электротомография.</a:t>
            </a:r>
          </a:p>
          <a:p>
            <a:pPr marL="514350" indent="-514350">
              <a:spcAft>
                <a:spcPts val="600"/>
              </a:spcAft>
              <a:buFontTx/>
              <a:buAutoNum type="arabicPeriod"/>
              <a:defRPr/>
            </a:pPr>
            <a:r>
              <a:rPr lang="ru-RU" sz="2400" b="1" spc="50" dirty="0" smtClean="0">
                <a:ln w="11430"/>
              </a:rPr>
              <a:t>Петрофизические измерения рудных образцов.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786182" y="297938"/>
            <a:ext cx="49292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2588" algn="ctr">
              <a:spcBef>
                <a:spcPct val="50000"/>
              </a:spcBef>
              <a:buClr>
                <a:schemeClr val="hlink"/>
              </a:buClr>
              <a:buSzPct val="140000"/>
              <a:buFont typeface="Wingdings" pitchFamily="2" charset="2"/>
              <a:buNone/>
            </a:pP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Рудное направление</a:t>
            </a:r>
            <a:endParaRPr lang="ru-RU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2214546" y="188640"/>
            <a:ext cx="6715172" cy="131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>
                <a:ln>
                  <a:solidFill>
                    <a:schemeClr val="accent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Задачи, решаемые </a:t>
            </a:r>
            <a:r>
              <a:rPr lang="ru-RU" sz="2400" b="1" dirty="0" smtClean="0">
                <a:ln>
                  <a:solidFill>
                    <a:schemeClr val="accent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электроразведочными методами </a:t>
            </a:r>
            <a:r>
              <a:rPr lang="ru-RU" sz="2400" b="1" dirty="0">
                <a:ln>
                  <a:solidFill>
                    <a:schemeClr val="accent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разных этапах поиска и разведки рудных месторождений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00034" y="2500306"/>
            <a:ext cx="8001056" cy="3046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b="1" dirty="0" smtClean="0"/>
              <a:t>Изучение </a:t>
            </a:r>
            <a:r>
              <a:rPr lang="ru-RU" sz="2400" b="1" dirty="0"/>
              <a:t>глубинного строения рудной </a:t>
            </a:r>
            <a:r>
              <a:rPr lang="ru-RU" sz="2400" b="1" dirty="0" smtClean="0"/>
              <a:t>провинции.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/>
              <a:t>Поиск и изучение объектов, генетически связанных с месторождениями полезных ископаемых. 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b="1" dirty="0" smtClean="0"/>
              <a:t>Картирование и изучение тектонических нарушений. 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b="1" dirty="0" smtClean="0"/>
              <a:t>Поиск и картирование интрузивных образований.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b="1" dirty="0" smtClean="0"/>
              <a:t>Картирование областей гидротермально измененных пород.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b="1" dirty="0" smtClean="0"/>
              <a:t>Прямой поиск и изучение рудных тел. </a:t>
            </a:r>
            <a:endParaRPr lang="ru-RU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W2019 голубой фон">
  <a:themeElements>
    <a:clrScheme name="Nord-West">
      <a:dk1>
        <a:srgbClr val="194175"/>
      </a:dk1>
      <a:lt1>
        <a:sysClr val="window" lastClr="FFFFFF"/>
      </a:lt1>
      <a:dk2>
        <a:srgbClr val="4A779E"/>
      </a:dk2>
      <a:lt2>
        <a:srgbClr val="B8C8D7"/>
      </a:lt2>
      <a:accent1>
        <a:srgbClr val="CE372F"/>
      </a:accent1>
      <a:accent2>
        <a:srgbClr val="953734"/>
      </a:accent2>
      <a:accent3>
        <a:srgbClr val="E9887A"/>
      </a:accent3>
      <a:accent4>
        <a:srgbClr val="E36C09"/>
      </a:accent4>
      <a:accent5>
        <a:srgbClr val="3995AD"/>
      </a:accent5>
      <a:accent6>
        <a:srgbClr val="F8A560"/>
      </a:accent6>
      <a:hlink>
        <a:srgbClr val="B7DDE8"/>
      </a:hlink>
      <a:folHlink>
        <a:srgbClr val="92CDDC"/>
      </a:folHlink>
    </a:clrScheme>
    <a:fontScheme name="Nord-West">
      <a:majorFont>
        <a:latin typeface="Franklin Gothic Demi"/>
        <a:ea typeface=""/>
        <a:cs typeface=""/>
      </a:majorFont>
      <a:minorFont>
        <a:latin typeface="Calibri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NW2019 4х3</Template>
  <TotalTime>396</TotalTime>
  <Words>1619</Words>
  <Application>Microsoft Office PowerPoint</Application>
  <PresentationFormat>Экран (4:3)</PresentationFormat>
  <Paragraphs>294</Paragraphs>
  <Slides>31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NW2019 голубой фон</vt:lpstr>
      <vt:lpstr>Слайд 1</vt:lpstr>
      <vt:lpstr>Слайд 2</vt:lpstr>
      <vt:lpstr>Слайд 3</vt:lpstr>
      <vt:lpstr>Слайд 4</vt:lpstr>
      <vt:lpstr>Слайд 5</vt:lpstr>
      <vt:lpstr>Слайд 6</vt:lpstr>
      <vt:lpstr>Петрофизические измерения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Примеры установок электротомографии для глубин 300-400 м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Viktor</dc:creator>
  <cp:lastModifiedBy>Victor</cp:lastModifiedBy>
  <cp:revision>55</cp:revision>
  <dcterms:created xsi:type="dcterms:W3CDTF">2020-02-08T10:22:40Z</dcterms:created>
  <dcterms:modified xsi:type="dcterms:W3CDTF">2020-02-12T07:35:35Z</dcterms:modified>
</cp:coreProperties>
</file>