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wmf" ContentType="image/x-wmf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2" r:id="rId2"/>
    <p:sldId id="263" r:id="rId3"/>
    <p:sldId id="299" r:id="rId4"/>
    <p:sldId id="264" r:id="rId5"/>
    <p:sldId id="265" r:id="rId6"/>
    <p:sldId id="266" r:id="rId7"/>
    <p:sldId id="267" r:id="rId8"/>
    <p:sldId id="269" r:id="rId9"/>
    <p:sldId id="270" r:id="rId10"/>
    <p:sldId id="272" r:id="rId11"/>
    <p:sldId id="274" r:id="rId12"/>
    <p:sldId id="275" r:id="rId13"/>
    <p:sldId id="276" r:id="rId14"/>
    <p:sldId id="277" r:id="rId15"/>
    <p:sldId id="278" r:id="rId16"/>
    <p:sldId id="279" r:id="rId17"/>
    <p:sldId id="280" r:id="rId18"/>
    <p:sldId id="281" r:id="rId19"/>
    <p:sldId id="282" r:id="rId20"/>
    <p:sldId id="283" r:id="rId21"/>
    <p:sldId id="295" r:id="rId22"/>
    <p:sldId id="284" r:id="rId23"/>
    <p:sldId id="285" r:id="rId24"/>
    <p:sldId id="289" r:id="rId25"/>
    <p:sldId id="290" r:id="rId26"/>
    <p:sldId id="294" r:id="rId27"/>
    <p:sldId id="300" r:id="rId28"/>
    <p:sldId id="301" r:id="rId29"/>
    <p:sldId id="302" r:id="rId30"/>
    <p:sldId id="303" r:id="rId31"/>
    <p:sldId id="304" r:id="rId32"/>
    <p:sldId id="306" r:id="rId33"/>
    <p:sldId id="305" r:id="rId34"/>
    <p:sldId id="259" r:id="rId35"/>
    <p:sldId id="307" r:id="rId36"/>
    <p:sldId id="298" r:id="rId37"/>
    <p:sldId id="296" r:id="rId3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76" d="100"/>
          <a:sy n="76" d="100"/>
        </p:scale>
        <p:origin x="118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26.wmf"/><Relationship Id="rId2" Type="http://schemas.openxmlformats.org/officeDocument/2006/relationships/image" Target="../media/image25.wmf"/><Relationship Id="rId1" Type="http://schemas.openxmlformats.org/officeDocument/2006/relationships/image" Target="../media/image24.wmf"/><Relationship Id="rId4" Type="http://schemas.openxmlformats.org/officeDocument/2006/relationships/image" Target="../media/image27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B35696-D506-4E1D-BB4F-A0767B78052B}" type="datetimeFigureOut">
              <a:rPr lang="ru-RU" smtClean="0"/>
              <a:t>11.02.2020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25E2A-2225-45AC-ABD5-A1380B867E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14690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B35696-D506-4E1D-BB4F-A0767B78052B}" type="datetimeFigureOut">
              <a:rPr lang="ru-RU" smtClean="0"/>
              <a:t>11.02.2020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25E2A-2225-45AC-ABD5-A1380B867E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48615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B35696-D506-4E1D-BB4F-A0767B78052B}" type="datetimeFigureOut">
              <a:rPr lang="ru-RU" smtClean="0"/>
              <a:t>11.02.2020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25E2A-2225-45AC-ABD5-A1380B867E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89082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F96DF4-E1F9-4F94-8813-6776D417DAF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11096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B35696-D506-4E1D-BB4F-A0767B78052B}" type="datetimeFigureOut">
              <a:rPr lang="ru-RU" smtClean="0"/>
              <a:t>11.02.2020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25E2A-2225-45AC-ABD5-A1380B867E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35042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B35696-D506-4E1D-BB4F-A0767B78052B}" type="datetimeFigureOut">
              <a:rPr lang="ru-RU" smtClean="0"/>
              <a:t>11.02.2020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25E2A-2225-45AC-ABD5-A1380B867E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28905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B35696-D506-4E1D-BB4F-A0767B78052B}" type="datetimeFigureOut">
              <a:rPr lang="ru-RU" smtClean="0"/>
              <a:t>11.02.2020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25E2A-2225-45AC-ABD5-A1380B867E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35295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B35696-D506-4E1D-BB4F-A0767B78052B}" type="datetimeFigureOut">
              <a:rPr lang="ru-RU" smtClean="0"/>
              <a:t>11.02.2020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25E2A-2225-45AC-ABD5-A1380B867E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94467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B35696-D506-4E1D-BB4F-A0767B78052B}" type="datetimeFigureOut">
              <a:rPr lang="ru-RU" smtClean="0"/>
              <a:t>11.02.2020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25E2A-2225-45AC-ABD5-A1380B867E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60305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B35696-D506-4E1D-BB4F-A0767B78052B}" type="datetimeFigureOut">
              <a:rPr lang="ru-RU" smtClean="0"/>
              <a:t>11.02.2020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25E2A-2225-45AC-ABD5-A1380B867E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96271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B35696-D506-4E1D-BB4F-A0767B78052B}" type="datetimeFigureOut">
              <a:rPr lang="ru-RU" smtClean="0"/>
              <a:t>11.02.2020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25E2A-2225-45AC-ABD5-A1380B867E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09902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B35696-D506-4E1D-BB4F-A0767B78052B}" type="datetimeFigureOut">
              <a:rPr lang="ru-RU" smtClean="0"/>
              <a:t>11.02.2020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25E2A-2225-45AC-ABD5-A1380B867E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1553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B35696-D506-4E1D-BB4F-A0767B78052B}" type="datetimeFigureOut">
              <a:rPr lang="ru-RU" smtClean="0"/>
              <a:t>11.02.2020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125E2A-2225-45AC-ABD5-A1380B867E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01508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15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wmf"/><Relationship Id="rId13" Type="http://schemas.openxmlformats.org/officeDocument/2006/relationships/image" Target="../media/image30.jpeg"/><Relationship Id="rId3" Type="http://schemas.openxmlformats.org/officeDocument/2006/relationships/oleObject" Target="../embeddings/oleObject4.bin"/><Relationship Id="rId7" Type="http://schemas.openxmlformats.org/officeDocument/2006/relationships/oleObject" Target="../embeddings/oleObject6.bin"/><Relationship Id="rId12" Type="http://schemas.openxmlformats.org/officeDocument/2006/relationships/image" Target="../media/image29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25.wmf"/><Relationship Id="rId11" Type="http://schemas.openxmlformats.org/officeDocument/2006/relationships/image" Target="../media/image28.emf"/><Relationship Id="rId5" Type="http://schemas.openxmlformats.org/officeDocument/2006/relationships/oleObject" Target="../embeddings/oleObject5.bin"/><Relationship Id="rId10" Type="http://schemas.openxmlformats.org/officeDocument/2006/relationships/image" Target="../media/image27.wmf"/><Relationship Id="rId4" Type="http://schemas.openxmlformats.org/officeDocument/2006/relationships/image" Target="../media/image24.wmf"/><Relationship Id="rId9" Type="http://schemas.openxmlformats.org/officeDocument/2006/relationships/oleObject" Target="../embeddings/oleObject7.bin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openxmlformats.org/officeDocument/2006/relationships/image" Target="../media/image39.jpeg"/><Relationship Id="rId4" Type="http://schemas.microsoft.com/office/2007/relationships/hdphoto" Target="../media/hdphoto1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5" Type="http://schemas.openxmlformats.org/officeDocument/2006/relationships/image" Target="../media/image41.jpg"/><Relationship Id="rId4" Type="http://schemas.microsoft.com/office/2007/relationships/hdphoto" Target="../media/hdphoto1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3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microsoft.com/office/2007/relationships/hdphoto" Target="../media/hdphoto1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7.jpeg"/><Relationship Id="rId4" Type="http://schemas.microsoft.com/office/2007/relationships/hdphoto" Target="../media/hdphoto1.wdp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9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microsoft.com/office/2007/relationships/hdphoto" Target="../media/hdphoto1.wdp"/><Relationship Id="rId5" Type="http://schemas.openxmlformats.org/officeDocument/2006/relationships/image" Target="../media/image38.png"/><Relationship Id="rId4" Type="http://schemas.openxmlformats.org/officeDocument/2006/relationships/image" Target="../media/image37.gi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4.wmf"/><Relationship Id="rId4" Type="http://schemas.openxmlformats.org/officeDocument/2006/relationships/oleObject" Target="../embeddings/oleObject2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6.wmf"/><Relationship Id="rId4" Type="http://schemas.openxmlformats.org/officeDocument/2006/relationships/oleObject" Target="../embeddings/oleObject3.bin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6122" y="1166791"/>
            <a:ext cx="8026837" cy="3517943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/>
              <a:t>Перспективные геофизические методики при поисках ТПИ</a:t>
            </a:r>
            <a:br>
              <a:rPr lang="ru-RU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sz="2700" dirty="0" smtClean="0"/>
              <a:t>(</a:t>
            </a:r>
            <a:r>
              <a:rPr lang="ru-RU" sz="2700" i="1" dirty="0" smtClean="0"/>
              <a:t>ООО «НПП ВИРГ-Рудгеофизика,» </a:t>
            </a:r>
            <a:br>
              <a:rPr lang="ru-RU" sz="2700" i="1" dirty="0" smtClean="0"/>
            </a:br>
            <a:r>
              <a:rPr lang="ru-RU" sz="2700" i="1" dirty="0" smtClean="0"/>
              <a:t>ФГУП ВСЕГЕИ, СБПГУ ИНЗ</a:t>
            </a:r>
            <a:r>
              <a:rPr lang="ru-RU" sz="2700" dirty="0" smtClean="0"/>
              <a:t>)</a:t>
            </a:r>
            <a:br>
              <a:rPr lang="ru-RU" sz="2700" dirty="0" smtClean="0"/>
            </a:br>
            <a:r>
              <a:rPr lang="ru-RU" sz="2800" dirty="0"/>
              <a:t>Тарасов А.В, Гурин Г.В</a:t>
            </a:r>
            <a:r>
              <a:rPr lang="ru-RU" sz="2700" dirty="0" smtClean="0"/>
              <a:t/>
            </a:r>
            <a:br>
              <a:rPr lang="ru-RU" sz="2700" dirty="0" smtClean="0"/>
            </a:br>
            <a:r>
              <a:rPr lang="ru-RU" sz="2000" dirty="0" smtClean="0"/>
              <a:t>.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247529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916113"/>
            <a:ext cx="9144000" cy="1225550"/>
          </a:xfrm>
          <a:prstGeom prst="rect">
            <a:avLst/>
          </a:prstGeom>
          <a:solidFill>
            <a:srgbClr val="0079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800" dirty="0"/>
              <a:t>Опыт применения спектрального ВП</a:t>
            </a:r>
          </a:p>
          <a:p>
            <a:pPr algn="ctr">
              <a:defRPr/>
            </a:pPr>
            <a:r>
              <a:rPr lang="ru-RU" sz="2800" dirty="0"/>
              <a:t> на рудных объектах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0" y="3141663"/>
            <a:ext cx="9144000" cy="719137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292655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" y="1574800"/>
            <a:ext cx="7291388" cy="407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0" y="620713"/>
            <a:ext cx="8243888" cy="522287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dirty="0"/>
              <a:t>Схематический геологический разрез через </a:t>
            </a:r>
            <a:r>
              <a:rPr lang="ru-RU" sz="2000" dirty="0" err="1"/>
              <a:t>Сухоложское</a:t>
            </a:r>
            <a:r>
              <a:rPr lang="ru-RU" sz="2000" dirty="0"/>
              <a:t> </a:t>
            </a:r>
            <a:r>
              <a:rPr lang="ru-RU" sz="2000" dirty="0" smtClean="0"/>
              <a:t>м-е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701052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1963" y="1190625"/>
            <a:ext cx="5548312" cy="5030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TextBox 5"/>
          <p:cNvSpPr txBox="1">
            <a:spLocks noChangeArrowheads="1"/>
          </p:cNvSpPr>
          <p:nvPr/>
        </p:nvSpPr>
        <p:spPr bwMode="auto">
          <a:xfrm>
            <a:off x="3419475" y="6256338"/>
            <a:ext cx="21732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/>
              <a:t>[Large, et al., 2007]</a:t>
            </a:r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1835150" y="546100"/>
            <a:ext cx="5586413" cy="523875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ru-RU" sz="2000" dirty="0"/>
              <a:t>Морфология кварц-сульфидной минерализации</a:t>
            </a:r>
          </a:p>
        </p:txBody>
      </p:sp>
    </p:spTree>
    <p:extLst>
      <p:ext uri="{BB962C8B-B14F-4D97-AF65-F5344CB8AC3E}">
        <p14:creationId xmlns:p14="http://schemas.microsoft.com/office/powerpoint/2010/main" val="353642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981075"/>
            <a:ext cx="5775325" cy="51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714375" y="901700"/>
            <a:ext cx="7488238" cy="56800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822" y="2646720"/>
            <a:ext cx="8645004" cy="1676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1593590" y="5486758"/>
            <a:ext cx="59356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dirty="0"/>
              <a:t>Классификационный разрез по типу РВР 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523875" y="273050"/>
            <a:ext cx="7678738" cy="523875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ru-RU" sz="2000" dirty="0"/>
              <a:t>Схема обработки электротомографии ВП в спектральном варианте</a:t>
            </a:r>
          </a:p>
        </p:txBody>
      </p:sp>
    </p:spTree>
    <p:extLst>
      <p:ext uri="{BB962C8B-B14F-4D97-AF65-F5344CB8AC3E}">
        <p14:creationId xmlns:p14="http://schemas.microsoft.com/office/powerpoint/2010/main" val="1054893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404813"/>
            <a:ext cx="8675688" cy="855662"/>
          </a:xfrm>
          <a:prstGeom prst="rect">
            <a:avLst/>
          </a:prstGeom>
          <a:solidFill>
            <a:srgbClr val="0079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dirty="0" err="1"/>
              <a:t>Малетойваямское</a:t>
            </a:r>
            <a:r>
              <a:rPr lang="ru-RU" sz="2400" dirty="0"/>
              <a:t> рудное поле</a:t>
            </a:r>
          </a:p>
          <a:p>
            <a:pPr algn="ctr">
              <a:defRPr/>
            </a:pPr>
            <a:r>
              <a:rPr lang="ru-RU" sz="2400" dirty="0"/>
              <a:t>(</a:t>
            </a:r>
            <a:r>
              <a:rPr lang="ru-RU" sz="2400" dirty="0" err="1"/>
              <a:t>Эпитермальный</a:t>
            </a:r>
            <a:r>
              <a:rPr lang="ru-RU" sz="2400" dirty="0"/>
              <a:t> золоторудный объект)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0" y="1260475"/>
            <a:ext cx="7596188" cy="522288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dirty="0"/>
              <a:t>Зоны интенсивной гидротермальной проработки</a:t>
            </a:r>
          </a:p>
        </p:txBody>
      </p:sp>
      <p:pic>
        <p:nvPicPr>
          <p:cNvPr id="29700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4788" y="2095500"/>
            <a:ext cx="4660900" cy="387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1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8" r="2025" b="2676"/>
          <a:stretch>
            <a:fillRect/>
          </a:stretch>
        </p:blipFill>
        <p:spPr bwMode="auto">
          <a:xfrm>
            <a:off x="414338" y="2114550"/>
            <a:ext cx="360045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0825" y="2020888"/>
            <a:ext cx="8569325" cy="39989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942"/>
          <a:stretch>
            <a:fillRect/>
          </a:stretch>
        </p:blipFill>
        <p:spPr bwMode="auto">
          <a:xfrm>
            <a:off x="90488" y="2276475"/>
            <a:ext cx="8891587" cy="303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2840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Рисунок 3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575" y="1285875"/>
            <a:ext cx="7962900" cy="3846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755650" y="5851525"/>
            <a:ext cx="7129463" cy="746125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dirty="0">
                <a:cs typeface="Times New Roman" panose="02020603050405020304" pitchFamily="18" charset="0"/>
              </a:rPr>
              <a:t>Повышенной </a:t>
            </a:r>
            <a:r>
              <a:rPr lang="ru-RU" sz="2000" dirty="0" err="1">
                <a:cs typeface="Times New Roman" panose="02020603050405020304" pitchFamily="18" charset="0"/>
              </a:rPr>
              <a:t>поляризуемостью</a:t>
            </a:r>
            <a:r>
              <a:rPr lang="ru-RU" sz="2000" dirty="0">
                <a:cs typeface="Times New Roman" panose="02020603050405020304" pitchFamily="18" charset="0"/>
              </a:rPr>
              <a:t> обладают не только </a:t>
            </a:r>
            <a:r>
              <a:rPr lang="ru-RU" sz="2000" dirty="0" err="1">
                <a:cs typeface="Times New Roman" panose="02020603050405020304" pitchFamily="18" charset="0"/>
              </a:rPr>
              <a:t>сульфидизированные</a:t>
            </a:r>
            <a:r>
              <a:rPr lang="ru-RU" sz="2000" dirty="0">
                <a:cs typeface="Times New Roman" panose="02020603050405020304" pitchFamily="18" charset="0"/>
              </a:rPr>
              <a:t> породы, но и неизмененные вулканиты!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404813"/>
            <a:ext cx="8675688" cy="855662"/>
          </a:xfrm>
          <a:prstGeom prst="rect">
            <a:avLst/>
          </a:prstGeom>
          <a:solidFill>
            <a:srgbClr val="0079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ru-RU" altLang="ru-RU" sz="2400" smtClean="0">
                <a:solidFill>
                  <a:srgbClr val="FFFFFF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Зависимость поляризуемости от УЭС (а) и пористости (б) пород</a:t>
            </a:r>
            <a:r>
              <a:rPr lang="en-US" altLang="ru-RU" sz="2400" smtClean="0">
                <a:solidFill>
                  <a:srgbClr val="FFFFFF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ru-RU" sz="2400" smtClean="0">
                <a:solidFill>
                  <a:srgbClr val="FFFFFF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Малетойваямского рудного поля</a:t>
            </a:r>
            <a:endParaRPr lang="ru-RU" altLang="ru-RU" sz="1000" smtClean="0">
              <a:solidFill>
                <a:srgbClr val="FFFFFF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0725" name="Rectangle 3"/>
          <p:cNvSpPr>
            <a:spLocks noChangeArrowheads="1"/>
          </p:cNvSpPr>
          <p:nvPr/>
        </p:nvSpPr>
        <p:spPr bwMode="auto">
          <a:xfrm>
            <a:off x="568325" y="5113338"/>
            <a:ext cx="8502650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sz="1400">
                <a:latin typeface="Calibri" panose="020F0502020204030204" pitchFamily="34" charset="0"/>
                <a:cs typeface="Times New Roman" panose="02020603050405020304" pitchFamily="18" charset="0"/>
              </a:rPr>
              <a:t>1 – андезиты и пропилиты; 2 – гидрослюдисто-кварцевые породы; 3 – каолинит-кварцевые породы; </a:t>
            </a:r>
          </a:p>
          <a:p>
            <a:r>
              <a:rPr lang="ru-RU" altLang="ru-RU" sz="1400">
                <a:latin typeface="Calibri" panose="020F0502020204030204" pitchFamily="34" charset="0"/>
                <a:cs typeface="Times New Roman" panose="02020603050405020304" pitchFamily="18" charset="0"/>
              </a:rPr>
              <a:t>4 – алунит-кварцевые породы; 5 – сульфидизированные породы; 6 – монокварциты, 7 – сернистые кварциты.</a:t>
            </a:r>
            <a:endParaRPr lang="ru-RU" altLang="ru-RU" sz="320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2207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Рисунок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840" b="73648"/>
          <a:stretch>
            <a:fillRect/>
          </a:stretch>
        </p:blipFill>
        <p:spPr bwMode="auto">
          <a:xfrm>
            <a:off x="1981200" y="1652588"/>
            <a:ext cx="4714875" cy="2455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7" name="Рисунок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30" t="90" r="-63" b="73558"/>
          <a:stretch>
            <a:fillRect/>
          </a:stretch>
        </p:blipFill>
        <p:spPr bwMode="auto">
          <a:xfrm>
            <a:off x="1954213" y="4090988"/>
            <a:ext cx="4741862" cy="232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0" y="404813"/>
            <a:ext cx="8675688" cy="855662"/>
          </a:xfrm>
          <a:prstGeom prst="rect">
            <a:avLst/>
          </a:prstGeom>
          <a:solidFill>
            <a:srgbClr val="0079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ru-RU" altLang="ru-RU" sz="2400" smtClean="0">
                <a:solidFill>
                  <a:srgbClr val="FFFFFF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Классификация пород по форме РВР в пределах Малетойваямского месторождения золота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250825" y="1652588"/>
            <a:ext cx="8569325" cy="4759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4" name="Рисунок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568450"/>
            <a:ext cx="5087937" cy="492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755" b="51994"/>
          <a:stretch>
            <a:fillRect/>
          </a:stretch>
        </p:blipFill>
        <p:spPr bwMode="auto">
          <a:xfrm>
            <a:off x="5797550" y="1627188"/>
            <a:ext cx="2657475" cy="3271837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Прямая со стрелкой 5"/>
          <p:cNvCxnSpPr/>
          <p:nvPr/>
        </p:nvCxnSpPr>
        <p:spPr>
          <a:xfrm flipH="1">
            <a:off x="3851275" y="3068638"/>
            <a:ext cx="2844800" cy="36036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Прямоугольник 17"/>
          <p:cNvSpPr/>
          <p:nvPr/>
        </p:nvSpPr>
        <p:spPr>
          <a:xfrm>
            <a:off x="225425" y="1555750"/>
            <a:ext cx="8569325" cy="4940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19" name="Рисунок 1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6" t="48439" r="36121" b="12"/>
          <a:stretch>
            <a:fillRect/>
          </a:stretch>
        </p:blipFill>
        <p:spPr bwMode="auto">
          <a:xfrm>
            <a:off x="1443038" y="1317625"/>
            <a:ext cx="5764212" cy="507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19102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333375"/>
            <a:ext cx="8675688" cy="792163"/>
          </a:xfrm>
          <a:prstGeom prst="rect">
            <a:avLst/>
          </a:prstGeom>
          <a:solidFill>
            <a:srgbClr val="0079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1800"/>
              </a:spcBef>
              <a:defRPr/>
            </a:pPr>
            <a:r>
              <a:rPr lang="ru-RU" sz="2400" dirty="0">
                <a:cs typeface="Times New Roman" panose="02020603050405020304" pitchFamily="18" charset="0"/>
              </a:rPr>
              <a:t>Золото-сульфидная минерализация в габбро-долеритах Рудопроявления Ясное (</a:t>
            </a:r>
            <a:r>
              <a:rPr lang="ru-RU" sz="2400" dirty="0" err="1">
                <a:cs typeface="Times New Roman" panose="02020603050405020304" pitchFamily="18" charset="0"/>
              </a:rPr>
              <a:t>Светлинское</a:t>
            </a:r>
            <a:r>
              <a:rPr lang="ru-RU" sz="2400" dirty="0">
                <a:cs typeface="Times New Roman" panose="02020603050405020304" pitchFamily="18" charset="0"/>
              </a:rPr>
              <a:t> РП, п-ов Таймыр)</a:t>
            </a:r>
          </a:p>
        </p:txBody>
      </p:sp>
      <p:pic>
        <p:nvPicPr>
          <p:cNvPr id="32771" name="Рисунок 4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400" y="1484313"/>
            <a:ext cx="7993063" cy="521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2" name="Рисунок 4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341438"/>
            <a:ext cx="2843213" cy="2097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755650" y="1484313"/>
            <a:ext cx="503238" cy="431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1634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794" name="Группа 43"/>
          <p:cNvGrpSpPr>
            <a:grpSpLocks/>
          </p:cNvGrpSpPr>
          <p:nvPr/>
        </p:nvGrpSpPr>
        <p:grpSpPr bwMode="auto">
          <a:xfrm>
            <a:off x="539750" y="1268413"/>
            <a:ext cx="7899400" cy="4899025"/>
            <a:chOff x="-18928" y="403225"/>
            <a:chExt cx="9151539" cy="6454775"/>
          </a:xfrm>
        </p:grpSpPr>
        <p:graphicFrame>
          <p:nvGraphicFramePr>
            <p:cNvPr id="33796" name="Объект 3"/>
            <p:cNvGraphicFramePr>
              <a:graphicFrameLocks noChangeAspect="1"/>
            </p:cNvGraphicFramePr>
            <p:nvPr/>
          </p:nvGraphicFramePr>
          <p:xfrm>
            <a:off x="6096001" y="403225"/>
            <a:ext cx="2971800" cy="304819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094" name="Plot" r:id="rId3" imgW="3147822" imgH="3230880" progId="Grapher.Document">
                    <p:embed/>
                  </p:oleObj>
                </mc:Choice>
                <mc:Fallback>
                  <p:oleObj name="Plot" r:id="rId3" imgW="3147822" imgH="3230880" progId="Grapher.Document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096001" y="403225"/>
                          <a:ext cx="2971800" cy="304819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3797" name="Объект 4"/>
            <p:cNvGraphicFramePr>
              <a:graphicFrameLocks noChangeAspect="1"/>
            </p:cNvGraphicFramePr>
            <p:nvPr/>
          </p:nvGraphicFramePr>
          <p:xfrm>
            <a:off x="396857" y="591012"/>
            <a:ext cx="2992120" cy="306903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095" name="Plot" r:id="rId5" imgW="3147822" imgH="3230880" progId="Grapher.Document">
                    <p:embed/>
                  </p:oleObj>
                </mc:Choice>
                <mc:Fallback>
                  <p:oleObj name="Plot" r:id="rId5" imgW="3147822" imgH="3230880" progId="Grapher.Document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96857" y="591012"/>
                          <a:ext cx="2992120" cy="306903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33798" name="Группа 6"/>
            <p:cNvGrpSpPr>
              <a:grpSpLocks/>
            </p:cNvGrpSpPr>
            <p:nvPr/>
          </p:nvGrpSpPr>
          <p:grpSpPr bwMode="auto">
            <a:xfrm>
              <a:off x="394932" y="3733800"/>
              <a:ext cx="3015018" cy="3124200"/>
              <a:chOff x="308591" y="3559197"/>
              <a:chExt cx="3149600" cy="3230563"/>
            </a:xfrm>
          </p:grpSpPr>
          <p:graphicFrame>
            <p:nvGraphicFramePr>
              <p:cNvPr id="33832" name="Объект 7"/>
              <p:cNvGraphicFramePr>
                <a:graphicFrameLocks noChangeAspect="1"/>
              </p:cNvGraphicFramePr>
              <p:nvPr/>
            </p:nvGraphicFramePr>
            <p:xfrm>
              <a:off x="308591" y="3559197"/>
              <a:ext cx="3149600" cy="3230563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096" name="Plot" r:id="rId7" imgW="3147822" imgH="3230880" progId="Grapher.Document">
                      <p:embed/>
                    </p:oleObj>
                  </mc:Choice>
                  <mc:Fallback>
                    <p:oleObj name="Plot" r:id="rId7" imgW="3147822" imgH="3230880" progId="Grapher.Document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08591" y="3559197"/>
                            <a:ext cx="3149600" cy="3230563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cxnSp>
            <p:nvCxnSpPr>
              <p:cNvPr id="9" name="Прямая со стрелкой 8"/>
              <p:cNvCxnSpPr/>
              <p:nvPr/>
            </p:nvCxnSpPr>
            <p:spPr>
              <a:xfrm flipV="1">
                <a:off x="2293164" y="4626919"/>
                <a:ext cx="13449" cy="1529128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prstDash val="sysDash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834" name="TextBox 9"/>
              <p:cNvSpPr txBox="1">
                <a:spLocks noChangeArrowheads="1"/>
              </p:cNvSpPr>
              <p:nvPr/>
            </p:nvSpPr>
            <p:spPr bwMode="auto">
              <a:xfrm>
                <a:off x="2087880" y="4312920"/>
                <a:ext cx="583814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ru-RU" sz="1600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0.5 с</a:t>
                </a:r>
              </a:p>
            </p:txBody>
          </p:sp>
        </p:grpSp>
        <p:grpSp>
          <p:nvGrpSpPr>
            <p:cNvPr id="33799" name="Группа 10"/>
            <p:cNvGrpSpPr>
              <a:grpSpLocks/>
            </p:cNvGrpSpPr>
            <p:nvPr/>
          </p:nvGrpSpPr>
          <p:grpSpPr bwMode="auto">
            <a:xfrm>
              <a:off x="6033420" y="3873622"/>
              <a:ext cx="3099191" cy="2984377"/>
              <a:chOff x="3545952" y="3531903"/>
              <a:chExt cx="3225800" cy="3230562"/>
            </a:xfrm>
          </p:grpSpPr>
          <p:graphicFrame>
            <p:nvGraphicFramePr>
              <p:cNvPr id="33827" name="Объект 11"/>
              <p:cNvGraphicFramePr>
                <a:graphicFrameLocks noChangeAspect="1"/>
              </p:cNvGraphicFramePr>
              <p:nvPr/>
            </p:nvGraphicFramePr>
            <p:xfrm>
              <a:off x="3545952" y="3531903"/>
              <a:ext cx="3225800" cy="323056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097" name="Plot" r:id="rId9" imgW="3224022" imgH="3230880" progId="Grapher.Document">
                      <p:embed/>
                    </p:oleObj>
                  </mc:Choice>
                  <mc:Fallback>
                    <p:oleObj name="Plot" r:id="rId9" imgW="3224022" imgH="3230880" progId="Grapher.Document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0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545952" y="3531903"/>
                            <a:ext cx="3225800" cy="3230562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cxnSp>
            <p:nvCxnSpPr>
              <p:cNvPr id="13" name="Прямая со стрелкой 12"/>
              <p:cNvCxnSpPr/>
              <p:nvPr/>
            </p:nvCxnSpPr>
            <p:spPr>
              <a:xfrm flipV="1">
                <a:off x="5625106" y="3995647"/>
                <a:ext cx="11486" cy="2135114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prstDash val="sysDash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829" name="TextBox 13"/>
              <p:cNvSpPr txBox="1">
                <a:spLocks noChangeArrowheads="1"/>
              </p:cNvSpPr>
              <p:nvPr/>
            </p:nvSpPr>
            <p:spPr bwMode="auto">
              <a:xfrm>
                <a:off x="5368932" y="3647970"/>
                <a:ext cx="583814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ru-RU" sz="1600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0.5 с</a:t>
                </a:r>
              </a:p>
            </p:txBody>
          </p:sp>
          <p:cxnSp>
            <p:nvCxnSpPr>
              <p:cNvPr id="15" name="Прямая со стрелкой 14"/>
              <p:cNvCxnSpPr/>
              <p:nvPr/>
            </p:nvCxnSpPr>
            <p:spPr>
              <a:xfrm flipV="1">
                <a:off x="6195558" y="4312631"/>
                <a:ext cx="0" cy="1829452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prstDash val="sysDash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831" name="TextBox 15"/>
              <p:cNvSpPr txBox="1">
                <a:spLocks noChangeArrowheads="1"/>
              </p:cNvSpPr>
              <p:nvPr/>
            </p:nvSpPr>
            <p:spPr bwMode="auto">
              <a:xfrm>
                <a:off x="5940432" y="3876570"/>
                <a:ext cx="670376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sz="1600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&gt;30</a:t>
                </a:r>
                <a:r>
                  <a:rPr lang="ru-RU" sz="1600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с</a:t>
                </a:r>
              </a:p>
            </p:txBody>
          </p:sp>
        </p:grpSp>
        <p:cxnSp>
          <p:nvCxnSpPr>
            <p:cNvPr id="17" name="Прямая со стрелкой 16"/>
            <p:cNvCxnSpPr/>
            <p:nvPr/>
          </p:nvCxnSpPr>
          <p:spPr>
            <a:xfrm flipH="1" flipV="1">
              <a:off x="2303901" y="1112287"/>
              <a:ext cx="1839" cy="1968226"/>
            </a:xfrm>
            <a:prstGeom prst="straightConnector1">
              <a:avLst/>
            </a:prstGeom>
            <a:ln w="28575">
              <a:solidFill>
                <a:schemeClr val="tx1"/>
              </a:solidFill>
              <a:prstDash val="sys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Прямая со стрелкой 17"/>
            <p:cNvCxnSpPr/>
            <p:nvPr/>
          </p:nvCxnSpPr>
          <p:spPr>
            <a:xfrm flipV="1">
              <a:off x="1978373" y="859201"/>
              <a:ext cx="0" cy="2204580"/>
            </a:xfrm>
            <a:prstGeom prst="straightConnector1">
              <a:avLst/>
            </a:prstGeom>
            <a:ln w="28575">
              <a:solidFill>
                <a:srgbClr val="FF0000"/>
              </a:solidFill>
              <a:prstDash val="sys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802" name="TextBox 18"/>
            <p:cNvSpPr txBox="1">
              <a:spLocks noChangeArrowheads="1"/>
            </p:cNvSpPr>
            <p:nvPr/>
          </p:nvSpPr>
          <p:spPr bwMode="auto">
            <a:xfrm>
              <a:off x="2276722" y="853410"/>
              <a:ext cx="554388" cy="3214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ru-RU" sz="1600" i="1">
                  <a:latin typeface="Times New Roman" panose="02020603050405020304" pitchFamily="18" charset="0"/>
                  <a:cs typeface="Times New Roman" panose="02020603050405020304" pitchFamily="18" charset="0"/>
                </a:rPr>
                <a:t>0.5 с</a:t>
              </a:r>
            </a:p>
          </p:txBody>
        </p:sp>
        <p:sp>
          <p:nvSpPr>
            <p:cNvPr id="33803" name="TextBox 19"/>
            <p:cNvSpPr txBox="1">
              <a:spLocks noChangeArrowheads="1"/>
            </p:cNvSpPr>
            <p:nvPr/>
          </p:nvSpPr>
          <p:spPr bwMode="auto">
            <a:xfrm>
              <a:off x="1733471" y="488253"/>
              <a:ext cx="651809" cy="3214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ru-RU" sz="1600" i="1">
                  <a:latin typeface="Times New Roman" panose="02020603050405020304" pitchFamily="18" charset="0"/>
                  <a:cs typeface="Times New Roman" panose="02020603050405020304" pitchFamily="18" charset="0"/>
                </a:rPr>
                <a:t>0.05 с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 rot="16200000">
              <a:off x="-2817972" y="3254559"/>
              <a:ext cx="6061548" cy="46346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ru-RU" sz="2000" dirty="0" err="1">
                  <a:latin typeface="+mn-lt"/>
                  <a:cs typeface="Times New Roman" panose="02020603050405020304" pitchFamily="18" charset="0"/>
                </a:rPr>
                <a:t>Березитизированные</a:t>
              </a:r>
              <a:r>
                <a:rPr lang="ru-RU" sz="2000" dirty="0">
                  <a:latin typeface="+mn-lt"/>
                  <a:cs typeface="Times New Roman" panose="02020603050405020304" pitchFamily="18" charset="0"/>
                </a:rPr>
                <a:t> габбро-долериты</a:t>
              </a:r>
            </a:p>
          </p:txBody>
        </p:sp>
        <p:grpSp>
          <p:nvGrpSpPr>
            <p:cNvPr id="33805" name="Группа 21"/>
            <p:cNvGrpSpPr>
              <a:grpSpLocks/>
            </p:cNvGrpSpPr>
            <p:nvPr/>
          </p:nvGrpSpPr>
          <p:grpSpPr bwMode="auto">
            <a:xfrm>
              <a:off x="3756464" y="4791717"/>
              <a:ext cx="1986816" cy="1877601"/>
              <a:chOff x="3671668" y="4834475"/>
              <a:chExt cx="1986816" cy="1877601"/>
            </a:xfrm>
          </p:grpSpPr>
          <p:pic>
            <p:nvPicPr>
              <p:cNvPr id="33824" name="Рисунок 22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130" t="2988" r="15578" b="51259"/>
              <a:stretch>
                <a:fillRect/>
              </a:stretch>
            </p:blipFill>
            <p:spPr bwMode="auto">
              <a:xfrm>
                <a:off x="3671668" y="4834475"/>
                <a:ext cx="1986816" cy="15048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4" name="Прямоугольник 23"/>
              <p:cNvSpPr/>
              <p:nvPr/>
            </p:nvSpPr>
            <p:spPr>
              <a:xfrm>
                <a:off x="3714322" y="6467789"/>
                <a:ext cx="1068539" cy="85758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33826" name="TextBox 24"/>
              <p:cNvSpPr txBox="1">
                <a:spLocks noChangeArrowheads="1"/>
              </p:cNvSpPr>
              <p:nvPr/>
            </p:nvSpPr>
            <p:spPr bwMode="auto">
              <a:xfrm>
                <a:off x="4808919" y="6342744"/>
                <a:ext cx="780983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ru-RU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2.5 см</a:t>
                </a:r>
              </a:p>
            </p:txBody>
          </p:sp>
        </p:grpSp>
        <p:grpSp>
          <p:nvGrpSpPr>
            <p:cNvPr id="33806" name="Группа 25"/>
            <p:cNvGrpSpPr>
              <a:grpSpLocks/>
            </p:cNvGrpSpPr>
            <p:nvPr/>
          </p:nvGrpSpPr>
          <p:grpSpPr bwMode="auto">
            <a:xfrm>
              <a:off x="3652226" y="3209800"/>
              <a:ext cx="2274865" cy="1555933"/>
              <a:chOff x="3637280" y="2970989"/>
              <a:chExt cx="2274865" cy="1555933"/>
            </a:xfrm>
          </p:grpSpPr>
          <p:sp>
            <p:nvSpPr>
              <p:cNvPr id="33821" name="TextBox 26"/>
              <p:cNvSpPr txBox="1">
                <a:spLocks noChangeArrowheads="1"/>
              </p:cNvSpPr>
              <p:nvPr/>
            </p:nvSpPr>
            <p:spPr bwMode="auto">
              <a:xfrm>
                <a:off x="4504005" y="4157590"/>
                <a:ext cx="607859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ru-RU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 см</a:t>
                </a:r>
              </a:p>
            </p:txBody>
          </p:sp>
          <p:sp>
            <p:nvSpPr>
              <p:cNvPr id="28" name="Прямоугольник 27"/>
              <p:cNvSpPr/>
              <p:nvPr/>
            </p:nvSpPr>
            <p:spPr>
              <a:xfrm>
                <a:off x="3756585" y="4293294"/>
                <a:ext cx="700710" cy="64840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pic>
            <p:nvPicPr>
              <p:cNvPr id="33823" name="Рисунок 28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37280" y="2970989"/>
                <a:ext cx="2274865" cy="12428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33807" name="Группа 29"/>
            <p:cNvGrpSpPr>
              <a:grpSpLocks/>
            </p:cNvGrpSpPr>
            <p:nvPr/>
          </p:nvGrpSpPr>
          <p:grpSpPr bwMode="auto">
            <a:xfrm>
              <a:off x="3630343" y="1264689"/>
              <a:ext cx="2152358" cy="1877710"/>
              <a:chOff x="3630343" y="1041391"/>
              <a:chExt cx="2152358" cy="1877710"/>
            </a:xfrm>
          </p:grpSpPr>
          <p:pic>
            <p:nvPicPr>
              <p:cNvPr id="33818" name="Рисунок 30"/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725" t="16269" r="33984"/>
              <a:stretch>
                <a:fillRect/>
              </a:stretch>
            </p:blipFill>
            <p:spPr bwMode="auto">
              <a:xfrm rot="5400000">
                <a:off x="3932988" y="738746"/>
                <a:ext cx="1547067" cy="215235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3819" name="TextBox 31"/>
              <p:cNvSpPr txBox="1">
                <a:spLocks noChangeArrowheads="1"/>
              </p:cNvSpPr>
              <p:nvPr/>
            </p:nvSpPr>
            <p:spPr bwMode="auto">
              <a:xfrm>
                <a:off x="4759129" y="2549769"/>
                <a:ext cx="607859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ru-RU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 см</a:t>
                </a:r>
              </a:p>
            </p:txBody>
          </p:sp>
          <p:sp>
            <p:nvSpPr>
              <p:cNvPr id="33" name="Прямоугольник 32"/>
              <p:cNvSpPr/>
              <p:nvPr/>
            </p:nvSpPr>
            <p:spPr>
              <a:xfrm>
                <a:off x="3736587" y="2727535"/>
                <a:ext cx="950834" cy="69023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</p:grpSp>
        <p:sp>
          <p:nvSpPr>
            <p:cNvPr id="34" name="TextBox 33"/>
            <p:cNvSpPr txBox="1"/>
            <p:nvPr/>
          </p:nvSpPr>
          <p:spPr>
            <a:xfrm>
              <a:off x="3572905" y="547547"/>
              <a:ext cx="2278688" cy="63376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lnSpc>
                  <a:spcPct val="70000"/>
                </a:lnSpc>
                <a:defRPr/>
              </a:pPr>
              <a:r>
                <a:rPr lang="ru-RU" sz="1200" dirty="0">
                  <a:latin typeface="+mn-lt"/>
                  <a:cs typeface="Times New Roman" panose="02020603050405020304" pitchFamily="18" charset="0"/>
                </a:rPr>
                <a:t>Образцы </a:t>
              </a:r>
              <a:r>
                <a:rPr lang="ru-RU" sz="1200" dirty="0" err="1">
                  <a:latin typeface="+mn-lt"/>
                  <a:cs typeface="Times New Roman" panose="02020603050405020304" pitchFamily="18" charset="0"/>
                </a:rPr>
                <a:t>березитизированных</a:t>
              </a:r>
              <a:r>
                <a:rPr lang="ru-RU" sz="1200" dirty="0">
                  <a:latin typeface="+mn-lt"/>
                  <a:cs typeface="Times New Roman" panose="02020603050405020304" pitchFamily="18" charset="0"/>
                </a:rPr>
                <a:t> пород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6853923" y="965873"/>
              <a:ext cx="1909023" cy="690238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ru-RU" sz="1400" dirty="0">
                  <a:solidFill>
                    <a:srgbClr val="2F0EF2"/>
                  </a:solidFill>
                  <a:latin typeface="+mn-lt"/>
                  <a:cs typeface="Times New Roman" panose="02020603050405020304" pitchFamily="18" charset="0"/>
                </a:rPr>
                <a:t>Неизмененные габбро-долериты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6666331" y="3486290"/>
              <a:ext cx="2282367" cy="608664"/>
            </a:xfrm>
            <a:prstGeom prst="rect">
              <a:avLst/>
            </a:prstGeom>
            <a:solidFill>
              <a:schemeClr val="bg1"/>
            </a:solidFill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ru-RU" sz="1200" b="1" i="1" dirty="0">
                  <a:solidFill>
                    <a:srgbClr val="FF0000"/>
                  </a:solidFill>
                  <a:latin typeface="+mn-lt"/>
                  <a:cs typeface="Times New Roman" panose="02020603050405020304" pitchFamily="18" charset="0"/>
                </a:rPr>
                <a:t>Углеродистые известняки с пиритом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1141567" y="3820951"/>
              <a:ext cx="1828101" cy="688146"/>
            </a:xfrm>
            <a:prstGeom prst="rect">
              <a:avLst/>
            </a:prstGeom>
            <a:solidFill>
              <a:schemeClr val="bg1"/>
            </a:solidFill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ru-RU" sz="1400" b="1" dirty="0">
                  <a:latin typeface="+mn-lt"/>
                  <a:cs typeface="Times New Roman" panose="02020603050405020304" pitchFamily="18" charset="0"/>
                </a:rPr>
                <a:t>Интенсивно окварцованные</a:t>
              </a:r>
            </a:p>
          </p:txBody>
        </p:sp>
        <p:sp>
          <p:nvSpPr>
            <p:cNvPr id="38" name="Прямоугольник 37"/>
            <p:cNvSpPr/>
            <p:nvPr/>
          </p:nvSpPr>
          <p:spPr>
            <a:xfrm>
              <a:off x="3486465" y="495257"/>
              <a:ext cx="2495708" cy="6180771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1829404" y="2670554"/>
              <a:ext cx="594040" cy="370218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Py</a:t>
              </a:r>
              <a:endParaRPr lang="ru-RU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7779007" y="5849834"/>
              <a:ext cx="435876" cy="368127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Py</a:t>
              </a:r>
              <a:endParaRPr lang="ru-RU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8419026" y="5841467"/>
              <a:ext cx="391736" cy="370218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endParaRPr lang="ru-RU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42" name="Прямая со стрелкой 41"/>
            <p:cNvCxnSpPr/>
            <p:nvPr/>
          </p:nvCxnSpPr>
          <p:spPr>
            <a:xfrm>
              <a:off x="2787593" y="5006905"/>
              <a:ext cx="0" cy="1277988"/>
            </a:xfrm>
            <a:prstGeom prst="straightConnector1">
              <a:avLst/>
            </a:prstGeom>
            <a:ln w="28575">
              <a:solidFill>
                <a:schemeClr val="tx1"/>
              </a:solidFill>
              <a:prstDash val="sys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/>
            <p:cNvSpPr txBox="1"/>
            <p:nvPr/>
          </p:nvSpPr>
          <p:spPr>
            <a:xfrm>
              <a:off x="1356745" y="5657403"/>
              <a:ext cx="724619" cy="370218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Py</a:t>
              </a:r>
              <a:endParaRPr lang="ru-RU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5" name="Прямоугольник 44"/>
          <p:cNvSpPr/>
          <p:nvPr/>
        </p:nvSpPr>
        <p:spPr>
          <a:xfrm>
            <a:off x="0" y="188913"/>
            <a:ext cx="8675688" cy="792162"/>
          </a:xfrm>
          <a:prstGeom prst="rect">
            <a:avLst/>
          </a:prstGeom>
          <a:solidFill>
            <a:srgbClr val="0079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spcBef>
                <a:spcPts val="1800"/>
              </a:spcBef>
              <a:defRPr/>
            </a:pPr>
            <a:r>
              <a:rPr lang="ru-RU" sz="2400" dirty="0">
                <a:cs typeface="Times New Roman" panose="02020603050405020304" pitchFamily="18" charset="0"/>
              </a:rPr>
              <a:t>Результаты лабораторных измерений ВП на коллекции образцов</a:t>
            </a:r>
          </a:p>
        </p:txBody>
      </p:sp>
    </p:spTree>
    <p:extLst>
      <p:ext uri="{BB962C8B-B14F-4D97-AF65-F5344CB8AC3E}">
        <p14:creationId xmlns:p14="http://schemas.microsoft.com/office/powerpoint/2010/main" val="1464693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Рисунок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1268413"/>
            <a:ext cx="7078663" cy="5329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0" y="188913"/>
            <a:ext cx="8316913" cy="792162"/>
          </a:xfrm>
          <a:prstGeom prst="rect">
            <a:avLst/>
          </a:prstGeom>
          <a:solidFill>
            <a:srgbClr val="0079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spcBef>
                <a:spcPts val="1800"/>
              </a:spcBef>
              <a:defRPr/>
            </a:pPr>
            <a:r>
              <a:rPr lang="ru-RU" sz="2400" dirty="0">
                <a:cs typeface="Times New Roman" panose="02020603050405020304" pitchFamily="18" charset="0"/>
              </a:rPr>
              <a:t>Изучение ВХ-ВП золотоносной зоны и вмещающих ее пород</a:t>
            </a:r>
          </a:p>
        </p:txBody>
      </p:sp>
    </p:spTree>
    <p:extLst>
      <p:ext uri="{BB962C8B-B14F-4D97-AF65-F5344CB8AC3E}">
        <p14:creationId xmlns:p14="http://schemas.microsoft.com/office/powerpoint/2010/main" val="1151773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2010" y="2269082"/>
            <a:ext cx="6323294" cy="1325563"/>
          </a:xfrm>
        </p:spPr>
        <p:txBody>
          <a:bodyPr/>
          <a:lstStyle/>
          <a:p>
            <a:r>
              <a:rPr lang="ru-RU" dirty="0" smtClean="0"/>
              <a:t>Электроразведка ВП (спектральный подход)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52316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1268413"/>
            <a:ext cx="9144000" cy="792162"/>
          </a:xfrm>
          <a:prstGeom prst="rect">
            <a:avLst/>
          </a:prstGeom>
          <a:solidFill>
            <a:srgbClr val="0079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200" dirty="0"/>
              <a:t>Выводы 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62000" y="2060575"/>
            <a:ext cx="7620000" cy="3839183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ru-RU" sz="2000" dirty="0"/>
              <a:t>Основным </a:t>
            </a:r>
            <a:r>
              <a:rPr lang="ru-RU" sz="2000" dirty="0" smtClean="0"/>
              <a:t>фактором, </a:t>
            </a:r>
            <a:r>
              <a:rPr lang="ru-RU" sz="2000" dirty="0"/>
              <a:t>сдерживающими широкое использование спектрального ВП при поисках рудных месторождений, </a:t>
            </a:r>
            <a:r>
              <a:rPr lang="ru-RU" sz="2000" dirty="0" smtClean="0"/>
              <a:t> пока является низкая </a:t>
            </a:r>
            <a:r>
              <a:rPr lang="ru-RU" sz="2000" dirty="0"/>
              <a:t>производительность </a:t>
            </a:r>
            <a:r>
              <a:rPr lang="ru-RU" sz="2000" dirty="0" smtClean="0"/>
              <a:t>работ. </a:t>
            </a:r>
            <a:endParaRPr lang="ru-RU" sz="2000" dirty="0"/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endParaRPr lang="ru-RU" sz="2000" dirty="0" smtClean="0"/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ru-RU" sz="2000" dirty="0" smtClean="0"/>
              <a:t>Спектрального ВП требует многоканальных измерительных систем и мощных генераторных установок.</a:t>
            </a:r>
          </a:p>
          <a:p>
            <a:pPr>
              <a:defRPr/>
            </a:pPr>
            <a:endParaRPr lang="ru-RU" sz="2000" dirty="0"/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endParaRPr lang="ru-RU" sz="2000" dirty="0"/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ru-RU" sz="2000" dirty="0"/>
              <a:t>Мы предполагаем, что наиболее перспективным подходом к анализу данных спектрального ВП является подход, основанный на распознавания эталонных РВР</a:t>
            </a:r>
            <a:r>
              <a:rPr lang="ru-RU" sz="2000" dirty="0" smtClean="0"/>
              <a:t>.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407462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821149" y="2254318"/>
            <a:ext cx="7779543" cy="11955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 smtClean="0">
                <a:latin typeface="+mn-lt"/>
              </a:rPr>
              <a:t>Разновысотная аэромагнитная съемка с БПЛА </a:t>
            </a:r>
            <a:br>
              <a:rPr lang="ru-RU" sz="2400" b="1" dirty="0" smtClean="0">
                <a:latin typeface="+mn-lt"/>
              </a:rPr>
            </a:br>
            <a:r>
              <a:rPr lang="ru-RU" sz="2400" b="1" dirty="0" smtClean="0">
                <a:latin typeface="+mn-lt"/>
              </a:rPr>
              <a:t>как метод повышения поисковой эффективности магниторазведки</a:t>
            </a:r>
            <a:endParaRPr lang="ru-RU" sz="24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44511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136" y="1795627"/>
            <a:ext cx="4266509" cy="3760848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0" y="476778"/>
            <a:ext cx="8016658" cy="667429"/>
          </a:xfrm>
          <a:prstGeom prst="rect">
            <a:avLst/>
          </a:prstGeom>
          <a:solidFill>
            <a:srgbClr val="0079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/>
              <a:t>Особенности съемки с БПЛА</a:t>
            </a:r>
            <a:r>
              <a:rPr lang="en-US" sz="3200" b="1" dirty="0" smtClean="0"/>
              <a:t>: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82462" y="1367568"/>
            <a:ext cx="27422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Положение съемки БПЛА 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829" y="1795051"/>
            <a:ext cx="4267816" cy="376200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4828397" y="1889198"/>
            <a:ext cx="3115433" cy="639271"/>
          </a:xfrm>
          <a:prstGeom prst="rect">
            <a:avLst/>
          </a:prstGeom>
          <a:solidFill>
            <a:srgbClr val="0079C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 smtClean="0"/>
              <a:t>Быстрее</a:t>
            </a:r>
            <a:r>
              <a:rPr lang="en-US" b="1" dirty="0" smtClean="0"/>
              <a:t> </a:t>
            </a:r>
            <a:r>
              <a:rPr lang="en-US" b="1" dirty="0"/>
              <a:t>!, </a:t>
            </a:r>
            <a:r>
              <a:rPr lang="ru-RU" b="1" dirty="0" smtClean="0"/>
              <a:t>Дальше</a:t>
            </a:r>
            <a:r>
              <a:rPr lang="en-US" b="1" dirty="0" smtClean="0"/>
              <a:t> </a:t>
            </a:r>
            <a:r>
              <a:rPr lang="en-US" b="1" dirty="0"/>
              <a:t>! , </a:t>
            </a:r>
            <a:r>
              <a:rPr lang="ru-RU" b="1" dirty="0" smtClean="0"/>
              <a:t>Выше</a:t>
            </a:r>
            <a:r>
              <a:rPr lang="en-US" b="1" dirty="0" smtClean="0"/>
              <a:t>! </a:t>
            </a:r>
            <a:endParaRPr lang="en-US" b="1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4828397" y="2698925"/>
            <a:ext cx="3115433" cy="1083935"/>
          </a:xfrm>
          <a:prstGeom prst="rect">
            <a:avLst/>
          </a:prstGeom>
          <a:solidFill>
            <a:srgbClr val="0079C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 smtClean="0"/>
              <a:t>БПЛА позволяют реализовать разновысотную съемку</a:t>
            </a:r>
            <a:r>
              <a:rPr lang="en-US" b="1" dirty="0" smtClean="0"/>
              <a:t>!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35136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00" y="1800000"/>
            <a:ext cx="5773870" cy="437627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42343" y="1506023"/>
            <a:ext cx="1795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Плоский рельеф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-9731" y="487971"/>
            <a:ext cx="8016658" cy="667429"/>
          </a:xfrm>
          <a:prstGeom prst="rect">
            <a:avLst/>
          </a:prstGeom>
          <a:solidFill>
            <a:srgbClr val="0079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/>
              <a:t>Разновысотная (основные принципы) </a:t>
            </a:r>
            <a:endParaRPr 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8352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3" y="1967717"/>
            <a:ext cx="6293763" cy="4376276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-9731" y="487971"/>
            <a:ext cx="8016658" cy="667429"/>
          </a:xfrm>
          <a:prstGeom prst="rect">
            <a:avLst/>
          </a:prstGeom>
          <a:solidFill>
            <a:srgbClr val="0079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2D </a:t>
            </a:r>
            <a:r>
              <a:rPr lang="ru-RU" sz="3200" dirty="0" smtClean="0"/>
              <a:t>математический тест</a:t>
            </a:r>
            <a:endParaRPr 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76360" y="1473125"/>
            <a:ext cx="30222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Наземная съемка высота 2 м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08525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470" y="1961514"/>
            <a:ext cx="6293763" cy="437627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08807" y="1486525"/>
            <a:ext cx="31758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Разновысотная съемка с БПЛА</a:t>
            </a:r>
            <a:endParaRPr lang="en-US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-9731" y="487971"/>
            <a:ext cx="8016658" cy="667429"/>
          </a:xfrm>
          <a:prstGeom prst="rect">
            <a:avLst/>
          </a:prstGeom>
          <a:solidFill>
            <a:srgbClr val="0079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2D </a:t>
            </a:r>
            <a:r>
              <a:rPr lang="ru-RU" sz="3200" dirty="0" smtClean="0"/>
              <a:t>математический тест</a:t>
            </a:r>
            <a:endParaRPr 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4028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715342"/>
            <a:ext cx="5284269" cy="667429"/>
          </a:xfrm>
          <a:prstGeom prst="rect">
            <a:avLst/>
          </a:prstGeom>
          <a:solidFill>
            <a:srgbClr val="0079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/>
              <a:t>Выводы</a:t>
            </a:r>
            <a:endParaRPr 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01027" y="1882356"/>
            <a:ext cx="6044667" cy="271852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 smtClean="0"/>
              <a:t>Использование данных разновысотной съемки при решении обратной задачи позволяет точнее оценивать параметры глубинных объектов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 smtClean="0"/>
              <a:t>Такую съемку целесообразно применять на участках детализации </a:t>
            </a:r>
            <a:endParaRPr lang="en-US" sz="2000" dirty="0" smtClean="0"/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659421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361595" y="173186"/>
            <a:ext cx="259718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>
                <a:solidFill>
                  <a:srgbClr val="012265"/>
                </a:solidFill>
                <a:cs typeface="AngsanaUPC" panose="02020603050405020304" pitchFamily="18" charset="-34"/>
              </a:rPr>
              <a:t>Научно-производственное</a:t>
            </a:r>
          </a:p>
          <a:p>
            <a:r>
              <a:rPr lang="ru-RU" sz="1200" b="1" dirty="0">
                <a:solidFill>
                  <a:srgbClr val="012265"/>
                </a:solidFill>
                <a:cs typeface="AngsanaUPC" panose="02020603050405020304" pitchFamily="18" charset="-34"/>
              </a:rPr>
              <a:t>предприятие</a:t>
            </a:r>
          </a:p>
          <a:p>
            <a:r>
              <a:rPr lang="ru-RU" sz="2000" b="1" dirty="0">
                <a:solidFill>
                  <a:srgbClr val="012265"/>
                </a:solidFill>
              </a:rPr>
              <a:t>ВИРГ-РУДГЕОФИЗИКА</a:t>
            </a:r>
            <a:endParaRPr lang="ru-RU" sz="2000" dirty="0">
              <a:solidFill>
                <a:srgbClr val="012265"/>
              </a:solidFill>
              <a:latin typeface="Constantia" panose="02030602050306030303" pitchFamily="18" charset="0"/>
              <a:cs typeface="AngsanaUPC" panose="02020603050405020304" pitchFamily="18" charset="-34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516" y="250126"/>
            <a:ext cx="1076578" cy="615563"/>
          </a:xfrm>
          <a:prstGeom prst="rect">
            <a:avLst/>
          </a:prstGeom>
        </p:spPr>
      </p:pic>
      <p:sp>
        <p:nvSpPr>
          <p:cNvPr id="39" name="Прямоугольник 38"/>
          <p:cNvSpPr/>
          <p:nvPr/>
        </p:nvSpPr>
        <p:spPr>
          <a:xfrm>
            <a:off x="0" y="1106641"/>
            <a:ext cx="6411433" cy="571500"/>
          </a:xfrm>
          <a:prstGeom prst="rect">
            <a:avLst/>
          </a:prstGeom>
          <a:solidFill>
            <a:srgbClr val="0079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144000">
              <a:lnSpc>
                <a:spcPct val="107000"/>
              </a:lnSpc>
              <a:spcAft>
                <a:spcPts val="0"/>
              </a:spcAft>
            </a:pPr>
            <a:r>
              <a:rPr lang="ru-RU" sz="1600" b="1" dirty="0" smtClean="0">
                <a:latin typeface="Arial" panose="020B0604020202020204" pitchFamily="34" charset="0"/>
                <a:ea typeface="ArialMT"/>
                <a:cs typeface="Arial" panose="020B0604020202020204" pitchFamily="34" charset="0"/>
              </a:rPr>
              <a:t>Аэромагнитная съемка с БПЛА (АСМ-БПЛА)</a:t>
            </a:r>
            <a:endParaRPr lang="ru-RU" sz="1600" b="1" dirty="0">
              <a:latin typeface="Arial" panose="020B0604020202020204" pitchFamily="34" charset="0"/>
              <a:ea typeface="ArialMT"/>
              <a:cs typeface="Arial" panose="020B0604020202020204" pitchFamily="34" charset="0"/>
            </a:endParaRPr>
          </a:p>
        </p:txBody>
      </p:sp>
      <p:sp>
        <p:nvSpPr>
          <p:cNvPr id="124" name="Прямоугольник 123"/>
          <p:cNvSpPr/>
          <p:nvPr/>
        </p:nvSpPr>
        <p:spPr>
          <a:xfrm>
            <a:off x="3958781" y="5867461"/>
            <a:ext cx="5185219" cy="654896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dirty="0" smtClean="0">
                <a:solidFill>
                  <a:schemeClr val="bg1"/>
                </a:solidFill>
              </a:rPr>
              <a:t>www.virg-npp.ru</a:t>
            </a:r>
            <a:r>
              <a:rPr lang="en-US" dirty="0"/>
              <a:t>, </a:t>
            </a:r>
            <a:r>
              <a:rPr lang="ru-RU" b="1" dirty="0" smtClean="0">
                <a:solidFill>
                  <a:srgbClr val="0079C1"/>
                </a:solidFill>
              </a:rPr>
              <a:t>Санкт-Петербург</a:t>
            </a:r>
            <a:r>
              <a:rPr lang="en-US" b="1" dirty="0" smtClean="0">
                <a:solidFill>
                  <a:schemeClr val="bg1"/>
                </a:solidFill>
              </a:rPr>
              <a:t>                         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4316769" y="2004485"/>
            <a:ext cx="2890948" cy="461665"/>
          </a:xfrm>
          <a:prstGeom prst="rect">
            <a:avLst/>
          </a:prstGeom>
          <a:solidFill>
            <a:srgbClr val="767171"/>
          </a:solidFill>
        </p:spPr>
        <p:txBody>
          <a:bodyPr wrap="square">
            <a:spAutoFit/>
          </a:bodyPr>
          <a:lstStyle/>
          <a:p>
            <a:r>
              <a:rPr lang="ru-RU" sz="1200" dirty="0" err="1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Сыннырский</a:t>
            </a:r>
            <a:r>
              <a:rPr lang="ru-RU" sz="120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массив имеет сложное</a:t>
            </a:r>
          </a:p>
          <a:p>
            <a:r>
              <a:rPr lang="ru-RU" sz="1200" dirty="0" err="1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концентрически</a:t>
            </a:r>
            <a:r>
              <a:rPr lang="ru-RU" sz="120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зональное строение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5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1390" y="970292"/>
            <a:ext cx="756841" cy="756841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253516" y="4363121"/>
            <a:ext cx="370526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1200" dirty="0" smtClean="0">
                <a:solidFill>
                  <a:srgbClr val="76717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Лицензионный участок в пределах </a:t>
            </a:r>
          </a:p>
          <a:p>
            <a:pPr algn="ctr">
              <a:spcAft>
                <a:spcPts val="0"/>
              </a:spcAft>
            </a:pPr>
            <a:r>
              <a:rPr lang="ru-RU" sz="1200" dirty="0" err="1" smtClean="0">
                <a:solidFill>
                  <a:srgbClr val="76717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Сыннырского</a:t>
            </a:r>
            <a:r>
              <a:rPr lang="ru-RU" sz="1200" dirty="0" smtClean="0">
                <a:solidFill>
                  <a:srgbClr val="76717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200" dirty="0" err="1" smtClean="0">
                <a:solidFill>
                  <a:srgbClr val="76717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ультракалиевого</a:t>
            </a:r>
            <a:r>
              <a:rPr lang="ru-RU" sz="1200" dirty="0" smtClean="0">
                <a:solidFill>
                  <a:srgbClr val="76717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массива </a:t>
            </a:r>
            <a:endParaRPr lang="ru-RU" sz="1200" dirty="0">
              <a:solidFill>
                <a:srgbClr val="76717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6563638" y="5867461"/>
            <a:ext cx="2580362" cy="658599"/>
          </a:xfrm>
          <a:prstGeom prst="rect">
            <a:avLst/>
          </a:prstGeom>
          <a:solidFill>
            <a:srgbClr val="3232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>
                <a:solidFill>
                  <a:srgbClr val="0079C1"/>
                </a:solidFill>
              </a:rPr>
              <a:t>Санкт-Петербург</a:t>
            </a:r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3958781" y="5867461"/>
            <a:ext cx="2604857" cy="654896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dirty="0" smtClean="0">
                <a:solidFill>
                  <a:schemeClr val="bg1"/>
                </a:solidFill>
              </a:rPr>
              <a:t>www.virg-npp.ru</a:t>
            </a:r>
            <a:r>
              <a:rPr lang="en-US" dirty="0" smtClean="0"/>
              <a:t> 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537" y="1756106"/>
            <a:ext cx="3626367" cy="2607015"/>
          </a:xfrm>
          <a:prstGeom prst="rect">
            <a:avLst/>
          </a:prstGeom>
        </p:spPr>
      </p:pic>
      <p:cxnSp>
        <p:nvCxnSpPr>
          <p:cNvPr id="6" name="Прямая со стрелкой 5"/>
          <p:cNvCxnSpPr/>
          <p:nvPr/>
        </p:nvCxnSpPr>
        <p:spPr>
          <a:xfrm flipH="1">
            <a:off x="2135876" y="2258704"/>
            <a:ext cx="122828" cy="542611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361595" y="2008707"/>
            <a:ext cx="152477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i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Сыннырский</a:t>
            </a:r>
            <a:r>
              <a:rPr lang="ru-RU" sz="110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массив</a:t>
            </a:r>
            <a:endParaRPr lang="ru-RU" sz="110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09043" y="2561988"/>
            <a:ext cx="3569620" cy="3028121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4828949" y="5470583"/>
            <a:ext cx="158248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Участок аэросъемки</a:t>
            </a:r>
            <a:endParaRPr lang="ru-RU" sz="1100" i="1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Прямая со стрелкой 7"/>
          <p:cNvCxnSpPr/>
          <p:nvPr/>
        </p:nvCxnSpPr>
        <p:spPr>
          <a:xfrm flipV="1">
            <a:off x="5993853" y="4363121"/>
            <a:ext cx="229255" cy="110746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82686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361595" y="173186"/>
            <a:ext cx="259718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>
                <a:solidFill>
                  <a:srgbClr val="012265"/>
                </a:solidFill>
                <a:cs typeface="AngsanaUPC" panose="02020603050405020304" pitchFamily="18" charset="-34"/>
              </a:rPr>
              <a:t>Научно-производственное</a:t>
            </a:r>
          </a:p>
          <a:p>
            <a:r>
              <a:rPr lang="ru-RU" sz="1200" b="1" dirty="0">
                <a:solidFill>
                  <a:srgbClr val="012265"/>
                </a:solidFill>
                <a:cs typeface="AngsanaUPC" panose="02020603050405020304" pitchFamily="18" charset="-34"/>
              </a:rPr>
              <a:t>предприятие</a:t>
            </a:r>
          </a:p>
          <a:p>
            <a:r>
              <a:rPr lang="ru-RU" sz="2000" b="1" dirty="0">
                <a:solidFill>
                  <a:srgbClr val="012265"/>
                </a:solidFill>
              </a:rPr>
              <a:t>ВИРГ-РУДГЕОФИЗИКА</a:t>
            </a:r>
            <a:endParaRPr lang="ru-RU" sz="2000" dirty="0">
              <a:solidFill>
                <a:srgbClr val="012265"/>
              </a:solidFill>
              <a:latin typeface="Constantia" panose="02030602050306030303" pitchFamily="18" charset="0"/>
              <a:cs typeface="AngsanaUPC" panose="02020603050405020304" pitchFamily="18" charset="-34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516" y="250126"/>
            <a:ext cx="1076578" cy="615563"/>
          </a:xfrm>
          <a:prstGeom prst="rect">
            <a:avLst/>
          </a:prstGeom>
        </p:spPr>
      </p:pic>
      <p:sp>
        <p:nvSpPr>
          <p:cNvPr id="39" name="Прямоугольник 38"/>
          <p:cNvSpPr/>
          <p:nvPr/>
        </p:nvSpPr>
        <p:spPr>
          <a:xfrm>
            <a:off x="0" y="1106641"/>
            <a:ext cx="6411433" cy="571500"/>
          </a:xfrm>
          <a:prstGeom prst="rect">
            <a:avLst/>
          </a:prstGeom>
          <a:solidFill>
            <a:srgbClr val="0079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144000">
              <a:lnSpc>
                <a:spcPct val="107000"/>
              </a:lnSpc>
              <a:spcAft>
                <a:spcPts val="0"/>
              </a:spcAft>
            </a:pPr>
            <a:r>
              <a:rPr lang="ru-RU" sz="1600" b="1" dirty="0" smtClean="0">
                <a:latin typeface="Arial" panose="020B0604020202020204" pitchFamily="34" charset="0"/>
                <a:ea typeface="ArialMT"/>
                <a:cs typeface="Arial" panose="020B0604020202020204" pitchFamily="34" charset="0"/>
              </a:rPr>
              <a:t>Аэромагнитная съемка с БПЛА</a:t>
            </a:r>
            <a:endParaRPr lang="ru-RU" sz="1600" b="1" dirty="0">
              <a:latin typeface="Arial" panose="020B0604020202020204" pitchFamily="34" charset="0"/>
              <a:ea typeface="ArialMT"/>
              <a:cs typeface="Arial" panose="020B0604020202020204" pitchFamily="34" charset="0"/>
            </a:endParaRPr>
          </a:p>
        </p:txBody>
      </p:sp>
      <p:sp>
        <p:nvSpPr>
          <p:cNvPr id="124" name="Прямоугольник 123"/>
          <p:cNvSpPr/>
          <p:nvPr/>
        </p:nvSpPr>
        <p:spPr>
          <a:xfrm>
            <a:off x="3958781" y="5867461"/>
            <a:ext cx="5185219" cy="654896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dirty="0" smtClean="0">
                <a:solidFill>
                  <a:schemeClr val="bg1"/>
                </a:solidFill>
              </a:rPr>
              <a:t>www.virg-npp.ru</a:t>
            </a:r>
            <a:r>
              <a:rPr lang="en-US" dirty="0"/>
              <a:t>, </a:t>
            </a:r>
            <a:r>
              <a:rPr lang="ru-RU" b="1" dirty="0" smtClean="0">
                <a:solidFill>
                  <a:srgbClr val="0079C1"/>
                </a:solidFill>
              </a:rPr>
              <a:t>Санкт-Петербург</a:t>
            </a:r>
            <a:r>
              <a:rPr lang="en-US" b="1" dirty="0" smtClean="0">
                <a:solidFill>
                  <a:schemeClr val="bg1"/>
                </a:solidFill>
              </a:rPr>
              <a:t>                         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4261414" y="1875474"/>
            <a:ext cx="3923389" cy="461665"/>
          </a:xfrm>
          <a:prstGeom prst="rect">
            <a:avLst/>
          </a:prstGeom>
          <a:solidFill>
            <a:srgbClr val="767171"/>
          </a:solidFill>
        </p:spPr>
        <p:txBody>
          <a:bodyPr wrap="square">
            <a:spAutoFit/>
          </a:bodyPr>
          <a:lstStyle/>
          <a:p>
            <a:r>
              <a:rPr lang="ru-RU" sz="120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Крупномасштабная аэромагнитная съемка </a:t>
            </a:r>
          </a:p>
          <a:p>
            <a:r>
              <a:rPr lang="ru-RU" sz="120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полным обтеканием рельефа 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5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1390" y="970292"/>
            <a:ext cx="756841" cy="756841"/>
          </a:xfrm>
          <a:prstGeom prst="rect">
            <a:avLst/>
          </a:prstGeom>
        </p:spPr>
      </p:pic>
      <p:sp>
        <p:nvSpPr>
          <p:cNvPr id="20" name="Прямоугольник 19"/>
          <p:cNvSpPr/>
          <p:nvPr/>
        </p:nvSpPr>
        <p:spPr>
          <a:xfrm>
            <a:off x="3964739" y="2339650"/>
            <a:ext cx="42752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1200" dirty="0" smtClean="0">
                <a:solidFill>
                  <a:srgbClr val="76717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Участок съемки с сетью маршрутов (1</a:t>
            </a:r>
            <a:r>
              <a:rPr lang="en-US" sz="1200" dirty="0" smtClean="0">
                <a:solidFill>
                  <a:srgbClr val="76717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:4000</a:t>
            </a:r>
            <a:r>
              <a:rPr lang="ru-RU" sz="1200" dirty="0" smtClean="0">
                <a:solidFill>
                  <a:srgbClr val="76717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</a:t>
            </a:r>
            <a:r>
              <a:rPr lang="en-US" sz="1200" dirty="0" smtClean="0">
                <a:solidFill>
                  <a:srgbClr val="76717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ru-RU" sz="1200" dirty="0" smtClean="0">
              <a:solidFill>
                <a:srgbClr val="76717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ctr">
              <a:spcAft>
                <a:spcPts val="0"/>
              </a:spcAft>
            </a:pPr>
            <a:r>
              <a:rPr lang="ru-RU" sz="1200" dirty="0" smtClean="0">
                <a:solidFill>
                  <a:srgbClr val="76717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высота над рельефом 30 м</a:t>
            </a:r>
            <a:endParaRPr lang="ru-RU" sz="1200" dirty="0">
              <a:solidFill>
                <a:srgbClr val="76717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6563638" y="5867461"/>
            <a:ext cx="2580362" cy="658599"/>
          </a:xfrm>
          <a:prstGeom prst="rect">
            <a:avLst/>
          </a:prstGeom>
          <a:solidFill>
            <a:srgbClr val="3232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>
                <a:solidFill>
                  <a:srgbClr val="0079C1"/>
                </a:solidFill>
              </a:rPr>
              <a:t>Санкт-Петербург</a:t>
            </a:r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3958781" y="5867461"/>
            <a:ext cx="2604857" cy="654896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dirty="0" smtClean="0">
                <a:solidFill>
                  <a:schemeClr val="bg1"/>
                </a:solidFill>
              </a:rPr>
              <a:t>www.virg-npp.ru</a:t>
            </a:r>
            <a:r>
              <a:rPr lang="en-US" dirty="0" smtClean="0"/>
              <a:t> 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0932" y="2805018"/>
            <a:ext cx="3502887" cy="2901134"/>
          </a:xfrm>
          <a:prstGeom prst="rect">
            <a:avLst/>
          </a:prstGeom>
        </p:spPr>
      </p:pic>
      <p:cxnSp>
        <p:nvCxnSpPr>
          <p:cNvPr id="6" name="Прямая со стрелкой 5"/>
          <p:cNvCxnSpPr/>
          <p:nvPr/>
        </p:nvCxnSpPr>
        <p:spPr>
          <a:xfrm flipH="1">
            <a:off x="2135876" y="2258704"/>
            <a:ext cx="122828" cy="542611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361595" y="2008707"/>
            <a:ext cx="152477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i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Сыннырский</a:t>
            </a:r>
            <a:r>
              <a:rPr lang="ru-RU" sz="110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массив</a:t>
            </a:r>
            <a:endParaRPr lang="ru-RU" sz="110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128105" y="5743165"/>
            <a:ext cx="374739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1200" dirty="0" smtClean="0">
                <a:solidFill>
                  <a:srgbClr val="76717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Площадь участка 8 </a:t>
            </a:r>
            <a:r>
              <a:rPr lang="ru-RU" sz="1200" dirty="0" err="1" smtClean="0">
                <a:solidFill>
                  <a:srgbClr val="76717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кв.км</a:t>
            </a:r>
            <a:r>
              <a:rPr lang="ru-RU" sz="1200" dirty="0" smtClean="0">
                <a:solidFill>
                  <a:srgbClr val="76717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</a:p>
          <a:p>
            <a:pPr algn="ctr">
              <a:spcAft>
                <a:spcPts val="0"/>
              </a:spcAft>
            </a:pPr>
            <a:r>
              <a:rPr lang="ru-RU" sz="1200" dirty="0" smtClean="0">
                <a:solidFill>
                  <a:srgbClr val="76717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Длина маршрутов 220 </a:t>
            </a:r>
            <a:r>
              <a:rPr lang="ru-RU" sz="1200" dirty="0" err="1" smtClean="0">
                <a:solidFill>
                  <a:srgbClr val="76717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пог.км</a:t>
            </a:r>
            <a:r>
              <a:rPr lang="ru-RU" sz="1200" dirty="0" smtClean="0">
                <a:solidFill>
                  <a:srgbClr val="76717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  <a:p>
            <a:pPr algn="ctr">
              <a:spcAft>
                <a:spcPts val="0"/>
              </a:spcAft>
            </a:pPr>
            <a:r>
              <a:rPr lang="ru-RU" sz="1200" dirty="0">
                <a:solidFill>
                  <a:srgbClr val="76717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Продолжительность съемки с </a:t>
            </a:r>
            <a:r>
              <a:rPr lang="ru-RU" sz="1200" dirty="0" err="1" smtClean="0">
                <a:solidFill>
                  <a:srgbClr val="76717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аэрокомплексом</a:t>
            </a:r>
            <a:r>
              <a:rPr lang="ru-RU" sz="1200" dirty="0" smtClean="0">
                <a:solidFill>
                  <a:srgbClr val="76717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ГЕОСКАН-401-Геофизика</a:t>
            </a:r>
          </a:p>
          <a:p>
            <a:pPr algn="ctr">
              <a:spcAft>
                <a:spcPts val="0"/>
              </a:spcAft>
            </a:pPr>
            <a:r>
              <a:rPr lang="ru-RU" sz="1200" dirty="0" smtClean="0">
                <a:solidFill>
                  <a:srgbClr val="76717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200" dirty="0" smtClean="0">
                <a:solidFill>
                  <a:srgbClr val="76717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 дня (25-26 октября 2018 года)</a:t>
            </a:r>
            <a:endParaRPr lang="ru-RU" sz="1200" dirty="0">
              <a:solidFill>
                <a:srgbClr val="76717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8285" y="2055139"/>
            <a:ext cx="3279211" cy="3651013"/>
          </a:xfrm>
          <a:prstGeom prst="rect">
            <a:avLst/>
          </a:prstGeom>
        </p:spPr>
      </p:pic>
      <p:sp>
        <p:nvSpPr>
          <p:cNvPr id="21" name="Прямоугольник 20"/>
          <p:cNvSpPr/>
          <p:nvPr/>
        </p:nvSpPr>
        <p:spPr>
          <a:xfrm>
            <a:off x="128105" y="1759814"/>
            <a:ext cx="361929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1200" dirty="0" smtClean="0">
                <a:solidFill>
                  <a:srgbClr val="76717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Перепады высот на участке съемки до 500 м </a:t>
            </a:r>
            <a:endParaRPr lang="ru-RU" sz="1200" dirty="0">
              <a:solidFill>
                <a:srgbClr val="76717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2745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361595" y="173186"/>
            <a:ext cx="259718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>
                <a:solidFill>
                  <a:srgbClr val="012265"/>
                </a:solidFill>
                <a:cs typeface="AngsanaUPC" panose="02020603050405020304" pitchFamily="18" charset="-34"/>
              </a:rPr>
              <a:t>Научно-производственное</a:t>
            </a:r>
          </a:p>
          <a:p>
            <a:r>
              <a:rPr lang="ru-RU" sz="1200" b="1" dirty="0">
                <a:solidFill>
                  <a:srgbClr val="012265"/>
                </a:solidFill>
                <a:cs typeface="AngsanaUPC" panose="02020603050405020304" pitchFamily="18" charset="-34"/>
              </a:rPr>
              <a:t>предприятие</a:t>
            </a:r>
          </a:p>
          <a:p>
            <a:r>
              <a:rPr lang="ru-RU" sz="2000" b="1" dirty="0">
                <a:solidFill>
                  <a:srgbClr val="012265"/>
                </a:solidFill>
              </a:rPr>
              <a:t>ВИРГ-РУДГЕОФИЗИКА</a:t>
            </a:r>
            <a:endParaRPr lang="ru-RU" sz="2000" dirty="0">
              <a:solidFill>
                <a:srgbClr val="012265"/>
              </a:solidFill>
              <a:latin typeface="Constantia" panose="02030602050306030303" pitchFamily="18" charset="0"/>
              <a:cs typeface="AngsanaUPC" panose="02020603050405020304" pitchFamily="18" charset="-34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516" y="250126"/>
            <a:ext cx="1076578" cy="615563"/>
          </a:xfrm>
          <a:prstGeom prst="rect">
            <a:avLst/>
          </a:prstGeom>
        </p:spPr>
      </p:pic>
      <p:sp>
        <p:nvSpPr>
          <p:cNvPr id="39" name="Прямоугольник 38"/>
          <p:cNvSpPr/>
          <p:nvPr/>
        </p:nvSpPr>
        <p:spPr>
          <a:xfrm>
            <a:off x="0" y="1106641"/>
            <a:ext cx="6411433" cy="571500"/>
          </a:xfrm>
          <a:prstGeom prst="rect">
            <a:avLst/>
          </a:prstGeom>
          <a:solidFill>
            <a:srgbClr val="0079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144000">
              <a:lnSpc>
                <a:spcPct val="107000"/>
              </a:lnSpc>
              <a:spcAft>
                <a:spcPts val="0"/>
              </a:spcAft>
            </a:pPr>
            <a:r>
              <a:rPr lang="ru-RU" sz="1600" b="1" dirty="0" smtClean="0">
                <a:latin typeface="Arial" panose="020B0604020202020204" pitchFamily="34" charset="0"/>
                <a:ea typeface="ArialMT"/>
                <a:cs typeface="Arial" panose="020B0604020202020204" pitchFamily="34" charset="0"/>
              </a:rPr>
              <a:t>Аэромагнитная съемка с БПЛА (АСМ-БПЛА)</a:t>
            </a:r>
            <a:endParaRPr lang="ru-RU" sz="1600" b="1" dirty="0">
              <a:latin typeface="Arial" panose="020B0604020202020204" pitchFamily="34" charset="0"/>
              <a:ea typeface="ArialMT"/>
              <a:cs typeface="Arial" panose="020B0604020202020204" pitchFamily="34" charset="0"/>
            </a:endParaRPr>
          </a:p>
        </p:txBody>
      </p:sp>
      <p:sp>
        <p:nvSpPr>
          <p:cNvPr id="124" name="Прямоугольник 123"/>
          <p:cNvSpPr/>
          <p:nvPr/>
        </p:nvSpPr>
        <p:spPr>
          <a:xfrm>
            <a:off x="3958781" y="5867461"/>
            <a:ext cx="5185219" cy="654896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dirty="0" smtClean="0">
                <a:solidFill>
                  <a:schemeClr val="bg1"/>
                </a:solidFill>
              </a:rPr>
              <a:t>www.virg-npp.ru</a:t>
            </a:r>
            <a:r>
              <a:rPr lang="en-US" dirty="0"/>
              <a:t>, </a:t>
            </a:r>
            <a:r>
              <a:rPr lang="ru-RU" b="1" dirty="0" smtClean="0">
                <a:solidFill>
                  <a:srgbClr val="0079C1"/>
                </a:solidFill>
              </a:rPr>
              <a:t>Санкт-Петербург</a:t>
            </a:r>
            <a:r>
              <a:rPr lang="en-US" b="1" dirty="0" smtClean="0">
                <a:solidFill>
                  <a:schemeClr val="bg1"/>
                </a:solidFill>
              </a:rPr>
              <a:t>                         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4261414" y="1875474"/>
            <a:ext cx="3923389" cy="276999"/>
          </a:xfrm>
          <a:prstGeom prst="rect">
            <a:avLst/>
          </a:prstGeom>
          <a:solidFill>
            <a:srgbClr val="767171"/>
          </a:solidFill>
        </p:spPr>
        <p:txBody>
          <a:bodyPr wrap="square">
            <a:spAutoFit/>
          </a:bodyPr>
          <a:lstStyle/>
          <a:p>
            <a:pPr algn="ctr"/>
            <a:r>
              <a:rPr lang="ru-RU" sz="120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Трансформации магнитного поля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5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1390" y="970292"/>
            <a:ext cx="756841" cy="756841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6563638" y="5867461"/>
            <a:ext cx="2580362" cy="658599"/>
          </a:xfrm>
          <a:prstGeom prst="rect">
            <a:avLst/>
          </a:prstGeom>
          <a:solidFill>
            <a:srgbClr val="3232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>
                <a:solidFill>
                  <a:srgbClr val="0079C1"/>
                </a:solidFill>
              </a:rPr>
              <a:t>Санкт-Петербург</a:t>
            </a:r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3958781" y="5867461"/>
            <a:ext cx="2604857" cy="654896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dirty="0" smtClean="0">
                <a:solidFill>
                  <a:schemeClr val="bg1"/>
                </a:solidFill>
              </a:rPr>
              <a:t>www.virg-npp.ru</a:t>
            </a:r>
            <a:r>
              <a:rPr lang="en-US" dirty="0" smtClean="0"/>
              <a:t> </a:t>
            </a:r>
            <a:endParaRPr lang="ru-RU" b="1" dirty="0">
              <a:solidFill>
                <a:schemeClr val="bg1"/>
              </a:solidFill>
            </a:endParaRPr>
          </a:p>
        </p:txBody>
      </p:sp>
      <p:cxnSp>
        <p:nvCxnSpPr>
          <p:cNvPr id="6" name="Прямая со стрелкой 5"/>
          <p:cNvCxnSpPr/>
          <p:nvPr/>
        </p:nvCxnSpPr>
        <p:spPr>
          <a:xfrm flipH="1">
            <a:off x="2135876" y="2258704"/>
            <a:ext cx="122828" cy="542611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361595" y="2008707"/>
            <a:ext cx="152477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i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Сыннырский</a:t>
            </a:r>
            <a:r>
              <a:rPr lang="ru-RU" sz="110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массив</a:t>
            </a:r>
            <a:endParaRPr lang="ru-RU" sz="110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91650" y="5431665"/>
            <a:ext cx="37052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1200" dirty="0" smtClean="0">
                <a:solidFill>
                  <a:srgbClr val="76717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Аномальное магнитное поле</a:t>
            </a:r>
          </a:p>
          <a:p>
            <a:pPr algn="ctr">
              <a:spcAft>
                <a:spcPts val="0"/>
              </a:spcAft>
            </a:pPr>
            <a:r>
              <a:rPr lang="ru-RU" sz="1200" dirty="0" smtClean="0">
                <a:solidFill>
                  <a:srgbClr val="76717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(обработка материалов съемки</a:t>
            </a:r>
          </a:p>
          <a:p>
            <a:pPr algn="ctr">
              <a:spcAft>
                <a:spcPts val="0"/>
              </a:spcAft>
            </a:pPr>
            <a:r>
              <a:rPr lang="ru-RU" sz="1200" dirty="0" err="1">
                <a:solidFill>
                  <a:srgbClr val="76717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а</a:t>
            </a:r>
            <a:r>
              <a:rPr lang="ru-RU" sz="1200" dirty="0" err="1" smtClean="0">
                <a:solidFill>
                  <a:srgbClr val="76717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эрокомплексом</a:t>
            </a:r>
            <a:r>
              <a:rPr lang="ru-RU" sz="1200" dirty="0" smtClean="0">
                <a:solidFill>
                  <a:srgbClr val="76717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ГЕОСКАН-401-Геофизика)</a:t>
            </a: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516" y="1916674"/>
            <a:ext cx="3641653" cy="3478110"/>
          </a:xfrm>
          <a:prstGeom prst="rect">
            <a:avLst/>
          </a:prstGeom>
        </p:spPr>
      </p:pic>
      <p:pic>
        <p:nvPicPr>
          <p:cNvPr id="19" name="Рисунок 18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5987" y="2479672"/>
            <a:ext cx="4610891" cy="2248445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4261414" y="4824827"/>
            <a:ext cx="188545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Вертикальный градиент</a:t>
            </a:r>
            <a:endParaRPr lang="ru-RU" sz="1100" i="1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694514" y="4849273"/>
            <a:ext cx="139974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Полный градиент</a:t>
            </a:r>
            <a:endParaRPr lang="ru-RU" sz="1100" i="1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105987" y="5344982"/>
            <a:ext cx="48188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 </a:t>
            </a:r>
            <a:r>
              <a:rPr lang="ru-RU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Было установлено, что часть аномалий связана с влиянием рельефа !!</a:t>
            </a:r>
            <a:endParaRPr lang="ru-RU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314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Ток_Напр_8"/>
          <p:cNvPicPr>
            <a:picLocks noGrp="1"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04875" y="833438"/>
            <a:ext cx="7334250" cy="473392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9219" name="Group 3"/>
          <p:cNvGrpSpPr>
            <a:grpSpLocks/>
          </p:cNvGrpSpPr>
          <p:nvPr/>
        </p:nvGrpSpPr>
        <p:grpSpPr bwMode="auto">
          <a:xfrm>
            <a:off x="2700338" y="476250"/>
            <a:ext cx="5472112" cy="3168650"/>
            <a:chOff x="1088" y="527"/>
            <a:chExt cx="3969" cy="2223"/>
          </a:xfrm>
        </p:grpSpPr>
        <p:sp>
          <p:nvSpPr>
            <p:cNvPr id="8196" name="AutoShape 4"/>
            <p:cNvSpPr>
              <a:spLocks noChangeArrowheads="1"/>
            </p:cNvSpPr>
            <p:nvPr/>
          </p:nvSpPr>
          <p:spPr bwMode="auto">
            <a:xfrm>
              <a:off x="1088" y="527"/>
              <a:ext cx="3969" cy="2223"/>
            </a:xfrm>
            <a:prstGeom prst="wedgeRoundRectCallout">
              <a:avLst>
                <a:gd name="adj1" fmla="val -44356"/>
                <a:gd name="adj2" fmla="val 70019"/>
                <a:gd name="adj3" fmla="val 16667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bg1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ru-RU"/>
            </a:p>
          </p:txBody>
        </p:sp>
        <p:pic>
          <p:nvPicPr>
            <p:cNvPr id="8197" name="Picture 5" descr="U_вп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67" y="600"/>
              <a:ext cx="2075" cy="20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8198" name="Text Box 6"/>
            <p:cNvSpPr txBox="1">
              <a:spLocks noChangeArrowheads="1"/>
            </p:cNvSpPr>
            <p:nvPr/>
          </p:nvSpPr>
          <p:spPr bwMode="auto">
            <a:xfrm>
              <a:off x="2222" y="709"/>
              <a:ext cx="1785" cy="2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1">
                    <a:gsLst>
                      <a:gs pos="0">
                        <a:schemeClr val="accent1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ru-RU"/>
                <a:t>Спад напряжения ВП</a:t>
              </a:r>
            </a:p>
          </p:txBody>
        </p:sp>
        <p:sp>
          <p:nvSpPr>
            <p:cNvPr id="8199" name="AutoShape 7"/>
            <p:cNvSpPr>
              <a:spLocks noChangeArrowheads="1"/>
            </p:cNvSpPr>
            <p:nvPr/>
          </p:nvSpPr>
          <p:spPr bwMode="auto">
            <a:xfrm>
              <a:off x="2721" y="1480"/>
              <a:ext cx="2086" cy="363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FB8943"/>
                </a:gs>
                <a:gs pos="100000">
                  <a:schemeClr val="bg1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ru-RU"/>
            </a:p>
          </p:txBody>
        </p:sp>
        <p:graphicFrame>
          <p:nvGraphicFramePr>
            <p:cNvPr id="8200" name="Object 8"/>
            <p:cNvGraphicFramePr>
              <a:graphicFrameLocks noChangeAspect="1"/>
            </p:cNvGraphicFramePr>
            <p:nvPr/>
          </p:nvGraphicFramePr>
          <p:xfrm>
            <a:off x="2880" y="1525"/>
            <a:ext cx="1906" cy="28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25" name="Формула" r:id="rId5" imgW="1600200" imgH="241300" progId="Equation.3">
                    <p:embed/>
                  </p:oleObj>
                </mc:Choice>
                <mc:Fallback>
                  <p:oleObj name="Формула" r:id="rId5" imgW="1600200" imgH="2413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80" y="1525"/>
                          <a:ext cx="1906" cy="28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8201" name="Text Box 9"/>
            <p:cNvSpPr txBox="1">
              <a:spLocks noChangeArrowheads="1"/>
            </p:cNvSpPr>
            <p:nvPr/>
          </p:nvSpPr>
          <p:spPr bwMode="auto">
            <a:xfrm>
              <a:off x="2653" y="1070"/>
              <a:ext cx="1248" cy="2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1">
                    <a:gsLst>
                      <a:gs pos="0">
                        <a:srgbClr val="FB8943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ru-RU" sz="1400" b="1"/>
                <a:t>Поляризуемость</a:t>
              </a:r>
              <a:r>
                <a:rPr lang="ru-RU" sz="1400"/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57210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361595" y="173186"/>
            <a:ext cx="259718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>
                <a:solidFill>
                  <a:srgbClr val="012265"/>
                </a:solidFill>
                <a:cs typeface="AngsanaUPC" panose="02020603050405020304" pitchFamily="18" charset="-34"/>
              </a:rPr>
              <a:t>Научно-производственное</a:t>
            </a:r>
          </a:p>
          <a:p>
            <a:r>
              <a:rPr lang="ru-RU" sz="1200" b="1" dirty="0">
                <a:solidFill>
                  <a:srgbClr val="012265"/>
                </a:solidFill>
                <a:cs typeface="AngsanaUPC" panose="02020603050405020304" pitchFamily="18" charset="-34"/>
              </a:rPr>
              <a:t>предприятие</a:t>
            </a:r>
          </a:p>
          <a:p>
            <a:r>
              <a:rPr lang="ru-RU" sz="2000" b="1" dirty="0">
                <a:solidFill>
                  <a:srgbClr val="012265"/>
                </a:solidFill>
              </a:rPr>
              <a:t>ВИРГ-РУДГЕОФИЗИКА</a:t>
            </a:r>
            <a:endParaRPr lang="ru-RU" sz="2000" dirty="0">
              <a:solidFill>
                <a:srgbClr val="012265"/>
              </a:solidFill>
              <a:latin typeface="Constantia" panose="02030602050306030303" pitchFamily="18" charset="0"/>
              <a:cs typeface="AngsanaUPC" panose="02020603050405020304" pitchFamily="18" charset="-34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516" y="250126"/>
            <a:ext cx="1076578" cy="615563"/>
          </a:xfrm>
          <a:prstGeom prst="rect">
            <a:avLst/>
          </a:prstGeom>
        </p:spPr>
      </p:pic>
      <p:sp>
        <p:nvSpPr>
          <p:cNvPr id="39" name="Прямоугольник 38"/>
          <p:cNvSpPr/>
          <p:nvPr/>
        </p:nvSpPr>
        <p:spPr>
          <a:xfrm>
            <a:off x="0" y="1106641"/>
            <a:ext cx="6411433" cy="571500"/>
          </a:xfrm>
          <a:prstGeom prst="rect">
            <a:avLst/>
          </a:prstGeom>
          <a:solidFill>
            <a:srgbClr val="0079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144000">
              <a:lnSpc>
                <a:spcPct val="107000"/>
              </a:lnSpc>
              <a:spcAft>
                <a:spcPts val="0"/>
              </a:spcAft>
            </a:pPr>
            <a:r>
              <a:rPr lang="ru-RU" sz="1600" b="1" dirty="0" smtClean="0">
                <a:latin typeface="Arial" panose="020B0604020202020204" pitchFamily="34" charset="0"/>
                <a:ea typeface="ArialMT"/>
                <a:cs typeface="Arial" panose="020B0604020202020204" pitchFamily="34" charset="0"/>
              </a:rPr>
              <a:t>Аэромагнитная съемка с БПЛА (АСМ-БПЛА)</a:t>
            </a:r>
            <a:endParaRPr lang="ru-RU" sz="1600" b="1" dirty="0">
              <a:latin typeface="Arial" panose="020B0604020202020204" pitchFamily="34" charset="0"/>
              <a:ea typeface="ArialMT"/>
              <a:cs typeface="Arial" panose="020B0604020202020204" pitchFamily="34" charset="0"/>
            </a:endParaRPr>
          </a:p>
        </p:txBody>
      </p:sp>
      <p:sp>
        <p:nvSpPr>
          <p:cNvPr id="124" name="Прямоугольник 123"/>
          <p:cNvSpPr/>
          <p:nvPr/>
        </p:nvSpPr>
        <p:spPr>
          <a:xfrm>
            <a:off x="3958781" y="5867461"/>
            <a:ext cx="5185219" cy="654896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dirty="0" smtClean="0">
                <a:solidFill>
                  <a:schemeClr val="bg1"/>
                </a:solidFill>
              </a:rPr>
              <a:t>www.virg-npp.ru</a:t>
            </a:r>
            <a:r>
              <a:rPr lang="en-US" dirty="0"/>
              <a:t>, </a:t>
            </a:r>
            <a:r>
              <a:rPr lang="ru-RU" b="1" dirty="0" smtClean="0">
                <a:solidFill>
                  <a:srgbClr val="0079C1"/>
                </a:solidFill>
              </a:rPr>
              <a:t>Санкт-Петербург</a:t>
            </a:r>
            <a:r>
              <a:rPr lang="en-US" b="1" dirty="0" smtClean="0">
                <a:solidFill>
                  <a:schemeClr val="bg1"/>
                </a:solidFill>
              </a:rPr>
              <a:t>                         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4261414" y="1875474"/>
            <a:ext cx="3923389" cy="461665"/>
          </a:xfrm>
          <a:prstGeom prst="rect">
            <a:avLst/>
          </a:prstGeom>
          <a:solidFill>
            <a:srgbClr val="767171"/>
          </a:solidFill>
        </p:spPr>
        <p:txBody>
          <a:bodyPr wrap="square">
            <a:spAutoFit/>
          </a:bodyPr>
          <a:lstStyle/>
          <a:p>
            <a:pPr algn="ctr"/>
            <a:r>
              <a:rPr lang="ru-RU" sz="120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Результаты решения 3</a:t>
            </a:r>
            <a:r>
              <a:rPr lang="en-US" sz="120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 </a:t>
            </a:r>
            <a:r>
              <a:rPr lang="ru-RU" sz="120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прямой (</a:t>
            </a:r>
            <a:r>
              <a:rPr lang="en-US" sz="120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MAG3D</a:t>
            </a:r>
            <a:r>
              <a:rPr lang="ru-RU" sz="120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1200" dirty="0" smtClean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20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120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модель с однородно намагниченным рельефом</a:t>
            </a:r>
            <a:r>
              <a:rPr lang="en-US" sz="120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ru-RU" sz="1200" dirty="0" smtClean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5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1390" y="970292"/>
            <a:ext cx="756841" cy="756841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6563638" y="5867461"/>
            <a:ext cx="2580362" cy="658599"/>
          </a:xfrm>
          <a:prstGeom prst="rect">
            <a:avLst/>
          </a:prstGeom>
          <a:solidFill>
            <a:srgbClr val="3232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>
                <a:solidFill>
                  <a:srgbClr val="0079C1"/>
                </a:solidFill>
              </a:rPr>
              <a:t>Санкт-Петербург</a:t>
            </a:r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3958781" y="5867461"/>
            <a:ext cx="2604857" cy="654896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dirty="0" smtClean="0">
                <a:solidFill>
                  <a:schemeClr val="bg1"/>
                </a:solidFill>
              </a:rPr>
              <a:t>www.virg-npp.ru</a:t>
            </a:r>
            <a:r>
              <a:rPr lang="en-US" dirty="0" smtClean="0"/>
              <a:t> </a:t>
            </a:r>
            <a:endParaRPr lang="ru-RU" b="1" dirty="0">
              <a:solidFill>
                <a:schemeClr val="bg1"/>
              </a:solidFill>
            </a:endParaRPr>
          </a:p>
        </p:txBody>
      </p:sp>
      <p:cxnSp>
        <p:nvCxnSpPr>
          <p:cNvPr id="6" name="Прямая со стрелкой 5"/>
          <p:cNvCxnSpPr/>
          <p:nvPr/>
        </p:nvCxnSpPr>
        <p:spPr>
          <a:xfrm flipH="1">
            <a:off x="2135876" y="2258704"/>
            <a:ext cx="122828" cy="542611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414877" y="1858926"/>
            <a:ext cx="322164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i="1" dirty="0" smtClean="0">
                <a:latin typeface="Arial" panose="020B0604020202020204" pitchFamily="34" charset="0"/>
                <a:cs typeface="Arial" panose="020B0604020202020204" pitchFamily="34" charset="0"/>
              </a:rPr>
              <a:t>Маг. Восприимчивость 0.01 ед. </a:t>
            </a:r>
            <a:r>
              <a:rPr lang="ru-RU" sz="11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СИ</a:t>
            </a:r>
            <a:r>
              <a:rPr lang="ru-RU" sz="1100" i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ыннссив</a:t>
            </a:r>
            <a:endParaRPr lang="ru-RU" sz="110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73067" y="5454502"/>
            <a:ext cx="370526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1200" dirty="0" smtClean="0">
                <a:solidFill>
                  <a:srgbClr val="76717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Модельная карта Та в пределах участка съемки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3994222" y="4915126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1000" i="1" dirty="0" smtClean="0">
                <a:solidFill>
                  <a:srgbClr val="0079C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Аномалии связанные с рельефом сопоставимы с аномалиями от геологических объектов !</a:t>
            </a:r>
            <a:endParaRPr lang="ru-RU" sz="1000" i="1" dirty="0">
              <a:solidFill>
                <a:srgbClr val="0079C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0262" y="2243978"/>
            <a:ext cx="3066675" cy="319579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58781" y="3007023"/>
            <a:ext cx="4642882" cy="1758227"/>
          </a:xfrm>
          <a:prstGeom prst="rect">
            <a:avLst/>
          </a:prstGeom>
        </p:spPr>
      </p:pic>
      <p:sp>
        <p:nvSpPr>
          <p:cNvPr id="20" name="Прямоугольник 19"/>
          <p:cNvSpPr/>
          <p:nvPr/>
        </p:nvSpPr>
        <p:spPr>
          <a:xfrm>
            <a:off x="4261414" y="2549519"/>
            <a:ext cx="370526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1200" dirty="0" smtClean="0">
                <a:solidFill>
                  <a:srgbClr val="76717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График Та вдоль профиля 29 высота над рельефом 30 м </a:t>
            </a:r>
          </a:p>
        </p:txBody>
      </p:sp>
    </p:spTree>
    <p:extLst>
      <p:ext uri="{BB962C8B-B14F-4D97-AF65-F5344CB8AC3E}">
        <p14:creationId xmlns:p14="http://schemas.microsoft.com/office/powerpoint/2010/main" val="758692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361595" y="173186"/>
            <a:ext cx="259718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>
                <a:solidFill>
                  <a:srgbClr val="012265"/>
                </a:solidFill>
                <a:cs typeface="AngsanaUPC" panose="02020603050405020304" pitchFamily="18" charset="-34"/>
              </a:rPr>
              <a:t>Научно-производственное</a:t>
            </a:r>
          </a:p>
          <a:p>
            <a:r>
              <a:rPr lang="ru-RU" sz="1200" b="1" dirty="0">
                <a:solidFill>
                  <a:srgbClr val="012265"/>
                </a:solidFill>
                <a:cs typeface="AngsanaUPC" panose="02020603050405020304" pitchFamily="18" charset="-34"/>
              </a:rPr>
              <a:t>предприятие</a:t>
            </a:r>
          </a:p>
          <a:p>
            <a:r>
              <a:rPr lang="ru-RU" sz="2000" b="1" dirty="0">
                <a:solidFill>
                  <a:srgbClr val="012265"/>
                </a:solidFill>
              </a:rPr>
              <a:t>ВИРГ-РУДГЕОФИЗИКА</a:t>
            </a:r>
            <a:endParaRPr lang="ru-RU" sz="2000" dirty="0">
              <a:solidFill>
                <a:srgbClr val="012265"/>
              </a:solidFill>
              <a:latin typeface="Constantia" panose="02030602050306030303" pitchFamily="18" charset="0"/>
              <a:cs typeface="AngsanaUPC" panose="02020603050405020304" pitchFamily="18" charset="-34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516" y="250126"/>
            <a:ext cx="1076578" cy="615563"/>
          </a:xfrm>
          <a:prstGeom prst="rect">
            <a:avLst/>
          </a:prstGeom>
        </p:spPr>
      </p:pic>
      <p:sp>
        <p:nvSpPr>
          <p:cNvPr id="39" name="Прямоугольник 38"/>
          <p:cNvSpPr/>
          <p:nvPr/>
        </p:nvSpPr>
        <p:spPr>
          <a:xfrm>
            <a:off x="0" y="1106641"/>
            <a:ext cx="6411433" cy="571500"/>
          </a:xfrm>
          <a:prstGeom prst="rect">
            <a:avLst/>
          </a:prstGeom>
          <a:solidFill>
            <a:srgbClr val="0079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144000">
              <a:lnSpc>
                <a:spcPct val="107000"/>
              </a:lnSpc>
              <a:spcAft>
                <a:spcPts val="0"/>
              </a:spcAft>
            </a:pPr>
            <a:r>
              <a:rPr lang="ru-RU" sz="1600" b="1" dirty="0" smtClean="0">
                <a:latin typeface="Arial" panose="020B0604020202020204" pitchFamily="34" charset="0"/>
                <a:ea typeface="ArialMT"/>
                <a:cs typeface="Arial" panose="020B0604020202020204" pitchFamily="34" charset="0"/>
              </a:rPr>
              <a:t>Аэромагнитная съемка с БПЛА (АСМ-БПЛА)</a:t>
            </a:r>
            <a:endParaRPr lang="ru-RU" sz="1600" b="1" dirty="0">
              <a:latin typeface="Arial" panose="020B0604020202020204" pitchFamily="34" charset="0"/>
              <a:ea typeface="ArialMT"/>
              <a:cs typeface="Arial" panose="020B0604020202020204" pitchFamily="34" charset="0"/>
            </a:endParaRPr>
          </a:p>
        </p:txBody>
      </p:sp>
      <p:sp>
        <p:nvSpPr>
          <p:cNvPr id="124" name="Прямоугольник 123"/>
          <p:cNvSpPr/>
          <p:nvPr/>
        </p:nvSpPr>
        <p:spPr>
          <a:xfrm>
            <a:off x="3958781" y="5867461"/>
            <a:ext cx="5185219" cy="654896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dirty="0" smtClean="0">
                <a:solidFill>
                  <a:schemeClr val="bg1"/>
                </a:solidFill>
              </a:rPr>
              <a:t>www.virg-npp.ru</a:t>
            </a:r>
            <a:r>
              <a:rPr lang="en-US" dirty="0"/>
              <a:t>, </a:t>
            </a:r>
            <a:r>
              <a:rPr lang="ru-RU" b="1" dirty="0" smtClean="0">
                <a:solidFill>
                  <a:srgbClr val="0079C1"/>
                </a:solidFill>
              </a:rPr>
              <a:t>Санкт-Петербург</a:t>
            </a:r>
            <a:r>
              <a:rPr lang="en-US" b="1" dirty="0" smtClean="0">
                <a:solidFill>
                  <a:schemeClr val="bg1"/>
                </a:solidFill>
              </a:rPr>
              <a:t>                         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297009" y="1750832"/>
            <a:ext cx="3923389" cy="461665"/>
          </a:xfrm>
          <a:prstGeom prst="rect">
            <a:avLst/>
          </a:prstGeom>
          <a:solidFill>
            <a:srgbClr val="767171"/>
          </a:solidFill>
        </p:spPr>
        <p:txBody>
          <a:bodyPr wrap="square">
            <a:spAutoFit/>
          </a:bodyPr>
          <a:lstStyle/>
          <a:p>
            <a:pPr algn="ctr"/>
            <a:r>
              <a:rPr lang="ru-RU" sz="120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Решения 3</a:t>
            </a:r>
            <a:r>
              <a:rPr lang="en-US" sz="120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 </a:t>
            </a:r>
            <a:r>
              <a:rPr lang="ru-RU" sz="120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обратной задачи (</a:t>
            </a:r>
            <a:r>
              <a:rPr lang="en-US" sz="120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MAG3D</a:t>
            </a:r>
            <a:r>
              <a:rPr lang="ru-RU" sz="120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1200" dirty="0" smtClean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20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120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получение куба магнитной восприимчивости</a:t>
            </a:r>
            <a:r>
              <a:rPr lang="en-US" sz="120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ru-RU" sz="1200" dirty="0" smtClean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5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1390" y="970292"/>
            <a:ext cx="756841" cy="756841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6563638" y="5867461"/>
            <a:ext cx="2580362" cy="658599"/>
          </a:xfrm>
          <a:prstGeom prst="rect">
            <a:avLst/>
          </a:prstGeom>
          <a:solidFill>
            <a:srgbClr val="3232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>
                <a:solidFill>
                  <a:srgbClr val="0079C1"/>
                </a:solidFill>
              </a:rPr>
              <a:t>Санкт-Петербург</a:t>
            </a:r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3958781" y="5867461"/>
            <a:ext cx="2604857" cy="654896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dirty="0" smtClean="0">
                <a:solidFill>
                  <a:schemeClr val="bg1"/>
                </a:solidFill>
              </a:rPr>
              <a:t>www.virg-npp.ru</a:t>
            </a:r>
            <a:r>
              <a:rPr lang="en-US" dirty="0" smtClean="0"/>
              <a:t> </a:t>
            </a:r>
            <a:endParaRPr lang="ru-RU" b="1" dirty="0">
              <a:solidFill>
                <a:schemeClr val="bg1"/>
              </a:solidFill>
            </a:endParaRPr>
          </a:p>
        </p:txBody>
      </p:sp>
      <p:cxnSp>
        <p:nvCxnSpPr>
          <p:cNvPr id="6" name="Прямая со стрелкой 5"/>
          <p:cNvCxnSpPr/>
          <p:nvPr/>
        </p:nvCxnSpPr>
        <p:spPr>
          <a:xfrm flipH="1">
            <a:off x="2135876" y="2258704"/>
            <a:ext cx="122828" cy="542611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130" y="2285188"/>
            <a:ext cx="5770303" cy="3564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184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855" y="0"/>
            <a:ext cx="4270446" cy="6289067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275556" y="4811739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/>
              <a:t>Результаты магнитного и гамма-каротажа в </a:t>
            </a:r>
            <a:r>
              <a:rPr lang="ru-RU" b="1" dirty="0" smtClean="0"/>
              <a:t>скважине.</a:t>
            </a:r>
            <a:endParaRPr lang="ru-RU" b="1" dirty="0"/>
          </a:p>
          <a:p>
            <a:r>
              <a:rPr lang="ru-RU" dirty="0"/>
              <a:t>(А) – Каротажная колонка; (Б) корреляционный график между магнитной восприимчивостью и гамма-активностью.</a:t>
            </a:r>
          </a:p>
        </p:txBody>
      </p:sp>
    </p:spTree>
    <p:extLst>
      <p:ext uri="{BB962C8B-B14F-4D97-AF65-F5344CB8AC3E}">
        <p14:creationId xmlns:p14="http://schemas.microsoft.com/office/powerpoint/2010/main" val="3768559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361595" y="173186"/>
            <a:ext cx="259718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>
                <a:solidFill>
                  <a:srgbClr val="012265"/>
                </a:solidFill>
                <a:cs typeface="AngsanaUPC" panose="02020603050405020304" pitchFamily="18" charset="-34"/>
              </a:rPr>
              <a:t>Научно-производственное</a:t>
            </a:r>
          </a:p>
          <a:p>
            <a:r>
              <a:rPr lang="ru-RU" sz="1200" b="1" dirty="0">
                <a:solidFill>
                  <a:srgbClr val="012265"/>
                </a:solidFill>
                <a:cs typeface="AngsanaUPC" panose="02020603050405020304" pitchFamily="18" charset="-34"/>
              </a:rPr>
              <a:t>предприятие</a:t>
            </a:r>
          </a:p>
          <a:p>
            <a:r>
              <a:rPr lang="ru-RU" sz="2000" b="1" dirty="0">
                <a:solidFill>
                  <a:srgbClr val="012265"/>
                </a:solidFill>
              </a:rPr>
              <a:t>ВИРГ-РУДГЕОФИЗИКА</a:t>
            </a:r>
            <a:endParaRPr lang="ru-RU" sz="2000" dirty="0">
              <a:solidFill>
                <a:srgbClr val="012265"/>
              </a:solidFill>
              <a:latin typeface="Constantia" panose="02030602050306030303" pitchFamily="18" charset="0"/>
              <a:cs typeface="AngsanaUPC" panose="02020603050405020304" pitchFamily="18" charset="-34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516" y="250126"/>
            <a:ext cx="1076578" cy="615563"/>
          </a:xfrm>
          <a:prstGeom prst="rect">
            <a:avLst/>
          </a:prstGeom>
        </p:spPr>
      </p:pic>
      <p:sp>
        <p:nvSpPr>
          <p:cNvPr id="39" name="Прямоугольник 38"/>
          <p:cNvSpPr/>
          <p:nvPr/>
        </p:nvSpPr>
        <p:spPr>
          <a:xfrm>
            <a:off x="0" y="1106641"/>
            <a:ext cx="6411433" cy="571500"/>
          </a:xfrm>
          <a:prstGeom prst="rect">
            <a:avLst/>
          </a:prstGeom>
          <a:solidFill>
            <a:srgbClr val="0079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144000">
              <a:lnSpc>
                <a:spcPct val="107000"/>
              </a:lnSpc>
              <a:spcAft>
                <a:spcPts val="0"/>
              </a:spcAft>
            </a:pPr>
            <a:r>
              <a:rPr lang="ru-RU" sz="1600" b="1" dirty="0" smtClean="0">
                <a:latin typeface="Arial" panose="020B0604020202020204" pitchFamily="34" charset="0"/>
                <a:ea typeface="ArialMT"/>
                <a:cs typeface="Arial" panose="020B0604020202020204" pitchFamily="34" charset="0"/>
              </a:rPr>
              <a:t>Аэромагнитная съемка с БПЛА (АСМ-БПЛА)</a:t>
            </a:r>
            <a:endParaRPr lang="ru-RU" sz="1600" b="1" dirty="0">
              <a:latin typeface="Arial" panose="020B0604020202020204" pitchFamily="34" charset="0"/>
              <a:ea typeface="ArialMT"/>
              <a:cs typeface="Arial" panose="020B0604020202020204" pitchFamily="34" charset="0"/>
            </a:endParaRPr>
          </a:p>
        </p:txBody>
      </p:sp>
      <p:sp>
        <p:nvSpPr>
          <p:cNvPr id="124" name="Прямоугольник 123"/>
          <p:cNvSpPr/>
          <p:nvPr/>
        </p:nvSpPr>
        <p:spPr>
          <a:xfrm>
            <a:off x="3958781" y="5867461"/>
            <a:ext cx="5185219" cy="654896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dirty="0" smtClean="0">
                <a:solidFill>
                  <a:schemeClr val="bg1"/>
                </a:solidFill>
              </a:rPr>
              <a:t>www.virg-npp.ru</a:t>
            </a:r>
            <a:r>
              <a:rPr lang="en-US" dirty="0"/>
              <a:t>, </a:t>
            </a:r>
            <a:r>
              <a:rPr lang="ru-RU" b="1" dirty="0" smtClean="0">
                <a:solidFill>
                  <a:srgbClr val="0079C1"/>
                </a:solidFill>
              </a:rPr>
              <a:t>Санкт-Петербург</a:t>
            </a:r>
            <a:r>
              <a:rPr lang="en-US" b="1" dirty="0" smtClean="0">
                <a:solidFill>
                  <a:schemeClr val="bg1"/>
                </a:solidFill>
              </a:rPr>
              <a:t>                         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4261414" y="1875474"/>
            <a:ext cx="3923389" cy="461665"/>
          </a:xfrm>
          <a:prstGeom prst="rect">
            <a:avLst/>
          </a:prstGeom>
          <a:solidFill>
            <a:srgbClr val="767171"/>
          </a:solidFill>
        </p:spPr>
        <p:txBody>
          <a:bodyPr wrap="square">
            <a:spAutoFit/>
          </a:bodyPr>
          <a:lstStyle/>
          <a:p>
            <a:pPr algn="ctr"/>
            <a:r>
              <a:rPr lang="ru-RU" sz="120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Результаты решения 3</a:t>
            </a:r>
            <a:r>
              <a:rPr lang="en-US" sz="120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 </a:t>
            </a:r>
            <a:r>
              <a:rPr lang="ru-RU" sz="120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обратной задачи (</a:t>
            </a:r>
            <a:r>
              <a:rPr lang="en-US" sz="120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MAG3D</a:t>
            </a:r>
            <a:r>
              <a:rPr lang="ru-RU" sz="120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1200" dirty="0" smtClean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20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120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куб магнитной восприимчивости</a:t>
            </a:r>
            <a:r>
              <a:rPr lang="en-US" sz="120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ru-RU" sz="1200" dirty="0" smtClean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5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1390" y="970292"/>
            <a:ext cx="756841" cy="756841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253515" y="5365895"/>
            <a:ext cx="370526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1200" dirty="0" smtClean="0">
                <a:solidFill>
                  <a:srgbClr val="76717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Соотношение выходов магнитных </a:t>
            </a:r>
            <a:r>
              <a:rPr lang="ru-RU" sz="1200" dirty="0" err="1" smtClean="0">
                <a:solidFill>
                  <a:srgbClr val="76717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шонкинитов</a:t>
            </a:r>
            <a:r>
              <a:rPr lang="ru-RU" sz="1200" dirty="0" smtClean="0">
                <a:solidFill>
                  <a:srgbClr val="76717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с</a:t>
            </a:r>
          </a:p>
          <a:p>
            <a:pPr algn="ctr">
              <a:spcAft>
                <a:spcPts val="0"/>
              </a:spcAft>
            </a:pPr>
            <a:r>
              <a:rPr lang="ru-RU" sz="1200" dirty="0">
                <a:solidFill>
                  <a:srgbClr val="76717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</a:t>
            </a:r>
            <a:r>
              <a:rPr lang="ru-RU" sz="1200" dirty="0" smtClean="0">
                <a:solidFill>
                  <a:srgbClr val="76717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оверхностью рельефа </a:t>
            </a:r>
            <a:endParaRPr lang="ru-RU" sz="1200" dirty="0">
              <a:solidFill>
                <a:srgbClr val="76717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6563638" y="5867461"/>
            <a:ext cx="2580362" cy="658599"/>
          </a:xfrm>
          <a:prstGeom prst="rect">
            <a:avLst/>
          </a:prstGeom>
          <a:solidFill>
            <a:srgbClr val="3232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>
                <a:solidFill>
                  <a:srgbClr val="0079C1"/>
                </a:solidFill>
              </a:rPr>
              <a:t>Санкт-Петербург</a:t>
            </a:r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3958781" y="5867461"/>
            <a:ext cx="2604857" cy="654896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dirty="0" smtClean="0">
                <a:solidFill>
                  <a:schemeClr val="bg1"/>
                </a:solidFill>
              </a:rPr>
              <a:t>www.virg-npp.ru</a:t>
            </a:r>
            <a:r>
              <a:rPr lang="en-US" dirty="0" smtClean="0"/>
              <a:t> </a:t>
            </a:r>
            <a:endParaRPr lang="ru-RU" b="1" dirty="0">
              <a:solidFill>
                <a:schemeClr val="bg1"/>
              </a:solidFill>
            </a:endParaRPr>
          </a:p>
        </p:txBody>
      </p:sp>
      <p:cxnSp>
        <p:nvCxnSpPr>
          <p:cNvPr id="6" name="Прямая со стрелкой 5"/>
          <p:cNvCxnSpPr/>
          <p:nvPr/>
        </p:nvCxnSpPr>
        <p:spPr>
          <a:xfrm flipH="1">
            <a:off x="2135876" y="2258704"/>
            <a:ext cx="122828" cy="542611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361595" y="2008707"/>
            <a:ext cx="152477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i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Сыннырский</a:t>
            </a:r>
            <a:r>
              <a:rPr lang="ru-RU" sz="110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массив</a:t>
            </a:r>
            <a:endParaRPr lang="ru-RU" sz="110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65342" y="4398969"/>
            <a:ext cx="370526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1200" dirty="0" smtClean="0">
                <a:solidFill>
                  <a:srgbClr val="76717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 результате была выполнена геолого-структурная интерпретация и </a:t>
            </a:r>
            <a:r>
              <a:rPr lang="en-US" sz="1200" dirty="0" smtClean="0">
                <a:solidFill>
                  <a:srgbClr val="76717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3D </a:t>
            </a:r>
            <a:r>
              <a:rPr lang="ru-RU" sz="1200" dirty="0" smtClean="0">
                <a:solidFill>
                  <a:srgbClr val="76717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магнитной модели и существенно уточено геологическое строение участка работ</a:t>
            </a:r>
            <a:endParaRPr lang="ru-RU" sz="1200" dirty="0">
              <a:solidFill>
                <a:srgbClr val="76717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4451" y="2401028"/>
            <a:ext cx="3671848" cy="3208082"/>
          </a:xfrm>
          <a:prstGeom prst="rect">
            <a:avLst/>
          </a:prstGeom>
        </p:spPr>
      </p:pic>
      <p:sp>
        <p:nvSpPr>
          <p:cNvPr id="9" name="Стрелка вправо 8"/>
          <p:cNvSpPr/>
          <p:nvPr/>
        </p:nvSpPr>
        <p:spPr>
          <a:xfrm>
            <a:off x="3917629" y="5118687"/>
            <a:ext cx="455670" cy="150908"/>
          </a:xfrm>
          <a:prstGeom prst="rightArrow">
            <a:avLst/>
          </a:prstGeom>
          <a:solidFill>
            <a:srgbClr val="0079C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Kalum3d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39285" y="1786135"/>
            <a:ext cx="4047331" cy="2612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678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6540" y="2231503"/>
            <a:ext cx="7886700" cy="1451149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Детальная гравиразведка</a:t>
            </a:r>
            <a:br>
              <a:rPr lang="ru-RU" dirty="0" smtClean="0"/>
            </a:br>
            <a:r>
              <a:rPr lang="ru-RU" dirty="0" smtClean="0"/>
              <a:t>масштаб 1</a:t>
            </a:r>
            <a:r>
              <a:rPr lang="en-US" dirty="0" smtClean="0"/>
              <a:t>:5000 </a:t>
            </a:r>
            <a:r>
              <a:rPr lang="ru-RU" dirty="0" smtClean="0"/>
              <a:t>и 1</a:t>
            </a:r>
            <a:r>
              <a:rPr lang="en-US" dirty="0" smtClean="0"/>
              <a:t>:10 000 </a:t>
            </a:r>
            <a:r>
              <a:rPr lang="ru-RU" dirty="0" smtClean="0"/>
              <a:t>масштаба на поисковом этапе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09921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361595" y="173186"/>
            <a:ext cx="259718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>
                <a:solidFill>
                  <a:srgbClr val="012265"/>
                </a:solidFill>
                <a:cs typeface="AngsanaUPC" panose="02020603050405020304" pitchFamily="18" charset="-34"/>
              </a:rPr>
              <a:t>Научно-производственное</a:t>
            </a:r>
          </a:p>
          <a:p>
            <a:r>
              <a:rPr lang="ru-RU" sz="1200" b="1" dirty="0">
                <a:solidFill>
                  <a:srgbClr val="012265"/>
                </a:solidFill>
                <a:cs typeface="AngsanaUPC" panose="02020603050405020304" pitchFamily="18" charset="-34"/>
              </a:rPr>
              <a:t>предприятие</a:t>
            </a:r>
          </a:p>
          <a:p>
            <a:r>
              <a:rPr lang="ru-RU" sz="2000" b="1" dirty="0">
                <a:solidFill>
                  <a:srgbClr val="012265"/>
                </a:solidFill>
              </a:rPr>
              <a:t>ВИРГ-РУДГЕОФИЗИКА</a:t>
            </a:r>
            <a:endParaRPr lang="ru-RU" sz="2000" dirty="0">
              <a:solidFill>
                <a:srgbClr val="012265"/>
              </a:solidFill>
              <a:latin typeface="Constantia" panose="02030602050306030303" pitchFamily="18" charset="0"/>
              <a:cs typeface="AngsanaUPC" panose="02020603050405020304" pitchFamily="18" charset="-34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516" y="250126"/>
            <a:ext cx="1076578" cy="615563"/>
          </a:xfrm>
          <a:prstGeom prst="rect">
            <a:avLst/>
          </a:prstGeom>
        </p:spPr>
      </p:pic>
      <p:sp>
        <p:nvSpPr>
          <p:cNvPr id="39" name="Прямоугольник 38"/>
          <p:cNvSpPr/>
          <p:nvPr/>
        </p:nvSpPr>
        <p:spPr>
          <a:xfrm>
            <a:off x="0" y="1106641"/>
            <a:ext cx="6411433" cy="571500"/>
          </a:xfrm>
          <a:prstGeom prst="rect">
            <a:avLst/>
          </a:prstGeom>
          <a:solidFill>
            <a:srgbClr val="0079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144000">
              <a:lnSpc>
                <a:spcPct val="107000"/>
              </a:lnSpc>
            </a:pPr>
            <a:r>
              <a:rPr lang="ru-RU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Гравиразведка</a:t>
            </a:r>
            <a:endParaRPr lang="ru-RU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4" name="Прямоугольник 123"/>
          <p:cNvSpPr/>
          <p:nvPr/>
        </p:nvSpPr>
        <p:spPr>
          <a:xfrm>
            <a:off x="3958781" y="5867461"/>
            <a:ext cx="5185219" cy="654896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dirty="0" smtClean="0">
                <a:solidFill>
                  <a:schemeClr val="bg1"/>
                </a:solidFill>
              </a:rPr>
              <a:t>www.virg-npp.ru</a:t>
            </a:r>
            <a:r>
              <a:rPr lang="en-US" dirty="0"/>
              <a:t>, </a:t>
            </a:r>
            <a:r>
              <a:rPr lang="ru-RU" b="1" dirty="0" smtClean="0">
                <a:solidFill>
                  <a:srgbClr val="0079C1"/>
                </a:solidFill>
              </a:rPr>
              <a:t>Санкт-Петербург</a:t>
            </a:r>
            <a:r>
              <a:rPr lang="en-US" b="1" dirty="0" smtClean="0">
                <a:solidFill>
                  <a:schemeClr val="bg1"/>
                </a:solidFill>
              </a:rPr>
              <a:t>                         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6563638" y="5867461"/>
            <a:ext cx="2580362" cy="658599"/>
          </a:xfrm>
          <a:prstGeom prst="rect">
            <a:avLst/>
          </a:prstGeom>
          <a:solidFill>
            <a:srgbClr val="3232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>
                <a:solidFill>
                  <a:srgbClr val="0079C1"/>
                </a:solidFill>
              </a:rPr>
              <a:t>Санкт-Петербург</a:t>
            </a:r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3958781" y="5867461"/>
            <a:ext cx="2604857" cy="654896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dirty="0" smtClean="0">
                <a:solidFill>
                  <a:schemeClr val="bg1"/>
                </a:solidFill>
              </a:rPr>
              <a:t>www.virg-npp.ru</a:t>
            </a:r>
            <a:r>
              <a:rPr lang="en-US" dirty="0" smtClean="0"/>
              <a:t> </a:t>
            </a:r>
            <a:endParaRPr lang="ru-RU" b="1" dirty="0">
              <a:solidFill>
                <a:schemeClr val="bg1"/>
              </a:solidFill>
            </a:endParaRPr>
          </a:p>
        </p:txBody>
      </p:sp>
      <p:cxnSp>
        <p:nvCxnSpPr>
          <p:cNvPr id="6" name="Прямая со стрелкой 5"/>
          <p:cNvCxnSpPr/>
          <p:nvPr/>
        </p:nvCxnSpPr>
        <p:spPr>
          <a:xfrm flipH="1">
            <a:off x="2135876" y="2258704"/>
            <a:ext cx="122828" cy="542611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361595" y="2008707"/>
            <a:ext cx="152477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i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Сыннырский</a:t>
            </a:r>
            <a:r>
              <a:rPr lang="ru-RU" sz="110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массив</a:t>
            </a:r>
            <a:endParaRPr lang="ru-RU" sz="110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69506" y="4917912"/>
            <a:ext cx="190456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 err="1" smtClean="0">
                <a:solidFill>
                  <a:srgbClr val="767171"/>
                </a:solidFill>
              </a:rPr>
              <a:t>Autograv</a:t>
            </a:r>
            <a:r>
              <a:rPr lang="en-US" sz="1350" dirty="0" smtClean="0">
                <a:solidFill>
                  <a:srgbClr val="767171"/>
                </a:solidFill>
              </a:rPr>
              <a:t> </a:t>
            </a:r>
            <a:r>
              <a:rPr lang="en-US" sz="1350" dirty="0">
                <a:solidFill>
                  <a:srgbClr val="767171"/>
                </a:solidFill>
              </a:rPr>
              <a:t>CG-5</a:t>
            </a:r>
            <a:r>
              <a:rPr lang="ru-RU" sz="1350" dirty="0">
                <a:solidFill>
                  <a:srgbClr val="767171"/>
                </a:solidFill>
              </a:rPr>
              <a:t> </a:t>
            </a:r>
            <a:r>
              <a:rPr lang="en-US" sz="1350" dirty="0">
                <a:solidFill>
                  <a:srgbClr val="767171"/>
                </a:solidFill>
              </a:rPr>
              <a:t>(</a:t>
            </a:r>
            <a:r>
              <a:rPr lang="en-US" sz="1350" dirty="0" err="1">
                <a:solidFill>
                  <a:srgbClr val="767171"/>
                </a:solidFill>
              </a:rPr>
              <a:t>Scintrex</a:t>
            </a:r>
            <a:r>
              <a:rPr lang="en-US" sz="1350" dirty="0">
                <a:solidFill>
                  <a:srgbClr val="767171"/>
                </a:solidFill>
              </a:rPr>
              <a:t>)</a:t>
            </a:r>
            <a:endParaRPr lang="ru-RU" sz="1350" dirty="0">
              <a:solidFill>
                <a:srgbClr val="76717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767889" y="2267665"/>
            <a:ext cx="3643973" cy="3298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350" dirty="0">
                <a:solidFill>
                  <a:srgbClr val="767171"/>
                </a:solidFill>
              </a:rPr>
              <a:t>Геодезическое обеспечение гравиразведки </a:t>
            </a:r>
          </a:p>
        </p:txBody>
      </p:sp>
      <p:pic>
        <p:nvPicPr>
          <p:cNvPr id="29" name="Рисунок 2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242" y="2716693"/>
            <a:ext cx="1403116" cy="1971332"/>
          </a:xfrm>
          <a:prstGeom prst="rect">
            <a:avLst/>
          </a:prstGeom>
        </p:spPr>
      </p:pic>
      <p:pic>
        <p:nvPicPr>
          <p:cNvPr id="30" name="Picture 4" descr="Картинки по запросу &quot;leica cs10&quot;&quot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0583" y="2593748"/>
            <a:ext cx="3049977" cy="2492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652242" y="2269363"/>
            <a:ext cx="2448464" cy="3298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350" dirty="0">
                <a:solidFill>
                  <a:srgbClr val="767171"/>
                </a:solidFill>
              </a:rPr>
              <a:t>Аппаратурное обеспечение  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831322" y="5146807"/>
            <a:ext cx="1304483" cy="3298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rgbClr val="767171"/>
                </a:solidFill>
              </a:rPr>
              <a:t>GNSS </a:t>
            </a:r>
            <a:r>
              <a:rPr lang="ru-RU" sz="1350" dirty="0" smtClean="0">
                <a:solidFill>
                  <a:srgbClr val="767171"/>
                </a:solidFill>
              </a:rPr>
              <a:t>системы</a:t>
            </a:r>
            <a:endParaRPr lang="ru-RU" sz="1350" dirty="0">
              <a:solidFill>
                <a:srgbClr val="767171"/>
              </a:solidFill>
            </a:endParaRPr>
          </a:p>
        </p:txBody>
      </p:sp>
      <p:pic>
        <p:nvPicPr>
          <p:cNvPr id="36" name="Рисунок 3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42045" y="1996788"/>
            <a:ext cx="4278734" cy="3371496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47455" y="2483385"/>
            <a:ext cx="1494590" cy="2364700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2863782" y="3527506"/>
            <a:ext cx="451276" cy="7866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50" dirty="0"/>
              <a:t>?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1421786" y="5203351"/>
            <a:ext cx="2629247" cy="3298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350" b="1" dirty="0">
                <a:solidFill>
                  <a:srgbClr val="767171"/>
                </a:solidFill>
              </a:rPr>
              <a:t>Гравиметр </a:t>
            </a:r>
            <a:r>
              <a:rPr lang="en-US" sz="1350" b="1" dirty="0">
                <a:solidFill>
                  <a:srgbClr val="767171"/>
                </a:solidFill>
              </a:rPr>
              <a:t>LG-1 Galileo</a:t>
            </a:r>
            <a:r>
              <a:rPr lang="ru-RU" sz="1350" b="1" dirty="0">
                <a:solidFill>
                  <a:srgbClr val="767171"/>
                </a:solidFill>
              </a:rPr>
              <a:t> (Чехия)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642045" y="1904312"/>
            <a:ext cx="2010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+ </a:t>
            </a:r>
            <a:r>
              <a:rPr lang="ru-RU" dirty="0" smtClean="0"/>
              <a:t>фотограмметрия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4563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532" y="895779"/>
            <a:ext cx="6794028" cy="540796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531" y="895779"/>
            <a:ext cx="6794029" cy="545491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903945" y="249448"/>
            <a:ext cx="71911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Высокая плотность наблюдений позволяет выделять слабые аномалии</a:t>
            </a:r>
          </a:p>
          <a:p>
            <a:r>
              <a:rPr lang="ru-RU" dirty="0" smtClean="0"/>
              <a:t> от золоторудных объектов 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903945" y="6350694"/>
            <a:ext cx="8013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Результаты </a:t>
            </a:r>
            <a:r>
              <a:rPr lang="ru-RU" dirty="0" err="1" smtClean="0"/>
              <a:t>переобработки</a:t>
            </a:r>
            <a:r>
              <a:rPr lang="ru-RU" dirty="0" smtClean="0"/>
              <a:t> крупномасштабной гравиразведки в переделах ЛРУ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88541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342" y="1138637"/>
            <a:ext cx="8154065" cy="4748595"/>
          </a:xfrm>
          <a:prstGeom prst="rect">
            <a:avLst/>
          </a:prstGeom>
        </p:spPr>
      </p:pic>
      <p:cxnSp>
        <p:nvCxnSpPr>
          <p:cNvPr id="6" name="Прямая соединительная линия 5"/>
          <p:cNvCxnSpPr/>
          <p:nvPr/>
        </p:nvCxnSpPr>
        <p:spPr>
          <a:xfrm flipH="1">
            <a:off x="5173249" y="1114200"/>
            <a:ext cx="25052" cy="358244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>
            <a:off x="5699343" y="1114200"/>
            <a:ext cx="12525" cy="358244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382310" y="594151"/>
            <a:ext cx="83620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/>
              <a:t>Рудная зона месторождения Сухой Лог выделяется положительной локальной аномалией </a:t>
            </a:r>
            <a:endParaRPr lang="ru-RU" sz="1600" b="1" dirty="0"/>
          </a:p>
        </p:txBody>
      </p:sp>
    </p:spTree>
    <p:extLst>
      <p:ext uri="{BB962C8B-B14F-4D97-AF65-F5344CB8AC3E}">
        <p14:creationId xmlns:p14="http://schemas.microsoft.com/office/powerpoint/2010/main" val="1145561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РВР_диск"/>
          <p:cNvPicPr>
            <a:picLocks noGrp="1"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47763" y="1773238"/>
            <a:ext cx="3100387" cy="4103687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aphicFrame>
        <p:nvGraphicFramePr>
          <p:cNvPr id="15363" name="Объект 13"/>
          <p:cNvGraphicFramePr>
            <a:graphicFrameLocks noChangeAspect="1"/>
          </p:cNvGraphicFramePr>
          <p:nvPr/>
        </p:nvGraphicFramePr>
        <p:xfrm>
          <a:off x="5364163" y="3141663"/>
          <a:ext cx="1411287" cy="500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1" name="Уравнение" r:id="rId4" imgW="558558" imgH="203112" progId="Equation.3">
                  <p:embed/>
                </p:oleObj>
              </mc:Choice>
              <mc:Fallback>
                <p:oleObj name="Уравнение" r:id="rId4" imgW="558558" imgH="203112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64163" y="3141663"/>
                        <a:ext cx="1411287" cy="500062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C0000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0" y="404813"/>
            <a:ext cx="8016875" cy="1008062"/>
          </a:xfrm>
          <a:prstGeom prst="rect">
            <a:avLst/>
          </a:prstGeom>
          <a:solidFill>
            <a:srgbClr val="0079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3200" dirty="0"/>
              <a:t>Связь  РВР со структурно-текстурными характеристиками горных пород</a:t>
            </a:r>
          </a:p>
        </p:txBody>
      </p:sp>
    </p:spTree>
    <p:extLst>
      <p:ext uri="{BB962C8B-B14F-4D97-AF65-F5344CB8AC3E}">
        <p14:creationId xmlns:p14="http://schemas.microsoft.com/office/powerpoint/2010/main" val="1184362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3"/>
          <p:cNvSpPr>
            <a:spLocks noChangeArrowheads="1"/>
          </p:cNvSpPr>
          <p:nvPr/>
        </p:nvSpPr>
        <p:spPr bwMode="auto">
          <a:xfrm>
            <a:off x="360363" y="38449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ru-RU"/>
          </a:p>
        </p:txBody>
      </p:sp>
      <p:pic>
        <p:nvPicPr>
          <p:cNvPr id="16387" name="Picture 5" descr="Real_rock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75" y="2530475"/>
            <a:ext cx="8534400" cy="2316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6388" name="Object 6"/>
          <p:cNvGraphicFramePr>
            <a:graphicFrameLocks noChangeAspect="1"/>
          </p:cNvGraphicFramePr>
          <p:nvPr/>
        </p:nvGraphicFramePr>
        <p:xfrm>
          <a:off x="360363" y="5054600"/>
          <a:ext cx="4122737" cy="925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5" name="Формула" r:id="rId4" imgW="1459866" imgH="482391" progId="Equation.3">
                  <p:embed/>
                </p:oleObj>
              </mc:Choice>
              <mc:Fallback>
                <p:oleObj name="Формула" r:id="rId4" imgW="1459866" imgH="482391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0363" y="5054600"/>
                        <a:ext cx="4122737" cy="9255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389" name="Line 8"/>
          <p:cNvSpPr>
            <a:spLocks noChangeShapeType="1"/>
          </p:cNvSpPr>
          <p:nvPr/>
        </p:nvSpPr>
        <p:spPr bwMode="auto">
          <a:xfrm flipV="1">
            <a:off x="2141538" y="5676900"/>
            <a:ext cx="215900" cy="50482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/>
          <a:p>
            <a:endParaRPr lang="ru-RU"/>
          </a:p>
        </p:txBody>
      </p:sp>
      <p:sp>
        <p:nvSpPr>
          <p:cNvPr id="16390" name="Rectangle 9"/>
          <p:cNvSpPr>
            <a:spLocks noChangeArrowheads="1"/>
          </p:cNvSpPr>
          <p:nvPr/>
        </p:nvSpPr>
        <p:spPr bwMode="auto">
          <a:xfrm>
            <a:off x="539750" y="6016625"/>
            <a:ext cx="2592388" cy="73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sz="1400" b="1"/>
              <a:t>Непрерывное </a:t>
            </a:r>
          </a:p>
          <a:p>
            <a:pPr eaLnBrk="1" hangingPunct="1"/>
            <a:r>
              <a:rPr lang="ru-RU" sz="1400" b="1"/>
              <a:t>распределение времен </a:t>
            </a:r>
          </a:p>
          <a:p>
            <a:pPr eaLnBrk="1" hangingPunct="1"/>
            <a:r>
              <a:rPr lang="ru-RU" sz="1400" b="1"/>
              <a:t>релаксации</a:t>
            </a:r>
          </a:p>
        </p:txBody>
      </p:sp>
      <p:sp>
        <p:nvSpPr>
          <p:cNvPr id="16391" name="Line 10"/>
          <p:cNvSpPr>
            <a:spLocks noChangeShapeType="1"/>
          </p:cNvSpPr>
          <p:nvPr/>
        </p:nvSpPr>
        <p:spPr bwMode="auto">
          <a:xfrm flipH="1" flipV="1">
            <a:off x="3654425" y="5721350"/>
            <a:ext cx="144463" cy="50482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/>
          <a:p>
            <a:endParaRPr lang="ru-RU"/>
          </a:p>
        </p:txBody>
      </p:sp>
      <p:sp>
        <p:nvSpPr>
          <p:cNvPr id="16392" name="Rectangle 11"/>
          <p:cNvSpPr>
            <a:spLocks noChangeArrowheads="1"/>
          </p:cNvSpPr>
          <p:nvPr/>
        </p:nvSpPr>
        <p:spPr bwMode="auto">
          <a:xfrm>
            <a:off x="3870325" y="5929313"/>
            <a:ext cx="2232025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sz="1400" b="1"/>
              <a:t>Модельная характеристика спада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0" y="352425"/>
            <a:ext cx="8496300" cy="1008063"/>
          </a:xfrm>
          <a:prstGeom prst="rect">
            <a:avLst/>
          </a:prstGeom>
          <a:solidFill>
            <a:srgbClr val="0079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3200" dirty="0"/>
              <a:t>Связь  РВР со структурно-текстурными характеристиками горных пород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358775" y="1785938"/>
            <a:ext cx="2413000" cy="619125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dirty="0"/>
              <a:t>Шлиф песчаника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3240088" y="1614488"/>
            <a:ext cx="2089150" cy="815975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1600" dirty="0"/>
              <a:t>Непрерывное </a:t>
            </a:r>
          </a:p>
          <a:p>
            <a:pPr algn="ctr" eaLnBrk="1" hangingPunct="1">
              <a:defRPr/>
            </a:pPr>
            <a:r>
              <a:rPr lang="ru-RU" sz="1600" dirty="0"/>
              <a:t>распределение зерен </a:t>
            </a:r>
          </a:p>
          <a:p>
            <a:pPr algn="ctr" eaLnBrk="1" hangingPunct="1">
              <a:defRPr/>
            </a:pPr>
            <a:r>
              <a:rPr lang="ru-RU" sz="1600" dirty="0"/>
              <a:t>по размеру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6227763" y="1500188"/>
            <a:ext cx="2268537" cy="1044575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1600" dirty="0"/>
              <a:t>Непрерывное </a:t>
            </a:r>
          </a:p>
          <a:p>
            <a:pPr algn="ctr" eaLnBrk="1" hangingPunct="1">
              <a:defRPr/>
            </a:pPr>
            <a:r>
              <a:rPr lang="ru-RU" sz="1600" dirty="0"/>
              <a:t>распределение времен </a:t>
            </a:r>
          </a:p>
          <a:p>
            <a:pPr algn="ctr" eaLnBrk="1" hangingPunct="1">
              <a:defRPr/>
            </a:pPr>
            <a:r>
              <a:rPr lang="ru-RU" sz="1600" dirty="0"/>
              <a:t>релаксации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358775" y="4660900"/>
            <a:ext cx="3654425" cy="441325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ru-RU" sz="1600" dirty="0"/>
              <a:t>Эффективная поляризуемость породы</a:t>
            </a:r>
          </a:p>
        </p:txBody>
      </p:sp>
    </p:spTree>
    <p:extLst>
      <p:ext uri="{BB962C8B-B14F-4D97-AF65-F5344CB8AC3E}">
        <p14:creationId xmlns:p14="http://schemas.microsoft.com/office/powerpoint/2010/main" val="3377785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971550" y="3357563"/>
            <a:ext cx="7018338" cy="1152525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ru-RU" sz="2400" dirty="0"/>
              <a:t>Получение РВР требует решения обратной задачи!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971550" y="1701800"/>
            <a:ext cx="7018338" cy="1655763"/>
          </a:xfrm>
          <a:prstGeom prst="rect">
            <a:avLst/>
          </a:prstGeom>
          <a:solidFill>
            <a:srgbClr val="0079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ru-RU" sz="2400" dirty="0"/>
              <a:t>Распределение времени релаксации (РВР) ВП является исчерпывающей характеристикой, которая не зависит от метода измерения ВП!</a:t>
            </a:r>
          </a:p>
        </p:txBody>
      </p:sp>
    </p:spTree>
    <p:extLst>
      <p:ext uri="{BB962C8B-B14F-4D97-AF65-F5344CB8AC3E}">
        <p14:creationId xmlns:p14="http://schemas.microsoft.com/office/powerpoint/2010/main" val="59807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Рисунок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476250"/>
            <a:ext cx="5761037" cy="4986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403350" y="5661025"/>
            <a:ext cx="6697663" cy="576263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ru-RU"/>
              <a:t>Наиболее характерные РВР образцов метаосадочных пород </a:t>
            </a:r>
          </a:p>
          <a:p>
            <a:pPr>
              <a:defRPr/>
            </a:pPr>
            <a:r>
              <a:rPr lang="ru-RU"/>
              <a:t>Бодайбинского района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66715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412875"/>
            <a:ext cx="6337300" cy="476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1412875"/>
            <a:ext cx="2054225" cy="173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0" y="481013"/>
            <a:ext cx="6948488" cy="576262"/>
          </a:xfrm>
          <a:prstGeom prst="rect">
            <a:avLst/>
          </a:prstGeom>
          <a:solidFill>
            <a:srgbClr val="0079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ru-RU" sz="3200" dirty="0"/>
              <a:t>1. Генерализация РВР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795963" y="1636713"/>
            <a:ext cx="2105025" cy="936625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ru-RU" dirty="0"/>
              <a:t>Классы отношения </a:t>
            </a:r>
          </a:p>
          <a:p>
            <a:pPr>
              <a:defRPr/>
            </a:pPr>
            <a:r>
              <a:rPr lang="ru-RU" dirty="0"/>
              <a:t>Ранней, средней и </a:t>
            </a:r>
          </a:p>
          <a:p>
            <a:pPr>
              <a:defRPr/>
            </a:pPr>
            <a:r>
              <a:rPr lang="ru-RU" dirty="0"/>
              <a:t>поздние стадий</a:t>
            </a:r>
          </a:p>
        </p:txBody>
      </p:sp>
    </p:spTree>
    <p:extLst>
      <p:ext uri="{BB962C8B-B14F-4D97-AF65-F5344CB8AC3E}">
        <p14:creationId xmlns:p14="http://schemas.microsoft.com/office/powerpoint/2010/main" val="3652975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182563"/>
            <a:ext cx="6948488" cy="576262"/>
          </a:xfrm>
          <a:prstGeom prst="rect">
            <a:avLst/>
          </a:prstGeom>
          <a:solidFill>
            <a:srgbClr val="0079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3200" dirty="0"/>
              <a:t>2</a:t>
            </a:r>
            <a:r>
              <a:rPr lang="ru-RU" sz="3200" dirty="0"/>
              <a:t>. Эталонная классификация</a:t>
            </a:r>
          </a:p>
        </p:txBody>
      </p:sp>
      <p:pic>
        <p:nvPicPr>
          <p:cNvPr id="22531" name="Рисунок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840" b="73648"/>
          <a:stretch>
            <a:fillRect/>
          </a:stretch>
        </p:blipFill>
        <p:spPr bwMode="auto">
          <a:xfrm>
            <a:off x="1087438" y="1039813"/>
            <a:ext cx="5395912" cy="259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Рисунок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30" t="90" r="-63" b="73558"/>
          <a:stretch>
            <a:fillRect/>
          </a:stretch>
        </p:blipFill>
        <p:spPr bwMode="auto">
          <a:xfrm>
            <a:off x="1116013" y="3860800"/>
            <a:ext cx="5435600" cy="25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5295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327</TotalTime>
  <Words>789</Words>
  <Application>Microsoft Office PowerPoint</Application>
  <PresentationFormat>Экран (4:3)</PresentationFormat>
  <Paragraphs>186</Paragraphs>
  <Slides>37</Slides>
  <Notes>0</Notes>
  <HiddenSlides>0</HiddenSlides>
  <MMClips>1</MMClips>
  <ScaleCrop>false</ScaleCrop>
  <HeadingPairs>
    <vt:vector size="8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4</vt:i4>
      </vt:variant>
      <vt:variant>
        <vt:lpstr>Заголовки слайдов</vt:lpstr>
      </vt:variant>
      <vt:variant>
        <vt:i4>37</vt:i4>
      </vt:variant>
    </vt:vector>
  </HeadingPairs>
  <TitlesOfParts>
    <vt:vector size="49" baseType="lpstr">
      <vt:lpstr>AngsanaUPC</vt:lpstr>
      <vt:lpstr>Arial</vt:lpstr>
      <vt:lpstr>ArialMT</vt:lpstr>
      <vt:lpstr>Calibri</vt:lpstr>
      <vt:lpstr>Calibri Light</vt:lpstr>
      <vt:lpstr>Constantia</vt:lpstr>
      <vt:lpstr>Times New Roman</vt:lpstr>
      <vt:lpstr>Тема Office</vt:lpstr>
      <vt:lpstr>Уравнение</vt:lpstr>
      <vt:lpstr>Формула</vt:lpstr>
      <vt:lpstr>Plot</vt:lpstr>
      <vt:lpstr>Microsoft Equation 3.0</vt:lpstr>
      <vt:lpstr>Перспективные геофизические методики при поисках ТПИ  (ООО «НПП ВИРГ-Рудгеофизика,»  ФГУП ВСЕГЕИ, СБПГУ ИНЗ) Тарасов А.В, Гурин Г.В .</vt:lpstr>
      <vt:lpstr>Электроразведка ВП (спектральный подход)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Детальная гравиразведка масштаб 1:5000 и 1:10 000 масштаба на поисковом этапе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Выделение</dc:title>
  <dc:creator>tarasov</dc:creator>
  <cp:lastModifiedBy>tarasov</cp:lastModifiedBy>
  <cp:revision>23</cp:revision>
  <dcterms:created xsi:type="dcterms:W3CDTF">2020-01-21T12:41:18Z</dcterms:created>
  <dcterms:modified xsi:type="dcterms:W3CDTF">2020-02-11T18:56:35Z</dcterms:modified>
</cp:coreProperties>
</file>