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5" r:id="rId3"/>
    <p:sldId id="257" r:id="rId4"/>
    <p:sldId id="276" r:id="rId5"/>
    <p:sldId id="259" r:id="rId6"/>
    <p:sldId id="277" r:id="rId7"/>
    <p:sldId id="261" r:id="rId8"/>
    <p:sldId id="278" r:id="rId9"/>
    <p:sldId id="279" r:id="rId10"/>
    <p:sldId id="262" r:id="rId11"/>
    <p:sldId id="263" r:id="rId12"/>
    <p:sldId id="273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10D45A-93E9-4E33-8947-865BBB613F39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0EED7F-6CAD-49C7-AB89-54844A5D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BFA0E-E2C6-48F5-80A6-6874AF08E9C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87F3-DB45-40AC-9069-D170A51BBED3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0207-F0E6-4936-937B-50FEF5921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C38A-3319-47B9-9B95-38C8CFE4E6AF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05F-FD44-4FDB-98CE-864C5BEE0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FF93-E669-4446-99C7-4DBC626A15A3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6A1D-9C0B-4F9A-85B9-D450F5EFE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71538" y="4476750"/>
            <a:ext cx="7408862" cy="16494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B574-3E7E-4E40-8FAE-1888BCA6FB64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28E6-7151-44FE-849D-A3F765FD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D896-5B2E-4503-B6A2-5690233584DF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714E-0C26-4F6F-8FA7-734D6E54D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43F4-4265-47E6-8F9E-BFD0BFD82BB4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5D96-C8A4-489E-B0BB-F8AA6FEDA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C419-BADE-49ED-AF39-AAE65DF238AE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755C-1F7D-4420-A735-A55767030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87F9-AA97-4451-BDCA-2D334263D42C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0399-4507-43A1-9325-6B1CC16C2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1867-9C28-435C-B89D-46AF69F71C50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EA41-4D51-4CCD-8EDA-35EF4787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1FFB-1070-4C16-8DD2-2A775542A47A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B20-3DCE-4418-80D2-F97490C3B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5276-C13D-45D4-BF2A-1F98BB0C697B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D5AC-2903-4007-87A2-6BBD5C00D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2E10-4193-4D22-A9B7-3E676B9835A6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86C9-860E-41D2-BA34-8ED482F22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F88B36-EB4E-489D-84F8-F2D6A04A9540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70AE2F-7EEB-4C30-8C94-201EE7761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1" r:id="rId2"/>
    <p:sldLayoutId id="2147483698" r:id="rId3"/>
    <p:sldLayoutId id="2147483692" r:id="rId4"/>
    <p:sldLayoutId id="2147483693" r:id="rId5"/>
    <p:sldLayoutId id="2147483694" r:id="rId6"/>
    <p:sldLayoutId id="2147483699" r:id="rId7"/>
    <p:sldLayoutId id="2147483700" r:id="rId8"/>
    <p:sldLayoutId id="2147483701" r:id="rId9"/>
    <p:sldLayoutId id="2147483695" r:id="rId10"/>
    <p:sldLayoutId id="2147483702" r:id="rId11"/>
    <p:sldLayoutId id="2147483696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1300"/>
            <a:ext cx="6400800" cy="32893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4376"/>
                </a:solidFill>
                <a:latin typeface="Times New Roman" pitchFamily="18" charset="0"/>
                <a:cs typeface="Times New Roman" pitchFamily="18" charset="0"/>
              </a:rPr>
              <a:t>Состояние мониторинга геологической среды в береговых зонах водных объектов, вопросы координации работ и информационного обмена между исполнителями</a:t>
            </a:r>
          </a:p>
          <a:p>
            <a:pPr eaLnBrk="1" hangingPunct="1"/>
            <a:endParaRPr lang="ru-RU" sz="2400" b="1" smtClean="0">
              <a:solidFill>
                <a:srgbClr val="00437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b="1" smtClean="0">
                <a:solidFill>
                  <a:srgbClr val="004376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eaLnBrk="1" hangingPunct="1"/>
            <a:r>
              <a:rPr lang="ru-RU" sz="1400" b="1" smtClean="0">
                <a:solidFill>
                  <a:srgbClr val="004376"/>
                </a:solidFill>
                <a:latin typeface="Times New Roman" pitchFamily="18" charset="0"/>
                <a:cs typeface="Times New Roman" pitchFamily="18" charset="0"/>
              </a:rPr>
              <a:t>Виктор Вартанович Маркарьян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149350" y="474663"/>
            <a:ext cx="7272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ФГУГП «ГИДРОСПЕЦГЕОЛОГИЯ»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ЦЕНТР ГОСУДАРСТВЕННОГО МОНИТОРИНГА СОСТОЯНИЯ  НЕДР</a:t>
            </a:r>
          </a:p>
        </p:txBody>
      </p:sp>
      <p:pic>
        <p:nvPicPr>
          <p:cNvPr id="15367" name="Picture 7" descr="Логотип_Гидроспец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528638"/>
            <a:ext cx="1341437" cy="1341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9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590550" y="1557338"/>
          <a:ext cx="7961313" cy="4460875"/>
        </p:xfrm>
        <a:graphic>
          <a:graphicData uri="http://schemas.openxmlformats.org/presentationml/2006/ole">
            <p:oleObj spid="_x0000_s19479" name="Диаграмма" r:id="rId3" imgW="5134026" imgH="2876590" progId="Excel.Chart.8">
              <p:embed/>
            </p:oleObj>
          </a:graphicData>
        </a:graphic>
      </p:graphicFrame>
      <p:sp>
        <p:nvSpPr>
          <p:cNvPr id="194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Чрезвычайные ситуации, вызванные активизацией береговых процессов, на территории Российской Федерации в период 2005-2009 г. г.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9" t="3851" r="2879"/>
          <a:stretch>
            <a:fillRect/>
          </a:stretch>
        </p:blipFill>
        <p:spPr>
          <a:xfrm>
            <a:off x="971550" y="1268413"/>
            <a:ext cx="6696075" cy="5256212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Участки активизации речной боковой эрозии в долинах приграничных рек  Амур и Уссури на которых прогнозируется смещение фарватера </a:t>
            </a:r>
            <a:r>
              <a:rPr lang="ru-RU" sz="1400" smtClean="0">
                <a:latin typeface="Times New Roman" pitchFamily="18" charset="0"/>
              </a:rPr>
              <a:t>(Дальневосточный РЦ ГМСН)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DSC0017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3009900"/>
            <a:ext cx="7408862" cy="2781300"/>
          </a:xfrm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Участок активного  размыва берегового уступа р.Уссури 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>(Дальневосточный РЦ ГМСН)</a:t>
            </a: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>
                <a:latin typeface="Times New Roman" pitchFamily="18" charset="0"/>
              </a:rPr>
              <a:t>Вопросы координации работ и информационного обмена между исполнителями</a:t>
            </a:r>
            <a:r>
              <a:rPr lang="ru-RU" smtClean="0"/>
              <a:t> </a:t>
            </a:r>
          </a:p>
        </p:txBody>
      </p:sp>
      <p:sp>
        <p:nvSpPr>
          <p:cNvPr id="30722" name="Rectangle 5"/>
          <p:cNvSpPr>
            <a:spLocks noGrp="1"/>
          </p:cNvSpPr>
          <p:nvPr>
            <p:ph sz="quarter" idx="1"/>
          </p:nvPr>
        </p:nvSpPr>
        <p:spPr>
          <a:xfrm>
            <a:off x="827088" y="1628775"/>
            <a:ext cx="3627437" cy="1649413"/>
          </a:xfrm>
        </p:spPr>
        <p:txBody>
          <a:bodyPr/>
          <a:lstStyle/>
          <a:p>
            <a:pPr eaLnBrk="1" hangingPunct="1"/>
            <a:r>
              <a:rPr lang="ru-RU" sz="1400" b="1" i="1" smtClean="0">
                <a:latin typeface="Times New Roman" pitchFamily="18" charset="0"/>
              </a:rPr>
              <a:t>Государственный мониторинг состояния недр </a:t>
            </a:r>
            <a:endParaRPr lang="ru-RU" sz="1400" smtClean="0">
              <a:latin typeface="Times New Roman" pitchFamily="18" charset="0"/>
            </a:endParaRP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Государственный мониторинг состояния недр является подсистемой единой государственной системы предупреждения и ликвидации чрезвычайных ситуаций (РОСЧС). В этом аспекте ГМСН исследует, прежде всего, </a:t>
            </a:r>
            <a:r>
              <a:rPr lang="ru-RU" sz="1400" b="1" i="1" smtClean="0">
                <a:latin typeface="Times New Roman" pitchFamily="18" charset="0"/>
              </a:rPr>
              <a:t>процессы разрушения массивов горных пород</a:t>
            </a:r>
            <a:r>
              <a:rPr lang="ru-RU" sz="1400" smtClean="0">
                <a:latin typeface="Times New Roman" pitchFamily="18" charset="0"/>
              </a:rPr>
              <a:t> и переформирования геологической среды, создающие разнонаправленные угрозы для населения и  антропогенных объектов.</a:t>
            </a:r>
          </a:p>
        </p:txBody>
      </p:sp>
      <p:sp>
        <p:nvSpPr>
          <p:cNvPr id="30723" name="Rectangle 6"/>
          <p:cNvSpPr>
            <a:spLocks noGrp="1"/>
          </p:cNvSpPr>
          <p:nvPr>
            <p:ph sz="quarter" idx="2"/>
          </p:nvPr>
        </p:nvSpPr>
        <p:spPr>
          <a:xfrm>
            <a:off x="4572000" y="1628775"/>
            <a:ext cx="3629025" cy="1649413"/>
          </a:xfrm>
        </p:spPr>
        <p:txBody>
          <a:bodyPr/>
          <a:lstStyle/>
          <a:p>
            <a:pPr eaLnBrk="1" hangingPunct="1"/>
            <a:r>
              <a:rPr lang="ru-RU" sz="1400" b="1" i="1" smtClean="0">
                <a:latin typeface="Times New Roman" pitchFamily="18" charset="0"/>
              </a:rPr>
              <a:t>Государственный мониторинг водных объектов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Государственный мониторинг водных объектов (включая мониторинг состояния дна и берегов водных объектов) осуществляется в целях: своевременного выявления и прогнозирования негативных процессов, влияющих </a:t>
            </a:r>
            <a:r>
              <a:rPr lang="ru-RU" sz="1400" b="1" i="1" smtClean="0">
                <a:latin typeface="Times New Roman" pitchFamily="18" charset="0"/>
              </a:rPr>
              <a:t>на качество воды в водных объектах и их состояние,</a:t>
            </a:r>
            <a:r>
              <a:rPr lang="ru-RU" sz="1400" smtClean="0">
                <a:latin typeface="Times New Roman" pitchFamily="18" charset="0"/>
              </a:rPr>
              <a:t> разработки и реализации мер по предотвращению негативных последствий этих процессов (Водный кодекс, Ст.30). </a:t>
            </a:r>
          </a:p>
        </p:txBody>
      </p:sp>
      <p:sp>
        <p:nvSpPr>
          <p:cNvPr id="30724" name="Rectangle 7"/>
          <p:cNvSpPr>
            <a:spLocks noGrp="1"/>
          </p:cNvSpPr>
          <p:nvPr>
            <p:ph type="body" sz="half" idx="3"/>
          </p:nvPr>
        </p:nvSpPr>
        <p:spPr>
          <a:xfrm>
            <a:off x="866775" y="4797425"/>
            <a:ext cx="7408863" cy="1649413"/>
          </a:xfrm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Общие задачи: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Координация работ и комплексирование исследований (создание скоординированных программ мониторинга)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Организация межведомственного информационного обмена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Интеграция мониторинговой информации в единой базе данных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idx="1"/>
          </p:nvPr>
        </p:nvSpPr>
        <p:spPr>
          <a:xfrm>
            <a:off x="2306638" y="723900"/>
            <a:ext cx="6624637" cy="19002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latin typeface="Times New Roman" pitchFamily="18" charset="0"/>
              </a:rPr>
              <a:t>Речная береговая эрозия :</a:t>
            </a:r>
            <a:endParaRPr lang="ru-RU" sz="1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нижнее  течение Волги и Дона, 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реки Северо-Западного Кавказа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реки Терско-Кумской равнины  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высокогорные реки Восточной части Северного Кавказа; 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среднее течение р. Урал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верховья р.Камы</a:t>
            </a:r>
          </a:p>
          <a:p>
            <a:pPr eaLnBrk="1" hangingPunct="1">
              <a:lnSpc>
                <a:spcPts val="12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населенные части долин р. Оби и  Иртыша </a:t>
            </a:r>
          </a:p>
          <a:p>
            <a:pPr eaLnBrk="1" hangingPunct="1">
              <a:lnSpc>
                <a:spcPts val="1200"/>
              </a:lnSpc>
              <a:buFont typeface="Bell MT" pitchFamily="18" charset="0"/>
              <a:buChar char="*"/>
            </a:pPr>
            <a:r>
              <a:rPr lang="ru-RU" sz="1200" b="1" smtClean="0">
                <a:latin typeface="Times New Roman" pitchFamily="18" charset="0"/>
              </a:rPr>
              <a:t>трансграничные реки юга Дальнего Востока</a:t>
            </a:r>
            <a:r>
              <a:rPr lang="ru-RU" sz="1200" smtClean="0"/>
              <a:t> </a:t>
            </a: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wrap="none"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Районы  и объекты, входившие в состав  наблюдательной сети  ГМСН за береговыми процессами</a:t>
            </a:r>
            <a:br>
              <a:rPr lang="ru-RU" sz="1400" b="1" smtClean="0">
                <a:latin typeface="Times New Roman" pitchFamily="18" charset="0"/>
              </a:rPr>
            </a:br>
            <a:endParaRPr lang="ru-RU" sz="1200" smtClean="0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339975" y="2759075"/>
            <a:ext cx="6481763" cy="184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i="1">
                <a:solidFill>
                  <a:schemeClr val="tx2"/>
                </a:solidFill>
                <a:cs typeface="Times New Roman" pitchFamily="18" charset="0"/>
              </a:rPr>
              <a:t>Абразионно-аккумулятивные процессы :</a:t>
            </a:r>
            <a:endParaRPr lang="ru-RU" sz="1400" b="1" i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южное побережье Таганрогского залива аккумулятивные формы Ейского полуострова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абразионные берега Таманского полуострова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Бугазско-Витязевская коса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Имеретинская бухта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побережье Каспийского моря от устья р. Сулак до г. Махачкала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Южно – Дагестанская область побережья Каспийского моря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абразионные берега о. Сахалин</a:t>
            </a:r>
            <a:endParaRPr lang="ru-RU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пересыпи Западной Камчатки</a:t>
            </a: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2354263" y="4700588"/>
            <a:ext cx="22320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i="1">
                <a:solidFill>
                  <a:schemeClr val="tx2"/>
                </a:solidFill>
                <a:cs typeface="Times New Roman" pitchFamily="18" charset="0"/>
              </a:rPr>
              <a:t>Водохранилища :</a:t>
            </a:r>
            <a:r>
              <a:rPr lang="ru-RU" i="1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Волгоградское, Цимлянское, Краснодарское, Рыбинское,</a:t>
            </a:r>
          </a:p>
          <a:p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 Куйбышевское, Чебоксарское, </a:t>
            </a:r>
          </a:p>
          <a:p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Саратовское, Волгоградское, Камские, Ириклинское, Новосибирское,  Красноярское, Братское, Зейское </a:t>
            </a:r>
          </a:p>
        </p:txBody>
      </p:sp>
      <p:pic>
        <p:nvPicPr>
          <p:cNvPr id="16389" name="Picture 11" descr="PA079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868863"/>
            <a:ext cx="1944688" cy="145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6877050" y="4816475"/>
            <a:ext cx="2114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rgbClr val="004376"/>
                </a:solidFill>
              </a:rPr>
              <a:t>Абразионные берега оз. Байкал</a:t>
            </a:r>
            <a:endParaRPr lang="ru-RU" sz="1400">
              <a:solidFill>
                <a:srgbClr val="004376"/>
              </a:solidFill>
              <a:latin typeface="Arial" charset="0"/>
            </a:endParaRPr>
          </a:p>
        </p:txBody>
      </p:sp>
      <p:pic>
        <p:nvPicPr>
          <p:cNvPr id="16391" name="Picture 13" descr="&amp;Mcy;&amp;ycy;&amp;scy; &amp;Kcy;&amp;acy;&amp;dcy;&amp;icy;&amp;lcy;&amp;softcy;&amp;ncy;&amp;y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868863"/>
            <a:ext cx="2087562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2" name="Рисунок 0" descr="IMG_4928 Зырянка 1.jpg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65113" y="1150938"/>
            <a:ext cx="1997075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068638"/>
            <a:ext cx="1944688" cy="14652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6" name="Object 20"/>
          <p:cNvGraphicFramePr>
            <a:graphicFrameLocks noGrp="1"/>
          </p:cNvGraphicFramePr>
          <p:nvPr>
            <p:ph idx="1"/>
          </p:nvPr>
        </p:nvGraphicFramePr>
        <p:xfrm>
          <a:off x="1204913" y="1997075"/>
          <a:ext cx="6838950" cy="3881438"/>
        </p:xfrm>
        <a:graphic>
          <a:graphicData uri="http://schemas.openxmlformats.org/presentationml/2006/ole">
            <p:oleObj spid="_x0000_s14356" name="Диаграмма" r:id="rId3" imgW="4867255" imgH="2762385" progId="Excel.Sheet.8">
              <p:embed/>
            </p:oleObj>
          </a:graphicData>
        </a:graphic>
      </p:graphicFrame>
      <p:sp>
        <p:nvSpPr>
          <p:cNvPr id="143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Количество наблюдательных участков за береговыми процессами в составе  ГМСН 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</a:rPr>
              <a:t>по состоянию на  2009г.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952500"/>
          </a:xfrm>
        </p:spPr>
        <p:txBody>
          <a:bodyPr/>
          <a:lstStyle/>
          <a:p>
            <a:pPr marL="609600" indent="-609600" eaLnBrk="1" hangingPunct="1">
              <a:lnSpc>
                <a:spcPct val="60000"/>
              </a:lnSpc>
              <a:buFont typeface="Arial" charset="0"/>
              <a:buNone/>
            </a:pPr>
            <a:r>
              <a:rPr lang="ru-RU" sz="500" smtClean="0">
                <a:latin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150000"/>
              </a:lnSpc>
              <a:buFont typeface="Symbol" pitchFamily="18" charset="2"/>
              <a:buNone/>
            </a:pPr>
            <a:r>
              <a:rPr lang="ru-RU" sz="400" b="1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</a:rPr>
              <a:t>В районах с высокой активностью береговых процессов для информационного обеспечения мероприятий по предотвращению ЧС, в составе ГМСН, решались следующие задачи:</a:t>
            </a:r>
            <a:r>
              <a:rPr lang="ru-RU" sz="400" b="1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60000"/>
              </a:lnSpc>
              <a:buFont typeface="Arial" charset="0"/>
              <a:buNone/>
            </a:pPr>
            <a:endParaRPr lang="ru-RU" sz="5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60000"/>
              </a:lnSpc>
              <a:buFont typeface="Arial" charset="0"/>
              <a:buNone/>
            </a:pPr>
            <a:r>
              <a:rPr lang="ru-RU" sz="500" smtClean="0">
                <a:latin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60000"/>
              </a:lnSpc>
              <a:buFont typeface="Arial" charset="0"/>
              <a:buNone/>
            </a:pPr>
            <a:endParaRPr lang="ru-RU" sz="5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60000"/>
              </a:lnSpc>
              <a:buFont typeface="Arial" charset="0"/>
              <a:buNone/>
            </a:pPr>
            <a:endParaRPr lang="ru-RU" sz="5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60000"/>
              </a:lnSpc>
              <a:buFont typeface="Arial" charset="0"/>
              <a:buNone/>
            </a:pPr>
            <a:r>
              <a:rPr lang="ru-RU" sz="500" b="1" smtClean="0">
                <a:latin typeface="Times New Roman" pitchFamily="18" charset="0"/>
              </a:rPr>
              <a:t>	</a:t>
            </a:r>
            <a:endParaRPr lang="ru-RU" sz="400" b="1" smtClean="0">
              <a:latin typeface="Times New Roman" pitchFamily="18" charset="0"/>
            </a:endParaRP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979613" y="2644775"/>
            <a:ext cx="48783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Bell MT" pitchFamily="18" charset="0"/>
              <a:buChar char="*"/>
            </a:pPr>
            <a:r>
              <a:rPr lang="ru-RU" sz="1400" b="1">
                <a:solidFill>
                  <a:srgbClr val="004376"/>
                </a:solidFill>
              </a:rPr>
              <a:t>Учет современных проявлений геологических процессов на основе их картирования и ведения баз данных</a:t>
            </a:r>
          </a:p>
          <a:p>
            <a:pPr marL="342900" indent="-342900">
              <a:buFont typeface="Bell MT" pitchFamily="18" charset="0"/>
              <a:buChar char="*"/>
            </a:pPr>
            <a:endParaRPr lang="ru-RU" sz="1400" b="1">
              <a:solidFill>
                <a:srgbClr val="004376"/>
              </a:solidFill>
            </a:endParaRPr>
          </a:p>
          <a:p>
            <a:pPr marL="342900" indent="-342900">
              <a:buFont typeface="Bell MT" pitchFamily="18" charset="0"/>
              <a:buChar char="*"/>
            </a:pPr>
            <a:r>
              <a:rPr lang="ru-RU" sz="1400" b="1">
                <a:solidFill>
                  <a:srgbClr val="004376"/>
                </a:solidFill>
              </a:rPr>
              <a:t>Наблюдения за динамикой проявлений процессов, оценка регионального режима их активности и воздействий на хозяйственные объекты и земли различного назначения</a:t>
            </a:r>
          </a:p>
          <a:p>
            <a:pPr marL="342900" indent="-342900">
              <a:buFont typeface="Bell MT" pitchFamily="18" charset="0"/>
              <a:buChar char="*"/>
            </a:pPr>
            <a:endParaRPr lang="ru-RU" sz="1400" b="1">
              <a:solidFill>
                <a:srgbClr val="004376"/>
              </a:solidFill>
            </a:endParaRPr>
          </a:p>
          <a:p>
            <a:pPr marL="342900" indent="-342900">
              <a:buFont typeface="Bell MT" pitchFamily="18" charset="0"/>
              <a:buChar char="*"/>
            </a:pPr>
            <a:r>
              <a:rPr lang="ru-RU" sz="1400" b="1">
                <a:solidFill>
                  <a:srgbClr val="004376"/>
                </a:solidFill>
              </a:rPr>
              <a:t>Краткосрочный прогноз фоновой активности процессов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Пример катастрофического развития речной эрозии: динамика процесса на  Чулым в п. Комсомольск Томской области (</a:t>
            </a:r>
            <a:r>
              <a:rPr lang="ru-RU" sz="1400" smtClean="0">
                <a:latin typeface="Times New Roman" pitchFamily="18" charset="0"/>
              </a:rPr>
              <a:t>аэроснимок 2001 г., линией показано положение бровки в 2004 г</a:t>
            </a:r>
            <a:r>
              <a:rPr lang="ru-RU" sz="1400" b="1" smtClean="0">
                <a:latin typeface="Times New Roman" pitchFamily="18" charset="0"/>
              </a:rPr>
              <a:t>.)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</a:rPr>
              <a:t>(РЦ ГМСН по Сибирскому федеральному округу)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196975"/>
            <a:ext cx="640873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68313" y="1489075"/>
            <a:ext cx="8497887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057400" lvl="4" indent="-2286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i="1">
                <a:solidFill>
                  <a:srgbClr val="0070C0"/>
                </a:solidFill>
                <a:cs typeface="Times New Roman" pitchFamily="18" charset="0"/>
              </a:rPr>
              <a:t>2002г.</a:t>
            </a:r>
            <a:r>
              <a:rPr lang="ru-RU" sz="1400" i="1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indent="457200" algn="just" eaLnBrk="0" hangingPunct="0">
              <a:lnSpc>
                <a:spcPct val="80000"/>
              </a:lnSpc>
              <a:spcBef>
                <a:spcPct val="20000"/>
              </a:spcBef>
              <a:buFont typeface="Bell MT" pitchFamily="18" charset="0"/>
              <a:buChar char="*"/>
            </a:pPr>
            <a:r>
              <a:rPr lang="ru-RU" sz="1400" b="1" i="1">
                <a:solidFill>
                  <a:srgbClr val="0070C0"/>
                </a:solidFill>
                <a:cs typeface="Times New Roman" pitchFamily="18" charset="0"/>
              </a:rPr>
              <a:t>Кавказ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ru-RU" sz="1400" b="1" i="1">
                <a:solidFill>
                  <a:srgbClr val="0070C0"/>
                </a:solidFill>
                <a:cs typeface="Times New Roman" pitchFamily="18" charset="0"/>
              </a:rPr>
              <a:t>Сибирь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,  </a:t>
            </a:r>
            <a:r>
              <a:rPr lang="ru-RU" sz="1400" b="1" i="1">
                <a:solidFill>
                  <a:srgbClr val="0070C0"/>
                </a:solidFill>
                <a:cs typeface="Times New Roman" pitchFamily="18" charset="0"/>
              </a:rPr>
              <a:t>Дальний Восток</a:t>
            </a:r>
          </a:p>
          <a:p>
            <a:pPr indent="4572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400">
              <a:solidFill>
                <a:srgbClr val="0070C0"/>
              </a:solidFill>
            </a:endParaRPr>
          </a:p>
          <a:p>
            <a:pPr marL="2057400" lvl="4" indent="-2286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i="1">
                <a:solidFill>
                  <a:srgbClr val="0070C0"/>
                </a:solidFill>
                <a:cs typeface="Times New Roman" pitchFamily="18" charset="0"/>
              </a:rPr>
              <a:t>2005-2006 г.г.</a:t>
            </a:r>
            <a:r>
              <a:rPr lang="ru-RU" sz="160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ru-RU" sz="1600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низовья р. Волги</a:t>
            </a:r>
            <a:r>
              <a:rPr lang="ru-RU" sz="140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lang="ru-RU" sz="1400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среднее и нижнее течение рек Западного Кавказа</a:t>
            </a: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Центрального Кавказа</a:t>
            </a:r>
            <a:r>
              <a:rPr lang="ru-RU" sz="140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нижнее течение р. Терек</a:t>
            </a:r>
            <a:r>
              <a:rPr lang="ru-RU" sz="140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Иркутской, Омской област</a:t>
            </a:r>
            <a:r>
              <a:rPr lang="ru-RU" sz="1400" b="1">
                <a:solidFill>
                  <a:srgbClr val="0070C0"/>
                </a:solidFill>
              </a:rPr>
              <a:t>ей,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Республик</a:t>
            </a:r>
            <a:r>
              <a:rPr lang="ru-RU" sz="1400" b="1">
                <a:solidFill>
                  <a:srgbClr val="0070C0"/>
                </a:solidFill>
              </a:rPr>
              <a:t>и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Алтай</a:t>
            </a:r>
            <a:r>
              <a:rPr lang="ru-RU" sz="1400" b="1">
                <a:solidFill>
                  <a:srgbClr val="0070C0"/>
                </a:solidFill>
              </a:rPr>
              <a:t>, 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Байкальской  горной области </a:t>
            </a: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Приморско</a:t>
            </a:r>
            <a:r>
              <a:rPr lang="ru-RU" sz="1400" b="1">
                <a:solidFill>
                  <a:srgbClr val="0070C0"/>
                </a:solidFill>
              </a:rPr>
              <a:t>го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и Камчатско</a:t>
            </a:r>
            <a:r>
              <a:rPr lang="ru-RU" sz="1400" b="1">
                <a:solidFill>
                  <a:srgbClr val="0070C0"/>
                </a:solidFill>
              </a:rPr>
              <a:t>го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кра</a:t>
            </a:r>
            <a:r>
              <a:rPr lang="ru-RU" sz="1400" b="1">
                <a:solidFill>
                  <a:srgbClr val="0070C0"/>
                </a:solidFill>
              </a:rPr>
              <a:t>ев </a:t>
            </a: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</a:pPr>
            <a:endParaRPr lang="ru-RU" sz="1400">
              <a:solidFill>
                <a:srgbClr val="0070C0"/>
              </a:solidFill>
            </a:endParaRPr>
          </a:p>
          <a:p>
            <a:pPr marL="2057400" lvl="4" indent="-228600" algn="just" eaLnBrk="0" hangingPunct="0">
              <a:buFont typeface="Wingdings" pitchFamily="2" charset="2"/>
              <a:buChar char="Ø"/>
            </a:pPr>
            <a:r>
              <a:rPr lang="ru-RU" sz="1600" b="1" i="1">
                <a:solidFill>
                  <a:srgbClr val="0070C0"/>
                </a:solidFill>
                <a:cs typeface="Times New Roman" pitchFamily="18" charset="0"/>
              </a:rPr>
              <a:t>2007-2008г.г. </a:t>
            </a:r>
            <a:endParaRPr lang="ru-RU" sz="1600" b="1" i="1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р. Урал и  крупные  притоки – р.р. Сакмара и Илек</a:t>
            </a:r>
            <a:endParaRPr lang="ru-RU" sz="1400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Томской области</a:t>
            </a:r>
            <a:r>
              <a:rPr lang="ru-RU" sz="140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Камчатского и Приморского краев</a:t>
            </a:r>
          </a:p>
          <a:p>
            <a:pPr indent="457200" algn="just" eaLnBrk="0" hangingPunct="0"/>
            <a:endParaRPr lang="ru-RU" sz="1400" b="1">
              <a:solidFill>
                <a:srgbClr val="0070C0"/>
              </a:solidFill>
            </a:endParaRPr>
          </a:p>
          <a:p>
            <a:pPr marL="2057400" lvl="4" indent="-228600" algn="just" eaLnBrk="0" hangingPunct="0">
              <a:buFont typeface="Wingdings" pitchFamily="2" charset="2"/>
              <a:buChar char="Ø"/>
            </a:pPr>
            <a:r>
              <a:rPr lang="ru-RU" sz="1600" b="1" i="1">
                <a:solidFill>
                  <a:srgbClr val="0070C0"/>
                </a:solidFill>
                <a:cs typeface="Times New Roman" pitchFamily="18" charset="0"/>
              </a:rPr>
              <a:t>2008-2009г.г. </a:t>
            </a:r>
            <a:endParaRPr lang="ru-RU" sz="1600" b="1" i="1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восточной части Кавказа</a:t>
            </a:r>
            <a:endParaRPr lang="ru-RU" sz="1400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Республики Алтай</a:t>
            </a:r>
            <a:r>
              <a:rPr lang="ru-RU" sz="140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юга Дальневосточного федерального округа</a:t>
            </a:r>
            <a:r>
              <a:rPr lang="ru-RU" sz="1400" i="1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indent="457200" algn="just" eaLnBrk="0" hangingPunct="0"/>
            <a:endParaRPr lang="ru-RU" sz="1400" i="1">
              <a:solidFill>
                <a:srgbClr val="0070C0"/>
              </a:solidFill>
              <a:cs typeface="Times New Roman" pitchFamily="18" charset="0"/>
            </a:endParaRPr>
          </a:p>
          <a:p>
            <a:pPr marL="2057400" lvl="4" indent="-228600" algn="just" eaLnBrk="0" hangingPunct="0">
              <a:buFont typeface="Wingdings" pitchFamily="2" charset="2"/>
              <a:buChar char="Ø"/>
            </a:pPr>
            <a:r>
              <a:rPr lang="ru-RU" sz="1600" b="1" i="1">
                <a:solidFill>
                  <a:srgbClr val="0070C0"/>
                </a:solidFill>
                <a:cs typeface="Times New Roman" pitchFamily="18" charset="0"/>
              </a:rPr>
              <a:t>2010г.</a:t>
            </a:r>
            <a:endParaRPr lang="ru-RU" sz="1600" b="1" i="1">
              <a:solidFill>
                <a:srgbClr val="0070C0"/>
              </a:solidFill>
            </a:endParaRPr>
          </a:p>
          <a:p>
            <a:pPr indent="457200" algn="just" eaLnBrk="0" hangingPunct="0">
              <a:buFont typeface="Bell MT" pitchFamily="18" charset="0"/>
              <a:buChar char="*"/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реки Туапсинского, Геленджикского и Апшеронского районов Краснодарского края</a:t>
            </a:r>
            <a:endParaRPr lang="ru-RU" sz="1400">
              <a:solidFill>
                <a:srgbClr val="0070C0"/>
              </a:solidFill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8569325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 eaLnBrk="0" hangingPunct="0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Региональные активизация речной береговой эрозии зафиксированы </a:t>
            </a:r>
          </a:p>
          <a:p>
            <a:pPr indent="457200" algn="ctr" eaLnBrk="0" hangingPunct="0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в 2002, 2005-2006, 2008-2009 и 2010 г.г.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Диаграмма 2"/>
          <p:cNvPicPr>
            <a:picLocks noGrp="1" noChangeArrowheads="1"/>
          </p:cNvPicPr>
          <p:nvPr>
            <p:ph idx="1"/>
          </p:nvPr>
        </p:nvPicPr>
        <p:blipFill>
          <a:blip r:embed="rId2"/>
          <a:srcRect b="-34"/>
          <a:stretch>
            <a:fillRect/>
          </a:stretch>
        </p:blipFill>
        <p:spPr>
          <a:xfrm>
            <a:off x="1547813" y="1268413"/>
            <a:ext cx="6337300" cy="5040312"/>
          </a:xfrm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Зависимость активности речной береговой эрозии от гидрометеорологических факторов 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>(р. Обь, г. Колпашево, Томская область; РЦ ГМСН по Сибирскому федеральному округу)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</p:nvPr>
        </p:nvSpPr>
        <p:spPr>
          <a:xfrm>
            <a:off x="1187450" y="2276475"/>
            <a:ext cx="6913563" cy="3240088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i="1" smtClean="0">
                <a:latin typeface="Times New Roman" pitchFamily="18" charset="0"/>
              </a:rPr>
              <a:t>2003-2004г.г.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Каспийское  побережье Республики Дагестан</a:t>
            </a:r>
            <a:r>
              <a:rPr lang="ru-RU" sz="1400" smtClean="0">
                <a:latin typeface="Times New Roman" pitchFamily="18" charset="0"/>
              </a:rPr>
              <a:t> (на участке Махачкала-Каспийск)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Ейское побережье Азовского моря и Черноморское побережье Таманского полуострова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Char char="–"/>
            </a:pPr>
            <a:endParaRPr lang="ru-RU" sz="1400" smtClean="0">
              <a:latin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i="1" smtClean="0">
                <a:latin typeface="Times New Roman" pitchFamily="18" charset="0"/>
              </a:rPr>
              <a:t>2005-2007 г.г.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Имеретинская бухта (2007г.)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Южно – Дагестанская область Каспийского побережья 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абразионные  берега дальневосточных морей в пределах Камчатского края и Сахалина (2006г.)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b="1" smtClean="0">
              <a:latin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i="1" smtClean="0">
                <a:latin typeface="Times New Roman" pitchFamily="18" charset="0"/>
              </a:rPr>
              <a:t>2008-2009г.г.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Имеретинская бухта (2009г.)</a:t>
            </a:r>
          </a:p>
          <a:p>
            <a:pPr eaLnBrk="1" hangingPunct="1">
              <a:lnSpc>
                <a:spcPct val="80000"/>
              </a:lnSpc>
              <a:buFont typeface="Bell MT" pitchFamily="18" charset="0"/>
              <a:buChar char="*"/>
            </a:pPr>
            <a:r>
              <a:rPr lang="ru-RU" sz="1400" b="1" smtClean="0">
                <a:latin typeface="Times New Roman" pitchFamily="18" charset="0"/>
              </a:rPr>
              <a:t>абразионные  участки дальневосточных  морей в пределах Камчатского края и Сахалина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8435975" cy="503238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Активизации абразионного процесса  зафиксированы в 2003-2004, 2005-2007, 2008 - 2009г.г.</a:t>
            </a:r>
            <a:r>
              <a:rPr lang="ru-RU" sz="36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048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</a:rPr>
              <a:t>Активизации процессов переработки берегов водохранилищ  фиксировались в основном в Приволжском федеральном округе: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latin typeface="Times New Roman" pitchFamily="18" charset="0"/>
            </a:endParaRPr>
          </a:p>
        </p:txBody>
      </p:sp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/>
          <a:srcRect l="7169" t="1566" r="7169" b="2129"/>
          <a:stretch>
            <a:fillRect/>
          </a:stretch>
        </p:blipFill>
        <p:spPr bwMode="auto">
          <a:xfrm>
            <a:off x="198438" y="2851150"/>
            <a:ext cx="59055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011863" y="5084763"/>
            <a:ext cx="29527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4376"/>
                </a:solidFill>
              </a:rPr>
              <a:t>Величины отступания </a:t>
            </a:r>
          </a:p>
          <a:p>
            <a:r>
              <a:rPr lang="ru-RU" b="1">
                <a:solidFill>
                  <a:srgbClr val="004376"/>
                </a:solidFill>
              </a:rPr>
              <a:t>абразионного уступа левого берега Волгоградского водохранилища и высоты паводка  </a:t>
            </a:r>
            <a:r>
              <a:rPr lang="ru-RU">
                <a:solidFill>
                  <a:srgbClr val="004376"/>
                </a:solidFill>
              </a:rPr>
              <a:t>(ТЦ ГМСН по Саратовской области)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00575" y="1247775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14550" y="1695450"/>
            <a:ext cx="45243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Bell MT" pitchFamily="18" charset="0"/>
              <a:buChar char="*"/>
            </a:pPr>
            <a:r>
              <a:rPr lang="ru-RU" sz="1400" b="1">
                <a:solidFill>
                  <a:schemeClr val="tx2"/>
                </a:solidFill>
              </a:rPr>
              <a:t>в Республике  Татарстан – в </a:t>
            </a:r>
            <a:r>
              <a:rPr lang="ru-RU" sz="1400" b="1" i="1">
                <a:solidFill>
                  <a:schemeClr val="tx2"/>
                </a:solidFill>
              </a:rPr>
              <a:t>2006-2007гг.</a:t>
            </a:r>
          </a:p>
          <a:p>
            <a:pPr>
              <a:buClr>
                <a:schemeClr val="hlink"/>
              </a:buClr>
              <a:buFont typeface="Bell MT" pitchFamily="18" charset="0"/>
              <a:buChar char="*"/>
            </a:pPr>
            <a:r>
              <a:rPr lang="ru-RU" sz="1400" b="1">
                <a:solidFill>
                  <a:schemeClr val="tx2"/>
                </a:solidFill>
              </a:rPr>
              <a:t>в Пермском крае – в </a:t>
            </a:r>
            <a:r>
              <a:rPr lang="ru-RU" sz="1400" b="1" i="1">
                <a:solidFill>
                  <a:schemeClr val="tx2"/>
                </a:solidFill>
              </a:rPr>
              <a:t>2006-2008гг.</a:t>
            </a:r>
          </a:p>
          <a:p>
            <a:pPr>
              <a:buClr>
                <a:schemeClr val="hlink"/>
              </a:buClr>
              <a:buFont typeface="Bell MT" pitchFamily="18" charset="0"/>
              <a:buChar char="*"/>
            </a:pPr>
            <a:r>
              <a:rPr lang="ru-RU" sz="1400" b="1">
                <a:solidFill>
                  <a:schemeClr val="tx2"/>
                </a:solidFill>
              </a:rPr>
              <a:t>в Оренбургской области – в </a:t>
            </a:r>
            <a:r>
              <a:rPr lang="ru-RU" sz="1400" b="1" i="1">
                <a:solidFill>
                  <a:schemeClr val="tx2"/>
                </a:solidFill>
              </a:rPr>
              <a:t>2007-2008гг.</a:t>
            </a:r>
          </a:p>
          <a:p>
            <a:pPr>
              <a:buClr>
                <a:schemeClr val="hlink"/>
              </a:buClr>
              <a:buFont typeface="Bell MT" pitchFamily="18" charset="0"/>
              <a:buChar char="*"/>
            </a:pPr>
            <a:r>
              <a:rPr lang="ru-RU" sz="1400" b="1">
                <a:solidFill>
                  <a:schemeClr val="tx2"/>
                </a:solidFill>
              </a:rPr>
              <a:t>в Саратовской области – в </a:t>
            </a:r>
            <a:r>
              <a:rPr lang="ru-RU" sz="1400" b="1" i="1">
                <a:solidFill>
                  <a:schemeClr val="tx2"/>
                </a:solidFill>
              </a:rPr>
              <a:t>2008г.</a:t>
            </a:r>
            <a:r>
              <a:rPr lang="ru-RU" i="1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1342</TotalTime>
  <Words>627</Words>
  <Application>Microsoft Office PowerPoint</Application>
  <PresentationFormat>Экран (4:3)</PresentationFormat>
  <Paragraphs>105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Times New Roman</vt:lpstr>
      <vt:lpstr>Arial</vt:lpstr>
      <vt:lpstr>Candara</vt:lpstr>
      <vt:lpstr>Symbol</vt:lpstr>
      <vt:lpstr>Calibri</vt:lpstr>
      <vt:lpstr>Bell MT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Диаграмма</vt:lpstr>
      <vt:lpstr>Слайд 1</vt:lpstr>
      <vt:lpstr>Районы  и объекты, входившие в состав  наблюдательной сети  ГМСН за береговыми процессами </vt:lpstr>
      <vt:lpstr>Количество наблюдательных участков за береговыми процессами в составе  ГМСН  по состоянию на  2009г.</vt:lpstr>
      <vt:lpstr>Слайд 4</vt:lpstr>
      <vt:lpstr>Пример катастрофического развития речной эрозии: динамика процесса на  Чулым в п. Комсомольск Томской области (аэроснимок 2001 г., линией показано положение бровки в 2004 г.)  (РЦ ГМСН по Сибирскому федеральному округу)</vt:lpstr>
      <vt:lpstr>Слайд 6</vt:lpstr>
      <vt:lpstr>Зависимость активности речной береговой эрозии от гидрометеорологических факторов  (р. Обь, г. Колпашево, Томская область; РЦ ГМСН по Сибирскому федеральному округу)</vt:lpstr>
      <vt:lpstr>Активизации абразионного процесса  зафиксированы в 2003-2004, 2005-2007, 2008 - 2009г.г. </vt:lpstr>
      <vt:lpstr>Слайд 9</vt:lpstr>
      <vt:lpstr>Чрезвычайные ситуации, вызванные активизацией береговых процессов, на территории Российской Федерации в период 2005-2009 г. г.</vt:lpstr>
      <vt:lpstr>Участки активизации речной боковой эрозии в долинах приграничных рек  Амур и Уссури на которых прогнозируется смещение фарватера (Дальневосточный РЦ ГМСН)</vt:lpstr>
      <vt:lpstr>Участок активного  размыва берегового уступа р.Уссури  (Дальневосточный РЦ ГМСН)</vt:lpstr>
      <vt:lpstr>Вопросы координации работ и информационного обмена между исполнителями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Маркарян</dc:creator>
  <cp:lastModifiedBy>User</cp:lastModifiedBy>
  <cp:revision>78</cp:revision>
  <dcterms:created xsi:type="dcterms:W3CDTF">2013-04-25T07:14:55Z</dcterms:created>
  <dcterms:modified xsi:type="dcterms:W3CDTF">2013-05-21T10:06:20Z</dcterms:modified>
</cp:coreProperties>
</file>