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342" r:id="rId3"/>
    <p:sldId id="321" r:id="rId4"/>
    <p:sldId id="309" r:id="rId5"/>
    <p:sldId id="308" r:id="rId6"/>
    <p:sldId id="280" r:id="rId7"/>
    <p:sldId id="281" r:id="rId8"/>
    <p:sldId id="284" r:id="rId9"/>
    <p:sldId id="286" r:id="rId10"/>
    <p:sldId id="324" r:id="rId11"/>
    <p:sldId id="287" r:id="rId12"/>
    <p:sldId id="323" r:id="rId13"/>
    <p:sldId id="290" r:id="rId14"/>
    <p:sldId id="316" r:id="rId15"/>
    <p:sldId id="291" r:id="rId16"/>
    <p:sldId id="313" r:id="rId17"/>
    <p:sldId id="292" r:id="rId18"/>
    <p:sldId id="294" r:id="rId19"/>
    <p:sldId id="317" r:id="rId20"/>
    <p:sldId id="345" r:id="rId21"/>
    <p:sldId id="264" r:id="rId22"/>
    <p:sldId id="265" r:id="rId23"/>
    <p:sldId id="266" r:id="rId24"/>
    <p:sldId id="268" r:id="rId25"/>
    <p:sldId id="270" r:id="rId26"/>
    <p:sldId id="272" r:id="rId27"/>
    <p:sldId id="273" r:id="rId28"/>
    <p:sldId id="325" r:id="rId29"/>
    <p:sldId id="274" r:id="rId30"/>
    <p:sldId id="346" r:id="rId31"/>
    <p:sldId id="347" r:id="rId32"/>
    <p:sldId id="348" r:id="rId33"/>
    <p:sldId id="349" r:id="rId34"/>
    <p:sldId id="350" r:id="rId35"/>
    <p:sldId id="352" r:id="rId36"/>
    <p:sldId id="351" r:id="rId37"/>
    <p:sldId id="331" r:id="rId38"/>
    <p:sldId id="334" r:id="rId39"/>
    <p:sldId id="34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AF5BE-0A30-46AD-921A-81FE1BFE3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76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40959-E79A-49C7-949B-0452757A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1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DE31463-36BB-467F-BC4D-09E53A83C24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55B5FB5-DF24-4538-A64D-760AD5059F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ukoil-kmn.com/1998/img/d6-maxi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378497"/>
            <a:ext cx="8640960" cy="36004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Опыт производственного экологического мониторинга </a:t>
            </a:r>
            <a:r>
              <a:rPr lang="ru-RU" sz="3200" b="1" dirty="0" err="1" smtClean="0"/>
              <a:t>Кравцовского</a:t>
            </a:r>
            <a:r>
              <a:rPr lang="ru-RU" sz="3200" b="1" dirty="0" smtClean="0"/>
              <a:t> нефтяного месторождения </a:t>
            </a:r>
            <a:br>
              <a:rPr lang="ru-RU" sz="3200" b="1" dirty="0" smtClean="0"/>
            </a:br>
            <a:r>
              <a:rPr lang="ru-RU" sz="3200" b="1" dirty="0" smtClean="0"/>
              <a:t>(Юго-Восточная Балтика, 2003-2012 гг.)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88640"/>
            <a:ext cx="6400800" cy="1152128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cap="all" dirty="0" smtClean="0">
                <a:solidFill>
                  <a:srgbClr val="0070C0"/>
                </a:solidFill>
              </a:rPr>
              <a:t>Круглый </a:t>
            </a:r>
            <a:r>
              <a:rPr lang="ru-RU" sz="6400" b="1" cap="all" dirty="0">
                <a:solidFill>
                  <a:srgbClr val="0070C0"/>
                </a:solidFill>
              </a:rPr>
              <a:t>стол</a:t>
            </a:r>
            <a:endParaRPr lang="ru-RU" sz="6400" dirty="0">
              <a:solidFill>
                <a:srgbClr val="0070C0"/>
              </a:solidFill>
            </a:endParaRPr>
          </a:p>
          <a:p>
            <a:r>
              <a:rPr lang="ru-RU" sz="6400" b="1" dirty="0">
                <a:solidFill>
                  <a:srgbClr val="0070C0"/>
                </a:solidFill>
              </a:rPr>
              <a:t>«Мониторинг состояния геологической среды береговых зон морей, крупных озерных водоемов и рек»</a:t>
            </a:r>
            <a:endParaRPr lang="ru-RU" sz="6400" dirty="0">
              <a:solidFill>
                <a:srgbClr val="0070C0"/>
              </a:solidFill>
            </a:endParaRPr>
          </a:p>
          <a:p>
            <a:r>
              <a:rPr lang="ru-RU" sz="6400" b="1" dirty="0">
                <a:solidFill>
                  <a:srgbClr val="0070C0"/>
                </a:solidFill>
              </a:rPr>
              <a:t>22-2</a:t>
            </a:r>
            <a:r>
              <a:rPr lang="en-US" sz="6400" b="1" dirty="0">
                <a:solidFill>
                  <a:srgbClr val="0070C0"/>
                </a:solidFill>
              </a:rPr>
              <a:t>3 </a:t>
            </a:r>
            <a:r>
              <a:rPr lang="ru-RU" sz="6400" b="1" dirty="0">
                <a:solidFill>
                  <a:srgbClr val="0070C0"/>
                </a:solidFill>
              </a:rPr>
              <a:t>мая 2013, Санкт-Петербург</a:t>
            </a:r>
            <a:endParaRPr lang="ru-RU" sz="6400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5517232"/>
            <a:ext cx="5359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В.В. Сивков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Институт океанологии им. П.П. </a:t>
            </a:r>
            <a:r>
              <a:rPr lang="ru-RU" dirty="0" err="1" smtClean="0">
                <a:solidFill>
                  <a:srgbClr val="0070C0"/>
                </a:solidFill>
              </a:rPr>
              <a:t>Ширшова</a:t>
            </a:r>
            <a:r>
              <a:rPr lang="ru-RU" dirty="0" smtClean="0">
                <a:solidFill>
                  <a:srgbClr val="0070C0"/>
                </a:solidFill>
              </a:rPr>
              <a:t> РАН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Атлантическое отделение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181_8107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79613" y="182563"/>
            <a:ext cx="490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003399"/>
                </a:solidFill>
                <a:ea typeface="宋体" pitchFamily="2" charset="-122"/>
              </a:rPr>
              <a:t>Operating system of monitoring:</a:t>
            </a:r>
            <a:endParaRPr lang="ru-RU" sz="2400" b="1">
              <a:solidFill>
                <a:srgbClr val="003399"/>
              </a:solidFill>
            </a:endParaRPr>
          </a:p>
        </p:txBody>
      </p:sp>
      <p:pic>
        <p:nvPicPr>
          <p:cNvPr id="7173" name="Picture 5" descr="000002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67" y="4293096"/>
            <a:ext cx="2913265" cy="2185988"/>
          </a:xfrm>
          <a:noFill/>
        </p:spPr>
      </p:pic>
      <p:pic>
        <p:nvPicPr>
          <p:cNvPr id="7174" name="Picture 6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2924175" cy="2187575"/>
          </a:xfrm>
          <a:noFill/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725738" y="3716338"/>
            <a:ext cx="2832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ea typeface="宋体" pitchFamily="2" charset="-122"/>
              </a:rPr>
              <a:t>3. Satellite monitoring</a:t>
            </a:r>
            <a:endParaRPr lang="ru-RU" sz="2000" b="1">
              <a:solidFill>
                <a:srgbClr val="003399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50863" y="847725"/>
            <a:ext cx="263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ea typeface="宋体" pitchFamily="2" charset="-122"/>
              </a:rPr>
              <a:t>1. Open sea surveys</a:t>
            </a:r>
            <a:endParaRPr lang="ru-RU" sz="2000" b="1">
              <a:solidFill>
                <a:srgbClr val="003399"/>
              </a:solidFill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237163" y="722313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ea typeface="宋体" pitchFamily="2" charset="-122"/>
              </a:rPr>
              <a:t>2. Coastal surveys</a:t>
            </a:r>
            <a:endParaRPr lang="ru-RU" sz="2000" b="1">
              <a:solidFill>
                <a:srgbClr val="003399"/>
              </a:solidFill>
            </a:endParaRPr>
          </a:p>
        </p:txBody>
      </p:sp>
      <p:pic>
        <p:nvPicPr>
          <p:cNvPr id="7178" name="Picture 11" descr="164_64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168400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539" y="1124744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Региональный мониторинг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endParaRPr lang="ru-RU" sz="2800" b="1" i="1" dirty="0" smtClean="0">
              <a:solidFill>
                <a:srgbClr val="0070C0"/>
              </a:solidFill>
            </a:endParaRPr>
          </a:p>
          <a:p>
            <a:endParaRPr lang="ru-RU" sz="2800" b="1" i="1" dirty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проводится </a:t>
            </a:r>
            <a:r>
              <a:rPr lang="ru-RU" sz="2800" dirty="0">
                <a:solidFill>
                  <a:srgbClr val="0070C0"/>
                </a:solidFill>
              </a:rPr>
              <a:t>с целью выявления </a:t>
            </a:r>
            <a:r>
              <a:rPr lang="ru-RU" sz="2800" b="1" dirty="0">
                <a:solidFill>
                  <a:srgbClr val="0070C0"/>
                </a:solidFill>
              </a:rPr>
              <a:t>долговременных изменений </a:t>
            </a:r>
            <a:r>
              <a:rPr lang="ru-RU" sz="2800" dirty="0">
                <a:solidFill>
                  <a:srgbClr val="0070C0"/>
                </a:solidFill>
              </a:rPr>
              <a:t>основных параметров экосистемы под влиянием природных и антропогенных </a:t>
            </a:r>
            <a:r>
              <a:rPr lang="ru-RU" sz="2800" dirty="0" smtClean="0">
                <a:solidFill>
                  <a:srgbClr val="0070C0"/>
                </a:solidFill>
              </a:rPr>
              <a:t>факторов). 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По </a:t>
            </a:r>
            <a:r>
              <a:rPr lang="ru-RU" sz="2800" dirty="0">
                <a:solidFill>
                  <a:srgbClr val="0070C0"/>
                </a:solidFill>
              </a:rPr>
              <a:t>своим целям, задачам и методологии региональный мониторинг приближается к долгосрочным исследовательским программам </a:t>
            </a:r>
            <a:r>
              <a:rPr lang="ru-RU" sz="2800" dirty="0" err="1">
                <a:solidFill>
                  <a:srgbClr val="0070C0"/>
                </a:solidFill>
              </a:rPr>
              <a:t>экосистемного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характера.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" y="116632"/>
            <a:ext cx="9134344" cy="669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128713" y="882650"/>
          <a:ext cx="6696075" cy="404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6" name="CorelDRAW" r:id="rId4" imgW="6292596" imgH="4039819" progId="CorelDRAW.Graphic.12">
                  <p:embed/>
                </p:oleObj>
              </mc:Choice>
              <mc:Fallback>
                <p:oleObj name="CorelDRAW" r:id="rId4" imgW="6292596" imgH="4039819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882650"/>
                        <a:ext cx="6696075" cy="404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3343275" y="2339975"/>
          <a:ext cx="2333625" cy="319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7" name="CorelDRAW" r:id="rId6" imgW="2221078" imgH="3129077" progId="CorelDRAW.Graphic.12">
                  <p:embed/>
                </p:oleObj>
              </mc:Choice>
              <mc:Fallback>
                <p:oleObj name="CorelDRAW" r:id="rId6" imgW="2221078" imgH="3129077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275" y="2339975"/>
                        <a:ext cx="2333625" cy="319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3960813" y="1239838"/>
          <a:ext cx="3633787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8" name="CorelDRAW" r:id="rId8" imgW="3439668" imgH="4660697" progId="CorelDRAW.Graphic.12">
                  <p:embed/>
                </p:oleObj>
              </mc:Choice>
              <mc:Fallback>
                <p:oleObj name="CorelDRAW" r:id="rId8" imgW="3439668" imgH="4660697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813" y="1239838"/>
                        <a:ext cx="3633787" cy="475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3370431">
            <a:off x="3352006" y="3640932"/>
            <a:ext cx="266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Gdansk Deep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859338" y="1412875"/>
            <a:ext cx="2808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Gdansk Basin</a:t>
            </a:r>
            <a:endParaRPr lang="ru-RU" b="1">
              <a:solidFill>
                <a:srgbClr val="FF0000"/>
              </a:solidFill>
            </a:endParaRPr>
          </a:p>
        </p:txBody>
      </p:sp>
      <p:graphicFrame>
        <p:nvGraphicFramePr>
          <p:cNvPr id="450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833835"/>
              </p:ext>
            </p:extLst>
          </p:nvPr>
        </p:nvGraphicFramePr>
        <p:xfrm>
          <a:off x="4589157" y="2255291"/>
          <a:ext cx="2941638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9" name="CorelDRAW" r:id="rId10" imgW="2777642" imgH="2667305" progId="CorelDRAW.Graphic.12">
                  <p:embed/>
                </p:oleObj>
              </mc:Choice>
              <mc:Fallback>
                <p:oleObj name="CorelDRAW" r:id="rId10" imgW="2777642" imgH="2667305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157" y="2255291"/>
                        <a:ext cx="2941638" cy="274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4217988" y="873125"/>
            <a:ext cx="316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Area of monitoring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722938" y="1700213"/>
            <a:ext cx="26638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FF00"/>
                </a:solidFill>
              </a:rPr>
              <a:t>Standard points of monitoring</a:t>
            </a:r>
            <a:endParaRPr lang="ru-RU" sz="1400" b="1">
              <a:solidFill>
                <a:srgbClr val="FFFF00"/>
              </a:solidFill>
            </a:endParaRPr>
          </a:p>
        </p:txBody>
      </p:sp>
      <p:sp>
        <p:nvSpPr>
          <p:cNvPr id="3084" name="Text Box 11"/>
          <p:cNvSpPr txBox="1">
            <a:spLocks noChangeArrowheads="1"/>
          </p:cNvSpPr>
          <p:nvPr/>
        </p:nvSpPr>
        <p:spPr bwMode="auto">
          <a:xfrm>
            <a:off x="7781925" y="1727200"/>
            <a:ext cx="81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Klaipeda</a:t>
            </a:r>
            <a:endParaRPr lang="ru-RU" sz="1200" b="1"/>
          </a:p>
        </p:txBody>
      </p:sp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6505575" y="5022850"/>
            <a:ext cx="1023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Kaliningrad</a:t>
            </a:r>
            <a:endParaRPr lang="ru-RU" sz="1200" b="1"/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6227763" y="3771900"/>
            <a:ext cx="77787" cy="777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6262688" y="3616325"/>
            <a:ext cx="323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/>
              <a:t>23</a:t>
            </a:r>
            <a:endParaRPr lang="ru-RU" sz="1000" b="1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2903538" y="6191250"/>
            <a:ext cx="742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Gdansk</a:t>
            </a:r>
            <a:endParaRPr lang="ru-RU" sz="1200" b="1"/>
          </a:p>
        </p:txBody>
      </p:sp>
    </p:spTree>
    <p:extLst>
      <p:ext uri="{BB962C8B-B14F-4D97-AF65-F5344CB8AC3E}">
        <p14:creationId xmlns:p14="http://schemas.microsoft.com/office/powerpoint/2010/main" val="3053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45062" grpId="1"/>
      <p:bldP spid="45063" grpId="0"/>
      <p:bldP spid="45063" grpId="1"/>
      <p:bldP spid="45065" grpId="0"/>
      <p:bldP spid="45066" grpId="0"/>
      <p:bldP spid="45071" grpId="0" animBg="1"/>
      <p:bldP spid="45071" grpId="1" animBg="1"/>
      <p:bldP spid="45072" grpId="0"/>
      <p:bldP spid="4507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052736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Локальный мониторинг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направлен </a:t>
            </a:r>
            <a:r>
              <a:rPr lang="ru-RU" sz="2800" dirty="0">
                <a:solidFill>
                  <a:srgbClr val="0070C0"/>
                </a:solidFill>
              </a:rPr>
              <a:t>на выявление изменений морской среды вблизи производственных объектов и контроль соблюдения природоохранных правил, норм и требований. </a:t>
            </a:r>
          </a:p>
        </p:txBody>
      </p:sp>
    </p:spTree>
    <p:extLst>
      <p:ext uri="{BB962C8B-B14F-4D97-AF65-F5344CB8AC3E}">
        <p14:creationId xmlns:p14="http://schemas.microsoft.com/office/powerpoint/2010/main" val="38490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Balti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/>
          <a:stretch>
            <a:fillRect/>
          </a:stretch>
        </p:blipFill>
        <p:spPr bwMode="auto">
          <a:xfrm>
            <a:off x="0" y="95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348038" y="115888"/>
            <a:ext cx="1584325" cy="1512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01" name="Picture 4" descr="vidy_rabot_e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487203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6200" y="1116013"/>
            <a:ext cx="2565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99"/>
                </a:solidFill>
              </a:rPr>
              <a:t>According to HELCOM Recommendation 18/2 “On the Sea Bottom Exploitation and Utilization”, in the process of ecological monitoring the bottom sediments must be sampled at the distance of 100, 500 and 1000 m on both sides of the offshore platform along the current and against the current.</a:t>
            </a:r>
            <a:endParaRPr lang="ru-RU" sz="1600" b="1">
              <a:solidFill>
                <a:srgbClr val="000099"/>
              </a:solidFill>
            </a:endParaRP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 flipV="1">
            <a:off x="50800" y="1052513"/>
            <a:ext cx="2659063" cy="3573462"/>
          </a:xfrm>
          <a:prstGeom prst="wedgeRoundRectCallout">
            <a:avLst>
              <a:gd name="adj1" fmla="val 72088"/>
              <a:gd name="adj2" fmla="val 47954"/>
              <a:gd name="adj3" fmla="val 16667"/>
            </a:avLst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954463" y="6327775"/>
            <a:ext cx="367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Scheme of open sea surveys</a:t>
            </a:r>
            <a:endParaRPr lang="ru-RU" sz="20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3343275" y="115888"/>
            <a:ext cx="1444625" cy="140811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6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Мониторинг </a:t>
            </a:r>
            <a:r>
              <a:rPr lang="ru-RU" sz="2800" b="1" dirty="0" err="1">
                <a:solidFill>
                  <a:srgbClr val="0070C0"/>
                </a:solidFill>
              </a:rPr>
              <a:t>интактных</a:t>
            </a:r>
            <a:r>
              <a:rPr lang="ru-RU" sz="2800" b="1" dirty="0">
                <a:solidFill>
                  <a:srgbClr val="0070C0"/>
                </a:solidFill>
              </a:rPr>
              <a:t> районов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endParaRPr lang="ru-RU" sz="2800" b="1" i="1" dirty="0" smtClean="0">
              <a:solidFill>
                <a:srgbClr val="0070C0"/>
              </a:solidFill>
            </a:endParaRPr>
          </a:p>
          <a:p>
            <a:endParaRPr lang="ru-RU" sz="2800" b="1" i="1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предполагает </a:t>
            </a:r>
            <a:r>
              <a:rPr lang="ru-RU" sz="2800" dirty="0">
                <a:solidFill>
                  <a:srgbClr val="0070C0"/>
                </a:solidFill>
              </a:rPr>
              <a:t>экологические наблюдения в местах, где хозяйственная деятельность запрещена или сведена к минимуму (заповедники, заказники, места обитания редких и исчезающих видов).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 err="1" smtClean="0">
                <a:solidFill>
                  <a:srgbClr val="0070C0"/>
                </a:solidFill>
              </a:rPr>
              <a:t>Интактным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районом вблизи месторождения D-6 является </a:t>
            </a:r>
            <a:r>
              <a:rPr lang="ru-RU" sz="2800" b="1" dirty="0">
                <a:solidFill>
                  <a:srgbClr val="0070C0"/>
                </a:solidFill>
              </a:rPr>
              <a:t>Куршская коса </a:t>
            </a:r>
            <a:r>
              <a:rPr lang="ru-RU" sz="2800" dirty="0">
                <a:solidFill>
                  <a:srgbClr val="0070C0"/>
                </a:solidFill>
              </a:rPr>
              <a:t>– российско-литовский природно-культурный объект всемирного наследия </a:t>
            </a:r>
            <a:r>
              <a:rPr lang="ru-RU" sz="2800" dirty="0" smtClean="0">
                <a:solidFill>
                  <a:srgbClr val="0070C0"/>
                </a:solidFill>
              </a:rPr>
              <a:t>ЮНЕСКО.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ivkov\Desktop\Фото\фото_Булычева\D-6\DSC_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215" y="0"/>
            <a:ext cx="10314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4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Регистрируемые показатели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были </a:t>
            </a:r>
            <a:r>
              <a:rPr lang="ru-RU" sz="2800" dirty="0">
                <a:solidFill>
                  <a:srgbClr val="0070C0"/>
                </a:solidFill>
              </a:rPr>
              <a:t>выбраны, исходя из существующих представлений об экосистеме Балтики и потенциально возможных видах воздействия на нее в результате </a:t>
            </a:r>
            <a:r>
              <a:rPr lang="ru-RU" sz="2800" dirty="0" smtClean="0">
                <a:solidFill>
                  <a:srgbClr val="0070C0"/>
                </a:solidFill>
              </a:rPr>
              <a:t>нефтедобычи. </a:t>
            </a: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Был </a:t>
            </a:r>
            <a:r>
              <a:rPr lang="ru-RU" sz="2800" dirty="0">
                <a:solidFill>
                  <a:srgbClr val="0070C0"/>
                </a:solidFill>
              </a:rPr>
              <a:t>учтен также опыт экологического мониторинга в районах буровых, промысловых и инженерно-строительных работ на шельфе в России и за рубежом.</a:t>
            </a:r>
          </a:p>
        </p:txBody>
      </p:sp>
    </p:spTree>
    <p:extLst>
      <p:ext uri="{BB962C8B-B14F-4D97-AF65-F5344CB8AC3E}">
        <p14:creationId xmlns:p14="http://schemas.microsoft.com/office/powerpoint/2010/main" val="17975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961342"/>
              </p:ext>
            </p:extLst>
          </p:nvPr>
        </p:nvGraphicFramePr>
        <p:xfrm>
          <a:off x="354618" y="2420886"/>
          <a:ext cx="8465854" cy="42496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65854"/>
              </a:tblGrid>
              <a:tr h="5863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Сейсмическая активность</a:t>
                      </a:r>
                      <a:endParaRPr lang="ru-RU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63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Динамика донных осадков (</a:t>
                      </a:r>
                      <a:r>
                        <a:rPr lang="ru-RU" sz="2400" dirty="0" err="1">
                          <a:effectLst/>
                        </a:rPr>
                        <a:t>литодинамика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27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Физические свойства осадков (поверхностный слой): гранулометрический состав, влажность (сухое вещество), потери при прокаливании</a:t>
                      </a:r>
                      <a:endParaRPr lang="ru-RU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6351">
                <a:tc>
                  <a:txBody>
                    <a:bodyPr/>
                    <a:lstStyle/>
                    <a:p>
                      <a:pPr marL="104140" indent="-10414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Содержание в осадках и </a:t>
                      </a:r>
                      <a:r>
                        <a:rPr lang="ru-RU" sz="2400" dirty="0" err="1">
                          <a:effectLst/>
                        </a:rPr>
                        <a:t>пляжевых</a:t>
                      </a:r>
                      <a:r>
                        <a:rPr lang="ru-RU" sz="2400" dirty="0">
                          <a:effectLst/>
                        </a:rPr>
                        <a:t> отложениях нефтепродуктов</a:t>
                      </a:r>
                      <a:endParaRPr lang="ru-RU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63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Степень </a:t>
                      </a:r>
                      <a:r>
                        <a:rPr lang="ru-RU" sz="2400" dirty="0" err="1">
                          <a:effectLst/>
                        </a:rPr>
                        <a:t>нефтемазутного</a:t>
                      </a:r>
                      <a:r>
                        <a:rPr lang="ru-RU" sz="2400" dirty="0">
                          <a:effectLst/>
                        </a:rPr>
                        <a:t> загрязнения берегов</a:t>
                      </a:r>
                      <a:endParaRPr lang="ru-RU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63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Содержание в осадках металлов: </a:t>
                      </a:r>
                      <a:r>
                        <a:rPr lang="en-US" sz="2400" dirty="0">
                          <a:effectLst/>
                        </a:rPr>
                        <a:t>Ba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en-US" sz="2400" dirty="0">
                          <a:effectLst/>
                        </a:rPr>
                        <a:t>Cu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Pb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en-US" sz="2400" dirty="0">
                          <a:effectLst/>
                        </a:rPr>
                        <a:t>Cr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en-US" sz="2400" dirty="0">
                          <a:effectLst/>
                        </a:rPr>
                        <a:t>Hg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en-US" sz="2400" dirty="0">
                          <a:effectLst/>
                        </a:rPr>
                        <a:t>Cd</a:t>
                      </a:r>
                      <a:endParaRPr lang="ru-RU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4618" y="368860"/>
            <a:ext cx="79928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геолого-геохимические показатели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производственного экологического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Кравцовского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месторождения: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206" y="908720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Самую </a:t>
            </a:r>
            <a:r>
              <a:rPr lang="ru-RU" sz="2800" dirty="0">
                <a:solidFill>
                  <a:srgbClr val="0070C0"/>
                </a:solidFill>
              </a:rPr>
              <a:t>высокую степень значимости </a:t>
            </a:r>
            <a:r>
              <a:rPr lang="ru-RU" sz="2800" dirty="0" smtClean="0">
                <a:solidFill>
                  <a:srgbClr val="0070C0"/>
                </a:solidFill>
              </a:rPr>
              <a:t>имеет </a:t>
            </a:r>
            <a:r>
              <a:rPr lang="ru-RU" sz="2800" b="1" dirty="0" err="1" smtClean="0">
                <a:solidFill>
                  <a:srgbClr val="0070C0"/>
                </a:solidFill>
              </a:rPr>
              <a:t>литодинамика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прибрежной </a:t>
            </a:r>
            <a:r>
              <a:rPr lang="ru-RU" sz="2800" b="1" dirty="0" smtClean="0">
                <a:solidFill>
                  <a:srgbClr val="0070C0"/>
                </a:solidFill>
              </a:rPr>
              <a:t>зоны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особенно </a:t>
            </a:r>
            <a:r>
              <a:rPr lang="ru-RU" sz="2800" dirty="0">
                <a:solidFill>
                  <a:srgbClr val="0070C0"/>
                </a:solidFill>
              </a:rPr>
              <a:t>вблизи Куршской косы как особо охраняемой природной территории.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Вместе </a:t>
            </a:r>
            <a:r>
              <a:rPr lang="ru-RU" sz="2800" dirty="0">
                <a:solidFill>
                  <a:srgbClr val="0070C0"/>
                </a:solidFill>
              </a:rPr>
              <a:t>с тем, </a:t>
            </a:r>
            <a:r>
              <a:rPr lang="ru-RU" sz="2800" dirty="0" err="1" smtClean="0">
                <a:solidFill>
                  <a:srgbClr val="0070C0"/>
                </a:solidFill>
              </a:rPr>
              <a:t>предусматрен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расширенный перечень </a:t>
            </a:r>
            <a:r>
              <a:rPr lang="ru-RU" sz="2800" dirty="0">
                <a:solidFill>
                  <a:srgbClr val="0070C0"/>
                </a:solidFill>
              </a:rPr>
              <a:t>регистрируемых </a:t>
            </a:r>
            <a:r>
              <a:rPr lang="ru-RU" sz="2800" dirty="0" smtClean="0">
                <a:solidFill>
                  <a:srgbClr val="0070C0"/>
                </a:solidFill>
              </a:rPr>
              <a:t>параметров. 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Это </a:t>
            </a:r>
            <a:r>
              <a:rPr lang="ru-RU" sz="2800" dirty="0">
                <a:solidFill>
                  <a:srgbClr val="0070C0"/>
                </a:solidFill>
              </a:rPr>
              <a:t>вызвано необходимостью накопления данных для выбора наиболее репрезентативных точек и параметров наблюдения. </a:t>
            </a:r>
          </a:p>
        </p:txBody>
      </p:sp>
    </p:spTree>
    <p:extLst>
      <p:ext uri="{BB962C8B-B14F-4D97-AF65-F5344CB8AC3E}">
        <p14:creationId xmlns:p14="http://schemas.microsoft.com/office/powerpoint/2010/main" val="42383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900113" y="188913"/>
            <a:ext cx="8101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0070C0"/>
                </a:solidFill>
              </a:rPr>
              <a:t>Месторождение </a:t>
            </a:r>
            <a:r>
              <a:rPr lang="ru-RU" sz="2800" b="1" dirty="0" err="1" smtClean="0">
                <a:solidFill>
                  <a:srgbClr val="0070C0"/>
                </a:solidFill>
              </a:rPr>
              <a:t>Кравцовское</a:t>
            </a:r>
            <a:r>
              <a:rPr lang="ru-RU" sz="2800" b="1" dirty="0" smtClean="0">
                <a:solidFill>
                  <a:srgbClr val="0070C0"/>
                </a:solidFill>
              </a:rPr>
              <a:t> (</a:t>
            </a:r>
            <a:r>
              <a:rPr lang="en-US" sz="2800" b="1" dirty="0" smtClean="0">
                <a:solidFill>
                  <a:srgbClr val="0070C0"/>
                </a:solidFill>
              </a:rPr>
              <a:t>D</a:t>
            </a:r>
            <a:r>
              <a:rPr lang="ru-RU" sz="2800" b="1" dirty="0" smtClean="0">
                <a:solidFill>
                  <a:srgbClr val="0070C0"/>
                </a:solidFill>
              </a:rPr>
              <a:t>6)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5603" name="Номер слайда 9"/>
          <p:cNvSpPr txBox="1">
            <a:spLocks noGrp="1"/>
          </p:cNvSpPr>
          <p:nvPr/>
        </p:nvSpPr>
        <p:spPr bwMode="auto">
          <a:xfrm>
            <a:off x="657225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92CAC4E-E832-4B8F-AB6C-5ACFE420596C}" type="slidenum">
              <a:rPr lang="ru-RU" sz="1400"/>
              <a:pPr algn="r" eaLnBrk="1" hangingPunct="1"/>
              <a:t>2</a:t>
            </a:fld>
            <a:endParaRPr lang="ru-RU" sz="1400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5435600" y="908050"/>
            <a:ext cx="3322638" cy="3097213"/>
            <a:chOff x="113" y="119"/>
            <a:chExt cx="1458" cy="1378"/>
          </a:xfrm>
        </p:grpSpPr>
        <p:pic>
          <p:nvPicPr>
            <p:cNvPr id="25609" name="Picture 5" descr="Расположение месторождения D-6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9"/>
              <a:ext cx="1458" cy="1378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0" name="Rectangle 6"/>
            <p:cNvSpPr>
              <a:spLocks noChangeArrowheads="1"/>
            </p:cNvSpPr>
            <p:nvPr/>
          </p:nvSpPr>
          <p:spPr bwMode="auto">
            <a:xfrm>
              <a:off x="725" y="255"/>
              <a:ext cx="41" cy="41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4" y="2724150"/>
            <a:ext cx="5130728" cy="401721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AutoShape 9"/>
          <p:cNvSpPr>
            <a:spLocks noChangeArrowheads="1"/>
          </p:cNvSpPr>
          <p:nvPr/>
        </p:nvSpPr>
        <p:spPr bwMode="auto">
          <a:xfrm rot="-2629601">
            <a:off x="3348038" y="1196975"/>
            <a:ext cx="3959225" cy="3054350"/>
          </a:xfrm>
          <a:prstGeom prst="rightArrow">
            <a:avLst>
              <a:gd name="adj1" fmla="val 41435"/>
              <a:gd name="adj2" fmla="val 76545"/>
            </a:avLst>
          </a:prstGeom>
          <a:solidFill>
            <a:srgbClr val="00FFFF">
              <a:alpha val="20000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772816"/>
            <a:ext cx="8229600" cy="28083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 smtClean="0"/>
              <a:t>Применение современных технологий</a:t>
            </a:r>
            <a:br>
              <a:rPr lang="ru-RU" sz="3200" b="1" dirty="0" smtClean="0"/>
            </a:br>
            <a:r>
              <a:rPr lang="ru-RU" sz="3200" b="1" dirty="0" smtClean="0"/>
              <a:t>при мониторинге 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/>
              <a:t>геологической среды:</a:t>
            </a:r>
            <a:br>
              <a:rPr lang="ru-RU" sz="3200" b="1" dirty="0" smtClean="0"/>
            </a:br>
            <a:r>
              <a:rPr lang="ru-RU" sz="3200" b="1" dirty="0" smtClean="0"/>
              <a:t> 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001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DSC_0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8"/>
          <a:stretch>
            <a:fillRect/>
          </a:stretch>
        </p:blipFill>
        <p:spPr bwMode="auto">
          <a:xfrm>
            <a:off x="-23813" y="0"/>
            <a:ext cx="922813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 descr="Рис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4" b="55542"/>
          <a:stretch>
            <a:fillRect/>
          </a:stretch>
        </p:blipFill>
        <p:spPr bwMode="auto">
          <a:xfrm>
            <a:off x="1187624" y="2597530"/>
            <a:ext cx="7200900" cy="298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Line 4"/>
          <p:cNvSpPr>
            <a:spLocks noChangeShapeType="1"/>
          </p:cNvSpPr>
          <p:nvPr/>
        </p:nvSpPr>
        <p:spPr bwMode="auto">
          <a:xfrm flipV="1">
            <a:off x="1042988" y="2638455"/>
            <a:ext cx="0" cy="295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 rot="-5400000">
            <a:off x="432594" y="3378994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60 m</a:t>
            </a:r>
            <a:endParaRPr lang="ru-RU"/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1042988" y="6021288"/>
            <a:ext cx="6697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chemeClr val="bg1"/>
                </a:solidFill>
              </a:rPr>
              <a:t>1. Гидролокация бокового обзора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272" name="Picture 7" descr="sonar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0" y="116632"/>
            <a:ext cx="359553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2" descr="fon_more"/>
          <p:cNvPicPr>
            <a:picLocks noChangeAspect="1" noChangeArrowheads="1"/>
          </p:cNvPicPr>
          <p:nvPr/>
        </p:nvPicPr>
        <p:blipFill>
          <a:blip r:embed="rId3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8" b="413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4284663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24150"/>
            <a:ext cx="339566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5148263" y="6196013"/>
            <a:ext cx="2617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Underwater vehicle NAVACHA</a:t>
            </a:r>
          </a:p>
        </p:txBody>
      </p:sp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1400175" y="6450013"/>
            <a:ext cx="2811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HYDRA installation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2298" name="Rectangle 12"/>
          <p:cNvSpPr>
            <a:spLocks noChangeArrowheads="1"/>
          </p:cNvSpPr>
          <p:nvPr/>
        </p:nvSpPr>
        <p:spPr bwMode="auto">
          <a:xfrm>
            <a:off x="62706" y="157946"/>
            <a:ext cx="57316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zh-CN" sz="2800" b="1" dirty="0" smtClean="0">
                <a:solidFill>
                  <a:srgbClr val="003399"/>
                </a:solidFill>
                <a:ea typeface="宋体" pitchFamily="2" charset="-122"/>
              </a:rPr>
              <a:t>2. Автономные донные станции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12299" name="Picture 14" descr="lukoil_lej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57150"/>
            <a:ext cx="5778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6" descr="blan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0"/>
            <a:ext cx="33496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65" name="Object 17"/>
          <p:cNvGraphicFramePr>
            <a:graphicFrameLocks noChangeAspect="1"/>
          </p:cNvGraphicFramePr>
          <p:nvPr/>
        </p:nvGraphicFramePr>
        <p:xfrm>
          <a:off x="7956550" y="1989138"/>
          <a:ext cx="23336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CorelDRAW" r:id="rId8" imgW="232814" imgH="336657" progId="CorelDRAW.Graphic.13">
                  <p:embed/>
                </p:oleObj>
              </mc:Choice>
              <mc:Fallback>
                <p:oleObj name="CorelDRAW" r:id="rId8" imgW="232814" imgH="336657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1989138"/>
                        <a:ext cx="233363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Text Box 18"/>
          <p:cNvSpPr txBox="1">
            <a:spLocks noChangeArrowheads="1"/>
          </p:cNvSpPr>
          <p:nvPr/>
        </p:nvSpPr>
        <p:spPr bwMode="auto">
          <a:xfrm>
            <a:off x="7249485" y="2408238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underwater observation station </a:t>
            </a:r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86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150" y="-336550"/>
            <a:ext cx="10379075" cy="778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683568" y="140106"/>
            <a:ext cx="3714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zh-CN" sz="2800" b="1" dirty="0" err="1" smtClean="0">
                <a:solidFill>
                  <a:srgbClr val="003399"/>
                </a:solidFill>
                <a:ea typeface="宋体" pitchFamily="2" charset="-122"/>
              </a:rPr>
              <a:t>Наносонакопители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13320" name="Picture 9" descr="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-76200"/>
            <a:ext cx="30749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7985125" y="1722438"/>
          <a:ext cx="23336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CorelDRAW" r:id="rId5" imgW="232814" imgH="336657" progId="CorelDRAW.Graphic.13">
                  <p:embed/>
                </p:oleObj>
              </mc:Choice>
              <mc:Fallback>
                <p:oleObj name="CorelDRAW" r:id="rId5" imgW="232814" imgH="336657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25" y="1722438"/>
                        <a:ext cx="233363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7523163" y="2122488"/>
            <a:ext cx="1716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underwater observation station </a:t>
            </a:r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443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5" descr="16_11_2008_buk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3"/>
          <a:stretch>
            <a:fillRect/>
          </a:stretch>
        </p:blipFill>
        <p:spPr bwMode="auto">
          <a:xfrm>
            <a:off x="899593" y="921650"/>
            <a:ext cx="6696744" cy="574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16_11_2008_buk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3" t="69353" b="4663"/>
          <a:stretch>
            <a:fillRect/>
          </a:stretch>
        </p:blipFill>
        <p:spPr bwMode="auto">
          <a:xfrm>
            <a:off x="7894638" y="4660900"/>
            <a:ext cx="12144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190576" y="101167"/>
            <a:ext cx="86009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0070C0"/>
                </a:solidFill>
              </a:rPr>
              <a:t>3. </a:t>
            </a:r>
            <a:r>
              <a:rPr lang="ru-RU" sz="2800" b="1" dirty="0" smtClean="0">
                <a:solidFill>
                  <a:srgbClr val="0070C0"/>
                </a:solidFill>
              </a:rPr>
              <a:t>Радиолокационные </a:t>
            </a:r>
            <a:r>
              <a:rPr lang="ru-RU" sz="2800" b="1" dirty="0" smtClean="0">
                <a:solidFill>
                  <a:srgbClr val="0070C0"/>
                </a:solidFill>
              </a:rPr>
              <a:t>измерители течений (</a:t>
            </a:r>
            <a:r>
              <a:rPr lang="en-US" sz="2800" b="1" dirty="0" err="1" smtClean="0">
                <a:solidFill>
                  <a:srgbClr val="0070C0"/>
                </a:solidFill>
              </a:rPr>
              <a:t>Codar</a:t>
            </a:r>
            <a:r>
              <a:rPr lang="en-US" sz="2800" b="1" dirty="0" smtClean="0">
                <a:solidFill>
                  <a:srgbClr val="0070C0"/>
                </a:solidFill>
              </a:rPr>
              <a:t> Sea </a:t>
            </a:r>
            <a:r>
              <a:rPr lang="en-US" sz="2800" b="1" dirty="0" err="1" smtClean="0">
                <a:solidFill>
                  <a:srgbClr val="0070C0"/>
                </a:solidFill>
              </a:rPr>
              <a:t>Sonde</a:t>
            </a:r>
            <a:r>
              <a:rPr lang="en-US" sz="2800" b="1" dirty="0" smtClean="0">
                <a:solidFill>
                  <a:srgbClr val="0070C0"/>
                </a:solidFill>
              </a:rPr>
              <a:t> radar system</a:t>
            </a:r>
            <a:r>
              <a:rPr lang="ru-RU" sz="2800" b="1" dirty="0">
                <a:solidFill>
                  <a:srgbClr val="0070C0"/>
                </a:solidFill>
              </a:rPr>
              <a:t>)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8048625" y="4695825"/>
            <a:ext cx="1047750" cy="123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7958138" y="4618038"/>
            <a:ext cx="1206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/>
              <a:t>antennas situation</a:t>
            </a:r>
            <a:endParaRPr lang="ru-RU" sz="1000" dirty="0"/>
          </a:p>
        </p:txBody>
      </p:sp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8120063" y="4799013"/>
            <a:ext cx="1020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/>
              <a:t>currents vector</a:t>
            </a:r>
            <a:endParaRPr lang="ru-RU" sz="1000" dirty="0"/>
          </a:p>
        </p:txBody>
      </p:sp>
      <p:sp>
        <p:nvSpPr>
          <p:cNvPr id="18445" name="Rectangle 12"/>
          <p:cNvSpPr>
            <a:spLocks noChangeArrowheads="1"/>
          </p:cNvSpPr>
          <p:nvPr/>
        </p:nvSpPr>
        <p:spPr bwMode="auto">
          <a:xfrm>
            <a:off x="7885113" y="5167313"/>
            <a:ext cx="773112" cy="10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Text Box 13"/>
          <p:cNvSpPr txBox="1">
            <a:spLocks noChangeArrowheads="1"/>
          </p:cNvSpPr>
          <p:nvPr/>
        </p:nvSpPr>
        <p:spPr bwMode="auto">
          <a:xfrm>
            <a:off x="8140700" y="5229225"/>
            <a:ext cx="8239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/>
              <a:t>wind vector</a:t>
            </a:r>
            <a:endParaRPr lang="ru-RU" sz="1000" dirty="0"/>
          </a:p>
        </p:txBody>
      </p:sp>
      <p:sp>
        <p:nvSpPr>
          <p:cNvPr id="18449" name="Rectangle 19"/>
          <p:cNvSpPr>
            <a:spLocks noChangeArrowheads="1"/>
          </p:cNvSpPr>
          <p:nvPr/>
        </p:nvSpPr>
        <p:spPr bwMode="auto">
          <a:xfrm>
            <a:off x="3395663" y="38100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a typeface="宋体" pitchFamily="2" charset="-122"/>
              </a:rPr>
              <a:t>2. Coastal surveys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KSATsvalbard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2432" r="8186" b="1486"/>
          <a:stretch>
            <a:fillRect/>
          </a:stretch>
        </p:blipFill>
        <p:spPr bwMode="auto">
          <a:xfrm>
            <a:off x="4763" y="-27384"/>
            <a:ext cx="9196387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envisat_o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36550"/>
            <a:ext cx="411321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radars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92500"/>
            <a:ext cx="355282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0" y="857250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Satellites</a:t>
            </a:r>
            <a:endParaRPr lang="ru-RU" sz="2400" b="1"/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2795588" y="2035175"/>
            <a:ext cx="3081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ENVISAT</a:t>
            </a:r>
            <a:r>
              <a:rPr lang="ru-RU" sz="2800" b="1"/>
              <a:t> (</a:t>
            </a:r>
            <a:r>
              <a:rPr lang="en-US" sz="2800" b="1"/>
              <a:t>ESA</a:t>
            </a:r>
            <a:r>
              <a:rPr lang="ru-RU" sz="2800" b="1"/>
              <a:t>)</a:t>
            </a:r>
          </a:p>
        </p:txBody>
      </p:sp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322263" y="5791200"/>
            <a:ext cx="358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RADARSAT-1 (CSA)</a:t>
            </a:r>
            <a:endParaRPr lang="ru-RU" sz="2800" b="1"/>
          </a:p>
        </p:txBody>
      </p:sp>
      <p:sp>
        <p:nvSpPr>
          <p:cNvPr id="20489" name="Text Box 8"/>
          <p:cNvSpPr txBox="1">
            <a:spLocks noChangeArrowheads="1"/>
          </p:cNvSpPr>
          <p:nvPr/>
        </p:nvSpPr>
        <p:spPr bwMode="auto">
          <a:xfrm>
            <a:off x="3636963" y="2517775"/>
            <a:ext cx="1446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400Х400 км</a:t>
            </a: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149350" y="6302375"/>
            <a:ext cx="1446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300Х300 км</a:t>
            </a:r>
          </a:p>
        </p:txBody>
      </p:sp>
      <p:sp>
        <p:nvSpPr>
          <p:cNvPr id="20491" name="Text Box 10"/>
          <p:cNvSpPr txBox="1">
            <a:spLocks noChangeArrowheads="1"/>
          </p:cNvSpPr>
          <p:nvPr/>
        </p:nvSpPr>
        <p:spPr bwMode="auto">
          <a:xfrm>
            <a:off x="4932363" y="5811838"/>
            <a:ext cx="36464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RADARSAT-2 (MDA)</a:t>
            </a:r>
            <a:endParaRPr lang="ru-RU" sz="2800" b="1"/>
          </a:p>
        </p:txBody>
      </p:sp>
      <p:sp>
        <p:nvSpPr>
          <p:cNvPr id="20492" name="Text Box 11"/>
          <p:cNvSpPr txBox="1">
            <a:spLocks noChangeArrowheads="1"/>
          </p:cNvSpPr>
          <p:nvPr/>
        </p:nvSpPr>
        <p:spPr bwMode="auto">
          <a:xfrm>
            <a:off x="5867400" y="6302375"/>
            <a:ext cx="1446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/>
              <a:t>300Х300 км</a:t>
            </a:r>
          </a:p>
        </p:txBody>
      </p:sp>
      <p:pic>
        <p:nvPicPr>
          <p:cNvPr id="34828" name="Picture 12" descr="RADARSAT-2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273">
            <a:off x="5484813" y="3543300"/>
            <a:ext cx="316706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Rectangle 17"/>
          <p:cNvSpPr>
            <a:spLocks noChangeArrowheads="1"/>
          </p:cNvSpPr>
          <p:nvPr/>
        </p:nvSpPr>
        <p:spPr bwMode="auto">
          <a:xfrm>
            <a:off x="76201" y="15875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zh-CN" sz="2800" b="1" dirty="0" smtClean="0">
                <a:solidFill>
                  <a:srgbClr val="0066FF"/>
                </a:solidFill>
                <a:ea typeface="宋体" pitchFamily="2" charset="-122"/>
              </a:rPr>
              <a:t>4. Спутниковые</a:t>
            </a:r>
            <a:r>
              <a:rPr lang="ru-RU" altLang="zh-CN" b="1" dirty="0" smtClean="0">
                <a:solidFill>
                  <a:srgbClr val="0066FF"/>
                </a:solidFill>
                <a:ea typeface="宋体" pitchFamily="2" charset="-122"/>
              </a:rPr>
              <a:t> </a:t>
            </a:r>
            <a:r>
              <a:rPr lang="ru-RU" altLang="zh-CN" sz="2800" b="1" dirty="0" smtClean="0">
                <a:solidFill>
                  <a:srgbClr val="0066FF"/>
                </a:solidFill>
                <a:ea typeface="宋体" pitchFamily="2" charset="-122"/>
              </a:rPr>
              <a:t>радиолокационные наблюдения</a:t>
            </a:r>
            <a:endParaRPr lang="ru-RU" sz="28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66 -0.70903 C 0.8158 -0.69514 0.775 -0.68125 0.7283 -0.65787 C 0.6816 -0.63449 0.62656 -0.6 0.57656 -0.56898 C 0.52656 -0.53796 0.47916 -0.50972 0.4283 -0.4713 C 0.37743 -0.4331 0.32274 -0.38959 0.2717 -0.34005 C 0.22066 -0.29051 0.16701 -0.23009 0.1217 -0.17338 C 0.07639 -0.11667 0.03819 -0.05834 3.05556E-6 2.96296E-6 " pathEditMode="relative" ptsTypes="aaaaaaA">
                                      <p:cBhvr>
                                        <p:cTn id="6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74 0.79838 C -0.68976 0.77477 -0.65364 0.70046 -0.63003 0.65556 C -0.60625 0.61065 -0.58698 0.57523 -0.55989 0.52894 C -0.53264 0.48241 -0.49861 0.42338 -0.46667 0.37778 C -0.43472 0.33195 -0.4118 0.3 -0.36823 0.25556 C -0.32465 0.21111 -0.26632 0.15371 -0.20503 0.11111 C -0.14392 0.06852 -0.07187 0.03426 -1.11111E-6 -1.48148E-6 " pathEditMode="relative" rAng="0" ptsTypes="aaaaaaa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87" y="-3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6895" r="1956" b="8379"/>
          <a:stretch>
            <a:fillRect/>
          </a:stretch>
        </p:blipFill>
        <p:spPr bwMode="auto">
          <a:xfrm>
            <a:off x="366560" y="764704"/>
            <a:ext cx="8381904" cy="58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886075" y="189819"/>
            <a:ext cx="3414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Examples of oil pollution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2979738" y="3721100"/>
            <a:ext cx="1371600" cy="1295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3767138" y="2670175"/>
            <a:ext cx="1193800" cy="11271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4541838" y="2000250"/>
            <a:ext cx="746125" cy="7048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694363" y="4986338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Baltiysk</a:t>
            </a:r>
            <a:endParaRPr lang="ru-RU" b="1"/>
          </a:p>
        </p:txBody>
      </p:sp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1258888" y="5494338"/>
            <a:ext cx="1338262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/>
              <a:t>27.06.</a:t>
            </a:r>
            <a:r>
              <a:rPr lang="ru-RU" sz="1400" b="1"/>
              <a:t>200</a:t>
            </a:r>
            <a:r>
              <a:rPr lang="en-US" sz="1400" b="1"/>
              <a:t>8</a:t>
            </a:r>
            <a:r>
              <a:rPr lang="ru-RU" sz="1400" b="1"/>
              <a:t> </a:t>
            </a:r>
            <a:r>
              <a:rPr lang="en-US" sz="1400" b="1"/>
              <a:t>09:03</a:t>
            </a:r>
            <a:r>
              <a:rPr lang="ru-RU" sz="1400" b="1"/>
              <a:t> </a:t>
            </a:r>
            <a:r>
              <a:rPr lang="en-US" sz="1400" b="1"/>
              <a:t>UTC</a:t>
            </a:r>
            <a:endParaRPr lang="ru-RU" sz="1400" b="1"/>
          </a:p>
        </p:txBody>
      </p:sp>
    </p:spTree>
    <p:extLst>
      <p:ext uri="{BB962C8B-B14F-4D97-AF65-F5344CB8AC3E}">
        <p14:creationId xmlns:p14="http://schemas.microsoft.com/office/powerpoint/2010/main" val="27653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3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5"/>
          <a:stretch>
            <a:fillRect/>
          </a:stretch>
        </p:blipFill>
        <p:spPr bwMode="auto">
          <a:xfrm>
            <a:off x="0" y="981075"/>
            <a:ext cx="433228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4"/>
          <p:cNvGraphicFramePr>
            <a:graphicFrameLocks noChangeAspect="1"/>
          </p:cNvGraphicFramePr>
          <p:nvPr/>
        </p:nvGraphicFramePr>
        <p:xfrm>
          <a:off x="788988" y="1636713"/>
          <a:ext cx="2576512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CorelDRAW" r:id="rId4" imgW="3439668" imgH="4660697" progId="CorelDRAW.Graphic.12">
                  <p:embed/>
                </p:oleObj>
              </mc:Choice>
              <mc:Fallback>
                <p:oleObj name="CorelDRAW" r:id="rId4" imgW="3439668" imgH="4660697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1636713"/>
                        <a:ext cx="2576512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5"/>
          <p:cNvGraphicFramePr>
            <a:graphicFrameLocks noChangeAspect="1"/>
          </p:cNvGraphicFramePr>
          <p:nvPr/>
        </p:nvGraphicFramePr>
        <p:xfrm>
          <a:off x="1236663" y="2446338"/>
          <a:ext cx="2084387" cy="20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0" name="CorelDRAW" r:id="rId6" imgW="2777642" imgH="2667305" progId="CorelDRAW.Graphic.12">
                  <p:embed/>
                </p:oleObj>
              </mc:Choice>
              <mc:Fallback>
                <p:oleObj name="CorelDRAW" r:id="rId6" imgW="2777642" imgH="2667305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663" y="2446338"/>
                        <a:ext cx="2084387" cy="206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971550" y="1362075"/>
            <a:ext cx="2246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Area of monitoring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5608" name="Oval 7"/>
          <p:cNvSpPr>
            <a:spLocks noChangeArrowheads="1"/>
          </p:cNvSpPr>
          <p:nvPr/>
        </p:nvSpPr>
        <p:spPr bwMode="auto">
          <a:xfrm>
            <a:off x="2397125" y="3549650"/>
            <a:ext cx="55563" cy="571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2422525" y="3457575"/>
            <a:ext cx="298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/>
              <a:t>23</a:t>
            </a:r>
            <a:endParaRPr lang="ru-RU" sz="800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6789738" y="6054725"/>
            <a:ext cx="981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July</a:t>
            </a:r>
            <a:r>
              <a:rPr lang="ru-RU" sz="1400" b="1">
                <a:solidFill>
                  <a:schemeClr val="bg1"/>
                </a:solidFill>
              </a:rPr>
              <a:t> 2008</a:t>
            </a:r>
          </a:p>
        </p:txBody>
      </p:sp>
      <p:pic>
        <p:nvPicPr>
          <p:cNvPr id="25611" name="Picture 10" descr="DSC_05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r="22147"/>
          <a:stretch>
            <a:fillRect/>
          </a:stretch>
        </p:blipFill>
        <p:spPr bwMode="auto">
          <a:xfrm>
            <a:off x="3654425" y="1427163"/>
            <a:ext cx="507047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AutoShape 11"/>
          <p:cNvSpPr>
            <a:spLocks noChangeArrowheads="1"/>
          </p:cNvSpPr>
          <p:nvPr/>
        </p:nvSpPr>
        <p:spPr bwMode="auto">
          <a:xfrm>
            <a:off x="3662363" y="1430338"/>
            <a:ext cx="5068887" cy="4843462"/>
          </a:xfrm>
          <a:prstGeom prst="wedgeRectCallout">
            <a:avLst>
              <a:gd name="adj1" fmla="val -65565"/>
              <a:gd name="adj2" fmla="val 1296"/>
            </a:avLst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364413" y="1455738"/>
            <a:ext cx="1338262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/>
              <a:t>09.07.</a:t>
            </a:r>
            <a:r>
              <a:rPr lang="ru-RU" sz="1400" b="1"/>
              <a:t>200</a:t>
            </a:r>
            <a:r>
              <a:rPr lang="en-US" sz="1400" b="1"/>
              <a:t>8</a:t>
            </a:r>
            <a:endParaRPr lang="ru-RU" sz="1400" b="1"/>
          </a:p>
        </p:txBody>
      </p:sp>
    </p:spTree>
    <p:extLst>
      <p:ext uri="{BB962C8B-B14F-4D97-AF65-F5344CB8AC3E}">
        <p14:creationId xmlns:p14="http://schemas.microsoft.com/office/powerpoint/2010/main" val="11934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DSC_0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DSC_02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60425"/>
            <a:ext cx="550862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26988" y="857250"/>
            <a:ext cx="5516562" cy="3659188"/>
          </a:xfrm>
          <a:prstGeom prst="wedgeRectCallout">
            <a:avLst>
              <a:gd name="adj1" fmla="val 33139"/>
              <a:gd name="adj2" fmla="val 57245"/>
            </a:avLst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2262188" y="44450"/>
            <a:ext cx="468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</a:rPr>
              <a:t>Curonian Spit beach, July 2008</a:t>
            </a:r>
            <a:endParaRPr lang="ru-RU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2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big_area_3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5260"/>
            <a:ext cx="8007350" cy="589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3132138" y="2636838"/>
            <a:ext cx="1371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900">
                <a:solidFill>
                  <a:srgbClr val="3366FF"/>
                </a:solidFill>
              </a:rPr>
              <a:t>©</a:t>
            </a:r>
            <a:r>
              <a:rPr lang="en-US" sz="900">
                <a:solidFill>
                  <a:srgbClr val="3366FF"/>
                </a:solidFill>
              </a:rPr>
              <a:t>Seatrack</a:t>
            </a:r>
            <a:r>
              <a:rPr lang="ru-RU" sz="900">
                <a:solidFill>
                  <a:srgbClr val="3366FF"/>
                </a:solidFill>
              </a:rPr>
              <a:t> </a:t>
            </a:r>
            <a:r>
              <a:rPr lang="en-US" sz="900">
                <a:solidFill>
                  <a:srgbClr val="3366FF"/>
                </a:solidFill>
              </a:rPr>
              <a:t>Web</a:t>
            </a:r>
            <a:r>
              <a:rPr lang="ru-RU" sz="900">
                <a:solidFill>
                  <a:srgbClr val="3366FF"/>
                </a:solidFill>
              </a:rPr>
              <a:t>, </a:t>
            </a:r>
            <a:r>
              <a:rPr lang="en-US" sz="900">
                <a:solidFill>
                  <a:srgbClr val="3366FF"/>
                </a:solidFill>
              </a:rPr>
              <a:t>SMHI</a:t>
            </a:r>
            <a:endParaRPr lang="ru-RU"/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2346983" y="621901"/>
            <a:ext cx="4680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3399"/>
                </a:solidFill>
              </a:rPr>
              <a:t>Oil spill drift forecast with step of 24h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0" y="31750"/>
            <a:ext cx="1136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>
                <a:solidFill>
                  <a:schemeClr val="bg1"/>
                </a:solidFill>
              </a:rPr>
              <a:t>27</a:t>
            </a:r>
            <a:r>
              <a:rPr lang="en-US" sz="1400" b="1">
                <a:solidFill>
                  <a:schemeClr val="bg1"/>
                </a:solidFill>
              </a:rPr>
              <a:t>.</a:t>
            </a:r>
            <a:r>
              <a:rPr lang="ru-RU" sz="1400" b="1">
                <a:solidFill>
                  <a:schemeClr val="bg1"/>
                </a:solidFill>
              </a:rPr>
              <a:t>06</a:t>
            </a:r>
            <a:r>
              <a:rPr lang="en-US" sz="1400" b="1">
                <a:solidFill>
                  <a:schemeClr val="bg1"/>
                </a:solidFill>
              </a:rPr>
              <a:t>.</a:t>
            </a:r>
            <a:r>
              <a:rPr lang="ru-RU" sz="1400" b="1">
                <a:solidFill>
                  <a:schemeClr val="bg1"/>
                </a:solidFill>
              </a:rPr>
              <a:t>2008 09</a:t>
            </a:r>
            <a:r>
              <a:rPr lang="en-US" sz="1400" b="1">
                <a:solidFill>
                  <a:schemeClr val="bg1"/>
                </a:solidFill>
              </a:rPr>
              <a:t>:</a:t>
            </a:r>
            <a:r>
              <a:rPr lang="ru-RU" sz="1400" b="1">
                <a:solidFill>
                  <a:schemeClr val="bg1"/>
                </a:solidFill>
              </a:rPr>
              <a:t>03 </a:t>
            </a:r>
            <a:r>
              <a:rPr lang="en-US" sz="1400" b="1">
                <a:solidFill>
                  <a:schemeClr val="bg1"/>
                </a:solidFill>
              </a:rPr>
              <a:t>UTC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2322712" y="101410"/>
            <a:ext cx="5458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ea typeface="宋体" pitchFamily="2" charset="-122"/>
              </a:rPr>
              <a:t>5. Численное </a:t>
            </a:r>
            <a:r>
              <a:rPr lang="ru-RU" sz="2800" b="1" dirty="0" smtClean="0">
                <a:solidFill>
                  <a:srgbClr val="0066FF"/>
                </a:solidFill>
                <a:ea typeface="宋体" pitchFamily="2" charset="-122"/>
              </a:rPr>
              <a:t>моделирование</a:t>
            </a:r>
            <a:endParaRPr lang="ru-RU" sz="28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ФЗ </a:t>
            </a:r>
            <a:r>
              <a:rPr lang="ru-RU" sz="2800" dirty="0" smtClean="0">
                <a:solidFill>
                  <a:srgbClr val="0070C0"/>
                </a:solidFill>
              </a:rPr>
              <a:t>«Об охране окружающей среды» (2002 г.): </a:t>
            </a:r>
          </a:p>
          <a:p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мониторинг окружающей среды (экологический мониторинг)  </a:t>
            </a:r>
            <a:r>
              <a:rPr lang="ru-RU" sz="2800" dirty="0" smtClean="0">
                <a:solidFill>
                  <a:srgbClr val="0070C0"/>
                </a:solidFill>
              </a:rPr>
              <a:t>- комплексная система наблюдений за состоянием окружающей среды, оценки и прогноза изменений состояния окружающей среды под воздействием природных и антропогенных факторов. 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820472" cy="5184576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3100" dirty="0" smtClean="0"/>
              <a:t>С началом мониторинга на </a:t>
            </a:r>
            <a:r>
              <a:rPr lang="ru-RU" sz="3100" dirty="0"/>
              <a:t>смену узкоспециализированным и разрозненным наблюдениям, пришли регулярные, комплексные и скоординированные </a:t>
            </a:r>
            <a:r>
              <a:rPr lang="ru-RU" sz="3100" dirty="0" smtClean="0"/>
              <a:t>исследования российской части ЮВ Балтики. </a:t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Как </a:t>
            </a:r>
            <a:r>
              <a:rPr lang="ru-RU" sz="3100" dirty="0"/>
              <a:t>следствие, </a:t>
            </a:r>
            <a:r>
              <a:rPr lang="ru-RU" sz="3100" dirty="0" smtClean="0"/>
              <a:t>ликвидировано </a:t>
            </a:r>
            <a:r>
              <a:rPr lang="ru-RU" sz="3100" dirty="0"/>
              <a:t>«белое пятно» в экологической изученности Балтики, возникшее по известным причинам у берегов Калининградской области в </a:t>
            </a:r>
            <a:r>
              <a:rPr lang="ru-RU" sz="3200" dirty="0"/>
              <a:t>90-е годы прошлого века.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620687"/>
            <a:ext cx="801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  мониторинга (2003-2012 гг</a:t>
            </a:r>
            <a:r>
              <a:rPr lang="ru-RU" sz="3200" b="1" dirty="0" smtClean="0">
                <a:solidFill>
                  <a:srgbClr val="0070C0"/>
                </a:solidFill>
              </a:rPr>
              <a:t>.)</a:t>
            </a:r>
            <a:r>
              <a:rPr lang="ru-RU" sz="2800" b="1" dirty="0" smtClean="0"/>
              <a:t>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552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2232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/>
              <a:t>Каково современное состояние </a:t>
            </a:r>
            <a:br>
              <a:rPr lang="ru-RU" sz="3200" dirty="0" smtClean="0"/>
            </a:br>
            <a:r>
              <a:rPr lang="ru-RU" sz="3200" dirty="0" smtClean="0"/>
              <a:t>изученности геологической среды </a:t>
            </a:r>
            <a:br>
              <a:rPr lang="ru-RU" sz="3200" dirty="0" smtClean="0"/>
            </a:br>
            <a:r>
              <a:rPr lang="ru-RU" sz="3200" dirty="0" smtClean="0"/>
              <a:t>в береговой зоне </a:t>
            </a:r>
            <a:br>
              <a:rPr lang="ru-RU" sz="3200" dirty="0" smtClean="0"/>
            </a:br>
            <a:r>
              <a:rPr lang="ru-RU" sz="3200" dirty="0" smtClean="0"/>
              <a:t>Калининградской области?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354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plat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ivkov\Desktop\Фото\фото_Булычева\D-6\DSC_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215" y="0"/>
            <a:ext cx="10314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600200"/>
          </a:xfrm>
        </p:spPr>
        <p:txBody>
          <a:bodyPr/>
          <a:lstStyle/>
          <a:p>
            <a:r>
              <a:rPr lang="ru-RU" sz="3200" b="1" dirty="0" smtClean="0"/>
              <a:t>Уроки мониторинга: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4105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ivkov\Desktop\Фото\Фото_Донское_январь_2012\IMG_2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8986" y="0"/>
            <a:ext cx="1218197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600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800" dirty="0" smtClean="0"/>
              <a:t>1. Необходимо  «настроить» мониторинг на отслеживание влияние экстремальных событий (штормов).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62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0808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2. В </a:t>
            </a:r>
            <a:r>
              <a:rPr lang="ru-RU" sz="2800" dirty="0">
                <a:solidFill>
                  <a:srgbClr val="0070C0"/>
                </a:solidFill>
              </a:rPr>
              <a:t>России отсутствуют официальные нормативы, определяющие фоновые и предельно допустимые содержания токсичных металлов в морских осадках.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Требуется их разработать и принять.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2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6896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3200" dirty="0" smtClean="0"/>
              <a:t>3. При </a:t>
            </a:r>
            <a:r>
              <a:rPr lang="ru-RU" sz="3200" dirty="0" smtClean="0"/>
              <a:t>интерпретации </a:t>
            </a:r>
            <a:r>
              <a:rPr lang="ru-RU" sz="3200" dirty="0" smtClean="0"/>
              <a:t>данных мониторинга необходимо учитывать,</a:t>
            </a:r>
            <a:br>
              <a:rPr lang="ru-RU" sz="3200" dirty="0" smtClean="0"/>
            </a:br>
            <a:r>
              <a:rPr lang="ru-RU" sz="3200" dirty="0" smtClean="0"/>
              <a:t>что типы </a:t>
            </a:r>
            <a:r>
              <a:rPr lang="ru-RU" sz="3200" dirty="0"/>
              <a:t>осадков </a:t>
            </a:r>
            <a:r>
              <a:rPr lang="ru-RU" sz="3200" dirty="0" smtClean="0"/>
              <a:t>в береговой зоне </a:t>
            </a:r>
            <a:r>
              <a:rPr lang="ru-RU" sz="3200" b="1" dirty="0" smtClean="0">
                <a:solidFill>
                  <a:srgbClr val="0070C0"/>
                </a:solidFill>
              </a:rPr>
              <a:t>могут </a:t>
            </a:r>
            <a:r>
              <a:rPr lang="ru-RU" sz="3200" b="1" dirty="0">
                <a:solidFill>
                  <a:srgbClr val="0070C0"/>
                </a:solidFill>
              </a:rPr>
              <a:t>заметно меняться </a:t>
            </a:r>
            <a:r>
              <a:rPr lang="ru-RU" sz="3200" dirty="0"/>
              <a:t>в зависимости от гидрометеорологических и, как следствие, </a:t>
            </a:r>
            <a:r>
              <a:rPr lang="ru-RU" sz="3200" dirty="0" err="1"/>
              <a:t>литодинамических</a:t>
            </a:r>
            <a:r>
              <a:rPr lang="ru-RU" sz="3200" dirty="0"/>
              <a:t> условий. </a:t>
            </a:r>
          </a:p>
        </p:txBody>
      </p:sp>
    </p:spTree>
    <p:extLst>
      <p:ext uri="{BB962C8B-B14F-4D97-AF65-F5344CB8AC3E}">
        <p14:creationId xmlns:p14="http://schemas.microsoft.com/office/powerpoint/2010/main" val="18166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Sivkov\Desktop\Фото\Amber_photo\фото 3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516" y="-26656"/>
            <a:ext cx="10153128" cy="68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573015"/>
            <a:ext cx="799770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2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59340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800" dirty="0" smtClean="0">
                <a:solidFill>
                  <a:srgbClr val="0070C0"/>
                </a:solidFill>
              </a:rPr>
              <a:t>Современное </a:t>
            </a:r>
            <a:r>
              <a:rPr lang="ru-RU" sz="2800" dirty="0">
                <a:solidFill>
                  <a:srgbClr val="0070C0"/>
                </a:solidFill>
              </a:rPr>
              <a:t>производство необходимо рассматривать как функционирование сложной, взаимосвязанной социально-эколого-экономической системы, а </a:t>
            </a:r>
            <a:r>
              <a:rPr lang="ru-RU" sz="2800" b="1" dirty="0">
                <a:solidFill>
                  <a:srgbClr val="0070C0"/>
                </a:solidFill>
              </a:rPr>
              <a:t>не противопоставлять </a:t>
            </a:r>
            <a:r>
              <a:rPr lang="ru-RU" sz="2800" dirty="0">
                <a:solidFill>
                  <a:srgbClr val="0070C0"/>
                </a:solidFill>
              </a:rPr>
              <a:t>экономическую и природную </a:t>
            </a:r>
            <a:r>
              <a:rPr lang="ru-RU" sz="2800" dirty="0" smtClean="0">
                <a:solidFill>
                  <a:srgbClr val="0070C0"/>
                </a:solidFill>
              </a:rPr>
              <a:t>системы.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620688"/>
            <a:ext cx="5429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Идеология мониторинга: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ivkov\Desktop\Фото\фото_Булычева\D-6\DSC_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452" y="-1"/>
            <a:ext cx="10935996" cy="72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80728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2. Необходимость </a:t>
            </a:r>
            <a:r>
              <a:rPr lang="ru-RU" sz="2800" dirty="0">
                <a:solidFill>
                  <a:srgbClr val="0070C0"/>
                </a:solidFill>
              </a:rPr>
              <a:t>проведения экологического мониторинга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в процессе строительства и эксплуатации объектов обустройства нефтяных месторождений обусловлена действующим законодательством </a:t>
            </a:r>
            <a:r>
              <a:rPr lang="ru-RU" sz="2800" dirty="0" smtClean="0">
                <a:solidFill>
                  <a:srgbClr val="0070C0"/>
                </a:solidFill>
              </a:rPr>
              <a:t>РФ </a:t>
            </a:r>
            <a:r>
              <a:rPr lang="ru-RU" sz="2800" dirty="0">
                <a:solidFill>
                  <a:srgbClr val="0070C0"/>
                </a:solidFill>
              </a:rPr>
              <a:t>и ее международными </a:t>
            </a:r>
            <a:r>
              <a:rPr lang="ru-RU" sz="2800" dirty="0" smtClean="0">
                <a:solidFill>
                  <a:srgbClr val="0070C0"/>
                </a:solidFill>
              </a:rPr>
              <a:t>обязательствами.</a:t>
            </a:r>
          </a:p>
          <a:p>
            <a:endParaRPr lang="ru-RU" sz="2800" dirty="0"/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8618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715" y="764704"/>
            <a:ext cx="86562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3. Несмотря </a:t>
            </a:r>
            <a:r>
              <a:rPr lang="ru-RU" sz="2800" dirty="0">
                <a:solidFill>
                  <a:srgbClr val="0070C0"/>
                </a:solidFill>
              </a:rPr>
              <a:t>на давнюю историю экологических исследований в районах освоения морских углеводородных месторождений,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методология </a:t>
            </a:r>
            <a:r>
              <a:rPr lang="ru-RU" sz="2800" dirty="0">
                <a:solidFill>
                  <a:srgbClr val="0070C0"/>
                </a:solidFill>
              </a:rPr>
              <a:t>соответствующего экологического мониторинга до сих пор разработана недостаточно,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и </a:t>
            </a:r>
            <a:r>
              <a:rPr lang="ru-RU" sz="2800" dirty="0">
                <a:solidFill>
                  <a:srgbClr val="0070C0"/>
                </a:solidFill>
              </a:rPr>
              <a:t>какой-либо строго унифицированной методической схемы его проведения не существует.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231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060848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4. Выбор </a:t>
            </a:r>
            <a:r>
              <a:rPr lang="ru-RU" sz="2800" b="1" dirty="0">
                <a:solidFill>
                  <a:srgbClr val="0070C0"/>
                </a:solidFill>
              </a:rPr>
              <a:t>минимального</a:t>
            </a:r>
            <a:r>
              <a:rPr lang="ru-RU" sz="2800" dirty="0">
                <a:solidFill>
                  <a:srgbClr val="0070C0"/>
                </a:solidFill>
              </a:rPr>
              <a:t> набора </a:t>
            </a:r>
            <a:r>
              <a:rPr lang="ru-RU" sz="2800" b="1" dirty="0">
                <a:solidFill>
                  <a:srgbClr val="0070C0"/>
                </a:solidFill>
              </a:rPr>
              <a:t>ключевых </a:t>
            </a:r>
            <a:r>
              <a:rPr lang="ru-RU" sz="2800" dirty="0">
                <a:solidFill>
                  <a:srgbClr val="0070C0"/>
                </a:solidFill>
              </a:rPr>
              <a:t>параметров должен проводиться на основе анализа всего комплекса знаний о функционировании морских </a:t>
            </a:r>
            <a:r>
              <a:rPr lang="ru-RU" sz="2800" dirty="0" smtClean="0">
                <a:solidFill>
                  <a:srgbClr val="0070C0"/>
                </a:solidFill>
              </a:rPr>
              <a:t>экосистем 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8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2274838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Экологический </a:t>
            </a:r>
            <a:r>
              <a:rPr lang="ru-RU" sz="2800" dirty="0">
                <a:solidFill>
                  <a:srgbClr val="0070C0"/>
                </a:solidFill>
              </a:rPr>
              <a:t>мониторинг по своему функциональному </a:t>
            </a:r>
            <a:r>
              <a:rPr lang="ru-RU" sz="2800" b="1" dirty="0">
                <a:solidFill>
                  <a:srgbClr val="0070C0"/>
                </a:solidFill>
              </a:rPr>
              <a:t>назначению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b="1" dirty="0">
                <a:solidFill>
                  <a:srgbClr val="0070C0"/>
                </a:solidFill>
              </a:rPr>
              <a:t>масштабу </a:t>
            </a:r>
            <a:r>
              <a:rPr lang="ru-RU" sz="2800" dirty="0">
                <a:solidFill>
                  <a:srgbClr val="0070C0"/>
                </a:solidFill>
              </a:rPr>
              <a:t>и </a:t>
            </a:r>
            <a:r>
              <a:rPr lang="ru-RU" sz="2800" b="1" dirty="0">
                <a:solidFill>
                  <a:srgbClr val="0070C0"/>
                </a:solidFill>
              </a:rPr>
              <a:t>длительности наблюдений </a:t>
            </a:r>
            <a:r>
              <a:rPr lang="ru-RU" sz="2800" dirty="0">
                <a:solidFill>
                  <a:srgbClr val="0070C0"/>
                </a:solidFill>
              </a:rPr>
              <a:t>подразделяется на три основных типа: </a:t>
            </a:r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rgbClr val="0070C0"/>
                </a:solidFill>
              </a:rPr>
              <a:t>региональный </a:t>
            </a:r>
            <a:r>
              <a:rPr lang="ru-RU" sz="2800" dirty="0">
                <a:solidFill>
                  <a:srgbClr val="0070C0"/>
                </a:solidFill>
              </a:rPr>
              <a:t>мониторинг, 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rgbClr val="0070C0"/>
                </a:solidFill>
              </a:rPr>
              <a:t>локальный мониторинг,</a:t>
            </a:r>
          </a:p>
          <a:p>
            <a:pPr marL="457200" indent="-457200">
              <a:buFontTx/>
              <a:buChar char="-"/>
            </a:pPr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-    мониторинг </a:t>
            </a:r>
            <a:r>
              <a:rPr lang="ru-RU" sz="2800" dirty="0" err="1">
                <a:solidFill>
                  <a:srgbClr val="0070C0"/>
                </a:solidFill>
              </a:rPr>
              <a:t>интактных</a:t>
            </a:r>
            <a:r>
              <a:rPr lang="ru-RU" sz="2800" dirty="0">
                <a:solidFill>
                  <a:srgbClr val="0070C0"/>
                </a:solidFill>
              </a:rPr>
              <a:t> районов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6469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Структура экологического мониторинга</a:t>
            </a:r>
          </a:p>
          <a:p>
            <a:r>
              <a:rPr lang="ru-RU" sz="3200" b="1" dirty="0" err="1" smtClean="0">
                <a:solidFill>
                  <a:srgbClr val="0070C0"/>
                </a:solidFill>
              </a:rPr>
              <a:t>Кравцовского</a:t>
            </a:r>
            <a:r>
              <a:rPr lang="ru-RU" sz="3200" b="1" dirty="0" smtClean="0">
                <a:solidFill>
                  <a:srgbClr val="0070C0"/>
                </a:solidFill>
              </a:rPr>
              <a:t> месторождения</a:t>
            </a:r>
            <a:r>
              <a:rPr lang="ru-RU" sz="3200" b="1" dirty="0" smtClean="0"/>
              <a:t>: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932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1011</TotalTime>
  <Words>765</Words>
  <Application>Microsoft Office PowerPoint</Application>
  <PresentationFormat>Экран (4:3)</PresentationFormat>
  <Paragraphs>119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Исполнительная</vt:lpstr>
      <vt:lpstr>CorelDRAW</vt:lpstr>
      <vt:lpstr>   Опыт производственного экологического мониторинга Кравцовского нефтяного месторождения  (Юго-Восточная Балтика, 2003-2012 гг.)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началом мониторинга на смену узкоспециализированным и разрозненным наблюдениям, пришли регулярные, комплексные и скоординированные исследования российской части ЮВ Балтики.   Как следствие, ликвидировано «белое пятно» в экологической изученности Балтики, возникшее по известным причинам у берегов Калининградской области в 90-е годы прошлого века.  </vt:lpstr>
      <vt:lpstr>Каково современное состояние  изученности геологической среды  в береговой зоне  Калининградской области? </vt:lpstr>
      <vt:lpstr>Презентация PowerPoint</vt:lpstr>
      <vt:lpstr>Презентация PowerPoint</vt:lpstr>
      <vt:lpstr>Уроки мониторинга:</vt:lpstr>
      <vt:lpstr>Презентация PowerPoint</vt:lpstr>
      <vt:lpstr>1. Необходимо  «настроить» мониторинг на отслеживание влияние экстремальных событий (штормов).</vt:lpstr>
      <vt:lpstr>Презентация PowerPoint</vt:lpstr>
      <vt:lpstr>3. При интерпретации данных мониторинга необходимо учитывать, что типы осадков в береговой зоне могут заметно меняться в зависимости от гидрометеорологических и, как следствие, литодинамических условий. </vt:lpstr>
      <vt:lpstr>Презентация PowerPoint</vt:lpstr>
    </vt:vector>
  </TitlesOfParts>
  <Company>ООО "МВБ"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производственного экологического мониторинга Кравцовского нефтяного месторождения  (Юго-Восточная Балтика, 2003-2012 гг.)</dc:title>
  <dc:creator>Сивков Вадим Валерьевич</dc:creator>
  <cp:lastModifiedBy>Сивков Вадим Валерьевич</cp:lastModifiedBy>
  <cp:revision>41</cp:revision>
  <dcterms:created xsi:type="dcterms:W3CDTF">2013-05-21T20:30:45Z</dcterms:created>
  <dcterms:modified xsi:type="dcterms:W3CDTF">2013-05-22T13:25:48Z</dcterms:modified>
</cp:coreProperties>
</file>