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85" r:id="rId5"/>
    <p:sldId id="259" r:id="rId6"/>
    <p:sldId id="258" r:id="rId7"/>
    <p:sldId id="257" r:id="rId8"/>
    <p:sldId id="261" r:id="rId9"/>
    <p:sldId id="263" r:id="rId10"/>
    <p:sldId id="264" r:id="rId11"/>
    <p:sldId id="265" r:id="rId12"/>
    <p:sldId id="262" r:id="rId13"/>
    <p:sldId id="266" r:id="rId14"/>
    <p:sldId id="267" r:id="rId15"/>
    <p:sldId id="268" r:id="rId16"/>
    <p:sldId id="272" r:id="rId17"/>
    <p:sldId id="269" r:id="rId18"/>
    <p:sldId id="270" r:id="rId19"/>
    <p:sldId id="271" r:id="rId20"/>
    <p:sldId id="274" r:id="rId21"/>
    <p:sldId id="276" r:id="rId22"/>
    <p:sldId id="275" r:id="rId23"/>
    <p:sldId id="277" r:id="rId24"/>
    <p:sldId id="283" r:id="rId25"/>
    <p:sldId id="281" r:id="rId26"/>
    <p:sldId id="282" r:id="rId27"/>
    <p:sldId id="284" r:id="rId28"/>
    <p:sldId id="287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B517-B9E6-498C-BBD5-C7DA42C8B6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009E9-F783-473D-9F3A-2A822EFBFD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2D45-3731-4D2C-AF10-8EC6BB7077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6CC86-09D6-48FF-8B7C-E019F09A45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E13E-7E27-4160-B391-A6BA5F912B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F50D9-A843-47C5-83A7-2EE6B28D4C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10D6A-DFE7-4EC2-BE1F-1C65C20178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98C2-B3FA-45D4-B611-4F7249682B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518CA-CB90-4E06-9297-3DAA308FA1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26647-B434-4636-91A3-0B4A6C0C46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559F9-CA78-4F6B-B8A4-F9C50DC2E2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F6A8-EDD2-4698-A84F-99EFFEB356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B6B99-2D06-430E-A9BD-F50A134818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01D3-96D8-440C-8628-7982538D22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E4592-9FE7-437E-A65C-0F6997569D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A73D-BC2F-4000-B5CF-BF2D6C49C1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FE71-B7BF-4DA8-964E-75135E86E5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77388-23D6-40FF-99DC-DA4DF335AF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23CA-CEE9-4A2E-B371-8E7664733E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1C250-239B-4CF1-A10E-BC3C27F7FF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463D-3F93-4B32-BB88-77C37AE361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C0D2-6A6A-4F98-BA8D-4421BD9119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04A40-815E-4DB3-9DF1-21C1E1C7E423}" type="datetimeFigureOut">
              <a:rPr lang="ru-RU" smtClean="0"/>
              <a:pPr/>
              <a:t>22.05.2013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009C8-428D-47B8-BBCB-D3CE573F6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467768-73B4-4AC1-88E0-9879253FEE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22.05.2013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7C12E-E03C-4EFF-B9D6-61229F30A0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263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береговых зон внутренних водотоков 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Санкт-Петербурга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ГГУП «СФ «Минерал»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796136" y="6309320"/>
            <a:ext cx="3347864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Н.А. Сергеева,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А.В. Герасимов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р. </a:t>
            </a:r>
            <a:r>
              <a:rPr lang="ru-RU" sz="2400" b="1" dirty="0" err="1" smtClean="0">
                <a:solidFill>
                  <a:srgbClr val="0070C0"/>
                </a:solidFill>
              </a:rPr>
              <a:t>Смоленка</a:t>
            </a:r>
            <a:r>
              <a:rPr lang="ru-RU" sz="2400" b="1" dirty="0" smtClean="0">
                <a:solidFill>
                  <a:srgbClr val="0070C0"/>
                </a:solidFill>
              </a:rPr>
              <a:t> (Василеостровский р-н, Смоленское кладбище)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Боковая эрозия. Угроза размыва захоронений. </a:t>
            </a:r>
            <a:br>
              <a:rPr lang="ru-RU" sz="2000" b="1" dirty="0" smtClean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Обрушение бетонных плит пешеходной дорожки.</a:t>
            </a:r>
            <a:endParaRPr lang="ru-RU" sz="2000" b="1" dirty="0"/>
          </a:p>
        </p:txBody>
      </p:sp>
      <p:pic>
        <p:nvPicPr>
          <p:cNvPr id="11" name="Рисунок 10" descr="ф 017"/>
          <p:cNvPicPr/>
          <p:nvPr/>
        </p:nvPicPr>
        <p:blipFill>
          <a:blip r:embed="rId2" cstate="print"/>
          <a:srcRect l="11842" t="22646" b="18047"/>
          <a:stretch>
            <a:fillRect/>
          </a:stretch>
        </p:blipFill>
        <p:spPr bwMode="auto">
          <a:xfrm>
            <a:off x="1393009" y="1285860"/>
            <a:ext cx="6357982" cy="271464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Рисунок 11" descr="C:\Documents and Settings\Nbond\Local Settings\Temporary Internet Files\Content.Word\ф 018.jpg"/>
          <p:cNvPicPr/>
          <p:nvPr/>
        </p:nvPicPr>
        <p:blipFill>
          <a:blip r:embed="rId3" cstate="print"/>
          <a:srcRect t="11064" r="6055" b="30638"/>
          <a:stretch>
            <a:fillRect/>
          </a:stretch>
        </p:blipFill>
        <p:spPr bwMode="auto">
          <a:xfrm>
            <a:off x="1321571" y="4143380"/>
            <a:ext cx="6500858" cy="25717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7030A0"/>
                </a:solidFill>
              </a:rPr>
              <a:t>Реперный</a:t>
            </a:r>
            <a:r>
              <a:rPr lang="ru-RU" sz="3200" b="1" dirty="0" smtClean="0">
                <a:solidFill>
                  <a:srgbClr val="7030A0"/>
                </a:solidFill>
              </a:rPr>
              <a:t> профиль на р. </a:t>
            </a:r>
            <a:r>
              <a:rPr lang="ru-RU" sz="3200" b="1" dirty="0" err="1" smtClean="0">
                <a:solidFill>
                  <a:srgbClr val="7030A0"/>
                </a:solidFill>
              </a:rPr>
              <a:t>Смоленке</a:t>
            </a:r>
            <a:r>
              <a:rPr lang="ru-RU" sz="3200" b="1" dirty="0" smtClean="0">
                <a:solidFill>
                  <a:srgbClr val="7030A0"/>
                </a:solidFill>
              </a:rPr>
              <a:t> 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21"/>
          <a:stretch>
            <a:fillRect/>
          </a:stretch>
        </p:blipFill>
        <p:spPr bwMode="auto">
          <a:xfrm>
            <a:off x="98201" y="1772816"/>
            <a:ext cx="8866287" cy="289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>
            <a:off x="2699792" y="3356992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5536" y="105273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2012 г. зафиксировано обрушение 0,25 м берега.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PA092414"/>
          <p:cNvPicPr>
            <a:picLocks noChangeAspect="1" noChangeArrowheads="1"/>
          </p:cNvPicPr>
          <p:nvPr/>
        </p:nvPicPr>
        <p:blipFill>
          <a:blip r:embed="rId2" cstate="print"/>
          <a:srcRect b="17241"/>
          <a:stretch>
            <a:fillRect/>
          </a:stretch>
        </p:blipFill>
        <p:spPr bwMode="auto">
          <a:xfrm>
            <a:off x="1785918" y="3789040"/>
            <a:ext cx="4728988" cy="29289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142852"/>
            <a:ext cx="8172480" cy="9286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р.Малая Невка (</a:t>
            </a:r>
            <a:r>
              <a:rPr lang="ru-RU" sz="2400" b="1" dirty="0" err="1" smtClean="0">
                <a:solidFill>
                  <a:srgbClr val="0070C0"/>
                </a:solidFill>
              </a:rPr>
              <a:t>наб</a:t>
            </a:r>
            <a:r>
              <a:rPr lang="ru-RU" sz="2400" b="1" dirty="0" smtClean="0">
                <a:solidFill>
                  <a:srgbClr val="0070C0"/>
                </a:solidFill>
              </a:rPr>
              <a:t>. р. Малая Невка вблизи 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err="1" smtClean="0">
                <a:solidFill>
                  <a:srgbClr val="0070C0"/>
                </a:solidFill>
              </a:rPr>
              <a:t>Каменноостровского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моста)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000" b="1" dirty="0" smtClean="0"/>
              <a:t>Р</a:t>
            </a:r>
            <a:r>
              <a:rPr lang="ru-RU" sz="2000" b="1" dirty="0" smtClean="0">
                <a:solidFill>
                  <a:srgbClr val="000000"/>
                </a:solidFill>
              </a:rPr>
              <a:t>ечная и склоновая эрозии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714752"/>
            <a:ext cx="15716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14.04.2010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58082" y="4429132"/>
            <a:ext cx="15716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28.12.2011</a:t>
            </a:r>
            <a:endParaRPr lang="ru-RU" dirty="0"/>
          </a:p>
        </p:txBody>
      </p:sp>
      <p:pic>
        <p:nvPicPr>
          <p:cNvPr id="313348" name="Рисунок 2660" descr="P4140636"/>
          <p:cNvPicPr>
            <a:picLocks noChangeAspect="1" noChangeArrowheads="1"/>
          </p:cNvPicPr>
          <p:nvPr/>
        </p:nvPicPr>
        <p:blipFill>
          <a:blip r:embed="rId3" cstate="print"/>
          <a:srcRect t="26042"/>
          <a:stretch>
            <a:fillRect/>
          </a:stretch>
        </p:blipFill>
        <p:spPr bwMode="auto">
          <a:xfrm>
            <a:off x="73991" y="1285860"/>
            <a:ext cx="4353993" cy="24288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240" y="6237312"/>
            <a:ext cx="15716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14.10.2012</a:t>
            </a:r>
            <a:endParaRPr lang="ru-RU" dirty="0"/>
          </a:p>
        </p:txBody>
      </p:sp>
      <p:pic>
        <p:nvPicPr>
          <p:cNvPr id="453633" name="Picture 1"/>
          <p:cNvPicPr>
            <a:picLocks noChangeAspect="1" noChangeArrowheads="1"/>
          </p:cNvPicPr>
          <p:nvPr/>
        </p:nvPicPr>
        <p:blipFill>
          <a:blip r:embed="rId4" cstate="print"/>
          <a:srcRect r="12486" b="19370"/>
          <a:stretch>
            <a:fillRect/>
          </a:stretch>
        </p:blipFill>
        <p:spPr bwMode="auto">
          <a:xfrm>
            <a:off x="4566784" y="1196752"/>
            <a:ext cx="4397704" cy="26976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142852"/>
            <a:ext cx="8172480" cy="9286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р.Малая Невка (</a:t>
            </a:r>
            <a:r>
              <a:rPr lang="ru-RU" sz="2400" b="1" dirty="0" err="1" smtClean="0">
                <a:solidFill>
                  <a:srgbClr val="0070C0"/>
                </a:solidFill>
              </a:rPr>
              <a:t>Лопухинский</a:t>
            </a:r>
            <a:r>
              <a:rPr lang="ru-RU" sz="2400" b="1" dirty="0" smtClean="0">
                <a:solidFill>
                  <a:srgbClr val="0070C0"/>
                </a:solidFill>
              </a:rPr>
              <a:t> сад вблизи </a:t>
            </a:r>
            <a:r>
              <a:rPr lang="ru-RU" sz="2400" b="1" dirty="0" err="1" smtClean="0">
                <a:solidFill>
                  <a:srgbClr val="0070C0"/>
                </a:solidFill>
              </a:rPr>
              <a:t>Каменноостровского</a:t>
            </a:r>
            <a:r>
              <a:rPr lang="ru-RU" sz="2400" b="1" dirty="0" smtClean="0">
                <a:solidFill>
                  <a:srgbClr val="0070C0"/>
                </a:solidFill>
              </a:rPr>
              <a:t> моста)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000" b="1" dirty="0" smtClean="0"/>
              <a:t>Р</a:t>
            </a:r>
            <a:r>
              <a:rPr lang="ru-RU" sz="2000" b="1" dirty="0" smtClean="0">
                <a:solidFill>
                  <a:srgbClr val="000000"/>
                </a:solidFill>
              </a:rPr>
              <a:t>ечная и склоновая эрозии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4744" y="1214422"/>
            <a:ext cx="2214578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Фото 2012 г.</a:t>
            </a:r>
            <a:endParaRPr lang="ru-RU" sz="1800" dirty="0"/>
          </a:p>
        </p:txBody>
      </p:sp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2" cstate="print"/>
          <a:srcRect t="7143"/>
          <a:stretch>
            <a:fillRect/>
          </a:stretch>
        </p:blipFill>
        <p:spPr bwMode="auto">
          <a:xfrm>
            <a:off x="4500562" y="1714488"/>
            <a:ext cx="4357686" cy="303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6885" name="Picture 5"/>
          <p:cNvPicPr>
            <a:picLocks noChangeAspect="1" noChangeArrowheads="1"/>
          </p:cNvPicPr>
          <p:nvPr/>
        </p:nvPicPr>
        <p:blipFill>
          <a:blip r:embed="rId3" cstate="print"/>
          <a:srcRect t="5031" b="29560"/>
          <a:stretch>
            <a:fillRect/>
          </a:stretch>
        </p:blipFill>
        <p:spPr bwMode="auto">
          <a:xfrm>
            <a:off x="3420750" y="4357694"/>
            <a:ext cx="509677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68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37147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6884" name="Picture 4"/>
          <p:cNvPicPr>
            <a:picLocks noChangeAspect="1" noChangeArrowheads="1"/>
          </p:cNvPicPr>
          <p:nvPr/>
        </p:nvPicPr>
        <p:blipFill>
          <a:blip r:embed="rId5" cstate="print"/>
          <a:srcRect t="5998" b="23088"/>
          <a:stretch>
            <a:fillRect/>
          </a:stretch>
        </p:blipFill>
        <p:spPr bwMode="auto">
          <a:xfrm>
            <a:off x="0" y="3786190"/>
            <a:ext cx="324881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f 022"/>
          <p:cNvPicPr>
            <a:picLocks noChangeAspect="1" noChangeArrowheads="1"/>
          </p:cNvPicPr>
          <p:nvPr/>
        </p:nvPicPr>
        <p:blipFill>
          <a:blip r:embed="rId2" cstate="print">
            <a:lum bright="10000" contrast="-3000"/>
          </a:blip>
          <a:srcRect/>
          <a:stretch>
            <a:fillRect/>
          </a:stretch>
        </p:blipFill>
        <p:spPr bwMode="auto">
          <a:xfrm>
            <a:off x="4857753" y="1071546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ru-RU" sz="2200" b="1" dirty="0" smtClean="0">
                <a:solidFill>
                  <a:srgbClr val="0070C0"/>
                </a:solidFill>
              </a:rPr>
              <a:t>Кронверкский пролив р.Невы (напротив Петропавловской крепости)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000" b="1" dirty="0" smtClean="0"/>
              <a:t>Р</a:t>
            </a:r>
            <a:r>
              <a:rPr lang="ru-RU" sz="2000" b="1" dirty="0" smtClean="0">
                <a:solidFill>
                  <a:srgbClr val="000000"/>
                </a:solidFill>
              </a:rPr>
              <a:t>ечная и склоновая эрозия у </a:t>
            </a:r>
            <a:r>
              <a:rPr lang="ru-RU" sz="2000" b="1" dirty="0" err="1" smtClean="0">
                <a:solidFill>
                  <a:srgbClr val="000000"/>
                </a:solidFill>
              </a:rPr>
              <a:t>Иоанновского</a:t>
            </a:r>
            <a:r>
              <a:rPr lang="ru-RU" sz="2000" b="1" dirty="0" smtClean="0">
                <a:solidFill>
                  <a:srgbClr val="000000"/>
                </a:solidFill>
              </a:rPr>
              <a:t> моста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143380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2010 г.</a:t>
            </a:r>
            <a:endParaRPr lang="ru-RU" sz="1800" b="1" dirty="0"/>
          </a:p>
        </p:txBody>
      </p:sp>
      <p:pic>
        <p:nvPicPr>
          <p:cNvPr id="451587" name="Рисунок 2771" descr="ф 030"/>
          <p:cNvPicPr>
            <a:picLocks noChangeAspect="1" noChangeArrowheads="1"/>
          </p:cNvPicPr>
          <p:nvPr/>
        </p:nvPicPr>
        <p:blipFill>
          <a:blip r:embed="rId3" cstate="print">
            <a:lum bright="9000" contrast="-1000"/>
          </a:blip>
          <a:srcRect t="12177"/>
          <a:stretch>
            <a:fillRect/>
          </a:stretch>
        </p:blipFill>
        <p:spPr bwMode="auto">
          <a:xfrm>
            <a:off x="0" y="1071547"/>
            <a:ext cx="4643438" cy="304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5" name="Picture 1" descr="ф 054"/>
          <p:cNvPicPr>
            <a:picLocks noChangeAspect="1" noChangeArrowheads="1"/>
          </p:cNvPicPr>
          <p:nvPr/>
        </p:nvPicPr>
        <p:blipFill>
          <a:blip r:embed="rId4" cstate="print"/>
          <a:srcRect l="7747" t="17947" b="26665"/>
          <a:stretch>
            <a:fillRect/>
          </a:stretch>
        </p:blipFill>
        <p:spPr bwMode="auto">
          <a:xfrm>
            <a:off x="1000100" y="3714752"/>
            <a:ext cx="6962463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215338" y="4286256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2011 г.</a:t>
            </a:r>
            <a:endParaRPr lang="ru-RU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01024" y="6488668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2012 г.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р.Славянка. Боковая эрозия вблизи моста по шоссе Ям-Ижора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4437112"/>
            <a:ext cx="1357322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2010 год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5877272"/>
            <a:ext cx="135732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2012 год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stCxn id="11" idx="1"/>
          </p:cNvCxnSpPr>
          <p:nvPr/>
        </p:nvCxnSpPr>
        <p:spPr>
          <a:xfrm rot="10800000">
            <a:off x="7096270" y="4222799"/>
            <a:ext cx="500066" cy="445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2" idx="1"/>
          </p:cNvCxnSpPr>
          <p:nvPr/>
        </p:nvCxnSpPr>
        <p:spPr>
          <a:xfrm flipH="1" flipV="1">
            <a:off x="6448768" y="5948712"/>
            <a:ext cx="571504" cy="1132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02" name="Рисунок 948" descr="..\..\391.jpg"/>
          <p:cNvPicPr>
            <a:picLocks noChangeAspect="1" noChangeArrowheads="1"/>
          </p:cNvPicPr>
          <p:nvPr/>
        </p:nvPicPr>
        <p:blipFill>
          <a:blip r:embed="rId2" cstate="print"/>
          <a:srcRect l="6680" t="2402" r="17879" b="5565"/>
          <a:stretch>
            <a:fillRect/>
          </a:stretch>
        </p:blipFill>
        <p:spPr bwMode="auto">
          <a:xfrm>
            <a:off x="251520" y="692696"/>
            <a:ext cx="3929090" cy="35438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03" name="Picture 3" descr="фото 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92696"/>
            <a:ext cx="4536504" cy="34222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9512" y="4581128"/>
            <a:ext cx="135732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2005 год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stCxn id="13" idx="3"/>
          </p:cNvCxnSpPr>
          <p:nvPr/>
        </p:nvCxnSpPr>
        <p:spPr>
          <a:xfrm flipV="1">
            <a:off x="1536834" y="4295377"/>
            <a:ext cx="214314" cy="4704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671389"/>
            <a:ext cx="4248472" cy="31866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р. Нева (пос. Саперный, территория частного порта) </a:t>
            </a:r>
            <a:r>
              <a:rPr lang="ru-RU" sz="2200" b="1" dirty="0" smtClean="0">
                <a:solidFill>
                  <a:srgbClr val="0070C0"/>
                </a:solidFill>
              </a:rPr>
              <a:t/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000" b="1" dirty="0" smtClean="0"/>
              <a:t>Р</a:t>
            </a:r>
            <a:r>
              <a:rPr lang="ru-RU" sz="2000" b="1" dirty="0" smtClean="0">
                <a:solidFill>
                  <a:srgbClr val="000000"/>
                </a:solidFill>
              </a:rPr>
              <a:t>ечная и склоновая эрозия, оползание склона (средняя скорость по </a:t>
            </a:r>
            <a:r>
              <a:rPr lang="ru-RU" sz="2000" b="1" dirty="0" err="1" smtClean="0">
                <a:solidFill>
                  <a:srgbClr val="000000"/>
                </a:solidFill>
              </a:rPr>
              <a:t>реперным</a:t>
            </a:r>
            <a:r>
              <a:rPr lang="ru-RU" sz="2000" b="1" dirty="0" smtClean="0">
                <a:solidFill>
                  <a:srgbClr val="000000"/>
                </a:solidFill>
              </a:rPr>
              <a:t> данным – 0,7 м/год).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143380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2010 г.</a:t>
            </a:r>
            <a:endParaRPr lang="ru-RU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48" y="4000504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2012 г.</a:t>
            </a:r>
            <a:endParaRPr lang="ru-RU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15206" y="6286520"/>
            <a:ext cx="92866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2012 г.</a:t>
            </a:r>
            <a:endParaRPr lang="ru-RU" sz="1800" b="1" dirty="0"/>
          </a:p>
        </p:txBody>
      </p:sp>
      <p:pic>
        <p:nvPicPr>
          <p:cNvPr id="504834" name="Рисунок 1289" descr="523в"/>
          <p:cNvPicPr>
            <a:picLocks noChangeAspect="1" noChangeArrowheads="1"/>
          </p:cNvPicPr>
          <p:nvPr/>
        </p:nvPicPr>
        <p:blipFill>
          <a:blip r:embed="rId2" cstate="print"/>
          <a:srcRect t="1840" b="3374"/>
          <a:stretch>
            <a:fillRect/>
          </a:stretch>
        </p:blipFill>
        <p:spPr bwMode="auto">
          <a:xfrm>
            <a:off x="0" y="1071546"/>
            <a:ext cx="430465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5" name="Picture 3" descr="фото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357298"/>
            <a:ext cx="4556488" cy="255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836" name="Picture 4" descr="фото 108"/>
          <p:cNvPicPr>
            <a:picLocks noChangeAspect="1" noChangeArrowheads="1"/>
          </p:cNvPicPr>
          <p:nvPr/>
        </p:nvPicPr>
        <p:blipFill>
          <a:blip r:embed="rId4" cstate="print"/>
          <a:srcRect t="11021"/>
          <a:stretch>
            <a:fillRect/>
          </a:stretch>
        </p:blipFill>
        <p:spPr bwMode="auto">
          <a:xfrm>
            <a:off x="1357290" y="3976687"/>
            <a:ext cx="57626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2276872"/>
            <a:ext cx="8964488" cy="276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7030A0"/>
                </a:solidFill>
              </a:rPr>
              <a:t>Реперный</a:t>
            </a:r>
            <a:r>
              <a:rPr lang="ru-RU" sz="3200" b="1" dirty="0" smtClean="0">
                <a:solidFill>
                  <a:srgbClr val="7030A0"/>
                </a:solidFill>
              </a:rPr>
              <a:t> профиль на р. Неве 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292080" y="3356992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5536" y="105273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Левый берег отступил на:</a:t>
            </a:r>
            <a:r>
              <a:rPr lang="ru-RU" sz="2400" dirty="0" smtClean="0">
                <a:ea typeface="Calibri"/>
              </a:rPr>
              <a:t> 1,3 м – в 2011 г. и 0,7 м – в 2012 г.</a:t>
            </a:r>
            <a:endParaRPr lang="ru-RU" sz="24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580112" y="3356992"/>
            <a:ext cx="288032" cy="0"/>
          </a:xfrm>
          <a:prstGeom prst="straightConnector1">
            <a:avLst/>
          </a:prstGeom>
          <a:ln w="1905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851920" y="3068960"/>
            <a:ext cx="432048" cy="0"/>
          </a:xfrm>
          <a:prstGeom prst="straightConnector1">
            <a:avLst/>
          </a:prstGeom>
          <a:ln w="1905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563888" y="3068960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Размыв набережной р. Невы вдоль пр. </a:t>
            </a:r>
            <a:r>
              <a:rPr lang="ru-RU" sz="2800" b="1" dirty="0" err="1" smtClean="0">
                <a:solidFill>
                  <a:srgbClr val="7030A0"/>
                </a:solidFill>
              </a:rPr>
              <a:t>Обуховской</a:t>
            </a:r>
            <a:r>
              <a:rPr lang="ru-RU" sz="2800" b="1" dirty="0" smtClean="0">
                <a:solidFill>
                  <a:srgbClr val="7030A0"/>
                </a:solidFill>
              </a:rPr>
              <a:t> обороны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94561" name="Рисунок 130" descr="_MG_1374"/>
          <p:cNvPicPr>
            <a:picLocks noChangeAspect="1" noChangeArrowheads="1"/>
          </p:cNvPicPr>
          <p:nvPr/>
        </p:nvPicPr>
        <p:blipFill>
          <a:blip r:embed="rId2" cstate="print"/>
          <a:srcRect t="29877" b="33948"/>
          <a:stretch>
            <a:fillRect/>
          </a:stretch>
        </p:blipFill>
        <p:spPr bwMode="auto">
          <a:xfrm>
            <a:off x="36096" y="4509120"/>
            <a:ext cx="9107904" cy="22048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62" name="Рисунок 1266" descr="фото 071"/>
          <p:cNvPicPr>
            <a:picLocks noChangeAspect="1" noChangeArrowheads="1"/>
          </p:cNvPicPr>
          <p:nvPr/>
        </p:nvPicPr>
        <p:blipFill>
          <a:blip r:embed="rId3" cstate="print"/>
          <a:srcRect t="30013"/>
          <a:stretch>
            <a:fillRect/>
          </a:stretch>
        </p:blipFill>
        <p:spPr bwMode="auto">
          <a:xfrm>
            <a:off x="3347864" y="1196752"/>
            <a:ext cx="5796136" cy="30543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5120254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8" name="Picture 4" descr="D:\РАБОЧАЯ\Отчет_ЭГП 2012\Маршруты\Реки\Нева\536\фото 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564904"/>
            <a:ext cx="4752528" cy="267346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Угроза хозяйственным объектам на берегах р. </a:t>
            </a:r>
            <a:r>
              <a:rPr lang="ru-RU" sz="2800" b="1" dirty="0" err="1" smtClean="0">
                <a:solidFill>
                  <a:srgbClr val="7030A0"/>
                </a:solidFill>
              </a:rPr>
              <a:t>Дудергофки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Documents and Settings\Nbond\Local Settings\Temporary Internet Files\Content.Word\photo 3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429156" cy="34290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4" name="Picture 2" descr="D:\РАБОЧАЯ\Отчет_ЭГП 2012\Маршруты\Реки\Дудергофка\ф 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3925" y="836712"/>
            <a:ext cx="4790075" cy="3592845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708162"/>
            <a:ext cx="4139952" cy="310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D:\РАБОЧАЯ\Отчет_ЭГП 2012\Маршруты\Реки\Дудергофка\ф 1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496" y="3600400"/>
            <a:ext cx="4572000" cy="32129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051"/>
          <p:cNvSpPr>
            <a:spLocks noGrp="1" noChangeArrowheads="1"/>
          </p:cNvSpPr>
          <p:nvPr>
            <p:ph idx="1"/>
          </p:nvPr>
        </p:nvSpPr>
        <p:spPr>
          <a:xfrm>
            <a:off x="395536" y="764704"/>
            <a:ext cx="8229600" cy="5770563"/>
          </a:xfr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Ведение мониторинга на территории Санкт-Петербурга исходит из функций государственного мониторинга геологической среды, определенных «Положением о порядке осуществления государственного мониторинга состояния недр» от 21.052.2001 г. №433, Законом Санкт-Петербурга от 17.04.2006 г. №155-21 «Об экологическом мониторинге на территории Санкт-Петербурга»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Начиная с 2005 года государственный мониторинг  геологической среды на территории Санкт-Петербурга по заданию Комитета по природопользованию, охране окружающей среды и обеспечению экологической безопасности выполняет ГГУП  «СФ «Минерал»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Постановлением Правительства Санкт-Петербурга  № 246 от 12 марта 2007 года    ГГУП  «СФ «Минерал»   признано     специализированной организацией,    осуществляющей     государственный     экологический мониторинг   на   территории   Санкт-Петербурга.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Распоряжением  Комитета   по   природопользованию,   охране окружающей среды и обеспечению экологической безопасности № 64-р от 27 мая 2008 года, с целью определения порядка организации и ведения мониторинга, разработан и утвержден   Регламент организации и ведения государственного мониторинга геологической среды на территории Санкт-Петербурга.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Правовая основа мониторинга ЭГП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Угроза хозяйственным объектам на берегах р. </a:t>
            </a:r>
            <a:r>
              <a:rPr lang="ru-RU" sz="2800" b="1" dirty="0" err="1" smtClean="0">
                <a:solidFill>
                  <a:srgbClr val="7030A0"/>
                </a:solidFill>
              </a:rPr>
              <a:t>Оккервиль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Documents and Settings\Nbond\Local Settings\Temporary Internet Files\Content.Word\фото 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644008" cy="3600400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10243" name="Picture 3" descr="D:\РАБОЧАЯ\Отчет_ЭГП 2012\Маршруты\Реки\Оккервиль\616\фото 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480" y="764704"/>
            <a:ext cx="4680520" cy="3510673"/>
          </a:xfrm>
          <a:prstGeom prst="rect">
            <a:avLst/>
          </a:prstGeom>
          <a:noFill/>
        </p:spPr>
      </p:pic>
      <p:pic>
        <p:nvPicPr>
          <p:cNvPr id="10242" name="Picture 2" descr="D:\РАБОЧАЯ\Отчет_ЭГП 2012\Маршруты\Реки\Оккервиль\615\фото 095.jpg"/>
          <p:cNvPicPr>
            <a:picLocks noChangeAspect="1" noChangeArrowheads="1"/>
          </p:cNvPicPr>
          <p:nvPr/>
        </p:nvPicPr>
        <p:blipFill>
          <a:blip r:embed="rId4" cstate="print"/>
          <a:srcRect t="3954" r="5179" b="28834"/>
          <a:stretch>
            <a:fillRect/>
          </a:stretch>
        </p:blipFill>
        <p:spPr bwMode="auto">
          <a:xfrm>
            <a:off x="1331640" y="3501008"/>
            <a:ext cx="6314020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647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Угроза жилому дому на берегу р. Черной речки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(Петроградский р-н)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3198" t="9859" r="5458" b="4225"/>
          <a:stretch>
            <a:fillRect/>
          </a:stretch>
        </p:blipFill>
        <p:spPr bwMode="auto">
          <a:xfrm>
            <a:off x="0" y="1124744"/>
            <a:ext cx="5544616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Рисунок 7" descr="DSCF0147_resize"/>
          <p:cNvPicPr/>
          <p:nvPr/>
        </p:nvPicPr>
        <p:blipFill>
          <a:blip r:embed="rId3" cstate="print"/>
          <a:srcRect l="7548" r="4394" b="14440"/>
          <a:stretch>
            <a:fillRect/>
          </a:stretch>
        </p:blipFill>
        <p:spPr bwMode="auto">
          <a:xfrm>
            <a:off x="4103440" y="2753544"/>
            <a:ext cx="5040560" cy="410445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647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Размыв берегов р. </a:t>
            </a:r>
            <a:r>
              <a:rPr lang="ru-RU" sz="2400" b="1" dirty="0" err="1" smtClean="0">
                <a:solidFill>
                  <a:srgbClr val="7030A0"/>
                </a:solidFill>
              </a:rPr>
              <a:t>Карповки</a:t>
            </a:r>
            <a:r>
              <a:rPr lang="ru-RU" sz="2400" b="1" dirty="0" smtClean="0">
                <a:solidFill>
                  <a:srgbClr val="7030A0"/>
                </a:solidFill>
              </a:rPr>
              <a:t> вблизи монастыря Иоанна </a:t>
            </a:r>
            <a:r>
              <a:rPr lang="ru-RU" sz="2400" b="1" dirty="0" err="1" smtClean="0">
                <a:solidFill>
                  <a:srgbClr val="7030A0"/>
                </a:solidFill>
              </a:rPr>
              <a:t>Кронштадского</a:t>
            </a:r>
            <a:r>
              <a:rPr lang="ru-RU" sz="2400" b="1" dirty="0" smtClean="0">
                <a:solidFill>
                  <a:srgbClr val="7030A0"/>
                </a:solidFill>
              </a:rPr>
              <a:t> (Петроградский р-н)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r="7645" b="10249"/>
          <a:stretch>
            <a:fillRect/>
          </a:stretch>
        </p:blipFill>
        <p:spPr bwMode="auto">
          <a:xfrm>
            <a:off x="4193976" y="1052736"/>
            <a:ext cx="4950024" cy="360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D:\РАБОЧАЯ\Отчет_ЭГП 2012\Маршруты\Реки\Карповка\PA092338.JPG"/>
          <p:cNvPicPr>
            <a:picLocks noChangeAspect="1" noChangeArrowheads="1"/>
          </p:cNvPicPr>
          <p:nvPr/>
        </p:nvPicPr>
        <p:blipFill>
          <a:blip r:embed="rId3" cstate="print"/>
          <a:srcRect t="21118" b="26087"/>
          <a:stretch>
            <a:fillRect/>
          </a:stretch>
        </p:blipFill>
        <p:spPr bwMode="auto">
          <a:xfrm>
            <a:off x="827584" y="4221088"/>
            <a:ext cx="6012160" cy="2380601"/>
          </a:xfrm>
          <a:prstGeom prst="rect">
            <a:avLst/>
          </a:prstGeom>
          <a:noFill/>
        </p:spPr>
      </p:pic>
      <p:pic>
        <p:nvPicPr>
          <p:cNvPr id="11268" name="Picture 4" descr="D:\РАБОЧАЯ\Отчет_ЭГП 2012\Маршруты\Реки\Карповка\PA092332.JPG"/>
          <p:cNvPicPr>
            <a:picLocks noChangeAspect="1" noChangeArrowheads="1"/>
          </p:cNvPicPr>
          <p:nvPr/>
        </p:nvPicPr>
        <p:blipFill>
          <a:blip r:embed="rId4" cstate="print"/>
          <a:srcRect r="25541" b="32349"/>
          <a:stretch>
            <a:fillRect/>
          </a:stretch>
        </p:blipFill>
        <p:spPr bwMode="auto">
          <a:xfrm>
            <a:off x="251520" y="1268760"/>
            <a:ext cx="454392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ru-RU" sz="2800" dirty="0" smtClean="0"/>
              <a:t>На основе получаемых в процессе мониторинга ЭГП данных</a:t>
            </a:r>
            <a:r>
              <a:rPr lang="ru-RU" sz="2800" b="1" dirty="0" smtClean="0"/>
              <a:t>, </a:t>
            </a:r>
            <a:r>
              <a:rPr lang="ru-RU" sz="2800" dirty="0" smtClean="0"/>
              <a:t>создана постоянно пополняемая и</a:t>
            </a:r>
            <a:r>
              <a:rPr lang="ru-RU" sz="2800" b="1" dirty="0" smtClean="0"/>
              <a:t> </a:t>
            </a:r>
            <a:r>
              <a:rPr lang="ru-RU" sz="2800" dirty="0" smtClean="0"/>
              <a:t>обновляемая дежурная карта проявлений ЭГП, на которой показаны выявленные экзогенные процессы, точки полевых наблюдений с составленными на них паспортами, подключенными к карте через «горячую связь».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47664" y="260648"/>
            <a:ext cx="640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Дежурная карта ЭГП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АЯ\Отчет_ЭГП 2012\ОТЧЕТЫ\В Комитет\Часть2\т.7_Граф.прил\Приложение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53" t="7877" r="5788" b="6281"/>
          <a:stretch>
            <a:fillRect/>
          </a:stretch>
        </p:blipFill>
        <p:spPr bwMode="auto">
          <a:xfrm>
            <a:off x="899592" y="620688"/>
            <a:ext cx="7067544" cy="6165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4766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Дежурная карта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АЯ\Отчет_ЭГП 2012\ОТЧЕТЫ\В Комитет\Часть2\т.7_Граф.прил\Приложение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53" t="7877" r="5788" b="6281"/>
          <a:stretch>
            <a:fillRect/>
          </a:stretch>
        </p:blipFill>
        <p:spPr bwMode="auto">
          <a:xfrm>
            <a:off x="899592" y="620688"/>
            <a:ext cx="7067544" cy="6165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4766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Дежурная карта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9250458">
            <a:off x="3957962" y="1581214"/>
            <a:ext cx="1202943" cy="432048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32814" b="3529"/>
          <a:stretch>
            <a:fillRect/>
          </a:stretch>
        </p:blipFill>
        <p:spPr bwMode="auto">
          <a:xfrm>
            <a:off x="4788024" y="1124744"/>
            <a:ext cx="4038600" cy="434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395536" y="599980"/>
            <a:ext cx="8429684" cy="6429420"/>
          </a:xfrm>
        </p:spPr>
        <p:txBody>
          <a:bodyPr/>
          <a:lstStyle/>
          <a:p>
            <a:pPr marL="17780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результате семилетних исследований сделаны выводы о прямой зависимости усиления береговой эрозии рек от таких климатических факторов, как:</a:t>
            </a:r>
          </a:p>
          <a:p>
            <a:pPr marL="627063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Повышение уровня воды в реках во время паводков, половодий и зажоров;</a:t>
            </a:r>
          </a:p>
          <a:p>
            <a:pPr marL="627063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Количества жидких осадков;</a:t>
            </a:r>
          </a:p>
          <a:p>
            <a:pPr marL="627063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Характера снеготаяния при больших объемах твердых осадков;</a:t>
            </a:r>
          </a:p>
          <a:p>
            <a:pPr marL="627063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Продолжительности речного ледостава;</a:t>
            </a:r>
          </a:p>
          <a:p>
            <a:pPr marL="17780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Так, отмечались периоды активизации размыва берегов: в 2007 г. вследствие большого количества наводнений на р. Неве, в 2009 г. в результате большого объема выпавших в летне-осенний период осадков и аномально высокого подъема вод (более 4 м) при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зажорных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явлениях на р. Неве, в конце 2011-2012 гг. в ходе наводнений и вследствие продолжительных ливневых дождей.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Наибольшую опасность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Санкт-Петербурге боковая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эрозия представляет на территории городских кладбищ и на участках, примыкающих к инженерным и транспортным коммуникациям, зданиям промышленных предприятий, жилого фонда.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9552" y="5861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мониторинга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берегов рек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92696"/>
            <a:ext cx="8715436" cy="6022428"/>
          </a:xfrm>
        </p:spPr>
        <p:txBody>
          <a:bodyPr/>
          <a:lstStyle/>
          <a:p>
            <a:pPr marL="79375" lvl="0" indent="-79375" algn="just"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На данный момент наиболее важными мероприятиями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снижению негативных последствий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береговой эрозии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результатам проведенного мониторинга считается: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0350" lvl="0" indent="-1778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укрепление берегов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рр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Волковки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Красненькой,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Смоленки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Ижоры на территории кладбищ, приведение в порядок захоронений, находящихся в аварийном состоянии на Магометанском, Красненьком и Смоленском кладбищах и угрожающих санитарному состоянию ближайших микрорайонов;</a:t>
            </a:r>
          </a:p>
          <a:p>
            <a:pPr marL="260350" lvl="0" indent="-1778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укрепление берегов и ликвидация промоин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рр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Большая и Малая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Невки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(рекомендуется устройство гранитной набережной), Кронверкского пролива у Петропавловской крепости, р. Невы (вдоль пр.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Обуховской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обороны), р. Славянки на участке в Павловском парке, Ждановки,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Карповки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Кикенки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находящихся в исторически-значимых частях города;</a:t>
            </a:r>
          </a:p>
          <a:p>
            <a:pPr marL="260350" lvl="0" indent="-1778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укрепление берегов рек: Невы, Кузьминки, Дачной,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Оккервиль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Черной речки, Пряжки, – протекающих в густонаселенных частях города вблизи хозяйственных объектов;</a:t>
            </a:r>
          </a:p>
          <a:p>
            <a:pPr marL="260350" lvl="0" indent="-1778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укрепление берегов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рр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Дудергофки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Сестры в зоне садоводств и близ хозяйственных объектов, расположенных в опасной близости от уреза воды, ликвидация деревьев, находящихся под угрозой обрушения, и расчистка русел рек от уже упавших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стволов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5861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Выводы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  <a:solidFill>
            <a:srgbClr val="EEECE1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Рисунок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Цели мониторинга ЭГП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Основными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целями работ по мониторингу экзогенных геологических процессов на территории Санкт-Петербурга являются: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170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оценка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текущего состояния приповерхностных частей геологической среды в пределах его территории,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170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 прогнозирование природных и техногенных процессов с целью обеспечения экологической безопасности,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170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прогноз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возможных негативных экзогенных процессов и разработка рекомендаций по их предотвращению,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170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пополнение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компьютерной базы данных о состоянии недр,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170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информационное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обеспечение органов государственной власти.</a:t>
            </a: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904656"/>
          </a:xfrm>
        </p:spPr>
        <p:txBody>
          <a:bodyPr>
            <a:normAutofit lnSpcReduction="1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b="1" dirty="0" smtClean="0">
                <a:latin typeface="Times New Roman"/>
                <a:ea typeface="Calibri"/>
              </a:rPr>
              <a:t>Основные направления ведения мониторинга </a:t>
            </a:r>
            <a:r>
              <a:rPr lang="ru-RU" sz="1400" b="1" dirty="0" smtClean="0">
                <a:latin typeface="Times New Roman"/>
                <a:ea typeface="Calibri"/>
              </a:rPr>
              <a:t>береговой эрозии на </a:t>
            </a:r>
            <a:r>
              <a:rPr lang="ru-RU" sz="1400" b="1" dirty="0" smtClean="0">
                <a:latin typeface="Times New Roman"/>
                <a:ea typeface="Calibri"/>
              </a:rPr>
              <a:t>территории Санкт-Петербурга следующие: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/>
                <a:ea typeface="Calibri"/>
              </a:rPr>
              <a:t>- выявление и первичное обследование участков потенциально возможного проявления </a:t>
            </a:r>
            <a:r>
              <a:rPr lang="ru-RU" sz="1400" dirty="0" smtClean="0">
                <a:latin typeface="Times New Roman"/>
                <a:ea typeface="Calibri"/>
              </a:rPr>
              <a:t>береговой эрозии, </a:t>
            </a:r>
            <a:r>
              <a:rPr lang="ru-RU" sz="1400" dirty="0" smtClean="0">
                <a:latin typeface="Times New Roman"/>
                <a:ea typeface="Calibri"/>
              </a:rPr>
              <a:t>представляющих опасность для населения или хозяйственной деятельности человека и установление новых точек наблюдения в рамках государственного мониторинга;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/>
                <a:ea typeface="Calibri"/>
              </a:rPr>
              <a:t>- плановое обследование точек наблюдения государственной сети в системе мониторинга, включая инструментальные наблюдения на </a:t>
            </a:r>
            <a:r>
              <a:rPr lang="ru-RU" sz="1400" dirty="0" smtClean="0">
                <a:latin typeface="Times New Roman"/>
                <a:ea typeface="Calibri"/>
              </a:rPr>
              <a:t>реперах, установленных на наиболее представительных участках;</a:t>
            </a:r>
            <a:endParaRPr lang="ru-RU" sz="1400" dirty="0" smtClean="0">
              <a:latin typeface="Times New Roman"/>
              <a:ea typeface="Calibri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/>
                <a:ea typeface="Calibri"/>
              </a:rPr>
              <a:t>- оценка состояния народнохозяйственных объектов в 20 метровой зоне от области распространения </a:t>
            </a:r>
            <a:r>
              <a:rPr lang="ru-RU" sz="1400" dirty="0" smtClean="0">
                <a:latin typeface="Times New Roman"/>
                <a:ea typeface="Calibri"/>
              </a:rPr>
              <a:t>береговой эрозии;</a:t>
            </a:r>
            <a:endParaRPr lang="ru-RU" sz="1400" dirty="0" smtClean="0">
              <a:latin typeface="Times New Roman"/>
              <a:ea typeface="Calibri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/>
                <a:ea typeface="Calibri"/>
              </a:rPr>
              <a:t>- ведение </a:t>
            </a:r>
            <a:r>
              <a:rPr lang="ru-RU" sz="1400" dirty="0" smtClean="0">
                <a:latin typeface="Times New Roman"/>
                <a:ea typeface="Calibri"/>
              </a:rPr>
              <a:t>базы данных, реестра, дежурной карты, паспортизация точек наблюдения, составление информационных отчетов и подготовка данных для составления государственного информационного бюллетеня о состоянии недр</a:t>
            </a:r>
            <a:r>
              <a:rPr lang="ru-RU" sz="1400" dirty="0" smtClean="0">
                <a:latin typeface="Times New Roman"/>
                <a:ea typeface="Calibri"/>
              </a:rPr>
              <a:t>.</a:t>
            </a:r>
          </a:p>
          <a:p>
            <a:pPr indent="449580" algn="just">
              <a:lnSpc>
                <a:spcPct val="150000"/>
              </a:lnSpc>
              <a:buNone/>
            </a:pPr>
            <a:r>
              <a:rPr lang="ru-RU" sz="1400" b="1" dirty="0" smtClean="0">
                <a:latin typeface="Times New Roman"/>
                <a:ea typeface="Calibri"/>
              </a:rPr>
              <a:t>Полевое обследование включает: </a:t>
            </a:r>
            <a:r>
              <a:rPr lang="ru-RU" sz="1400" dirty="0" smtClean="0">
                <a:latin typeface="Times New Roman"/>
                <a:ea typeface="Times New Roman"/>
              </a:rPr>
              <a:t>плановую привязку выделенного эрозионного участка (с помощью </a:t>
            </a:r>
            <a:r>
              <a:rPr lang="en-US" sz="1400" dirty="0" smtClean="0">
                <a:latin typeface="Times New Roman"/>
                <a:ea typeface="Times New Roman"/>
              </a:rPr>
              <a:t>GPS</a:t>
            </a:r>
            <a:r>
              <a:rPr lang="ru-RU" sz="1400" dirty="0" smtClean="0">
                <a:latin typeface="Times New Roman"/>
                <a:ea typeface="Times New Roman"/>
              </a:rPr>
              <a:t>), </a:t>
            </a:r>
            <a:r>
              <a:rPr lang="ru-RU" sz="1400" dirty="0" smtClean="0">
                <a:latin typeface="Times New Roman"/>
                <a:ea typeface="Times New Roman"/>
              </a:rPr>
              <a:t>измерение его параметров, описание </a:t>
            </a:r>
            <a:r>
              <a:rPr lang="ru-RU" sz="1400" dirty="0" smtClean="0">
                <a:latin typeface="Times New Roman"/>
                <a:ea typeface="Times New Roman"/>
              </a:rPr>
              <a:t>и </a:t>
            </a:r>
            <a:r>
              <a:rPr lang="ru-RU" sz="1400" dirty="0" err="1" smtClean="0">
                <a:latin typeface="Times New Roman"/>
                <a:ea typeface="Times New Roman"/>
              </a:rPr>
              <a:t>фотодокументацию</a:t>
            </a:r>
            <a:r>
              <a:rPr lang="ru-RU" sz="1400" dirty="0" smtClean="0">
                <a:latin typeface="Times New Roman"/>
                <a:ea typeface="Times New Roman"/>
              </a:rPr>
              <a:t> с определением азимута съемки для повторных снимков, обследование расположенных в 20 метровой зоне объектов инфраструктуры, фиксацию ухудшающих экологическое состояние водотока и прилегающей территории объектов (свалки, стоки и </a:t>
            </a:r>
            <a:r>
              <a:rPr lang="ru-RU" sz="1400" dirty="0" err="1" smtClean="0">
                <a:latin typeface="Times New Roman"/>
                <a:ea typeface="Times New Roman"/>
              </a:rPr>
              <a:t>тп</a:t>
            </a:r>
            <a:r>
              <a:rPr lang="ru-RU" sz="1400" dirty="0" smtClean="0">
                <a:latin typeface="Times New Roman"/>
                <a:ea typeface="Times New Roman"/>
              </a:rPr>
              <a:t>), проведение измерений на реперах.</a:t>
            </a:r>
            <a:endParaRPr lang="ru-RU" sz="1400" b="1" dirty="0" smtClean="0">
              <a:latin typeface="Times New Roman"/>
              <a:ea typeface="Calibri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400" dirty="0" smtClean="0">
              <a:latin typeface="Times New Roman"/>
              <a:ea typeface="Calibri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400" dirty="0" smtClean="0">
              <a:latin typeface="Times New Roman"/>
              <a:ea typeface="Calibri"/>
            </a:endParaRPr>
          </a:p>
          <a:p>
            <a:pPr algn="just"/>
            <a:endParaRPr lang="ru-RU" sz="1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Мониторинг береговой эрозии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Общие сведения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445624" cy="568863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 по территории Санкт-Петербурга протекает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64 реки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суммарная длина которых равна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466 км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К настоящему моменту обследована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31 река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Все основные водотоки города входят в эту цифру. Общая протяженность изученных рек составляет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65%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Остальные водотоки будут обследованы в полевой сезон нынешнего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 в рамках контракта по оценке берегов внутренних водотоков города.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 за время 7-летних работ по государственному мониторингу ЭГП  (с 2005 г.) в общий реестр было внесено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240 точек наблюдения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процессами береговой эрозии рек.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2012 г. работы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мониторингу проводятся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80 точках наблюдения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 берегам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 основных рек города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Большой и Малой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Невки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Волковки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Дачной,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Дудергофки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Ждановки, Ижоры,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Карповки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Кикенки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Красненькой, Кронверкского пролива р. Невы, Кузьминки, Невы,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Оккервиль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Охты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Пряжки, Сестры, Славянки,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Смоленки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Черной речки. </a:t>
            </a:r>
          </a:p>
          <a:p>
            <a:pPr>
              <a:lnSpc>
                <a:spcPct val="170000"/>
              </a:lnSpc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Схема расположения внутренних водотоков Санкт-Петербурга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(масштаб 1:500 000)</a:t>
            </a:r>
            <a:endParaRPr lang="ru-RU" sz="2700" dirty="0"/>
          </a:p>
        </p:txBody>
      </p:sp>
      <p:pic>
        <p:nvPicPr>
          <p:cNvPr id="4" name="Содержимое 3" descr="реки СП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30"/>
          <a:stretch>
            <a:fillRect/>
          </a:stretch>
        </p:blipFill>
        <p:spPr>
          <a:xfrm>
            <a:off x="1043608" y="1556792"/>
            <a:ext cx="7308868" cy="5157192"/>
          </a:xfr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8517632" cy="568863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Боковая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эрозия развивается на речных берегах, сложенных легко поддающимися механическому и химическому воздействию горными породами в условии активной гидродинамики водотока. Наиболее активна в излучинах русла.</a:t>
            </a:r>
          </a:p>
          <a:p>
            <a:pPr algn="just">
              <a:lnSpc>
                <a:spcPct val="12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Берега практически всех рек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Санкт-Петербурга в той или иной степени подвержены процессам боковой эрозии. Негативная составляющая этого процесса связана с подмывом и обрушением берегов, развитием оползневых процессов, что в свою очередь может приводить 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разрушению расположенных вблизи бровки склонов объектов инфраструктуры, размыву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корневых систем деревьев с последующим повалом обреченного древостоя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воду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загромождением им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русла, формированию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антисанитарного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неприглядного облика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Наибольшие отрицательные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последствия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Санкт-Петербурге береговая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эрозия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несет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реках, протекающих по густо населенной и застроенной территории, в пределах кладбищ и в исторически значимой части города.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60648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Береговая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эрозия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р. Красненькая (МО </a:t>
            </a:r>
            <a:r>
              <a:rPr lang="ru-RU" sz="2400" b="1" dirty="0" err="1" smtClean="0">
                <a:solidFill>
                  <a:srgbClr val="0070C0"/>
                </a:solidFill>
              </a:rPr>
              <a:t>Автово</a:t>
            </a:r>
            <a:r>
              <a:rPr lang="ru-RU" sz="2400" b="1" dirty="0" smtClean="0">
                <a:solidFill>
                  <a:srgbClr val="0070C0"/>
                </a:solidFill>
              </a:rPr>
              <a:t>, Красненькое кладбище)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Размыв захоронений. Обрушение деревьев.</a:t>
            </a:r>
            <a:endParaRPr lang="ru-RU" sz="20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4643438" y="2042030"/>
            <a:ext cx="1143008" cy="29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D:\РАБОЧАЯ\Отчет_ЭГП 2012\Маршруты\Реки\Красненькая\582\фото 238.jpg"/>
          <p:cNvPicPr/>
          <p:nvPr/>
        </p:nvPicPr>
        <p:blipFill>
          <a:blip r:embed="rId2" cstate="print"/>
          <a:srcRect l="17689" t="8779" r="19106" b="51413"/>
          <a:stretch>
            <a:fillRect/>
          </a:stretch>
        </p:blipFill>
        <p:spPr bwMode="auto">
          <a:xfrm>
            <a:off x="0" y="908720"/>
            <a:ext cx="6048672" cy="345638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6018" t="7376" b="22551"/>
          <a:stretch>
            <a:fillRect/>
          </a:stretch>
        </p:blipFill>
        <p:spPr bwMode="auto">
          <a:xfrm>
            <a:off x="5076056" y="980728"/>
            <a:ext cx="4067944" cy="2889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5370" r="16579" b="44513"/>
          <a:stretch>
            <a:fillRect/>
          </a:stretch>
        </p:blipFill>
        <p:spPr bwMode="auto">
          <a:xfrm>
            <a:off x="-1" y="4149080"/>
            <a:ext cx="6012161" cy="2708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Рисунок 10" descr="C:\Documents and Settings\Nbond\Local Settings\Temporary Internet Files\Content.Word\фото 062.jpg"/>
          <p:cNvPicPr/>
          <p:nvPr/>
        </p:nvPicPr>
        <p:blipFill>
          <a:blip r:embed="rId5" cstate="print"/>
          <a:srcRect l="14952" r="11280" b="16606"/>
          <a:stretch>
            <a:fillRect/>
          </a:stretch>
        </p:blipFill>
        <p:spPr bwMode="auto">
          <a:xfrm>
            <a:off x="5615608" y="3878288"/>
            <a:ext cx="3528392" cy="2979712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фото 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685110" cy="35283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98072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</a:rPr>
              <a:t>р.Волковка</a:t>
            </a:r>
            <a:r>
              <a:rPr lang="ru-RU" sz="2400" b="1" dirty="0" smtClean="0">
                <a:solidFill>
                  <a:srgbClr val="0070C0"/>
                </a:solidFill>
              </a:rPr>
              <a:t> (</a:t>
            </a:r>
            <a:r>
              <a:rPr lang="ru-RU" sz="2400" b="1" dirty="0" err="1" smtClean="0">
                <a:solidFill>
                  <a:srgbClr val="0070C0"/>
                </a:solidFill>
              </a:rPr>
              <a:t>Фрунзенский</a:t>
            </a:r>
            <a:r>
              <a:rPr lang="ru-RU" sz="2400" b="1" dirty="0" smtClean="0">
                <a:solidFill>
                  <a:srgbClr val="0070C0"/>
                </a:solidFill>
              </a:rPr>
              <a:t> район, Магометанское кладбище)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Размыв захоронений. Обрушение деревьев.</a:t>
            </a:r>
            <a:endParaRPr lang="ru-RU" sz="2000" b="1" dirty="0"/>
          </a:p>
        </p:txBody>
      </p:sp>
      <p:pic>
        <p:nvPicPr>
          <p:cNvPr id="3076" name="Рисунок 45" descr="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11" y="3717032"/>
            <a:ext cx="8374421" cy="31409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5" descr="фото 139"/>
          <p:cNvPicPr>
            <a:picLocks noChangeAspect="1" noChangeArrowheads="1"/>
          </p:cNvPicPr>
          <p:nvPr/>
        </p:nvPicPr>
        <p:blipFill>
          <a:blip r:embed="rId4" cstate="print"/>
          <a:srcRect b="28000"/>
          <a:stretch>
            <a:fillRect/>
          </a:stretch>
        </p:blipFill>
        <p:spPr bwMode="auto">
          <a:xfrm>
            <a:off x="3797777" y="1268760"/>
            <a:ext cx="5346223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1281</Words>
  <Application>Microsoft Office PowerPoint</Application>
  <PresentationFormat>Экран (4:3)</PresentationFormat>
  <Paragraphs>83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Мониторинг береговых зон внутренних водотоков  г. Санкт-Петербурга</vt:lpstr>
      <vt:lpstr>Правовая основа мониторинга ЭГП</vt:lpstr>
      <vt:lpstr>Цели мониторинга ЭГП</vt:lpstr>
      <vt:lpstr>Мониторинг береговой эрозии</vt:lpstr>
      <vt:lpstr>Общие сведения</vt:lpstr>
      <vt:lpstr>Схема расположения внутренних водотоков Санкт-Петербурга (масштаб 1:500 000)</vt:lpstr>
      <vt:lpstr>Слайд 7</vt:lpstr>
      <vt:lpstr>р. Красненькая (МО Автово, Красненькое кладбище)  Размыв захоронений. Обрушение деревьев.</vt:lpstr>
      <vt:lpstr>р.Волковка (Фрунзенский район, Магометанское кладбище)  Размыв захоронений. Обрушение деревьев.</vt:lpstr>
      <vt:lpstr>р. Смоленка (Василеостровский р-н, Смоленское кладбище)  Боковая эрозия. Угроза размыва захоронений.  Обрушение бетонных плит пешеходной дорожки.</vt:lpstr>
      <vt:lpstr>Реперный профиль на р. Смоленке  </vt:lpstr>
      <vt:lpstr>р.Малая Невка (наб. р. Малая Невка вблизи  Каменноостровского моста) Речная и склоновая эрозии</vt:lpstr>
      <vt:lpstr>р.Малая Невка (Лопухинский сад вблизи Каменноостровского моста) Речная и склоновая эрозии</vt:lpstr>
      <vt:lpstr>Кронверкский пролив р.Невы (напротив Петропавловской крепости) Речная и склоновая эрозия у Иоанновского моста</vt:lpstr>
      <vt:lpstr>р.Славянка. Боковая эрозия вблизи моста по шоссе Ям-Ижора</vt:lpstr>
      <vt:lpstr>р. Нева (пос. Саперный, территория частного порта)  Речная и склоновая эрозия, оползание склона (средняя скорость по реперным данным – 0,7 м/год).</vt:lpstr>
      <vt:lpstr>Реперный профиль на р. Неве  </vt:lpstr>
      <vt:lpstr>Размыв набережной р. Невы вдоль пр. Обуховской обороны</vt:lpstr>
      <vt:lpstr>Угроза хозяйственным объектам на берегах р. Дудергофки</vt:lpstr>
      <vt:lpstr>Угроза хозяйственным объектам на берегах р. Оккервиль</vt:lpstr>
      <vt:lpstr>Угроза жилому дому на берегу р. Черной речки  (Петроградский р-н)</vt:lpstr>
      <vt:lpstr>Размыв берегов р. Карповки вблизи монастыря Иоанна Кронштадского (Петроградский р-н)</vt:lpstr>
      <vt:lpstr>Слайд 23</vt:lpstr>
      <vt:lpstr>Дежурная карта</vt:lpstr>
      <vt:lpstr>Дежурная карта</vt:lpstr>
      <vt:lpstr>Слайд 26</vt:lpstr>
      <vt:lpstr>Слайд 27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Экзогенная переработка берегов внутренних водотков Санкт-Петербурга</dc:title>
  <dc:creator>Nbond</dc:creator>
  <cp:lastModifiedBy>Наташенька</cp:lastModifiedBy>
  <cp:revision>52</cp:revision>
  <dcterms:created xsi:type="dcterms:W3CDTF">2013-02-20T06:51:03Z</dcterms:created>
  <dcterms:modified xsi:type="dcterms:W3CDTF">2013-05-22T20:00:05Z</dcterms:modified>
</cp:coreProperties>
</file>