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81" r:id="rId2"/>
    <p:sldId id="324" r:id="rId3"/>
    <p:sldId id="290" r:id="rId4"/>
    <p:sldId id="291" r:id="rId5"/>
    <p:sldId id="333" r:id="rId6"/>
    <p:sldId id="303" r:id="rId7"/>
    <p:sldId id="292" r:id="rId8"/>
    <p:sldId id="293" r:id="rId9"/>
    <p:sldId id="296" r:id="rId10"/>
    <p:sldId id="297" r:id="rId11"/>
    <p:sldId id="298" r:id="rId12"/>
    <p:sldId id="310" r:id="rId13"/>
    <p:sldId id="284" r:id="rId14"/>
    <p:sldId id="267" r:id="rId15"/>
    <p:sldId id="294" r:id="rId16"/>
    <p:sldId id="329" r:id="rId17"/>
    <p:sldId id="334" r:id="rId18"/>
    <p:sldId id="331" r:id="rId19"/>
    <p:sldId id="312" r:id="rId20"/>
    <p:sldId id="321" r:id="rId21"/>
    <p:sldId id="299" r:id="rId22"/>
    <p:sldId id="327" r:id="rId23"/>
    <p:sldId id="328" r:id="rId24"/>
    <p:sldId id="268" r:id="rId25"/>
    <p:sldId id="316" r:id="rId26"/>
    <p:sldId id="322" r:id="rId27"/>
    <p:sldId id="323" r:id="rId28"/>
    <p:sldId id="336" r:id="rId29"/>
    <p:sldId id="317" r:id="rId30"/>
    <p:sldId id="318" r:id="rId31"/>
    <p:sldId id="319" r:id="rId32"/>
    <p:sldId id="320" r:id="rId33"/>
    <p:sldId id="308" r:id="rId34"/>
    <p:sldId id="332" r:id="rId35"/>
    <p:sldId id="325" r:id="rId36"/>
    <p:sldId id="309" r:id="rId37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9" autoAdjust="0"/>
    <p:restoredTop sz="94660"/>
  </p:normalViewPr>
  <p:slideViewPr>
    <p:cSldViewPr>
      <p:cViewPr varScale="1">
        <p:scale>
          <a:sx n="78" d="100"/>
          <a:sy n="78" d="100"/>
        </p:scale>
        <p:origin x="-3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C77663B-532E-4B09-A576-349BEC1DC718}" type="datetimeFigureOut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419E673-B7A1-426D-9777-C5D0475F2F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E3A58-B309-4C11-994B-7F2DE9E9B585}" type="datetime1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CF069-C360-4251-B4BD-66B4BC1BE1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49614-C972-46B3-A4E0-C8258E67D46A}" type="datetime1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8ACDD-CAE8-4E94-994C-765F2519A6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57771-EE39-4CBF-A578-79DBC1329EEE}" type="datetime1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F39F7-8376-4E0B-85B1-1A2D5280DD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A28D0-8182-4EA9-B776-D27540ECB8EC}" type="datetime1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10DD7-E523-40BD-859D-573B62C7F4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06F56-08ED-435B-98AE-A04550913531}" type="datetime1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22D22-0B48-4CCA-8C6E-1893D54016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9E615-0936-408B-9E72-B206E02DAC31}" type="datetime1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28256-62E7-4A16-8D48-E058AF79B4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0731A-0CE7-4237-AF48-597CBFA9F03A}" type="datetime1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5D80E-7FEA-4887-8D9E-B3F883930E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09128-4F05-49CC-8D1D-306E4D4D928E}" type="datetime1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F9F5E-D70F-4C6F-BAD0-1234965AB8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EA7C5-F986-4453-8DD7-0FFC4A34F4CC}" type="datetime1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B56A4-05A1-485F-AC9F-0FD99D9A57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C1DFC-89E2-48D4-9D19-F2DDC1C9541B}" type="datetime1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6B7D6-1B7B-4AA5-9767-641E38F18C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3C198-18E0-4F63-A003-EC895E3CE7F0}" type="datetime1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7F8AF-B0F2-4684-9990-71EFC97783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D4AA5A-BB24-4443-BEAC-D2A42424033D}" type="datetime1">
              <a:rPr lang="ru-RU"/>
              <a:pPr>
                <a:defRPr/>
              </a:pPr>
              <a:t>23.05.2013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A02950-F54C-415A-9391-71E54EAD54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1.jpeg"/><Relationship Id="rId12" Type="http://schemas.openxmlformats.org/officeDocument/2006/relationships/image" Target="../media/image3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1.jpeg"/><Relationship Id="rId5" Type="http://schemas.openxmlformats.org/officeDocument/2006/relationships/image" Target="../media/image26.jpeg"/><Relationship Id="rId10" Type="http://schemas.openxmlformats.org/officeDocument/2006/relationships/image" Target="../media/image30.jpeg"/><Relationship Id="rId4" Type="http://schemas.openxmlformats.org/officeDocument/2006/relationships/image" Target="../media/image25.jpe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s.slu.edu/GGP/ggphome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LVitushkin@bipm.org" TargetMode="External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package" Target="../embeddings/_________Microsoft_Office_Word4.docx"/><Relationship Id="rId5" Type="http://schemas.openxmlformats.org/officeDocument/2006/relationships/hyperlink" Target="mailto:verba@mail.ru" TargetMode="External"/><Relationship Id="rId4" Type="http://schemas.openxmlformats.org/officeDocument/2006/relationships/hyperlink" Target="mailto:slavakoneshov@hotmail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Microsoft_Office_Word2.docx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1"/>
          <p:cNvSpPr txBox="1">
            <a:spLocks noChangeArrowheads="1"/>
          </p:cNvSpPr>
          <p:nvPr/>
        </p:nvSpPr>
        <p:spPr bwMode="auto">
          <a:xfrm>
            <a:off x="752475" y="1196975"/>
            <a:ext cx="76327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600" b="1">
                <a:solidFill>
                  <a:srgbClr val="0033CC"/>
                </a:solidFill>
                <a:latin typeface="Arial" charset="0"/>
              </a:rPr>
              <a:t>Современное состояние работ в области абсолютной гравиметрии и ее приложения</a:t>
            </a:r>
          </a:p>
        </p:txBody>
      </p:sp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3660775" y="2420938"/>
            <a:ext cx="1819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latin typeface="Arial" charset="0"/>
              </a:rPr>
              <a:t>Л.Ф.Витушкин</a:t>
            </a:r>
            <a:endParaRPr lang="ru-RU" b="1" baseline="30000" dirty="0">
              <a:latin typeface="Arial" charset="0"/>
            </a:endParaRPr>
          </a:p>
        </p:txBody>
      </p:sp>
      <p:pic>
        <p:nvPicPr>
          <p:cNvPr id="2052" name="Picture 28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5210175"/>
            <a:ext cx="98583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823913" y="3141663"/>
            <a:ext cx="78486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lnSpc>
                <a:spcPct val="114000"/>
              </a:lnSpc>
            </a:pPr>
            <a:r>
              <a:rPr lang="ru-RU" sz="1600" dirty="0">
                <a:latin typeface="Arial" charset="0"/>
              </a:rPr>
              <a:t>Всероссийский Научно-Исследовательский Институт</a:t>
            </a:r>
          </a:p>
          <a:p>
            <a:pPr marL="342900" indent="-342900" algn="ctr">
              <a:lnSpc>
                <a:spcPct val="114000"/>
              </a:lnSpc>
            </a:pPr>
            <a:r>
              <a:rPr lang="ru-RU" sz="1600" dirty="0">
                <a:latin typeface="Arial" charset="0"/>
              </a:rPr>
              <a:t> Метрологии им Д.И.Менделеева</a:t>
            </a:r>
          </a:p>
          <a:p>
            <a:pPr marL="342900" indent="-342900" algn="ctr">
              <a:lnSpc>
                <a:spcPct val="114000"/>
              </a:lnSpc>
            </a:pPr>
            <a:r>
              <a:rPr lang="en-US" sz="1600" dirty="0">
                <a:latin typeface="Arial" charset="0"/>
              </a:rPr>
              <a:t>E-mail:</a:t>
            </a:r>
            <a:r>
              <a:rPr lang="en-US" sz="1600" b="1" dirty="0">
                <a:latin typeface="Arial" charset="0"/>
              </a:rPr>
              <a:t> L.F.Vitushkin@vniim.ru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4CB8F3-3557-4FD1-9A2A-A4BAA0796DE1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" y="195263"/>
            <a:ext cx="859155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196975"/>
            <a:ext cx="4029075" cy="2390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4140200" y="3357563"/>
            <a:ext cx="863600" cy="11509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0C952F-98F7-48CB-BACA-C5B12CD3F3E0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Группа 5"/>
          <p:cNvGrpSpPr>
            <a:grpSpLocks/>
          </p:cNvGrpSpPr>
          <p:nvPr/>
        </p:nvGrpSpPr>
        <p:grpSpPr bwMode="auto">
          <a:xfrm>
            <a:off x="323850" y="260350"/>
            <a:ext cx="8505825" cy="6351588"/>
            <a:chOff x="323850" y="260350"/>
            <a:chExt cx="8505825" cy="6351773"/>
          </a:xfrm>
        </p:grpSpPr>
        <p:pic>
          <p:nvPicPr>
            <p:cNvPr id="4403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850" y="260350"/>
              <a:ext cx="4695825" cy="4753113"/>
            </a:xfrm>
            <a:prstGeom prst="rect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4403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16238" y="2997280"/>
              <a:ext cx="5913437" cy="3425925"/>
            </a:xfrm>
            <a:prstGeom prst="rect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1272" name="Рисунок 4" descr="muquans_CAG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07904" y="3717032"/>
              <a:ext cx="4608512" cy="2895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67" name="TextBox 6"/>
          <p:cNvSpPr txBox="1">
            <a:spLocks noChangeArrowheads="1"/>
          </p:cNvSpPr>
          <p:nvPr/>
        </p:nvSpPr>
        <p:spPr bwMode="auto">
          <a:xfrm>
            <a:off x="5651500" y="620713"/>
            <a:ext cx="3024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«</a:t>
            </a:r>
            <a:r>
              <a:rPr lang="ru-RU" b="1"/>
              <a:t>Абсолютный квантовый гравиметр</a:t>
            </a:r>
            <a:r>
              <a:rPr lang="ru-RU"/>
              <a:t>»</a:t>
            </a:r>
          </a:p>
          <a:p>
            <a:pPr algn="ctr"/>
            <a:r>
              <a:rPr lang="ru-RU" b="1" i="1"/>
              <a:t>µ </a:t>
            </a:r>
            <a:r>
              <a:rPr lang="en-US" b="1" i="1"/>
              <a:t>Quans</a:t>
            </a:r>
            <a:endParaRPr lang="ru-RU" b="1" i="1"/>
          </a:p>
        </p:txBody>
      </p:sp>
      <p:sp>
        <p:nvSpPr>
          <p:cNvPr id="11268" name="TextBox 6"/>
          <p:cNvSpPr txBox="1">
            <a:spLocks noChangeArrowheads="1"/>
          </p:cNvSpPr>
          <p:nvPr/>
        </p:nvSpPr>
        <p:spPr bwMode="auto">
          <a:xfrm>
            <a:off x="5651500" y="620713"/>
            <a:ext cx="3024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«</a:t>
            </a:r>
            <a:r>
              <a:rPr lang="ru-RU" b="1"/>
              <a:t>Абсолютный квантовый гравиметр</a:t>
            </a:r>
            <a:r>
              <a:rPr lang="ru-RU"/>
              <a:t>»</a:t>
            </a:r>
          </a:p>
          <a:p>
            <a:pPr algn="ctr"/>
            <a:r>
              <a:rPr lang="ru-RU" b="1" i="1"/>
              <a:t>µ </a:t>
            </a:r>
            <a:r>
              <a:rPr lang="en-US" b="1" i="1"/>
              <a:t>Quans</a:t>
            </a:r>
            <a:endParaRPr lang="ru-RU" b="1" i="1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756F7-A175-42EE-8CDE-193F847859C7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251400" y="764630"/>
          <a:ext cx="8643361" cy="5072062"/>
        </p:xfrm>
        <a:graphic>
          <a:graphicData uri="http://schemas.openxmlformats.org/presentationml/2006/ole">
            <p:oleObj spid="_x0000_s12290" name="Документ" r:id="rId3" imgW="9171925" imgH="5617008" progId="Word.Document.12">
              <p:embed/>
            </p:oleObj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0116C-B54F-432C-8DE4-96B48F2E0CB2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315" name="Picture 9" descr="ICAG-2009_10-110909_ 00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549275"/>
            <a:ext cx="3741738" cy="280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6" name="Text Box 23"/>
          <p:cNvSpPr txBox="1">
            <a:spLocks noChangeArrowheads="1"/>
          </p:cNvSpPr>
          <p:nvPr/>
        </p:nvSpPr>
        <p:spPr bwMode="auto">
          <a:xfrm>
            <a:off x="3924300" y="3500438"/>
            <a:ext cx="1503363" cy="298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4000" tIns="10800" rIns="54000" bIns="10800">
            <a:spAutoFit/>
          </a:bodyPr>
          <a:lstStyle/>
          <a:p>
            <a:r>
              <a:rPr lang="en-GB" b="1"/>
              <a:t>FG5-2## </a:t>
            </a:r>
            <a:r>
              <a:rPr lang="ru-RU" b="1"/>
              <a:t>и</a:t>
            </a:r>
            <a:r>
              <a:rPr lang="en-GB" b="1"/>
              <a:t> A10</a:t>
            </a:r>
            <a:endParaRPr lang="en-US" b="1"/>
          </a:p>
        </p:txBody>
      </p:sp>
      <p:pic>
        <p:nvPicPr>
          <p:cNvPr id="13317" name="Picture 13" descr="ICAG-2009_180909_ 007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908050"/>
            <a:ext cx="1316038" cy="237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8" name="Text Box 24"/>
          <p:cNvSpPr txBox="1">
            <a:spLocks noChangeArrowheads="1"/>
          </p:cNvSpPr>
          <p:nvPr/>
        </p:nvSpPr>
        <p:spPr bwMode="auto">
          <a:xfrm>
            <a:off x="7310438" y="3429000"/>
            <a:ext cx="458787" cy="298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4000" tIns="10800" rIns="54000" bIns="10800">
            <a:spAutoFit/>
          </a:bodyPr>
          <a:lstStyle/>
          <a:p>
            <a:pPr algn="ctr"/>
            <a:r>
              <a:rPr lang="en-GB" b="1"/>
              <a:t>FGL</a:t>
            </a:r>
            <a:endParaRPr lang="en-US" b="1"/>
          </a:p>
        </p:txBody>
      </p:sp>
      <p:sp>
        <p:nvSpPr>
          <p:cNvPr id="13319" name="TextBox 11"/>
          <p:cNvSpPr txBox="1">
            <a:spLocks noChangeArrowheads="1"/>
          </p:cNvSpPr>
          <p:nvPr/>
        </p:nvSpPr>
        <p:spPr bwMode="auto">
          <a:xfrm>
            <a:off x="233363" y="4437063"/>
            <a:ext cx="8515350" cy="23383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/>
              <a:t>Около 90% абсолютных гравиметров используемых в настоящее время в мире – </a:t>
            </a:r>
          </a:p>
          <a:p>
            <a:pPr algn="just"/>
            <a:r>
              <a:rPr lang="ru-RU" b="1"/>
              <a:t>- это коммерческие гравиметры, произведенные одной фирмой в США.</a:t>
            </a:r>
            <a:endParaRPr lang="en-US" b="1"/>
          </a:p>
          <a:p>
            <a:pPr algn="just"/>
            <a:endParaRPr lang="en-US" sz="1000" b="1"/>
          </a:p>
          <a:p>
            <a:pPr algn="ctr"/>
            <a:r>
              <a:rPr lang="ru-RU" sz="2000" b="1">
                <a:solidFill>
                  <a:srgbClr val="0000FF"/>
                </a:solidFill>
              </a:rPr>
              <a:t>К середине 2012 г. эта фирма выпустила </a:t>
            </a:r>
            <a:r>
              <a:rPr lang="en-US" sz="2000" b="1">
                <a:solidFill>
                  <a:srgbClr val="0000FF"/>
                </a:solidFill>
              </a:rPr>
              <a:t>59 </a:t>
            </a:r>
            <a:r>
              <a:rPr lang="ru-RU" sz="2000" b="1">
                <a:solidFill>
                  <a:srgbClr val="0000FF"/>
                </a:solidFill>
              </a:rPr>
              <a:t> гравиметров типа </a:t>
            </a:r>
            <a:r>
              <a:rPr lang="en-US" sz="2000" b="1">
                <a:solidFill>
                  <a:srgbClr val="0000FF"/>
                </a:solidFill>
              </a:rPr>
              <a:t>FG5 </a:t>
            </a:r>
            <a:r>
              <a:rPr lang="ru-RU" sz="2000" b="1">
                <a:solidFill>
                  <a:srgbClr val="0000FF"/>
                </a:solidFill>
              </a:rPr>
              <a:t>и</a:t>
            </a:r>
            <a:r>
              <a:rPr lang="en-US" sz="2000" b="1">
                <a:solidFill>
                  <a:srgbClr val="0000FF"/>
                </a:solidFill>
              </a:rPr>
              <a:t> 31</a:t>
            </a:r>
            <a:r>
              <a:rPr lang="ru-RU" sz="2000" b="1">
                <a:solidFill>
                  <a:srgbClr val="0000FF"/>
                </a:solidFill>
              </a:rPr>
              <a:t> гравиметр типа</a:t>
            </a:r>
            <a:r>
              <a:rPr lang="en-US" sz="2000" b="1">
                <a:solidFill>
                  <a:srgbClr val="0000FF"/>
                </a:solidFill>
              </a:rPr>
              <a:t>  A-10</a:t>
            </a:r>
            <a:r>
              <a:rPr lang="en-US" sz="2000" b="1"/>
              <a:t>.</a:t>
            </a:r>
            <a:endParaRPr lang="ru-RU" sz="2000" b="1"/>
          </a:p>
          <a:p>
            <a:pPr algn="ctr"/>
            <a:r>
              <a:rPr lang="ru-RU" sz="2000" b="1">
                <a:solidFill>
                  <a:srgbClr val="0000FF"/>
                </a:solidFill>
              </a:rPr>
              <a:t>Все эти гравиметры не имеют сертификатов калибровки.</a:t>
            </a:r>
          </a:p>
          <a:p>
            <a:pPr algn="just"/>
            <a:r>
              <a:rPr lang="ru-RU" sz="2000" b="1">
                <a:solidFill>
                  <a:srgbClr val="0000FF"/>
                </a:solidFill>
              </a:rPr>
              <a:t>Сервисные работы и ремонт проводятся в основном на предприятиях фирмы в США.</a:t>
            </a:r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549275"/>
            <a:ext cx="19145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Text Box 24"/>
          <p:cNvSpPr txBox="1">
            <a:spLocks noChangeArrowheads="1"/>
          </p:cNvSpPr>
          <p:nvPr/>
        </p:nvSpPr>
        <p:spPr bwMode="auto">
          <a:xfrm>
            <a:off x="1042988" y="4005263"/>
            <a:ext cx="895350" cy="298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4000" tIns="10800" rIns="54000" bIns="10800">
            <a:spAutoFit/>
          </a:bodyPr>
          <a:lstStyle/>
          <a:p>
            <a:pPr algn="ctr"/>
            <a:r>
              <a:rPr lang="en-GB" b="1"/>
              <a:t>FG5-1##</a:t>
            </a:r>
            <a:endParaRPr lang="en-US" b="1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1E7B80-CA89-4CAC-B6D6-CBD3490A7C24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Группа 3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4340" name="Rectangle 47" descr="Bouquet"/>
            <p:cNvSpPr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41" name="Line 33"/>
            <p:cNvSpPr>
              <a:spLocks noChangeShapeType="1"/>
            </p:cNvSpPr>
            <p:nvPr/>
          </p:nvSpPr>
          <p:spPr bwMode="auto">
            <a:xfrm>
              <a:off x="900113" y="5661025"/>
              <a:ext cx="612775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14342" name="Picture 7" descr="ICAG-2009_0210 (4)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12088" y="5229225"/>
              <a:ext cx="719137" cy="1082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343" name="Picture 16" descr="2009_2409_ICAG-2009_ 030a_MPG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24413" y="5121275"/>
              <a:ext cx="1122362" cy="14970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4344" name="Text Box 17"/>
            <p:cNvSpPr txBox="1">
              <a:spLocks noChangeArrowheads="1"/>
            </p:cNvSpPr>
            <p:nvPr/>
          </p:nvSpPr>
          <p:spPr bwMode="auto">
            <a:xfrm>
              <a:off x="250825" y="115888"/>
              <a:ext cx="5752024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>
                  <a:solidFill>
                    <a:srgbClr val="0033CC"/>
                  </a:solidFill>
                </a:rPr>
                <a:t>Международные сличения </a:t>
              </a:r>
              <a:r>
                <a:rPr lang="fr-FR" sz="2000">
                  <a:solidFill>
                    <a:srgbClr val="0033CC"/>
                  </a:solidFill>
                </a:rPr>
                <a:t>ICAG-2009: </a:t>
              </a:r>
              <a:r>
                <a:rPr lang="ru-RU" sz="2000">
                  <a:solidFill>
                    <a:srgbClr val="0033CC"/>
                  </a:solidFill>
                </a:rPr>
                <a:t>гравиметры</a:t>
              </a:r>
              <a:endParaRPr lang="fr-FR" sz="2000">
                <a:solidFill>
                  <a:srgbClr val="0033CC"/>
                </a:solidFill>
              </a:endParaRPr>
            </a:p>
          </p:txBody>
        </p:sp>
        <p:pic>
          <p:nvPicPr>
            <p:cNvPr id="14345" name="Picture 19" descr="ICAG-2009_080909_ 004_NIM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47813" y="4724400"/>
              <a:ext cx="1104900" cy="19288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346" name="Picture 14" descr="ICAG-2009_180909_ 003@_JILAg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3850" y="657225"/>
              <a:ext cx="1079500" cy="17399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4347" name="Text Box 21"/>
            <p:cNvSpPr txBox="1">
              <a:spLocks noChangeArrowheads="1"/>
            </p:cNvSpPr>
            <p:nvPr/>
          </p:nvSpPr>
          <p:spPr bwMode="auto">
            <a:xfrm>
              <a:off x="539750" y="2457450"/>
              <a:ext cx="694151" cy="2680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54000" tIns="10800" rIns="54000" bIns="10800">
              <a:spAutoFit/>
            </a:bodyPr>
            <a:lstStyle/>
            <a:p>
              <a:r>
                <a:rPr lang="en-GB" sz="1600"/>
                <a:t>JILAg-6</a:t>
              </a:r>
              <a:endParaRPr lang="en-US" sz="1600"/>
            </a:p>
          </p:txBody>
        </p:sp>
        <p:grpSp>
          <p:nvGrpSpPr>
            <p:cNvPr id="14348" name="Group 41"/>
            <p:cNvGrpSpPr>
              <a:grpSpLocks/>
            </p:cNvGrpSpPr>
            <p:nvPr/>
          </p:nvGrpSpPr>
          <p:grpSpPr bwMode="auto">
            <a:xfrm>
              <a:off x="2843213" y="620713"/>
              <a:ext cx="5491162" cy="1889124"/>
              <a:chOff x="1769" y="459"/>
              <a:chExt cx="3459" cy="1190"/>
            </a:xfrm>
          </p:grpSpPr>
          <p:pic>
            <p:nvPicPr>
              <p:cNvPr id="14366" name="Picture 9" descr="ICAG-2009_10-110909_ 002a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493" y="550"/>
                <a:ext cx="1134" cy="85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4367" name="Picture 10" descr="ICAG-2009_0210 (8)a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769" y="459"/>
                <a:ext cx="1638" cy="9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4368" name="Picture 13" descr="ICAG-2009_180909_ 007a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763" y="573"/>
                <a:ext cx="465" cy="81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4369" name="Text Box 22"/>
              <p:cNvSpPr txBox="1">
                <a:spLocks noChangeArrowheads="1"/>
              </p:cNvSpPr>
              <p:nvPr/>
            </p:nvSpPr>
            <p:spPr bwMode="auto">
              <a:xfrm>
                <a:off x="2382" y="1480"/>
                <a:ext cx="389" cy="16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54000" tIns="10800" rIns="54000" bIns="10800">
                <a:spAutoFit/>
              </a:bodyPr>
              <a:lstStyle/>
              <a:p>
                <a:r>
                  <a:rPr lang="en-GB" sz="1600"/>
                  <a:t>FG5s</a:t>
                </a:r>
                <a:endParaRPr lang="en-US" sz="1600"/>
              </a:p>
            </p:txBody>
          </p:sp>
          <p:sp>
            <p:nvSpPr>
              <p:cNvPr id="14370" name="Text Box 23"/>
              <p:cNvSpPr txBox="1">
                <a:spLocks noChangeArrowheads="1"/>
              </p:cNvSpPr>
              <p:nvPr/>
            </p:nvSpPr>
            <p:spPr bwMode="auto">
              <a:xfrm>
                <a:off x="3674" y="1457"/>
                <a:ext cx="609" cy="16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54000" tIns="10800" rIns="54000" bIns="10800">
                <a:spAutoFit/>
              </a:bodyPr>
              <a:lstStyle/>
              <a:p>
                <a:r>
                  <a:rPr lang="en-GB" sz="1600"/>
                  <a:t>FG5 </a:t>
                </a:r>
                <a:r>
                  <a:rPr lang="ru-RU" sz="1600"/>
                  <a:t>и</a:t>
                </a:r>
                <a:r>
                  <a:rPr lang="en-GB" sz="1600"/>
                  <a:t> A10</a:t>
                </a:r>
                <a:endParaRPr lang="en-US" sz="1600"/>
              </a:p>
            </p:txBody>
          </p:sp>
          <p:sp>
            <p:nvSpPr>
              <p:cNvPr id="14371" name="Text Box 24"/>
              <p:cNvSpPr txBox="1">
                <a:spLocks noChangeArrowheads="1"/>
              </p:cNvSpPr>
              <p:nvPr/>
            </p:nvSpPr>
            <p:spPr bwMode="auto">
              <a:xfrm>
                <a:off x="4853" y="1434"/>
                <a:ext cx="291" cy="15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54000" tIns="10800" rIns="54000" bIns="10800">
                <a:spAutoFit/>
              </a:bodyPr>
              <a:lstStyle/>
              <a:p>
                <a:pPr algn="ctr"/>
                <a:r>
                  <a:rPr lang="en-GB" sz="1400"/>
                  <a:t>FGL</a:t>
                </a:r>
                <a:endParaRPr lang="en-US" sz="1400"/>
              </a:p>
            </p:txBody>
          </p:sp>
        </p:grpSp>
        <p:sp>
          <p:nvSpPr>
            <p:cNvPr id="14349" name="Text Box 25"/>
            <p:cNvSpPr txBox="1">
              <a:spLocks noChangeArrowheads="1"/>
            </p:cNvSpPr>
            <p:nvPr/>
          </p:nvSpPr>
          <p:spPr bwMode="auto">
            <a:xfrm>
              <a:off x="179512" y="3356992"/>
              <a:ext cx="2216426" cy="7604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54000" tIns="10800" rIns="54000" bIns="10800">
              <a:spAutoFit/>
            </a:bodyPr>
            <a:lstStyle/>
            <a:p>
              <a:r>
                <a:rPr lang="ru-RU" sz="1600"/>
                <a:t>Гравиметр на холодных </a:t>
              </a:r>
            </a:p>
            <a:p>
              <a:r>
                <a:rPr lang="ru-RU" sz="1600"/>
                <a:t>атомах</a:t>
              </a:r>
              <a:endParaRPr lang="en-GB" sz="1600"/>
            </a:p>
            <a:p>
              <a:r>
                <a:rPr lang="en-GB" sz="1600"/>
                <a:t>     </a:t>
              </a:r>
              <a:r>
                <a:rPr lang="en-US" sz="1600"/>
                <a:t>LNE-</a:t>
              </a:r>
              <a:r>
                <a:rPr lang="en-GB" sz="1600"/>
                <a:t>SYRTE, </a:t>
              </a:r>
              <a:r>
                <a:rPr lang="ru-RU" sz="1600"/>
                <a:t>Франция</a:t>
              </a:r>
              <a:endParaRPr lang="en-US" sz="1600"/>
            </a:p>
          </p:txBody>
        </p:sp>
        <p:grpSp>
          <p:nvGrpSpPr>
            <p:cNvPr id="14350" name="Group 43"/>
            <p:cNvGrpSpPr>
              <a:grpSpLocks/>
            </p:cNvGrpSpPr>
            <p:nvPr/>
          </p:nvGrpSpPr>
          <p:grpSpPr bwMode="auto">
            <a:xfrm>
              <a:off x="2916238" y="2673349"/>
              <a:ext cx="5568951" cy="2257425"/>
              <a:chOff x="1837" y="1684"/>
              <a:chExt cx="3508" cy="1422"/>
            </a:xfrm>
          </p:grpSpPr>
          <p:pic>
            <p:nvPicPr>
              <p:cNvPr id="14360" name="Picture 5" descr="ICAG-2009_10-110909_ 005a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969" y="1684"/>
                <a:ext cx="1337" cy="12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4361" name="Picture 8" descr="2009_ICAG-2009_150909_ 032a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837" y="1820"/>
                <a:ext cx="1111" cy="95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4362" name="Picture 20" descr="ICAG-2009_080909_ 005a_optics_CA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107" y="1911"/>
                <a:ext cx="626" cy="86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4363" name="Text Box 26"/>
              <p:cNvSpPr txBox="1">
                <a:spLocks noChangeArrowheads="1"/>
              </p:cNvSpPr>
              <p:nvPr/>
            </p:nvSpPr>
            <p:spPr bwMode="auto">
              <a:xfrm>
                <a:off x="2154" y="2818"/>
                <a:ext cx="500" cy="13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54000" tIns="10800" rIns="54000" bIns="10800">
                <a:spAutoFit/>
              </a:bodyPr>
              <a:lstStyle/>
              <a:p>
                <a:r>
                  <a:rPr lang="ru-RU" sz="1200"/>
                  <a:t>гравиметр</a:t>
                </a:r>
                <a:endParaRPr lang="en-US" sz="1200"/>
              </a:p>
            </p:txBody>
          </p:sp>
          <p:sp>
            <p:nvSpPr>
              <p:cNvPr id="14364" name="Text Box 27"/>
              <p:cNvSpPr txBox="1">
                <a:spLocks noChangeArrowheads="1"/>
              </p:cNvSpPr>
              <p:nvPr/>
            </p:nvSpPr>
            <p:spPr bwMode="auto">
              <a:xfrm>
                <a:off x="3129" y="2818"/>
                <a:ext cx="559" cy="24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54000" tIns="10800" rIns="54000" bIns="10800">
                <a:spAutoFit/>
              </a:bodyPr>
              <a:lstStyle/>
              <a:p>
                <a:pPr algn="ctr"/>
                <a:r>
                  <a:rPr lang="ru-RU" sz="1200"/>
                  <a:t>Оптический</a:t>
                </a:r>
              </a:p>
              <a:p>
                <a:pPr algn="ctr"/>
                <a:r>
                  <a:rPr lang="ru-RU" sz="1200"/>
                  <a:t>стол</a:t>
                </a:r>
                <a:endParaRPr lang="en-US" sz="1200"/>
              </a:p>
            </p:txBody>
          </p:sp>
          <p:sp>
            <p:nvSpPr>
              <p:cNvPr id="14365" name="Text Box 28"/>
              <p:cNvSpPr txBox="1">
                <a:spLocks noChangeArrowheads="1"/>
              </p:cNvSpPr>
              <p:nvPr/>
            </p:nvSpPr>
            <p:spPr bwMode="auto">
              <a:xfrm>
                <a:off x="3810" y="2976"/>
                <a:ext cx="1535" cy="13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54000" tIns="10800" rIns="54000" bIns="10800">
                <a:spAutoFit/>
              </a:bodyPr>
              <a:lstStyle/>
              <a:p>
                <a:r>
                  <a:rPr lang="ru-RU" sz="1200"/>
                  <a:t>Гравиметр и электроника на пункте</a:t>
                </a:r>
                <a:endParaRPr lang="en-US" sz="1200"/>
              </a:p>
            </p:txBody>
          </p:sp>
        </p:grpSp>
        <p:sp>
          <p:nvSpPr>
            <p:cNvPr id="14351" name="Line 31"/>
            <p:cNvSpPr>
              <a:spLocks noChangeShapeType="1"/>
            </p:cNvSpPr>
            <p:nvPr/>
          </p:nvSpPr>
          <p:spPr bwMode="auto">
            <a:xfrm flipV="1">
              <a:off x="2411760" y="3680966"/>
              <a:ext cx="360015" cy="3606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52" name="Text Box 32"/>
            <p:cNvSpPr txBox="1">
              <a:spLocks noChangeArrowheads="1"/>
            </p:cNvSpPr>
            <p:nvPr/>
          </p:nvSpPr>
          <p:spPr bwMode="auto">
            <a:xfrm>
              <a:off x="107950" y="5481638"/>
              <a:ext cx="957044" cy="4526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54000" tIns="10800" rIns="54000" bIns="10800">
              <a:spAutoFit/>
            </a:bodyPr>
            <a:lstStyle/>
            <a:p>
              <a:r>
                <a:rPr lang="en-GB" sz="1400"/>
                <a:t>    NIM-II</a:t>
              </a:r>
            </a:p>
            <a:p>
              <a:r>
                <a:rPr lang="en-GB" sz="1400"/>
                <a:t>NIM, </a:t>
              </a:r>
              <a:r>
                <a:rPr lang="ru-RU" sz="1400"/>
                <a:t>Китай</a:t>
              </a:r>
              <a:endParaRPr lang="en-US" sz="1400"/>
            </a:p>
          </p:txBody>
        </p:sp>
        <p:sp>
          <p:nvSpPr>
            <p:cNvPr id="14353" name="Line 34"/>
            <p:cNvSpPr>
              <a:spLocks noChangeShapeType="1"/>
            </p:cNvSpPr>
            <p:nvPr/>
          </p:nvSpPr>
          <p:spPr bwMode="auto">
            <a:xfrm>
              <a:off x="4176713" y="5842000"/>
              <a:ext cx="612775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54" name="Line 35"/>
            <p:cNvSpPr>
              <a:spLocks noChangeShapeType="1"/>
            </p:cNvSpPr>
            <p:nvPr/>
          </p:nvSpPr>
          <p:spPr bwMode="auto">
            <a:xfrm>
              <a:off x="7200900" y="5768975"/>
              <a:ext cx="612775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55" name="Text Box 36"/>
            <p:cNvSpPr txBox="1">
              <a:spLocks noChangeArrowheads="1"/>
            </p:cNvSpPr>
            <p:nvPr/>
          </p:nvSpPr>
          <p:spPr bwMode="auto">
            <a:xfrm>
              <a:off x="3061882" y="5445125"/>
              <a:ext cx="1234299" cy="8835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54000" tIns="10800" rIns="54000" bIns="10800">
              <a:spAutoFit/>
            </a:bodyPr>
            <a:lstStyle/>
            <a:p>
              <a:pPr algn="ctr"/>
              <a:r>
                <a:rPr lang="en-GB" sz="1400"/>
                <a:t>MPG</a:t>
              </a:r>
            </a:p>
            <a:p>
              <a:pPr algn="ctr"/>
              <a:r>
                <a:rPr lang="en-GB" sz="1400"/>
                <a:t>Max Planck In-t</a:t>
              </a:r>
            </a:p>
            <a:p>
              <a:pPr algn="ctr"/>
              <a:r>
                <a:rPr lang="en-GB" sz="1400"/>
                <a:t>in Optics,</a:t>
              </a:r>
            </a:p>
            <a:p>
              <a:pPr algn="ctr"/>
              <a:r>
                <a:rPr lang="ru-RU" sz="1400"/>
                <a:t>Германия</a:t>
              </a:r>
              <a:endParaRPr lang="en-US" sz="1400"/>
            </a:p>
          </p:txBody>
        </p:sp>
        <p:sp>
          <p:nvSpPr>
            <p:cNvPr id="14356" name="Text Box 38"/>
            <p:cNvSpPr txBox="1">
              <a:spLocks noChangeArrowheads="1"/>
            </p:cNvSpPr>
            <p:nvPr/>
          </p:nvSpPr>
          <p:spPr bwMode="auto">
            <a:xfrm>
              <a:off x="6156883" y="5553075"/>
              <a:ext cx="1192686" cy="5254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54000" tIns="10800" rIns="54000" bIns="82800">
              <a:spAutoFit/>
            </a:bodyPr>
            <a:lstStyle/>
            <a:p>
              <a:pPr algn="ctr"/>
              <a:r>
                <a:rPr lang="en-GB" sz="1400"/>
                <a:t>INRiM-2</a:t>
              </a:r>
            </a:p>
            <a:p>
              <a:pPr algn="ctr"/>
              <a:r>
                <a:rPr lang="en-GB" sz="1400"/>
                <a:t>INRiM, </a:t>
              </a:r>
              <a:r>
                <a:rPr lang="ru-RU" sz="1400"/>
                <a:t>Италия</a:t>
              </a:r>
              <a:endParaRPr lang="en-US" sz="1400"/>
            </a:p>
          </p:txBody>
        </p:sp>
        <p:sp>
          <p:nvSpPr>
            <p:cNvPr id="14357" name="Text Box 42"/>
            <p:cNvSpPr txBox="1">
              <a:spLocks noChangeArrowheads="1"/>
            </p:cNvSpPr>
            <p:nvPr/>
          </p:nvSpPr>
          <p:spPr bwMode="auto">
            <a:xfrm>
              <a:off x="1547664" y="764704"/>
              <a:ext cx="1140684" cy="66814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54000" tIns="10800" rIns="54000" bIns="10800">
              <a:spAutoFit/>
            </a:bodyPr>
            <a:lstStyle/>
            <a:p>
              <a:pPr algn="ctr"/>
              <a:r>
                <a:rPr lang="en-GB" sz="1400"/>
                <a:t>18 </a:t>
              </a:r>
              <a:r>
                <a:rPr lang="ru-RU" sz="1400"/>
                <a:t>коммер-</a:t>
              </a:r>
            </a:p>
            <a:p>
              <a:pPr algn="ctr"/>
              <a:r>
                <a:rPr lang="ru-RU" sz="1400"/>
                <a:t>Ческих </a:t>
              </a:r>
            </a:p>
            <a:p>
              <a:pPr algn="ctr"/>
              <a:r>
                <a:rPr lang="ru-RU" sz="1400"/>
                <a:t>гравиметров</a:t>
              </a:r>
              <a:r>
                <a:rPr lang="en-GB" sz="1400"/>
                <a:t>:</a:t>
              </a:r>
              <a:endParaRPr lang="en-US" sz="1400"/>
            </a:p>
          </p:txBody>
        </p:sp>
        <p:sp>
          <p:nvSpPr>
            <p:cNvPr id="14358" name="Rectangle 45"/>
            <p:cNvSpPr>
              <a:spLocks noChangeArrowheads="1"/>
            </p:cNvSpPr>
            <p:nvPr/>
          </p:nvSpPr>
          <p:spPr bwMode="auto">
            <a:xfrm>
              <a:off x="2771775" y="2600325"/>
              <a:ext cx="5940425" cy="2376488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9" name="Rectangle 46"/>
            <p:cNvSpPr>
              <a:spLocks noChangeArrowheads="1"/>
            </p:cNvSpPr>
            <p:nvPr/>
          </p:nvSpPr>
          <p:spPr bwMode="auto">
            <a:xfrm>
              <a:off x="2700338" y="549275"/>
              <a:ext cx="5832475" cy="19796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CDED1-504A-4DA4-A8D4-DF78D646D44F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Picture 2" descr="G:\A_191111\A_from_WD_vers261011\A_Conferences-travels\Conferences_2012\GGHS-2012\presentation\2009_ICAG-FG5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2414587" cy="324008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4" name="Picture 2" descr="G:\A_191111\A_from_WD_vers261011\1_VNIIM_260812\A_VNIIM-2011\SPS_in_gravimetry_2011\Приемка_эталона\Доклад_на_НТС\VNIIM-ABG-1-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188913"/>
            <a:ext cx="3087687" cy="309562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1187450" y="3284538"/>
            <a:ext cx="1009650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FG5-2##</a:t>
            </a:r>
            <a:endParaRPr lang="ru-RU" b="1"/>
          </a:p>
        </p:txBody>
      </p:sp>
      <p:sp>
        <p:nvSpPr>
          <p:cNvPr id="15366" name="TextBox 8"/>
          <p:cNvSpPr txBox="1">
            <a:spLocks noChangeArrowheads="1"/>
          </p:cNvSpPr>
          <p:nvPr/>
        </p:nvSpPr>
        <p:spPr bwMode="auto">
          <a:xfrm>
            <a:off x="3059113" y="3213100"/>
            <a:ext cx="2392362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/>
              <a:t>ВНИИМ</a:t>
            </a:r>
            <a:r>
              <a:rPr lang="en-US" b="1"/>
              <a:t>-</a:t>
            </a:r>
            <a:r>
              <a:rPr lang="ru-RU" b="1"/>
              <a:t>АБГ</a:t>
            </a:r>
            <a:r>
              <a:rPr lang="en-US" b="1"/>
              <a:t>-1 (</a:t>
            </a:r>
            <a:r>
              <a:rPr lang="ru-RU" b="1"/>
              <a:t>Россия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5463" y="188913"/>
            <a:ext cx="2098675" cy="3411537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15368" name="TextBox 10"/>
          <p:cNvSpPr txBox="1">
            <a:spLocks noChangeArrowheads="1"/>
          </p:cNvSpPr>
          <p:nvPr/>
        </p:nvSpPr>
        <p:spPr bwMode="auto">
          <a:xfrm>
            <a:off x="6699250" y="3357563"/>
            <a:ext cx="2444750" cy="557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/>
              <a:t>A.Araya, JGSJ, 2010,</a:t>
            </a:r>
          </a:p>
          <a:p>
            <a:pPr algn="ctr">
              <a:lnSpc>
                <a:spcPts val="1800"/>
              </a:lnSpc>
            </a:pPr>
            <a:r>
              <a:rPr lang="en-US" b="1"/>
              <a:t> v 56, n1, p 1-12 (Japan)</a:t>
            </a:r>
            <a:endParaRPr lang="ru-RU" b="1"/>
          </a:p>
        </p:txBody>
      </p:sp>
      <p:pic>
        <p:nvPicPr>
          <p:cNvPr id="15369" name="Рисунок 1" descr="GA-1-(2) (2)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3789363"/>
            <a:ext cx="4213225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1" descr="G:\A_191111\A_from_WD_vers261011\A_GRAVIMETRY\A_Abs_gravimeters\GA-1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375" y="3933825"/>
            <a:ext cx="1824038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1" name="TextBox 18"/>
          <p:cNvSpPr txBox="1">
            <a:spLocks noChangeArrowheads="1"/>
          </p:cNvSpPr>
          <p:nvPr/>
        </p:nvSpPr>
        <p:spPr bwMode="auto">
          <a:xfrm>
            <a:off x="2268538" y="3789363"/>
            <a:ext cx="2473325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Гравиметр </a:t>
            </a:r>
            <a:r>
              <a:rPr lang="en-US" b="1"/>
              <a:t>GA-1, </a:t>
            </a:r>
            <a:r>
              <a:rPr lang="ru-RU" b="1"/>
              <a:t>Китай</a:t>
            </a:r>
          </a:p>
        </p:txBody>
      </p:sp>
      <p:sp>
        <p:nvSpPr>
          <p:cNvPr id="15372" name="TextBox 5"/>
          <p:cNvSpPr txBox="1">
            <a:spLocks noChangeArrowheads="1"/>
          </p:cNvSpPr>
          <p:nvPr/>
        </p:nvSpPr>
        <p:spPr bwMode="auto">
          <a:xfrm>
            <a:off x="1908175" y="6308725"/>
            <a:ext cx="3265488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Погрешность – около 100 мкГал</a:t>
            </a:r>
          </a:p>
        </p:txBody>
      </p:sp>
      <p:pic>
        <p:nvPicPr>
          <p:cNvPr id="15373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4005263"/>
            <a:ext cx="1922462" cy="2035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5374" name="TextBox 8"/>
          <p:cNvSpPr txBox="1">
            <a:spLocks noChangeArrowheads="1"/>
          </p:cNvSpPr>
          <p:nvPr/>
        </p:nvSpPr>
        <p:spPr bwMode="auto">
          <a:xfrm>
            <a:off x="6084888" y="6021388"/>
            <a:ext cx="2159000" cy="58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Мини</a:t>
            </a:r>
            <a:r>
              <a:rPr lang="en-US" sz="1600" b="1"/>
              <a:t>-</a:t>
            </a:r>
            <a:r>
              <a:rPr lang="ru-RU" sz="1600" b="1"/>
              <a:t>ГАБЛ</a:t>
            </a:r>
            <a:r>
              <a:rPr lang="en-US" sz="1600" b="1"/>
              <a:t> (</a:t>
            </a:r>
            <a:r>
              <a:rPr lang="ru-RU" sz="1600" b="1"/>
              <a:t>Россия</a:t>
            </a:r>
            <a:r>
              <a:rPr lang="en-US" sz="1600" b="1"/>
              <a:t>)</a:t>
            </a:r>
          </a:p>
          <a:p>
            <a:pPr algn="ctr"/>
            <a:r>
              <a:rPr lang="en-US" sz="1600" b="1"/>
              <a:t>[</a:t>
            </a:r>
            <a:r>
              <a:rPr lang="ru-RU" sz="1600" b="1"/>
              <a:t>Труды</a:t>
            </a:r>
            <a:r>
              <a:rPr lang="en-US" sz="1600" b="1"/>
              <a:t> TGSMM-2010]</a:t>
            </a:r>
            <a:endParaRPr lang="ru-RU" sz="1600" b="1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F74D16-834E-45C2-A5C4-B926776DED5E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2B56A4-05A1-485F-AC9F-0FD99D9A5763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6200" y="53495"/>
            <a:ext cx="8991600" cy="675101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1" descr="Фиг_1_260411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8600" y="711200"/>
            <a:ext cx="3416263" cy="46070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88" y="1277938"/>
            <a:ext cx="4154915" cy="28941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803900" y="268288"/>
            <a:ext cx="2308781" cy="3709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>
                <a:solidFill>
                  <a:srgbClr val="0000FF"/>
                </a:solidFill>
              </a:rPr>
              <a:t>Баллистический блок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4572000" y="5321300"/>
            <a:ext cx="4495800" cy="74024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>
                <a:latin typeface="Arial" charset="0"/>
              </a:rPr>
              <a:t>Л.Ф.Витушкин, О.А.Орлов, патент РФ 2475786 , приоритет от 06.05.2011</a:t>
            </a:r>
          </a:p>
          <a:p>
            <a:pPr algn="ctr"/>
            <a:r>
              <a:rPr lang="ru-RU" sz="1400" b="1">
                <a:latin typeface="Arial" charset="0"/>
              </a:rPr>
              <a:t>Патентообладатель: ВНИИМ 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763588" y="4229100"/>
            <a:ext cx="3609128" cy="7402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>
                <a:latin typeface="Arial" charset="0"/>
              </a:rPr>
              <a:t>Компактный </a:t>
            </a:r>
            <a:r>
              <a:rPr lang="en-US" sz="1400" b="1">
                <a:latin typeface="Arial" charset="0"/>
              </a:rPr>
              <a:t>Nd:YVO</a:t>
            </a:r>
            <a:r>
              <a:rPr lang="en-US" sz="1400" b="1" baseline="-25000">
                <a:latin typeface="Arial" charset="0"/>
              </a:rPr>
              <a:t>4</a:t>
            </a:r>
            <a:r>
              <a:rPr lang="en-US" sz="1400" b="1">
                <a:latin typeface="Arial" charset="0"/>
              </a:rPr>
              <a:t>/KTP/I</a:t>
            </a:r>
            <a:r>
              <a:rPr lang="en-US" sz="1400" b="1" baseline="-25000">
                <a:latin typeface="Arial" charset="0"/>
              </a:rPr>
              <a:t>2</a:t>
            </a:r>
            <a:r>
              <a:rPr lang="en-US" sz="1400" b="1">
                <a:latin typeface="Arial" charset="0"/>
              </a:rPr>
              <a:t> </a:t>
            </a:r>
            <a:r>
              <a:rPr lang="ru-RU" sz="1400" b="1">
                <a:latin typeface="Arial" charset="0"/>
              </a:rPr>
              <a:t>лазер на длине волны 532 нм</a:t>
            </a:r>
          </a:p>
          <a:p>
            <a:pPr algn="ctr"/>
            <a:r>
              <a:rPr lang="ru-RU" sz="1400" b="1">
                <a:latin typeface="Arial" charset="0"/>
              </a:rPr>
              <a:t>(зеленая область спектра)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250" y="485775"/>
            <a:ext cx="2973785" cy="40116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/>
              <a:t>Гравиметр ВНИИМ-АБГ-1</a:t>
            </a:r>
          </a:p>
        </p:txBody>
      </p:sp>
      <p:sp>
        <p:nvSpPr>
          <p:cNvPr id="10" name="Номер слайда 9"/>
          <p:cNvSpPr txBox="1">
            <a:spLocks/>
          </p:cNvSpPr>
          <p:nvPr/>
        </p:nvSpPr>
        <p:spPr>
          <a:xfrm>
            <a:off x="6705600" y="6508750"/>
            <a:ext cx="2098040" cy="36614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76F0F-004B-4578-8D9E-32FCE9BE1AA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2B56A4-05A1-485F-AC9F-0FD99D9A5763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15992" y="171000"/>
            <a:ext cx="8712007" cy="6516000"/>
            <a:chOff x="-17" y="89"/>
            <a:chExt cx="5760" cy="4424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-17" y="728"/>
            <a:ext cx="5760" cy="3785"/>
          </p:xfrm>
          <a:graphic>
            <a:graphicData uri="http://schemas.openxmlformats.org/presentationml/2006/ole">
              <p:oleObj spid="_x0000_s55298" r:id="rId3" imgW="6994449" imgH="4593923" progId="Word.Document.8">
                <p:embed/>
              </p:oleObj>
            </a:graphicData>
          </a:graphic>
        </p:graphicFrame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626" y="89"/>
              <a:ext cx="4384" cy="691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ru-RU" sz="2000" b="1" dirty="0" smtClean="0">
                  <a:solidFill>
                    <a:srgbClr val="000000"/>
                  </a:solidFill>
                </a:rPr>
                <a:t>Конструкция фундамента, на котором расположен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ru-RU" sz="2000" b="1" dirty="0" smtClean="0">
                  <a:solidFill>
                    <a:srgbClr val="000000"/>
                  </a:solidFill>
                </a:rPr>
                <a:t> гравиметрический пункт «Ломоносов -1»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ru-RU" sz="2000" b="1" dirty="0" smtClean="0">
                  <a:solidFill>
                    <a:srgbClr val="000000"/>
                  </a:solidFill>
                </a:rPr>
                <a:t>(корпус 14, Ломоносовское отделение ВНИИМ)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2640" y="3312"/>
              <a:ext cx="2559" cy="64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ru-RU" sz="2000" b="1">
                  <a:solidFill>
                    <a:srgbClr val="000000"/>
                  </a:solidFill>
                </a:rPr>
                <a:t>Общий вес </a:t>
              </a:r>
              <a:r>
                <a:rPr lang="en-US" sz="2000" b="1">
                  <a:solidFill>
                    <a:srgbClr val="000000"/>
                  </a:solidFill>
                </a:rPr>
                <a:t>– ~4000 </a:t>
              </a:r>
              <a:r>
                <a:rPr lang="ru-RU" sz="2000" b="1">
                  <a:solidFill>
                    <a:srgbClr val="000000"/>
                  </a:solidFill>
                </a:rPr>
                <a:t>тонн</a:t>
              </a:r>
              <a:endParaRPr lang="en-US" sz="2000" b="1">
                <a:solidFill>
                  <a:srgbClr val="000000"/>
                </a:solidFill>
              </a:endParaRPr>
            </a:p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ru-RU" sz="2000" b="1">
                  <a:solidFill>
                    <a:srgbClr val="000000"/>
                  </a:solidFill>
                </a:rPr>
                <a:t>Собственная частота</a:t>
              </a:r>
              <a:r>
                <a:rPr lang="en-US" sz="2000" b="1">
                  <a:solidFill>
                    <a:srgbClr val="000000"/>
                  </a:solidFill>
                </a:rPr>
                <a:t> – 8-10 </a:t>
              </a:r>
              <a:r>
                <a:rPr lang="ru-RU" sz="2000" b="1">
                  <a:solidFill>
                    <a:srgbClr val="000000"/>
                  </a:solidFill>
                </a:rPr>
                <a:t>Гц</a:t>
              </a:r>
              <a:endParaRPr lang="en-US" sz="2000" b="1">
                <a:solidFill>
                  <a:srgbClr val="000000"/>
                </a:solidFill>
              </a:endParaRPr>
            </a:p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ru-RU" sz="2000" b="1">
                  <a:solidFill>
                    <a:srgbClr val="000000"/>
                  </a:solidFill>
                </a:rPr>
                <a:t>Затухание </a:t>
              </a:r>
              <a:r>
                <a:rPr lang="en-US" sz="2000" b="1">
                  <a:solidFill>
                    <a:srgbClr val="000000"/>
                  </a:solidFill>
                </a:rPr>
                <a:t>– &gt;0.8</a:t>
              </a:r>
            </a:p>
          </p:txBody>
        </p:sp>
      </p:grpSp>
      <p:sp>
        <p:nvSpPr>
          <p:cNvPr id="7" name="Номер слайда 1"/>
          <p:cNvSpPr txBox="1">
            <a:spLocks/>
          </p:cNvSpPr>
          <p:nvPr/>
        </p:nvSpPr>
        <p:spPr>
          <a:xfrm>
            <a:off x="8039100" y="6248400"/>
            <a:ext cx="4191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A19FC-5BCF-4D26-8114-512461B52BA7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71550" y="0"/>
            <a:ext cx="6999288" cy="642938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FF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8</a:t>
            </a:r>
            <a:r>
              <a:rPr lang="en-GB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международных сличений в Международном Бюро Мер и Весов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(Севр, Франция)  в период с 1980 по 2009 год.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484438" y="4221163"/>
            <a:ext cx="3941762" cy="368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5 абсолютных гравиметров в 1980 г.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411413" y="4652963"/>
            <a:ext cx="4056062" cy="368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19 абсолютных гравиметров в 2005 г.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908175" y="3500438"/>
            <a:ext cx="5165725" cy="6492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Организатор и руководитель первых сличений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–   чл.-корр. АН СССР Ю.Д.Буланже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2555875" y="5084763"/>
            <a:ext cx="3835400" cy="368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21 абсолютный гравиметр в 2009 г.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468313" y="5589588"/>
            <a:ext cx="7959725" cy="371475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FF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Первые Ключевые Сличения Абсолютных Гравиметров</a:t>
            </a: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в МБМВ – 2009 г.</a:t>
            </a:r>
          </a:p>
        </p:txBody>
      </p:sp>
      <p:pic>
        <p:nvPicPr>
          <p:cNvPr id="18441" name="Picture 10" descr="G:\A_from_WD_241210\1_VNIIM\gravimetry\VNIIM-gravimetry\Presentation_210211\YuDBoulang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692150"/>
            <a:ext cx="20986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Text Box 8"/>
          <p:cNvSpPr txBox="1">
            <a:spLocks noChangeArrowheads="1"/>
          </p:cNvSpPr>
          <p:nvPr/>
        </p:nvSpPr>
        <p:spPr bwMode="auto">
          <a:xfrm>
            <a:off x="250825" y="6021388"/>
            <a:ext cx="8585200" cy="371475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FF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Вторые Ключевые Сличения Абсолютных Гравиметров</a:t>
            </a: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в Люксембурге – 2013 г.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73B84C-B495-4E72-81F0-9938487118F8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971550" y="0"/>
            <a:ext cx="6999288" cy="642938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FF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8</a:t>
            </a:r>
            <a:r>
              <a:rPr lang="en-GB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международных сличений в Международном Бюро Мер и Весов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(Севр, Франция)  в период с 1980 по 2009 год.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484438" y="4221163"/>
            <a:ext cx="3941762" cy="368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5 абсолютных гравиметров в 1980 г.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411413" y="4652963"/>
            <a:ext cx="4056062" cy="368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19 абсолютных гравиметров в 2005 г.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908175" y="3500438"/>
            <a:ext cx="5165725" cy="6492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Организатор и руководитель первых сличений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–   чл.-корр. АН СССР Ю.Д.Буланже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2555875" y="5084763"/>
            <a:ext cx="3835400" cy="368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21 абсолютный гравиметр в 2009 г.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468313" y="5589588"/>
            <a:ext cx="7959725" cy="371475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FF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Первые Ключевые Сличения Абсолютных Гравиметров</a:t>
            </a: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в МБМВ – 2009 г.</a:t>
            </a:r>
          </a:p>
        </p:txBody>
      </p:sp>
      <p:pic>
        <p:nvPicPr>
          <p:cNvPr id="17417" name="Picture 10" descr="G:\A_from_WD_241210\1_VNIIM\gravimetry\VNIIM-gravimetry\Presentation_210211\YuDBoulang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692150"/>
            <a:ext cx="20986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8" name="Text Box 8"/>
          <p:cNvSpPr txBox="1">
            <a:spLocks noChangeArrowheads="1"/>
          </p:cNvSpPr>
          <p:nvPr/>
        </p:nvSpPr>
        <p:spPr bwMode="auto">
          <a:xfrm>
            <a:off x="250825" y="6021388"/>
            <a:ext cx="8585200" cy="371475"/>
          </a:xfrm>
          <a:prstGeom prst="rect">
            <a:avLst/>
          </a:prstGeom>
          <a:solidFill>
            <a:srgbClr val="FFFFFF"/>
          </a:solidFill>
          <a:ln w="28440">
            <a:solidFill>
              <a:srgbClr val="0000FF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Вторые Ключевые Сличения Абсолютных Гравиметров</a:t>
            </a: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в Люксембурге – 2013 г.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37B5E3-AF00-4D39-9A5E-F0197FBBF961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grpSp>
        <p:nvGrpSpPr>
          <p:cNvPr id="17420" name="Group 1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17421" name="Rectangle 2"/>
            <p:cNvSpPr>
              <a:spLocks noChangeArrowheads="1"/>
            </p:cNvSpPr>
            <p:nvPr/>
          </p:nvSpPr>
          <p:spPr bwMode="auto">
            <a:xfrm>
              <a:off x="0" y="3793"/>
              <a:ext cx="5760" cy="527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7422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5760" cy="3783"/>
            </a:xfrm>
            <a:prstGeom prst="rect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17423" name="Text Box 4"/>
            <p:cNvSpPr txBox="1">
              <a:spLocks noChangeArrowheads="1"/>
            </p:cNvSpPr>
            <p:nvPr/>
          </p:nvSpPr>
          <p:spPr bwMode="auto">
            <a:xfrm>
              <a:off x="1420" y="238"/>
              <a:ext cx="2731" cy="366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ru-RU" sz="1600" b="1">
                  <a:solidFill>
                    <a:srgbClr val="0000FF"/>
                  </a:solidFill>
                  <a:latin typeface="Times New Roman" pitchFamily="18" charset="0"/>
                </a:rPr>
                <a:t>МЕЖДУНАРОДНОЕ БЮРО МЕР И ВЕСОВ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ru-RU" sz="1600" b="1">
                  <a:solidFill>
                    <a:srgbClr val="0000FF"/>
                  </a:solidFill>
                  <a:latin typeface="Times New Roman" pitchFamily="18" charset="0"/>
                </a:rPr>
                <a:t>Севр, Франция</a:t>
              </a:r>
            </a:p>
          </p:txBody>
        </p:sp>
        <p:sp>
          <p:nvSpPr>
            <p:cNvPr id="17424" name="Text Box 5"/>
            <p:cNvSpPr txBox="1">
              <a:spLocks noChangeArrowheads="1"/>
            </p:cNvSpPr>
            <p:nvPr/>
          </p:nvSpPr>
          <p:spPr bwMode="auto">
            <a:xfrm>
              <a:off x="385" y="3929"/>
              <a:ext cx="4922" cy="212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ru-RU" sz="1600" b="1">
                  <a:solidFill>
                    <a:srgbClr val="000000"/>
                  </a:solidFill>
                  <a:latin typeface="Times New Roman" pitchFamily="18" charset="0"/>
                </a:rPr>
                <a:t>11 гравиметрических пунктов, максимальная разность значений УСП 9 мГал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2B56A4-05A1-485F-AC9F-0FD99D9A5763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67430" y="620610"/>
            <a:ext cx="784909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 err="1" smtClean="0"/>
              <a:t>Л.Ф.Витушкин</a:t>
            </a:r>
            <a:r>
              <a:rPr lang="ru-RU" b="1" dirty="0" smtClean="0"/>
              <a:t> 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 smtClean="0"/>
              <a:t>   </a:t>
            </a:r>
            <a:r>
              <a:rPr lang="ru-RU" b="1" dirty="0" smtClean="0">
                <a:solidFill>
                  <a:srgbClr val="0033CC"/>
                </a:solidFill>
              </a:rPr>
              <a:t>лаборатория гравиметрии и перспективных проектов</a:t>
            </a:r>
            <a:r>
              <a:rPr lang="ru-RU" b="1" dirty="0" smtClean="0"/>
              <a:t>, ВНИИМ им. Д.И.Менделеева,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 smtClean="0"/>
              <a:t>   Президент подкомиссии </a:t>
            </a:r>
            <a:r>
              <a:rPr lang="ru-RU" b="1" dirty="0" smtClean="0">
                <a:solidFill>
                  <a:srgbClr val="0033CC"/>
                </a:solidFill>
              </a:rPr>
              <a:t>«Гравиметрия и гравиметрические сети» </a:t>
            </a:r>
            <a:r>
              <a:rPr lang="ru-RU" b="1" dirty="0" smtClean="0"/>
              <a:t>Международной Ассоциации Геодезии,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b="1" dirty="0" smtClean="0"/>
              <a:t>   Председатель международной </a:t>
            </a:r>
            <a:r>
              <a:rPr lang="ru-RU" b="1" dirty="0" smtClean="0">
                <a:solidFill>
                  <a:srgbClr val="0033CC"/>
                </a:solidFill>
              </a:rPr>
              <a:t>Рабочей Группы по Гравиметрии </a:t>
            </a:r>
            <a:r>
              <a:rPr lang="ru-RU" b="1" dirty="0" smtClean="0"/>
              <a:t>Консультативного Комитета по Массе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</a:pPr>
            <a:endParaRPr lang="ru-RU" b="1" dirty="0" smtClean="0"/>
          </a:p>
          <a:p>
            <a:pPr lvl="1" algn="ctr">
              <a:lnSpc>
                <a:spcPct val="150000"/>
              </a:lnSpc>
            </a:pPr>
            <a:r>
              <a:rPr lang="en-US" dirty="0" smtClean="0">
                <a:latin typeface="Arial" charset="0"/>
              </a:rPr>
              <a:t>E-mail</a:t>
            </a:r>
            <a:r>
              <a:rPr lang="en-US" dirty="0" smtClean="0">
                <a:solidFill>
                  <a:srgbClr val="0033CC"/>
                </a:solidFill>
                <a:latin typeface="Arial" charset="0"/>
              </a:rPr>
              <a:t>:</a:t>
            </a:r>
            <a:r>
              <a:rPr lang="en-US" b="1" dirty="0" smtClean="0">
                <a:solidFill>
                  <a:srgbClr val="0033CC"/>
                </a:solidFill>
                <a:latin typeface="Arial" charset="0"/>
              </a:rPr>
              <a:t> L.F.Vitushkin@vniim.ru</a:t>
            </a:r>
          </a:p>
          <a:p>
            <a:pPr lvl="1" algn="ctr">
              <a:lnSpc>
                <a:spcPct val="150000"/>
              </a:lnSpc>
            </a:pPr>
            <a:endParaRPr lang="ru-RU" b="1" dirty="0" smtClean="0"/>
          </a:p>
          <a:p>
            <a:pPr lvl="1" algn="just">
              <a:lnSpc>
                <a:spcPct val="150000"/>
              </a:lnSpc>
            </a:pPr>
            <a:endParaRPr lang="ru-RU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59F265-D7A7-43D5-8BBE-9BE5AAFD91FA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grpSp>
        <p:nvGrpSpPr>
          <p:cNvPr id="19459" name="Group 1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pic>
          <p:nvPicPr>
            <p:cNvPr id="1946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9461" name="Text Box 3"/>
            <p:cNvSpPr txBox="1">
              <a:spLocks noChangeArrowheads="1"/>
            </p:cNvSpPr>
            <p:nvPr/>
          </p:nvSpPr>
          <p:spPr bwMode="auto">
            <a:xfrm>
              <a:off x="452" y="3730"/>
              <a:ext cx="5057" cy="405"/>
            </a:xfrm>
            <a:prstGeom prst="rect">
              <a:avLst/>
            </a:prstGeom>
            <a:solidFill>
              <a:srgbClr val="FFFFFF"/>
            </a:solidFill>
            <a:ln w="284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ts val="112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ru-RU">
                  <a:solidFill>
                    <a:srgbClr val="000000"/>
                  </a:solidFill>
                  <a:latin typeface="Arial" charset="0"/>
                </a:rPr>
                <a:t>Фундамент: 80 тонн, без использования магнитных материалов, на эластичных подушках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3" y="466725"/>
            <a:ext cx="8753475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4356100" y="836613"/>
            <a:ext cx="38877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Подземная лаборатория Люксембургского Университета на глубине около 47 м в Вальферданже  (Люксембург)</a:t>
            </a: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1979613" y="0"/>
            <a:ext cx="6337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00FF"/>
                </a:solidFill>
              </a:rPr>
              <a:t>Международные сличения Региональной Метрологической Организации  </a:t>
            </a:r>
            <a:r>
              <a:rPr lang="en-US" b="1">
                <a:solidFill>
                  <a:srgbClr val="0000FF"/>
                </a:solidFill>
              </a:rPr>
              <a:t>EURAMET </a:t>
            </a:r>
            <a:r>
              <a:rPr lang="ru-RU" b="1">
                <a:solidFill>
                  <a:srgbClr val="0000FF"/>
                </a:solidFill>
              </a:rPr>
              <a:t>в 2009 и 2011 г.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2E4F4E-82CA-43CD-8B8D-3FD1A47B2566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Группа 5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blipFill>
                <a:blip r:embed="rId2" cstate="print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pic>
            <p:nvPicPr>
              <p:cNvPr id="35848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43608" y="980728"/>
                <a:ext cx="7295232" cy="508364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35849" name="TextBox 2"/>
              <p:cNvSpPr txBox="1">
                <a:spLocks noChangeArrowheads="1"/>
              </p:cNvSpPr>
              <p:nvPr/>
            </p:nvSpPr>
            <p:spPr bwMode="auto">
              <a:xfrm>
                <a:off x="1115616" y="260648"/>
                <a:ext cx="7128792" cy="70788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sz="2000" b="1">
                    <a:solidFill>
                      <a:srgbClr val="0000FF"/>
                    </a:solidFill>
                  </a:rPr>
                  <a:t>Результаты Ключевых Сличений </a:t>
                </a:r>
                <a:r>
                  <a:rPr lang="en-US" sz="2000" b="1">
                    <a:solidFill>
                      <a:srgbClr val="0000FF"/>
                    </a:solidFill>
                  </a:rPr>
                  <a:t>CCM.G-K1 </a:t>
                </a:r>
                <a:r>
                  <a:rPr lang="ru-RU" sz="2000" b="1">
                    <a:solidFill>
                      <a:srgbClr val="0000FF"/>
                    </a:solidFill>
                  </a:rPr>
                  <a:t>в рамках </a:t>
                </a:r>
                <a:r>
                  <a:rPr lang="en-US" sz="2000" b="1">
                    <a:solidFill>
                      <a:srgbClr val="0000FF"/>
                    </a:solidFill>
                  </a:rPr>
                  <a:t>ICAG-2009 </a:t>
                </a:r>
              </a:p>
              <a:p>
                <a:pPr algn="ctr"/>
                <a:r>
                  <a:rPr lang="ru-RU" sz="2000" b="1">
                    <a:solidFill>
                      <a:srgbClr val="0000FF"/>
                    </a:solidFill>
                  </a:rPr>
                  <a:t>в базе данных ключевых сличений (</a:t>
                </a:r>
                <a:r>
                  <a:rPr lang="en-US" sz="2000" b="1">
                    <a:solidFill>
                      <a:srgbClr val="0000FF"/>
                    </a:solidFill>
                  </a:rPr>
                  <a:t>KCDB) </a:t>
                </a:r>
                <a:r>
                  <a:rPr lang="ru-RU" sz="2000" b="1">
                    <a:solidFill>
                      <a:srgbClr val="0000FF"/>
                    </a:solidFill>
                  </a:rPr>
                  <a:t>МБМВ</a:t>
                </a:r>
              </a:p>
            </p:txBody>
          </p:sp>
          <p:sp>
            <p:nvSpPr>
              <p:cNvPr id="35850" name="TextBox 3"/>
              <p:cNvSpPr txBox="1">
                <a:spLocks noChangeArrowheads="1"/>
              </p:cNvSpPr>
              <p:nvPr/>
            </p:nvSpPr>
            <p:spPr bwMode="auto">
              <a:xfrm>
                <a:off x="1907704" y="6165304"/>
                <a:ext cx="5616624" cy="36933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b="1"/>
                  <a:t>11 </a:t>
                </a:r>
                <a:r>
                  <a:rPr lang="ru-RU" b="1"/>
                  <a:t>гравиметров, участвующих в ключевых сличениях</a:t>
                </a:r>
              </a:p>
            </p:txBody>
          </p:sp>
        </p:grpSp>
        <p:sp>
          <p:nvSpPr>
            <p:cNvPr id="35845" name="TextBox 6"/>
            <p:cNvSpPr txBox="1">
              <a:spLocks noChangeArrowheads="1"/>
            </p:cNvSpPr>
            <p:nvPr/>
          </p:nvSpPr>
          <p:spPr bwMode="auto">
            <a:xfrm>
              <a:off x="2915816" y="3933056"/>
              <a:ext cx="1584176" cy="66941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ru-RU" b="1">
                  <a:solidFill>
                    <a:srgbClr val="0000FF"/>
                  </a:solidFill>
                </a:rPr>
                <a:t>Гравиметр на холодных атомах</a:t>
              </a:r>
            </a:p>
          </p:txBody>
        </p:sp>
        <p:cxnSp>
          <p:nvCxnSpPr>
            <p:cNvPr id="9" name="Прямая со стрелкой 8"/>
            <p:cNvCxnSpPr/>
            <p:nvPr/>
          </p:nvCxnSpPr>
          <p:spPr>
            <a:xfrm flipH="1" flipV="1">
              <a:off x="2555875" y="2708275"/>
              <a:ext cx="576263" cy="1225550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0D1E6-36E7-441E-8A77-833C50D67953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395288" y="5949950"/>
            <a:ext cx="84978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/>
              <a:t>Расширенные неопределенности измерения </a:t>
            </a:r>
            <a:r>
              <a:rPr lang="en-GB"/>
              <a:t>(</a:t>
            </a:r>
            <a:r>
              <a:rPr lang="en-GB" i="1" u="sng"/>
              <a:t>U</a:t>
            </a:r>
            <a:r>
              <a:rPr lang="en-GB" i="1" baseline="-25000"/>
              <a:t>k</a:t>
            </a:r>
            <a:r>
              <a:rPr lang="en-GB"/>
              <a:t>) </a:t>
            </a:r>
            <a:r>
              <a:rPr lang="ru-RU"/>
              <a:t>на доверительном уровне 95%. </a:t>
            </a:r>
            <a:r>
              <a:rPr lang="fr-FR"/>
              <a:t> 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1638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663" y="1125538"/>
            <a:ext cx="7402512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Box 4"/>
          <p:cNvSpPr txBox="1">
            <a:spLocks noChangeArrowheads="1"/>
          </p:cNvSpPr>
          <p:nvPr/>
        </p:nvSpPr>
        <p:spPr bwMode="auto">
          <a:xfrm>
            <a:off x="1331913" y="404813"/>
            <a:ext cx="6335712" cy="6461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Степени эквивалентности  21 абсолютного гравиметра</a:t>
            </a:r>
          </a:p>
          <a:p>
            <a:pPr algn="ctr"/>
            <a:r>
              <a:rPr lang="ru-RU" b="1"/>
              <a:t> в международных сличениях 2009 г.  в МБМВ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97C9A-F4EA-4519-BAFA-C8362500A1E0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Группа 5"/>
          <p:cNvGrpSpPr>
            <a:grpSpLocks/>
          </p:cNvGrpSpPr>
          <p:nvPr/>
        </p:nvGrpSpPr>
        <p:grpSpPr bwMode="auto">
          <a:xfrm>
            <a:off x="2051050" y="115888"/>
            <a:ext cx="6923088" cy="6534150"/>
            <a:chOff x="1691680" y="188640"/>
            <a:chExt cx="6922393" cy="6533308"/>
          </a:xfrm>
        </p:grpSpPr>
        <p:pic>
          <p:nvPicPr>
            <p:cNvPr id="2048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1680" y="188640"/>
              <a:ext cx="6922393" cy="3337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91880" y="3140968"/>
              <a:ext cx="4536504" cy="3580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483" name="TextBox 6"/>
          <p:cNvSpPr txBox="1">
            <a:spLocks noChangeArrowheads="1"/>
          </p:cNvSpPr>
          <p:nvPr/>
        </p:nvSpPr>
        <p:spPr bwMode="auto">
          <a:xfrm>
            <a:off x="107950" y="3573463"/>
            <a:ext cx="3600450" cy="2308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33CC"/>
                </a:solidFill>
              </a:rPr>
              <a:t>Измерительные и калибровочные </a:t>
            </a:r>
          </a:p>
          <a:p>
            <a:pPr algn="ctr"/>
            <a:r>
              <a:rPr lang="ru-RU" sz="1600" b="1">
                <a:solidFill>
                  <a:srgbClr val="0033CC"/>
                </a:solidFill>
              </a:rPr>
              <a:t>Возможности Национальных Метрологических Институтов в области измерения УСП</a:t>
            </a:r>
            <a:r>
              <a:rPr lang="en-US" sz="1600"/>
              <a:t>:</a:t>
            </a:r>
          </a:p>
          <a:p>
            <a:endParaRPr lang="en-US" sz="1600"/>
          </a:p>
          <a:p>
            <a:r>
              <a:rPr lang="en-US" sz="1600" b="1"/>
              <a:t>Austria</a:t>
            </a:r>
            <a:r>
              <a:rPr lang="en-US" sz="1600"/>
              <a:t> (BEV), uncertainty </a:t>
            </a:r>
            <a:r>
              <a:rPr lang="en-US" sz="1600" b="1"/>
              <a:t>10  µGal</a:t>
            </a:r>
          </a:p>
          <a:p>
            <a:r>
              <a:rPr lang="en-US" sz="1600" b="1"/>
              <a:t>Finland</a:t>
            </a:r>
            <a:r>
              <a:rPr lang="en-US" sz="1600"/>
              <a:t> (FGI), uncertainty </a:t>
            </a:r>
            <a:r>
              <a:rPr lang="en-US" sz="1600" b="1"/>
              <a:t>8 µGal</a:t>
            </a:r>
          </a:p>
          <a:p>
            <a:r>
              <a:rPr lang="en-US" sz="1600" b="1"/>
              <a:t>Italy</a:t>
            </a:r>
            <a:r>
              <a:rPr lang="en-US" sz="1600"/>
              <a:t> (INRiM), uncertainty </a:t>
            </a:r>
            <a:r>
              <a:rPr lang="en-US" sz="1600" b="1"/>
              <a:t>15 µGal</a:t>
            </a:r>
          </a:p>
          <a:p>
            <a:r>
              <a:rPr lang="en-US" sz="1600" b="1"/>
              <a:t>Switzerland</a:t>
            </a:r>
            <a:r>
              <a:rPr lang="en-US" sz="1600"/>
              <a:t> (METAS), uncertainty </a:t>
            </a:r>
            <a:r>
              <a:rPr lang="en-US" sz="1600" b="1"/>
              <a:t>8 µGal</a:t>
            </a:r>
            <a:endParaRPr lang="ru-RU" sz="1600" b="1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6C8A78-2E93-4DE8-9931-51BA0CD21D58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284342"/>
            <a:ext cx="2133600" cy="365125"/>
          </a:xfrm>
        </p:spPr>
        <p:txBody>
          <a:bodyPr/>
          <a:lstStyle/>
          <a:p>
            <a:pPr>
              <a:defRPr/>
            </a:pPr>
            <a:fld id="{E19B07E8-A400-43A5-8214-8A5E61514584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sp>
        <p:nvSpPr>
          <p:cNvPr id="3" name="Rectangle 1037"/>
          <p:cNvSpPr txBox="1">
            <a:spLocks noChangeArrowheads="1"/>
          </p:cNvSpPr>
          <p:nvPr/>
        </p:nvSpPr>
        <p:spPr>
          <a:xfrm>
            <a:off x="755469" y="188640"/>
            <a:ext cx="7417031" cy="72001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algn="ctr">
              <a:defRPr/>
            </a:pPr>
            <a:r>
              <a:rPr lang="en-US" sz="2000" b="1" dirty="0" err="1" smtClean="0">
                <a:solidFill>
                  <a:srgbClr val="0000FF"/>
                </a:solidFill>
                <a:ea typeface="+mj-ea"/>
              </a:rPr>
              <a:t>AGrav</a:t>
            </a:r>
            <a:r>
              <a:rPr lang="en-US" sz="2000" b="1" dirty="0" smtClean="0">
                <a:solidFill>
                  <a:srgbClr val="0000FF"/>
                </a:solidFill>
                <a:ea typeface="+mj-ea"/>
              </a:rPr>
              <a:t> </a:t>
            </a:r>
            <a:r>
              <a:rPr lang="en-US" sz="2000" b="1" dirty="0">
                <a:solidFill>
                  <a:srgbClr val="0000FF"/>
                </a:solidFill>
                <a:ea typeface="+mj-ea"/>
              </a:rPr>
              <a:t>- </a:t>
            </a:r>
            <a:r>
              <a:rPr lang="en-US" sz="2000" b="1" dirty="0" smtClean="0">
                <a:solidFill>
                  <a:srgbClr val="0000FF"/>
                </a:solidFill>
                <a:ea typeface="+mj-ea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ea typeface="+mj-ea"/>
              </a:rPr>
              <a:t>международная база </a:t>
            </a:r>
            <a:r>
              <a:rPr lang="ru-RU" sz="2000" b="1" dirty="0">
                <a:solidFill>
                  <a:srgbClr val="0000FF"/>
                </a:solidFill>
                <a:ea typeface="+mj-ea"/>
              </a:rPr>
              <a:t>данных абсолютных измерений гравитационного поля</a:t>
            </a:r>
            <a:endParaRPr lang="en-GB" sz="2000" b="1" dirty="0">
              <a:solidFill>
                <a:srgbClr val="0000FF"/>
              </a:solidFill>
              <a:ea typeface="+mj-ea"/>
            </a:endParaRPr>
          </a:p>
        </p:txBody>
      </p:sp>
      <p:sp>
        <p:nvSpPr>
          <p:cNvPr id="4" name="Rectangle 1038"/>
          <p:cNvSpPr txBox="1">
            <a:spLocks noChangeArrowheads="1"/>
          </p:cNvSpPr>
          <p:nvPr/>
        </p:nvSpPr>
        <p:spPr bwMode="auto">
          <a:xfrm>
            <a:off x="260970" y="1031602"/>
            <a:ext cx="3851275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FF"/>
              </a:buClr>
              <a:buFont typeface="Arial" charset="0"/>
              <a:buChar char="•"/>
            </a:pPr>
            <a:r>
              <a:rPr lang="ru-RU" sz="1600"/>
              <a:t>Данные доступны в Интернете</a:t>
            </a:r>
            <a:endParaRPr lang="en-GB" sz="1600"/>
          </a:p>
        </p:txBody>
      </p:sp>
      <p:sp>
        <p:nvSpPr>
          <p:cNvPr id="5" name="Rectangle 1038"/>
          <p:cNvSpPr txBox="1">
            <a:spLocks noChangeArrowheads="1"/>
          </p:cNvSpPr>
          <p:nvPr/>
        </p:nvSpPr>
        <p:spPr bwMode="auto">
          <a:xfrm>
            <a:off x="260970" y="1355452"/>
            <a:ext cx="3919538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ru-RU" sz="1600" dirty="0"/>
              <a:t>База данных является частью 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International Gravity Field Service (IGFS) </a:t>
            </a:r>
            <a:r>
              <a:rPr lang="ru-RU" sz="1600" dirty="0"/>
              <a:t>и </a:t>
            </a:r>
            <a:r>
              <a:rPr lang="en-GB" sz="1600" dirty="0"/>
              <a:t>International Gravity Bureau (BGI)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ru-RU" sz="1600" dirty="0"/>
              <a:t>Функционирует на двух серверах (</a:t>
            </a:r>
            <a:r>
              <a:rPr lang="en-GB" sz="1600" dirty="0">
                <a:solidFill>
                  <a:srgbClr val="0000FF"/>
                </a:solidFill>
              </a:rPr>
              <a:t>two </a:t>
            </a:r>
            <a:r>
              <a:rPr lang="en-GB" sz="1600" dirty="0" smtClean="0">
                <a:solidFill>
                  <a:srgbClr val="0000FF"/>
                </a:solidFill>
              </a:rPr>
              <a:t>mirror</a:t>
            </a:r>
            <a:r>
              <a:rPr lang="en-US" sz="1600" dirty="0" err="1" smtClean="0">
                <a:solidFill>
                  <a:srgbClr val="0000FF"/>
                </a:solidFill>
              </a:rPr>
              <a:t>ed</a:t>
            </a:r>
            <a:r>
              <a:rPr lang="en-GB" sz="1600" dirty="0" smtClean="0">
                <a:solidFill>
                  <a:srgbClr val="0000FF"/>
                </a:solidFill>
              </a:rPr>
              <a:t> </a:t>
            </a:r>
            <a:r>
              <a:rPr lang="en-GB" sz="1600" dirty="0">
                <a:solidFill>
                  <a:srgbClr val="0000FF"/>
                </a:solidFill>
              </a:rPr>
              <a:t>servers</a:t>
            </a:r>
            <a:r>
              <a:rPr lang="ru-RU" sz="1600" dirty="0"/>
              <a:t>)</a:t>
            </a:r>
            <a:r>
              <a:rPr lang="en-GB" sz="1600" dirty="0"/>
              <a:t>  BGI </a:t>
            </a:r>
            <a:r>
              <a:rPr lang="ru-RU" sz="1600" dirty="0"/>
              <a:t>и</a:t>
            </a:r>
            <a:r>
              <a:rPr lang="en-GB" sz="1600" dirty="0"/>
              <a:t> BKG</a:t>
            </a:r>
            <a:r>
              <a:rPr lang="en-GB" dirty="0"/>
              <a:t/>
            </a:r>
            <a:br>
              <a:rPr lang="en-GB" dirty="0"/>
            </a:br>
            <a:r>
              <a:rPr lang="en-GB" sz="1600" u="sng" dirty="0"/>
              <a:t>http://bgi.dtp.obs-mip.fr/  http://agrav.bkg.bund.de/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§"/>
            </a:pPr>
            <a:endParaRPr lang="en-GB" dirty="0"/>
          </a:p>
        </p:txBody>
      </p:sp>
      <p:sp>
        <p:nvSpPr>
          <p:cNvPr id="6" name="Rechteck 5"/>
          <p:cNvSpPr/>
          <p:nvPr/>
        </p:nvSpPr>
        <p:spPr>
          <a:xfrm>
            <a:off x="368920" y="3731940"/>
            <a:ext cx="3455988" cy="11699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00FF"/>
              </a:buClr>
              <a:buFont typeface="Wingdings" pitchFamily="2" charset="2"/>
              <a:buNone/>
              <a:defRPr/>
            </a:pPr>
            <a:r>
              <a:rPr lang="ru-RU" sz="14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настоящее время содержит данные</a:t>
            </a:r>
            <a:endParaRPr lang="en-GB" sz="14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63538" indent="-363538">
              <a:buClr>
                <a:srgbClr val="237F44"/>
              </a:buClr>
              <a:buFont typeface="Wingdings" pitchFamily="2" charset="2"/>
              <a:buChar char="§"/>
              <a:defRPr/>
            </a:pPr>
            <a:r>
              <a:rPr lang="en-GB" sz="1400" dirty="0">
                <a:solidFill>
                  <a:srgbClr val="0033C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42</a:t>
            </a:r>
            <a:r>
              <a:rPr lang="en-GB" sz="1400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абсолютных гравиметров</a:t>
            </a:r>
            <a:endParaRPr lang="en-GB" sz="1400" dirty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363538" indent="-363538">
              <a:buClr>
                <a:srgbClr val="237F44"/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 </a:t>
            </a:r>
            <a:r>
              <a:rPr lang="en-GB" sz="14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702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гравиметрических пунктов</a:t>
            </a:r>
            <a:endParaRPr lang="en-GB" sz="1400" dirty="0">
              <a:latin typeface="Arial" pitchFamily="34" charset="0"/>
              <a:cs typeface="Arial" pitchFamily="34" charset="0"/>
            </a:endParaRPr>
          </a:p>
          <a:p>
            <a:pPr marL="363538" indent="-363538">
              <a:buClr>
                <a:srgbClr val="237F44"/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о </a:t>
            </a:r>
            <a:r>
              <a:rPr lang="en-GB" sz="14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2471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абсолютных измерениях</a:t>
            </a: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/>
              <a:t>	</a:t>
            </a:r>
            <a:r>
              <a:rPr lang="en-GB" sz="1200" dirty="0"/>
              <a:t>(</a:t>
            </a:r>
            <a:r>
              <a:rPr lang="ru-RU" sz="1200" dirty="0"/>
              <a:t>по состоянию на апрель 2013 г</a:t>
            </a:r>
            <a:r>
              <a:rPr lang="en-GB" sz="1200" dirty="0"/>
              <a:t>)</a:t>
            </a: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368920" y="5063852"/>
            <a:ext cx="853757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>
              <a:buClr>
                <a:srgbClr val="0000FF"/>
              </a:buClr>
              <a:buFont typeface="Wingdings" pitchFamily="2" charset="2"/>
              <a:buChar char="§"/>
            </a:pPr>
            <a:r>
              <a:rPr lang="ru-RU" sz="1600" b="1" dirty="0"/>
              <a:t>Дальнейшие улучшения</a:t>
            </a:r>
            <a:r>
              <a:rPr lang="en-GB" sz="1600" b="1" dirty="0"/>
              <a:t>: </a:t>
            </a:r>
          </a:p>
          <a:p>
            <a:pPr marL="812800" lvl="1" indent="-355600">
              <a:buClr>
                <a:srgbClr val="237F44"/>
              </a:buClr>
              <a:buSzPct val="90000"/>
              <a:buFont typeface="Wingdings" pitchFamily="2" charset="2"/>
              <a:buChar char="§"/>
            </a:pPr>
            <a:r>
              <a:rPr lang="ru-RU" sz="1400" b="1" dirty="0"/>
              <a:t>Визуализация серий измерений абсолютных гравиметров</a:t>
            </a:r>
            <a:endParaRPr lang="en-GB" sz="1400" b="1" dirty="0"/>
          </a:p>
          <a:p>
            <a:pPr marL="812800" lvl="1" indent="-355600">
              <a:buClr>
                <a:srgbClr val="237F44"/>
              </a:buClr>
              <a:buSzPct val="90000"/>
              <a:buFont typeface="Wingdings" pitchFamily="2" charset="2"/>
              <a:buChar char="§"/>
            </a:pPr>
            <a:r>
              <a:rPr lang="ru-RU" sz="1400" b="1" dirty="0"/>
              <a:t>Включение данных наблюдений с криогенными гравиметрами</a:t>
            </a:r>
            <a:r>
              <a:rPr lang="en-GB" sz="1400" b="1" dirty="0"/>
              <a:t> (</a:t>
            </a:r>
            <a:r>
              <a:rPr lang="ru-RU" sz="1400" b="1" dirty="0"/>
              <a:t>в сотрудничестве с</a:t>
            </a:r>
            <a:r>
              <a:rPr lang="en-GB" sz="1400" b="1" dirty="0"/>
              <a:t> </a:t>
            </a:r>
            <a:r>
              <a:rPr lang="en-GB" sz="1400" b="1" dirty="0">
                <a:solidFill>
                  <a:srgbClr val="0000FF"/>
                </a:solidFill>
              </a:rPr>
              <a:t>Global Geodynamics Project </a:t>
            </a:r>
            <a:r>
              <a:rPr lang="ru-RU" sz="1400" b="1" dirty="0">
                <a:solidFill>
                  <a:srgbClr val="0000FF"/>
                </a:solidFill>
              </a:rPr>
              <a:t>- </a:t>
            </a:r>
            <a:r>
              <a:rPr lang="en-GB" sz="1400" b="1" dirty="0">
                <a:solidFill>
                  <a:srgbClr val="0000FF"/>
                </a:solidFill>
              </a:rPr>
              <a:t>GGP</a:t>
            </a:r>
            <a:r>
              <a:rPr lang="en-GB" sz="1400" b="1" dirty="0"/>
              <a:t>)</a:t>
            </a:r>
          </a:p>
          <a:p>
            <a:pPr marL="812800" lvl="1" indent="-355600">
              <a:buClr>
                <a:srgbClr val="237F44"/>
              </a:buClr>
              <a:buSzPct val="90000"/>
              <a:buFont typeface="Wingdings" pitchFamily="2" charset="2"/>
              <a:buChar char="§"/>
            </a:pPr>
            <a:r>
              <a:rPr lang="ru-RU" sz="1400" b="1" dirty="0"/>
              <a:t>Данные всех сличений абсолютных гравиметров</a:t>
            </a:r>
            <a:endParaRPr lang="en-GB" sz="1400" b="1" dirty="0"/>
          </a:p>
          <a:p>
            <a:pPr marL="812800" lvl="1" indent="-355600">
              <a:buClr>
                <a:srgbClr val="237F44"/>
              </a:buClr>
              <a:buSzPct val="90000"/>
              <a:buFont typeface="Wingdings" pitchFamily="2" charset="2"/>
              <a:buChar char="§"/>
            </a:pPr>
            <a:r>
              <a:rPr lang="ru-RU" sz="1400" dirty="0"/>
              <a:t>и т.д.</a:t>
            </a:r>
            <a:endParaRPr lang="en-GB" sz="1400" dirty="0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 cstate="print"/>
          <a:srcRect l="1089" t="16720" r="2178" b="16280"/>
          <a:stretch>
            <a:fillRect/>
          </a:stretch>
        </p:blipFill>
        <p:spPr bwMode="auto">
          <a:xfrm>
            <a:off x="4113014" y="956868"/>
            <a:ext cx="5030986" cy="4313075"/>
          </a:xfrm>
          <a:prstGeom prst="rect">
            <a:avLst/>
          </a:prstGeom>
          <a:noFill/>
          <a:ln w="38100">
            <a:solidFill>
              <a:schemeClr val="accent2">
                <a:lumMod val="20000"/>
                <a:lumOff val="8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38100"/>
          </a:sp3d>
        </p:spPr>
      </p:pic>
      <p:sp>
        <p:nvSpPr>
          <p:cNvPr id="9" name="Номер слайда 13"/>
          <p:cNvSpPr txBox="1">
            <a:spLocks/>
          </p:cNvSpPr>
          <p:nvPr/>
        </p:nvSpPr>
        <p:spPr>
          <a:xfrm>
            <a:off x="7308380" y="6298927"/>
            <a:ext cx="14234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2B56A4-05A1-485F-AC9F-0FD99D9A5763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548" y="673042"/>
            <a:ext cx="8802905" cy="6073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19590" y="188550"/>
            <a:ext cx="5904656" cy="400110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ГЛОБАЛЬНЫЙ ГЕОДИНАМИЧЕСКИЙ ПРОЕКТ </a:t>
            </a:r>
            <a:endParaRPr lang="ru-RU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2B56A4-05A1-485F-AC9F-0FD99D9A5763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822325"/>
            <a:ext cx="8288338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411413" y="6308725"/>
            <a:ext cx="3937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u="sng">
                <a:latin typeface="Calibri" pitchFamily="34" charset="0"/>
                <a:hlinkClick r:id="rId3"/>
              </a:rPr>
              <a:t>http://www.eas.slu.edu/GGP/ggphome.html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388" y="188913"/>
            <a:ext cx="8686800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  <a:cs typeface="+mn-cs"/>
              </a:rPr>
              <a:t>Расположение </a:t>
            </a:r>
            <a:r>
              <a:rPr lang="en-US" b="1" dirty="0">
                <a:latin typeface="+mn-lt"/>
                <a:cs typeface="+mn-cs"/>
              </a:rPr>
              <a:t>SG </a:t>
            </a:r>
            <a:r>
              <a:rPr lang="ru-RU" b="1" dirty="0">
                <a:latin typeface="+mn-lt"/>
                <a:cs typeface="+mn-cs"/>
              </a:rPr>
              <a:t>станций на Земле </a:t>
            </a:r>
            <a:r>
              <a:rPr lang="en-US" b="1" dirty="0">
                <a:latin typeface="+mn-lt"/>
                <a:cs typeface="+mn-cs"/>
              </a:rPr>
              <a:t>(</a:t>
            </a:r>
            <a:r>
              <a:rPr lang="ru-RU" b="1" dirty="0">
                <a:latin typeface="+mn-lt"/>
                <a:cs typeface="+mn-cs"/>
              </a:rPr>
              <a:t>под эгидой  </a:t>
            </a:r>
            <a:r>
              <a:rPr lang="en-US" b="1" dirty="0">
                <a:latin typeface="+mn-lt"/>
                <a:cs typeface="+mn-cs"/>
              </a:rPr>
              <a:t>GGP) </a:t>
            </a:r>
            <a:r>
              <a:rPr lang="ru-RU" b="1" dirty="0">
                <a:latin typeface="+mn-lt"/>
                <a:cs typeface="+mn-cs"/>
              </a:rPr>
              <a:t>неравномерно</a:t>
            </a:r>
            <a:r>
              <a:rPr lang="en-US" b="1" dirty="0">
                <a:latin typeface="+mn-lt"/>
                <a:cs typeface="+mn-cs"/>
              </a:rPr>
              <a:t>. </a:t>
            </a:r>
            <a:r>
              <a:rPr lang="ru-RU" b="1" dirty="0">
                <a:latin typeface="+mn-lt"/>
                <a:cs typeface="+mn-cs"/>
              </a:rPr>
              <a:t>В больших областях Азии, Африки, Южной и Северной Америк и в России станции отсутствуют.</a:t>
            </a:r>
            <a:endParaRPr lang="en-US" b="1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2B56A4-05A1-485F-AC9F-0FD99D9A5763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173831" y="182563"/>
            <a:ext cx="8796338" cy="6437313"/>
            <a:chOff x="304800" y="381000"/>
            <a:chExt cx="8796338" cy="6437313"/>
          </a:xfrm>
        </p:grpSpPr>
        <p:sp>
          <p:nvSpPr>
            <p:cNvPr id="3" name="Title 1"/>
            <p:cNvSpPr txBox="1">
              <a:spLocks/>
            </p:cNvSpPr>
            <p:nvPr/>
          </p:nvSpPr>
          <p:spPr bwMode="auto">
            <a:xfrm>
              <a:off x="533400" y="381000"/>
              <a:ext cx="8382000" cy="762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 fontScale="9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КГ измерения могут быть теперь выполнены практически на любом пункте благодаря разработке новой модели криогенного гравиметра </a:t>
              </a:r>
              <a:r>
                <a:rPr kumimoji="0" 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–  </a:t>
              </a:r>
              <a:r>
                <a:rPr kumimoji="0" lang="en-US" sz="2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iGrav</a:t>
              </a:r>
              <a:r>
                <a:rPr kumimoji="0" lang="en-US" sz="2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</a:t>
              </a:r>
              <a:endPara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7424738" y="5561013"/>
              <a:ext cx="1676400" cy="915987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 pitchFamily="34" charset="0"/>
                </a:rPr>
                <a:t>R. Warburton, GWR Instruments</a:t>
              </a:r>
            </a:p>
          </p:txBody>
        </p:sp>
        <p:pic>
          <p:nvPicPr>
            <p:cNvPr id="5" name="Picture 3" descr="H:\ggp\2005\treatise\update2012\figs-final\Figure 5new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1371600"/>
              <a:ext cx="3048000" cy="286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3581400" y="1295400"/>
              <a:ext cx="5410200" cy="22907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 pitchFamily="34" charset="0"/>
                </a:rPr>
                <a:t>iGrav system: SG, Compressor, UPS power supply, and 1 He gas cylinder</a:t>
              </a:r>
            </a:p>
            <a:p>
              <a:pPr>
                <a:spcBef>
                  <a:spcPct val="50000"/>
                </a:spcBef>
              </a:pPr>
              <a:r>
                <a:rPr lang="en-US">
                  <a:latin typeface="Calibri" pitchFamily="34" charset="0"/>
                </a:rPr>
                <a:t>Total weight = 130 kg, power supply = 1.6 kW, setup time = 2 hr, time to liquefy He = 6 days</a:t>
              </a:r>
            </a:p>
            <a:p>
              <a:pPr>
                <a:spcBef>
                  <a:spcPct val="50000"/>
                </a:spcBef>
              </a:pPr>
              <a:r>
                <a:rPr lang="en-US">
                  <a:latin typeface="Calibri" pitchFamily="34" charset="0"/>
                </a:rPr>
                <a:t>Precision (0.025 </a:t>
              </a:r>
              <a:r>
                <a:rPr lang="en-US">
                  <a:latin typeface="Symbol" pitchFamily="18" charset="2"/>
                </a:rPr>
                <a:t>m</a:t>
              </a:r>
              <a:r>
                <a:rPr lang="en-US">
                  <a:latin typeface="Calibri" pitchFamily="34" charset="0"/>
                </a:rPr>
                <a:t>Gal) and drift (~ 2 </a:t>
              </a:r>
              <a:r>
                <a:rPr lang="en-US">
                  <a:latin typeface="Symbol" pitchFamily="18" charset="2"/>
                </a:rPr>
                <a:t>m</a:t>
              </a:r>
              <a:r>
                <a:rPr lang="en-US">
                  <a:latin typeface="Calibri" pitchFamily="34" charset="0"/>
                </a:rPr>
                <a:t>Gal/yr) are similar to the OSG model, but final drift estimates will take 1-2 yr to establish</a:t>
              </a: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17174" r="20233"/>
            <a:stretch>
              <a:fillRect/>
            </a:stretch>
          </p:blipFill>
          <p:spPr bwMode="auto">
            <a:xfrm>
              <a:off x="304800" y="4343400"/>
              <a:ext cx="1820863" cy="2474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H:\ggp\2005\treatise\update2012\figs-final\Figure 12new_n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62600" y="5410200"/>
              <a:ext cx="1804988" cy="135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 descr="H:\ggp\2005\treatise\update2012\figs-final\Figure 6new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09800" y="4457700"/>
              <a:ext cx="3048000" cy="228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4" descr="H:\ggp\2005\treatise\update2012\figs-final\Figure 13new_no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48400" y="3733800"/>
              <a:ext cx="2609850" cy="1579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4" descr="H:\ggp\2005\treatise\update2012\figs-final\Figure 10new_no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2000" y="3733800"/>
              <a:ext cx="1600200" cy="1193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410" y="188550"/>
            <a:ext cx="8678422" cy="6448587"/>
            <a:chOff x="320675" y="188913"/>
            <a:chExt cx="8678422" cy="6448587"/>
          </a:xfrm>
        </p:grpSpPr>
        <p:sp>
          <p:nvSpPr>
            <p:cNvPr id="22530" name="Прямоугольник 1"/>
            <p:cNvSpPr>
              <a:spLocks noChangeArrowheads="1"/>
            </p:cNvSpPr>
            <p:nvPr/>
          </p:nvSpPr>
          <p:spPr bwMode="auto">
            <a:xfrm>
              <a:off x="320675" y="765175"/>
              <a:ext cx="8640763" cy="2892425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</a:rPr>
                <a:t>Proposal on Airborne Gravimetry on Airship Platform</a:t>
              </a:r>
              <a:endParaRPr lang="ru-RU" sz="2000">
                <a:solidFill>
                  <a:srgbClr val="0000FF"/>
                </a:solidFill>
              </a:endParaRPr>
            </a:p>
            <a:p>
              <a:pPr algn="ctr"/>
              <a:r>
                <a:rPr lang="fr-FR" b="1">
                  <a:solidFill>
                    <a:srgbClr val="0000FF"/>
                  </a:solidFill>
                </a:rPr>
                <a:t> </a:t>
              </a:r>
              <a:r>
                <a:rPr lang="ru-RU" b="1">
                  <a:solidFill>
                    <a:srgbClr val="0000FF"/>
                  </a:solidFill>
                </a:rPr>
                <a:t>Предложение по аэрогравиметрии на дирижаблях</a:t>
              </a:r>
            </a:p>
            <a:p>
              <a:pPr algn="ctr"/>
              <a:r>
                <a:rPr lang="fr-FR" b="1"/>
                <a:t>Leonid Vitushkin</a:t>
              </a:r>
              <a:endParaRPr lang="ru-RU"/>
            </a:p>
            <a:p>
              <a:pPr algn="ctr"/>
              <a:r>
                <a:rPr lang="fr-FR"/>
                <a:t>Bureau International des Poids et Mesures, </a:t>
              </a:r>
              <a:r>
                <a:rPr lang="fr-FR" u="sng">
                  <a:hlinkClick r:id="rId3"/>
                </a:rPr>
                <a:t>LVitushkin@bipm.org</a:t>
              </a:r>
              <a:endParaRPr lang="ru-RU"/>
            </a:p>
            <a:p>
              <a:pPr algn="ctr"/>
              <a:r>
                <a:rPr lang="en-US" b="1"/>
                <a:t>Vyacheslav Koneshov</a:t>
              </a:r>
              <a:endParaRPr lang="ru-RU"/>
            </a:p>
            <a:p>
              <a:pPr algn="ctr"/>
              <a:r>
                <a:rPr lang="en-US"/>
                <a:t>O.Yu.Schmidt Institute for the Physics of the Earth of Russian Academy of Sciences, </a:t>
              </a:r>
              <a:r>
                <a:rPr lang="en-US" u="sng">
                  <a:hlinkClick r:id="rId4"/>
                </a:rPr>
                <a:t>slavakoneshov@hotmail.com</a:t>
              </a:r>
              <a:endParaRPr lang="ru-RU"/>
            </a:p>
            <a:p>
              <a:pPr algn="ctr"/>
              <a:r>
                <a:rPr lang="en-US"/>
                <a:t> </a:t>
              </a:r>
              <a:r>
                <a:rPr lang="en-US" b="1"/>
                <a:t>Gennadiy Verba</a:t>
              </a:r>
              <a:endParaRPr lang="ru-RU"/>
            </a:p>
            <a:p>
              <a:pPr algn="ctr"/>
              <a:r>
                <a:rPr lang="en-US"/>
                <a:t>Russian Aeronautical Systems, Ltd., </a:t>
              </a:r>
              <a:r>
                <a:rPr lang="en-US" u="sng">
                  <a:hlinkClick r:id="rId5"/>
                </a:rPr>
                <a:t>verba@mail.ru</a:t>
              </a:r>
              <a:r>
                <a:rPr lang="en-US"/>
                <a:t>,</a:t>
              </a:r>
              <a:endParaRPr lang="ru-RU"/>
            </a:p>
            <a:p>
              <a:pPr algn="ctr"/>
              <a:r>
                <a:rPr lang="en-US"/>
                <a:t> http//www.rosaerosystems.PBO.ru</a:t>
              </a:r>
              <a:endParaRPr lang="ru-RU"/>
            </a:p>
          </p:txBody>
        </p:sp>
        <p:graphicFrame>
          <p:nvGraphicFramePr>
            <p:cNvPr id="22531" name="Объект 2"/>
            <p:cNvGraphicFramePr>
              <a:graphicFrameLocks noChangeAspect="1"/>
            </p:cNvGraphicFramePr>
            <p:nvPr/>
          </p:nvGraphicFramePr>
          <p:xfrm>
            <a:off x="323410" y="3789050"/>
            <a:ext cx="8675687" cy="2286000"/>
          </p:xfrm>
          <a:graphic>
            <a:graphicData uri="http://schemas.openxmlformats.org/presentationml/2006/ole">
              <p:oleObj spid="_x0000_s22531" name="Документ" r:id="rId6" imgW="5745214" imgH="1526310" progId="Word.Document.12">
                <p:embed/>
              </p:oleObj>
            </a:graphicData>
          </a:graphic>
        </p:graphicFrame>
        <p:sp>
          <p:nvSpPr>
            <p:cNvPr id="22532" name="TextBox 3"/>
            <p:cNvSpPr txBox="1">
              <a:spLocks noChangeArrowheads="1"/>
            </p:cNvSpPr>
            <p:nvPr/>
          </p:nvSpPr>
          <p:spPr bwMode="auto">
            <a:xfrm>
              <a:off x="468313" y="188913"/>
              <a:ext cx="8351837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dirty="0"/>
                <a:t>Симпозиум</a:t>
              </a:r>
              <a:r>
                <a:rPr lang="en-US" dirty="0"/>
                <a:t> “Gravity, </a:t>
              </a:r>
              <a:r>
                <a:rPr lang="en-US" dirty="0" err="1"/>
                <a:t>Geoid</a:t>
              </a:r>
              <a:r>
                <a:rPr lang="en-US" dirty="0"/>
                <a:t> &amp; Earth Observation 2008</a:t>
              </a:r>
              <a:r>
                <a:rPr lang="ru-RU" dirty="0"/>
                <a:t> -</a:t>
              </a:r>
              <a:r>
                <a:rPr lang="en-US" dirty="0"/>
                <a:t> GGEO-2008</a:t>
              </a:r>
              <a:r>
                <a:rPr lang="ru-RU" dirty="0"/>
                <a:t>ˮ</a:t>
              </a:r>
              <a:r>
                <a:rPr lang="en-US" dirty="0"/>
                <a:t>,</a:t>
              </a:r>
              <a:r>
                <a:rPr lang="ru-RU" dirty="0"/>
                <a:t> Крит, Греция</a:t>
              </a:r>
              <a:r>
                <a:rPr lang="en-US" dirty="0"/>
                <a:t> </a:t>
              </a:r>
              <a:endParaRPr lang="ru-RU" dirty="0"/>
            </a:p>
          </p:txBody>
        </p:sp>
        <p:pic>
          <p:nvPicPr>
            <p:cNvPr id="22533" name="Picture 8" descr="http://www.airframer.com/images/programs/908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76320" y="4077090"/>
              <a:ext cx="2066925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699740" y="6237390"/>
              <a:ext cx="4043415" cy="400110"/>
            </a:xfrm>
            <a:prstGeom prst="rect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rgbClr val="0033CC"/>
                  </a:solidFill>
                </a:rPr>
                <a:t>Гравиметрия + магнитометрия + …</a:t>
              </a:r>
              <a:endParaRPr lang="ru-RU" sz="2000" b="1" dirty="0">
                <a:solidFill>
                  <a:srgbClr val="0033CC"/>
                </a:solidFill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Inhaltsplatzhalter 2"/>
          <p:cNvSpPr txBox="1">
            <a:spLocks/>
          </p:cNvSpPr>
          <p:nvPr/>
        </p:nvSpPr>
        <p:spPr bwMode="auto">
          <a:xfrm>
            <a:off x="468313" y="908050"/>
            <a:ext cx="83185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125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1400" b="1" dirty="0">
                <a:latin typeface="Arial" charset="0"/>
              </a:rPr>
              <a:t>Наземная абсолютная гравиметрия применяется в геодезии для построения </a:t>
            </a:r>
            <a:r>
              <a:rPr lang="en-GB" sz="1400" b="1" dirty="0">
                <a:latin typeface="Arial" charset="0"/>
              </a:rPr>
              <a:t> </a:t>
            </a:r>
            <a:r>
              <a:rPr lang="ru-RU" sz="1400" b="1" dirty="0">
                <a:latin typeface="Arial" charset="0"/>
              </a:rPr>
              <a:t>глобальных и национальных гравиметрических сетей</a:t>
            </a:r>
            <a:r>
              <a:rPr lang="en-GB" sz="1400" b="1" dirty="0">
                <a:latin typeface="Arial" charset="0"/>
              </a:rPr>
              <a:t>, </a:t>
            </a:r>
            <a:r>
              <a:rPr lang="ru-RU" sz="1400" b="1" dirty="0">
                <a:latin typeface="Arial" charset="0"/>
              </a:rPr>
              <a:t>для уточнения локальных и глобальных моделей гравитационного поля Земли, </a:t>
            </a:r>
            <a:r>
              <a:rPr lang="ru-RU" sz="1400" b="1" dirty="0" err="1">
                <a:latin typeface="Arial" charset="0"/>
              </a:rPr>
              <a:t>квазигеоида</a:t>
            </a:r>
            <a:r>
              <a:rPr lang="ru-RU" sz="1400" b="1" dirty="0">
                <a:latin typeface="Arial" charset="0"/>
              </a:rPr>
              <a:t> и для решения других задач.</a:t>
            </a:r>
          </a:p>
          <a:p>
            <a:pPr marL="342900" indent="-342900" algn="just" eaLnBrk="0" hangingPunct="0">
              <a:buFont typeface="Arial" charset="0"/>
              <a:buChar char="•"/>
            </a:pPr>
            <a:endParaRPr lang="en-GB" sz="800" b="1" dirty="0">
              <a:latin typeface="Arial" charset="0"/>
            </a:endParaRPr>
          </a:p>
          <a:p>
            <a:pPr marL="342900" indent="-342900" algn="just" eaLnBrk="0" hangingPunct="0">
              <a:lnSpc>
                <a:spcPct val="125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1400" b="1" dirty="0">
                <a:latin typeface="Arial" charset="0"/>
              </a:rPr>
              <a:t>Реализуемые в настоящее время международные геодезические и геофизические проекты такие как создание Глобальной Геодезической Системы Наблюдений (</a:t>
            </a:r>
            <a:r>
              <a:rPr lang="en-GB" sz="1400" b="1" dirty="0">
                <a:solidFill>
                  <a:srgbClr val="0000FF"/>
                </a:solidFill>
                <a:latin typeface="Arial" charset="0"/>
              </a:rPr>
              <a:t>Global Geodetic Observing System</a:t>
            </a:r>
            <a:r>
              <a:rPr lang="ru-RU" sz="1400" b="1" dirty="0">
                <a:solidFill>
                  <a:srgbClr val="0000FF"/>
                </a:solidFill>
                <a:latin typeface="Arial" charset="0"/>
              </a:rPr>
              <a:t> - </a:t>
            </a:r>
            <a:r>
              <a:rPr lang="en-GB" sz="1400" b="1" dirty="0">
                <a:solidFill>
                  <a:srgbClr val="0000FF"/>
                </a:solidFill>
                <a:latin typeface="Arial" charset="0"/>
              </a:rPr>
              <a:t>GGOS)</a:t>
            </a:r>
            <a:r>
              <a:rPr lang="en-GB" sz="1400" b="1" dirty="0">
                <a:latin typeface="Arial" charset="0"/>
              </a:rPr>
              <a:t> </a:t>
            </a:r>
            <a:r>
              <a:rPr lang="ru-RU" sz="1400" b="1" dirty="0">
                <a:latin typeface="Arial" charset="0"/>
              </a:rPr>
              <a:t>и региональные геодинамические проекты также нуждаются в достоверных абсолютных измерениях гравитационного поля. В этих проектах ставится задача достигнуть </a:t>
            </a:r>
            <a:r>
              <a:rPr lang="ru-RU" sz="1400" b="1" dirty="0" err="1">
                <a:latin typeface="Arial" charset="0"/>
              </a:rPr>
              <a:t>микрогальной</a:t>
            </a:r>
            <a:r>
              <a:rPr lang="ru-RU" sz="1400" b="1" dirty="0">
                <a:latin typeface="Arial" charset="0"/>
              </a:rPr>
              <a:t> погрешности абсолютных измерений </a:t>
            </a:r>
            <a:r>
              <a:rPr lang="ru-RU" sz="14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(1 </a:t>
            </a:r>
            <a:r>
              <a:rPr lang="ru-RU" sz="1400" b="1" dirty="0" err="1">
                <a:solidFill>
                  <a:srgbClr val="0000FF"/>
                </a:solidFill>
                <a:latin typeface="Arial" charset="0"/>
                <a:sym typeface="Symbol" pitchFamily="18" charset="2"/>
              </a:rPr>
              <a:t>Гал</a:t>
            </a:r>
            <a:r>
              <a:rPr lang="ru-RU" sz="14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 = 1 см/с</a:t>
            </a:r>
            <a:r>
              <a:rPr lang="ru-RU" sz="1400" b="1" baseline="30000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2</a:t>
            </a:r>
            <a:r>
              <a:rPr lang="ru-RU" sz="14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)</a:t>
            </a:r>
            <a:r>
              <a:rPr lang="en-GB" sz="1400" b="1" dirty="0">
                <a:latin typeface="Arial" charset="0"/>
              </a:rPr>
              <a:t>.</a:t>
            </a:r>
            <a:endParaRPr lang="ru-RU" sz="1400" b="1" dirty="0">
              <a:latin typeface="Arial" charset="0"/>
            </a:endParaRPr>
          </a:p>
          <a:p>
            <a:pPr marL="342900" indent="-342900" algn="just" eaLnBrk="0" hangingPunct="0">
              <a:lnSpc>
                <a:spcPct val="125000"/>
              </a:lnSpc>
              <a:buFont typeface="Arial" charset="0"/>
              <a:buChar char="•"/>
            </a:pPr>
            <a:endParaRPr lang="ru-RU" sz="800" b="1" dirty="0">
              <a:latin typeface="Arial" charset="0"/>
            </a:endParaRPr>
          </a:p>
          <a:p>
            <a:pPr marL="342900" indent="-342900" algn="just" eaLnBrk="0" hangingPunct="0">
              <a:lnSpc>
                <a:spcPct val="125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1400" b="1" dirty="0" smtClean="0">
                <a:latin typeface="Arial" charset="0"/>
              </a:rPr>
              <a:t>Появление </a:t>
            </a:r>
            <a:r>
              <a:rPr lang="ru-RU" sz="1400" b="1" dirty="0">
                <a:latin typeface="Arial" charset="0"/>
              </a:rPr>
              <a:t>за рубежом большого числа абсолютных гравиметров позволило перейти от довольно редких абсолютных измерений на отдельных пунктах к повторным измерениям и, в сочетании с криогенными гравиметрами, к непрерывному мониторингу вариаций гравитационного поля.</a:t>
            </a:r>
            <a:endParaRPr lang="en-GB" sz="1600" dirty="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5620" y="404813"/>
            <a:ext cx="5688790" cy="36988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Высокоточная абсолютная гравиметрия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D1895-BBBB-44F5-8ECE-E14F31D74428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34925"/>
            <a:ext cx="9083675" cy="671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2575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0"/>
            <a:ext cx="9120187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395288" y="260350"/>
            <a:ext cx="8497887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33CC"/>
                </a:solidFill>
                <a:latin typeface="Arial" charset="0"/>
              </a:rPr>
              <a:t>Заключение </a:t>
            </a:r>
            <a:r>
              <a:rPr lang="ru-RU" sz="2000" b="1" dirty="0" smtClean="0">
                <a:solidFill>
                  <a:srgbClr val="0033CC"/>
                </a:solidFill>
                <a:latin typeface="Arial" charset="0"/>
              </a:rPr>
              <a:t>:</a:t>
            </a:r>
            <a:endParaRPr lang="en-US" sz="2000" b="1" dirty="0">
              <a:solidFill>
                <a:srgbClr val="0033CC"/>
              </a:solidFill>
              <a:latin typeface="Arial" charset="0"/>
            </a:endParaRPr>
          </a:p>
          <a:p>
            <a:pPr algn="just"/>
            <a:endParaRPr lang="ru-RU" sz="1000" b="1" dirty="0">
              <a:latin typeface="Arial" charset="0"/>
            </a:endParaRPr>
          </a:p>
          <a:p>
            <a:pPr algn="just">
              <a:buFont typeface="Arial" charset="0"/>
              <a:buChar char="•"/>
            </a:pPr>
            <a:r>
              <a:rPr lang="ru-RU" sz="1600" b="1" dirty="0">
                <a:latin typeface="Arial" charset="0"/>
              </a:rPr>
              <a:t> </a:t>
            </a:r>
            <a:r>
              <a:rPr lang="en-US" sz="1600" b="1" dirty="0">
                <a:latin typeface="Arial" charset="0"/>
              </a:rPr>
              <a:t> </a:t>
            </a:r>
            <a:r>
              <a:rPr lang="ru-RU" sz="1600" b="1" dirty="0" smtClean="0">
                <a:latin typeface="Arial" charset="0"/>
              </a:rPr>
              <a:t>В мире, в основном за рубежом,  достигнут значительный прогресс в развитии средств и методов  абсолютных измерений ускорения свободного падения и их метрологического обеспечения.</a:t>
            </a:r>
          </a:p>
          <a:p>
            <a:pPr algn="just"/>
            <a:endParaRPr lang="ru-RU" sz="1000" b="1" dirty="0" smtClean="0">
              <a:latin typeface="Arial" charset="0"/>
            </a:endParaRPr>
          </a:p>
          <a:p>
            <a:pPr algn="just">
              <a:buFont typeface="Arial" charset="0"/>
              <a:buChar char="•"/>
            </a:pPr>
            <a:r>
              <a:rPr lang="ru-RU" sz="1600" b="1" dirty="0" smtClean="0">
                <a:latin typeface="Arial" charset="0"/>
              </a:rPr>
              <a:t>  Расширяется область применения абсолютных гравиметров, которые используются как для  разовых и повторных измерений на гравиметрических пунктах, так и для периодического мониторинга временных вариаций гравитационного поля.</a:t>
            </a:r>
          </a:p>
          <a:p>
            <a:pPr algn="just"/>
            <a:endParaRPr lang="ru-RU" sz="1000" b="1" dirty="0" smtClean="0">
              <a:latin typeface="Arial" charset="0"/>
            </a:endParaRPr>
          </a:p>
          <a:p>
            <a:pPr algn="just">
              <a:buFont typeface="Arial" charset="0"/>
              <a:buChar char="•"/>
            </a:pPr>
            <a:r>
              <a:rPr lang="ru-RU" sz="1600" b="1" dirty="0" smtClean="0">
                <a:latin typeface="Arial" charset="0"/>
              </a:rPr>
              <a:t> Абсолютные гравиметры в сочетании с криогенными гравиметрами  обеспечивают  уже в настоящее время непрерывный мониторинг гравитационного поля в рамках </a:t>
            </a:r>
            <a:r>
              <a:rPr lang="ru-RU" sz="1600" b="1" dirty="0" smtClean="0">
                <a:solidFill>
                  <a:srgbClr val="0033CC"/>
                </a:solidFill>
                <a:latin typeface="Arial" charset="0"/>
              </a:rPr>
              <a:t>Глобального Геодинамического Проекта</a:t>
            </a:r>
            <a:r>
              <a:rPr lang="ru-RU" sz="1600" b="1" dirty="0" smtClean="0">
                <a:latin typeface="Arial" charset="0"/>
              </a:rPr>
              <a:t> </a:t>
            </a:r>
            <a:r>
              <a:rPr lang="en-US" sz="1600" b="1" dirty="0" smtClean="0">
                <a:solidFill>
                  <a:srgbClr val="0033CC"/>
                </a:solidFill>
                <a:latin typeface="Arial" charset="0"/>
              </a:rPr>
              <a:t>GGP</a:t>
            </a:r>
            <a:r>
              <a:rPr lang="en-US" sz="1600" b="1" dirty="0" smtClean="0">
                <a:latin typeface="Arial" charset="0"/>
              </a:rPr>
              <a:t> </a:t>
            </a:r>
            <a:r>
              <a:rPr lang="ru-RU" sz="1600" b="1" dirty="0" smtClean="0">
                <a:latin typeface="Arial" charset="0"/>
              </a:rPr>
              <a:t>и </a:t>
            </a:r>
            <a:r>
              <a:rPr lang="ru-RU" sz="1600" b="1" dirty="0" err="1" smtClean="0">
                <a:latin typeface="Arial" charset="0"/>
              </a:rPr>
              <a:t>пррограммы</a:t>
            </a:r>
            <a:r>
              <a:rPr lang="ru-RU" sz="1600" b="1" dirty="0" smtClean="0">
                <a:latin typeface="Arial" charset="0"/>
              </a:rPr>
              <a:t>  </a:t>
            </a:r>
            <a:r>
              <a:rPr lang="en-US" sz="1600" b="1" dirty="0" smtClean="0">
                <a:solidFill>
                  <a:srgbClr val="0033CC"/>
                </a:solidFill>
                <a:latin typeface="Arial" charset="0"/>
              </a:rPr>
              <a:t>GGOS</a:t>
            </a:r>
            <a:r>
              <a:rPr lang="en-US" sz="1600" b="1" dirty="0" smtClean="0">
                <a:latin typeface="Arial" charset="0"/>
              </a:rPr>
              <a:t> </a:t>
            </a:r>
            <a:r>
              <a:rPr lang="ru-RU" sz="1600" b="1" dirty="0" smtClean="0">
                <a:latin typeface="Arial" charset="0"/>
              </a:rPr>
              <a:t>Международной Ассоциации Геодезии.</a:t>
            </a:r>
          </a:p>
          <a:p>
            <a:pPr algn="just"/>
            <a:endParaRPr lang="ru-RU" sz="1000" b="1" dirty="0">
              <a:latin typeface="Arial" charset="0"/>
            </a:endParaRPr>
          </a:p>
          <a:p>
            <a:pPr algn="just">
              <a:buFont typeface="Arial" charset="0"/>
              <a:buChar char="•"/>
            </a:pPr>
            <a:r>
              <a:rPr lang="en-US" sz="1600" b="1" dirty="0">
                <a:latin typeface="Arial" charset="0"/>
              </a:rPr>
              <a:t> </a:t>
            </a:r>
            <a:r>
              <a:rPr lang="ru-RU" sz="1600" b="1" dirty="0">
                <a:latin typeface="Arial" charset="0"/>
              </a:rPr>
              <a:t>  ВНИИМ им. Д.И.Менделеева создал в 2011 г.  абсолютный баллистический гравиметр ВНИИМ-АБГ-1, утвержденный в качестве ГПСЭ единицы ускорения в гравиметрии. </a:t>
            </a:r>
            <a:endParaRPr lang="ru-RU" sz="1600" dirty="0">
              <a:latin typeface="Arial" charset="0"/>
            </a:endParaRPr>
          </a:p>
          <a:p>
            <a:pPr algn="just"/>
            <a:endParaRPr lang="ru-RU" sz="1000" b="1" dirty="0">
              <a:latin typeface="Arial" charset="0"/>
            </a:endParaRPr>
          </a:p>
          <a:p>
            <a:pPr algn="just">
              <a:buFont typeface="Arial" charset="0"/>
              <a:buChar char="•"/>
            </a:pPr>
            <a:r>
              <a:rPr lang="ru-RU" sz="1600" b="1" dirty="0">
                <a:latin typeface="Arial" charset="0"/>
              </a:rPr>
              <a:t> </a:t>
            </a:r>
            <a:r>
              <a:rPr lang="en-US" sz="1600" b="1" dirty="0">
                <a:latin typeface="Arial" charset="0"/>
              </a:rPr>
              <a:t> </a:t>
            </a:r>
            <a:r>
              <a:rPr lang="ru-RU" sz="1600" b="1" dirty="0">
                <a:latin typeface="Arial" charset="0"/>
              </a:rPr>
              <a:t>Результаты разработки абсолютного гравиметра ВНИИМ и имеющиеся новые технические предложения могут быть положены в основу разработки вторичных эталонов и мобильных абсолютных гравиметров.</a:t>
            </a:r>
            <a:endParaRPr lang="en-US" sz="1600" b="1" dirty="0">
              <a:latin typeface="Arial" charset="0"/>
            </a:endParaRPr>
          </a:p>
          <a:p>
            <a:pPr algn="just">
              <a:buFont typeface="Arial" charset="0"/>
              <a:buChar char="•"/>
            </a:pPr>
            <a:endParaRPr lang="en-US" sz="1000" b="1" dirty="0">
              <a:latin typeface="Arial" charset="0"/>
            </a:endParaRPr>
          </a:p>
          <a:p>
            <a:pPr algn="just">
              <a:buFont typeface="Arial" charset="0"/>
              <a:buChar char="•"/>
            </a:pPr>
            <a:r>
              <a:rPr lang="en-US" sz="1600" b="1" dirty="0">
                <a:latin typeface="Arial" charset="0"/>
              </a:rPr>
              <a:t>  </a:t>
            </a:r>
            <a:r>
              <a:rPr lang="ru-RU" sz="1600" b="1" dirty="0">
                <a:latin typeface="Arial" charset="0"/>
              </a:rPr>
              <a:t>Необходима разработка отечественных абсолютных баллистических гравиметров как на основе макроскопических пробных тел, так и на основе атомной интерферометрии</a:t>
            </a:r>
            <a:r>
              <a:rPr lang="ru-RU" sz="1600" b="1" dirty="0" smtClean="0">
                <a:latin typeface="Arial" charset="0"/>
              </a:rPr>
              <a:t>.</a:t>
            </a:r>
            <a:endParaRPr lang="ru-RU" sz="1600" dirty="0">
              <a:latin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1CDAC9-93BF-4A2A-A417-90E6C936D4E5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2B56A4-05A1-485F-AC9F-0FD99D9A5763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547688" y="412750"/>
            <a:ext cx="849788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33CC"/>
                </a:solidFill>
                <a:latin typeface="Arial" charset="0"/>
              </a:rPr>
              <a:t>Заключение </a:t>
            </a:r>
            <a:r>
              <a:rPr lang="ru-RU" sz="2000" b="1" dirty="0" smtClean="0">
                <a:solidFill>
                  <a:srgbClr val="0033CC"/>
                </a:solidFill>
                <a:latin typeface="Arial" charset="0"/>
              </a:rPr>
              <a:t>(продолжение) :</a:t>
            </a:r>
            <a:endParaRPr lang="en-US" sz="2000" b="1" dirty="0">
              <a:solidFill>
                <a:srgbClr val="0033CC"/>
              </a:solidFill>
              <a:latin typeface="Arial" charset="0"/>
            </a:endParaRPr>
          </a:p>
          <a:p>
            <a:pPr algn="just"/>
            <a:endParaRPr lang="ru-RU" sz="1000" b="1" dirty="0">
              <a:latin typeface="Arial" charset="0"/>
            </a:endParaRPr>
          </a:p>
          <a:p>
            <a:pPr algn="just">
              <a:buFont typeface="Arial" charset="0"/>
              <a:buChar char="•"/>
            </a:pPr>
            <a:r>
              <a:rPr lang="ru-RU" sz="1600" b="1" dirty="0">
                <a:latin typeface="Arial" charset="0"/>
              </a:rPr>
              <a:t> </a:t>
            </a:r>
            <a:r>
              <a:rPr lang="en-US" sz="1600" b="1" dirty="0">
                <a:latin typeface="Arial" charset="0"/>
              </a:rPr>
              <a:t> </a:t>
            </a:r>
            <a:r>
              <a:rPr lang="ru-RU" sz="1600" b="1" dirty="0" smtClean="0">
                <a:latin typeface="Arial" charset="0"/>
              </a:rPr>
              <a:t>Гравиметрия, в том числе абсолютная и криогенная, должна быть использована в комплексе геофизических и геодезических исследований  и мониторинга береговых зон.</a:t>
            </a:r>
          </a:p>
          <a:p>
            <a:pPr algn="just">
              <a:buFont typeface="Arial" charset="0"/>
              <a:buChar char="•"/>
            </a:pPr>
            <a:endParaRPr lang="ru-RU" sz="1600" b="1" dirty="0" smtClean="0">
              <a:latin typeface="Arial" charset="0"/>
            </a:endParaRPr>
          </a:p>
          <a:p>
            <a:pPr algn="just">
              <a:buFont typeface="Arial" charset="0"/>
              <a:buChar char="•"/>
            </a:pPr>
            <a:r>
              <a:rPr lang="ru-RU" sz="1600" b="1" dirty="0" smtClean="0">
                <a:latin typeface="Arial" charset="0"/>
              </a:rPr>
              <a:t>  Новые  технологии геофизических измерений, такие как </a:t>
            </a:r>
            <a:r>
              <a:rPr lang="ru-RU" sz="1600" b="1" dirty="0" err="1" smtClean="0">
                <a:latin typeface="Arial" charset="0"/>
              </a:rPr>
              <a:t>аэрогравиметрия</a:t>
            </a:r>
            <a:r>
              <a:rPr lang="ru-RU" sz="1600" b="1" dirty="0" smtClean="0">
                <a:latin typeface="Arial" charset="0"/>
              </a:rPr>
              <a:t> и магнитометрия на дирижаблях, могут оказаться эффективными именно при исследовании береговых зон.</a:t>
            </a:r>
          </a:p>
          <a:p>
            <a:pPr algn="just"/>
            <a:endParaRPr lang="ru-RU" sz="1600" b="1" dirty="0" smtClean="0">
              <a:latin typeface="Arial" charset="0"/>
            </a:endParaRPr>
          </a:p>
          <a:p>
            <a:pPr algn="just"/>
            <a:endParaRPr lang="ru-RU" sz="1000" b="1" dirty="0" smtClean="0">
              <a:latin typeface="Arial" charset="0"/>
            </a:endParaRPr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CDAC9-93BF-4A2A-A417-90E6C936D4E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2B56A4-05A1-485F-AC9F-0FD99D9A5763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450" y="2060810"/>
            <a:ext cx="7919481" cy="456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07630" y="1556740"/>
            <a:ext cx="525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http://www.elektropribor.spb.ru/tgsmm2013/rindex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5420" y="188550"/>
            <a:ext cx="8569190" cy="1200329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Третий Симпозиум Международной Ассоциации Геодезии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</a:rPr>
              <a:t>«Наземная, морская и </a:t>
            </a:r>
            <a:r>
              <a:rPr lang="ru-RU" b="1" dirty="0" err="1" smtClean="0">
                <a:solidFill>
                  <a:srgbClr val="0033CC"/>
                </a:solidFill>
              </a:rPr>
              <a:t>аэрогравиметрия</a:t>
            </a:r>
            <a:r>
              <a:rPr lang="ru-RU" b="1" dirty="0" smtClean="0">
                <a:solidFill>
                  <a:srgbClr val="0033CC"/>
                </a:solidFill>
              </a:rPr>
              <a:t>: измерения на неподвижных и подвижных основаниях», 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</a:rPr>
              <a:t> Санкт-Петербург, 17-20 сентября 2013 г.</a:t>
            </a:r>
            <a:endParaRPr lang="ru-RU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1547813" y="1557338"/>
            <a:ext cx="5400675" cy="7096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2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 i="1">
                <a:solidFill>
                  <a:srgbClr val="FFFFFF"/>
                </a:solidFill>
              </a:rPr>
              <a:t>Спасибо за внимание</a:t>
            </a:r>
            <a:endParaRPr lang="en-GB" sz="4000" b="1" i="1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AD6F8-F53E-40AC-B1EF-7F1B4356235C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323410" y="260560"/>
            <a:ext cx="8461375" cy="376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 eaLnBrk="0" hangingPunct="0">
              <a:lnSpc>
                <a:spcPct val="125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1400" b="1" dirty="0">
                <a:latin typeface="Arial" charset="0"/>
              </a:rPr>
              <a:t>Применения </a:t>
            </a:r>
            <a:r>
              <a:rPr lang="ru-RU" sz="1400" b="1" dirty="0" smtClean="0">
                <a:latin typeface="Arial" charset="0"/>
              </a:rPr>
              <a:t>повторных </a:t>
            </a:r>
            <a:r>
              <a:rPr lang="ru-RU" sz="1400" b="1" dirty="0">
                <a:latin typeface="Arial" charset="0"/>
              </a:rPr>
              <a:t>измерений и мониторинга гравитационного поля </a:t>
            </a:r>
            <a:r>
              <a:rPr lang="ru-RU" sz="1400" b="1" dirty="0" smtClean="0">
                <a:latin typeface="Arial" charset="0"/>
              </a:rPr>
              <a:t>используются, в частности,  </a:t>
            </a:r>
            <a:r>
              <a:rPr lang="ru-RU" sz="1400" b="1" dirty="0">
                <a:latin typeface="Arial" charset="0"/>
              </a:rPr>
              <a:t>для  </a:t>
            </a:r>
            <a:r>
              <a:rPr lang="ru-RU" sz="1400" b="1" dirty="0">
                <a:solidFill>
                  <a:srgbClr val="0033CC"/>
                </a:solidFill>
                <a:latin typeface="Arial" charset="0"/>
              </a:rPr>
              <a:t>мониторинга глобальных перемещений масс </a:t>
            </a:r>
            <a:r>
              <a:rPr lang="ru-RU" sz="1400" b="1" dirty="0">
                <a:latin typeface="Arial" charset="0"/>
              </a:rPr>
              <a:t>в связи с</a:t>
            </a:r>
          </a:p>
          <a:p>
            <a:pPr marL="342900" indent="-342900" algn="just" eaLnBrk="0" hangingPunct="0">
              <a:lnSpc>
                <a:spcPct val="125000"/>
              </a:lnSpc>
              <a:spcBef>
                <a:spcPct val="20000"/>
              </a:spcBef>
              <a:buClr>
                <a:srgbClr val="C00000"/>
              </a:buClr>
              <a:buFont typeface="Arial" charset="0"/>
              <a:buChar char="•"/>
            </a:pPr>
            <a:r>
              <a:rPr lang="ru-RU" sz="1400" b="1" dirty="0">
                <a:solidFill>
                  <a:srgbClr val="0000FF"/>
                </a:solidFill>
                <a:latin typeface="Arial" charset="0"/>
              </a:rPr>
              <a:t> климатическими изменениями, изменением уровня океана, таянием ледников,</a:t>
            </a:r>
          </a:p>
          <a:p>
            <a:pPr marL="342900" indent="-342900" algn="just" eaLnBrk="0" hangingPunct="0">
              <a:lnSpc>
                <a:spcPct val="125000"/>
              </a:lnSpc>
              <a:spcBef>
                <a:spcPct val="20000"/>
              </a:spcBef>
              <a:buClr>
                <a:srgbClr val="C00000"/>
              </a:buClr>
              <a:buFont typeface="Arial" charset="0"/>
              <a:buChar char="•"/>
            </a:pPr>
            <a:r>
              <a:rPr lang="ru-RU" sz="1400" b="1" dirty="0">
                <a:solidFill>
                  <a:srgbClr val="0000FF"/>
                </a:solidFill>
                <a:latin typeface="Arial" charset="0"/>
              </a:rPr>
              <a:t>перераспределением масс вследствие деятельности человека (карьеры при добыче полезных ископаемых, строительство гигантских плотин и т.п.), </a:t>
            </a:r>
          </a:p>
          <a:p>
            <a:pPr marL="342900" indent="-342900" algn="just" eaLnBrk="0" hangingPunct="0">
              <a:lnSpc>
                <a:spcPct val="125000"/>
              </a:lnSpc>
              <a:spcBef>
                <a:spcPct val="20000"/>
              </a:spcBef>
              <a:buClr>
                <a:srgbClr val="C00000"/>
              </a:buClr>
              <a:buFont typeface="Arial" charset="0"/>
              <a:buChar char="•"/>
            </a:pPr>
            <a:r>
              <a:rPr lang="ru-RU" sz="1400" b="1" dirty="0">
                <a:solidFill>
                  <a:srgbClr val="0000FF"/>
                </a:solidFill>
                <a:latin typeface="Arial" charset="0"/>
              </a:rPr>
              <a:t>перераспределением масс вследствие катастрофических процессов на Земле (гигантские разломы, возникновение подводных гор при </a:t>
            </a:r>
            <a:r>
              <a:rPr lang="ru-RU" sz="1400" b="1" dirty="0" smtClean="0">
                <a:solidFill>
                  <a:srgbClr val="0000FF"/>
                </a:solidFill>
                <a:latin typeface="Arial" charset="0"/>
              </a:rPr>
              <a:t>землетрясениях, и </a:t>
            </a:r>
            <a:r>
              <a:rPr lang="ru-RU" sz="1400" b="1" dirty="0">
                <a:solidFill>
                  <a:srgbClr val="0000FF"/>
                </a:solidFill>
                <a:latin typeface="Arial" charset="0"/>
              </a:rPr>
              <a:t>пр</a:t>
            </a:r>
            <a:r>
              <a:rPr lang="ru-RU" sz="1400" b="1" dirty="0" smtClean="0">
                <a:solidFill>
                  <a:srgbClr val="0000FF"/>
                </a:solidFill>
                <a:latin typeface="Arial" charset="0"/>
              </a:rPr>
              <a:t>.),</a:t>
            </a:r>
          </a:p>
          <a:p>
            <a:pPr marL="342900" indent="-342900" algn="just" eaLnBrk="0" hangingPunct="0">
              <a:lnSpc>
                <a:spcPct val="125000"/>
              </a:lnSpc>
              <a:spcBef>
                <a:spcPct val="20000"/>
              </a:spcBef>
              <a:buClr>
                <a:srgbClr val="C00000"/>
              </a:buClr>
              <a:buFont typeface="Arial" charset="0"/>
              <a:buChar char="•"/>
            </a:pPr>
            <a:r>
              <a:rPr lang="ru-RU" sz="1400" b="1" dirty="0" smtClean="0">
                <a:solidFill>
                  <a:srgbClr val="0000FF"/>
                </a:solidFill>
                <a:latin typeface="Arial" charset="0"/>
              </a:rPr>
              <a:t>для исследования вулканов </a:t>
            </a:r>
            <a:endParaRPr lang="en-GB" sz="1400" b="1" dirty="0">
              <a:solidFill>
                <a:srgbClr val="0000FF"/>
              </a:solidFill>
              <a:latin typeface="Arial" charset="0"/>
            </a:endParaRPr>
          </a:p>
          <a:p>
            <a:pPr marL="342900" indent="-342900" algn="just" eaLnBrk="0" hangingPunct="0">
              <a:lnSpc>
                <a:spcPct val="125000"/>
              </a:lnSpc>
              <a:buFont typeface="Arial" charset="0"/>
              <a:buChar char="•"/>
            </a:pPr>
            <a:endParaRPr lang="ru-RU" sz="1000" b="1" dirty="0">
              <a:solidFill>
                <a:srgbClr val="0000FF"/>
              </a:solidFill>
              <a:latin typeface="Arial" charset="0"/>
            </a:endParaRPr>
          </a:p>
          <a:p>
            <a:pPr marL="342900" indent="-342900" algn="just" eaLnBrk="0" hangingPunct="0">
              <a:lnSpc>
                <a:spcPct val="125000"/>
              </a:lnSpc>
              <a:buFont typeface="Arial" charset="0"/>
              <a:buChar char="•"/>
            </a:pPr>
            <a:r>
              <a:rPr lang="ru-RU" sz="1400" b="1" dirty="0">
                <a:latin typeface="Arial" charset="0"/>
              </a:rPr>
              <a:t>Абсолютная гравиметрия широко используется в </a:t>
            </a:r>
            <a:r>
              <a:rPr lang="ru-RU" sz="1400" b="1" dirty="0" smtClean="0">
                <a:latin typeface="Arial" charset="0"/>
              </a:rPr>
              <a:t>геологии для поиска и контроля запасов полезных ископаемых , в том числе углеводородных,   в инженерной геологии для поиска подземных полостей и в гидрогеологии для </a:t>
            </a:r>
            <a:r>
              <a:rPr lang="ru-RU" sz="1400" b="1" dirty="0">
                <a:latin typeface="Arial" charset="0"/>
              </a:rPr>
              <a:t>поиска водных ресурсов , в том </a:t>
            </a:r>
            <a:r>
              <a:rPr lang="ru-RU" sz="1400" b="1" dirty="0">
                <a:latin typeface="Arial" charset="0"/>
                <a:sym typeface="Symbol" pitchFamily="18" charset="2"/>
              </a:rPr>
              <a:t>числе подземных</a:t>
            </a:r>
            <a:r>
              <a:rPr lang="ru-RU" sz="1400" b="1" dirty="0" smtClean="0">
                <a:latin typeface="Arial" charset="0"/>
                <a:sym typeface="Symbol" pitchFamily="18" charset="2"/>
              </a:rPr>
              <a:t>.</a:t>
            </a:r>
            <a:endParaRPr lang="ru-RU" sz="14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7F8F1-C9ED-4FAC-98C1-C121920DC3C2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67430" y="4005080"/>
            <a:ext cx="8351837" cy="233910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dirty="0" err="1"/>
              <a:t>J.Mäkinen</a:t>
            </a:r>
            <a:r>
              <a:rPr lang="en-US" dirty="0"/>
              <a:t> et al, </a:t>
            </a:r>
            <a:r>
              <a:rPr lang="en-US" b="1" dirty="0"/>
              <a:t>“The </a:t>
            </a:r>
            <a:r>
              <a:rPr lang="en-US" b="1" dirty="0" err="1">
                <a:solidFill>
                  <a:srgbClr val="0033CC"/>
                </a:solidFill>
              </a:rPr>
              <a:t>Fennoscandian</a:t>
            </a:r>
            <a:r>
              <a:rPr lang="en-US" b="1" dirty="0">
                <a:solidFill>
                  <a:srgbClr val="0033CC"/>
                </a:solidFill>
              </a:rPr>
              <a:t>  Land Uplift </a:t>
            </a:r>
            <a:r>
              <a:rPr lang="en-US" b="1" dirty="0"/>
              <a:t>Gravity Lines 1966-2003”,  </a:t>
            </a:r>
            <a:r>
              <a:rPr lang="en-US" dirty="0"/>
              <a:t>Proceedings  GGSM-2004.</a:t>
            </a:r>
          </a:p>
          <a:p>
            <a:pPr algn="just"/>
            <a:endParaRPr lang="en-US" sz="800" dirty="0"/>
          </a:p>
          <a:p>
            <a:pPr algn="just"/>
            <a:r>
              <a:rPr lang="en-US" dirty="0" err="1"/>
              <a:t>A.B.Smith</a:t>
            </a:r>
            <a:r>
              <a:rPr lang="en-US" dirty="0"/>
              <a:t> et al, </a:t>
            </a:r>
            <a:r>
              <a:rPr lang="en-US" b="1" dirty="0"/>
              <a:t>“Using ground-based  gravity measurements to monitor </a:t>
            </a:r>
            <a:r>
              <a:rPr lang="en-US" b="1" dirty="0">
                <a:solidFill>
                  <a:srgbClr val="0033CC"/>
                </a:solidFill>
              </a:rPr>
              <a:t>changes in terrestrial water storage</a:t>
            </a:r>
            <a:r>
              <a:rPr lang="en-US" b="1" dirty="0"/>
              <a:t>”,</a:t>
            </a:r>
            <a:r>
              <a:rPr lang="en-US" dirty="0"/>
              <a:t>  Engineers Australia 29</a:t>
            </a:r>
            <a:r>
              <a:rPr lang="en-US" baseline="30000" dirty="0"/>
              <a:t>th</a:t>
            </a:r>
            <a:r>
              <a:rPr lang="en-US" dirty="0"/>
              <a:t> Hydrology and Water Resources </a:t>
            </a:r>
            <a:r>
              <a:rPr lang="en-US" dirty="0" err="1"/>
              <a:t>Simposium</a:t>
            </a:r>
            <a:r>
              <a:rPr lang="en-US" dirty="0"/>
              <a:t>, 21-23 February, 2005, Canberra.</a:t>
            </a:r>
          </a:p>
          <a:p>
            <a:pPr algn="just"/>
            <a:endParaRPr lang="en-US" sz="800" dirty="0"/>
          </a:p>
          <a:p>
            <a:pPr algn="just"/>
            <a:r>
              <a:rPr lang="en-US" dirty="0" smtClean="0"/>
              <a:t>D.N</a:t>
            </a:r>
            <a:r>
              <a:rPr lang="en-US" dirty="0"/>
              <a:t>. Hansen et al, </a:t>
            </a:r>
            <a:r>
              <a:rPr lang="en-US" b="1" dirty="0"/>
              <a:t>“Terrestrial Reference Frames for </a:t>
            </a:r>
            <a:r>
              <a:rPr lang="en-US" b="1" dirty="0">
                <a:solidFill>
                  <a:srgbClr val="0033CC"/>
                </a:solidFill>
              </a:rPr>
              <a:t>Sea-Level Studies</a:t>
            </a:r>
            <a:r>
              <a:rPr lang="en-US" b="1" dirty="0"/>
              <a:t>: Experiences From Monitoring Tide Gauges in the British Isles using GPS and Absolute Gravity</a:t>
            </a:r>
            <a:r>
              <a:rPr lang="en-US" b="1" dirty="0" smtClean="0"/>
              <a:t>”</a:t>
            </a:r>
            <a:r>
              <a:rPr lang="en-US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2B56A4-05A1-485F-AC9F-0FD99D9A576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152400" y="304800"/>
            <a:ext cx="8763000" cy="6153150"/>
            <a:chOff x="152400" y="304800"/>
            <a:chExt cx="8763000" cy="6153150"/>
          </a:xfrm>
        </p:grpSpPr>
        <p:graphicFrame>
          <p:nvGraphicFramePr>
            <p:cNvPr id="4" name="Object 2"/>
            <p:cNvGraphicFramePr>
              <a:graphicFrameLocks noChangeAspect="1"/>
            </p:cNvGraphicFramePr>
            <p:nvPr/>
          </p:nvGraphicFramePr>
          <p:xfrm>
            <a:off x="457200" y="304800"/>
            <a:ext cx="7848600" cy="5010150"/>
          </p:xfrm>
          <a:graphic>
            <a:graphicData uri="http://schemas.openxmlformats.org/presentationml/2006/ole">
              <p:oleObj spid="_x0000_s54274" name="Документ" r:id="rId3" imgW="9249724" imgH="5906258" progId="Word.Document.12">
                <p:embed/>
              </p:oleObj>
            </a:graphicData>
          </a:graphic>
        </p:graphicFrame>
        <p:sp>
          <p:nvSpPr>
            <p:cNvPr id="5" name="TextBox 3"/>
            <p:cNvSpPr txBox="1">
              <a:spLocks noChangeArrowheads="1"/>
            </p:cNvSpPr>
            <p:nvPr/>
          </p:nvSpPr>
          <p:spPr bwMode="auto">
            <a:xfrm>
              <a:off x="152400" y="5257800"/>
              <a:ext cx="8763000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ru-RU" sz="1600"/>
                <a:t>Гравиметры – приборы для измерения приращения </a:t>
              </a:r>
              <a:r>
                <a:rPr lang="ru-RU" sz="1600">
                  <a:solidFill>
                    <a:srgbClr val="0000FF"/>
                  </a:solidFill>
                </a:rPr>
                <a:t>(ускорения) силы тяжести </a:t>
              </a:r>
              <a:r>
                <a:rPr lang="ru-RU" sz="1600"/>
                <a:t>в точках наблюдений относительно некоторой исходной точки, где </a:t>
              </a:r>
              <a:r>
                <a:rPr lang="ru-RU" sz="1600">
                  <a:solidFill>
                    <a:srgbClr val="0000FF"/>
                  </a:solidFill>
                </a:rPr>
                <a:t>абсолютное значение силы тяжести </a:t>
              </a:r>
              <a:r>
                <a:rPr lang="en-US" sz="1600">
                  <a:solidFill>
                    <a:srgbClr val="0000FF"/>
                  </a:solidFill>
                </a:rPr>
                <a:t> </a:t>
              </a:r>
              <a:r>
                <a:rPr lang="en-US" sz="1600" i="1">
                  <a:solidFill>
                    <a:srgbClr val="0000FF"/>
                  </a:solidFill>
                </a:rPr>
                <a:t>g</a:t>
              </a:r>
              <a:r>
                <a:rPr lang="en-US" sz="1600" baseline="-25000">
                  <a:solidFill>
                    <a:srgbClr val="0000FF"/>
                  </a:solidFill>
                </a:rPr>
                <a:t>0</a:t>
              </a:r>
              <a:r>
                <a:rPr lang="en-US" sz="1600"/>
                <a:t> </a:t>
              </a:r>
              <a:r>
                <a:rPr lang="ru-RU" sz="1600" b="1" u="sng">
                  <a:solidFill>
                    <a:srgbClr val="0000FF"/>
                  </a:solidFill>
                </a:rPr>
                <a:t>известно</a:t>
              </a:r>
              <a:r>
                <a:rPr lang="ru-RU" sz="1600"/>
                <a:t> или условно принято за известное.</a:t>
              </a:r>
            </a:p>
          </p:txBody>
        </p:sp>
        <p:sp>
          <p:nvSpPr>
            <p:cNvPr id="6" name="TextBox 1"/>
            <p:cNvSpPr txBox="1">
              <a:spLocks noChangeArrowheads="1"/>
            </p:cNvSpPr>
            <p:nvPr/>
          </p:nvSpPr>
          <p:spPr bwMode="auto">
            <a:xfrm>
              <a:off x="347663" y="663575"/>
              <a:ext cx="8826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/>
                <a:t>1955 г.</a:t>
              </a:r>
            </a:p>
          </p:txBody>
        </p:sp>
        <p:graphicFrame>
          <p:nvGraphicFramePr>
            <p:cNvPr id="7" name="Object 2"/>
            <p:cNvGraphicFramePr>
              <a:graphicFrameLocks noChangeAspect="1"/>
            </p:cNvGraphicFramePr>
            <p:nvPr/>
          </p:nvGraphicFramePr>
          <p:xfrm>
            <a:off x="462665" y="318195"/>
            <a:ext cx="7848600" cy="5010150"/>
          </p:xfrm>
          <a:graphic>
            <a:graphicData uri="http://schemas.openxmlformats.org/presentationml/2006/ole">
              <p:oleObj spid="_x0000_s54275" name="Документ" r:id="rId4" imgW="9249724" imgH="5906258" progId="Word.Document.12">
                <p:embed/>
              </p:oleObj>
            </a:graphicData>
          </a:graphic>
        </p:graphicFrame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2627313" y="260350"/>
            <a:ext cx="3529012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rgbClr val="0000FF"/>
                </a:solidFill>
              </a:rPr>
              <a:t>АБСОЛЮТНЫЕ  ГРАВИМЕТРЫ</a:t>
            </a:r>
            <a:endParaRPr lang="en-GB" b="1">
              <a:solidFill>
                <a:srgbClr val="0000FF"/>
              </a:solidFill>
            </a:endParaRP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482600" y="1185863"/>
            <a:ext cx="31527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468313" y="1052513"/>
            <a:ext cx="4032250" cy="1069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>
                <a:solidFill>
                  <a:srgbClr val="0000FF"/>
                </a:solidFill>
              </a:rPr>
              <a:t>АБСОЛЮТНЫЕ БАЛЛИСТИЧЕСКИЕ ГРАВИМЕТРЫ С МАКРОСКОПИЧЕСКИМ СВОБОДНО ПАДАЮЩИМ ПРОБНЫМ ТЕЛОМ</a:t>
            </a:r>
            <a:endParaRPr lang="en-GB" sz="1600" b="1">
              <a:solidFill>
                <a:srgbClr val="0000FF"/>
              </a:solidFill>
            </a:endParaRP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4730750" y="1546225"/>
            <a:ext cx="38020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4500563" y="1125538"/>
            <a:ext cx="4248150" cy="1323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АТОМНО-ИНТЕРФЕРЕНЦИОННЫЕ </a:t>
            </a:r>
            <a:endParaRPr lang="en-US" sz="1600" b="1"/>
          </a:p>
          <a:p>
            <a:pPr algn="ctr"/>
            <a:r>
              <a:rPr lang="ru-RU" sz="1600" b="1"/>
              <a:t>БАЛЛИСТИЧЕСКИЕ</a:t>
            </a:r>
            <a:endParaRPr lang="en-US" sz="1600" b="1"/>
          </a:p>
          <a:p>
            <a:pPr algn="ctr"/>
            <a:r>
              <a:rPr lang="ru-RU" sz="1600" b="1"/>
              <a:t>ГРАВИМЕТРЫ И ГРАДИЕНТОМЕТРЫ</a:t>
            </a:r>
          </a:p>
          <a:p>
            <a:pPr algn="ctr"/>
            <a:r>
              <a:rPr lang="ru-RU" sz="1600" b="1"/>
              <a:t>(Германия</a:t>
            </a:r>
            <a:r>
              <a:rPr lang="en-US" sz="1600" b="1"/>
              <a:t>, </a:t>
            </a:r>
            <a:r>
              <a:rPr lang="ru-RU" sz="1600" b="1"/>
              <a:t>Китай, США, Франция)</a:t>
            </a:r>
          </a:p>
          <a:p>
            <a:endParaRPr lang="en-GB" sz="1600" b="1"/>
          </a:p>
        </p:txBody>
      </p:sp>
      <p:sp>
        <p:nvSpPr>
          <p:cNvPr id="6151" name="Line 10"/>
          <p:cNvSpPr>
            <a:spLocks noChangeShapeType="1"/>
          </p:cNvSpPr>
          <p:nvPr/>
        </p:nvSpPr>
        <p:spPr bwMode="auto">
          <a:xfrm flipH="1">
            <a:off x="2771775" y="692150"/>
            <a:ext cx="647700" cy="360363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152" name="Line 11"/>
          <p:cNvSpPr>
            <a:spLocks noChangeShapeType="1"/>
          </p:cNvSpPr>
          <p:nvPr/>
        </p:nvSpPr>
        <p:spPr bwMode="auto">
          <a:xfrm flipH="1">
            <a:off x="2484438" y="2349500"/>
            <a:ext cx="792162" cy="12954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153" name="Line 13"/>
          <p:cNvSpPr>
            <a:spLocks noChangeShapeType="1"/>
          </p:cNvSpPr>
          <p:nvPr/>
        </p:nvSpPr>
        <p:spPr bwMode="auto">
          <a:xfrm flipH="1">
            <a:off x="2843213" y="692150"/>
            <a:ext cx="649287" cy="3603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154" name="Line 14"/>
          <p:cNvSpPr>
            <a:spLocks noChangeShapeType="1"/>
          </p:cNvSpPr>
          <p:nvPr/>
        </p:nvSpPr>
        <p:spPr bwMode="auto">
          <a:xfrm>
            <a:off x="5292725" y="692150"/>
            <a:ext cx="792163" cy="433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155" name="Text Box 15"/>
          <p:cNvSpPr txBox="1">
            <a:spLocks noChangeArrowheads="1"/>
          </p:cNvSpPr>
          <p:nvPr/>
        </p:nvSpPr>
        <p:spPr bwMode="auto">
          <a:xfrm>
            <a:off x="914400" y="2895600"/>
            <a:ext cx="2808288" cy="95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/>
              <a:t>ГРАВИМЕТРЫ С </a:t>
            </a:r>
            <a:r>
              <a:rPr lang="ru-RU" sz="1400" b="1">
                <a:solidFill>
                  <a:srgbClr val="0000FF"/>
                </a:solidFill>
              </a:rPr>
              <a:t>«НЕСИММЕТРИЧНОЙ»</a:t>
            </a:r>
            <a:r>
              <a:rPr lang="ru-RU" sz="1400" b="1"/>
              <a:t> ТРАЕКТОРИЕЙ ПРОБНОГО ТЕЛА</a:t>
            </a:r>
            <a:endParaRPr lang="en-GB" sz="1400" b="1"/>
          </a:p>
        </p:txBody>
      </p:sp>
      <p:sp>
        <p:nvSpPr>
          <p:cNvPr id="6156" name="Text Box 16"/>
          <p:cNvSpPr txBox="1">
            <a:spLocks noChangeArrowheads="1"/>
          </p:cNvSpPr>
          <p:nvPr/>
        </p:nvSpPr>
        <p:spPr bwMode="auto">
          <a:xfrm>
            <a:off x="4724400" y="2971800"/>
            <a:ext cx="2449513" cy="95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/>
              <a:t>ГРАВИМЕТРЫ С </a:t>
            </a:r>
            <a:r>
              <a:rPr lang="ru-RU" sz="1400" b="1">
                <a:solidFill>
                  <a:srgbClr val="0000FF"/>
                </a:solidFill>
              </a:rPr>
              <a:t>«СИММЕТРИЧНОЙ»</a:t>
            </a:r>
            <a:r>
              <a:rPr lang="ru-RU" sz="1400" b="1"/>
              <a:t> ТРАЕКТОРИЕЙ ПРОБНОГО ТЕЛА</a:t>
            </a:r>
            <a:endParaRPr lang="en-GB" sz="1400"/>
          </a:p>
        </p:txBody>
      </p:sp>
      <p:sp>
        <p:nvSpPr>
          <p:cNvPr id="6157" name="Line 17"/>
          <p:cNvSpPr>
            <a:spLocks noChangeShapeType="1"/>
          </p:cNvSpPr>
          <p:nvPr/>
        </p:nvSpPr>
        <p:spPr bwMode="auto">
          <a:xfrm flipH="1">
            <a:off x="2190750" y="2162175"/>
            <a:ext cx="288925" cy="719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5257800" y="4038600"/>
            <a:ext cx="2057400" cy="830263"/>
          </a:xfrm>
          <a:prstGeom prst="rect">
            <a:avLst/>
          </a:prstGeom>
          <a:noFill/>
          <a:ln w="9525" algn="ctr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1600" b="1" dirty="0"/>
              <a:t>Италия</a:t>
            </a:r>
            <a:r>
              <a:rPr lang="en-GB" sz="1600" dirty="0"/>
              <a:t>,</a:t>
            </a:r>
            <a:r>
              <a:rPr lang="ru-RU" sz="1600" dirty="0"/>
              <a:t> </a:t>
            </a:r>
            <a:r>
              <a:rPr lang="en-US" sz="1600" dirty="0" err="1"/>
              <a:t>INRiM</a:t>
            </a:r>
            <a:r>
              <a:rPr lang="en-US" sz="1600" dirty="0"/>
              <a:t> (</a:t>
            </a:r>
            <a:r>
              <a:rPr lang="en-GB" sz="1600" dirty="0"/>
              <a:t>IMGC) </a:t>
            </a:r>
            <a:r>
              <a:rPr lang="ru-RU" sz="1600" b="1" dirty="0"/>
              <a:t>Украина</a:t>
            </a:r>
            <a:r>
              <a:rPr lang="ru-RU" sz="1600" dirty="0"/>
              <a:t>, ХГНИИМ </a:t>
            </a:r>
            <a:r>
              <a:rPr lang="ru-RU" sz="1600" b="1" dirty="0"/>
              <a:t>Польша</a:t>
            </a:r>
            <a:r>
              <a:rPr lang="ru-RU" sz="1600" dirty="0"/>
              <a:t>, </a:t>
            </a:r>
            <a:r>
              <a:rPr lang="en-GB" sz="1600" b="1" dirty="0">
                <a:solidFill>
                  <a:srgbClr val="0000FF"/>
                </a:solidFill>
              </a:rPr>
              <a:t>ZZG</a:t>
            </a:r>
          </a:p>
        </p:txBody>
      </p:sp>
      <p:sp>
        <p:nvSpPr>
          <p:cNvPr id="6159" name="Line 18"/>
          <p:cNvSpPr>
            <a:spLocks noChangeShapeType="1"/>
          </p:cNvSpPr>
          <p:nvPr/>
        </p:nvSpPr>
        <p:spPr bwMode="auto">
          <a:xfrm>
            <a:off x="3779838" y="2060575"/>
            <a:ext cx="1512887" cy="1008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250825" y="3933825"/>
            <a:ext cx="4321175" cy="2308225"/>
          </a:xfrm>
          <a:prstGeom prst="rect">
            <a:avLst/>
          </a:prstGeom>
          <a:noFill/>
          <a:ln w="9525" algn="ctr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b="1" dirty="0"/>
              <a:t>США</a:t>
            </a:r>
            <a:r>
              <a:rPr lang="ru-RU" sz="1600" dirty="0"/>
              <a:t>, </a:t>
            </a:r>
            <a:r>
              <a:rPr lang="en-GB" sz="1600" dirty="0"/>
              <a:t>Micro-g </a:t>
            </a:r>
            <a:r>
              <a:rPr lang="en-GB" sz="1600" dirty="0" err="1"/>
              <a:t>LaCoste</a:t>
            </a:r>
            <a:r>
              <a:rPr lang="ru-RU" sz="1600" dirty="0"/>
              <a:t> – гравиметры  </a:t>
            </a:r>
            <a:r>
              <a:rPr lang="fr-FR" sz="1600" b="1" dirty="0">
                <a:solidFill>
                  <a:srgbClr val="0000FF"/>
                </a:solidFill>
              </a:rPr>
              <a:t>FG5</a:t>
            </a:r>
            <a:r>
              <a:rPr lang="en-GB" sz="1600" b="1" dirty="0">
                <a:solidFill>
                  <a:srgbClr val="0000FF"/>
                </a:solidFill>
              </a:rPr>
              <a:t>, A10</a:t>
            </a:r>
            <a:endParaRPr lang="ru-RU" sz="1600" b="1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ru-RU" sz="1600" b="1" dirty="0"/>
              <a:t>Россия</a:t>
            </a:r>
            <a:r>
              <a:rPr lang="ru-RU" sz="1600" dirty="0"/>
              <a:t>, Новосибирск,  ИАЭ –</a:t>
            </a:r>
            <a:r>
              <a:rPr lang="en-US" sz="1600" dirty="0"/>
              <a:t> </a:t>
            </a:r>
            <a:r>
              <a:rPr lang="ru-RU" sz="1600" b="1" dirty="0">
                <a:solidFill>
                  <a:srgbClr val="0000FF"/>
                </a:solidFill>
              </a:rPr>
              <a:t>ГАБЛ</a:t>
            </a:r>
            <a:r>
              <a:rPr lang="en-US" sz="1600" b="1" dirty="0">
                <a:solidFill>
                  <a:srgbClr val="0000FF"/>
                </a:solidFill>
              </a:rPr>
              <a:t>, </a:t>
            </a:r>
            <a:r>
              <a:rPr lang="ru-RU" sz="1600" b="1" dirty="0">
                <a:solidFill>
                  <a:srgbClr val="0000FF"/>
                </a:solidFill>
              </a:rPr>
              <a:t>мини ГАБЛ</a:t>
            </a:r>
            <a:r>
              <a:rPr lang="en-GB" sz="1600" b="1" dirty="0"/>
              <a:t> </a:t>
            </a:r>
          </a:p>
          <a:p>
            <a:pPr>
              <a:spcBef>
                <a:spcPts val="0"/>
              </a:spcBef>
              <a:defRPr/>
            </a:pPr>
            <a:r>
              <a:rPr lang="ru-RU" sz="1600" b="1" dirty="0"/>
              <a:t>Россия</a:t>
            </a:r>
            <a:r>
              <a:rPr lang="ru-RU" sz="1600" dirty="0"/>
              <a:t>, </a:t>
            </a:r>
            <a:r>
              <a:rPr lang="ru-RU" sz="1600" dirty="0" err="1"/>
              <a:t>ЦНИИГАиК</a:t>
            </a:r>
            <a:r>
              <a:rPr lang="en-US" sz="1600" dirty="0"/>
              <a:t> -</a:t>
            </a:r>
            <a:r>
              <a:rPr lang="ru-RU" sz="1600" dirty="0"/>
              <a:t>  </a:t>
            </a:r>
            <a:r>
              <a:rPr lang="ru-RU" sz="1600" b="1" dirty="0">
                <a:solidFill>
                  <a:srgbClr val="0000FF"/>
                </a:solidFill>
              </a:rPr>
              <a:t>ГБЛ</a:t>
            </a:r>
          </a:p>
          <a:p>
            <a:pPr>
              <a:spcBef>
                <a:spcPts val="0"/>
              </a:spcBef>
              <a:defRPr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Россия,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ВНИИМ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>
                <a:solidFill>
                  <a:srgbClr val="0000FF"/>
                </a:solidFill>
              </a:rPr>
              <a:t>– </a:t>
            </a:r>
            <a:r>
              <a:rPr lang="ru-RU" sz="1600" b="1" dirty="0">
                <a:solidFill>
                  <a:srgbClr val="0000FF"/>
                </a:solidFill>
              </a:rPr>
              <a:t>ВНИИМ-АБГ-1</a:t>
            </a:r>
            <a:r>
              <a:rPr lang="en-GB" sz="1600" dirty="0"/>
              <a:t> </a:t>
            </a:r>
          </a:p>
          <a:p>
            <a:pPr>
              <a:spcBef>
                <a:spcPts val="0"/>
              </a:spcBef>
              <a:defRPr/>
            </a:pPr>
            <a:r>
              <a:rPr lang="ru-RU" sz="1600" b="1" dirty="0"/>
              <a:t>Китай</a:t>
            </a:r>
            <a:r>
              <a:rPr lang="ru-RU" sz="1600" dirty="0"/>
              <a:t>, </a:t>
            </a:r>
            <a:r>
              <a:rPr lang="fr-FR" sz="1600" dirty="0"/>
              <a:t>NI</a:t>
            </a:r>
            <a:r>
              <a:rPr lang="en-GB" sz="1600" dirty="0"/>
              <a:t>M</a:t>
            </a:r>
            <a:r>
              <a:rPr lang="ru-RU" sz="1600" dirty="0"/>
              <a:t>, гравиметры </a:t>
            </a:r>
            <a:r>
              <a:rPr lang="en-US" sz="1600" b="1" dirty="0">
                <a:solidFill>
                  <a:srgbClr val="0000FF"/>
                </a:solidFill>
              </a:rPr>
              <a:t>NIM</a:t>
            </a:r>
            <a:r>
              <a:rPr lang="ru-RU" sz="1600" b="1" dirty="0">
                <a:solidFill>
                  <a:srgbClr val="0000FF"/>
                </a:solidFill>
              </a:rPr>
              <a:t>, </a:t>
            </a:r>
            <a:r>
              <a:rPr lang="en-US" sz="1600" b="1" dirty="0">
                <a:solidFill>
                  <a:srgbClr val="0000FF"/>
                </a:solidFill>
              </a:rPr>
              <a:t>NIM-2</a:t>
            </a:r>
            <a:endParaRPr lang="ru-RU" sz="1600" b="1" dirty="0">
              <a:solidFill>
                <a:srgbClr val="0000FF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ru-RU" sz="1600" b="1" dirty="0"/>
              <a:t>Китай, </a:t>
            </a:r>
            <a:r>
              <a:rPr lang="ru-RU" sz="1600" dirty="0"/>
              <a:t>гравиметр</a:t>
            </a:r>
            <a:r>
              <a:rPr lang="ru-RU" sz="1600" b="1" dirty="0"/>
              <a:t> </a:t>
            </a:r>
            <a:r>
              <a:rPr lang="en-US" sz="1600" b="1" dirty="0">
                <a:solidFill>
                  <a:srgbClr val="0000FF"/>
                </a:solidFill>
              </a:rPr>
              <a:t>AG-1</a:t>
            </a:r>
            <a:endParaRPr lang="ru-RU" sz="1600" b="1" dirty="0">
              <a:solidFill>
                <a:srgbClr val="0000FF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ru-RU" sz="1600" b="1" dirty="0"/>
              <a:t>Япония</a:t>
            </a:r>
            <a:r>
              <a:rPr lang="ru-RU" sz="1600" dirty="0"/>
              <a:t>,  </a:t>
            </a:r>
            <a:r>
              <a:rPr lang="ru-RU" sz="1600" dirty="0" err="1"/>
              <a:t>А.Арайя</a:t>
            </a:r>
            <a:endParaRPr lang="en-GB" sz="1600" dirty="0"/>
          </a:p>
          <a:p>
            <a:pPr>
              <a:spcBef>
                <a:spcPts val="0"/>
              </a:spcBef>
              <a:defRPr/>
            </a:pPr>
            <a:r>
              <a:rPr lang="ru-RU" sz="1600" b="1" dirty="0"/>
              <a:t>Германия</a:t>
            </a:r>
            <a:r>
              <a:rPr lang="ru-RU" sz="1600" dirty="0"/>
              <a:t>, Институт Оптики Макса Планка , </a:t>
            </a:r>
            <a:r>
              <a:rPr lang="ru-RU" sz="1600" dirty="0" err="1"/>
              <a:t>Эрланген</a:t>
            </a:r>
            <a:r>
              <a:rPr lang="ru-RU" sz="1600" dirty="0"/>
              <a:t>, </a:t>
            </a:r>
            <a:r>
              <a:rPr lang="en-US" sz="1600" dirty="0"/>
              <a:t>- </a:t>
            </a:r>
            <a:r>
              <a:rPr lang="en-US" sz="1600" b="1" dirty="0">
                <a:solidFill>
                  <a:srgbClr val="0000FF"/>
                </a:solidFill>
              </a:rPr>
              <a:t>MPG</a:t>
            </a:r>
            <a:endParaRPr lang="en-GB" sz="1600" b="1" dirty="0">
              <a:solidFill>
                <a:srgbClr val="0000FF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BEE0D9-4552-4704-879D-3540FB232A1C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 descr="Bouquet"/>
          <p:cNvSpPr>
            <a:spLocks noChangeArrowheads="1"/>
          </p:cNvSpPr>
          <p:nvPr/>
        </p:nvSpPr>
        <p:spPr bwMode="auto">
          <a:xfrm>
            <a:off x="179388" y="188913"/>
            <a:ext cx="8785225" cy="36036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71" name="Line 9"/>
          <p:cNvSpPr>
            <a:spLocks noChangeShapeType="1"/>
          </p:cNvSpPr>
          <p:nvPr/>
        </p:nvSpPr>
        <p:spPr bwMode="auto">
          <a:xfrm flipH="1">
            <a:off x="5364163" y="1016000"/>
            <a:ext cx="576262" cy="757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6372225" y="1341438"/>
            <a:ext cx="251936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/>
              <a:t>Длинно-периодный сейсмометр или система активной виброизоляции</a:t>
            </a:r>
            <a:endParaRPr lang="en-GB" sz="1600"/>
          </a:p>
        </p:txBody>
      </p:sp>
      <p:pic>
        <p:nvPicPr>
          <p:cNvPr id="7173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888" y="4652963"/>
            <a:ext cx="4379912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16"/>
          <p:cNvSpPr txBox="1">
            <a:spLocks noChangeArrowheads="1"/>
          </p:cNvSpPr>
          <p:nvPr/>
        </p:nvSpPr>
        <p:spPr bwMode="auto">
          <a:xfrm>
            <a:off x="3455988" y="4005263"/>
            <a:ext cx="5032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/>
              <a:t>Уравнение движения свободного-падающего пробного </a:t>
            </a:r>
          </a:p>
          <a:p>
            <a:r>
              <a:rPr lang="ru-RU" sz="1600"/>
              <a:t>тела в гравитационном поле</a:t>
            </a:r>
            <a:r>
              <a:rPr lang="en-GB" sz="1600"/>
              <a:t>:</a:t>
            </a:r>
          </a:p>
        </p:txBody>
      </p:sp>
      <p:sp>
        <p:nvSpPr>
          <p:cNvPr id="7175" name="Line 19"/>
          <p:cNvSpPr>
            <a:spLocks noChangeShapeType="1"/>
          </p:cNvSpPr>
          <p:nvPr/>
        </p:nvSpPr>
        <p:spPr bwMode="auto">
          <a:xfrm>
            <a:off x="2124075" y="4797425"/>
            <a:ext cx="1331913" cy="2159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76" name="Text Box 20"/>
          <p:cNvSpPr txBox="1">
            <a:spLocks noChangeArrowheads="1"/>
          </p:cNvSpPr>
          <p:nvPr/>
        </p:nvSpPr>
        <p:spPr bwMode="auto">
          <a:xfrm>
            <a:off x="3348038" y="5949950"/>
            <a:ext cx="3744912" cy="838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000FF"/>
                </a:solidFill>
              </a:rPr>
              <a:t>Поправки</a:t>
            </a:r>
            <a:r>
              <a:rPr lang="en-GB" sz="1600"/>
              <a:t>: </a:t>
            </a:r>
            <a:r>
              <a:rPr lang="ru-RU" sz="1600"/>
              <a:t>инструментальные и геофизические</a:t>
            </a:r>
            <a:r>
              <a:rPr lang="en-GB" sz="1600"/>
              <a:t> (</a:t>
            </a:r>
            <a:r>
              <a:rPr lang="ru-RU" sz="1600"/>
              <a:t>приливы</a:t>
            </a:r>
            <a:r>
              <a:rPr lang="en-GB" sz="1600"/>
              <a:t>, </a:t>
            </a:r>
            <a:r>
              <a:rPr lang="ru-RU" sz="1600"/>
              <a:t>океаническая нагрузка</a:t>
            </a:r>
            <a:r>
              <a:rPr lang="en-GB" sz="1600"/>
              <a:t>, </a:t>
            </a:r>
            <a:r>
              <a:rPr lang="ru-RU" sz="1600"/>
              <a:t>движение полюсов</a:t>
            </a:r>
            <a:r>
              <a:rPr lang="en-GB" sz="1600"/>
              <a:t>)</a:t>
            </a:r>
          </a:p>
        </p:txBody>
      </p:sp>
      <p:sp>
        <p:nvSpPr>
          <p:cNvPr id="7177" name="Text Box 21"/>
          <p:cNvSpPr txBox="1">
            <a:spLocks noChangeArrowheads="1"/>
          </p:cNvSpPr>
          <p:nvPr/>
        </p:nvSpPr>
        <p:spPr bwMode="auto">
          <a:xfrm>
            <a:off x="7993063" y="5445125"/>
            <a:ext cx="3603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 i="1">
                <a:solidFill>
                  <a:srgbClr val="0000FF"/>
                </a:solidFill>
              </a:rPr>
              <a:t>g</a:t>
            </a:r>
          </a:p>
        </p:txBody>
      </p:sp>
      <p:sp>
        <p:nvSpPr>
          <p:cNvPr id="7178" name="Line 22"/>
          <p:cNvSpPr>
            <a:spLocks noChangeShapeType="1"/>
          </p:cNvSpPr>
          <p:nvPr/>
        </p:nvSpPr>
        <p:spPr bwMode="auto">
          <a:xfrm flipV="1">
            <a:off x="7127875" y="5805488"/>
            <a:ext cx="792163" cy="431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79" name="Line 23"/>
          <p:cNvSpPr>
            <a:spLocks noChangeShapeType="1"/>
          </p:cNvSpPr>
          <p:nvPr/>
        </p:nvSpPr>
        <p:spPr bwMode="auto">
          <a:xfrm>
            <a:off x="7092950" y="5265738"/>
            <a:ext cx="755650" cy="3952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7180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5265738"/>
            <a:ext cx="12827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1" name="Rectangle 27"/>
          <p:cNvSpPr>
            <a:spLocks noChangeArrowheads="1"/>
          </p:cNvSpPr>
          <p:nvPr/>
        </p:nvSpPr>
        <p:spPr bwMode="auto">
          <a:xfrm>
            <a:off x="354013" y="225425"/>
            <a:ext cx="84280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b="1">
                <a:latin typeface="Arial" charset="0"/>
              </a:rPr>
              <a:t>ПРИНЦИП ДЕЙСТВИЯ АБСОЛЮТНЫХ БАЛЛИСТИЧЕСКИХ ГРАВИМЕТРОВ</a:t>
            </a:r>
            <a:endParaRPr lang="fr-CA">
              <a:latin typeface="Arial" charset="0"/>
            </a:endParaRPr>
          </a:p>
        </p:txBody>
      </p:sp>
      <p:sp>
        <p:nvSpPr>
          <p:cNvPr id="7182" name="Rectangle 28"/>
          <p:cNvSpPr>
            <a:spLocks noChangeArrowheads="1"/>
          </p:cNvSpPr>
          <p:nvPr/>
        </p:nvSpPr>
        <p:spPr bwMode="auto">
          <a:xfrm>
            <a:off x="8012113" y="227013"/>
            <a:ext cx="57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CA" b="1">
                <a:solidFill>
                  <a:srgbClr val="0000FF"/>
                </a:solidFill>
              </a:rPr>
              <a:t> </a:t>
            </a:r>
            <a:endParaRPr lang="fr-CA">
              <a:latin typeface="Arial" charset="0"/>
            </a:endParaRPr>
          </a:p>
        </p:txBody>
      </p:sp>
      <p:sp>
        <p:nvSpPr>
          <p:cNvPr id="7183" name="Rectangle 29"/>
          <p:cNvSpPr>
            <a:spLocks noChangeArrowheads="1"/>
          </p:cNvSpPr>
          <p:nvPr/>
        </p:nvSpPr>
        <p:spPr bwMode="auto">
          <a:xfrm>
            <a:off x="4683125" y="490538"/>
            <a:ext cx="57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CA">
                <a:solidFill>
                  <a:srgbClr val="000000"/>
                </a:solidFill>
              </a:rPr>
              <a:t> </a:t>
            </a:r>
            <a:endParaRPr lang="fr-CA">
              <a:latin typeface="Arial" charset="0"/>
            </a:endParaRPr>
          </a:p>
        </p:txBody>
      </p:sp>
      <p:pic>
        <p:nvPicPr>
          <p:cNvPr id="7184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692150"/>
            <a:ext cx="3579812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5" name="Rectangle 31"/>
          <p:cNvSpPr>
            <a:spLocks noChangeArrowheads="1"/>
          </p:cNvSpPr>
          <p:nvPr/>
        </p:nvSpPr>
        <p:spPr bwMode="auto">
          <a:xfrm>
            <a:off x="6472238" y="3783013"/>
            <a:ext cx="57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CA">
                <a:solidFill>
                  <a:srgbClr val="000000"/>
                </a:solidFill>
              </a:rPr>
              <a:t> </a:t>
            </a:r>
            <a:endParaRPr lang="fr-CA">
              <a:latin typeface="Arial" charset="0"/>
            </a:endParaRPr>
          </a:p>
        </p:txBody>
      </p:sp>
      <p:sp>
        <p:nvSpPr>
          <p:cNvPr id="7186" name="Freeform 32"/>
          <p:cNvSpPr>
            <a:spLocks noEditPoints="1"/>
          </p:cNvSpPr>
          <p:nvPr/>
        </p:nvSpPr>
        <p:spPr bwMode="auto">
          <a:xfrm>
            <a:off x="4032250" y="620713"/>
            <a:ext cx="1312863" cy="3165475"/>
          </a:xfrm>
          <a:custGeom>
            <a:avLst/>
            <a:gdLst>
              <a:gd name="T0" fmla="*/ 2147483647 w 6897"/>
              <a:gd name="T1" fmla="*/ 0 h 16617"/>
              <a:gd name="T2" fmla="*/ 2147483647 w 6897"/>
              <a:gd name="T3" fmla="*/ 2147483647 h 16617"/>
              <a:gd name="T4" fmla="*/ 2147483647 w 6897"/>
              <a:gd name="T5" fmla="*/ 0 h 16617"/>
              <a:gd name="T6" fmla="*/ 2147483647 w 6897"/>
              <a:gd name="T7" fmla="*/ 2147483647 h 16617"/>
              <a:gd name="T8" fmla="*/ 2147483647 w 6897"/>
              <a:gd name="T9" fmla="*/ 2147483647 h 16617"/>
              <a:gd name="T10" fmla="*/ 2147483647 w 6897"/>
              <a:gd name="T11" fmla="*/ 2147483647 h 16617"/>
              <a:gd name="T12" fmla="*/ 2147483647 w 6897"/>
              <a:gd name="T13" fmla="*/ 2147483647 h 16617"/>
              <a:gd name="T14" fmla="*/ 2147483647 w 6897"/>
              <a:gd name="T15" fmla="*/ 0 h 16617"/>
              <a:gd name="T16" fmla="*/ 2147483647 w 6897"/>
              <a:gd name="T17" fmla="*/ 2147483647 h 16617"/>
              <a:gd name="T18" fmla="*/ 0 w 6897"/>
              <a:gd name="T19" fmla="*/ 2147483647 h 16617"/>
              <a:gd name="T20" fmla="*/ 2147483647 w 6897"/>
              <a:gd name="T21" fmla="*/ 2147483647 h 16617"/>
              <a:gd name="T22" fmla="*/ 2147483647 w 6897"/>
              <a:gd name="T23" fmla="*/ 2147483647 h 16617"/>
              <a:gd name="T24" fmla="*/ 2147483647 w 6897"/>
              <a:gd name="T25" fmla="*/ 2147483647 h 16617"/>
              <a:gd name="T26" fmla="*/ 2147483647 w 6897"/>
              <a:gd name="T27" fmla="*/ 2147483647 h 16617"/>
              <a:gd name="T28" fmla="*/ 0 w 6897"/>
              <a:gd name="T29" fmla="*/ 2147483647 h 16617"/>
              <a:gd name="T30" fmla="*/ 2147483647 w 6897"/>
              <a:gd name="T31" fmla="*/ 2147483647 h 16617"/>
              <a:gd name="T32" fmla="*/ 0 w 6897"/>
              <a:gd name="T33" fmla="*/ 2147483647 h 16617"/>
              <a:gd name="T34" fmla="*/ 2147483647 w 6897"/>
              <a:gd name="T35" fmla="*/ 2147483647 h 16617"/>
              <a:gd name="T36" fmla="*/ 2147483647 w 6897"/>
              <a:gd name="T37" fmla="*/ 2147483647 h 16617"/>
              <a:gd name="T38" fmla="*/ 2147483647 w 6897"/>
              <a:gd name="T39" fmla="*/ 2147483647 h 16617"/>
              <a:gd name="T40" fmla="*/ 2147483647 w 6897"/>
              <a:gd name="T41" fmla="*/ 2147483647 h 16617"/>
              <a:gd name="T42" fmla="*/ 0 w 6897"/>
              <a:gd name="T43" fmla="*/ 2147483647 h 16617"/>
              <a:gd name="T44" fmla="*/ 2147483647 w 6897"/>
              <a:gd name="T45" fmla="*/ 2147483647 h 16617"/>
              <a:gd name="T46" fmla="*/ 0 w 6897"/>
              <a:gd name="T47" fmla="*/ 2147483647 h 16617"/>
              <a:gd name="T48" fmla="*/ 2147483647 w 6897"/>
              <a:gd name="T49" fmla="*/ 2147483647 h 16617"/>
              <a:gd name="T50" fmla="*/ 2147483647 w 6897"/>
              <a:gd name="T51" fmla="*/ 2147483647 h 16617"/>
              <a:gd name="T52" fmla="*/ 2147483647 w 6897"/>
              <a:gd name="T53" fmla="*/ 2147483647 h 16617"/>
              <a:gd name="T54" fmla="*/ 2147483647 w 6897"/>
              <a:gd name="T55" fmla="*/ 2147483647 h 16617"/>
              <a:gd name="T56" fmla="*/ 0 w 6897"/>
              <a:gd name="T57" fmla="*/ 2147483647 h 16617"/>
              <a:gd name="T58" fmla="*/ 2147483647 w 6897"/>
              <a:gd name="T59" fmla="*/ 2147483647 h 16617"/>
              <a:gd name="T60" fmla="*/ 0 w 6897"/>
              <a:gd name="T61" fmla="*/ 2147483647 h 16617"/>
              <a:gd name="T62" fmla="*/ 2147483647 w 6897"/>
              <a:gd name="T63" fmla="*/ 2147483647 h 16617"/>
              <a:gd name="T64" fmla="*/ 2147483647 w 6897"/>
              <a:gd name="T65" fmla="*/ 2147483647 h 16617"/>
              <a:gd name="T66" fmla="*/ 2147483647 w 6897"/>
              <a:gd name="T67" fmla="*/ 2147483647 h 16617"/>
              <a:gd name="T68" fmla="*/ 2147483647 w 6897"/>
              <a:gd name="T69" fmla="*/ 2147483647 h 16617"/>
              <a:gd name="T70" fmla="*/ 2147483647 w 6897"/>
              <a:gd name="T71" fmla="*/ 2147483647 h 16617"/>
              <a:gd name="T72" fmla="*/ 2147483647 w 6897"/>
              <a:gd name="T73" fmla="*/ 2147483647 h 16617"/>
              <a:gd name="T74" fmla="*/ 2147483647 w 6897"/>
              <a:gd name="T75" fmla="*/ 2147483647 h 16617"/>
              <a:gd name="T76" fmla="*/ 2147483647 w 6897"/>
              <a:gd name="T77" fmla="*/ 2147483647 h 16617"/>
              <a:gd name="T78" fmla="*/ 2147483647 w 6897"/>
              <a:gd name="T79" fmla="*/ 2147483647 h 16617"/>
              <a:gd name="T80" fmla="*/ 2147483647 w 6897"/>
              <a:gd name="T81" fmla="*/ 2147483647 h 16617"/>
              <a:gd name="T82" fmla="*/ 2147483647 w 6897"/>
              <a:gd name="T83" fmla="*/ 2147483647 h 16617"/>
              <a:gd name="T84" fmla="*/ 2147483647 w 6897"/>
              <a:gd name="T85" fmla="*/ 2147483647 h 16617"/>
              <a:gd name="T86" fmla="*/ 2147483647 w 6897"/>
              <a:gd name="T87" fmla="*/ 2147483647 h 16617"/>
              <a:gd name="T88" fmla="*/ 2147483647 w 6897"/>
              <a:gd name="T89" fmla="*/ 2147483647 h 16617"/>
              <a:gd name="T90" fmla="*/ 2147483647 w 6897"/>
              <a:gd name="T91" fmla="*/ 2147483647 h 16617"/>
              <a:gd name="T92" fmla="*/ 2147483647 w 6897"/>
              <a:gd name="T93" fmla="*/ 2147483647 h 16617"/>
              <a:gd name="T94" fmla="*/ 2147483647 w 6897"/>
              <a:gd name="T95" fmla="*/ 2147483647 h 16617"/>
              <a:gd name="T96" fmla="*/ 2147483647 w 6897"/>
              <a:gd name="T97" fmla="*/ 2147483647 h 16617"/>
              <a:gd name="T98" fmla="*/ 2147483647 w 6897"/>
              <a:gd name="T99" fmla="*/ 2147483647 h 16617"/>
              <a:gd name="T100" fmla="*/ 2147483647 w 6897"/>
              <a:gd name="T101" fmla="*/ 2147483647 h 16617"/>
              <a:gd name="T102" fmla="*/ 2147483647 w 6897"/>
              <a:gd name="T103" fmla="*/ 2147483647 h 16617"/>
              <a:gd name="T104" fmla="*/ 2147483647 w 6897"/>
              <a:gd name="T105" fmla="*/ 2147483647 h 16617"/>
              <a:gd name="T106" fmla="*/ 2147483647 w 6897"/>
              <a:gd name="T107" fmla="*/ 2147483647 h 16617"/>
              <a:gd name="T108" fmla="*/ 2147483647 w 6897"/>
              <a:gd name="T109" fmla="*/ 2147483647 h 16617"/>
              <a:gd name="T110" fmla="*/ 2147483647 w 6897"/>
              <a:gd name="T111" fmla="*/ 2147483647 h 16617"/>
              <a:gd name="T112" fmla="*/ 2147483647 w 6897"/>
              <a:gd name="T113" fmla="*/ 2147483647 h 16617"/>
              <a:gd name="T114" fmla="*/ 2147483647 w 6897"/>
              <a:gd name="T115" fmla="*/ 2147483647 h 16617"/>
              <a:gd name="T116" fmla="*/ 2147483647 w 6897"/>
              <a:gd name="T117" fmla="*/ 2147483647 h 16617"/>
              <a:gd name="T118" fmla="*/ 2147483647 w 6897"/>
              <a:gd name="T119" fmla="*/ 2147483647 h 16617"/>
              <a:gd name="T120" fmla="*/ 2147483647 w 6897"/>
              <a:gd name="T121" fmla="*/ 2147483647 h 16617"/>
              <a:gd name="T122" fmla="*/ 2147483647 w 6897"/>
              <a:gd name="T123" fmla="*/ 2147483647 h 16617"/>
              <a:gd name="T124" fmla="*/ 2147483647 w 6897"/>
              <a:gd name="T125" fmla="*/ 2147483647 h 166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6897"/>
              <a:gd name="T190" fmla="*/ 0 h 16617"/>
              <a:gd name="T191" fmla="*/ 6897 w 6897"/>
              <a:gd name="T192" fmla="*/ 16617 h 1661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6897" h="16617">
                <a:moveTo>
                  <a:pt x="6797" y="67"/>
                </a:moveTo>
                <a:lnTo>
                  <a:pt x="6797" y="67"/>
                </a:lnTo>
                <a:cubicBezTo>
                  <a:pt x="6778" y="67"/>
                  <a:pt x="6763" y="52"/>
                  <a:pt x="6763" y="33"/>
                </a:cubicBezTo>
                <a:cubicBezTo>
                  <a:pt x="6763" y="15"/>
                  <a:pt x="6778" y="0"/>
                  <a:pt x="6797" y="0"/>
                </a:cubicBezTo>
                <a:cubicBezTo>
                  <a:pt x="6815" y="0"/>
                  <a:pt x="6830" y="15"/>
                  <a:pt x="6830" y="33"/>
                </a:cubicBezTo>
                <a:cubicBezTo>
                  <a:pt x="6830" y="52"/>
                  <a:pt x="6815" y="67"/>
                  <a:pt x="6797" y="67"/>
                </a:cubicBezTo>
                <a:close/>
                <a:moveTo>
                  <a:pt x="6663" y="67"/>
                </a:moveTo>
                <a:lnTo>
                  <a:pt x="6663" y="67"/>
                </a:lnTo>
                <a:cubicBezTo>
                  <a:pt x="6645" y="67"/>
                  <a:pt x="6630" y="52"/>
                  <a:pt x="6630" y="33"/>
                </a:cubicBezTo>
                <a:cubicBezTo>
                  <a:pt x="6630" y="15"/>
                  <a:pt x="6645" y="0"/>
                  <a:pt x="6663" y="0"/>
                </a:cubicBezTo>
                <a:cubicBezTo>
                  <a:pt x="6682" y="0"/>
                  <a:pt x="6697" y="15"/>
                  <a:pt x="6697" y="33"/>
                </a:cubicBezTo>
                <a:cubicBezTo>
                  <a:pt x="6697" y="52"/>
                  <a:pt x="6682" y="67"/>
                  <a:pt x="6663" y="67"/>
                </a:cubicBezTo>
                <a:close/>
                <a:moveTo>
                  <a:pt x="6530" y="67"/>
                </a:moveTo>
                <a:lnTo>
                  <a:pt x="6530" y="67"/>
                </a:lnTo>
                <a:cubicBezTo>
                  <a:pt x="6512" y="67"/>
                  <a:pt x="6497" y="52"/>
                  <a:pt x="6497" y="33"/>
                </a:cubicBezTo>
                <a:cubicBezTo>
                  <a:pt x="6497" y="15"/>
                  <a:pt x="6512" y="0"/>
                  <a:pt x="6530" y="0"/>
                </a:cubicBezTo>
                <a:cubicBezTo>
                  <a:pt x="6548" y="0"/>
                  <a:pt x="6563" y="15"/>
                  <a:pt x="6563" y="33"/>
                </a:cubicBezTo>
                <a:cubicBezTo>
                  <a:pt x="6563" y="52"/>
                  <a:pt x="6548" y="67"/>
                  <a:pt x="6530" y="67"/>
                </a:cubicBezTo>
                <a:close/>
                <a:moveTo>
                  <a:pt x="6397" y="67"/>
                </a:moveTo>
                <a:lnTo>
                  <a:pt x="6397" y="67"/>
                </a:lnTo>
                <a:cubicBezTo>
                  <a:pt x="6378" y="67"/>
                  <a:pt x="6363" y="52"/>
                  <a:pt x="6363" y="33"/>
                </a:cubicBezTo>
                <a:cubicBezTo>
                  <a:pt x="6363" y="15"/>
                  <a:pt x="6378" y="0"/>
                  <a:pt x="6397" y="0"/>
                </a:cubicBezTo>
                <a:cubicBezTo>
                  <a:pt x="6415" y="0"/>
                  <a:pt x="6430" y="15"/>
                  <a:pt x="6430" y="33"/>
                </a:cubicBezTo>
                <a:cubicBezTo>
                  <a:pt x="6430" y="52"/>
                  <a:pt x="6415" y="67"/>
                  <a:pt x="6397" y="67"/>
                </a:cubicBezTo>
                <a:close/>
                <a:moveTo>
                  <a:pt x="6263" y="67"/>
                </a:moveTo>
                <a:lnTo>
                  <a:pt x="6263" y="67"/>
                </a:lnTo>
                <a:cubicBezTo>
                  <a:pt x="6245" y="67"/>
                  <a:pt x="6230" y="52"/>
                  <a:pt x="6230" y="33"/>
                </a:cubicBezTo>
                <a:cubicBezTo>
                  <a:pt x="6230" y="15"/>
                  <a:pt x="6245" y="0"/>
                  <a:pt x="6263" y="0"/>
                </a:cubicBezTo>
                <a:cubicBezTo>
                  <a:pt x="6282" y="0"/>
                  <a:pt x="6297" y="15"/>
                  <a:pt x="6297" y="33"/>
                </a:cubicBezTo>
                <a:cubicBezTo>
                  <a:pt x="6297" y="52"/>
                  <a:pt x="6282" y="67"/>
                  <a:pt x="6263" y="67"/>
                </a:cubicBezTo>
                <a:close/>
                <a:moveTo>
                  <a:pt x="6130" y="67"/>
                </a:moveTo>
                <a:lnTo>
                  <a:pt x="6130" y="67"/>
                </a:lnTo>
                <a:cubicBezTo>
                  <a:pt x="6111" y="67"/>
                  <a:pt x="6096" y="52"/>
                  <a:pt x="6096" y="33"/>
                </a:cubicBezTo>
                <a:cubicBezTo>
                  <a:pt x="6096" y="15"/>
                  <a:pt x="6111" y="0"/>
                  <a:pt x="6130" y="0"/>
                </a:cubicBezTo>
                <a:cubicBezTo>
                  <a:pt x="6148" y="0"/>
                  <a:pt x="6163" y="15"/>
                  <a:pt x="6163" y="33"/>
                </a:cubicBezTo>
                <a:cubicBezTo>
                  <a:pt x="6163" y="52"/>
                  <a:pt x="6148" y="67"/>
                  <a:pt x="6130" y="67"/>
                </a:cubicBezTo>
                <a:close/>
                <a:moveTo>
                  <a:pt x="5996" y="67"/>
                </a:moveTo>
                <a:lnTo>
                  <a:pt x="5996" y="67"/>
                </a:lnTo>
                <a:cubicBezTo>
                  <a:pt x="5978" y="67"/>
                  <a:pt x="5963" y="52"/>
                  <a:pt x="5963" y="33"/>
                </a:cubicBezTo>
                <a:cubicBezTo>
                  <a:pt x="5963" y="15"/>
                  <a:pt x="5978" y="0"/>
                  <a:pt x="5996" y="0"/>
                </a:cubicBezTo>
                <a:cubicBezTo>
                  <a:pt x="6015" y="0"/>
                  <a:pt x="6030" y="15"/>
                  <a:pt x="6030" y="33"/>
                </a:cubicBezTo>
                <a:cubicBezTo>
                  <a:pt x="6030" y="52"/>
                  <a:pt x="6015" y="67"/>
                  <a:pt x="5996" y="67"/>
                </a:cubicBezTo>
                <a:close/>
                <a:moveTo>
                  <a:pt x="5863" y="67"/>
                </a:moveTo>
                <a:lnTo>
                  <a:pt x="5863" y="67"/>
                </a:lnTo>
                <a:cubicBezTo>
                  <a:pt x="5845" y="67"/>
                  <a:pt x="5830" y="52"/>
                  <a:pt x="5830" y="33"/>
                </a:cubicBezTo>
                <a:cubicBezTo>
                  <a:pt x="5830" y="15"/>
                  <a:pt x="5845" y="0"/>
                  <a:pt x="5863" y="0"/>
                </a:cubicBezTo>
                <a:cubicBezTo>
                  <a:pt x="5881" y="0"/>
                  <a:pt x="5896" y="15"/>
                  <a:pt x="5896" y="33"/>
                </a:cubicBezTo>
                <a:cubicBezTo>
                  <a:pt x="5896" y="52"/>
                  <a:pt x="5881" y="67"/>
                  <a:pt x="5863" y="67"/>
                </a:cubicBezTo>
                <a:close/>
                <a:moveTo>
                  <a:pt x="5730" y="67"/>
                </a:moveTo>
                <a:lnTo>
                  <a:pt x="5730" y="67"/>
                </a:lnTo>
                <a:cubicBezTo>
                  <a:pt x="5711" y="67"/>
                  <a:pt x="5696" y="52"/>
                  <a:pt x="5696" y="33"/>
                </a:cubicBezTo>
                <a:cubicBezTo>
                  <a:pt x="5696" y="15"/>
                  <a:pt x="5711" y="0"/>
                  <a:pt x="5730" y="0"/>
                </a:cubicBezTo>
                <a:cubicBezTo>
                  <a:pt x="5748" y="0"/>
                  <a:pt x="5763" y="15"/>
                  <a:pt x="5763" y="33"/>
                </a:cubicBezTo>
                <a:cubicBezTo>
                  <a:pt x="5763" y="52"/>
                  <a:pt x="5748" y="67"/>
                  <a:pt x="5730" y="67"/>
                </a:cubicBezTo>
                <a:close/>
                <a:moveTo>
                  <a:pt x="5596" y="67"/>
                </a:moveTo>
                <a:lnTo>
                  <a:pt x="5596" y="67"/>
                </a:lnTo>
                <a:cubicBezTo>
                  <a:pt x="5578" y="67"/>
                  <a:pt x="5563" y="52"/>
                  <a:pt x="5563" y="33"/>
                </a:cubicBezTo>
                <a:cubicBezTo>
                  <a:pt x="5563" y="15"/>
                  <a:pt x="5578" y="0"/>
                  <a:pt x="5596" y="0"/>
                </a:cubicBezTo>
                <a:cubicBezTo>
                  <a:pt x="5615" y="0"/>
                  <a:pt x="5630" y="15"/>
                  <a:pt x="5630" y="33"/>
                </a:cubicBezTo>
                <a:cubicBezTo>
                  <a:pt x="5630" y="52"/>
                  <a:pt x="5615" y="67"/>
                  <a:pt x="5596" y="67"/>
                </a:cubicBezTo>
                <a:close/>
                <a:moveTo>
                  <a:pt x="5463" y="67"/>
                </a:moveTo>
                <a:lnTo>
                  <a:pt x="5463" y="67"/>
                </a:lnTo>
                <a:cubicBezTo>
                  <a:pt x="5444" y="67"/>
                  <a:pt x="5429" y="52"/>
                  <a:pt x="5429" y="33"/>
                </a:cubicBezTo>
                <a:cubicBezTo>
                  <a:pt x="5429" y="15"/>
                  <a:pt x="5444" y="0"/>
                  <a:pt x="5463" y="0"/>
                </a:cubicBezTo>
                <a:cubicBezTo>
                  <a:pt x="5481" y="0"/>
                  <a:pt x="5496" y="15"/>
                  <a:pt x="5496" y="33"/>
                </a:cubicBezTo>
                <a:cubicBezTo>
                  <a:pt x="5496" y="52"/>
                  <a:pt x="5481" y="67"/>
                  <a:pt x="5463" y="67"/>
                </a:cubicBezTo>
                <a:close/>
                <a:moveTo>
                  <a:pt x="5329" y="67"/>
                </a:moveTo>
                <a:lnTo>
                  <a:pt x="5329" y="67"/>
                </a:lnTo>
                <a:cubicBezTo>
                  <a:pt x="5311" y="67"/>
                  <a:pt x="5296" y="52"/>
                  <a:pt x="5296" y="33"/>
                </a:cubicBezTo>
                <a:cubicBezTo>
                  <a:pt x="5296" y="15"/>
                  <a:pt x="5311" y="0"/>
                  <a:pt x="5329" y="0"/>
                </a:cubicBezTo>
                <a:cubicBezTo>
                  <a:pt x="5348" y="0"/>
                  <a:pt x="5363" y="15"/>
                  <a:pt x="5363" y="33"/>
                </a:cubicBezTo>
                <a:cubicBezTo>
                  <a:pt x="5363" y="52"/>
                  <a:pt x="5348" y="67"/>
                  <a:pt x="5329" y="67"/>
                </a:cubicBezTo>
                <a:close/>
                <a:moveTo>
                  <a:pt x="5196" y="67"/>
                </a:moveTo>
                <a:lnTo>
                  <a:pt x="5196" y="67"/>
                </a:lnTo>
                <a:cubicBezTo>
                  <a:pt x="5177" y="67"/>
                  <a:pt x="5163" y="52"/>
                  <a:pt x="5163" y="33"/>
                </a:cubicBezTo>
                <a:cubicBezTo>
                  <a:pt x="5163" y="15"/>
                  <a:pt x="5177" y="0"/>
                  <a:pt x="5196" y="0"/>
                </a:cubicBezTo>
                <a:cubicBezTo>
                  <a:pt x="5214" y="0"/>
                  <a:pt x="5229" y="15"/>
                  <a:pt x="5229" y="33"/>
                </a:cubicBezTo>
                <a:cubicBezTo>
                  <a:pt x="5229" y="52"/>
                  <a:pt x="5214" y="67"/>
                  <a:pt x="5196" y="67"/>
                </a:cubicBezTo>
                <a:close/>
                <a:moveTo>
                  <a:pt x="5063" y="67"/>
                </a:moveTo>
                <a:lnTo>
                  <a:pt x="5063" y="67"/>
                </a:lnTo>
                <a:cubicBezTo>
                  <a:pt x="5044" y="67"/>
                  <a:pt x="5029" y="52"/>
                  <a:pt x="5029" y="33"/>
                </a:cubicBezTo>
                <a:cubicBezTo>
                  <a:pt x="5029" y="15"/>
                  <a:pt x="5044" y="0"/>
                  <a:pt x="5063" y="0"/>
                </a:cubicBezTo>
                <a:cubicBezTo>
                  <a:pt x="5081" y="0"/>
                  <a:pt x="5096" y="15"/>
                  <a:pt x="5096" y="33"/>
                </a:cubicBezTo>
                <a:cubicBezTo>
                  <a:pt x="5096" y="52"/>
                  <a:pt x="5081" y="67"/>
                  <a:pt x="5063" y="67"/>
                </a:cubicBezTo>
                <a:close/>
                <a:moveTo>
                  <a:pt x="4929" y="67"/>
                </a:moveTo>
                <a:lnTo>
                  <a:pt x="4929" y="67"/>
                </a:lnTo>
                <a:cubicBezTo>
                  <a:pt x="4911" y="67"/>
                  <a:pt x="4896" y="52"/>
                  <a:pt x="4896" y="33"/>
                </a:cubicBezTo>
                <a:cubicBezTo>
                  <a:pt x="4896" y="15"/>
                  <a:pt x="4911" y="0"/>
                  <a:pt x="4929" y="0"/>
                </a:cubicBezTo>
                <a:cubicBezTo>
                  <a:pt x="4948" y="0"/>
                  <a:pt x="4963" y="15"/>
                  <a:pt x="4963" y="33"/>
                </a:cubicBezTo>
                <a:cubicBezTo>
                  <a:pt x="4963" y="52"/>
                  <a:pt x="4948" y="67"/>
                  <a:pt x="4929" y="67"/>
                </a:cubicBezTo>
                <a:close/>
                <a:moveTo>
                  <a:pt x="4796" y="67"/>
                </a:moveTo>
                <a:lnTo>
                  <a:pt x="4796" y="67"/>
                </a:lnTo>
                <a:cubicBezTo>
                  <a:pt x="4777" y="67"/>
                  <a:pt x="4762" y="52"/>
                  <a:pt x="4762" y="33"/>
                </a:cubicBezTo>
                <a:cubicBezTo>
                  <a:pt x="4762" y="15"/>
                  <a:pt x="4777" y="0"/>
                  <a:pt x="4796" y="0"/>
                </a:cubicBezTo>
                <a:cubicBezTo>
                  <a:pt x="4814" y="0"/>
                  <a:pt x="4829" y="15"/>
                  <a:pt x="4829" y="33"/>
                </a:cubicBezTo>
                <a:cubicBezTo>
                  <a:pt x="4829" y="52"/>
                  <a:pt x="4814" y="67"/>
                  <a:pt x="4796" y="67"/>
                </a:cubicBezTo>
                <a:close/>
                <a:moveTo>
                  <a:pt x="4662" y="67"/>
                </a:moveTo>
                <a:lnTo>
                  <a:pt x="4662" y="67"/>
                </a:lnTo>
                <a:cubicBezTo>
                  <a:pt x="4644" y="67"/>
                  <a:pt x="4629" y="52"/>
                  <a:pt x="4629" y="33"/>
                </a:cubicBezTo>
                <a:cubicBezTo>
                  <a:pt x="4629" y="15"/>
                  <a:pt x="4644" y="0"/>
                  <a:pt x="4662" y="0"/>
                </a:cubicBezTo>
                <a:cubicBezTo>
                  <a:pt x="4681" y="0"/>
                  <a:pt x="4696" y="15"/>
                  <a:pt x="4696" y="33"/>
                </a:cubicBezTo>
                <a:cubicBezTo>
                  <a:pt x="4696" y="52"/>
                  <a:pt x="4681" y="67"/>
                  <a:pt x="4662" y="67"/>
                </a:cubicBezTo>
                <a:close/>
                <a:moveTo>
                  <a:pt x="4529" y="67"/>
                </a:moveTo>
                <a:lnTo>
                  <a:pt x="4529" y="67"/>
                </a:lnTo>
                <a:cubicBezTo>
                  <a:pt x="4510" y="67"/>
                  <a:pt x="4496" y="52"/>
                  <a:pt x="4496" y="33"/>
                </a:cubicBezTo>
                <a:cubicBezTo>
                  <a:pt x="4496" y="15"/>
                  <a:pt x="4510" y="0"/>
                  <a:pt x="4529" y="0"/>
                </a:cubicBezTo>
                <a:cubicBezTo>
                  <a:pt x="4547" y="0"/>
                  <a:pt x="4562" y="15"/>
                  <a:pt x="4562" y="33"/>
                </a:cubicBezTo>
                <a:cubicBezTo>
                  <a:pt x="4562" y="52"/>
                  <a:pt x="4547" y="67"/>
                  <a:pt x="4529" y="67"/>
                </a:cubicBezTo>
                <a:close/>
                <a:moveTo>
                  <a:pt x="4396" y="67"/>
                </a:moveTo>
                <a:lnTo>
                  <a:pt x="4395" y="67"/>
                </a:lnTo>
                <a:cubicBezTo>
                  <a:pt x="4377" y="67"/>
                  <a:pt x="4362" y="52"/>
                  <a:pt x="4362" y="33"/>
                </a:cubicBezTo>
                <a:cubicBezTo>
                  <a:pt x="4362" y="15"/>
                  <a:pt x="4377" y="0"/>
                  <a:pt x="4395" y="0"/>
                </a:cubicBezTo>
                <a:lnTo>
                  <a:pt x="4396" y="0"/>
                </a:lnTo>
                <a:cubicBezTo>
                  <a:pt x="4414" y="0"/>
                  <a:pt x="4429" y="15"/>
                  <a:pt x="4429" y="33"/>
                </a:cubicBezTo>
                <a:cubicBezTo>
                  <a:pt x="4429" y="52"/>
                  <a:pt x="4414" y="67"/>
                  <a:pt x="4396" y="67"/>
                </a:cubicBezTo>
                <a:close/>
                <a:moveTo>
                  <a:pt x="4262" y="67"/>
                </a:moveTo>
                <a:lnTo>
                  <a:pt x="4262" y="67"/>
                </a:lnTo>
                <a:cubicBezTo>
                  <a:pt x="4244" y="67"/>
                  <a:pt x="4229" y="52"/>
                  <a:pt x="4229" y="33"/>
                </a:cubicBezTo>
                <a:cubicBezTo>
                  <a:pt x="4229" y="15"/>
                  <a:pt x="4244" y="0"/>
                  <a:pt x="4262" y="0"/>
                </a:cubicBezTo>
                <a:cubicBezTo>
                  <a:pt x="4281" y="0"/>
                  <a:pt x="4295" y="15"/>
                  <a:pt x="4295" y="33"/>
                </a:cubicBezTo>
                <a:cubicBezTo>
                  <a:pt x="4295" y="52"/>
                  <a:pt x="4281" y="67"/>
                  <a:pt x="4262" y="67"/>
                </a:cubicBezTo>
                <a:close/>
                <a:moveTo>
                  <a:pt x="4129" y="67"/>
                </a:moveTo>
                <a:lnTo>
                  <a:pt x="4129" y="67"/>
                </a:lnTo>
                <a:cubicBezTo>
                  <a:pt x="4110" y="67"/>
                  <a:pt x="4095" y="52"/>
                  <a:pt x="4095" y="33"/>
                </a:cubicBezTo>
                <a:cubicBezTo>
                  <a:pt x="4095" y="15"/>
                  <a:pt x="4110" y="0"/>
                  <a:pt x="4129" y="0"/>
                </a:cubicBezTo>
                <a:cubicBezTo>
                  <a:pt x="4147" y="0"/>
                  <a:pt x="4162" y="15"/>
                  <a:pt x="4162" y="33"/>
                </a:cubicBezTo>
                <a:cubicBezTo>
                  <a:pt x="4162" y="52"/>
                  <a:pt x="4147" y="67"/>
                  <a:pt x="4129" y="67"/>
                </a:cubicBezTo>
                <a:close/>
                <a:moveTo>
                  <a:pt x="3995" y="67"/>
                </a:moveTo>
                <a:lnTo>
                  <a:pt x="3995" y="67"/>
                </a:lnTo>
                <a:cubicBezTo>
                  <a:pt x="3977" y="67"/>
                  <a:pt x="3962" y="52"/>
                  <a:pt x="3962" y="33"/>
                </a:cubicBezTo>
                <a:cubicBezTo>
                  <a:pt x="3962" y="15"/>
                  <a:pt x="3977" y="0"/>
                  <a:pt x="3995" y="0"/>
                </a:cubicBezTo>
                <a:cubicBezTo>
                  <a:pt x="4014" y="0"/>
                  <a:pt x="4029" y="15"/>
                  <a:pt x="4029" y="33"/>
                </a:cubicBezTo>
                <a:cubicBezTo>
                  <a:pt x="4029" y="52"/>
                  <a:pt x="4014" y="67"/>
                  <a:pt x="3995" y="67"/>
                </a:cubicBezTo>
                <a:close/>
                <a:moveTo>
                  <a:pt x="3862" y="67"/>
                </a:moveTo>
                <a:lnTo>
                  <a:pt x="3862" y="67"/>
                </a:lnTo>
                <a:cubicBezTo>
                  <a:pt x="3843" y="67"/>
                  <a:pt x="3829" y="52"/>
                  <a:pt x="3829" y="33"/>
                </a:cubicBezTo>
                <a:cubicBezTo>
                  <a:pt x="3829" y="15"/>
                  <a:pt x="3843" y="0"/>
                  <a:pt x="3862" y="0"/>
                </a:cubicBezTo>
                <a:cubicBezTo>
                  <a:pt x="3880" y="0"/>
                  <a:pt x="3895" y="15"/>
                  <a:pt x="3895" y="33"/>
                </a:cubicBezTo>
                <a:cubicBezTo>
                  <a:pt x="3895" y="52"/>
                  <a:pt x="3880" y="67"/>
                  <a:pt x="3862" y="67"/>
                </a:cubicBezTo>
                <a:close/>
                <a:moveTo>
                  <a:pt x="3729" y="67"/>
                </a:moveTo>
                <a:lnTo>
                  <a:pt x="3728" y="67"/>
                </a:lnTo>
                <a:cubicBezTo>
                  <a:pt x="3710" y="67"/>
                  <a:pt x="3695" y="52"/>
                  <a:pt x="3695" y="33"/>
                </a:cubicBezTo>
                <a:cubicBezTo>
                  <a:pt x="3695" y="15"/>
                  <a:pt x="3710" y="0"/>
                  <a:pt x="3728" y="0"/>
                </a:cubicBezTo>
                <a:lnTo>
                  <a:pt x="3729" y="0"/>
                </a:lnTo>
                <a:cubicBezTo>
                  <a:pt x="3747" y="0"/>
                  <a:pt x="3762" y="15"/>
                  <a:pt x="3762" y="33"/>
                </a:cubicBezTo>
                <a:cubicBezTo>
                  <a:pt x="3762" y="52"/>
                  <a:pt x="3747" y="67"/>
                  <a:pt x="3729" y="67"/>
                </a:cubicBezTo>
                <a:close/>
                <a:moveTo>
                  <a:pt x="3595" y="67"/>
                </a:moveTo>
                <a:lnTo>
                  <a:pt x="3595" y="67"/>
                </a:lnTo>
                <a:cubicBezTo>
                  <a:pt x="3577" y="67"/>
                  <a:pt x="3562" y="52"/>
                  <a:pt x="3562" y="33"/>
                </a:cubicBezTo>
                <a:cubicBezTo>
                  <a:pt x="3562" y="15"/>
                  <a:pt x="3577" y="0"/>
                  <a:pt x="3595" y="0"/>
                </a:cubicBezTo>
                <a:cubicBezTo>
                  <a:pt x="3614" y="0"/>
                  <a:pt x="3628" y="15"/>
                  <a:pt x="3628" y="33"/>
                </a:cubicBezTo>
                <a:cubicBezTo>
                  <a:pt x="3628" y="52"/>
                  <a:pt x="3614" y="67"/>
                  <a:pt x="3595" y="67"/>
                </a:cubicBezTo>
                <a:close/>
                <a:moveTo>
                  <a:pt x="3462" y="67"/>
                </a:moveTo>
                <a:lnTo>
                  <a:pt x="3462" y="67"/>
                </a:lnTo>
                <a:cubicBezTo>
                  <a:pt x="3443" y="67"/>
                  <a:pt x="3428" y="52"/>
                  <a:pt x="3428" y="33"/>
                </a:cubicBezTo>
                <a:cubicBezTo>
                  <a:pt x="3428" y="15"/>
                  <a:pt x="3443" y="0"/>
                  <a:pt x="3462" y="0"/>
                </a:cubicBezTo>
                <a:cubicBezTo>
                  <a:pt x="3480" y="0"/>
                  <a:pt x="3495" y="15"/>
                  <a:pt x="3495" y="33"/>
                </a:cubicBezTo>
                <a:cubicBezTo>
                  <a:pt x="3495" y="52"/>
                  <a:pt x="3480" y="67"/>
                  <a:pt x="3462" y="67"/>
                </a:cubicBezTo>
                <a:close/>
                <a:moveTo>
                  <a:pt x="3328" y="67"/>
                </a:moveTo>
                <a:lnTo>
                  <a:pt x="3328" y="67"/>
                </a:lnTo>
                <a:cubicBezTo>
                  <a:pt x="3310" y="67"/>
                  <a:pt x="3295" y="52"/>
                  <a:pt x="3295" y="33"/>
                </a:cubicBezTo>
                <a:cubicBezTo>
                  <a:pt x="3295" y="15"/>
                  <a:pt x="3310" y="0"/>
                  <a:pt x="3328" y="0"/>
                </a:cubicBezTo>
                <a:cubicBezTo>
                  <a:pt x="3347" y="0"/>
                  <a:pt x="3362" y="15"/>
                  <a:pt x="3362" y="33"/>
                </a:cubicBezTo>
                <a:cubicBezTo>
                  <a:pt x="3362" y="52"/>
                  <a:pt x="3347" y="67"/>
                  <a:pt x="3328" y="67"/>
                </a:cubicBezTo>
                <a:close/>
                <a:moveTo>
                  <a:pt x="3195" y="67"/>
                </a:moveTo>
                <a:lnTo>
                  <a:pt x="3195" y="67"/>
                </a:lnTo>
                <a:cubicBezTo>
                  <a:pt x="3176" y="67"/>
                  <a:pt x="3162" y="52"/>
                  <a:pt x="3162" y="33"/>
                </a:cubicBezTo>
                <a:cubicBezTo>
                  <a:pt x="3162" y="15"/>
                  <a:pt x="3176" y="0"/>
                  <a:pt x="3195" y="0"/>
                </a:cubicBezTo>
                <a:cubicBezTo>
                  <a:pt x="3213" y="0"/>
                  <a:pt x="3228" y="15"/>
                  <a:pt x="3228" y="33"/>
                </a:cubicBezTo>
                <a:cubicBezTo>
                  <a:pt x="3228" y="52"/>
                  <a:pt x="3213" y="67"/>
                  <a:pt x="3195" y="67"/>
                </a:cubicBezTo>
                <a:close/>
                <a:moveTo>
                  <a:pt x="3062" y="67"/>
                </a:moveTo>
                <a:lnTo>
                  <a:pt x="3061" y="67"/>
                </a:lnTo>
                <a:cubicBezTo>
                  <a:pt x="3043" y="67"/>
                  <a:pt x="3028" y="52"/>
                  <a:pt x="3028" y="33"/>
                </a:cubicBezTo>
                <a:cubicBezTo>
                  <a:pt x="3028" y="15"/>
                  <a:pt x="3043" y="0"/>
                  <a:pt x="3061" y="0"/>
                </a:cubicBezTo>
                <a:lnTo>
                  <a:pt x="3062" y="0"/>
                </a:lnTo>
                <a:cubicBezTo>
                  <a:pt x="3080" y="0"/>
                  <a:pt x="3095" y="15"/>
                  <a:pt x="3095" y="33"/>
                </a:cubicBezTo>
                <a:cubicBezTo>
                  <a:pt x="3095" y="52"/>
                  <a:pt x="3080" y="67"/>
                  <a:pt x="3062" y="67"/>
                </a:cubicBezTo>
                <a:close/>
                <a:moveTo>
                  <a:pt x="2928" y="67"/>
                </a:moveTo>
                <a:lnTo>
                  <a:pt x="2928" y="67"/>
                </a:lnTo>
                <a:cubicBezTo>
                  <a:pt x="2910" y="67"/>
                  <a:pt x="2895" y="52"/>
                  <a:pt x="2895" y="33"/>
                </a:cubicBezTo>
                <a:cubicBezTo>
                  <a:pt x="2895" y="15"/>
                  <a:pt x="2910" y="0"/>
                  <a:pt x="2928" y="0"/>
                </a:cubicBezTo>
                <a:cubicBezTo>
                  <a:pt x="2947" y="0"/>
                  <a:pt x="2961" y="15"/>
                  <a:pt x="2961" y="33"/>
                </a:cubicBezTo>
                <a:cubicBezTo>
                  <a:pt x="2961" y="52"/>
                  <a:pt x="2947" y="67"/>
                  <a:pt x="2928" y="67"/>
                </a:cubicBezTo>
                <a:close/>
                <a:moveTo>
                  <a:pt x="2795" y="67"/>
                </a:moveTo>
                <a:lnTo>
                  <a:pt x="2795" y="67"/>
                </a:lnTo>
                <a:cubicBezTo>
                  <a:pt x="2776" y="67"/>
                  <a:pt x="2761" y="52"/>
                  <a:pt x="2761" y="33"/>
                </a:cubicBezTo>
                <a:cubicBezTo>
                  <a:pt x="2761" y="15"/>
                  <a:pt x="2776" y="0"/>
                  <a:pt x="2795" y="0"/>
                </a:cubicBezTo>
                <a:cubicBezTo>
                  <a:pt x="2813" y="0"/>
                  <a:pt x="2828" y="15"/>
                  <a:pt x="2828" y="33"/>
                </a:cubicBezTo>
                <a:cubicBezTo>
                  <a:pt x="2828" y="52"/>
                  <a:pt x="2813" y="67"/>
                  <a:pt x="2795" y="67"/>
                </a:cubicBezTo>
                <a:close/>
                <a:moveTo>
                  <a:pt x="2661" y="67"/>
                </a:moveTo>
                <a:lnTo>
                  <a:pt x="2661" y="67"/>
                </a:lnTo>
                <a:cubicBezTo>
                  <a:pt x="2643" y="67"/>
                  <a:pt x="2628" y="52"/>
                  <a:pt x="2628" y="33"/>
                </a:cubicBezTo>
                <a:cubicBezTo>
                  <a:pt x="2628" y="15"/>
                  <a:pt x="2643" y="0"/>
                  <a:pt x="2661" y="0"/>
                </a:cubicBezTo>
                <a:cubicBezTo>
                  <a:pt x="2680" y="0"/>
                  <a:pt x="2695" y="15"/>
                  <a:pt x="2695" y="33"/>
                </a:cubicBezTo>
                <a:cubicBezTo>
                  <a:pt x="2695" y="52"/>
                  <a:pt x="2680" y="67"/>
                  <a:pt x="2661" y="67"/>
                </a:cubicBezTo>
                <a:close/>
                <a:moveTo>
                  <a:pt x="2528" y="67"/>
                </a:moveTo>
                <a:lnTo>
                  <a:pt x="2528" y="67"/>
                </a:lnTo>
                <a:cubicBezTo>
                  <a:pt x="2509" y="67"/>
                  <a:pt x="2495" y="52"/>
                  <a:pt x="2495" y="33"/>
                </a:cubicBezTo>
                <a:cubicBezTo>
                  <a:pt x="2495" y="15"/>
                  <a:pt x="2509" y="0"/>
                  <a:pt x="2528" y="0"/>
                </a:cubicBezTo>
                <a:cubicBezTo>
                  <a:pt x="2546" y="0"/>
                  <a:pt x="2561" y="15"/>
                  <a:pt x="2561" y="33"/>
                </a:cubicBezTo>
                <a:cubicBezTo>
                  <a:pt x="2561" y="52"/>
                  <a:pt x="2546" y="67"/>
                  <a:pt x="2528" y="67"/>
                </a:cubicBezTo>
                <a:close/>
                <a:moveTo>
                  <a:pt x="2395" y="67"/>
                </a:moveTo>
                <a:lnTo>
                  <a:pt x="2394" y="67"/>
                </a:lnTo>
                <a:cubicBezTo>
                  <a:pt x="2376" y="67"/>
                  <a:pt x="2361" y="52"/>
                  <a:pt x="2361" y="33"/>
                </a:cubicBezTo>
                <a:cubicBezTo>
                  <a:pt x="2361" y="15"/>
                  <a:pt x="2376" y="0"/>
                  <a:pt x="2394" y="0"/>
                </a:cubicBezTo>
                <a:lnTo>
                  <a:pt x="2395" y="0"/>
                </a:lnTo>
                <a:cubicBezTo>
                  <a:pt x="2413" y="0"/>
                  <a:pt x="2428" y="15"/>
                  <a:pt x="2428" y="33"/>
                </a:cubicBezTo>
                <a:cubicBezTo>
                  <a:pt x="2428" y="52"/>
                  <a:pt x="2413" y="67"/>
                  <a:pt x="2395" y="67"/>
                </a:cubicBezTo>
                <a:close/>
                <a:moveTo>
                  <a:pt x="2261" y="67"/>
                </a:moveTo>
                <a:lnTo>
                  <a:pt x="2261" y="67"/>
                </a:lnTo>
                <a:cubicBezTo>
                  <a:pt x="2243" y="67"/>
                  <a:pt x="2228" y="52"/>
                  <a:pt x="2228" y="33"/>
                </a:cubicBezTo>
                <a:cubicBezTo>
                  <a:pt x="2228" y="15"/>
                  <a:pt x="2243" y="0"/>
                  <a:pt x="2261" y="0"/>
                </a:cubicBezTo>
                <a:cubicBezTo>
                  <a:pt x="2280" y="0"/>
                  <a:pt x="2294" y="15"/>
                  <a:pt x="2294" y="33"/>
                </a:cubicBezTo>
                <a:cubicBezTo>
                  <a:pt x="2294" y="52"/>
                  <a:pt x="2280" y="67"/>
                  <a:pt x="2261" y="67"/>
                </a:cubicBezTo>
                <a:close/>
                <a:moveTo>
                  <a:pt x="2128" y="67"/>
                </a:moveTo>
                <a:lnTo>
                  <a:pt x="2128" y="67"/>
                </a:lnTo>
                <a:cubicBezTo>
                  <a:pt x="2109" y="67"/>
                  <a:pt x="2094" y="52"/>
                  <a:pt x="2094" y="33"/>
                </a:cubicBezTo>
                <a:cubicBezTo>
                  <a:pt x="2094" y="15"/>
                  <a:pt x="2109" y="0"/>
                  <a:pt x="2128" y="0"/>
                </a:cubicBezTo>
                <a:cubicBezTo>
                  <a:pt x="2146" y="0"/>
                  <a:pt x="2161" y="15"/>
                  <a:pt x="2161" y="33"/>
                </a:cubicBezTo>
                <a:cubicBezTo>
                  <a:pt x="2161" y="52"/>
                  <a:pt x="2146" y="67"/>
                  <a:pt x="2128" y="67"/>
                </a:cubicBezTo>
                <a:close/>
                <a:moveTo>
                  <a:pt x="1994" y="67"/>
                </a:moveTo>
                <a:lnTo>
                  <a:pt x="1994" y="67"/>
                </a:lnTo>
                <a:cubicBezTo>
                  <a:pt x="1976" y="67"/>
                  <a:pt x="1961" y="52"/>
                  <a:pt x="1961" y="33"/>
                </a:cubicBezTo>
                <a:cubicBezTo>
                  <a:pt x="1961" y="15"/>
                  <a:pt x="1976" y="0"/>
                  <a:pt x="1994" y="0"/>
                </a:cubicBezTo>
                <a:cubicBezTo>
                  <a:pt x="2013" y="0"/>
                  <a:pt x="2028" y="15"/>
                  <a:pt x="2028" y="33"/>
                </a:cubicBezTo>
                <a:cubicBezTo>
                  <a:pt x="2028" y="52"/>
                  <a:pt x="2013" y="67"/>
                  <a:pt x="1994" y="67"/>
                </a:cubicBezTo>
                <a:close/>
                <a:moveTo>
                  <a:pt x="1861" y="67"/>
                </a:moveTo>
                <a:lnTo>
                  <a:pt x="1861" y="67"/>
                </a:lnTo>
                <a:cubicBezTo>
                  <a:pt x="1842" y="67"/>
                  <a:pt x="1828" y="52"/>
                  <a:pt x="1828" y="33"/>
                </a:cubicBezTo>
                <a:cubicBezTo>
                  <a:pt x="1828" y="15"/>
                  <a:pt x="1842" y="0"/>
                  <a:pt x="1861" y="0"/>
                </a:cubicBezTo>
                <a:cubicBezTo>
                  <a:pt x="1879" y="0"/>
                  <a:pt x="1894" y="15"/>
                  <a:pt x="1894" y="33"/>
                </a:cubicBezTo>
                <a:cubicBezTo>
                  <a:pt x="1894" y="52"/>
                  <a:pt x="1879" y="67"/>
                  <a:pt x="1861" y="67"/>
                </a:cubicBezTo>
                <a:close/>
                <a:moveTo>
                  <a:pt x="1728" y="67"/>
                </a:moveTo>
                <a:lnTo>
                  <a:pt x="1727" y="67"/>
                </a:lnTo>
                <a:cubicBezTo>
                  <a:pt x="1709" y="67"/>
                  <a:pt x="1694" y="52"/>
                  <a:pt x="1694" y="33"/>
                </a:cubicBezTo>
                <a:cubicBezTo>
                  <a:pt x="1694" y="15"/>
                  <a:pt x="1709" y="0"/>
                  <a:pt x="1727" y="0"/>
                </a:cubicBezTo>
                <a:lnTo>
                  <a:pt x="1728" y="0"/>
                </a:lnTo>
                <a:cubicBezTo>
                  <a:pt x="1746" y="0"/>
                  <a:pt x="1761" y="15"/>
                  <a:pt x="1761" y="33"/>
                </a:cubicBezTo>
                <a:cubicBezTo>
                  <a:pt x="1761" y="52"/>
                  <a:pt x="1746" y="67"/>
                  <a:pt x="1728" y="67"/>
                </a:cubicBezTo>
                <a:close/>
                <a:moveTo>
                  <a:pt x="1594" y="67"/>
                </a:moveTo>
                <a:lnTo>
                  <a:pt x="1594" y="67"/>
                </a:lnTo>
                <a:cubicBezTo>
                  <a:pt x="1576" y="67"/>
                  <a:pt x="1561" y="52"/>
                  <a:pt x="1561" y="33"/>
                </a:cubicBezTo>
                <a:cubicBezTo>
                  <a:pt x="1561" y="15"/>
                  <a:pt x="1576" y="0"/>
                  <a:pt x="1594" y="0"/>
                </a:cubicBezTo>
                <a:cubicBezTo>
                  <a:pt x="1613" y="0"/>
                  <a:pt x="1627" y="15"/>
                  <a:pt x="1627" y="33"/>
                </a:cubicBezTo>
                <a:cubicBezTo>
                  <a:pt x="1627" y="52"/>
                  <a:pt x="1613" y="67"/>
                  <a:pt x="1594" y="67"/>
                </a:cubicBezTo>
                <a:close/>
                <a:moveTo>
                  <a:pt x="1461" y="67"/>
                </a:moveTo>
                <a:lnTo>
                  <a:pt x="1461" y="67"/>
                </a:lnTo>
                <a:cubicBezTo>
                  <a:pt x="1442" y="67"/>
                  <a:pt x="1427" y="52"/>
                  <a:pt x="1427" y="33"/>
                </a:cubicBezTo>
                <a:cubicBezTo>
                  <a:pt x="1427" y="15"/>
                  <a:pt x="1442" y="0"/>
                  <a:pt x="1461" y="0"/>
                </a:cubicBezTo>
                <a:cubicBezTo>
                  <a:pt x="1479" y="0"/>
                  <a:pt x="1494" y="15"/>
                  <a:pt x="1494" y="33"/>
                </a:cubicBezTo>
                <a:cubicBezTo>
                  <a:pt x="1494" y="52"/>
                  <a:pt x="1479" y="67"/>
                  <a:pt x="1461" y="67"/>
                </a:cubicBezTo>
                <a:close/>
                <a:moveTo>
                  <a:pt x="1327" y="67"/>
                </a:moveTo>
                <a:lnTo>
                  <a:pt x="1327" y="67"/>
                </a:lnTo>
                <a:cubicBezTo>
                  <a:pt x="1309" y="67"/>
                  <a:pt x="1294" y="52"/>
                  <a:pt x="1294" y="33"/>
                </a:cubicBezTo>
                <a:cubicBezTo>
                  <a:pt x="1294" y="15"/>
                  <a:pt x="1309" y="0"/>
                  <a:pt x="1327" y="0"/>
                </a:cubicBezTo>
                <a:cubicBezTo>
                  <a:pt x="1346" y="0"/>
                  <a:pt x="1361" y="15"/>
                  <a:pt x="1361" y="33"/>
                </a:cubicBezTo>
                <a:cubicBezTo>
                  <a:pt x="1361" y="52"/>
                  <a:pt x="1346" y="67"/>
                  <a:pt x="1327" y="67"/>
                </a:cubicBezTo>
                <a:close/>
                <a:moveTo>
                  <a:pt x="1194" y="67"/>
                </a:moveTo>
                <a:lnTo>
                  <a:pt x="1194" y="67"/>
                </a:lnTo>
                <a:cubicBezTo>
                  <a:pt x="1175" y="67"/>
                  <a:pt x="1161" y="52"/>
                  <a:pt x="1161" y="33"/>
                </a:cubicBezTo>
                <a:cubicBezTo>
                  <a:pt x="1161" y="15"/>
                  <a:pt x="1175" y="0"/>
                  <a:pt x="1194" y="0"/>
                </a:cubicBezTo>
                <a:cubicBezTo>
                  <a:pt x="1212" y="0"/>
                  <a:pt x="1227" y="15"/>
                  <a:pt x="1227" y="33"/>
                </a:cubicBezTo>
                <a:cubicBezTo>
                  <a:pt x="1227" y="52"/>
                  <a:pt x="1212" y="67"/>
                  <a:pt x="1194" y="67"/>
                </a:cubicBezTo>
                <a:close/>
                <a:moveTo>
                  <a:pt x="1061" y="67"/>
                </a:moveTo>
                <a:lnTo>
                  <a:pt x="1060" y="67"/>
                </a:lnTo>
                <a:cubicBezTo>
                  <a:pt x="1042" y="67"/>
                  <a:pt x="1027" y="52"/>
                  <a:pt x="1027" y="33"/>
                </a:cubicBezTo>
                <a:cubicBezTo>
                  <a:pt x="1027" y="15"/>
                  <a:pt x="1042" y="0"/>
                  <a:pt x="1060" y="0"/>
                </a:cubicBezTo>
                <a:lnTo>
                  <a:pt x="1061" y="0"/>
                </a:lnTo>
                <a:cubicBezTo>
                  <a:pt x="1079" y="0"/>
                  <a:pt x="1094" y="15"/>
                  <a:pt x="1094" y="33"/>
                </a:cubicBezTo>
                <a:cubicBezTo>
                  <a:pt x="1094" y="52"/>
                  <a:pt x="1079" y="67"/>
                  <a:pt x="1061" y="67"/>
                </a:cubicBezTo>
                <a:close/>
                <a:moveTo>
                  <a:pt x="927" y="67"/>
                </a:moveTo>
                <a:lnTo>
                  <a:pt x="927" y="67"/>
                </a:lnTo>
                <a:cubicBezTo>
                  <a:pt x="909" y="67"/>
                  <a:pt x="894" y="52"/>
                  <a:pt x="894" y="33"/>
                </a:cubicBezTo>
                <a:cubicBezTo>
                  <a:pt x="894" y="15"/>
                  <a:pt x="909" y="0"/>
                  <a:pt x="927" y="0"/>
                </a:cubicBezTo>
                <a:cubicBezTo>
                  <a:pt x="946" y="0"/>
                  <a:pt x="960" y="15"/>
                  <a:pt x="960" y="33"/>
                </a:cubicBezTo>
                <a:cubicBezTo>
                  <a:pt x="960" y="52"/>
                  <a:pt x="946" y="67"/>
                  <a:pt x="927" y="67"/>
                </a:cubicBezTo>
                <a:close/>
                <a:moveTo>
                  <a:pt x="794" y="67"/>
                </a:moveTo>
                <a:lnTo>
                  <a:pt x="794" y="67"/>
                </a:lnTo>
                <a:cubicBezTo>
                  <a:pt x="775" y="67"/>
                  <a:pt x="760" y="52"/>
                  <a:pt x="760" y="33"/>
                </a:cubicBezTo>
                <a:cubicBezTo>
                  <a:pt x="760" y="15"/>
                  <a:pt x="775" y="0"/>
                  <a:pt x="794" y="0"/>
                </a:cubicBezTo>
                <a:cubicBezTo>
                  <a:pt x="812" y="0"/>
                  <a:pt x="827" y="15"/>
                  <a:pt x="827" y="33"/>
                </a:cubicBezTo>
                <a:cubicBezTo>
                  <a:pt x="827" y="52"/>
                  <a:pt x="812" y="67"/>
                  <a:pt x="794" y="67"/>
                </a:cubicBezTo>
                <a:close/>
                <a:moveTo>
                  <a:pt x="660" y="67"/>
                </a:moveTo>
                <a:lnTo>
                  <a:pt x="660" y="67"/>
                </a:lnTo>
                <a:cubicBezTo>
                  <a:pt x="642" y="67"/>
                  <a:pt x="627" y="52"/>
                  <a:pt x="627" y="33"/>
                </a:cubicBezTo>
                <a:cubicBezTo>
                  <a:pt x="627" y="15"/>
                  <a:pt x="642" y="0"/>
                  <a:pt x="660" y="0"/>
                </a:cubicBezTo>
                <a:cubicBezTo>
                  <a:pt x="679" y="0"/>
                  <a:pt x="694" y="15"/>
                  <a:pt x="694" y="33"/>
                </a:cubicBezTo>
                <a:cubicBezTo>
                  <a:pt x="694" y="52"/>
                  <a:pt x="679" y="67"/>
                  <a:pt x="660" y="67"/>
                </a:cubicBezTo>
                <a:close/>
                <a:moveTo>
                  <a:pt x="527" y="67"/>
                </a:moveTo>
                <a:lnTo>
                  <a:pt x="527" y="67"/>
                </a:lnTo>
                <a:cubicBezTo>
                  <a:pt x="508" y="67"/>
                  <a:pt x="494" y="52"/>
                  <a:pt x="494" y="33"/>
                </a:cubicBezTo>
                <a:cubicBezTo>
                  <a:pt x="494" y="15"/>
                  <a:pt x="508" y="0"/>
                  <a:pt x="527" y="0"/>
                </a:cubicBezTo>
                <a:cubicBezTo>
                  <a:pt x="545" y="0"/>
                  <a:pt x="560" y="15"/>
                  <a:pt x="560" y="33"/>
                </a:cubicBezTo>
                <a:cubicBezTo>
                  <a:pt x="560" y="52"/>
                  <a:pt x="545" y="67"/>
                  <a:pt x="527" y="67"/>
                </a:cubicBezTo>
                <a:close/>
                <a:moveTo>
                  <a:pt x="394" y="67"/>
                </a:moveTo>
                <a:lnTo>
                  <a:pt x="394" y="67"/>
                </a:lnTo>
                <a:cubicBezTo>
                  <a:pt x="375" y="67"/>
                  <a:pt x="360" y="52"/>
                  <a:pt x="360" y="33"/>
                </a:cubicBezTo>
                <a:cubicBezTo>
                  <a:pt x="360" y="15"/>
                  <a:pt x="375" y="0"/>
                  <a:pt x="394" y="0"/>
                </a:cubicBezTo>
                <a:cubicBezTo>
                  <a:pt x="412" y="0"/>
                  <a:pt x="427" y="15"/>
                  <a:pt x="427" y="33"/>
                </a:cubicBezTo>
                <a:cubicBezTo>
                  <a:pt x="427" y="52"/>
                  <a:pt x="412" y="67"/>
                  <a:pt x="394" y="67"/>
                </a:cubicBezTo>
                <a:close/>
                <a:moveTo>
                  <a:pt x="260" y="67"/>
                </a:moveTo>
                <a:lnTo>
                  <a:pt x="260" y="67"/>
                </a:lnTo>
                <a:cubicBezTo>
                  <a:pt x="242" y="67"/>
                  <a:pt x="227" y="52"/>
                  <a:pt x="227" y="33"/>
                </a:cubicBezTo>
                <a:cubicBezTo>
                  <a:pt x="227" y="15"/>
                  <a:pt x="242" y="0"/>
                  <a:pt x="260" y="0"/>
                </a:cubicBezTo>
                <a:cubicBezTo>
                  <a:pt x="279" y="0"/>
                  <a:pt x="294" y="15"/>
                  <a:pt x="294" y="33"/>
                </a:cubicBezTo>
                <a:cubicBezTo>
                  <a:pt x="294" y="52"/>
                  <a:pt x="279" y="67"/>
                  <a:pt x="260" y="67"/>
                </a:cubicBezTo>
                <a:close/>
                <a:moveTo>
                  <a:pt x="127" y="67"/>
                </a:moveTo>
                <a:lnTo>
                  <a:pt x="127" y="67"/>
                </a:lnTo>
                <a:cubicBezTo>
                  <a:pt x="108" y="67"/>
                  <a:pt x="93" y="52"/>
                  <a:pt x="93" y="33"/>
                </a:cubicBezTo>
                <a:cubicBezTo>
                  <a:pt x="93" y="15"/>
                  <a:pt x="108" y="0"/>
                  <a:pt x="127" y="0"/>
                </a:cubicBezTo>
                <a:cubicBezTo>
                  <a:pt x="145" y="0"/>
                  <a:pt x="160" y="15"/>
                  <a:pt x="160" y="33"/>
                </a:cubicBezTo>
                <a:cubicBezTo>
                  <a:pt x="160" y="52"/>
                  <a:pt x="145" y="67"/>
                  <a:pt x="127" y="67"/>
                </a:cubicBezTo>
                <a:close/>
                <a:moveTo>
                  <a:pt x="67" y="74"/>
                </a:moveTo>
                <a:lnTo>
                  <a:pt x="67" y="74"/>
                </a:lnTo>
                <a:cubicBezTo>
                  <a:pt x="67" y="92"/>
                  <a:pt x="52" y="107"/>
                  <a:pt x="33" y="107"/>
                </a:cubicBezTo>
                <a:cubicBezTo>
                  <a:pt x="15" y="107"/>
                  <a:pt x="0" y="92"/>
                  <a:pt x="0" y="74"/>
                </a:cubicBezTo>
                <a:cubicBezTo>
                  <a:pt x="0" y="55"/>
                  <a:pt x="15" y="40"/>
                  <a:pt x="33" y="40"/>
                </a:cubicBezTo>
                <a:cubicBezTo>
                  <a:pt x="52" y="40"/>
                  <a:pt x="67" y="55"/>
                  <a:pt x="67" y="74"/>
                </a:cubicBezTo>
                <a:close/>
                <a:moveTo>
                  <a:pt x="67" y="207"/>
                </a:moveTo>
                <a:lnTo>
                  <a:pt x="67" y="207"/>
                </a:lnTo>
                <a:cubicBezTo>
                  <a:pt x="67" y="225"/>
                  <a:pt x="52" y="240"/>
                  <a:pt x="33" y="240"/>
                </a:cubicBezTo>
                <a:cubicBezTo>
                  <a:pt x="15" y="240"/>
                  <a:pt x="0" y="225"/>
                  <a:pt x="0" y="207"/>
                </a:cubicBezTo>
                <a:cubicBezTo>
                  <a:pt x="0" y="189"/>
                  <a:pt x="15" y="174"/>
                  <a:pt x="33" y="174"/>
                </a:cubicBezTo>
                <a:cubicBezTo>
                  <a:pt x="52" y="174"/>
                  <a:pt x="67" y="189"/>
                  <a:pt x="67" y="207"/>
                </a:cubicBezTo>
                <a:close/>
                <a:moveTo>
                  <a:pt x="67" y="340"/>
                </a:moveTo>
                <a:lnTo>
                  <a:pt x="67" y="340"/>
                </a:lnTo>
                <a:cubicBezTo>
                  <a:pt x="67" y="359"/>
                  <a:pt x="52" y="374"/>
                  <a:pt x="33" y="374"/>
                </a:cubicBezTo>
                <a:cubicBezTo>
                  <a:pt x="15" y="374"/>
                  <a:pt x="0" y="359"/>
                  <a:pt x="0" y="340"/>
                </a:cubicBezTo>
                <a:cubicBezTo>
                  <a:pt x="0" y="322"/>
                  <a:pt x="15" y="307"/>
                  <a:pt x="33" y="307"/>
                </a:cubicBezTo>
                <a:cubicBezTo>
                  <a:pt x="52" y="307"/>
                  <a:pt x="67" y="322"/>
                  <a:pt x="67" y="340"/>
                </a:cubicBezTo>
                <a:close/>
                <a:moveTo>
                  <a:pt x="67" y="474"/>
                </a:moveTo>
                <a:lnTo>
                  <a:pt x="67" y="474"/>
                </a:lnTo>
                <a:cubicBezTo>
                  <a:pt x="67" y="492"/>
                  <a:pt x="52" y="507"/>
                  <a:pt x="33" y="507"/>
                </a:cubicBezTo>
                <a:cubicBezTo>
                  <a:pt x="15" y="507"/>
                  <a:pt x="0" y="492"/>
                  <a:pt x="0" y="474"/>
                </a:cubicBezTo>
                <a:cubicBezTo>
                  <a:pt x="0" y="455"/>
                  <a:pt x="15" y="440"/>
                  <a:pt x="33" y="440"/>
                </a:cubicBezTo>
                <a:cubicBezTo>
                  <a:pt x="52" y="440"/>
                  <a:pt x="67" y="455"/>
                  <a:pt x="67" y="474"/>
                </a:cubicBezTo>
                <a:close/>
                <a:moveTo>
                  <a:pt x="67" y="607"/>
                </a:moveTo>
                <a:lnTo>
                  <a:pt x="67" y="607"/>
                </a:lnTo>
                <a:cubicBezTo>
                  <a:pt x="67" y="626"/>
                  <a:pt x="52" y="641"/>
                  <a:pt x="33" y="641"/>
                </a:cubicBezTo>
                <a:cubicBezTo>
                  <a:pt x="15" y="641"/>
                  <a:pt x="0" y="626"/>
                  <a:pt x="0" y="607"/>
                </a:cubicBezTo>
                <a:cubicBezTo>
                  <a:pt x="0" y="589"/>
                  <a:pt x="15" y="574"/>
                  <a:pt x="33" y="574"/>
                </a:cubicBezTo>
                <a:cubicBezTo>
                  <a:pt x="52" y="574"/>
                  <a:pt x="67" y="589"/>
                  <a:pt x="67" y="607"/>
                </a:cubicBezTo>
                <a:close/>
                <a:moveTo>
                  <a:pt x="67" y="741"/>
                </a:moveTo>
                <a:lnTo>
                  <a:pt x="67" y="741"/>
                </a:lnTo>
                <a:cubicBezTo>
                  <a:pt x="67" y="759"/>
                  <a:pt x="52" y="774"/>
                  <a:pt x="33" y="774"/>
                </a:cubicBezTo>
                <a:cubicBezTo>
                  <a:pt x="15" y="774"/>
                  <a:pt x="0" y="759"/>
                  <a:pt x="0" y="741"/>
                </a:cubicBezTo>
                <a:cubicBezTo>
                  <a:pt x="0" y="722"/>
                  <a:pt x="15" y="707"/>
                  <a:pt x="33" y="707"/>
                </a:cubicBezTo>
                <a:cubicBezTo>
                  <a:pt x="52" y="707"/>
                  <a:pt x="67" y="722"/>
                  <a:pt x="67" y="741"/>
                </a:cubicBezTo>
                <a:close/>
                <a:moveTo>
                  <a:pt x="67" y="874"/>
                </a:moveTo>
                <a:lnTo>
                  <a:pt x="67" y="874"/>
                </a:lnTo>
                <a:cubicBezTo>
                  <a:pt x="67" y="892"/>
                  <a:pt x="52" y="907"/>
                  <a:pt x="33" y="907"/>
                </a:cubicBezTo>
                <a:cubicBezTo>
                  <a:pt x="15" y="907"/>
                  <a:pt x="0" y="892"/>
                  <a:pt x="0" y="874"/>
                </a:cubicBezTo>
                <a:cubicBezTo>
                  <a:pt x="0" y="856"/>
                  <a:pt x="15" y="841"/>
                  <a:pt x="33" y="841"/>
                </a:cubicBezTo>
                <a:cubicBezTo>
                  <a:pt x="52" y="841"/>
                  <a:pt x="67" y="856"/>
                  <a:pt x="67" y="874"/>
                </a:cubicBezTo>
                <a:close/>
                <a:moveTo>
                  <a:pt x="67" y="1007"/>
                </a:moveTo>
                <a:lnTo>
                  <a:pt x="67" y="1007"/>
                </a:lnTo>
                <a:cubicBezTo>
                  <a:pt x="67" y="1026"/>
                  <a:pt x="52" y="1041"/>
                  <a:pt x="33" y="1041"/>
                </a:cubicBezTo>
                <a:cubicBezTo>
                  <a:pt x="15" y="1041"/>
                  <a:pt x="0" y="1026"/>
                  <a:pt x="0" y="1007"/>
                </a:cubicBezTo>
                <a:cubicBezTo>
                  <a:pt x="0" y="989"/>
                  <a:pt x="15" y="974"/>
                  <a:pt x="33" y="974"/>
                </a:cubicBezTo>
                <a:cubicBezTo>
                  <a:pt x="52" y="974"/>
                  <a:pt x="67" y="989"/>
                  <a:pt x="67" y="1007"/>
                </a:cubicBezTo>
                <a:close/>
                <a:moveTo>
                  <a:pt x="67" y="1141"/>
                </a:moveTo>
                <a:lnTo>
                  <a:pt x="67" y="1141"/>
                </a:lnTo>
                <a:cubicBezTo>
                  <a:pt x="67" y="1159"/>
                  <a:pt x="52" y="1174"/>
                  <a:pt x="33" y="1174"/>
                </a:cubicBezTo>
                <a:cubicBezTo>
                  <a:pt x="15" y="1174"/>
                  <a:pt x="0" y="1159"/>
                  <a:pt x="0" y="1141"/>
                </a:cubicBezTo>
                <a:cubicBezTo>
                  <a:pt x="0" y="1122"/>
                  <a:pt x="15" y="1107"/>
                  <a:pt x="33" y="1107"/>
                </a:cubicBezTo>
                <a:cubicBezTo>
                  <a:pt x="52" y="1107"/>
                  <a:pt x="67" y="1122"/>
                  <a:pt x="67" y="1141"/>
                </a:cubicBezTo>
                <a:close/>
                <a:moveTo>
                  <a:pt x="67" y="1274"/>
                </a:moveTo>
                <a:lnTo>
                  <a:pt x="67" y="1274"/>
                </a:lnTo>
                <a:cubicBezTo>
                  <a:pt x="67" y="1293"/>
                  <a:pt x="52" y="1308"/>
                  <a:pt x="33" y="1308"/>
                </a:cubicBezTo>
                <a:cubicBezTo>
                  <a:pt x="15" y="1308"/>
                  <a:pt x="0" y="1293"/>
                  <a:pt x="0" y="1274"/>
                </a:cubicBezTo>
                <a:cubicBezTo>
                  <a:pt x="0" y="1256"/>
                  <a:pt x="15" y="1241"/>
                  <a:pt x="33" y="1241"/>
                </a:cubicBezTo>
                <a:cubicBezTo>
                  <a:pt x="52" y="1241"/>
                  <a:pt x="67" y="1256"/>
                  <a:pt x="67" y="1274"/>
                </a:cubicBezTo>
                <a:close/>
                <a:moveTo>
                  <a:pt x="67" y="1408"/>
                </a:moveTo>
                <a:lnTo>
                  <a:pt x="67" y="1408"/>
                </a:lnTo>
                <a:cubicBezTo>
                  <a:pt x="67" y="1426"/>
                  <a:pt x="52" y="1441"/>
                  <a:pt x="33" y="1441"/>
                </a:cubicBezTo>
                <a:cubicBezTo>
                  <a:pt x="15" y="1441"/>
                  <a:pt x="0" y="1426"/>
                  <a:pt x="0" y="1408"/>
                </a:cubicBezTo>
                <a:cubicBezTo>
                  <a:pt x="0" y="1389"/>
                  <a:pt x="15" y="1374"/>
                  <a:pt x="33" y="1374"/>
                </a:cubicBezTo>
                <a:cubicBezTo>
                  <a:pt x="52" y="1374"/>
                  <a:pt x="67" y="1389"/>
                  <a:pt x="67" y="1408"/>
                </a:cubicBezTo>
                <a:close/>
                <a:moveTo>
                  <a:pt x="67" y="1541"/>
                </a:moveTo>
                <a:lnTo>
                  <a:pt x="67" y="1541"/>
                </a:lnTo>
                <a:cubicBezTo>
                  <a:pt x="67" y="1559"/>
                  <a:pt x="52" y="1574"/>
                  <a:pt x="33" y="1574"/>
                </a:cubicBezTo>
                <a:cubicBezTo>
                  <a:pt x="15" y="1574"/>
                  <a:pt x="0" y="1559"/>
                  <a:pt x="0" y="1541"/>
                </a:cubicBezTo>
                <a:cubicBezTo>
                  <a:pt x="0" y="1523"/>
                  <a:pt x="15" y="1508"/>
                  <a:pt x="33" y="1508"/>
                </a:cubicBezTo>
                <a:cubicBezTo>
                  <a:pt x="52" y="1508"/>
                  <a:pt x="67" y="1523"/>
                  <a:pt x="67" y="1541"/>
                </a:cubicBezTo>
                <a:close/>
                <a:moveTo>
                  <a:pt x="67" y="1674"/>
                </a:moveTo>
                <a:lnTo>
                  <a:pt x="67" y="1674"/>
                </a:lnTo>
                <a:cubicBezTo>
                  <a:pt x="67" y="1693"/>
                  <a:pt x="52" y="1708"/>
                  <a:pt x="33" y="1708"/>
                </a:cubicBezTo>
                <a:cubicBezTo>
                  <a:pt x="15" y="1708"/>
                  <a:pt x="0" y="1693"/>
                  <a:pt x="0" y="1674"/>
                </a:cubicBezTo>
                <a:cubicBezTo>
                  <a:pt x="0" y="1656"/>
                  <a:pt x="15" y="1641"/>
                  <a:pt x="33" y="1641"/>
                </a:cubicBezTo>
                <a:cubicBezTo>
                  <a:pt x="52" y="1641"/>
                  <a:pt x="67" y="1656"/>
                  <a:pt x="67" y="1674"/>
                </a:cubicBezTo>
                <a:close/>
                <a:moveTo>
                  <a:pt x="67" y="1808"/>
                </a:moveTo>
                <a:lnTo>
                  <a:pt x="67" y="1808"/>
                </a:lnTo>
                <a:cubicBezTo>
                  <a:pt x="67" y="1826"/>
                  <a:pt x="52" y="1841"/>
                  <a:pt x="33" y="1841"/>
                </a:cubicBezTo>
                <a:cubicBezTo>
                  <a:pt x="15" y="1841"/>
                  <a:pt x="0" y="1826"/>
                  <a:pt x="0" y="1808"/>
                </a:cubicBezTo>
                <a:cubicBezTo>
                  <a:pt x="0" y="1789"/>
                  <a:pt x="15" y="1774"/>
                  <a:pt x="33" y="1774"/>
                </a:cubicBezTo>
                <a:cubicBezTo>
                  <a:pt x="52" y="1774"/>
                  <a:pt x="67" y="1789"/>
                  <a:pt x="67" y="1808"/>
                </a:cubicBezTo>
                <a:close/>
                <a:moveTo>
                  <a:pt x="67" y="1941"/>
                </a:moveTo>
                <a:lnTo>
                  <a:pt x="67" y="1941"/>
                </a:lnTo>
                <a:cubicBezTo>
                  <a:pt x="67" y="1960"/>
                  <a:pt x="52" y="1975"/>
                  <a:pt x="33" y="1975"/>
                </a:cubicBezTo>
                <a:cubicBezTo>
                  <a:pt x="15" y="1975"/>
                  <a:pt x="0" y="1960"/>
                  <a:pt x="0" y="1941"/>
                </a:cubicBezTo>
                <a:cubicBezTo>
                  <a:pt x="0" y="1923"/>
                  <a:pt x="15" y="1908"/>
                  <a:pt x="33" y="1908"/>
                </a:cubicBezTo>
                <a:cubicBezTo>
                  <a:pt x="52" y="1908"/>
                  <a:pt x="67" y="1923"/>
                  <a:pt x="67" y="1941"/>
                </a:cubicBezTo>
                <a:close/>
                <a:moveTo>
                  <a:pt x="67" y="2075"/>
                </a:moveTo>
                <a:lnTo>
                  <a:pt x="67" y="2075"/>
                </a:lnTo>
                <a:cubicBezTo>
                  <a:pt x="67" y="2093"/>
                  <a:pt x="52" y="2108"/>
                  <a:pt x="33" y="2108"/>
                </a:cubicBezTo>
                <a:cubicBezTo>
                  <a:pt x="15" y="2108"/>
                  <a:pt x="0" y="2093"/>
                  <a:pt x="0" y="2075"/>
                </a:cubicBezTo>
                <a:cubicBezTo>
                  <a:pt x="0" y="2056"/>
                  <a:pt x="15" y="2041"/>
                  <a:pt x="33" y="2041"/>
                </a:cubicBezTo>
                <a:cubicBezTo>
                  <a:pt x="52" y="2041"/>
                  <a:pt x="67" y="2056"/>
                  <a:pt x="67" y="2075"/>
                </a:cubicBezTo>
                <a:close/>
                <a:moveTo>
                  <a:pt x="67" y="2208"/>
                </a:moveTo>
                <a:lnTo>
                  <a:pt x="67" y="2208"/>
                </a:lnTo>
                <a:cubicBezTo>
                  <a:pt x="67" y="2226"/>
                  <a:pt x="52" y="2241"/>
                  <a:pt x="33" y="2241"/>
                </a:cubicBezTo>
                <a:cubicBezTo>
                  <a:pt x="15" y="2241"/>
                  <a:pt x="0" y="2226"/>
                  <a:pt x="0" y="2208"/>
                </a:cubicBezTo>
                <a:cubicBezTo>
                  <a:pt x="0" y="2190"/>
                  <a:pt x="15" y="2175"/>
                  <a:pt x="33" y="2175"/>
                </a:cubicBezTo>
                <a:cubicBezTo>
                  <a:pt x="52" y="2175"/>
                  <a:pt x="67" y="2190"/>
                  <a:pt x="67" y="2208"/>
                </a:cubicBezTo>
                <a:close/>
                <a:moveTo>
                  <a:pt x="67" y="2341"/>
                </a:moveTo>
                <a:lnTo>
                  <a:pt x="67" y="2341"/>
                </a:lnTo>
                <a:cubicBezTo>
                  <a:pt x="67" y="2360"/>
                  <a:pt x="52" y="2375"/>
                  <a:pt x="33" y="2375"/>
                </a:cubicBezTo>
                <a:cubicBezTo>
                  <a:pt x="15" y="2375"/>
                  <a:pt x="0" y="2360"/>
                  <a:pt x="0" y="2341"/>
                </a:cubicBezTo>
                <a:cubicBezTo>
                  <a:pt x="0" y="2323"/>
                  <a:pt x="15" y="2308"/>
                  <a:pt x="33" y="2308"/>
                </a:cubicBezTo>
                <a:cubicBezTo>
                  <a:pt x="52" y="2308"/>
                  <a:pt x="67" y="2323"/>
                  <a:pt x="67" y="2341"/>
                </a:cubicBezTo>
                <a:close/>
                <a:moveTo>
                  <a:pt x="67" y="2475"/>
                </a:moveTo>
                <a:lnTo>
                  <a:pt x="67" y="2475"/>
                </a:lnTo>
                <a:cubicBezTo>
                  <a:pt x="67" y="2493"/>
                  <a:pt x="52" y="2508"/>
                  <a:pt x="33" y="2508"/>
                </a:cubicBezTo>
                <a:cubicBezTo>
                  <a:pt x="15" y="2508"/>
                  <a:pt x="0" y="2493"/>
                  <a:pt x="0" y="2475"/>
                </a:cubicBezTo>
                <a:cubicBezTo>
                  <a:pt x="0" y="2456"/>
                  <a:pt x="15" y="2441"/>
                  <a:pt x="33" y="2441"/>
                </a:cubicBezTo>
                <a:cubicBezTo>
                  <a:pt x="52" y="2441"/>
                  <a:pt x="67" y="2456"/>
                  <a:pt x="67" y="2475"/>
                </a:cubicBezTo>
                <a:close/>
                <a:moveTo>
                  <a:pt x="67" y="2608"/>
                </a:moveTo>
                <a:lnTo>
                  <a:pt x="67" y="2608"/>
                </a:lnTo>
                <a:cubicBezTo>
                  <a:pt x="67" y="2627"/>
                  <a:pt x="52" y="2642"/>
                  <a:pt x="33" y="2642"/>
                </a:cubicBezTo>
                <a:cubicBezTo>
                  <a:pt x="15" y="2642"/>
                  <a:pt x="0" y="2627"/>
                  <a:pt x="0" y="2608"/>
                </a:cubicBezTo>
                <a:cubicBezTo>
                  <a:pt x="0" y="2590"/>
                  <a:pt x="15" y="2575"/>
                  <a:pt x="33" y="2575"/>
                </a:cubicBezTo>
                <a:cubicBezTo>
                  <a:pt x="52" y="2575"/>
                  <a:pt x="67" y="2590"/>
                  <a:pt x="67" y="2608"/>
                </a:cubicBezTo>
                <a:close/>
                <a:moveTo>
                  <a:pt x="67" y="2742"/>
                </a:moveTo>
                <a:lnTo>
                  <a:pt x="67" y="2742"/>
                </a:lnTo>
                <a:cubicBezTo>
                  <a:pt x="67" y="2760"/>
                  <a:pt x="52" y="2775"/>
                  <a:pt x="33" y="2775"/>
                </a:cubicBezTo>
                <a:cubicBezTo>
                  <a:pt x="15" y="2775"/>
                  <a:pt x="0" y="2760"/>
                  <a:pt x="0" y="2742"/>
                </a:cubicBezTo>
                <a:cubicBezTo>
                  <a:pt x="0" y="2723"/>
                  <a:pt x="15" y="2708"/>
                  <a:pt x="33" y="2708"/>
                </a:cubicBezTo>
                <a:cubicBezTo>
                  <a:pt x="52" y="2708"/>
                  <a:pt x="67" y="2723"/>
                  <a:pt x="67" y="2742"/>
                </a:cubicBezTo>
                <a:close/>
                <a:moveTo>
                  <a:pt x="67" y="2875"/>
                </a:moveTo>
                <a:lnTo>
                  <a:pt x="67" y="2875"/>
                </a:lnTo>
                <a:cubicBezTo>
                  <a:pt x="67" y="2893"/>
                  <a:pt x="52" y="2908"/>
                  <a:pt x="33" y="2908"/>
                </a:cubicBezTo>
                <a:cubicBezTo>
                  <a:pt x="15" y="2908"/>
                  <a:pt x="0" y="2893"/>
                  <a:pt x="0" y="2875"/>
                </a:cubicBezTo>
                <a:cubicBezTo>
                  <a:pt x="0" y="2857"/>
                  <a:pt x="15" y="2842"/>
                  <a:pt x="33" y="2842"/>
                </a:cubicBezTo>
                <a:cubicBezTo>
                  <a:pt x="52" y="2842"/>
                  <a:pt x="67" y="2857"/>
                  <a:pt x="67" y="2875"/>
                </a:cubicBezTo>
                <a:close/>
                <a:moveTo>
                  <a:pt x="67" y="3008"/>
                </a:moveTo>
                <a:lnTo>
                  <a:pt x="67" y="3008"/>
                </a:lnTo>
                <a:cubicBezTo>
                  <a:pt x="67" y="3027"/>
                  <a:pt x="52" y="3042"/>
                  <a:pt x="33" y="3042"/>
                </a:cubicBezTo>
                <a:cubicBezTo>
                  <a:pt x="15" y="3042"/>
                  <a:pt x="0" y="3027"/>
                  <a:pt x="0" y="3008"/>
                </a:cubicBezTo>
                <a:cubicBezTo>
                  <a:pt x="0" y="2990"/>
                  <a:pt x="15" y="2975"/>
                  <a:pt x="33" y="2975"/>
                </a:cubicBezTo>
                <a:cubicBezTo>
                  <a:pt x="52" y="2975"/>
                  <a:pt x="67" y="2990"/>
                  <a:pt x="67" y="3008"/>
                </a:cubicBezTo>
                <a:close/>
                <a:moveTo>
                  <a:pt x="67" y="3142"/>
                </a:moveTo>
                <a:lnTo>
                  <a:pt x="67" y="3142"/>
                </a:lnTo>
                <a:cubicBezTo>
                  <a:pt x="67" y="3160"/>
                  <a:pt x="52" y="3175"/>
                  <a:pt x="33" y="3175"/>
                </a:cubicBezTo>
                <a:cubicBezTo>
                  <a:pt x="15" y="3175"/>
                  <a:pt x="0" y="3160"/>
                  <a:pt x="0" y="3142"/>
                </a:cubicBezTo>
                <a:cubicBezTo>
                  <a:pt x="0" y="3123"/>
                  <a:pt x="15" y="3108"/>
                  <a:pt x="33" y="3108"/>
                </a:cubicBezTo>
                <a:cubicBezTo>
                  <a:pt x="52" y="3108"/>
                  <a:pt x="67" y="3123"/>
                  <a:pt x="67" y="3142"/>
                </a:cubicBezTo>
                <a:close/>
                <a:moveTo>
                  <a:pt x="67" y="3275"/>
                </a:moveTo>
                <a:lnTo>
                  <a:pt x="67" y="3275"/>
                </a:lnTo>
                <a:cubicBezTo>
                  <a:pt x="67" y="3294"/>
                  <a:pt x="52" y="3309"/>
                  <a:pt x="33" y="3309"/>
                </a:cubicBezTo>
                <a:cubicBezTo>
                  <a:pt x="15" y="3309"/>
                  <a:pt x="0" y="3294"/>
                  <a:pt x="0" y="3275"/>
                </a:cubicBezTo>
                <a:cubicBezTo>
                  <a:pt x="0" y="3257"/>
                  <a:pt x="15" y="3242"/>
                  <a:pt x="33" y="3242"/>
                </a:cubicBezTo>
                <a:cubicBezTo>
                  <a:pt x="52" y="3242"/>
                  <a:pt x="67" y="3257"/>
                  <a:pt x="67" y="3275"/>
                </a:cubicBezTo>
                <a:close/>
                <a:moveTo>
                  <a:pt x="67" y="3409"/>
                </a:moveTo>
                <a:lnTo>
                  <a:pt x="67" y="3409"/>
                </a:lnTo>
                <a:cubicBezTo>
                  <a:pt x="67" y="3427"/>
                  <a:pt x="52" y="3442"/>
                  <a:pt x="33" y="3442"/>
                </a:cubicBezTo>
                <a:cubicBezTo>
                  <a:pt x="15" y="3442"/>
                  <a:pt x="0" y="3427"/>
                  <a:pt x="0" y="3409"/>
                </a:cubicBezTo>
                <a:cubicBezTo>
                  <a:pt x="0" y="3390"/>
                  <a:pt x="15" y="3375"/>
                  <a:pt x="33" y="3375"/>
                </a:cubicBezTo>
                <a:cubicBezTo>
                  <a:pt x="52" y="3375"/>
                  <a:pt x="67" y="3390"/>
                  <a:pt x="67" y="3409"/>
                </a:cubicBezTo>
                <a:close/>
                <a:moveTo>
                  <a:pt x="67" y="3542"/>
                </a:moveTo>
                <a:lnTo>
                  <a:pt x="67" y="3542"/>
                </a:lnTo>
                <a:cubicBezTo>
                  <a:pt x="67" y="3560"/>
                  <a:pt x="52" y="3575"/>
                  <a:pt x="33" y="3575"/>
                </a:cubicBezTo>
                <a:cubicBezTo>
                  <a:pt x="15" y="3575"/>
                  <a:pt x="0" y="3560"/>
                  <a:pt x="0" y="3542"/>
                </a:cubicBezTo>
                <a:cubicBezTo>
                  <a:pt x="0" y="3524"/>
                  <a:pt x="15" y="3509"/>
                  <a:pt x="33" y="3509"/>
                </a:cubicBezTo>
                <a:cubicBezTo>
                  <a:pt x="52" y="3509"/>
                  <a:pt x="67" y="3524"/>
                  <a:pt x="67" y="3542"/>
                </a:cubicBezTo>
                <a:close/>
                <a:moveTo>
                  <a:pt x="67" y="3675"/>
                </a:moveTo>
                <a:lnTo>
                  <a:pt x="67" y="3675"/>
                </a:lnTo>
                <a:cubicBezTo>
                  <a:pt x="67" y="3694"/>
                  <a:pt x="52" y="3709"/>
                  <a:pt x="33" y="3709"/>
                </a:cubicBezTo>
                <a:cubicBezTo>
                  <a:pt x="15" y="3709"/>
                  <a:pt x="0" y="3694"/>
                  <a:pt x="0" y="3675"/>
                </a:cubicBezTo>
                <a:cubicBezTo>
                  <a:pt x="0" y="3657"/>
                  <a:pt x="15" y="3642"/>
                  <a:pt x="33" y="3642"/>
                </a:cubicBezTo>
                <a:cubicBezTo>
                  <a:pt x="52" y="3642"/>
                  <a:pt x="67" y="3657"/>
                  <a:pt x="67" y="3675"/>
                </a:cubicBezTo>
                <a:close/>
                <a:moveTo>
                  <a:pt x="67" y="3809"/>
                </a:moveTo>
                <a:lnTo>
                  <a:pt x="67" y="3809"/>
                </a:lnTo>
                <a:cubicBezTo>
                  <a:pt x="67" y="3827"/>
                  <a:pt x="52" y="3842"/>
                  <a:pt x="33" y="3842"/>
                </a:cubicBezTo>
                <a:cubicBezTo>
                  <a:pt x="15" y="3842"/>
                  <a:pt x="0" y="3827"/>
                  <a:pt x="0" y="3809"/>
                </a:cubicBezTo>
                <a:cubicBezTo>
                  <a:pt x="0" y="3790"/>
                  <a:pt x="15" y="3775"/>
                  <a:pt x="33" y="3775"/>
                </a:cubicBezTo>
                <a:cubicBezTo>
                  <a:pt x="52" y="3775"/>
                  <a:pt x="67" y="3790"/>
                  <a:pt x="67" y="3809"/>
                </a:cubicBezTo>
                <a:close/>
                <a:moveTo>
                  <a:pt x="67" y="3942"/>
                </a:moveTo>
                <a:lnTo>
                  <a:pt x="67" y="3942"/>
                </a:lnTo>
                <a:cubicBezTo>
                  <a:pt x="67" y="3961"/>
                  <a:pt x="52" y="3976"/>
                  <a:pt x="33" y="3976"/>
                </a:cubicBezTo>
                <a:cubicBezTo>
                  <a:pt x="15" y="3976"/>
                  <a:pt x="0" y="3961"/>
                  <a:pt x="0" y="3942"/>
                </a:cubicBezTo>
                <a:cubicBezTo>
                  <a:pt x="0" y="3924"/>
                  <a:pt x="15" y="3909"/>
                  <a:pt x="33" y="3909"/>
                </a:cubicBezTo>
                <a:cubicBezTo>
                  <a:pt x="52" y="3909"/>
                  <a:pt x="67" y="3924"/>
                  <a:pt x="67" y="3942"/>
                </a:cubicBezTo>
                <a:close/>
                <a:moveTo>
                  <a:pt x="67" y="4076"/>
                </a:moveTo>
                <a:lnTo>
                  <a:pt x="67" y="4076"/>
                </a:lnTo>
                <a:cubicBezTo>
                  <a:pt x="67" y="4094"/>
                  <a:pt x="52" y="4109"/>
                  <a:pt x="33" y="4109"/>
                </a:cubicBezTo>
                <a:cubicBezTo>
                  <a:pt x="15" y="4109"/>
                  <a:pt x="0" y="4094"/>
                  <a:pt x="0" y="4076"/>
                </a:cubicBezTo>
                <a:cubicBezTo>
                  <a:pt x="0" y="4057"/>
                  <a:pt x="15" y="4042"/>
                  <a:pt x="33" y="4042"/>
                </a:cubicBezTo>
                <a:cubicBezTo>
                  <a:pt x="52" y="4042"/>
                  <a:pt x="67" y="4057"/>
                  <a:pt x="67" y="4076"/>
                </a:cubicBezTo>
                <a:close/>
                <a:moveTo>
                  <a:pt x="67" y="4209"/>
                </a:moveTo>
                <a:lnTo>
                  <a:pt x="67" y="4209"/>
                </a:lnTo>
                <a:cubicBezTo>
                  <a:pt x="67" y="4227"/>
                  <a:pt x="52" y="4242"/>
                  <a:pt x="33" y="4242"/>
                </a:cubicBezTo>
                <a:cubicBezTo>
                  <a:pt x="15" y="4242"/>
                  <a:pt x="0" y="4227"/>
                  <a:pt x="0" y="4209"/>
                </a:cubicBezTo>
                <a:cubicBezTo>
                  <a:pt x="0" y="4191"/>
                  <a:pt x="15" y="4176"/>
                  <a:pt x="33" y="4176"/>
                </a:cubicBezTo>
                <a:cubicBezTo>
                  <a:pt x="52" y="4176"/>
                  <a:pt x="67" y="4191"/>
                  <a:pt x="67" y="4209"/>
                </a:cubicBezTo>
                <a:close/>
                <a:moveTo>
                  <a:pt x="67" y="4342"/>
                </a:moveTo>
                <a:lnTo>
                  <a:pt x="67" y="4342"/>
                </a:lnTo>
                <a:cubicBezTo>
                  <a:pt x="67" y="4361"/>
                  <a:pt x="52" y="4376"/>
                  <a:pt x="33" y="4376"/>
                </a:cubicBezTo>
                <a:cubicBezTo>
                  <a:pt x="15" y="4376"/>
                  <a:pt x="0" y="4361"/>
                  <a:pt x="0" y="4342"/>
                </a:cubicBezTo>
                <a:cubicBezTo>
                  <a:pt x="0" y="4324"/>
                  <a:pt x="15" y="4309"/>
                  <a:pt x="33" y="4309"/>
                </a:cubicBezTo>
                <a:cubicBezTo>
                  <a:pt x="52" y="4309"/>
                  <a:pt x="67" y="4324"/>
                  <a:pt x="67" y="4342"/>
                </a:cubicBezTo>
                <a:close/>
                <a:moveTo>
                  <a:pt x="67" y="4476"/>
                </a:moveTo>
                <a:lnTo>
                  <a:pt x="67" y="4476"/>
                </a:lnTo>
                <a:cubicBezTo>
                  <a:pt x="67" y="4494"/>
                  <a:pt x="52" y="4509"/>
                  <a:pt x="33" y="4509"/>
                </a:cubicBezTo>
                <a:cubicBezTo>
                  <a:pt x="15" y="4509"/>
                  <a:pt x="0" y="4494"/>
                  <a:pt x="0" y="4476"/>
                </a:cubicBezTo>
                <a:cubicBezTo>
                  <a:pt x="0" y="4457"/>
                  <a:pt x="15" y="4442"/>
                  <a:pt x="33" y="4442"/>
                </a:cubicBezTo>
                <a:cubicBezTo>
                  <a:pt x="52" y="4442"/>
                  <a:pt x="67" y="4457"/>
                  <a:pt x="67" y="4476"/>
                </a:cubicBezTo>
                <a:close/>
                <a:moveTo>
                  <a:pt x="67" y="4609"/>
                </a:moveTo>
                <a:lnTo>
                  <a:pt x="67" y="4609"/>
                </a:lnTo>
                <a:cubicBezTo>
                  <a:pt x="67" y="4628"/>
                  <a:pt x="52" y="4643"/>
                  <a:pt x="33" y="4643"/>
                </a:cubicBezTo>
                <a:cubicBezTo>
                  <a:pt x="15" y="4643"/>
                  <a:pt x="0" y="4628"/>
                  <a:pt x="0" y="4609"/>
                </a:cubicBezTo>
                <a:cubicBezTo>
                  <a:pt x="0" y="4591"/>
                  <a:pt x="15" y="4576"/>
                  <a:pt x="33" y="4576"/>
                </a:cubicBezTo>
                <a:cubicBezTo>
                  <a:pt x="52" y="4576"/>
                  <a:pt x="67" y="4591"/>
                  <a:pt x="67" y="4609"/>
                </a:cubicBezTo>
                <a:close/>
                <a:moveTo>
                  <a:pt x="67" y="4743"/>
                </a:moveTo>
                <a:lnTo>
                  <a:pt x="67" y="4743"/>
                </a:lnTo>
                <a:cubicBezTo>
                  <a:pt x="67" y="4761"/>
                  <a:pt x="52" y="4776"/>
                  <a:pt x="33" y="4776"/>
                </a:cubicBezTo>
                <a:cubicBezTo>
                  <a:pt x="15" y="4776"/>
                  <a:pt x="0" y="4761"/>
                  <a:pt x="0" y="4743"/>
                </a:cubicBezTo>
                <a:cubicBezTo>
                  <a:pt x="0" y="4724"/>
                  <a:pt x="15" y="4709"/>
                  <a:pt x="33" y="4709"/>
                </a:cubicBezTo>
                <a:cubicBezTo>
                  <a:pt x="52" y="4709"/>
                  <a:pt x="67" y="4724"/>
                  <a:pt x="67" y="4743"/>
                </a:cubicBezTo>
                <a:close/>
                <a:moveTo>
                  <a:pt x="67" y="4876"/>
                </a:moveTo>
                <a:lnTo>
                  <a:pt x="67" y="4876"/>
                </a:lnTo>
                <a:cubicBezTo>
                  <a:pt x="67" y="4894"/>
                  <a:pt x="52" y="4909"/>
                  <a:pt x="33" y="4909"/>
                </a:cubicBezTo>
                <a:cubicBezTo>
                  <a:pt x="15" y="4909"/>
                  <a:pt x="0" y="4894"/>
                  <a:pt x="0" y="4876"/>
                </a:cubicBezTo>
                <a:cubicBezTo>
                  <a:pt x="0" y="4858"/>
                  <a:pt x="15" y="4843"/>
                  <a:pt x="33" y="4843"/>
                </a:cubicBezTo>
                <a:cubicBezTo>
                  <a:pt x="52" y="4843"/>
                  <a:pt x="67" y="4858"/>
                  <a:pt x="67" y="4876"/>
                </a:cubicBezTo>
                <a:close/>
                <a:moveTo>
                  <a:pt x="67" y="5009"/>
                </a:moveTo>
                <a:lnTo>
                  <a:pt x="67" y="5009"/>
                </a:lnTo>
                <a:cubicBezTo>
                  <a:pt x="67" y="5028"/>
                  <a:pt x="52" y="5043"/>
                  <a:pt x="33" y="5043"/>
                </a:cubicBezTo>
                <a:cubicBezTo>
                  <a:pt x="15" y="5043"/>
                  <a:pt x="0" y="5028"/>
                  <a:pt x="0" y="5009"/>
                </a:cubicBezTo>
                <a:cubicBezTo>
                  <a:pt x="0" y="4991"/>
                  <a:pt x="15" y="4976"/>
                  <a:pt x="33" y="4976"/>
                </a:cubicBezTo>
                <a:cubicBezTo>
                  <a:pt x="52" y="4976"/>
                  <a:pt x="67" y="4991"/>
                  <a:pt x="67" y="5009"/>
                </a:cubicBezTo>
                <a:close/>
                <a:moveTo>
                  <a:pt x="67" y="5143"/>
                </a:moveTo>
                <a:lnTo>
                  <a:pt x="67" y="5143"/>
                </a:lnTo>
                <a:cubicBezTo>
                  <a:pt x="67" y="5161"/>
                  <a:pt x="52" y="5176"/>
                  <a:pt x="33" y="5176"/>
                </a:cubicBezTo>
                <a:cubicBezTo>
                  <a:pt x="15" y="5176"/>
                  <a:pt x="0" y="5161"/>
                  <a:pt x="0" y="5143"/>
                </a:cubicBezTo>
                <a:cubicBezTo>
                  <a:pt x="0" y="5124"/>
                  <a:pt x="15" y="5109"/>
                  <a:pt x="33" y="5109"/>
                </a:cubicBezTo>
                <a:cubicBezTo>
                  <a:pt x="52" y="5109"/>
                  <a:pt x="67" y="5124"/>
                  <a:pt x="67" y="5143"/>
                </a:cubicBezTo>
                <a:close/>
                <a:moveTo>
                  <a:pt x="67" y="5276"/>
                </a:moveTo>
                <a:lnTo>
                  <a:pt x="67" y="5276"/>
                </a:lnTo>
                <a:cubicBezTo>
                  <a:pt x="67" y="5295"/>
                  <a:pt x="52" y="5310"/>
                  <a:pt x="33" y="5310"/>
                </a:cubicBezTo>
                <a:cubicBezTo>
                  <a:pt x="15" y="5310"/>
                  <a:pt x="0" y="5295"/>
                  <a:pt x="0" y="5276"/>
                </a:cubicBezTo>
                <a:cubicBezTo>
                  <a:pt x="0" y="5258"/>
                  <a:pt x="15" y="5243"/>
                  <a:pt x="33" y="5243"/>
                </a:cubicBezTo>
                <a:cubicBezTo>
                  <a:pt x="52" y="5243"/>
                  <a:pt x="67" y="5258"/>
                  <a:pt x="67" y="5276"/>
                </a:cubicBezTo>
                <a:close/>
                <a:moveTo>
                  <a:pt x="67" y="5410"/>
                </a:moveTo>
                <a:lnTo>
                  <a:pt x="67" y="5410"/>
                </a:lnTo>
                <a:cubicBezTo>
                  <a:pt x="67" y="5428"/>
                  <a:pt x="52" y="5443"/>
                  <a:pt x="33" y="5443"/>
                </a:cubicBezTo>
                <a:cubicBezTo>
                  <a:pt x="15" y="5443"/>
                  <a:pt x="0" y="5428"/>
                  <a:pt x="0" y="5410"/>
                </a:cubicBezTo>
                <a:cubicBezTo>
                  <a:pt x="0" y="5391"/>
                  <a:pt x="15" y="5376"/>
                  <a:pt x="33" y="5376"/>
                </a:cubicBezTo>
                <a:cubicBezTo>
                  <a:pt x="52" y="5376"/>
                  <a:pt x="67" y="5391"/>
                  <a:pt x="67" y="5410"/>
                </a:cubicBezTo>
                <a:close/>
                <a:moveTo>
                  <a:pt x="67" y="5543"/>
                </a:moveTo>
                <a:lnTo>
                  <a:pt x="67" y="5543"/>
                </a:lnTo>
                <a:cubicBezTo>
                  <a:pt x="67" y="5561"/>
                  <a:pt x="52" y="5576"/>
                  <a:pt x="33" y="5576"/>
                </a:cubicBezTo>
                <a:cubicBezTo>
                  <a:pt x="15" y="5576"/>
                  <a:pt x="0" y="5561"/>
                  <a:pt x="0" y="5543"/>
                </a:cubicBezTo>
                <a:cubicBezTo>
                  <a:pt x="0" y="5525"/>
                  <a:pt x="15" y="5510"/>
                  <a:pt x="33" y="5510"/>
                </a:cubicBezTo>
                <a:cubicBezTo>
                  <a:pt x="52" y="5510"/>
                  <a:pt x="67" y="5525"/>
                  <a:pt x="67" y="5543"/>
                </a:cubicBezTo>
                <a:close/>
                <a:moveTo>
                  <a:pt x="67" y="5676"/>
                </a:moveTo>
                <a:lnTo>
                  <a:pt x="67" y="5676"/>
                </a:lnTo>
                <a:cubicBezTo>
                  <a:pt x="67" y="5695"/>
                  <a:pt x="52" y="5710"/>
                  <a:pt x="33" y="5710"/>
                </a:cubicBezTo>
                <a:cubicBezTo>
                  <a:pt x="15" y="5710"/>
                  <a:pt x="0" y="5695"/>
                  <a:pt x="0" y="5676"/>
                </a:cubicBezTo>
                <a:cubicBezTo>
                  <a:pt x="0" y="5658"/>
                  <a:pt x="15" y="5643"/>
                  <a:pt x="33" y="5643"/>
                </a:cubicBezTo>
                <a:cubicBezTo>
                  <a:pt x="52" y="5643"/>
                  <a:pt x="67" y="5658"/>
                  <a:pt x="67" y="5676"/>
                </a:cubicBezTo>
                <a:close/>
                <a:moveTo>
                  <a:pt x="67" y="5810"/>
                </a:moveTo>
                <a:lnTo>
                  <a:pt x="67" y="5810"/>
                </a:lnTo>
                <a:cubicBezTo>
                  <a:pt x="67" y="5828"/>
                  <a:pt x="52" y="5843"/>
                  <a:pt x="33" y="5843"/>
                </a:cubicBezTo>
                <a:cubicBezTo>
                  <a:pt x="15" y="5843"/>
                  <a:pt x="0" y="5828"/>
                  <a:pt x="0" y="5810"/>
                </a:cubicBezTo>
                <a:cubicBezTo>
                  <a:pt x="0" y="5791"/>
                  <a:pt x="15" y="5776"/>
                  <a:pt x="33" y="5776"/>
                </a:cubicBezTo>
                <a:cubicBezTo>
                  <a:pt x="52" y="5776"/>
                  <a:pt x="67" y="5791"/>
                  <a:pt x="67" y="5810"/>
                </a:cubicBezTo>
                <a:close/>
                <a:moveTo>
                  <a:pt x="67" y="5943"/>
                </a:moveTo>
                <a:lnTo>
                  <a:pt x="67" y="5943"/>
                </a:lnTo>
                <a:cubicBezTo>
                  <a:pt x="67" y="5962"/>
                  <a:pt x="52" y="5977"/>
                  <a:pt x="33" y="5977"/>
                </a:cubicBezTo>
                <a:cubicBezTo>
                  <a:pt x="15" y="5977"/>
                  <a:pt x="0" y="5962"/>
                  <a:pt x="0" y="5943"/>
                </a:cubicBezTo>
                <a:cubicBezTo>
                  <a:pt x="0" y="5925"/>
                  <a:pt x="15" y="5910"/>
                  <a:pt x="33" y="5910"/>
                </a:cubicBezTo>
                <a:cubicBezTo>
                  <a:pt x="52" y="5910"/>
                  <a:pt x="67" y="5925"/>
                  <a:pt x="67" y="5943"/>
                </a:cubicBezTo>
                <a:close/>
                <a:moveTo>
                  <a:pt x="67" y="6077"/>
                </a:moveTo>
                <a:lnTo>
                  <a:pt x="67" y="6077"/>
                </a:lnTo>
                <a:cubicBezTo>
                  <a:pt x="67" y="6095"/>
                  <a:pt x="52" y="6110"/>
                  <a:pt x="33" y="6110"/>
                </a:cubicBezTo>
                <a:cubicBezTo>
                  <a:pt x="15" y="6110"/>
                  <a:pt x="0" y="6095"/>
                  <a:pt x="0" y="6077"/>
                </a:cubicBezTo>
                <a:cubicBezTo>
                  <a:pt x="0" y="6058"/>
                  <a:pt x="15" y="6043"/>
                  <a:pt x="33" y="6043"/>
                </a:cubicBezTo>
                <a:cubicBezTo>
                  <a:pt x="52" y="6043"/>
                  <a:pt x="67" y="6058"/>
                  <a:pt x="67" y="6077"/>
                </a:cubicBezTo>
                <a:close/>
                <a:moveTo>
                  <a:pt x="67" y="6210"/>
                </a:moveTo>
                <a:lnTo>
                  <a:pt x="67" y="6210"/>
                </a:lnTo>
                <a:cubicBezTo>
                  <a:pt x="67" y="6228"/>
                  <a:pt x="52" y="6243"/>
                  <a:pt x="33" y="6243"/>
                </a:cubicBezTo>
                <a:cubicBezTo>
                  <a:pt x="15" y="6243"/>
                  <a:pt x="0" y="6228"/>
                  <a:pt x="0" y="6210"/>
                </a:cubicBezTo>
                <a:cubicBezTo>
                  <a:pt x="0" y="6192"/>
                  <a:pt x="15" y="6177"/>
                  <a:pt x="33" y="6177"/>
                </a:cubicBezTo>
                <a:cubicBezTo>
                  <a:pt x="52" y="6177"/>
                  <a:pt x="67" y="6192"/>
                  <a:pt x="67" y="6210"/>
                </a:cubicBezTo>
                <a:close/>
                <a:moveTo>
                  <a:pt x="67" y="6343"/>
                </a:moveTo>
                <a:lnTo>
                  <a:pt x="67" y="6343"/>
                </a:lnTo>
                <a:cubicBezTo>
                  <a:pt x="67" y="6362"/>
                  <a:pt x="52" y="6377"/>
                  <a:pt x="33" y="6377"/>
                </a:cubicBezTo>
                <a:cubicBezTo>
                  <a:pt x="15" y="6377"/>
                  <a:pt x="0" y="6362"/>
                  <a:pt x="0" y="6343"/>
                </a:cubicBezTo>
                <a:cubicBezTo>
                  <a:pt x="0" y="6325"/>
                  <a:pt x="15" y="6310"/>
                  <a:pt x="33" y="6310"/>
                </a:cubicBezTo>
                <a:cubicBezTo>
                  <a:pt x="52" y="6310"/>
                  <a:pt x="67" y="6325"/>
                  <a:pt x="67" y="6343"/>
                </a:cubicBezTo>
                <a:close/>
                <a:moveTo>
                  <a:pt x="67" y="6477"/>
                </a:moveTo>
                <a:lnTo>
                  <a:pt x="67" y="6477"/>
                </a:lnTo>
                <a:cubicBezTo>
                  <a:pt x="67" y="6495"/>
                  <a:pt x="52" y="6510"/>
                  <a:pt x="33" y="6510"/>
                </a:cubicBezTo>
                <a:cubicBezTo>
                  <a:pt x="15" y="6510"/>
                  <a:pt x="0" y="6495"/>
                  <a:pt x="0" y="6477"/>
                </a:cubicBezTo>
                <a:cubicBezTo>
                  <a:pt x="0" y="6458"/>
                  <a:pt x="15" y="6443"/>
                  <a:pt x="33" y="6443"/>
                </a:cubicBezTo>
                <a:cubicBezTo>
                  <a:pt x="52" y="6443"/>
                  <a:pt x="67" y="6458"/>
                  <a:pt x="67" y="6477"/>
                </a:cubicBezTo>
                <a:close/>
                <a:moveTo>
                  <a:pt x="67" y="6610"/>
                </a:moveTo>
                <a:lnTo>
                  <a:pt x="67" y="6610"/>
                </a:lnTo>
                <a:cubicBezTo>
                  <a:pt x="67" y="6629"/>
                  <a:pt x="52" y="6644"/>
                  <a:pt x="33" y="6644"/>
                </a:cubicBezTo>
                <a:cubicBezTo>
                  <a:pt x="15" y="6644"/>
                  <a:pt x="0" y="6629"/>
                  <a:pt x="0" y="6610"/>
                </a:cubicBezTo>
                <a:cubicBezTo>
                  <a:pt x="0" y="6592"/>
                  <a:pt x="15" y="6577"/>
                  <a:pt x="33" y="6577"/>
                </a:cubicBezTo>
                <a:cubicBezTo>
                  <a:pt x="52" y="6577"/>
                  <a:pt x="67" y="6592"/>
                  <a:pt x="67" y="6610"/>
                </a:cubicBezTo>
                <a:close/>
                <a:moveTo>
                  <a:pt x="67" y="6744"/>
                </a:moveTo>
                <a:lnTo>
                  <a:pt x="67" y="6744"/>
                </a:lnTo>
                <a:cubicBezTo>
                  <a:pt x="67" y="6762"/>
                  <a:pt x="52" y="6777"/>
                  <a:pt x="33" y="6777"/>
                </a:cubicBezTo>
                <a:cubicBezTo>
                  <a:pt x="15" y="6777"/>
                  <a:pt x="0" y="6762"/>
                  <a:pt x="0" y="6744"/>
                </a:cubicBezTo>
                <a:cubicBezTo>
                  <a:pt x="0" y="6725"/>
                  <a:pt x="15" y="6710"/>
                  <a:pt x="33" y="6710"/>
                </a:cubicBezTo>
                <a:cubicBezTo>
                  <a:pt x="52" y="6710"/>
                  <a:pt x="67" y="6725"/>
                  <a:pt x="67" y="6744"/>
                </a:cubicBezTo>
                <a:close/>
                <a:moveTo>
                  <a:pt x="67" y="6877"/>
                </a:moveTo>
                <a:lnTo>
                  <a:pt x="67" y="6877"/>
                </a:lnTo>
                <a:cubicBezTo>
                  <a:pt x="67" y="6895"/>
                  <a:pt x="52" y="6910"/>
                  <a:pt x="33" y="6910"/>
                </a:cubicBezTo>
                <a:cubicBezTo>
                  <a:pt x="15" y="6910"/>
                  <a:pt x="0" y="6895"/>
                  <a:pt x="0" y="6877"/>
                </a:cubicBezTo>
                <a:cubicBezTo>
                  <a:pt x="0" y="6859"/>
                  <a:pt x="15" y="6844"/>
                  <a:pt x="33" y="6844"/>
                </a:cubicBezTo>
                <a:cubicBezTo>
                  <a:pt x="52" y="6844"/>
                  <a:pt x="67" y="6859"/>
                  <a:pt x="67" y="6877"/>
                </a:cubicBezTo>
                <a:close/>
                <a:moveTo>
                  <a:pt x="67" y="7010"/>
                </a:moveTo>
                <a:lnTo>
                  <a:pt x="67" y="7010"/>
                </a:lnTo>
                <a:cubicBezTo>
                  <a:pt x="67" y="7029"/>
                  <a:pt x="52" y="7044"/>
                  <a:pt x="33" y="7044"/>
                </a:cubicBezTo>
                <a:cubicBezTo>
                  <a:pt x="15" y="7044"/>
                  <a:pt x="0" y="7029"/>
                  <a:pt x="0" y="7010"/>
                </a:cubicBezTo>
                <a:cubicBezTo>
                  <a:pt x="0" y="6992"/>
                  <a:pt x="15" y="6977"/>
                  <a:pt x="33" y="6977"/>
                </a:cubicBezTo>
                <a:cubicBezTo>
                  <a:pt x="52" y="6977"/>
                  <a:pt x="67" y="6992"/>
                  <a:pt x="67" y="7010"/>
                </a:cubicBezTo>
                <a:close/>
                <a:moveTo>
                  <a:pt x="67" y="7144"/>
                </a:moveTo>
                <a:lnTo>
                  <a:pt x="67" y="7144"/>
                </a:lnTo>
                <a:cubicBezTo>
                  <a:pt x="67" y="7162"/>
                  <a:pt x="52" y="7177"/>
                  <a:pt x="33" y="7177"/>
                </a:cubicBezTo>
                <a:cubicBezTo>
                  <a:pt x="15" y="7177"/>
                  <a:pt x="0" y="7162"/>
                  <a:pt x="0" y="7144"/>
                </a:cubicBezTo>
                <a:cubicBezTo>
                  <a:pt x="0" y="7125"/>
                  <a:pt x="15" y="7110"/>
                  <a:pt x="33" y="7110"/>
                </a:cubicBezTo>
                <a:cubicBezTo>
                  <a:pt x="52" y="7110"/>
                  <a:pt x="67" y="7125"/>
                  <a:pt x="67" y="7144"/>
                </a:cubicBezTo>
                <a:close/>
                <a:moveTo>
                  <a:pt x="67" y="7277"/>
                </a:moveTo>
                <a:lnTo>
                  <a:pt x="67" y="7277"/>
                </a:lnTo>
                <a:cubicBezTo>
                  <a:pt x="67" y="7296"/>
                  <a:pt x="52" y="7311"/>
                  <a:pt x="33" y="7311"/>
                </a:cubicBezTo>
                <a:cubicBezTo>
                  <a:pt x="15" y="7311"/>
                  <a:pt x="0" y="7296"/>
                  <a:pt x="0" y="7277"/>
                </a:cubicBezTo>
                <a:cubicBezTo>
                  <a:pt x="0" y="7259"/>
                  <a:pt x="15" y="7244"/>
                  <a:pt x="33" y="7244"/>
                </a:cubicBezTo>
                <a:cubicBezTo>
                  <a:pt x="52" y="7244"/>
                  <a:pt x="67" y="7259"/>
                  <a:pt x="67" y="7277"/>
                </a:cubicBezTo>
                <a:close/>
                <a:moveTo>
                  <a:pt x="67" y="7411"/>
                </a:moveTo>
                <a:lnTo>
                  <a:pt x="67" y="7411"/>
                </a:lnTo>
                <a:cubicBezTo>
                  <a:pt x="67" y="7429"/>
                  <a:pt x="52" y="7444"/>
                  <a:pt x="33" y="7444"/>
                </a:cubicBezTo>
                <a:cubicBezTo>
                  <a:pt x="15" y="7444"/>
                  <a:pt x="0" y="7429"/>
                  <a:pt x="0" y="7411"/>
                </a:cubicBezTo>
                <a:cubicBezTo>
                  <a:pt x="0" y="7392"/>
                  <a:pt x="15" y="7377"/>
                  <a:pt x="33" y="7377"/>
                </a:cubicBezTo>
                <a:cubicBezTo>
                  <a:pt x="52" y="7377"/>
                  <a:pt x="67" y="7392"/>
                  <a:pt x="67" y="7411"/>
                </a:cubicBezTo>
                <a:close/>
                <a:moveTo>
                  <a:pt x="67" y="7544"/>
                </a:moveTo>
                <a:lnTo>
                  <a:pt x="67" y="7544"/>
                </a:lnTo>
                <a:cubicBezTo>
                  <a:pt x="67" y="7562"/>
                  <a:pt x="52" y="7577"/>
                  <a:pt x="33" y="7577"/>
                </a:cubicBezTo>
                <a:cubicBezTo>
                  <a:pt x="15" y="7577"/>
                  <a:pt x="0" y="7562"/>
                  <a:pt x="0" y="7544"/>
                </a:cubicBezTo>
                <a:cubicBezTo>
                  <a:pt x="0" y="7526"/>
                  <a:pt x="15" y="7511"/>
                  <a:pt x="33" y="7511"/>
                </a:cubicBezTo>
                <a:cubicBezTo>
                  <a:pt x="52" y="7511"/>
                  <a:pt x="67" y="7526"/>
                  <a:pt x="67" y="7544"/>
                </a:cubicBezTo>
                <a:close/>
                <a:moveTo>
                  <a:pt x="67" y="7677"/>
                </a:moveTo>
                <a:lnTo>
                  <a:pt x="67" y="7677"/>
                </a:lnTo>
                <a:cubicBezTo>
                  <a:pt x="67" y="7696"/>
                  <a:pt x="52" y="7711"/>
                  <a:pt x="33" y="7711"/>
                </a:cubicBezTo>
                <a:cubicBezTo>
                  <a:pt x="15" y="7711"/>
                  <a:pt x="0" y="7696"/>
                  <a:pt x="0" y="7677"/>
                </a:cubicBezTo>
                <a:cubicBezTo>
                  <a:pt x="0" y="7659"/>
                  <a:pt x="15" y="7644"/>
                  <a:pt x="33" y="7644"/>
                </a:cubicBezTo>
                <a:cubicBezTo>
                  <a:pt x="52" y="7644"/>
                  <a:pt x="67" y="7659"/>
                  <a:pt x="67" y="7677"/>
                </a:cubicBezTo>
                <a:close/>
                <a:moveTo>
                  <a:pt x="67" y="7811"/>
                </a:moveTo>
                <a:lnTo>
                  <a:pt x="67" y="7811"/>
                </a:lnTo>
                <a:cubicBezTo>
                  <a:pt x="67" y="7829"/>
                  <a:pt x="52" y="7844"/>
                  <a:pt x="33" y="7844"/>
                </a:cubicBezTo>
                <a:cubicBezTo>
                  <a:pt x="15" y="7844"/>
                  <a:pt x="0" y="7829"/>
                  <a:pt x="0" y="7811"/>
                </a:cubicBezTo>
                <a:cubicBezTo>
                  <a:pt x="0" y="7792"/>
                  <a:pt x="15" y="7777"/>
                  <a:pt x="33" y="7777"/>
                </a:cubicBezTo>
                <a:cubicBezTo>
                  <a:pt x="52" y="7777"/>
                  <a:pt x="67" y="7792"/>
                  <a:pt x="67" y="7811"/>
                </a:cubicBezTo>
                <a:close/>
                <a:moveTo>
                  <a:pt x="67" y="7944"/>
                </a:moveTo>
                <a:lnTo>
                  <a:pt x="67" y="7944"/>
                </a:lnTo>
                <a:cubicBezTo>
                  <a:pt x="67" y="7963"/>
                  <a:pt x="52" y="7978"/>
                  <a:pt x="33" y="7978"/>
                </a:cubicBezTo>
                <a:cubicBezTo>
                  <a:pt x="15" y="7978"/>
                  <a:pt x="0" y="7963"/>
                  <a:pt x="0" y="7944"/>
                </a:cubicBezTo>
                <a:cubicBezTo>
                  <a:pt x="0" y="7926"/>
                  <a:pt x="15" y="7911"/>
                  <a:pt x="33" y="7911"/>
                </a:cubicBezTo>
                <a:cubicBezTo>
                  <a:pt x="52" y="7911"/>
                  <a:pt x="67" y="7926"/>
                  <a:pt x="67" y="7944"/>
                </a:cubicBezTo>
                <a:close/>
                <a:moveTo>
                  <a:pt x="67" y="8078"/>
                </a:moveTo>
                <a:lnTo>
                  <a:pt x="67" y="8078"/>
                </a:lnTo>
                <a:cubicBezTo>
                  <a:pt x="67" y="8096"/>
                  <a:pt x="52" y="8111"/>
                  <a:pt x="33" y="8111"/>
                </a:cubicBezTo>
                <a:cubicBezTo>
                  <a:pt x="15" y="8111"/>
                  <a:pt x="0" y="8096"/>
                  <a:pt x="0" y="8078"/>
                </a:cubicBezTo>
                <a:cubicBezTo>
                  <a:pt x="0" y="8059"/>
                  <a:pt x="15" y="8044"/>
                  <a:pt x="33" y="8044"/>
                </a:cubicBezTo>
                <a:cubicBezTo>
                  <a:pt x="52" y="8044"/>
                  <a:pt x="67" y="8059"/>
                  <a:pt x="67" y="8078"/>
                </a:cubicBezTo>
                <a:close/>
                <a:moveTo>
                  <a:pt x="67" y="8211"/>
                </a:moveTo>
                <a:lnTo>
                  <a:pt x="67" y="8211"/>
                </a:lnTo>
                <a:cubicBezTo>
                  <a:pt x="67" y="8229"/>
                  <a:pt x="52" y="8244"/>
                  <a:pt x="33" y="8244"/>
                </a:cubicBezTo>
                <a:cubicBezTo>
                  <a:pt x="15" y="8244"/>
                  <a:pt x="0" y="8229"/>
                  <a:pt x="0" y="8211"/>
                </a:cubicBezTo>
                <a:cubicBezTo>
                  <a:pt x="0" y="8193"/>
                  <a:pt x="15" y="8178"/>
                  <a:pt x="33" y="8178"/>
                </a:cubicBezTo>
                <a:cubicBezTo>
                  <a:pt x="52" y="8178"/>
                  <a:pt x="67" y="8193"/>
                  <a:pt x="67" y="8211"/>
                </a:cubicBezTo>
                <a:close/>
                <a:moveTo>
                  <a:pt x="67" y="8344"/>
                </a:moveTo>
                <a:lnTo>
                  <a:pt x="67" y="8344"/>
                </a:lnTo>
                <a:cubicBezTo>
                  <a:pt x="67" y="8363"/>
                  <a:pt x="52" y="8378"/>
                  <a:pt x="33" y="8378"/>
                </a:cubicBezTo>
                <a:cubicBezTo>
                  <a:pt x="15" y="8378"/>
                  <a:pt x="0" y="8363"/>
                  <a:pt x="0" y="8344"/>
                </a:cubicBezTo>
                <a:cubicBezTo>
                  <a:pt x="0" y="8326"/>
                  <a:pt x="15" y="8311"/>
                  <a:pt x="33" y="8311"/>
                </a:cubicBezTo>
                <a:cubicBezTo>
                  <a:pt x="52" y="8311"/>
                  <a:pt x="67" y="8326"/>
                  <a:pt x="67" y="8344"/>
                </a:cubicBezTo>
                <a:close/>
                <a:moveTo>
                  <a:pt x="67" y="8478"/>
                </a:moveTo>
                <a:lnTo>
                  <a:pt x="67" y="8478"/>
                </a:lnTo>
                <a:cubicBezTo>
                  <a:pt x="67" y="8496"/>
                  <a:pt x="52" y="8511"/>
                  <a:pt x="33" y="8511"/>
                </a:cubicBezTo>
                <a:cubicBezTo>
                  <a:pt x="15" y="8511"/>
                  <a:pt x="0" y="8496"/>
                  <a:pt x="0" y="8478"/>
                </a:cubicBezTo>
                <a:cubicBezTo>
                  <a:pt x="0" y="8459"/>
                  <a:pt x="15" y="8444"/>
                  <a:pt x="33" y="8444"/>
                </a:cubicBezTo>
                <a:cubicBezTo>
                  <a:pt x="52" y="8444"/>
                  <a:pt x="67" y="8459"/>
                  <a:pt x="67" y="8478"/>
                </a:cubicBezTo>
                <a:close/>
                <a:moveTo>
                  <a:pt x="67" y="8611"/>
                </a:moveTo>
                <a:lnTo>
                  <a:pt x="67" y="8611"/>
                </a:lnTo>
                <a:cubicBezTo>
                  <a:pt x="67" y="8630"/>
                  <a:pt x="52" y="8645"/>
                  <a:pt x="33" y="8645"/>
                </a:cubicBezTo>
                <a:cubicBezTo>
                  <a:pt x="15" y="8645"/>
                  <a:pt x="0" y="8630"/>
                  <a:pt x="0" y="8611"/>
                </a:cubicBezTo>
                <a:cubicBezTo>
                  <a:pt x="0" y="8593"/>
                  <a:pt x="15" y="8578"/>
                  <a:pt x="33" y="8578"/>
                </a:cubicBezTo>
                <a:cubicBezTo>
                  <a:pt x="52" y="8578"/>
                  <a:pt x="67" y="8593"/>
                  <a:pt x="67" y="8611"/>
                </a:cubicBezTo>
                <a:close/>
                <a:moveTo>
                  <a:pt x="67" y="8745"/>
                </a:moveTo>
                <a:lnTo>
                  <a:pt x="67" y="8745"/>
                </a:lnTo>
                <a:cubicBezTo>
                  <a:pt x="67" y="8763"/>
                  <a:pt x="52" y="8778"/>
                  <a:pt x="33" y="8778"/>
                </a:cubicBezTo>
                <a:cubicBezTo>
                  <a:pt x="15" y="8778"/>
                  <a:pt x="0" y="8763"/>
                  <a:pt x="0" y="8745"/>
                </a:cubicBezTo>
                <a:cubicBezTo>
                  <a:pt x="0" y="8726"/>
                  <a:pt x="15" y="8711"/>
                  <a:pt x="33" y="8711"/>
                </a:cubicBezTo>
                <a:cubicBezTo>
                  <a:pt x="52" y="8711"/>
                  <a:pt x="67" y="8726"/>
                  <a:pt x="67" y="8745"/>
                </a:cubicBezTo>
                <a:close/>
                <a:moveTo>
                  <a:pt x="67" y="8878"/>
                </a:moveTo>
                <a:lnTo>
                  <a:pt x="67" y="8878"/>
                </a:lnTo>
                <a:cubicBezTo>
                  <a:pt x="67" y="8896"/>
                  <a:pt x="52" y="8911"/>
                  <a:pt x="33" y="8911"/>
                </a:cubicBezTo>
                <a:cubicBezTo>
                  <a:pt x="15" y="8911"/>
                  <a:pt x="0" y="8896"/>
                  <a:pt x="0" y="8878"/>
                </a:cubicBezTo>
                <a:cubicBezTo>
                  <a:pt x="0" y="8860"/>
                  <a:pt x="15" y="8845"/>
                  <a:pt x="33" y="8845"/>
                </a:cubicBezTo>
                <a:cubicBezTo>
                  <a:pt x="52" y="8845"/>
                  <a:pt x="67" y="8860"/>
                  <a:pt x="67" y="8878"/>
                </a:cubicBezTo>
                <a:close/>
                <a:moveTo>
                  <a:pt x="67" y="9011"/>
                </a:moveTo>
                <a:lnTo>
                  <a:pt x="67" y="9011"/>
                </a:lnTo>
                <a:cubicBezTo>
                  <a:pt x="67" y="9030"/>
                  <a:pt x="52" y="9045"/>
                  <a:pt x="33" y="9045"/>
                </a:cubicBezTo>
                <a:cubicBezTo>
                  <a:pt x="15" y="9045"/>
                  <a:pt x="0" y="9030"/>
                  <a:pt x="0" y="9011"/>
                </a:cubicBezTo>
                <a:cubicBezTo>
                  <a:pt x="0" y="8993"/>
                  <a:pt x="15" y="8978"/>
                  <a:pt x="33" y="8978"/>
                </a:cubicBezTo>
                <a:cubicBezTo>
                  <a:pt x="52" y="8978"/>
                  <a:pt x="67" y="8993"/>
                  <a:pt x="67" y="9011"/>
                </a:cubicBezTo>
                <a:close/>
                <a:moveTo>
                  <a:pt x="67" y="9145"/>
                </a:moveTo>
                <a:lnTo>
                  <a:pt x="67" y="9145"/>
                </a:lnTo>
                <a:cubicBezTo>
                  <a:pt x="67" y="9163"/>
                  <a:pt x="52" y="9178"/>
                  <a:pt x="33" y="9178"/>
                </a:cubicBezTo>
                <a:cubicBezTo>
                  <a:pt x="15" y="9178"/>
                  <a:pt x="0" y="9163"/>
                  <a:pt x="0" y="9145"/>
                </a:cubicBezTo>
                <a:cubicBezTo>
                  <a:pt x="0" y="9126"/>
                  <a:pt x="15" y="9111"/>
                  <a:pt x="33" y="9111"/>
                </a:cubicBezTo>
                <a:cubicBezTo>
                  <a:pt x="52" y="9111"/>
                  <a:pt x="67" y="9126"/>
                  <a:pt x="67" y="9145"/>
                </a:cubicBezTo>
                <a:close/>
                <a:moveTo>
                  <a:pt x="67" y="9278"/>
                </a:moveTo>
                <a:lnTo>
                  <a:pt x="67" y="9278"/>
                </a:lnTo>
                <a:cubicBezTo>
                  <a:pt x="67" y="9297"/>
                  <a:pt x="52" y="9312"/>
                  <a:pt x="33" y="9312"/>
                </a:cubicBezTo>
                <a:cubicBezTo>
                  <a:pt x="15" y="9312"/>
                  <a:pt x="0" y="9297"/>
                  <a:pt x="0" y="9278"/>
                </a:cubicBezTo>
                <a:cubicBezTo>
                  <a:pt x="0" y="9260"/>
                  <a:pt x="15" y="9245"/>
                  <a:pt x="33" y="9245"/>
                </a:cubicBezTo>
                <a:cubicBezTo>
                  <a:pt x="52" y="9245"/>
                  <a:pt x="67" y="9260"/>
                  <a:pt x="67" y="9278"/>
                </a:cubicBezTo>
                <a:close/>
                <a:moveTo>
                  <a:pt x="67" y="9412"/>
                </a:moveTo>
                <a:lnTo>
                  <a:pt x="67" y="9412"/>
                </a:lnTo>
                <a:cubicBezTo>
                  <a:pt x="67" y="9430"/>
                  <a:pt x="52" y="9445"/>
                  <a:pt x="33" y="9445"/>
                </a:cubicBezTo>
                <a:cubicBezTo>
                  <a:pt x="15" y="9445"/>
                  <a:pt x="0" y="9430"/>
                  <a:pt x="0" y="9412"/>
                </a:cubicBezTo>
                <a:cubicBezTo>
                  <a:pt x="0" y="9393"/>
                  <a:pt x="15" y="9378"/>
                  <a:pt x="33" y="9378"/>
                </a:cubicBezTo>
                <a:cubicBezTo>
                  <a:pt x="52" y="9378"/>
                  <a:pt x="67" y="9393"/>
                  <a:pt x="67" y="9412"/>
                </a:cubicBezTo>
                <a:close/>
                <a:moveTo>
                  <a:pt x="67" y="9545"/>
                </a:moveTo>
                <a:lnTo>
                  <a:pt x="67" y="9545"/>
                </a:lnTo>
                <a:cubicBezTo>
                  <a:pt x="67" y="9563"/>
                  <a:pt x="52" y="9578"/>
                  <a:pt x="33" y="9578"/>
                </a:cubicBezTo>
                <a:cubicBezTo>
                  <a:pt x="15" y="9578"/>
                  <a:pt x="0" y="9563"/>
                  <a:pt x="0" y="9545"/>
                </a:cubicBezTo>
                <a:cubicBezTo>
                  <a:pt x="0" y="9527"/>
                  <a:pt x="15" y="9512"/>
                  <a:pt x="33" y="9512"/>
                </a:cubicBezTo>
                <a:cubicBezTo>
                  <a:pt x="52" y="9512"/>
                  <a:pt x="67" y="9527"/>
                  <a:pt x="67" y="9545"/>
                </a:cubicBezTo>
                <a:close/>
                <a:moveTo>
                  <a:pt x="67" y="9678"/>
                </a:moveTo>
                <a:lnTo>
                  <a:pt x="67" y="9678"/>
                </a:lnTo>
                <a:cubicBezTo>
                  <a:pt x="67" y="9697"/>
                  <a:pt x="52" y="9712"/>
                  <a:pt x="33" y="9712"/>
                </a:cubicBezTo>
                <a:cubicBezTo>
                  <a:pt x="15" y="9712"/>
                  <a:pt x="0" y="9697"/>
                  <a:pt x="0" y="9678"/>
                </a:cubicBezTo>
                <a:cubicBezTo>
                  <a:pt x="0" y="9660"/>
                  <a:pt x="15" y="9645"/>
                  <a:pt x="33" y="9645"/>
                </a:cubicBezTo>
                <a:cubicBezTo>
                  <a:pt x="52" y="9645"/>
                  <a:pt x="67" y="9660"/>
                  <a:pt x="67" y="9678"/>
                </a:cubicBezTo>
                <a:close/>
                <a:moveTo>
                  <a:pt x="67" y="9812"/>
                </a:moveTo>
                <a:lnTo>
                  <a:pt x="67" y="9812"/>
                </a:lnTo>
                <a:cubicBezTo>
                  <a:pt x="67" y="9830"/>
                  <a:pt x="52" y="9845"/>
                  <a:pt x="33" y="9845"/>
                </a:cubicBezTo>
                <a:cubicBezTo>
                  <a:pt x="15" y="9845"/>
                  <a:pt x="0" y="9830"/>
                  <a:pt x="0" y="9812"/>
                </a:cubicBezTo>
                <a:cubicBezTo>
                  <a:pt x="0" y="9793"/>
                  <a:pt x="15" y="9778"/>
                  <a:pt x="33" y="9778"/>
                </a:cubicBezTo>
                <a:cubicBezTo>
                  <a:pt x="52" y="9778"/>
                  <a:pt x="67" y="9793"/>
                  <a:pt x="67" y="9812"/>
                </a:cubicBezTo>
                <a:close/>
                <a:moveTo>
                  <a:pt x="67" y="9945"/>
                </a:moveTo>
                <a:lnTo>
                  <a:pt x="67" y="9945"/>
                </a:lnTo>
                <a:cubicBezTo>
                  <a:pt x="67" y="9964"/>
                  <a:pt x="52" y="9979"/>
                  <a:pt x="33" y="9979"/>
                </a:cubicBezTo>
                <a:cubicBezTo>
                  <a:pt x="15" y="9979"/>
                  <a:pt x="0" y="9964"/>
                  <a:pt x="0" y="9945"/>
                </a:cubicBezTo>
                <a:cubicBezTo>
                  <a:pt x="0" y="9927"/>
                  <a:pt x="15" y="9912"/>
                  <a:pt x="33" y="9912"/>
                </a:cubicBezTo>
                <a:cubicBezTo>
                  <a:pt x="52" y="9912"/>
                  <a:pt x="67" y="9927"/>
                  <a:pt x="67" y="9945"/>
                </a:cubicBezTo>
                <a:close/>
                <a:moveTo>
                  <a:pt x="67" y="10079"/>
                </a:moveTo>
                <a:lnTo>
                  <a:pt x="67" y="10079"/>
                </a:lnTo>
                <a:cubicBezTo>
                  <a:pt x="67" y="10097"/>
                  <a:pt x="52" y="10112"/>
                  <a:pt x="33" y="10112"/>
                </a:cubicBezTo>
                <a:cubicBezTo>
                  <a:pt x="15" y="10112"/>
                  <a:pt x="0" y="10097"/>
                  <a:pt x="0" y="10079"/>
                </a:cubicBezTo>
                <a:cubicBezTo>
                  <a:pt x="0" y="10060"/>
                  <a:pt x="15" y="10045"/>
                  <a:pt x="33" y="10045"/>
                </a:cubicBezTo>
                <a:cubicBezTo>
                  <a:pt x="52" y="10045"/>
                  <a:pt x="67" y="10060"/>
                  <a:pt x="67" y="10079"/>
                </a:cubicBezTo>
                <a:close/>
                <a:moveTo>
                  <a:pt x="67" y="10212"/>
                </a:moveTo>
                <a:lnTo>
                  <a:pt x="67" y="10212"/>
                </a:lnTo>
                <a:cubicBezTo>
                  <a:pt x="67" y="10230"/>
                  <a:pt x="52" y="10245"/>
                  <a:pt x="33" y="10245"/>
                </a:cubicBezTo>
                <a:cubicBezTo>
                  <a:pt x="15" y="10245"/>
                  <a:pt x="0" y="10230"/>
                  <a:pt x="0" y="10212"/>
                </a:cubicBezTo>
                <a:cubicBezTo>
                  <a:pt x="0" y="10194"/>
                  <a:pt x="15" y="10179"/>
                  <a:pt x="33" y="10179"/>
                </a:cubicBezTo>
                <a:cubicBezTo>
                  <a:pt x="52" y="10179"/>
                  <a:pt x="67" y="10194"/>
                  <a:pt x="67" y="10212"/>
                </a:cubicBezTo>
                <a:close/>
                <a:moveTo>
                  <a:pt x="67" y="10345"/>
                </a:moveTo>
                <a:lnTo>
                  <a:pt x="67" y="10345"/>
                </a:lnTo>
                <a:cubicBezTo>
                  <a:pt x="67" y="10364"/>
                  <a:pt x="52" y="10379"/>
                  <a:pt x="33" y="10379"/>
                </a:cubicBezTo>
                <a:cubicBezTo>
                  <a:pt x="15" y="10379"/>
                  <a:pt x="0" y="10364"/>
                  <a:pt x="0" y="10345"/>
                </a:cubicBezTo>
                <a:cubicBezTo>
                  <a:pt x="0" y="10327"/>
                  <a:pt x="15" y="10312"/>
                  <a:pt x="33" y="10312"/>
                </a:cubicBezTo>
                <a:cubicBezTo>
                  <a:pt x="52" y="10312"/>
                  <a:pt x="67" y="10327"/>
                  <a:pt x="67" y="10345"/>
                </a:cubicBezTo>
                <a:close/>
                <a:moveTo>
                  <a:pt x="67" y="10479"/>
                </a:moveTo>
                <a:lnTo>
                  <a:pt x="67" y="10479"/>
                </a:lnTo>
                <a:cubicBezTo>
                  <a:pt x="67" y="10497"/>
                  <a:pt x="52" y="10512"/>
                  <a:pt x="33" y="10512"/>
                </a:cubicBezTo>
                <a:cubicBezTo>
                  <a:pt x="15" y="10512"/>
                  <a:pt x="0" y="10497"/>
                  <a:pt x="0" y="10479"/>
                </a:cubicBezTo>
                <a:cubicBezTo>
                  <a:pt x="0" y="10460"/>
                  <a:pt x="15" y="10445"/>
                  <a:pt x="33" y="10445"/>
                </a:cubicBezTo>
                <a:cubicBezTo>
                  <a:pt x="52" y="10445"/>
                  <a:pt x="67" y="10460"/>
                  <a:pt x="67" y="10479"/>
                </a:cubicBezTo>
                <a:close/>
                <a:moveTo>
                  <a:pt x="67" y="10612"/>
                </a:moveTo>
                <a:lnTo>
                  <a:pt x="67" y="10612"/>
                </a:lnTo>
                <a:cubicBezTo>
                  <a:pt x="67" y="10631"/>
                  <a:pt x="52" y="10646"/>
                  <a:pt x="33" y="10646"/>
                </a:cubicBezTo>
                <a:cubicBezTo>
                  <a:pt x="15" y="10646"/>
                  <a:pt x="0" y="10631"/>
                  <a:pt x="0" y="10612"/>
                </a:cubicBezTo>
                <a:cubicBezTo>
                  <a:pt x="0" y="10594"/>
                  <a:pt x="15" y="10579"/>
                  <a:pt x="33" y="10579"/>
                </a:cubicBezTo>
                <a:cubicBezTo>
                  <a:pt x="52" y="10579"/>
                  <a:pt x="67" y="10594"/>
                  <a:pt x="67" y="10612"/>
                </a:cubicBezTo>
                <a:close/>
                <a:moveTo>
                  <a:pt x="67" y="10746"/>
                </a:moveTo>
                <a:lnTo>
                  <a:pt x="67" y="10746"/>
                </a:lnTo>
                <a:cubicBezTo>
                  <a:pt x="67" y="10764"/>
                  <a:pt x="52" y="10779"/>
                  <a:pt x="33" y="10779"/>
                </a:cubicBezTo>
                <a:cubicBezTo>
                  <a:pt x="15" y="10779"/>
                  <a:pt x="0" y="10764"/>
                  <a:pt x="0" y="10746"/>
                </a:cubicBezTo>
                <a:cubicBezTo>
                  <a:pt x="0" y="10727"/>
                  <a:pt x="15" y="10712"/>
                  <a:pt x="33" y="10712"/>
                </a:cubicBezTo>
                <a:cubicBezTo>
                  <a:pt x="52" y="10712"/>
                  <a:pt x="67" y="10727"/>
                  <a:pt x="67" y="10746"/>
                </a:cubicBezTo>
                <a:close/>
                <a:moveTo>
                  <a:pt x="67" y="10879"/>
                </a:moveTo>
                <a:lnTo>
                  <a:pt x="67" y="10879"/>
                </a:lnTo>
                <a:cubicBezTo>
                  <a:pt x="67" y="10897"/>
                  <a:pt x="52" y="10912"/>
                  <a:pt x="33" y="10912"/>
                </a:cubicBezTo>
                <a:cubicBezTo>
                  <a:pt x="15" y="10912"/>
                  <a:pt x="0" y="10897"/>
                  <a:pt x="0" y="10879"/>
                </a:cubicBezTo>
                <a:cubicBezTo>
                  <a:pt x="0" y="10861"/>
                  <a:pt x="15" y="10846"/>
                  <a:pt x="33" y="10846"/>
                </a:cubicBezTo>
                <a:cubicBezTo>
                  <a:pt x="52" y="10846"/>
                  <a:pt x="67" y="10861"/>
                  <a:pt x="67" y="10879"/>
                </a:cubicBezTo>
                <a:close/>
                <a:moveTo>
                  <a:pt x="67" y="11012"/>
                </a:moveTo>
                <a:lnTo>
                  <a:pt x="67" y="11012"/>
                </a:lnTo>
                <a:cubicBezTo>
                  <a:pt x="67" y="11031"/>
                  <a:pt x="52" y="11046"/>
                  <a:pt x="33" y="11046"/>
                </a:cubicBezTo>
                <a:cubicBezTo>
                  <a:pt x="15" y="11046"/>
                  <a:pt x="0" y="11031"/>
                  <a:pt x="0" y="11012"/>
                </a:cubicBezTo>
                <a:cubicBezTo>
                  <a:pt x="0" y="10994"/>
                  <a:pt x="15" y="10979"/>
                  <a:pt x="33" y="10979"/>
                </a:cubicBezTo>
                <a:cubicBezTo>
                  <a:pt x="52" y="10979"/>
                  <a:pt x="67" y="10994"/>
                  <a:pt x="67" y="11012"/>
                </a:cubicBezTo>
                <a:close/>
                <a:moveTo>
                  <a:pt x="67" y="11146"/>
                </a:moveTo>
                <a:lnTo>
                  <a:pt x="67" y="11146"/>
                </a:lnTo>
                <a:cubicBezTo>
                  <a:pt x="67" y="11164"/>
                  <a:pt x="52" y="11179"/>
                  <a:pt x="33" y="11179"/>
                </a:cubicBezTo>
                <a:cubicBezTo>
                  <a:pt x="15" y="11179"/>
                  <a:pt x="0" y="11164"/>
                  <a:pt x="0" y="11146"/>
                </a:cubicBezTo>
                <a:cubicBezTo>
                  <a:pt x="0" y="11127"/>
                  <a:pt x="15" y="11112"/>
                  <a:pt x="33" y="11112"/>
                </a:cubicBezTo>
                <a:cubicBezTo>
                  <a:pt x="52" y="11112"/>
                  <a:pt x="67" y="11127"/>
                  <a:pt x="67" y="11146"/>
                </a:cubicBezTo>
                <a:close/>
                <a:moveTo>
                  <a:pt x="67" y="11279"/>
                </a:moveTo>
                <a:lnTo>
                  <a:pt x="67" y="11279"/>
                </a:lnTo>
                <a:cubicBezTo>
                  <a:pt x="67" y="11298"/>
                  <a:pt x="52" y="11313"/>
                  <a:pt x="33" y="11313"/>
                </a:cubicBezTo>
                <a:cubicBezTo>
                  <a:pt x="15" y="11313"/>
                  <a:pt x="0" y="11298"/>
                  <a:pt x="0" y="11279"/>
                </a:cubicBezTo>
                <a:cubicBezTo>
                  <a:pt x="0" y="11261"/>
                  <a:pt x="15" y="11246"/>
                  <a:pt x="33" y="11246"/>
                </a:cubicBezTo>
                <a:cubicBezTo>
                  <a:pt x="52" y="11246"/>
                  <a:pt x="67" y="11261"/>
                  <a:pt x="67" y="11279"/>
                </a:cubicBezTo>
                <a:close/>
                <a:moveTo>
                  <a:pt x="67" y="11413"/>
                </a:moveTo>
                <a:lnTo>
                  <a:pt x="67" y="11413"/>
                </a:lnTo>
                <a:cubicBezTo>
                  <a:pt x="67" y="11431"/>
                  <a:pt x="52" y="11446"/>
                  <a:pt x="33" y="11446"/>
                </a:cubicBezTo>
                <a:cubicBezTo>
                  <a:pt x="15" y="11446"/>
                  <a:pt x="0" y="11431"/>
                  <a:pt x="0" y="11413"/>
                </a:cubicBezTo>
                <a:cubicBezTo>
                  <a:pt x="0" y="11394"/>
                  <a:pt x="15" y="11379"/>
                  <a:pt x="33" y="11379"/>
                </a:cubicBezTo>
                <a:cubicBezTo>
                  <a:pt x="52" y="11379"/>
                  <a:pt x="67" y="11394"/>
                  <a:pt x="67" y="11413"/>
                </a:cubicBezTo>
                <a:close/>
                <a:moveTo>
                  <a:pt x="67" y="11546"/>
                </a:moveTo>
                <a:lnTo>
                  <a:pt x="67" y="11546"/>
                </a:lnTo>
                <a:cubicBezTo>
                  <a:pt x="67" y="11564"/>
                  <a:pt x="52" y="11579"/>
                  <a:pt x="33" y="11579"/>
                </a:cubicBezTo>
                <a:cubicBezTo>
                  <a:pt x="15" y="11579"/>
                  <a:pt x="0" y="11564"/>
                  <a:pt x="0" y="11546"/>
                </a:cubicBezTo>
                <a:cubicBezTo>
                  <a:pt x="0" y="11528"/>
                  <a:pt x="15" y="11513"/>
                  <a:pt x="33" y="11513"/>
                </a:cubicBezTo>
                <a:cubicBezTo>
                  <a:pt x="52" y="11513"/>
                  <a:pt x="67" y="11528"/>
                  <a:pt x="67" y="11546"/>
                </a:cubicBezTo>
                <a:close/>
                <a:moveTo>
                  <a:pt x="67" y="11679"/>
                </a:moveTo>
                <a:lnTo>
                  <a:pt x="67" y="11679"/>
                </a:lnTo>
                <a:cubicBezTo>
                  <a:pt x="67" y="11698"/>
                  <a:pt x="52" y="11713"/>
                  <a:pt x="33" y="11713"/>
                </a:cubicBezTo>
                <a:cubicBezTo>
                  <a:pt x="15" y="11713"/>
                  <a:pt x="0" y="11698"/>
                  <a:pt x="0" y="11679"/>
                </a:cubicBezTo>
                <a:cubicBezTo>
                  <a:pt x="0" y="11661"/>
                  <a:pt x="15" y="11646"/>
                  <a:pt x="33" y="11646"/>
                </a:cubicBezTo>
                <a:cubicBezTo>
                  <a:pt x="52" y="11646"/>
                  <a:pt x="67" y="11661"/>
                  <a:pt x="67" y="11679"/>
                </a:cubicBezTo>
                <a:close/>
                <a:moveTo>
                  <a:pt x="67" y="11813"/>
                </a:moveTo>
                <a:lnTo>
                  <a:pt x="67" y="11813"/>
                </a:lnTo>
                <a:cubicBezTo>
                  <a:pt x="67" y="11831"/>
                  <a:pt x="52" y="11846"/>
                  <a:pt x="33" y="11846"/>
                </a:cubicBezTo>
                <a:cubicBezTo>
                  <a:pt x="15" y="11846"/>
                  <a:pt x="0" y="11831"/>
                  <a:pt x="0" y="11813"/>
                </a:cubicBezTo>
                <a:cubicBezTo>
                  <a:pt x="0" y="11794"/>
                  <a:pt x="15" y="11779"/>
                  <a:pt x="33" y="11779"/>
                </a:cubicBezTo>
                <a:cubicBezTo>
                  <a:pt x="52" y="11779"/>
                  <a:pt x="67" y="11794"/>
                  <a:pt x="67" y="11813"/>
                </a:cubicBezTo>
                <a:close/>
                <a:moveTo>
                  <a:pt x="67" y="11946"/>
                </a:moveTo>
                <a:lnTo>
                  <a:pt x="67" y="11946"/>
                </a:lnTo>
                <a:cubicBezTo>
                  <a:pt x="67" y="11965"/>
                  <a:pt x="52" y="11980"/>
                  <a:pt x="33" y="11980"/>
                </a:cubicBezTo>
                <a:cubicBezTo>
                  <a:pt x="15" y="11980"/>
                  <a:pt x="0" y="11965"/>
                  <a:pt x="0" y="11946"/>
                </a:cubicBezTo>
                <a:cubicBezTo>
                  <a:pt x="0" y="11928"/>
                  <a:pt x="15" y="11913"/>
                  <a:pt x="33" y="11913"/>
                </a:cubicBezTo>
                <a:cubicBezTo>
                  <a:pt x="52" y="11913"/>
                  <a:pt x="67" y="11928"/>
                  <a:pt x="67" y="11946"/>
                </a:cubicBezTo>
                <a:close/>
                <a:moveTo>
                  <a:pt x="67" y="12080"/>
                </a:moveTo>
                <a:lnTo>
                  <a:pt x="67" y="12080"/>
                </a:lnTo>
                <a:cubicBezTo>
                  <a:pt x="67" y="12098"/>
                  <a:pt x="52" y="12113"/>
                  <a:pt x="33" y="12113"/>
                </a:cubicBezTo>
                <a:cubicBezTo>
                  <a:pt x="15" y="12113"/>
                  <a:pt x="0" y="12098"/>
                  <a:pt x="0" y="12080"/>
                </a:cubicBezTo>
                <a:cubicBezTo>
                  <a:pt x="0" y="12061"/>
                  <a:pt x="15" y="12046"/>
                  <a:pt x="33" y="12046"/>
                </a:cubicBezTo>
                <a:cubicBezTo>
                  <a:pt x="52" y="12046"/>
                  <a:pt x="67" y="12061"/>
                  <a:pt x="67" y="12080"/>
                </a:cubicBezTo>
                <a:close/>
                <a:moveTo>
                  <a:pt x="67" y="12213"/>
                </a:moveTo>
                <a:lnTo>
                  <a:pt x="67" y="12213"/>
                </a:lnTo>
                <a:cubicBezTo>
                  <a:pt x="67" y="12231"/>
                  <a:pt x="52" y="12246"/>
                  <a:pt x="33" y="12246"/>
                </a:cubicBezTo>
                <a:cubicBezTo>
                  <a:pt x="15" y="12246"/>
                  <a:pt x="0" y="12231"/>
                  <a:pt x="0" y="12213"/>
                </a:cubicBezTo>
                <a:cubicBezTo>
                  <a:pt x="0" y="12195"/>
                  <a:pt x="15" y="12180"/>
                  <a:pt x="33" y="12180"/>
                </a:cubicBezTo>
                <a:cubicBezTo>
                  <a:pt x="52" y="12180"/>
                  <a:pt x="67" y="12195"/>
                  <a:pt x="67" y="12213"/>
                </a:cubicBezTo>
                <a:close/>
                <a:moveTo>
                  <a:pt x="67" y="12346"/>
                </a:moveTo>
                <a:lnTo>
                  <a:pt x="67" y="12346"/>
                </a:lnTo>
                <a:cubicBezTo>
                  <a:pt x="67" y="12365"/>
                  <a:pt x="52" y="12380"/>
                  <a:pt x="33" y="12380"/>
                </a:cubicBezTo>
                <a:cubicBezTo>
                  <a:pt x="15" y="12380"/>
                  <a:pt x="0" y="12365"/>
                  <a:pt x="0" y="12346"/>
                </a:cubicBezTo>
                <a:cubicBezTo>
                  <a:pt x="0" y="12328"/>
                  <a:pt x="15" y="12313"/>
                  <a:pt x="33" y="12313"/>
                </a:cubicBezTo>
                <a:cubicBezTo>
                  <a:pt x="52" y="12313"/>
                  <a:pt x="67" y="12328"/>
                  <a:pt x="67" y="12346"/>
                </a:cubicBezTo>
                <a:close/>
                <a:moveTo>
                  <a:pt x="67" y="12480"/>
                </a:moveTo>
                <a:lnTo>
                  <a:pt x="67" y="12480"/>
                </a:lnTo>
                <a:cubicBezTo>
                  <a:pt x="67" y="12498"/>
                  <a:pt x="52" y="12513"/>
                  <a:pt x="33" y="12513"/>
                </a:cubicBezTo>
                <a:cubicBezTo>
                  <a:pt x="15" y="12513"/>
                  <a:pt x="0" y="12498"/>
                  <a:pt x="0" y="12480"/>
                </a:cubicBezTo>
                <a:cubicBezTo>
                  <a:pt x="0" y="12461"/>
                  <a:pt x="15" y="12446"/>
                  <a:pt x="33" y="12446"/>
                </a:cubicBezTo>
                <a:cubicBezTo>
                  <a:pt x="52" y="12446"/>
                  <a:pt x="67" y="12461"/>
                  <a:pt x="67" y="12480"/>
                </a:cubicBezTo>
                <a:close/>
                <a:moveTo>
                  <a:pt x="67" y="12613"/>
                </a:moveTo>
                <a:lnTo>
                  <a:pt x="67" y="12613"/>
                </a:lnTo>
                <a:cubicBezTo>
                  <a:pt x="67" y="12632"/>
                  <a:pt x="52" y="12647"/>
                  <a:pt x="33" y="12647"/>
                </a:cubicBezTo>
                <a:cubicBezTo>
                  <a:pt x="15" y="12647"/>
                  <a:pt x="0" y="12632"/>
                  <a:pt x="0" y="12613"/>
                </a:cubicBezTo>
                <a:cubicBezTo>
                  <a:pt x="0" y="12595"/>
                  <a:pt x="15" y="12580"/>
                  <a:pt x="33" y="12580"/>
                </a:cubicBezTo>
                <a:cubicBezTo>
                  <a:pt x="52" y="12580"/>
                  <a:pt x="67" y="12595"/>
                  <a:pt x="67" y="12613"/>
                </a:cubicBezTo>
                <a:close/>
                <a:moveTo>
                  <a:pt x="67" y="12747"/>
                </a:moveTo>
                <a:lnTo>
                  <a:pt x="67" y="12747"/>
                </a:lnTo>
                <a:cubicBezTo>
                  <a:pt x="67" y="12765"/>
                  <a:pt x="52" y="12780"/>
                  <a:pt x="33" y="12780"/>
                </a:cubicBezTo>
                <a:cubicBezTo>
                  <a:pt x="15" y="12780"/>
                  <a:pt x="0" y="12765"/>
                  <a:pt x="0" y="12747"/>
                </a:cubicBezTo>
                <a:cubicBezTo>
                  <a:pt x="0" y="12728"/>
                  <a:pt x="15" y="12713"/>
                  <a:pt x="33" y="12713"/>
                </a:cubicBezTo>
                <a:cubicBezTo>
                  <a:pt x="52" y="12713"/>
                  <a:pt x="67" y="12728"/>
                  <a:pt x="67" y="12747"/>
                </a:cubicBezTo>
                <a:close/>
                <a:moveTo>
                  <a:pt x="67" y="12880"/>
                </a:moveTo>
                <a:lnTo>
                  <a:pt x="67" y="12880"/>
                </a:lnTo>
                <a:cubicBezTo>
                  <a:pt x="67" y="12898"/>
                  <a:pt x="52" y="12913"/>
                  <a:pt x="33" y="12913"/>
                </a:cubicBezTo>
                <a:cubicBezTo>
                  <a:pt x="15" y="12913"/>
                  <a:pt x="0" y="12898"/>
                  <a:pt x="0" y="12880"/>
                </a:cubicBezTo>
                <a:cubicBezTo>
                  <a:pt x="0" y="12862"/>
                  <a:pt x="15" y="12847"/>
                  <a:pt x="33" y="12847"/>
                </a:cubicBezTo>
                <a:cubicBezTo>
                  <a:pt x="52" y="12847"/>
                  <a:pt x="67" y="12862"/>
                  <a:pt x="67" y="12880"/>
                </a:cubicBezTo>
                <a:close/>
                <a:moveTo>
                  <a:pt x="67" y="13013"/>
                </a:moveTo>
                <a:lnTo>
                  <a:pt x="67" y="13013"/>
                </a:lnTo>
                <a:cubicBezTo>
                  <a:pt x="67" y="13032"/>
                  <a:pt x="52" y="13047"/>
                  <a:pt x="33" y="13047"/>
                </a:cubicBezTo>
                <a:cubicBezTo>
                  <a:pt x="15" y="13047"/>
                  <a:pt x="0" y="13032"/>
                  <a:pt x="0" y="13013"/>
                </a:cubicBezTo>
                <a:cubicBezTo>
                  <a:pt x="0" y="12995"/>
                  <a:pt x="15" y="12980"/>
                  <a:pt x="33" y="12980"/>
                </a:cubicBezTo>
                <a:cubicBezTo>
                  <a:pt x="52" y="12980"/>
                  <a:pt x="67" y="12995"/>
                  <a:pt x="67" y="13013"/>
                </a:cubicBezTo>
                <a:close/>
                <a:moveTo>
                  <a:pt x="67" y="13147"/>
                </a:moveTo>
                <a:lnTo>
                  <a:pt x="67" y="13147"/>
                </a:lnTo>
                <a:cubicBezTo>
                  <a:pt x="67" y="13165"/>
                  <a:pt x="52" y="13180"/>
                  <a:pt x="33" y="13180"/>
                </a:cubicBezTo>
                <a:cubicBezTo>
                  <a:pt x="15" y="13180"/>
                  <a:pt x="0" y="13165"/>
                  <a:pt x="0" y="13147"/>
                </a:cubicBezTo>
                <a:cubicBezTo>
                  <a:pt x="0" y="13128"/>
                  <a:pt x="15" y="13113"/>
                  <a:pt x="33" y="13113"/>
                </a:cubicBezTo>
                <a:cubicBezTo>
                  <a:pt x="52" y="13113"/>
                  <a:pt x="67" y="13128"/>
                  <a:pt x="67" y="13147"/>
                </a:cubicBezTo>
                <a:close/>
                <a:moveTo>
                  <a:pt x="67" y="13280"/>
                </a:moveTo>
                <a:lnTo>
                  <a:pt x="67" y="13280"/>
                </a:lnTo>
                <a:cubicBezTo>
                  <a:pt x="67" y="13299"/>
                  <a:pt x="52" y="13314"/>
                  <a:pt x="33" y="13314"/>
                </a:cubicBezTo>
                <a:cubicBezTo>
                  <a:pt x="15" y="13314"/>
                  <a:pt x="0" y="13299"/>
                  <a:pt x="0" y="13280"/>
                </a:cubicBezTo>
                <a:cubicBezTo>
                  <a:pt x="0" y="13262"/>
                  <a:pt x="15" y="13247"/>
                  <a:pt x="33" y="13247"/>
                </a:cubicBezTo>
                <a:cubicBezTo>
                  <a:pt x="52" y="13247"/>
                  <a:pt x="67" y="13262"/>
                  <a:pt x="67" y="13280"/>
                </a:cubicBezTo>
                <a:close/>
                <a:moveTo>
                  <a:pt x="67" y="13414"/>
                </a:moveTo>
                <a:lnTo>
                  <a:pt x="67" y="13414"/>
                </a:lnTo>
                <a:cubicBezTo>
                  <a:pt x="67" y="13432"/>
                  <a:pt x="52" y="13447"/>
                  <a:pt x="33" y="13447"/>
                </a:cubicBezTo>
                <a:cubicBezTo>
                  <a:pt x="15" y="13447"/>
                  <a:pt x="0" y="13432"/>
                  <a:pt x="0" y="13414"/>
                </a:cubicBezTo>
                <a:cubicBezTo>
                  <a:pt x="0" y="13395"/>
                  <a:pt x="15" y="13380"/>
                  <a:pt x="33" y="13380"/>
                </a:cubicBezTo>
                <a:cubicBezTo>
                  <a:pt x="52" y="13380"/>
                  <a:pt x="67" y="13395"/>
                  <a:pt x="67" y="13414"/>
                </a:cubicBezTo>
                <a:close/>
                <a:moveTo>
                  <a:pt x="67" y="13547"/>
                </a:moveTo>
                <a:lnTo>
                  <a:pt x="67" y="13547"/>
                </a:lnTo>
                <a:cubicBezTo>
                  <a:pt x="67" y="13565"/>
                  <a:pt x="52" y="13580"/>
                  <a:pt x="33" y="13580"/>
                </a:cubicBezTo>
                <a:cubicBezTo>
                  <a:pt x="15" y="13580"/>
                  <a:pt x="0" y="13565"/>
                  <a:pt x="0" y="13547"/>
                </a:cubicBezTo>
                <a:cubicBezTo>
                  <a:pt x="0" y="13529"/>
                  <a:pt x="15" y="13514"/>
                  <a:pt x="33" y="13514"/>
                </a:cubicBezTo>
                <a:cubicBezTo>
                  <a:pt x="52" y="13514"/>
                  <a:pt x="67" y="13529"/>
                  <a:pt x="67" y="13547"/>
                </a:cubicBezTo>
                <a:close/>
                <a:moveTo>
                  <a:pt x="67" y="13680"/>
                </a:moveTo>
                <a:lnTo>
                  <a:pt x="67" y="13680"/>
                </a:lnTo>
                <a:cubicBezTo>
                  <a:pt x="67" y="13699"/>
                  <a:pt x="52" y="13714"/>
                  <a:pt x="33" y="13714"/>
                </a:cubicBezTo>
                <a:cubicBezTo>
                  <a:pt x="15" y="13714"/>
                  <a:pt x="0" y="13699"/>
                  <a:pt x="0" y="13680"/>
                </a:cubicBezTo>
                <a:cubicBezTo>
                  <a:pt x="0" y="13662"/>
                  <a:pt x="15" y="13647"/>
                  <a:pt x="33" y="13647"/>
                </a:cubicBezTo>
                <a:cubicBezTo>
                  <a:pt x="52" y="13647"/>
                  <a:pt x="67" y="13662"/>
                  <a:pt x="67" y="13680"/>
                </a:cubicBezTo>
                <a:close/>
                <a:moveTo>
                  <a:pt x="67" y="13814"/>
                </a:moveTo>
                <a:lnTo>
                  <a:pt x="67" y="13814"/>
                </a:lnTo>
                <a:cubicBezTo>
                  <a:pt x="67" y="13832"/>
                  <a:pt x="52" y="13847"/>
                  <a:pt x="33" y="13847"/>
                </a:cubicBezTo>
                <a:cubicBezTo>
                  <a:pt x="15" y="13847"/>
                  <a:pt x="0" y="13832"/>
                  <a:pt x="0" y="13814"/>
                </a:cubicBezTo>
                <a:cubicBezTo>
                  <a:pt x="0" y="13795"/>
                  <a:pt x="15" y="13780"/>
                  <a:pt x="33" y="13780"/>
                </a:cubicBezTo>
                <a:cubicBezTo>
                  <a:pt x="52" y="13780"/>
                  <a:pt x="67" y="13795"/>
                  <a:pt x="67" y="13814"/>
                </a:cubicBezTo>
                <a:close/>
                <a:moveTo>
                  <a:pt x="67" y="13947"/>
                </a:moveTo>
                <a:lnTo>
                  <a:pt x="67" y="13947"/>
                </a:lnTo>
                <a:cubicBezTo>
                  <a:pt x="67" y="13966"/>
                  <a:pt x="52" y="13981"/>
                  <a:pt x="33" y="13981"/>
                </a:cubicBezTo>
                <a:cubicBezTo>
                  <a:pt x="15" y="13981"/>
                  <a:pt x="0" y="13966"/>
                  <a:pt x="0" y="13947"/>
                </a:cubicBezTo>
                <a:cubicBezTo>
                  <a:pt x="0" y="13929"/>
                  <a:pt x="15" y="13914"/>
                  <a:pt x="33" y="13914"/>
                </a:cubicBezTo>
                <a:cubicBezTo>
                  <a:pt x="52" y="13914"/>
                  <a:pt x="67" y="13929"/>
                  <a:pt x="67" y="13947"/>
                </a:cubicBezTo>
                <a:close/>
                <a:moveTo>
                  <a:pt x="67" y="14081"/>
                </a:moveTo>
                <a:lnTo>
                  <a:pt x="67" y="14081"/>
                </a:lnTo>
                <a:cubicBezTo>
                  <a:pt x="67" y="14099"/>
                  <a:pt x="52" y="14114"/>
                  <a:pt x="33" y="14114"/>
                </a:cubicBezTo>
                <a:cubicBezTo>
                  <a:pt x="15" y="14114"/>
                  <a:pt x="0" y="14099"/>
                  <a:pt x="0" y="14081"/>
                </a:cubicBezTo>
                <a:cubicBezTo>
                  <a:pt x="0" y="14062"/>
                  <a:pt x="15" y="14047"/>
                  <a:pt x="33" y="14047"/>
                </a:cubicBezTo>
                <a:cubicBezTo>
                  <a:pt x="52" y="14047"/>
                  <a:pt x="67" y="14062"/>
                  <a:pt x="67" y="14081"/>
                </a:cubicBezTo>
                <a:close/>
                <a:moveTo>
                  <a:pt x="67" y="14214"/>
                </a:moveTo>
                <a:lnTo>
                  <a:pt x="67" y="14214"/>
                </a:lnTo>
                <a:cubicBezTo>
                  <a:pt x="67" y="14232"/>
                  <a:pt x="52" y="14247"/>
                  <a:pt x="33" y="14247"/>
                </a:cubicBezTo>
                <a:cubicBezTo>
                  <a:pt x="15" y="14247"/>
                  <a:pt x="0" y="14232"/>
                  <a:pt x="0" y="14214"/>
                </a:cubicBezTo>
                <a:cubicBezTo>
                  <a:pt x="0" y="14196"/>
                  <a:pt x="15" y="14181"/>
                  <a:pt x="33" y="14181"/>
                </a:cubicBezTo>
                <a:cubicBezTo>
                  <a:pt x="52" y="14181"/>
                  <a:pt x="67" y="14196"/>
                  <a:pt x="67" y="14214"/>
                </a:cubicBezTo>
                <a:close/>
                <a:moveTo>
                  <a:pt x="67" y="14347"/>
                </a:moveTo>
                <a:lnTo>
                  <a:pt x="67" y="14347"/>
                </a:lnTo>
                <a:cubicBezTo>
                  <a:pt x="67" y="14366"/>
                  <a:pt x="52" y="14381"/>
                  <a:pt x="33" y="14381"/>
                </a:cubicBezTo>
                <a:cubicBezTo>
                  <a:pt x="15" y="14381"/>
                  <a:pt x="0" y="14366"/>
                  <a:pt x="0" y="14347"/>
                </a:cubicBezTo>
                <a:cubicBezTo>
                  <a:pt x="0" y="14329"/>
                  <a:pt x="15" y="14314"/>
                  <a:pt x="33" y="14314"/>
                </a:cubicBezTo>
                <a:cubicBezTo>
                  <a:pt x="52" y="14314"/>
                  <a:pt x="67" y="14329"/>
                  <a:pt x="67" y="14347"/>
                </a:cubicBezTo>
                <a:close/>
                <a:moveTo>
                  <a:pt x="67" y="14481"/>
                </a:moveTo>
                <a:lnTo>
                  <a:pt x="67" y="14481"/>
                </a:lnTo>
                <a:cubicBezTo>
                  <a:pt x="67" y="14499"/>
                  <a:pt x="52" y="14514"/>
                  <a:pt x="33" y="14514"/>
                </a:cubicBezTo>
                <a:cubicBezTo>
                  <a:pt x="15" y="14514"/>
                  <a:pt x="0" y="14499"/>
                  <a:pt x="0" y="14481"/>
                </a:cubicBezTo>
                <a:cubicBezTo>
                  <a:pt x="0" y="14462"/>
                  <a:pt x="15" y="14447"/>
                  <a:pt x="33" y="14447"/>
                </a:cubicBezTo>
                <a:cubicBezTo>
                  <a:pt x="52" y="14447"/>
                  <a:pt x="67" y="14462"/>
                  <a:pt x="67" y="14481"/>
                </a:cubicBezTo>
                <a:close/>
                <a:moveTo>
                  <a:pt x="67" y="14614"/>
                </a:moveTo>
                <a:lnTo>
                  <a:pt x="67" y="14614"/>
                </a:lnTo>
                <a:cubicBezTo>
                  <a:pt x="67" y="14633"/>
                  <a:pt x="52" y="14648"/>
                  <a:pt x="33" y="14648"/>
                </a:cubicBezTo>
                <a:cubicBezTo>
                  <a:pt x="15" y="14648"/>
                  <a:pt x="0" y="14633"/>
                  <a:pt x="0" y="14614"/>
                </a:cubicBezTo>
                <a:cubicBezTo>
                  <a:pt x="0" y="14596"/>
                  <a:pt x="15" y="14581"/>
                  <a:pt x="33" y="14581"/>
                </a:cubicBezTo>
                <a:cubicBezTo>
                  <a:pt x="52" y="14581"/>
                  <a:pt x="67" y="14596"/>
                  <a:pt x="67" y="14614"/>
                </a:cubicBezTo>
                <a:close/>
                <a:moveTo>
                  <a:pt x="67" y="14748"/>
                </a:moveTo>
                <a:lnTo>
                  <a:pt x="67" y="14748"/>
                </a:lnTo>
                <a:cubicBezTo>
                  <a:pt x="67" y="14766"/>
                  <a:pt x="52" y="14781"/>
                  <a:pt x="33" y="14781"/>
                </a:cubicBezTo>
                <a:cubicBezTo>
                  <a:pt x="15" y="14781"/>
                  <a:pt x="0" y="14766"/>
                  <a:pt x="0" y="14748"/>
                </a:cubicBezTo>
                <a:cubicBezTo>
                  <a:pt x="0" y="14729"/>
                  <a:pt x="15" y="14714"/>
                  <a:pt x="33" y="14714"/>
                </a:cubicBezTo>
                <a:cubicBezTo>
                  <a:pt x="52" y="14714"/>
                  <a:pt x="67" y="14729"/>
                  <a:pt x="67" y="14748"/>
                </a:cubicBezTo>
                <a:close/>
                <a:moveTo>
                  <a:pt x="67" y="14881"/>
                </a:moveTo>
                <a:lnTo>
                  <a:pt x="67" y="14881"/>
                </a:lnTo>
                <a:cubicBezTo>
                  <a:pt x="67" y="14899"/>
                  <a:pt x="52" y="14914"/>
                  <a:pt x="33" y="14914"/>
                </a:cubicBezTo>
                <a:cubicBezTo>
                  <a:pt x="15" y="14914"/>
                  <a:pt x="0" y="14899"/>
                  <a:pt x="0" y="14881"/>
                </a:cubicBezTo>
                <a:cubicBezTo>
                  <a:pt x="0" y="14863"/>
                  <a:pt x="15" y="14848"/>
                  <a:pt x="33" y="14848"/>
                </a:cubicBezTo>
                <a:cubicBezTo>
                  <a:pt x="52" y="14848"/>
                  <a:pt x="67" y="14863"/>
                  <a:pt x="67" y="14881"/>
                </a:cubicBezTo>
                <a:close/>
                <a:moveTo>
                  <a:pt x="67" y="15014"/>
                </a:moveTo>
                <a:lnTo>
                  <a:pt x="67" y="15014"/>
                </a:lnTo>
                <a:cubicBezTo>
                  <a:pt x="67" y="15033"/>
                  <a:pt x="52" y="15048"/>
                  <a:pt x="33" y="15048"/>
                </a:cubicBezTo>
                <a:cubicBezTo>
                  <a:pt x="15" y="15048"/>
                  <a:pt x="0" y="15033"/>
                  <a:pt x="0" y="15014"/>
                </a:cubicBezTo>
                <a:cubicBezTo>
                  <a:pt x="0" y="14996"/>
                  <a:pt x="15" y="14981"/>
                  <a:pt x="33" y="14981"/>
                </a:cubicBezTo>
                <a:cubicBezTo>
                  <a:pt x="52" y="14981"/>
                  <a:pt x="67" y="14996"/>
                  <a:pt x="67" y="15014"/>
                </a:cubicBezTo>
                <a:close/>
                <a:moveTo>
                  <a:pt x="67" y="15148"/>
                </a:moveTo>
                <a:lnTo>
                  <a:pt x="67" y="15148"/>
                </a:lnTo>
                <a:cubicBezTo>
                  <a:pt x="67" y="15166"/>
                  <a:pt x="52" y="15181"/>
                  <a:pt x="33" y="15181"/>
                </a:cubicBezTo>
                <a:cubicBezTo>
                  <a:pt x="15" y="15181"/>
                  <a:pt x="0" y="15166"/>
                  <a:pt x="0" y="15148"/>
                </a:cubicBezTo>
                <a:cubicBezTo>
                  <a:pt x="0" y="15129"/>
                  <a:pt x="15" y="15114"/>
                  <a:pt x="33" y="15114"/>
                </a:cubicBezTo>
                <a:cubicBezTo>
                  <a:pt x="52" y="15114"/>
                  <a:pt x="67" y="15129"/>
                  <a:pt x="67" y="15148"/>
                </a:cubicBezTo>
                <a:close/>
                <a:moveTo>
                  <a:pt x="67" y="15281"/>
                </a:moveTo>
                <a:lnTo>
                  <a:pt x="67" y="15281"/>
                </a:lnTo>
                <a:cubicBezTo>
                  <a:pt x="67" y="15300"/>
                  <a:pt x="52" y="15315"/>
                  <a:pt x="33" y="15315"/>
                </a:cubicBezTo>
                <a:cubicBezTo>
                  <a:pt x="15" y="15315"/>
                  <a:pt x="0" y="15300"/>
                  <a:pt x="0" y="15281"/>
                </a:cubicBezTo>
                <a:cubicBezTo>
                  <a:pt x="0" y="15263"/>
                  <a:pt x="15" y="15248"/>
                  <a:pt x="33" y="15248"/>
                </a:cubicBezTo>
                <a:cubicBezTo>
                  <a:pt x="52" y="15248"/>
                  <a:pt x="67" y="15263"/>
                  <a:pt x="67" y="15281"/>
                </a:cubicBezTo>
                <a:close/>
                <a:moveTo>
                  <a:pt x="67" y="15415"/>
                </a:moveTo>
                <a:lnTo>
                  <a:pt x="67" y="15415"/>
                </a:lnTo>
                <a:cubicBezTo>
                  <a:pt x="67" y="15433"/>
                  <a:pt x="52" y="15448"/>
                  <a:pt x="33" y="15448"/>
                </a:cubicBezTo>
                <a:cubicBezTo>
                  <a:pt x="15" y="15448"/>
                  <a:pt x="0" y="15433"/>
                  <a:pt x="0" y="15415"/>
                </a:cubicBezTo>
                <a:cubicBezTo>
                  <a:pt x="0" y="15396"/>
                  <a:pt x="15" y="15381"/>
                  <a:pt x="33" y="15381"/>
                </a:cubicBezTo>
                <a:cubicBezTo>
                  <a:pt x="52" y="15381"/>
                  <a:pt x="67" y="15396"/>
                  <a:pt x="67" y="15415"/>
                </a:cubicBezTo>
                <a:close/>
                <a:moveTo>
                  <a:pt x="67" y="15548"/>
                </a:moveTo>
                <a:lnTo>
                  <a:pt x="67" y="15548"/>
                </a:lnTo>
                <a:cubicBezTo>
                  <a:pt x="67" y="15567"/>
                  <a:pt x="52" y="15581"/>
                  <a:pt x="33" y="15581"/>
                </a:cubicBezTo>
                <a:cubicBezTo>
                  <a:pt x="15" y="15581"/>
                  <a:pt x="0" y="15567"/>
                  <a:pt x="0" y="15548"/>
                </a:cubicBezTo>
                <a:cubicBezTo>
                  <a:pt x="0" y="15530"/>
                  <a:pt x="15" y="15515"/>
                  <a:pt x="33" y="15515"/>
                </a:cubicBezTo>
                <a:cubicBezTo>
                  <a:pt x="52" y="15515"/>
                  <a:pt x="67" y="15530"/>
                  <a:pt x="67" y="15548"/>
                </a:cubicBezTo>
                <a:close/>
                <a:moveTo>
                  <a:pt x="67" y="15681"/>
                </a:moveTo>
                <a:lnTo>
                  <a:pt x="67" y="15682"/>
                </a:lnTo>
                <a:cubicBezTo>
                  <a:pt x="67" y="15700"/>
                  <a:pt x="52" y="15715"/>
                  <a:pt x="33" y="15715"/>
                </a:cubicBezTo>
                <a:cubicBezTo>
                  <a:pt x="15" y="15715"/>
                  <a:pt x="0" y="15700"/>
                  <a:pt x="0" y="15682"/>
                </a:cubicBezTo>
                <a:lnTo>
                  <a:pt x="0" y="15681"/>
                </a:lnTo>
                <a:cubicBezTo>
                  <a:pt x="0" y="15663"/>
                  <a:pt x="15" y="15648"/>
                  <a:pt x="33" y="15648"/>
                </a:cubicBezTo>
                <a:cubicBezTo>
                  <a:pt x="52" y="15648"/>
                  <a:pt x="67" y="15663"/>
                  <a:pt x="67" y="15681"/>
                </a:cubicBezTo>
                <a:close/>
                <a:moveTo>
                  <a:pt x="67" y="15815"/>
                </a:moveTo>
                <a:lnTo>
                  <a:pt x="67" y="15815"/>
                </a:lnTo>
                <a:cubicBezTo>
                  <a:pt x="67" y="15833"/>
                  <a:pt x="52" y="15848"/>
                  <a:pt x="33" y="15848"/>
                </a:cubicBezTo>
                <a:cubicBezTo>
                  <a:pt x="15" y="15848"/>
                  <a:pt x="0" y="15833"/>
                  <a:pt x="0" y="15815"/>
                </a:cubicBezTo>
                <a:cubicBezTo>
                  <a:pt x="0" y="15796"/>
                  <a:pt x="15" y="15782"/>
                  <a:pt x="33" y="15782"/>
                </a:cubicBezTo>
                <a:cubicBezTo>
                  <a:pt x="52" y="15782"/>
                  <a:pt x="67" y="15796"/>
                  <a:pt x="67" y="15815"/>
                </a:cubicBezTo>
                <a:close/>
                <a:moveTo>
                  <a:pt x="67" y="15948"/>
                </a:moveTo>
                <a:lnTo>
                  <a:pt x="67" y="15948"/>
                </a:lnTo>
                <a:cubicBezTo>
                  <a:pt x="67" y="15967"/>
                  <a:pt x="52" y="15982"/>
                  <a:pt x="33" y="15982"/>
                </a:cubicBezTo>
                <a:cubicBezTo>
                  <a:pt x="15" y="15982"/>
                  <a:pt x="0" y="15967"/>
                  <a:pt x="0" y="15948"/>
                </a:cubicBezTo>
                <a:cubicBezTo>
                  <a:pt x="0" y="15930"/>
                  <a:pt x="15" y="15915"/>
                  <a:pt x="33" y="15915"/>
                </a:cubicBezTo>
                <a:cubicBezTo>
                  <a:pt x="52" y="15915"/>
                  <a:pt x="67" y="15930"/>
                  <a:pt x="67" y="15948"/>
                </a:cubicBezTo>
                <a:close/>
                <a:moveTo>
                  <a:pt x="67" y="16082"/>
                </a:moveTo>
                <a:lnTo>
                  <a:pt x="67" y="16082"/>
                </a:lnTo>
                <a:cubicBezTo>
                  <a:pt x="67" y="16100"/>
                  <a:pt x="52" y="16115"/>
                  <a:pt x="33" y="16115"/>
                </a:cubicBezTo>
                <a:cubicBezTo>
                  <a:pt x="15" y="16115"/>
                  <a:pt x="0" y="16100"/>
                  <a:pt x="0" y="16082"/>
                </a:cubicBezTo>
                <a:cubicBezTo>
                  <a:pt x="0" y="16063"/>
                  <a:pt x="15" y="16048"/>
                  <a:pt x="33" y="16048"/>
                </a:cubicBezTo>
                <a:cubicBezTo>
                  <a:pt x="52" y="16048"/>
                  <a:pt x="67" y="16063"/>
                  <a:pt x="67" y="16082"/>
                </a:cubicBezTo>
                <a:close/>
                <a:moveTo>
                  <a:pt x="67" y="16215"/>
                </a:moveTo>
                <a:lnTo>
                  <a:pt x="67" y="16215"/>
                </a:lnTo>
                <a:cubicBezTo>
                  <a:pt x="67" y="16234"/>
                  <a:pt x="52" y="16248"/>
                  <a:pt x="33" y="16248"/>
                </a:cubicBezTo>
                <a:cubicBezTo>
                  <a:pt x="15" y="16248"/>
                  <a:pt x="0" y="16234"/>
                  <a:pt x="0" y="16215"/>
                </a:cubicBezTo>
                <a:cubicBezTo>
                  <a:pt x="0" y="16197"/>
                  <a:pt x="15" y="16182"/>
                  <a:pt x="33" y="16182"/>
                </a:cubicBezTo>
                <a:cubicBezTo>
                  <a:pt x="52" y="16182"/>
                  <a:pt x="67" y="16197"/>
                  <a:pt x="67" y="16215"/>
                </a:cubicBezTo>
                <a:close/>
                <a:moveTo>
                  <a:pt x="67" y="16348"/>
                </a:moveTo>
                <a:lnTo>
                  <a:pt x="67" y="16349"/>
                </a:lnTo>
                <a:cubicBezTo>
                  <a:pt x="67" y="16367"/>
                  <a:pt x="52" y="16382"/>
                  <a:pt x="33" y="16382"/>
                </a:cubicBezTo>
                <a:cubicBezTo>
                  <a:pt x="15" y="16382"/>
                  <a:pt x="0" y="16367"/>
                  <a:pt x="0" y="16349"/>
                </a:cubicBezTo>
                <a:lnTo>
                  <a:pt x="0" y="16348"/>
                </a:lnTo>
                <a:cubicBezTo>
                  <a:pt x="0" y="16330"/>
                  <a:pt x="15" y="16315"/>
                  <a:pt x="33" y="16315"/>
                </a:cubicBezTo>
                <a:cubicBezTo>
                  <a:pt x="52" y="16315"/>
                  <a:pt x="67" y="16330"/>
                  <a:pt x="67" y="16348"/>
                </a:cubicBezTo>
                <a:close/>
                <a:moveTo>
                  <a:pt x="67" y="16482"/>
                </a:moveTo>
                <a:lnTo>
                  <a:pt x="67" y="16482"/>
                </a:lnTo>
                <a:cubicBezTo>
                  <a:pt x="67" y="16500"/>
                  <a:pt x="52" y="16515"/>
                  <a:pt x="33" y="16515"/>
                </a:cubicBezTo>
                <a:cubicBezTo>
                  <a:pt x="15" y="16515"/>
                  <a:pt x="0" y="16500"/>
                  <a:pt x="0" y="16482"/>
                </a:cubicBezTo>
                <a:cubicBezTo>
                  <a:pt x="0" y="16463"/>
                  <a:pt x="15" y="16449"/>
                  <a:pt x="33" y="16449"/>
                </a:cubicBezTo>
                <a:cubicBezTo>
                  <a:pt x="52" y="16449"/>
                  <a:pt x="67" y="16463"/>
                  <a:pt x="67" y="16482"/>
                </a:cubicBezTo>
                <a:close/>
                <a:moveTo>
                  <a:pt x="65" y="16550"/>
                </a:moveTo>
                <a:lnTo>
                  <a:pt x="65" y="16550"/>
                </a:lnTo>
                <a:cubicBezTo>
                  <a:pt x="84" y="16550"/>
                  <a:pt x="99" y="16565"/>
                  <a:pt x="99" y="16583"/>
                </a:cubicBezTo>
                <a:cubicBezTo>
                  <a:pt x="99" y="16602"/>
                  <a:pt x="84" y="16617"/>
                  <a:pt x="65" y="16617"/>
                </a:cubicBezTo>
                <a:cubicBezTo>
                  <a:pt x="47" y="16617"/>
                  <a:pt x="32" y="16602"/>
                  <a:pt x="32" y="16583"/>
                </a:cubicBezTo>
                <a:cubicBezTo>
                  <a:pt x="32" y="16565"/>
                  <a:pt x="47" y="16550"/>
                  <a:pt x="65" y="16550"/>
                </a:cubicBezTo>
                <a:close/>
                <a:moveTo>
                  <a:pt x="199" y="16550"/>
                </a:moveTo>
                <a:lnTo>
                  <a:pt x="199" y="16550"/>
                </a:lnTo>
                <a:cubicBezTo>
                  <a:pt x="217" y="16550"/>
                  <a:pt x="232" y="16565"/>
                  <a:pt x="232" y="16583"/>
                </a:cubicBezTo>
                <a:cubicBezTo>
                  <a:pt x="232" y="16602"/>
                  <a:pt x="217" y="16617"/>
                  <a:pt x="199" y="16617"/>
                </a:cubicBezTo>
                <a:cubicBezTo>
                  <a:pt x="180" y="16617"/>
                  <a:pt x="165" y="16602"/>
                  <a:pt x="165" y="16583"/>
                </a:cubicBezTo>
                <a:cubicBezTo>
                  <a:pt x="165" y="16565"/>
                  <a:pt x="180" y="16550"/>
                  <a:pt x="199" y="16550"/>
                </a:cubicBezTo>
                <a:close/>
                <a:moveTo>
                  <a:pt x="332" y="16550"/>
                </a:moveTo>
                <a:lnTo>
                  <a:pt x="332" y="16550"/>
                </a:lnTo>
                <a:cubicBezTo>
                  <a:pt x="351" y="16550"/>
                  <a:pt x="365" y="16565"/>
                  <a:pt x="365" y="16583"/>
                </a:cubicBezTo>
                <a:cubicBezTo>
                  <a:pt x="365" y="16602"/>
                  <a:pt x="351" y="16617"/>
                  <a:pt x="332" y="16617"/>
                </a:cubicBezTo>
                <a:cubicBezTo>
                  <a:pt x="314" y="16617"/>
                  <a:pt x="299" y="16602"/>
                  <a:pt x="299" y="16583"/>
                </a:cubicBezTo>
                <a:cubicBezTo>
                  <a:pt x="299" y="16565"/>
                  <a:pt x="314" y="16550"/>
                  <a:pt x="332" y="16550"/>
                </a:cubicBezTo>
                <a:close/>
                <a:moveTo>
                  <a:pt x="465" y="16550"/>
                </a:moveTo>
                <a:lnTo>
                  <a:pt x="466" y="16550"/>
                </a:lnTo>
                <a:cubicBezTo>
                  <a:pt x="484" y="16550"/>
                  <a:pt x="499" y="16565"/>
                  <a:pt x="499" y="16583"/>
                </a:cubicBezTo>
                <a:cubicBezTo>
                  <a:pt x="499" y="16602"/>
                  <a:pt x="484" y="16617"/>
                  <a:pt x="466" y="16617"/>
                </a:cubicBezTo>
                <a:lnTo>
                  <a:pt x="465" y="16617"/>
                </a:lnTo>
                <a:cubicBezTo>
                  <a:pt x="447" y="16617"/>
                  <a:pt x="432" y="16602"/>
                  <a:pt x="432" y="16583"/>
                </a:cubicBezTo>
                <a:cubicBezTo>
                  <a:pt x="432" y="16565"/>
                  <a:pt x="447" y="16550"/>
                  <a:pt x="465" y="16550"/>
                </a:cubicBezTo>
                <a:close/>
                <a:moveTo>
                  <a:pt x="599" y="16550"/>
                </a:moveTo>
                <a:lnTo>
                  <a:pt x="599" y="16550"/>
                </a:lnTo>
                <a:cubicBezTo>
                  <a:pt x="617" y="16550"/>
                  <a:pt x="632" y="16565"/>
                  <a:pt x="632" y="16583"/>
                </a:cubicBezTo>
                <a:cubicBezTo>
                  <a:pt x="632" y="16602"/>
                  <a:pt x="617" y="16617"/>
                  <a:pt x="599" y="16617"/>
                </a:cubicBezTo>
                <a:cubicBezTo>
                  <a:pt x="580" y="16617"/>
                  <a:pt x="566" y="16602"/>
                  <a:pt x="566" y="16583"/>
                </a:cubicBezTo>
                <a:cubicBezTo>
                  <a:pt x="566" y="16565"/>
                  <a:pt x="580" y="16550"/>
                  <a:pt x="599" y="16550"/>
                </a:cubicBezTo>
                <a:close/>
                <a:moveTo>
                  <a:pt x="732" y="16550"/>
                </a:moveTo>
                <a:lnTo>
                  <a:pt x="732" y="16550"/>
                </a:lnTo>
                <a:cubicBezTo>
                  <a:pt x="751" y="16550"/>
                  <a:pt x="766" y="16565"/>
                  <a:pt x="766" y="16583"/>
                </a:cubicBezTo>
                <a:cubicBezTo>
                  <a:pt x="766" y="16602"/>
                  <a:pt x="751" y="16617"/>
                  <a:pt x="732" y="16617"/>
                </a:cubicBezTo>
                <a:cubicBezTo>
                  <a:pt x="714" y="16617"/>
                  <a:pt x="699" y="16602"/>
                  <a:pt x="699" y="16583"/>
                </a:cubicBezTo>
                <a:cubicBezTo>
                  <a:pt x="699" y="16565"/>
                  <a:pt x="714" y="16550"/>
                  <a:pt x="732" y="16550"/>
                </a:cubicBezTo>
                <a:close/>
                <a:moveTo>
                  <a:pt x="866" y="16550"/>
                </a:moveTo>
                <a:lnTo>
                  <a:pt x="866" y="16550"/>
                </a:lnTo>
                <a:cubicBezTo>
                  <a:pt x="884" y="16550"/>
                  <a:pt x="899" y="16565"/>
                  <a:pt x="899" y="16583"/>
                </a:cubicBezTo>
                <a:cubicBezTo>
                  <a:pt x="899" y="16602"/>
                  <a:pt x="884" y="16617"/>
                  <a:pt x="866" y="16617"/>
                </a:cubicBezTo>
                <a:cubicBezTo>
                  <a:pt x="847" y="16617"/>
                  <a:pt x="832" y="16602"/>
                  <a:pt x="832" y="16583"/>
                </a:cubicBezTo>
                <a:cubicBezTo>
                  <a:pt x="832" y="16565"/>
                  <a:pt x="847" y="16550"/>
                  <a:pt x="866" y="16550"/>
                </a:cubicBezTo>
                <a:close/>
                <a:moveTo>
                  <a:pt x="999" y="16550"/>
                </a:moveTo>
                <a:lnTo>
                  <a:pt x="999" y="16550"/>
                </a:lnTo>
                <a:cubicBezTo>
                  <a:pt x="1018" y="16550"/>
                  <a:pt x="1032" y="16565"/>
                  <a:pt x="1032" y="16583"/>
                </a:cubicBezTo>
                <a:cubicBezTo>
                  <a:pt x="1032" y="16602"/>
                  <a:pt x="1018" y="16617"/>
                  <a:pt x="999" y="16617"/>
                </a:cubicBezTo>
                <a:cubicBezTo>
                  <a:pt x="981" y="16617"/>
                  <a:pt x="966" y="16602"/>
                  <a:pt x="966" y="16583"/>
                </a:cubicBezTo>
                <a:cubicBezTo>
                  <a:pt x="966" y="16565"/>
                  <a:pt x="981" y="16550"/>
                  <a:pt x="999" y="16550"/>
                </a:cubicBezTo>
                <a:close/>
                <a:moveTo>
                  <a:pt x="1132" y="16550"/>
                </a:moveTo>
                <a:lnTo>
                  <a:pt x="1133" y="16550"/>
                </a:lnTo>
                <a:cubicBezTo>
                  <a:pt x="1151" y="16550"/>
                  <a:pt x="1166" y="16565"/>
                  <a:pt x="1166" y="16583"/>
                </a:cubicBezTo>
                <a:cubicBezTo>
                  <a:pt x="1166" y="16602"/>
                  <a:pt x="1151" y="16617"/>
                  <a:pt x="1133" y="16617"/>
                </a:cubicBezTo>
                <a:lnTo>
                  <a:pt x="1132" y="16617"/>
                </a:lnTo>
                <a:cubicBezTo>
                  <a:pt x="1114" y="16617"/>
                  <a:pt x="1099" y="16602"/>
                  <a:pt x="1099" y="16583"/>
                </a:cubicBezTo>
                <a:cubicBezTo>
                  <a:pt x="1099" y="16565"/>
                  <a:pt x="1114" y="16550"/>
                  <a:pt x="1132" y="16550"/>
                </a:cubicBezTo>
                <a:close/>
                <a:moveTo>
                  <a:pt x="1266" y="16550"/>
                </a:moveTo>
                <a:lnTo>
                  <a:pt x="1266" y="16550"/>
                </a:lnTo>
                <a:cubicBezTo>
                  <a:pt x="1284" y="16550"/>
                  <a:pt x="1299" y="16565"/>
                  <a:pt x="1299" y="16583"/>
                </a:cubicBezTo>
                <a:cubicBezTo>
                  <a:pt x="1299" y="16602"/>
                  <a:pt x="1284" y="16617"/>
                  <a:pt x="1266" y="16617"/>
                </a:cubicBezTo>
                <a:cubicBezTo>
                  <a:pt x="1247" y="16617"/>
                  <a:pt x="1233" y="16602"/>
                  <a:pt x="1233" y="16583"/>
                </a:cubicBezTo>
                <a:cubicBezTo>
                  <a:pt x="1233" y="16565"/>
                  <a:pt x="1247" y="16550"/>
                  <a:pt x="1266" y="16550"/>
                </a:cubicBezTo>
                <a:close/>
                <a:moveTo>
                  <a:pt x="1399" y="16550"/>
                </a:moveTo>
                <a:lnTo>
                  <a:pt x="1399" y="16550"/>
                </a:lnTo>
                <a:cubicBezTo>
                  <a:pt x="1418" y="16550"/>
                  <a:pt x="1433" y="16565"/>
                  <a:pt x="1433" y="16583"/>
                </a:cubicBezTo>
                <a:cubicBezTo>
                  <a:pt x="1433" y="16602"/>
                  <a:pt x="1418" y="16617"/>
                  <a:pt x="1399" y="16617"/>
                </a:cubicBezTo>
                <a:cubicBezTo>
                  <a:pt x="1381" y="16617"/>
                  <a:pt x="1366" y="16602"/>
                  <a:pt x="1366" y="16583"/>
                </a:cubicBezTo>
                <a:cubicBezTo>
                  <a:pt x="1366" y="16565"/>
                  <a:pt x="1381" y="16550"/>
                  <a:pt x="1399" y="16550"/>
                </a:cubicBezTo>
                <a:close/>
                <a:moveTo>
                  <a:pt x="1533" y="16550"/>
                </a:moveTo>
                <a:lnTo>
                  <a:pt x="1533" y="16550"/>
                </a:lnTo>
                <a:cubicBezTo>
                  <a:pt x="1551" y="16550"/>
                  <a:pt x="1566" y="16565"/>
                  <a:pt x="1566" y="16583"/>
                </a:cubicBezTo>
                <a:cubicBezTo>
                  <a:pt x="1566" y="16602"/>
                  <a:pt x="1551" y="16617"/>
                  <a:pt x="1533" y="16617"/>
                </a:cubicBezTo>
                <a:cubicBezTo>
                  <a:pt x="1514" y="16617"/>
                  <a:pt x="1499" y="16602"/>
                  <a:pt x="1499" y="16583"/>
                </a:cubicBezTo>
                <a:cubicBezTo>
                  <a:pt x="1499" y="16565"/>
                  <a:pt x="1514" y="16550"/>
                  <a:pt x="1533" y="16550"/>
                </a:cubicBezTo>
                <a:close/>
                <a:moveTo>
                  <a:pt x="1666" y="16550"/>
                </a:moveTo>
                <a:lnTo>
                  <a:pt x="1666" y="16550"/>
                </a:lnTo>
                <a:cubicBezTo>
                  <a:pt x="1685" y="16550"/>
                  <a:pt x="1699" y="16565"/>
                  <a:pt x="1699" y="16583"/>
                </a:cubicBezTo>
                <a:cubicBezTo>
                  <a:pt x="1699" y="16602"/>
                  <a:pt x="1685" y="16617"/>
                  <a:pt x="1666" y="16617"/>
                </a:cubicBezTo>
                <a:cubicBezTo>
                  <a:pt x="1648" y="16617"/>
                  <a:pt x="1633" y="16602"/>
                  <a:pt x="1633" y="16583"/>
                </a:cubicBezTo>
                <a:cubicBezTo>
                  <a:pt x="1633" y="16565"/>
                  <a:pt x="1648" y="16550"/>
                  <a:pt x="1666" y="16550"/>
                </a:cubicBezTo>
                <a:close/>
                <a:moveTo>
                  <a:pt x="1799" y="16550"/>
                </a:moveTo>
                <a:lnTo>
                  <a:pt x="1800" y="16550"/>
                </a:lnTo>
                <a:cubicBezTo>
                  <a:pt x="1818" y="16550"/>
                  <a:pt x="1833" y="16565"/>
                  <a:pt x="1833" y="16583"/>
                </a:cubicBezTo>
                <a:cubicBezTo>
                  <a:pt x="1833" y="16602"/>
                  <a:pt x="1818" y="16617"/>
                  <a:pt x="1800" y="16617"/>
                </a:cubicBezTo>
                <a:lnTo>
                  <a:pt x="1799" y="16617"/>
                </a:lnTo>
                <a:cubicBezTo>
                  <a:pt x="1781" y="16617"/>
                  <a:pt x="1766" y="16602"/>
                  <a:pt x="1766" y="16583"/>
                </a:cubicBezTo>
                <a:cubicBezTo>
                  <a:pt x="1766" y="16565"/>
                  <a:pt x="1781" y="16550"/>
                  <a:pt x="1799" y="16550"/>
                </a:cubicBezTo>
                <a:close/>
                <a:moveTo>
                  <a:pt x="1933" y="16550"/>
                </a:moveTo>
                <a:lnTo>
                  <a:pt x="1933" y="16550"/>
                </a:lnTo>
                <a:cubicBezTo>
                  <a:pt x="1951" y="16550"/>
                  <a:pt x="1966" y="16565"/>
                  <a:pt x="1966" y="16583"/>
                </a:cubicBezTo>
                <a:cubicBezTo>
                  <a:pt x="1966" y="16602"/>
                  <a:pt x="1951" y="16617"/>
                  <a:pt x="1933" y="16617"/>
                </a:cubicBezTo>
                <a:cubicBezTo>
                  <a:pt x="1914" y="16617"/>
                  <a:pt x="1900" y="16602"/>
                  <a:pt x="1900" y="16583"/>
                </a:cubicBezTo>
                <a:cubicBezTo>
                  <a:pt x="1900" y="16565"/>
                  <a:pt x="1914" y="16550"/>
                  <a:pt x="1933" y="16550"/>
                </a:cubicBezTo>
                <a:close/>
                <a:moveTo>
                  <a:pt x="2066" y="16550"/>
                </a:moveTo>
                <a:lnTo>
                  <a:pt x="2066" y="16550"/>
                </a:lnTo>
                <a:cubicBezTo>
                  <a:pt x="2085" y="16550"/>
                  <a:pt x="2100" y="16565"/>
                  <a:pt x="2100" y="16583"/>
                </a:cubicBezTo>
                <a:cubicBezTo>
                  <a:pt x="2100" y="16602"/>
                  <a:pt x="2085" y="16617"/>
                  <a:pt x="2066" y="16617"/>
                </a:cubicBezTo>
                <a:cubicBezTo>
                  <a:pt x="2048" y="16617"/>
                  <a:pt x="2033" y="16602"/>
                  <a:pt x="2033" y="16583"/>
                </a:cubicBezTo>
                <a:cubicBezTo>
                  <a:pt x="2033" y="16565"/>
                  <a:pt x="2048" y="16550"/>
                  <a:pt x="2066" y="16550"/>
                </a:cubicBezTo>
                <a:close/>
                <a:moveTo>
                  <a:pt x="2200" y="16550"/>
                </a:moveTo>
                <a:lnTo>
                  <a:pt x="2200" y="16550"/>
                </a:lnTo>
                <a:cubicBezTo>
                  <a:pt x="2218" y="16550"/>
                  <a:pt x="2233" y="16565"/>
                  <a:pt x="2233" y="16583"/>
                </a:cubicBezTo>
                <a:cubicBezTo>
                  <a:pt x="2233" y="16602"/>
                  <a:pt x="2218" y="16617"/>
                  <a:pt x="2200" y="16617"/>
                </a:cubicBezTo>
                <a:cubicBezTo>
                  <a:pt x="2181" y="16617"/>
                  <a:pt x="2166" y="16602"/>
                  <a:pt x="2166" y="16583"/>
                </a:cubicBezTo>
                <a:cubicBezTo>
                  <a:pt x="2166" y="16565"/>
                  <a:pt x="2181" y="16550"/>
                  <a:pt x="2200" y="16550"/>
                </a:cubicBezTo>
                <a:close/>
                <a:moveTo>
                  <a:pt x="2333" y="16550"/>
                </a:moveTo>
                <a:lnTo>
                  <a:pt x="2333" y="16550"/>
                </a:lnTo>
                <a:cubicBezTo>
                  <a:pt x="2352" y="16550"/>
                  <a:pt x="2366" y="16565"/>
                  <a:pt x="2366" y="16583"/>
                </a:cubicBezTo>
                <a:cubicBezTo>
                  <a:pt x="2366" y="16602"/>
                  <a:pt x="2352" y="16617"/>
                  <a:pt x="2333" y="16617"/>
                </a:cubicBezTo>
                <a:cubicBezTo>
                  <a:pt x="2315" y="16617"/>
                  <a:pt x="2300" y="16602"/>
                  <a:pt x="2300" y="16583"/>
                </a:cubicBezTo>
                <a:cubicBezTo>
                  <a:pt x="2300" y="16565"/>
                  <a:pt x="2315" y="16550"/>
                  <a:pt x="2333" y="16550"/>
                </a:cubicBezTo>
                <a:close/>
                <a:moveTo>
                  <a:pt x="2466" y="16550"/>
                </a:moveTo>
                <a:lnTo>
                  <a:pt x="2467" y="16550"/>
                </a:lnTo>
                <a:cubicBezTo>
                  <a:pt x="2485" y="16550"/>
                  <a:pt x="2500" y="16565"/>
                  <a:pt x="2500" y="16583"/>
                </a:cubicBezTo>
                <a:cubicBezTo>
                  <a:pt x="2500" y="16602"/>
                  <a:pt x="2485" y="16617"/>
                  <a:pt x="2467" y="16617"/>
                </a:cubicBezTo>
                <a:lnTo>
                  <a:pt x="2466" y="16617"/>
                </a:lnTo>
                <a:cubicBezTo>
                  <a:pt x="2448" y="16617"/>
                  <a:pt x="2433" y="16602"/>
                  <a:pt x="2433" y="16583"/>
                </a:cubicBezTo>
                <a:cubicBezTo>
                  <a:pt x="2433" y="16565"/>
                  <a:pt x="2448" y="16550"/>
                  <a:pt x="2466" y="16550"/>
                </a:cubicBezTo>
                <a:close/>
                <a:moveTo>
                  <a:pt x="2600" y="16550"/>
                </a:moveTo>
                <a:lnTo>
                  <a:pt x="2600" y="16550"/>
                </a:lnTo>
                <a:cubicBezTo>
                  <a:pt x="2618" y="16550"/>
                  <a:pt x="2633" y="16565"/>
                  <a:pt x="2633" y="16583"/>
                </a:cubicBezTo>
                <a:cubicBezTo>
                  <a:pt x="2633" y="16602"/>
                  <a:pt x="2618" y="16617"/>
                  <a:pt x="2600" y="16617"/>
                </a:cubicBezTo>
                <a:cubicBezTo>
                  <a:pt x="2581" y="16617"/>
                  <a:pt x="2567" y="16602"/>
                  <a:pt x="2567" y="16583"/>
                </a:cubicBezTo>
                <a:cubicBezTo>
                  <a:pt x="2567" y="16565"/>
                  <a:pt x="2581" y="16550"/>
                  <a:pt x="2600" y="16550"/>
                </a:cubicBezTo>
                <a:close/>
                <a:moveTo>
                  <a:pt x="2733" y="16550"/>
                </a:moveTo>
                <a:lnTo>
                  <a:pt x="2733" y="16550"/>
                </a:lnTo>
                <a:cubicBezTo>
                  <a:pt x="2752" y="16550"/>
                  <a:pt x="2767" y="16565"/>
                  <a:pt x="2767" y="16583"/>
                </a:cubicBezTo>
                <a:cubicBezTo>
                  <a:pt x="2767" y="16602"/>
                  <a:pt x="2752" y="16617"/>
                  <a:pt x="2733" y="16617"/>
                </a:cubicBezTo>
                <a:cubicBezTo>
                  <a:pt x="2715" y="16617"/>
                  <a:pt x="2700" y="16602"/>
                  <a:pt x="2700" y="16583"/>
                </a:cubicBezTo>
                <a:cubicBezTo>
                  <a:pt x="2700" y="16565"/>
                  <a:pt x="2715" y="16550"/>
                  <a:pt x="2733" y="16550"/>
                </a:cubicBezTo>
                <a:close/>
                <a:moveTo>
                  <a:pt x="2867" y="16550"/>
                </a:moveTo>
                <a:lnTo>
                  <a:pt x="2867" y="16550"/>
                </a:lnTo>
                <a:cubicBezTo>
                  <a:pt x="2885" y="16550"/>
                  <a:pt x="2900" y="16565"/>
                  <a:pt x="2900" y="16583"/>
                </a:cubicBezTo>
                <a:cubicBezTo>
                  <a:pt x="2900" y="16602"/>
                  <a:pt x="2885" y="16617"/>
                  <a:pt x="2867" y="16617"/>
                </a:cubicBezTo>
                <a:cubicBezTo>
                  <a:pt x="2848" y="16617"/>
                  <a:pt x="2833" y="16602"/>
                  <a:pt x="2833" y="16583"/>
                </a:cubicBezTo>
                <a:cubicBezTo>
                  <a:pt x="2833" y="16565"/>
                  <a:pt x="2848" y="16550"/>
                  <a:pt x="2867" y="16550"/>
                </a:cubicBezTo>
                <a:close/>
                <a:moveTo>
                  <a:pt x="3000" y="16550"/>
                </a:moveTo>
                <a:lnTo>
                  <a:pt x="3000" y="16550"/>
                </a:lnTo>
                <a:cubicBezTo>
                  <a:pt x="3019" y="16550"/>
                  <a:pt x="3033" y="16565"/>
                  <a:pt x="3033" y="16583"/>
                </a:cubicBezTo>
                <a:cubicBezTo>
                  <a:pt x="3033" y="16602"/>
                  <a:pt x="3019" y="16617"/>
                  <a:pt x="3000" y="16617"/>
                </a:cubicBezTo>
                <a:cubicBezTo>
                  <a:pt x="2982" y="16617"/>
                  <a:pt x="2967" y="16602"/>
                  <a:pt x="2967" y="16583"/>
                </a:cubicBezTo>
                <a:cubicBezTo>
                  <a:pt x="2967" y="16565"/>
                  <a:pt x="2982" y="16550"/>
                  <a:pt x="3000" y="16550"/>
                </a:cubicBezTo>
                <a:close/>
                <a:moveTo>
                  <a:pt x="3133" y="16550"/>
                </a:moveTo>
                <a:lnTo>
                  <a:pt x="3134" y="16550"/>
                </a:lnTo>
                <a:cubicBezTo>
                  <a:pt x="3152" y="16550"/>
                  <a:pt x="3167" y="16565"/>
                  <a:pt x="3167" y="16583"/>
                </a:cubicBezTo>
                <a:cubicBezTo>
                  <a:pt x="3167" y="16602"/>
                  <a:pt x="3152" y="16617"/>
                  <a:pt x="3134" y="16617"/>
                </a:cubicBezTo>
                <a:lnTo>
                  <a:pt x="3133" y="16617"/>
                </a:lnTo>
                <a:cubicBezTo>
                  <a:pt x="3115" y="16617"/>
                  <a:pt x="3100" y="16602"/>
                  <a:pt x="3100" y="16583"/>
                </a:cubicBezTo>
                <a:cubicBezTo>
                  <a:pt x="3100" y="16565"/>
                  <a:pt x="3115" y="16550"/>
                  <a:pt x="3133" y="16550"/>
                </a:cubicBezTo>
                <a:close/>
                <a:moveTo>
                  <a:pt x="3267" y="16550"/>
                </a:moveTo>
                <a:lnTo>
                  <a:pt x="3267" y="16550"/>
                </a:lnTo>
                <a:cubicBezTo>
                  <a:pt x="3285" y="16550"/>
                  <a:pt x="3300" y="16565"/>
                  <a:pt x="3300" y="16583"/>
                </a:cubicBezTo>
                <a:cubicBezTo>
                  <a:pt x="3300" y="16602"/>
                  <a:pt x="3285" y="16617"/>
                  <a:pt x="3267" y="16617"/>
                </a:cubicBezTo>
                <a:cubicBezTo>
                  <a:pt x="3248" y="16617"/>
                  <a:pt x="3234" y="16602"/>
                  <a:pt x="3234" y="16583"/>
                </a:cubicBezTo>
                <a:cubicBezTo>
                  <a:pt x="3234" y="16565"/>
                  <a:pt x="3248" y="16550"/>
                  <a:pt x="3267" y="16550"/>
                </a:cubicBezTo>
                <a:close/>
                <a:moveTo>
                  <a:pt x="3400" y="16550"/>
                </a:moveTo>
                <a:lnTo>
                  <a:pt x="3400" y="16550"/>
                </a:lnTo>
                <a:cubicBezTo>
                  <a:pt x="3419" y="16550"/>
                  <a:pt x="3434" y="16565"/>
                  <a:pt x="3434" y="16583"/>
                </a:cubicBezTo>
                <a:cubicBezTo>
                  <a:pt x="3434" y="16602"/>
                  <a:pt x="3419" y="16617"/>
                  <a:pt x="3400" y="16617"/>
                </a:cubicBezTo>
                <a:cubicBezTo>
                  <a:pt x="3382" y="16617"/>
                  <a:pt x="3367" y="16602"/>
                  <a:pt x="3367" y="16583"/>
                </a:cubicBezTo>
                <a:cubicBezTo>
                  <a:pt x="3367" y="16565"/>
                  <a:pt x="3382" y="16550"/>
                  <a:pt x="3400" y="16550"/>
                </a:cubicBezTo>
                <a:close/>
                <a:moveTo>
                  <a:pt x="3534" y="16550"/>
                </a:moveTo>
                <a:lnTo>
                  <a:pt x="3534" y="16550"/>
                </a:lnTo>
                <a:cubicBezTo>
                  <a:pt x="3552" y="16550"/>
                  <a:pt x="3567" y="16565"/>
                  <a:pt x="3567" y="16583"/>
                </a:cubicBezTo>
                <a:cubicBezTo>
                  <a:pt x="3567" y="16602"/>
                  <a:pt x="3552" y="16617"/>
                  <a:pt x="3534" y="16617"/>
                </a:cubicBezTo>
                <a:cubicBezTo>
                  <a:pt x="3515" y="16617"/>
                  <a:pt x="3500" y="16602"/>
                  <a:pt x="3500" y="16583"/>
                </a:cubicBezTo>
                <a:cubicBezTo>
                  <a:pt x="3500" y="16565"/>
                  <a:pt x="3515" y="16550"/>
                  <a:pt x="3534" y="16550"/>
                </a:cubicBezTo>
                <a:close/>
                <a:moveTo>
                  <a:pt x="3667" y="16550"/>
                </a:moveTo>
                <a:lnTo>
                  <a:pt x="3667" y="16550"/>
                </a:lnTo>
                <a:cubicBezTo>
                  <a:pt x="3686" y="16550"/>
                  <a:pt x="3700" y="16565"/>
                  <a:pt x="3700" y="16583"/>
                </a:cubicBezTo>
                <a:cubicBezTo>
                  <a:pt x="3700" y="16602"/>
                  <a:pt x="3686" y="16617"/>
                  <a:pt x="3667" y="16617"/>
                </a:cubicBezTo>
                <a:cubicBezTo>
                  <a:pt x="3649" y="16617"/>
                  <a:pt x="3634" y="16602"/>
                  <a:pt x="3634" y="16583"/>
                </a:cubicBezTo>
                <a:cubicBezTo>
                  <a:pt x="3634" y="16565"/>
                  <a:pt x="3649" y="16550"/>
                  <a:pt x="3667" y="16550"/>
                </a:cubicBezTo>
                <a:close/>
                <a:moveTo>
                  <a:pt x="3800" y="16550"/>
                </a:moveTo>
                <a:lnTo>
                  <a:pt x="3801" y="16550"/>
                </a:lnTo>
                <a:cubicBezTo>
                  <a:pt x="3819" y="16550"/>
                  <a:pt x="3834" y="16565"/>
                  <a:pt x="3834" y="16583"/>
                </a:cubicBezTo>
                <a:cubicBezTo>
                  <a:pt x="3834" y="16602"/>
                  <a:pt x="3819" y="16617"/>
                  <a:pt x="3801" y="16617"/>
                </a:cubicBezTo>
                <a:lnTo>
                  <a:pt x="3800" y="16617"/>
                </a:lnTo>
                <a:cubicBezTo>
                  <a:pt x="3782" y="16617"/>
                  <a:pt x="3767" y="16602"/>
                  <a:pt x="3767" y="16583"/>
                </a:cubicBezTo>
                <a:cubicBezTo>
                  <a:pt x="3767" y="16565"/>
                  <a:pt x="3782" y="16550"/>
                  <a:pt x="3800" y="16550"/>
                </a:cubicBezTo>
                <a:close/>
                <a:moveTo>
                  <a:pt x="3934" y="16550"/>
                </a:moveTo>
                <a:lnTo>
                  <a:pt x="3934" y="16550"/>
                </a:lnTo>
                <a:cubicBezTo>
                  <a:pt x="3952" y="16550"/>
                  <a:pt x="3967" y="16565"/>
                  <a:pt x="3967" y="16583"/>
                </a:cubicBezTo>
                <a:cubicBezTo>
                  <a:pt x="3967" y="16602"/>
                  <a:pt x="3952" y="16617"/>
                  <a:pt x="3934" y="16617"/>
                </a:cubicBezTo>
                <a:cubicBezTo>
                  <a:pt x="3915" y="16617"/>
                  <a:pt x="3901" y="16602"/>
                  <a:pt x="3901" y="16583"/>
                </a:cubicBezTo>
                <a:cubicBezTo>
                  <a:pt x="3901" y="16565"/>
                  <a:pt x="3915" y="16550"/>
                  <a:pt x="3934" y="16550"/>
                </a:cubicBezTo>
                <a:close/>
                <a:moveTo>
                  <a:pt x="4067" y="16550"/>
                </a:moveTo>
                <a:lnTo>
                  <a:pt x="4067" y="16550"/>
                </a:lnTo>
                <a:cubicBezTo>
                  <a:pt x="4086" y="16550"/>
                  <a:pt x="4101" y="16565"/>
                  <a:pt x="4101" y="16583"/>
                </a:cubicBezTo>
                <a:cubicBezTo>
                  <a:pt x="4101" y="16602"/>
                  <a:pt x="4086" y="16617"/>
                  <a:pt x="4067" y="16617"/>
                </a:cubicBezTo>
                <a:cubicBezTo>
                  <a:pt x="4049" y="16617"/>
                  <a:pt x="4034" y="16602"/>
                  <a:pt x="4034" y="16583"/>
                </a:cubicBezTo>
                <a:cubicBezTo>
                  <a:pt x="4034" y="16565"/>
                  <a:pt x="4049" y="16550"/>
                  <a:pt x="4067" y="16550"/>
                </a:cubicBezTo>
                <a:close/>
                <a:moveTo>
                  <a:pt x="4201" y="16550"/>
                </a:moveTo>
                <a:lnTo>
                  <a:pt x="4201" y="16550"/>
                </a:lnTo>
                <a:cubicBezTo>
                  <a:pt x="4219" y="16550"/>
                  <a:pt x="4234" y="16565"/>
                  <a:pt x="4234" y="16583"/>
                </a:cubicBezTo>
                <a:cubicBezTo>
                  <a:pt x="4234" y="16602"/>
                  <a:pt x="4219" y="16617"/>
                  <a:pt x="4201" y="16617"/>
                </a:cubicBezTo>
                <a:cubicBezTo>
                  <a:pt x="4182" y="16617"/>
                  <a:pt x="4167" y="16602"/>
                  <a:pt x="4167" y="16583"/>
                </a:cubicBezTo>
                <a:cubicBezTo>
                  <a:pt x="4167" y="16565"/>
                  <a:pt x="4182" y="16550"/>
                  <a:pt x="4201" y="16550"/>
                </a:cubicBezTo>
                <a:close/>
                <a:moveTo>
                  <a:pt x="4334" y="16550"/>
                </a:moveTo>
                <a:lnTo>
                  <a:pt x="4334" y="16550"/>
                </a:lnTo>
                <a:cubicBezTo>
                  <a:pt x="4353" y="16550"/>
                  <a:pt x="4367" y="16565"/>
                  <a:pt x="4367" y="16583"/>
                </a:cubicBezTo>
                <a:cubicBezTo>
                  <a:pt x="4367" y="16602"/>
                  <a:pt x="4353" y="16617"/>
                  <a:pt x="4334" y="16617"/>
                </a:cubicBezTo>
                <a:cubicBezTo>
                  <a:pt x="4316" y="16617"/>
                  <a:pt x="4301" y="16602"/>
                  <a:pt x="4301" y="16583"/>
                </a:cubicBezTo>
                <a:cubicBezTo>
                  <a:pt x="4301" y="16565"/>
                  <a:pt x="4316" y="16550"/>
                  <a:pt x="4334" y="16550"/>
                </a:cubicBezTo>
                <a:close/>
                <a:moveTo>
                  <a:pt x="4467" y="16550"/>
                </a:moveTo>
                <a:lnTo>
                  <a:pt x="4468" y="16550"/>
                </a:lnTo>
                <a:cubicBezTo>
                  <a:pt x="4486" y="16550"/>
                  <a:pt x="4501" y="16565"/>
                  <a:pt x="4501" y="16583"/>
                </a:cubicBezTo>
                <a:cubicBezTo>
                  <a:pt x="4501" y="16602"/>
                  <a:pt x="4486" y="16617"/>
                  <a:pt x="4468" y="16617"/>
                </a:cubicBezTo>
                <a:lnTo>
                  <a:pt x="4467" y="16617"/>
                </a:lnTo>
                <a:cubicBezTo>
                  <a:pt x="4449" y="16617"/>
                  <a:pt x="4434" y="16602"/>
                  <a:pt x="4434" y="16583"/>
                </a:cubicBezTo>
                <a:cubicBezTo>
                  <a:pt x="4434" y="16565"/>
                  <a:pt x="4449" y="16550"/>
                  <a:pt x="4467" y="16550"/>
                </a:cubicBezTo>
                <a:close/>
                <a:moveTo>
                  <a:pt x="4601" y="16550"/>
                </a:moveTo>
                <a:lnTo>
                  <a:pt x="4601" y="16550"/>
                </a:lnTo>
                <a:cubicBezTo>
                  <a:pt x="4619" y="16550"/>
                  <a:pt x="4634" y="16565"/>
                  <a:pt x="4634" y="16583"/>
                </a:cubicBezTo>
                <a:cubicBezTo>
                  <a:pt x="4634" y="16602"/>
                  <a:pt x="4619" y="16617"/>
                  <a:pt x="4601" y="16617"/>
                </a:cubicBezTo>
                <a:cubicBezTo>
                  <a:pt x="4582" y="16617"/>
                  <a:pt x="4568" y="16602"/>
                  <a:pt x="4568" y="16583"/>
                </a:cubicBezTo>
                <a:cubicBezTo>
                  <a:pt x="4568" y="16565"/>
                  <a:pt x="4582" y="16550"/>
                  <a:pt x="4601" y="16550"/>
                </a:cubicBezTo>
                <a:close/>
                <a:moveTo>
                  <a:pt x="4734" y="16550"/>
                </a:moveTo>
                <a:lnTo>
                  <a:pt x="4734" y="16550"/>
                </a:lnTo>
                <a:cubicBezTo>
                  <a:pt x="4753" y="16550"/>
                  <a:pt x="4768" y="16565"/>
                  <a:pt x="4768" y="16583"/>
                </a:cubicBezTo>
                <a:cubicBezTo>
                  <a:pt x="4768" y="16602"/>
                  <a:pt x="4753" y="16617"/>
                  <a:pt x="4734" y="16617"/>
                </a:cubicBezTo>
                <a:cubicBezTo>
                  <a:pt x="4716" y="16617"/>
                  <a:pt x="4701" y="16602"/>
                  <a:pt x="4701" y="16583"/>
                </a:cubicBezTo>
                <a:cubicBezTo>
                  <a:pt x="4701" y="16565"/>
                  <a:pt x="4716" y="16550"/>
                  <a:pt x="4734" y="16550"/>
                </a:cubicBezTo>
                <a:close/>
                <a:moveTo>
                  <a:pt x="4868" y="16550"/>
                </a:moveTo>
                <a:lnTo>
                  <a:pt x="4868" y="16550"/>
                </a:lnTo>
                <a:cubicBezTo>
                  <a:pt x="4886" y="16550"/>
                  <a:pt x="4901" y="16565"/>
                  <a:pt x="4901" y="16583"/>
                </a:cubicBezTo>
                <a:cubicBezTo>
                  <a:pt x="4901" y="16602"/>
                  <a:pt x="4886" y="16617"/>
                  <a:pt x="4868" y="16617"/>
                </a:cubicBezTo>
                <a:cubicBezTo>
                  <a:pt x="4849" y="16617"/>
                  <a:pt x="4834" y="16602"/>
                  <a:pt x="4834" y="16583"/>
                </a:cubicBezTo>
                <a:cubicBezTo>
                  <a:pt x="4834" y="16565"/>
                  <a:pt x="4849" y="16550"/>
                  <a:pt x="4868" y="16550"/>
                </a:cubicBezTo>
                <a:close/>
                <a:moveTo>
                  <a:pt x="5001" y="16550"/>
                </a:moveTo>
                <a:lnTo>
                  <a:pt x="5001" y="16550"/>
                </a:lnTo>
                <a:cubicBezTo>
                  <a:pt x="5020" y="16550"/>
                  <a:pt x="5034" y="16565"/>
                  <a:pt x="5034" y="16583"/>
                </a:cubicBezTo>
                <a:cubicBezTo>
                  <a:pt x="5034" y="16602"/>
                  <a:pt x="5020" y="16617"/>
                  <a:pt x="5001" y="16617"/>
                </a:cubicBezTo>
                <a:cubicBezTo>
                  <a:pt x="4983" y="16617"/>
                  <a:pt x="4968" y="16602"/>
                  <a:pt x="4968" y="16583"/>
                </a:cubicBezTo>
                <a:cubicBezTo>
                  <a:pt x="4968" y="16565"/>
                  <a:pt x="4983" y="16550"/>
                  <a:pt x="5001" y="16550"/>
                </a:cubicBezTo>
                <a:close/>
                <a:moveTo>
                  <a:pt x="5134" y="16550"/>
                </a:moveTo>
                <a:lnTo>
                  <a:pt x="5135" y="16550"/>
                </a:lnTo>
                <a:cubicBezTo>
                  <a:pt x="5153" y="16550"/>
                  <a:pt x="5168" y="16565"/>
                  <a:pt x="5168" y="16583"/>
                </a:cubicBezTo>
                <a:cubicBezTo>
                  <a:pt x="5168" y="16602"/>
                  <a:pt x="5153" y="16617"/>
                  <a:pt x="5135" y="16617"/>
                </a:cubicBezTo>
                <a:lnTo>
                  <a:pt x="5134" y="16617"/>
                </a:lnTo>
                <a:cubicBezTo>
                  <a:pt x="5116" y="16617"/>
                  <a:pt x="5101" y="16602"/>
                  <a:pt x="5101" y="16583"/>
                </a:cubicBezTo>
                <a:cubicBezTo>
                  <a:pt x="5101" y="16565"/>
                  <a:pt x="5116" y="16550"/>
                  <a:pt x="5134" y="16550"/>
                </a:cubicBezTo>
                <a:close/>
                <a:moveTo>
                  <a:pt x="5268" y="16550"/>
                </a:moveTo>
                <a:lnTo>
                  <a:pt x="5268" y="16550"/>
                </a:lnTo>
                <a:cubicBezTo>
                  <a:pt x="5286" y="16550"/>
                  <a:pt x="5301" y="16565"/>
                  <a:pt x="5301" y="16583"/>
                </a:cubicBezTo>
                <a:cubicBezTo>
                  <a:pt x="5301" y="16602"/>
                  <a:pt x="5286" y="16617"/>
                  <a:pt x="5268" y="16617"/>
                </a:cubicBezTo>
                <a:cubicBezTo>
                  <a:pt x="5249" y="16617"/>
                  <a:pt x="5235" y="16602"/>
                  <a:pt x="5235" y="16583"/>
                </a:cubicBezTo>
                <a:cubicBezTo>
                  <a:pt x="5235" y="16565"/>
                  <a:pt x="5249" y="16550"/>
                  <a:pt x="5268" y="16550"/>
                </a:cubicBezTo>
                <a:close/>
                <a:moveTo>
                  <a:pt x="5401" y="16550"/>
                </a:moveTo>
                <a:lnTo>
                  <a:pt x="5401" y="16550"/>
                </a:lnTo>
                <a:cubicBezTo>
                  <a:pt x="5420" y="16550"/>
                  <a:pt x="5435" y="16565"/>
                  <a:pt x="5435" y="16583"/>
                </a:cubicBezTo>
                <a:cubicBezTo>
                  <a:pt x="5435" y="16602"/>
                  <a:pt x="5420" y="16617"/>
                  <a:pt x="5401" y="16617"/>
                </a:cubicBezTo>
                <a:cubicBezTo>
                  <a:pt x="5383" y="16617"/>
                  <a:pt x="5368" y="16602"/>
                  <a:pt x="5368" y="16583"/>
                </a:cubicBezTo>
                <a:cubicBezTo>
                  <a:pt x="5368" y="16565"/>
                  <a:pt x="5383" y="16550"/>
                  <a:pt x="5401" y="16550"/>
                </a:cubicBezTo>
                <a:close/>
                <a:moveTo>
                  <a:pt x="5535" y="16550"/>
                </a:moveTo>
                <a:lnTo>
                  <a:pt x="5535" y="16550"/>
                </a:lnTo>
                <a:cubicBezTo>
                  <a:pt x="5553" y="16550"/>
                  <a:pt x="5568" y="16565"/>
                  <a:pt x="5568" y="16583"/>
                </a:cubicBezTo>
                <a:cubicBezTo>
                  <a:pt x="5568" y="16602"/>
                  <a:pt x="5553" y="16617"/>
                  <a:pt x="5535" y="16617"/>
                </a:cubicBezTo>
                <a:cubicBezTo>
                  <a:pt x="5516" y="16617"/>
                  <a:pt x="5501" y="16602"/>
                  <a:pt x="5501" y="16583"/>
                </a:cubicBezTo>
                <a:cubicBezTo>
                  <a:pt x="5501" y="16565"/>
                  <a:pt x="5516" y="16550"/>
                  <a:pt x="5535" y="16550"/>
                </a:cubicBezTo>
                <a:close/>
                <a:moveTo>
                  <a:pt x="5668" y="16550"/>
                </a:moveTo>
                <a:lnTo>
                  <a:pt x="5668" y="16550"/>
                </a:lnTo>
                <a:cubicBezTo>
                  <a:pt x="5687" y="16550"/>
                  <a:pt x="5701" y="16565"/>
                  <a:pt x="5701" y="16583"/>
                </a:cubicBezTo>
                <a:cubicBezTo>
                  <a:pt x="5701" y="16602"/>
                  <a:pt x="5687" y="16617"/>
                  <a:pt x="5668" y="16617"/>
                </a:cubicBezTo>
                <a:cubicBezTo>
                  <a:pt x="5650" y="16617"/>
                  <a:pt x="5635" y="16602"/>
                  <a:pt x="5635" y="16583"/>
                </a:cubicBezTo>
                <a:cubicBezTo>
                  <a:pt x="5635" y="16565"/>
                  <a:pt x="5650" y="16550"/>
                  <a:pt x="5668" y="16550"/>
                </a:cubicBezTo>
                <a:close/>
                <a:moveTo>
                  <a:pt x="5801" y="16550"/>
                </a:moveTo>
                <a:lnTo>
                  <a:pt x="5802" y="16550"/>
                </a:lnTo>
                <a:cubicBezTo>
                  <a:pt x="5820" y="16550"/>
                  <a:pt x="5835" y="16565"/>
                  <a:pt x="5835" y="16583"/>
                </a:cubicBezTo>
                <a:cubicBezTo>
                  <a:pt x="5835" y="16602"/>
                  <a:pt x="5820" y="16617"/>
                  <a:pt x="5802" y="16617"/>
                </a:cubicBezTo>
                <a:lnTo>
                  <a:pt x="5801" y="16617"/>
                </a:lnTo>
                <a:cubicBezTo>
                  <a:pt x="5783" y="16617"/>
                  <a:pt x="5768" y="16602"/>
                  <a:pt x="5768" y="16583"/>
                </a:cubicBezTo>
                <a:cubicBezTo>
                  <a:pt x="5768" y="16565"/>
                  <a:pt x="5783" y="16550"/>
                  <a:pt x="5801" y="16550"/>
                </a:cubicBezTo>
                <a:close/>
                <a:moveTo>
                  <a:pt x="5935" y="16550"/>
                </a:moveTo>
                <a:lnTo>
                  <a:pt x="5935" y="16550"/>
                </a:lnTo>
                <a:cubicBezTo>
                  <a:pt x="5953" y="16550"/>
                  <a:pt x="5968" y="16565"/>
                  <a:pt x="5968" y="16583"/>
                </a:cubicBezTo>
                <a:cubicBezTo>
                  <a:pt x="5968" y="16602"/>
                  <a:pt x="5953" y="16617"/>
                  <a:pt x="5935" y="16617"/>
                </a:cubicBezTo>
                <a:cubicBezTo>
                  <a:pt x="5916" y="16617"/>
                  <a:pt x="5902" y="16602"/>
                  <a:pt x="5902" y="16583"/>
                </a:cubicBezTo>
                <a:cubicBezTo>
                  <a:pt x="5902" y="16565"/>
                  <a:pt x="5916" y="16550"/>
                  <a:pt x="5935" y="16550"/>
                </a:cubicBezTo>
                <a:close/>
                <a:moveTo>
                  <a:pt x="6068" y="16550"/>
                </a:moveTo>
                <a:lnTo>
                  <a:pt x="6068" y="16550"/>
                </a:lnTo>
                <a:cubicBezTo>
                  <a:pt x="6087" y="16550"/>
                  <a:pt x="6102" y="16565"/>
                  <a:pt x="6102" y="16583"/>
                </a:cubicBezTo>
                <a:cubicBezTo>
                  <a:pt x="6102" y="16602"/>
                  <a:pt x="6087" y="16617"/>
                  <a:pt x="6068" y="16617"/>
                </a:cubicBezTo>
                <a:cubicBezTo>
                  <a:pt x="6050" y="16617"/>
                  <a:pt x="6035" y="16602"/>
                  <a:pt x="6035" y="16583"/>
                </a:cubicBezTo>
                <a:cubicBezTo>
                  <a:pt x="6035" y="16565"/>
                  <a:pt x="6050" y="16550"/>
                  <a:pt x="6068" y="16550"/>
                </a:cubicBezTo>
                <a:close/>
                <a:moveTo>
                  <a:pt x="6202" y="16550"/>
                </a:moveTo>
                <a:lnTo>
                  <a:pt x="6202" y="16550"/>
                </a:lnTo>
                <a:cubicBezTo>
                  <a:pt x="6220" y="16550"/>
                  <a:pt x="6235" y="16565"/>
                  <a:pt x="6235" y="16583"/>
                </a:cubicBezTo>
                <a:cubicBezTo>
                  <a:pt x="6235" y="16602"/>
                  <a:pt x="6220" y="16617"/>
                  <a:pt x="6202" y="16617"/>
                </a:cubicBezTo>
                <a:cubicBezTo>
                  <a:pt x="6183" y="16617"/>
                  <a:pt x="6168" y="16602"/>
                  <a:pt x="6168" y="16583"/>
                </a:cubicBezTo>
                <a:cubicBezTo>
                  <a:pt x="6168" y="16565"/>
                  <a:pt x="6183" y="16550"/>
                  <a:pt x="6202" y="16550"/>
                </a:cubicBezTo>
                <a:close/>
                <a:moveTo>
                  <a:pt x="6335" y="16550"/>
                </a:moveTo>
                <a:lnTo>
                  <a:pt x="6335" y="16550"/>
                </a:lnTo>
                <a:cubicBezTo>
                  <a:pt x="6354" y="16550"/>
                  <a:pt x="6368" y="16565"/>
                  <a:pt x="6368" y="16583"/>
                </a:cubicBezTo>
                <a:cubicBezTo>
                  <a:pt x="6368" y="16602"/>
                  <a:pt x="6354" y="16617"/>
                  <a:pt x="6335" y="16617"/>
                </a:cubicBezTo>
                <a:cubicBezTo>
                  <a:pt x="6317" y="16617"/>
                  <a:pt x="6302" y="16602"/>
                  <a:pt x="6302" y="16583"/>
                </a:cubicBezTo>
                <a:cubicBezTo>
                  <a:pt x="6302" y="16565"/>
                  <a:pt x="6317" y="16550"/>
                  <a:pt x="6335" y="16550"/>
                </a:cubicBezTo>
                <a:close/>
                <a:moveTo>
                  <a:pt x="6468" y="16550"/>
                </a:moveTo>
                <a:lnTo>
                  <a:pt x="6469" y="16550"/>
                </a:lnTo>
                <a:cubicBezTo>
                  <a:pt x="6487" y="16550"/>
                  <a:pt x="6502" y="16565"/>
                  <a:pt x="6502" y="16583"/>
                </a:cubicBezTo>
                <a:cubicBezTo>
                  <a:pt x="6502" y="16602"/>
                  <a:pt x="6487" y="16617"/>
                  <a:pt x="6469" y="16617"/>
                </a:cubicBezTo>
                <a:lnTo>
                  <a:pt x="6468" y="16617"/>
                </a:lnTo>
                <a:cubicBezTo>
                  <a:pt x="6450" y="16617"/>
                  <a:pt x="6435" y="16602"/>
                  <a:pt x="6435" y="16583"/>
                </a:cubicBezTo>
                <a:cubicBezTo>
                  <a:pt x="6435" y="16565"/>
                  <a:pt x="6450" y="16550"/>
                  <a:pt x="6468" y="16550"/>
                </a:cubicBezTo>
                <a:close/>
                <a:moveTo>
                  <a:pt x="6602" y="16550"/>
                </a:moveTo>
                <a:lnTo>
                  <a:pt x="6602" y="16550"/>
                </a:lnTo>
                <a:cubicBezTo>
                  <a:pt x="6620" y="16550"/>
                  <a:pt x="6635" y="16565"/>
                  <a:pt x="6635" y="16583"/>
                </a:cubicBezTo>
                <a:cubicBezTo>
                  <a:pt x="6635" y="16602"/>
                  <a:pt x="6620" y="16617"/>
                  <a:pt x="6602" y="16617"/>
                </a:cubicBezTo>
                <a:cubicBezTo>
                  <a:pt x="6583" y="16617"/>
                  <a:pt x="6569" y="16602"/>
                  <a:pt x="6569" y="16583"/>
                </a:cubicBezTo>
                <a:cubicBezTo>
                  <a:pt x="6569" y="16565"/>
                  <a:pt x="6583" y="16550"/>
                  <a:pt x="6602" y="16550"/>
                </a:cubicBezTo>
                <a:close/>
                <a:moveTo>
                  <a:pt x="6735" y="16550"/>
                </a:moveTo>
                <a:lnTo>
                  <a:pt x="6735" y="16550"/>
                </a:lnTo>
                <a:cubicBezTo>
                  <a:pt x="6754" y="16550"/>
                  <a:pt x="6769" y="16565"/>
                  <a:pt x="6769" y="16583"/>
                </a:cubicBezTo>
                <a:cubicBezTo>
                  <a:pt x="6769" y="16602"/>
                  <a:pt x="6754" y="16617"/>
                  <a:pt x="6735" y="16617"/>
                </a:cubicBezTo>
                <a:cubicBezTo>
                  <a:pt x="6717" y="16617"/>
                  <a:pt x="6702" y="16602"/>
                  <a:pt x="6702" y="16583"/>
                </a:cubicBezTo>
                <a:cubicBezTo>
                  <a:pt x="6702" y="16565"/>
                  <a:pt x="6717" y="16550"/>
                  <a:pt x="6735" y="16550"/>
                </a:cubicBezTo>
                <a:close/>
                <a:moveTo>
                  <a:pt x="6830" y="16578"/>
                </a:moveTo>
                <a:lnTo>
                  <a:pt x="6830" y="16578"/>
                </a:lnTo>
                <a:cubicBezTo>
                  <a:pt x="6830" y="16560"/>
                  <a:pt x="6845" y="16545"/>
                  <a:pt x="6863" y="16545"/>
                </a:cubicBezTo>
                <a:cubicBezTo>
                  <a:pt x="6882" y="16545"/>
                  <a:pt x="6897" y="16560"/>
                  <a:pt x="6897" y="16578"/>
                </a:cubicBezTo>
                <a:cubicBezTo>
                  <a:pt x="6897" y="16597"/>
                  <a:pt x="6882" y="16612"/>
                  <a:pt x="6863" y="16612"/>
                </a:cubicBezTo>
                <a:cubicBezTo>
                  <a:pt x="6845" y="16612"/>
                  <a:pt x="6830" y="16597"/>
                  <a:pt x="6830" y="16578"/>
                </a:cubicBezTo>
                <a:close/>
                <a:moveTo>
                  <a:pt x="6830" y="16445"/>
                </a:moveTo>
                <a:lnTo>
                  <a:pt x="6830" y="16445"/>
                </a:lnTo>
                <a:cubicBezTo>
                  <a:pt x="6830" y="16426"/>
                  <a:pt x="6845" y="16411"/>
                  <a:pt x="6863" y="16411"/>
                </a:cubicBezTo>
                <a:cubicBezTo>
                  <a:pt x="6882" y="16411"/>
                  <a:pt x="6897" y="16426"/>
                  <a:pt x="6897" y="16445"/>
                </a:cubicBezTo>
                <a:cubicBezTo>
                  <a:pt x="6897" y="16463"/>
                  <a:pt x="6882" y="16478"/>
                  <a:pt x="6863" y="16478"/>
                </a:cubicBezTo>
                <a:cubicBezTo>
                  <a:pt x="6845" y="16478"/>
                  <a:pt x="6830" y="16463"/>
                  <a:pt x="6830" y="16445"/>
                </a:cubicBezTo>
                <a:close/>
                <a:moveTo>
                  <a:pt x="6830" y="16311"/>
                </a:moveTo>
                <a:lnTo>
                  <a:pt x="6830" y="16311"/>
                </a:lnTo>
                <a:cubicBezTo>
                  <a:pt x="6830" y="16293"/>
                  <a:pt x="6845" y="16278"/>
                  <a:pt x="6863" y="16278"/>
                </a:cubicBezTo>
                <a:cubicBezTo>
                  <a:pt x="6882" y="16278"/>
                  <a:pt x="6897" y="16293"/>
                  <a:pt x="6897" y="16311"/>
                </a:cubicBezTo>
                <a:cubicBezTo>
                  <a:pt x="6897" y="16330"/>
                  <a:pt x="6882" y="16345"/>
                  <a:pt x="6863" y="16345"/>
                </a:cubicBezTo>
                <a:cubicBezTo>
                  <a:pt x="6845" y="16345"/>
                  <a:pt x="6830" y="16330"/>
                  <a:pt x="6830" y="16311"/>
                </a:cubicBezTo>
                <a:close/>
                <a:moveTo>
                  <a:pt x="6830" y="16178"/>
                </a:moveTo>
                <a:lnTo>
                  <a:pt x="6830" y="16178"/>
                </a:lnTo>
                <a:cubicBezTo>
                  <a:pt x="6830" y="16160"/>
                  <a:pt x="6845" y="16145"/>
                  <a:pt x="6863" y="16145"/>
                </a:cubicBezTo>
                <a:cubicBezTo>
                  <a:pt x="6882" y="16145"/>
                  <a:pt x="6897" y="16160"/>
                  <a:pt x="6897" y="16178"/>
                </a:cubicBezTo>
                <a:cubicBezTo>
                  <a:pt x="6897" y="16196"/>
                  <a:pt x="6882" y="16211"/>
                  <a:pt x="6863" y="16211"/>
                </a:cubicBezTo>
                <a:cubicBezTo>
                  <a:pt x="6845" y="16211"/>
                  <a:pt x="6830" y="16196"/>
                  <a:pt x="6830" y="16178"/>
                </a:cubicBezTo>
                <a:close/>
                <a:moveTo>
                  <a:pt x="6830" y="16045"/>
                </a:moveTo>
                <a:lnTo>
                  <a:pt x="6830" y="16045"/>
                </a:lnTo>
                <a:cubicBezTo>
                  <a:pt x="6830" y="16026"/>
                  <a:pt x="6845" y="16011"/>
                  <a:pt x="6863" y="16011"/>
                </a:cubicBezTo>
                <a:cubicBezTo>
                  <a:pt x="6882" y="16011"/>
                  <a:pt x="6897" y="16026"/>
                  <a:pt x="6897" y="16045"/>
                </a:cubicBezTo>
                <a:cubicBezTo>
                  <a:pt x="6897" y="16063"/>
                  <a:pt x="6882" y="16078"/>
                  <a:pt x="6863" y="16078"/>
                </a:cubicBezTo>
                <a:cubicBezTo>
                  <a:pt x="6845" y="16078"/>
                  <a:pt x="6830" y="16063"/>
                  <a:pt x="6830" y="16045"/>
                </a:cubicBezTo>
                <a:close/>
                <a:moveTo>
                  <a:pt x="6830" y="15911"/>
                </a:moveTo>
                <a:lnTo>
                  <a:pt x="6830" y="15911"/>
                </a:lnTo>
                <a:cubicBezTo>
                  <a:pt x="6830" y="15893"/>
                  <a:pt x="6845" y="15878"/>
                  <a:pt x="6863" y="15878"/>
                </a:cubicBezTo>
                <a:cubicBezTo>
                  <a:pt x="6882" y="15878"/>
                  <a:pt x="6897" y="15893"/>
                  <a:pt x="6897" y="15911"/>
                </a:cubicBezTo>
                <a:cubicBezTo>
                  <a:pt x="6897" y="15930"/>
                  <a:pt x="6882" y="15945"/>
                  <a:pt x="6863" y="15945"/>
                </a:cubicBezTo>
                <a:cubicBezTo>
                  <a:pt x="6845" y="15945"/>
                  <a:pt x="6830" y="15930"/>
                  <a:pt x="6830" y="15911"/>
                </a:cubicBezTo>
                <a:close/>
                <a:moveTo>
                  <a:pt x="6830" y="15778"/>
                </a:moveTo>
                <a:lnTo>
                  <a:pt x="6830" y="15778"/>
                </a:lnTo>
                <a:cubicBezTo>
                  <a:pt x="6830" y="15759"/>
                  <a:pt x="6845" y="15744"/>
                  <a:pt x="6863" y="15744"/>
                </a:cubicBezTo>
                <a:cubicBezTo>
                  <a:pt x="6882" y="15744"/>
                  <a:pt x="6897" y="15759"/>
                  <a:pt x="6897" y="15778"/>
                </a:cubicBezTo>
                <a:cubicBezTo>
                  <a:pt x="6897" y="15796"/>
                  <a:pt x="6882" y="15811"/>
                  <a:pt x="6863" y="15811"/>
                </a:cubicBezTo>
                <a:cubicBezTo>
                  <a:pt x="6845" y="15811"/>
                  <a:pt x="6830" y="15796"/>
                  <a:pt x="6830" y="15778"/>
                </a:cubicBezTo>
                <a:close/>
                <a:moveTo>
                  <a:pt x="6830" y="15644"/>
                </a:moveTo>
                <a:lnTo>
                  <a:pt x="6830" y="15644"/>
                </a:lnTo>
                <a:cubicBezTo>
                  <a:pt x="6830" y="15626"/>
                  <a:pt x="6845" y="15611"/>
                  <a:pt x="6863" y="15611"/>
                </a:cubicBezTo>
                <a:cubicBezTo>
                  <a:pt x="6882" y="15611"/>
                  <a:pt x="6897" y="15626"/>
                  <a:pt x="6897" y="15644"/>
                </a:cubicBezTo>
                <a:cubicBezTo>
                  <a:pt x="6897" y="15663"/>
                  <a:pt x="6882" y="15678"/>
                  <a:pt x="6863" y="15678"/>
                </a:cubicBezTo>
                <a:cubicBezTo>
                  <a:pt x="6845" y="15678"/>
                  <a:pt x="6830" y="15663"/>
                  <a:pt x="6830" y="15644"/>
                </a:cubicBezTo>
                <a:close/>
                <a:moveTo>
                  <a:pt x="6830" y="15511"/>
                </a:moveTo>
                <a:lnTo>
                  <a:pt x="6830" y="15511"/>
                </a:lnTo>
                <a:cubicBezTo>
                  <a:pt x="6830" y="15493"/>
                  <a:pt x="6845" y="15478"/>
                  <a:pt x="6863" y="15478"/>
                </a:cubicBezTo>
                <a:cubicBezTo>
                  <a:pt x="6882" y="15478"/>
                  <a:pt x="6897" y="15493"/>
                  <a:pt x="6897" y="15511"/>
                </a:cubicBezTo>
                <a:cubicBezTo>
                  <a:pt x="6897" y="15529"/>
                  <a:pt x="6882" y="15544"/>
                  <a:pt x="6863" y="15544"/>
                </a:cubicBezTo>
                <a:cubicBezTo>
                  <a:pt x="6845" y="15544"/>
                  <a:pt x="6830" y="15529"/>
                  <a:pt x="6830" y="15511"/>
                </a:cubicBezTo>
                <a:close/>
                <a:moveTo>
                  <a:pt x="6830" y="15378"/>
                </a:moveTo>
                <a:lnTo>
                  <a:pt x="6830" y="15378"/>
                </a:lnTo>
                <a:cubicBezTo>
                  <a:pt x="6830" y="15359"/>
                  <a:pt x="6845" y="15344"/>
                  <a:pt x="6863" y="15344"/>
                </a:cubicBezTo>
                <a:cubicBezTo>
                  <a:pt x="6882" y="15344"/>
                  <a:pt x="6897" y="15359"/>
                  <a:pt x="6897" y="15378"/>
                </a:cubicBezTo>
                <a:cubicBezTo>
                  <a:pt x="6897" y="15396"/>
                  <a:pt x="6882" y="15411"/>
                  <a:pt x="6863" y="15411"/>
                </a:cubicBezTo>
                <a:cubicBezTo>
                  <a:pt x="6845" y="15411"/>
                  <a:pt x="6830" y="15396"/>
                  <a:pt x="6830" y="15378"/>
                </a:cubicBezTo>
                <a:close/>
                <a:moveTo>
                  <a:pt x="6830" y="15244"/>
                </a:moveTo>
                <a:lnTo>
                  <a:pt x="6830" y="15244"/>
                </a:lnTo>
                <a:cubicBezTo>
                  <a:pt x="6830" y="15226"/>
                  <a:pt x="6845" y="15211"/>
                  <a:pt x="6863" y="15211"/>
                </a:cubicBezTo>
                <a:cubicBezTo>
                  <a:pt x="6882" y="15211"/>
                  <a:pt x="6897" y="15226"/>
                  <a:pt x="6897" y="15244"/>
                </a:cubicBezTo>
                <a:cubicBezTo>
                  <a:pt x="6897" y="15263"/>
                  <a:pt x="6882" y="15278"/>
                  <a:pt x="6863" y="15278"/>
                </a:cubicBezTo>
                <a:cubicBezTo>
                  <a:pt x="6845" y="15278"/>
                  <a:pt x="6830" y="15263"/>
                  <a:pt x="6830" y="15244"/>
                </a:cubicBezTo>
                <a:close/>
                <a:moveTo>
                  <a:pt x="6830" y="15111"/>
                </a:moveTo>
                <a:lnTo>
                  <a:pt x="6830" y="15111"/>
                </a:lnTo>
                <a:cubicBezTo>
                  <a:pt x="6830" y="15092"/>
                  <a:pt x="6845" y="15077"/>
                  <a:pt x="6863" y="15077"/>
                </a:cubicBezTo>
                <a:cubicBezTo>
                  <a:pt x="6882" y="15077"/>
                  <a:pt x="6897" y="15092"/>
                  <a:pt x="6897" y="15111"/>
                </a:cubicBezTo>
                <a:cubicBezTo>
                  <a:pt x="6897" y="15129"/>
                  <a:pt x="6882" y="15144"/>
                  <a:pt x="6863" y="15144"/>
                </a:cubicBezTo>
                <a:cubicBezTo>
                  <a:pt x="6845" y="15144"/>
                  <a:pt x="6830" y="15129"/>
                  <a:pt x="6830" y="15111"/>
                </a:cubicBezTo>
                <a:close/>
                <a:moveTo>
                  <a:pt x="6830" y="14977"/>
                </a:moveTo>
                <a:lnTo>
                  <a:pt x="6830" y="14977"/>
                </a:lnTo>
                <a:cubicBezTo>
                  <a:pt x="6830" y="14959"/>
                  <a:pt x="6845" y="14944"/>
                  <a:pt x="6863" y="14944"/>
                </a:cubicBezTo>
                <a:cubicBezTo>
                  <a:pt x="6882" y="14944"/>
                  <a:pt x="6897" y="14959"/>
                  <a:pt x="6897" y="14977"/>
                </a:cubicBezTo>
                <a:cubicBezTo>
                  <a:pt x="6897" y="14996"/>
                  <a:pt x="6882" y="15011"/>
                  <a:pt x="6863" y="15011"/>
                </a:cubicBezTo>
                <a:cubicBezTo>
                  <a:pt x="6845" y="15011"/>
                  <a:pt x="6830" y="14996"/>
                  <a:pt x="6830" y="14977"/>
                </a:cubicBezTo>
                <a:close/>
                <a:moveTo>
                  <a:pt x="6830" y="14844"/>
                </a:moveTo>
                <a:lnTo>
                  <a:pt x="6830" y="14844"/>
                </a:lnTo>
                <a:cubicBezTo>
                  <a:pt x="6830" y="14826"/>
                  <a:pt x="6845" y="14811"/>
                  <a:pt x="6863" y="14811"/>
                </a:cubicBezTo>
                <a:cubicBezTo>
                  <a:pt x="6882" y="14811"/>
                  <a:pt x="6897" y="14826"/>
                  <a:pt x="6897" y="14844"/>
                </a:cubicBezTo>
                <a:cubicBezTo>
                  <a:pt x="6897" y="14862"/>
                  <a:pt x="6882" y="14877"/>
                  <a:pt x="6863" y="14877"/>
                </a:cubicBezTo>
                <a:cubicBezTo>
                  <a:pt x="6845" y="14877"/>
                  <a:pt x="6830" y="14862"/>
                  <a:pt x="6830" y="14844"/>
                </a:cubicBezTo>
                <a:close/>
                <a:moveTo>
                  <a:pt x="6830" y="14711"/>
                </a:moveTo>
                <a:lnTo>
                  <a:pt x="6830" y="14711"/>
                </a:lnTo>
                <a:cubicBezTo>
                  <a:pt x="6830" y="14692"/>
                  <a:pt x="6845" y="14677"/>
                  <a:pt x="6863" y="14677"/>
                </a:cubicBezTo>
                <a:cubicBezTo>
                  <a:pt x="6882" y="14677"/>
                  <a:pt x="6897" y="14692"/>
                  <a:pt x="6897" y="14711"/>
                </a:cubicBezTo>
                <a:cubicBezTo>
                  <a:pt x="6897" y="14729"/>
                  <a:pt x="6882" y="14744"/>
                  <a:pt x="6863" y="14744"/>
                </a:cubicBezTo>
                <a:cubicBezTo>
                  <a:pt x="6845" y="14744"/>
                  <a:pt x="6830" y="14729"/>
                  <a:pt x="6830" y="14711"/>
                </a:cubicBezTo>
                <a:close/>
                <a:moveTo>
                  <a:pt x="6830" y="14577"/>
                </a:moveTo>
                <a:lnTo>
                  <a:pt x="6830" y="14577"/>
                </a:lnTo>
                <a:cubicBezTo>
                  <a:pt x="6830" y="14559"/>
                  <a:pt x="6845" y="14544"/>
                  <a:pt x="6863" y="14544"/>
                </a:cubicBezTo>
                <a:cubicBezTo>
                  <a:pt x="6882" y="14544"/>
                  <a:pt x="6897" y="14559"/>
                  <a:pt x="6897" y="14577"/>
                </a:cubicBezTo>
                <a:cubicBezTo>
                  <a:pt x="6897" y="14596"/>
                  <a:pt x="6882" y="14611"/>
                  <a:pt x="6863" y="14611"/>
                </a:cubicBezTo>
                <a:cubicBezTo>
                  <a:pt x="6845" y="14611"/>
                  <a:pt x="6830" y="14596"/>
                  <a:pt x="6830" y="14577"/>
                </a:cubicBezTo>
                <a:close/>
                <a:moveTo>
                  <a:pt x="6830" y="14444"/>
                </a:moveTo>
                <a:lnTo>
                  <a:pt x="6830" y="14444"/>
                </a:lnTo>
                <a:cubicBezTo>
                  <a:pt x="6830" y="14425"/>
                  <a:pt x="6845" y="14410"/>
                  <a:pt x="6863" y="14410"/>
                </a:cubicBezTo>
                <a:cubicBezTo>
                  <a:pt x="6882" y="14410"/>
                  <a:pt x="6897" y="14425"/>
                  <a:pt x="6897" y="14444"/>
                </a:cubicBezTo>
                <a:cubicBezTo>
                  <a:pt x="6897" y="14462"/>
                  <a:pt x="6882" y="14477"/>
                  <a:pt x="6863" y="14477"/>
                </a:cubicBezTo>
                <a:cubicBezTo>
                  <a:pt x="6845" y="14477"/>
                  <a:pt x="6830" y="14462"/>
                  <a:pt x="6830" y="14444"/>
                </a:cubicBezTo>
                <a:close/>
                <a:moveTo>
                  <a:pt x="6830" y="14310"/>
                </a:moveTo>
                <a:lnTo>
                  <a:pt x="6830" y="14310"/>
                </a:lnTo>
                <a:cubicBezTo>
                  <a:pt x="6830" y="14292"/>
                  <a:pt x="6845" y="14277"/>
                  <a:pt x="6863" y="14277"/>
                </a:cubicBezTo>
                <a:cubicBezTo>
                  <a:pt x="6882" y="14277"/>
                  <a:pt x="6897" y="14292"/>
                  <a:pt x="6897" y="14310"/>
                </a:cubicBezTo>
                <a:cubicBezTo>
                  <a:pt x="6897" y="14329"/>
                  <a:pt x="6882" y="14344"/>
                  <a:pt x="6863" y="14344"/>
                </a:cubicBezTo>
                <a:cubicBezTo>
                  <a:pt x="6845" y="14344"/>
                  <a:pt x="6830" y="14329"/>
                  <a:pt x="6830" y="14310"/>
                </a:cubicBezTo>
                <a:close/>
                <a:moveTo>
                  <a:pt x="6830" y="14177"/>
                </a:moveTo>
                <a:lnTo>
                  <a:pt x="6830" y="14177"/>
                </a:lnTo>
                <a:cubicBezTo>
                  <a:pt x="6830" y="14159"/>
                  <a:pt x="6845" y="14144"/>
                  <a:pt x="6863" y="14144"/>
                </a:cubicBezTo>
                <a:cubicBezTo>
                  <a:pt x="6882" y="14144"/>
                  <a:pt x="6897" y="14159"/>
                  <a:pt x="6897" y="14177"/>
                </a:cubicBezTo>
                <a:cubicBezTo>
                  <a:pt x="6897" y="14195"/>
                  <a:pt x="6882" y="14210"/>
                  <a:pt x="6863" y="14210"/>
                </a:cubicBezTo>
                <a:cubicBezTo>
                  <a:pt x="6845" y="14210"/>
                  <a:pt x="6830" y="14195"/>
                  <a:pt x="6830" y="14177"/>
                </a:cubicBezTo>
                <a:close/>
                <a:moveTo>
                  <a:pt x="6830" y="14044"/>
                </a:moveTo>
                <a:lnTo>
                  <a:pt x="6830" y="14044"/>
                </a:lnTo>
                <a:cubicBezTo>
                  <a:pt x="6830" y="14025"/>
                  <a:pt x="6845" y="14010"/>
                  <a:pt x="6863" y="14010"/>
                </a:cubicBezTo>
                <a:cubicBezTo>
                  <a:pt x="6882" y="14010"/>
                  <a:pt x="6897" y="14025"/>
                  <a:pt x="6897" y="14044"/>
                </a:cubicBezTo>
                <a:cubicBezTo>
                  <a:pt x="6897" y="14062"/>
                  <a:pt x="6882" y="14077"/>
                  <a:pt x="6863" y="14077"/>
                </a:cubicBezTo>
                <a:cubicBezTo>
                  <a:pt x="6845" y="14077"/>
                  <a:pt x="6830" y="14062"/>
                  <a:pt x="6830" y="14044"/>
                </a:cubicBezTo>
                <a:close/>
                <a:moveTo>
                  <a:pt x="6830" y="13910"/>
                </a:moveTo>
                <a:lnTo>
                  <a:pt x="6830" y="13910"/>
                </a:lnTo>
                <a:cubicBezTo>
                  <a:pt x="6830" y="13892"/>
                  <a:pt x="6845" y="13877"/>
                  <a:pt x="6863" y="13877"/>
                </a:cubicBezTo>
                <a:cubicBezTo>
                  <a:pt x="6882" y="13877"/>
                  <a:pt x="6897" y="13892"/>
                  <a:pt x="6897" y="13910"/>
                </a:cubicBezTo>
                <a:cubicBezTo>
                  <a:pt x="6897" y="13929"/>
                  <a:pt x="6882" y="13944"/>
                  <a:pt x="6863" y="13944"/>
                </a:cubicBezTo>
                <a:cubicBezTo>
                  <a:pt x="6845" y="13944"/>
                  <a:pt x="6830" y="13929"/>
                  <a:pt x="6830" y="13910"/>
                </a:cubicBezTo>
                <a:close/>
                <a:moveTo>
                  <a:pt x="6830" y="13777"/>
                </a:moveTo>
                <a:lnTo>
                  <a:pt x="6830" y="13777"/>
                </a:lnTo>
                <a:cubicBezTo>
                  <a:pt x="6830" y="13758"/>
                  <a:pt x="6845" y="13743"/>
                  <a:pt x="6863" y="13743"/>
                </a:cubicBezTo>
                <a:cubicBezTo>
                  <a:pt x="6882" y="13743"/>
                  <a:pt x="6897" y="13758"/>
                  <a:pt x="6897" y="13777"/>
                </a:cubicBezTo>
                <a:cubicBezTo>
                  <a:pt x="6897" y="13795"/>
                  <a:pt x="6882" y="13810"/>
                  <a:pt x="6863" y="13810"/>
                </a:cubicBezTo>
                <a:cubicBezTo>
                  <a:pt x="6845" y="13810"/>
                  <a:pt x="6830" y="13795"/>
                  <a:pt x="6830" y="13777"/>
                </a:cubicBezTo>
                <a:close/>
                <a:moveTo>
                  <a:pt x="6830" y="13643"/>
                </a:moveTo>
                <a:lnTo>
                  <a:pt x="6830" y="13643"/>
                </a:lnTo>
                <a:cubicBezTo>
                  <a:pt x="6830" y="13625"/>
                  <a:pt x="6845" y="13610"/>
                  <a:pt x="6863" y="13610"/>
                </a:cubicBezTo>
                <a:cubicBezTo>
                  <a:pt x="6882" y="13610"/>
                  <a:pt x="6897" y="13625"/>
                  <a:pt x="6897" y="13643"/>
                </a:cubicBezTo>
                <a:cubicBezTo>
                  <a:pt x="6897" y="13662"/>
                  <a:pt x="6882" y="13677"/>
                  <a:pt x="6863" y="13677"/>
                </a:cubicBezTo>
                <a:cubicBezTo>
                  <a:pt x="6845" y="13677"/>
                  <a:pt x="6830" y="13662"/>
                  <a:pt x="6830" y="13643"/>
                </a:cubicBezTo>
                <a:close/>
                <a:moveTo>
                  <a:pt x="6830" y="13510"/>
                </a:moveTo>
                <a:lnTo>
                  <a:pt x="6830" y="13510"/>
                </a:lnTo>
                <a:cubicBezTo>
                  <a:pt x="6830" y="13492"/>
                  <a:pt x="6845" y="13477"/>
                  <a:pt x="6863" y="13477"/>
                </a:cubicBezTo>
                <a:cubicBezTo>
                  <a:pt x="6882" y="13477"/>
                  <a:pt x="6897" y="13492"/>
                  <a:pt x="6897" y="13510"/>
                </a:cubicBezTo>
                <a:cubicBezTo>
                  <a:pt x="6897" y="13528"/>
                  <a:pt x="6882" y="13543"/>
                  <a:pt x="6863" y="13543"/>
                </a:cubicBezTo>
                <a:cubicBezTo>
                  <a:pt x="6845" y="13543"/>
                  <a:pt x="6830" y="13528"/>
                  <a:pt x="6830" y="13510"/>
                </a:cubicBezTo>
                <a:close/>
                <a:moveTo>
                  <a:pt x="6830" y="13377"/>
                </a:moveTo>
                <a:lnTo>
                  <a:pt x="6830" y="13377"/>
                </a:lnTo>
                <a:cubicBezTo>
                  <a:pt x="6830" y="13358"/>
                  <a:pt x="6845" y="13343"/>
                  <a:pt x="6863" y="13343"/>
                </a:cubicBezTo>
                <a:cubicBezTo>
                  <a:pt x="6882" y="13343"/>
                  <a:pt x="6897" y="13358"/>
                  <a:pt x="6897" y="13377"/>
                </a:cubicBezTo>
                <a:cubicBezTo>
                  <a:pt x="6897" y="13395"/>
                  <a:pt x="6882" y="13410"/>
                  <a:pt x="6863" y="13410"/>
                </a:cubicBezTo>
                <a:cubicBezTo>
                  <a:pt x="6845" y="13410"/>
                  <a:pt x="6830" y="13395"/>
                  <a:pt x="6830" y="13377"/>
                </a:cubicBezTo>
                <a:close/>
                <a:moveTo>
                  <a:pt x="6830" y="13243"/>
                </a:moveTo>
                <a:lnTo>
                  <a:pt x="6830" y="13243"/>
                </a:lnTo>
                <a:cubicBezTo>
                  <a:pt x="6830" y="13225"/>
                  <a:pt x="6845" y="13210"/>
                  <a:pt x="6863" y="13210"/>
                </a:cubicBezTo>
                <a:cubicBezTo>
                  <a:pt x="6882" y="13210"/>
                  <a:pt x="6897" y="13225"/>
                  <a:pt x="6897" y="13243"/>
                </a:cubicBezTo>
                <a:cubicBezTo>
                  <a:pt x="6897" y="13262"/>
                  <a:pt x="6882" y="13277"/>
                  <a:pt x="6863" y="13277"/>
                </a:cubicBezTo>
                <a:cubicBezTo>
                  <a:pt x="6845" y="13277"/>
                  <a:pt x="6830" y="13262"/>
                  <a:pt x="6830" y="13243"/>
                </a:cubicBezTo>
                <a:close/>
                <a:moveTo>
                  <a:pt x="6830" y="13110"/>
                </a:moveTo>
                <a:lnTo>
                  <a:pt x="6830" y="13110"/>
                </a:lnTo>
                <a:cubicBezTo>
                  <a:pt x="6830" y="13091"/>
                  <a:pt x="6845" y="13076"/>
                  <a:pt x="6863" y="13076"/>
                </a:cubicBezTo>
                <a:cubicBezTo>
                  <a:pt x="6882" y="13076"/>
                  <a:pt x="6897" y="13091"/>
                  <a:pt x="6897" y="13110"/>
                </a:cubicBezTo>
                <a:cubicBezTo>
                  <a:pt x="6897" y="13128"/>
                  <a:pt x="6882" y="13143"/>
                  <a:pt x="6863" y="13143"/>
                </a:cubicBezTo>
                <a:cubicBezTo>
                  <a:pt x="6845" y="13143"/>
                  <a:pt x="6830" y="13128"/>
                  <a:pt x="6830" y="13110"/>
                </a:cubicBezTo>
                <a:close/>
                <a:moveTo>
                  <a:pt x="6830" y="12976"/>
                </a:moveTo>
                <a:lnTo>
                  <a:pt x="6830" y="12976"/>
                </a:lnTo>
                <a:cubicBezTo>
                  <a:pt x="6830" y="12958"/>
                  <a:pt x="6845" y="12943"/>
                  <a:pt x="6863" y="12943"/>
                </a:cubicBezTo>
                <a:cubicBezTo>
                  <a:pt x="6882" y="12943"/>
                  <a:pt x="6897" y="12958"/>
                  <a:pt x="6897" y="12976"/>
                </a:cubicBezTo>
                <a:cubicBezTo>
                  <a:pt x="6897" y="12995"/>
                  <a:pt x="6882" y="13010"/>
                  <a:pt x="6863" y="13010"/>
                </a:cubicBezTo>
                <a:cubicBezTo>
                  <a:pt x="6845" y="13010"/>
                  <a:pt x="6830" y="12995"/>
                  <a:pt x="6830" y="12976"/>
                </a:cubicBezTo>
                <a:close/>
                <a:moveTo>
                  <a:pt x="6830" y="12843"/>
                </a:moveTo>
                <a:lnTo>
                  <a:pt x="6830" y="12843"/>
                </a:lnTo>
                <a:cubicBezTo>
                  <a:pt x="6830" y="12825"/>
                  <a:pt x="6845" y="12810"/>
                  <a:pt x="6863" y="12810"/>
                </a:cubicBezTo>
                <a:cubicBezTo>
                  <a:pt x="6882" y="12810"/>
                  <a:pt x="6897" y="12825"/>
                  <a:pt x="6897" y="12843"/>
                </a:cubicBezTo>
                <a:cubicBezTo>
                  <a:pt x="6897" y="12861"/>
                  <a:pt x="6882" y="12876"/>
                  <a:pt x="6863" y="12876"/>
                </a:cubicBezTo>
                <a:cubicBezTo>
                  <a:pt x="6845" y="12876"/>
                  <a:pt x="6830" y="12861"/>
                  <a:pt x="6830" y="12843"/>
                </a:cubicBezTo>
                <a:close/>
                <a:moveTo>
                  <a:pt x="6830" y="12710"/>
                </a:moveTo>
                <a:lnTo>
                  <a:pt x="6830" y="12710"/>
                </a:lnTo>
                <a:cubicBezTo>
                  <a:pt x="6830" y="12691"/>
                  <a:pt x="6845" y="12676"/>
                  <a:pt x="6863" y="12676"/>
                </a:cubicBezTo>
                <a:cubicBezTo>
                  <a:pt x="6882" y="12676"/>
                  <a:pt x="6897" y="12691"/>
                  <a:pt x="6897" y="12710"/>
                </a:cubicBezTo>
                <a:cubicBezTo>
                  <a:pt x="6897" y="12728"/>
                  <a:pt x="6882" y="12743"/>
                  <a:pt x="6863" y="12743"/>
                </a:cubicBezTo>
                <a:cubicBezTo>
                  <a:pt x="6845" y="12743"/>
                  <a:pt x="6830" y="12728"/>
                  <a:pt x="6830" y="12710"/>
                </a:cubicBezTo>
                <a:close/>
                <a:moveTo>
                  <a:pt x="6830" y="12576"/>
                </a:moveTo>
                <a:lnTo>
                  <a:pt x="6830" y="12576"/>
                </a:lnTo>
                <a:cubicBezTo>
                  <a:pt x="6830" y="12558"/>
                  <a:pt x="6845" y="12543"/>
                  <a:pt x="6863" y="12543"/>
                </a:cubicBezTo>
                <a:cubicBezTo>
                  <a:pt x="6882" y="12543"/>
                  <a:pt x="6897" y="12558"/>
                  <a:pt x="6897" y="12576"/>
                </a:cubicBezTo>
                <a:cubicBezTo>
                  <a:pt x="6897" y="12595"/>
                  <a:pt x="6882" y="12610"/>
                  <a:pt x="6863" y="12610"/>
                </a:cubicBezTo>
                <a:cubicBezTo>
                  <a:pt x="6845" y="12610"/>
                  <a:pt x="6830" y="12595"/>
                  <a:pt x="6830" y="12576"/>
                </a:cubicBezTo>
                <a:close/>
                <a:moveTo>
                  <a:pt x="6830" y="12443"/>
                </a:moveTo>
                <a:lnTo>
                  <a:pt x="6830" y="12443"/>
                </a:lnTo>
                <a:cubicBezTo>
                  <a:pt x="6830" y="12424"/>
                  <a:pt x="6845" y="12409"/>
                  <a:pt x="6863" y="12409"/>
                </a:cubicBezTo>
                <a:cubicBezTo>
                  <a:pt x="6882" y="12409"/>
                  <a:pt x="6897" y="12424"/>
                  <a:pt x="6897" y="12443"/>
                </a:cubicBezTo>
                <a:cubicBezTo>
                  <a:pt x="6897" y="12461"/>
                  <a:pt x="6882" y="12476"/>
                  <a:pt x="6863" y="12476"/>
                </a:cubicBezTo>
                <a:cubicBezTo>
                  <a:pt x="6845" y="12476"/>
                  <a:pt x="6830" y="12461"/>
                  <a:pt x="6830" y="12443"/>
                </a:cubicBezTo>
                <a:close/>
                <a:moveTo>
                  <a:pt x="6830" y="12309"/>
                </a:moveTo>
                <a:lnTo>
                  <a:pt x="6830" y="12309"/>
                </a:lnTo>
                <a:cubicBezTo>
                  <a:pt x="6830" y="12291"/>
                  <a:pt x="6845" y="12276"/>
                  <a:pt x="6863" y="12276"/>
                </a:cubicBezTo>
                <a:cubicBezTo>
                  <a:pt x="6882" y="12276"/>
                  <a:pt x="6897" y="12291"/>
                  <a:pt x="6897" y="12309"/>
                </a:cubicBezTo>
                <a:cubicBezTo>
                  <a:pt x="6897" y="12328"/>
                  <a:pt x="6882" y="12343"/>
                  <a:pt x="6863" y="12343"/>
                </a:cubicBezTo>
                <a:cubicBezTo>
                  <a:pt x="6845" y="12343"/>
                  <a:pt x="6830" y="12328"/>
                  <a:pt x="6830" y="12309"/>
                </a:cubicBezTo>
                <a:close/>
                <a:moveTo>
                  <a:pt x="6830" y="12176"/>
                </a:moveTo>
                <a:lnTo>
                  <a:pt x="6830" y="12176"/>
                </a:lnTo>
                <a:cubicBezTo>
                  <a:pt x="6830" y="12158"/>
                  <a:pt x="6845" y="12143"/>
                  <a:pt x="6863" y="12143"/>
                </a:cubicBezTo>
                <a:cubicBezTo>
                  <a:pt x="6882" y="12143"/>
                  <a:pt x="6897" y="12158"/>
                  <a:pt x="6897" y="12176"/>
                </a:cubicBezTo>
                <a:cubicBezTo>
                  <a:pt x="6897" y="12194"/>
                  <a:pt x="6882" y="12209"/>
                  <a:pt x="6863" y="12209"/>
                </a:cubicBezTo>
                <a:cubicBezTo>
                  <a:pt x="6845" y="12209"/>
                  <a:pt x="6830" y="12194"/>
                  <a:pt x="6830" y="12176"/>
                </a:cubicBezTo>
                <a:close/>
                <a:moveTo>
                  <a:pt x="6830" y="12043"/>
                </a:moveTo>
                <a:lnTo>
                  <a:pt x="6830" y="12043"/>
                </a:lnTo>
                <a:cubicBezTo>
                  <a:pt x="6830" y="12024"/>
                  <a:pt x="6845" y="12009"/>
                  <a:pt x="6863" y="12009"/>
                </a:cubicBezTo>
                <a:cubicBezTo>
                  <a:pt x="6882" y="12009"/>
                  <a:pt x="6897" y="12024"/>
                  <a:pt x="6897" y="12043"/>
                </a:cubicBezTo>
                <a:cubicBezTo>
                  <a:pt x="6897" y="12061"/>
                  <a:pt x="6882" y="12076"/>
                  <a:pt x="6863" y="12076"/>
                </a:cubicBezTo>
                <a:cubicBezTo>
                  <a:pt x="6845" y="12076"/>
                  <a:pt x="6830" y="12061"/>
                  <a:pt x="6830" y="12043"/>
                </a:cubicBezTo>
                <a:close/>
                <a:moveTo>
                  <a:pt x="6830" y="11909"/>
                </a:moveTo>
                <a:lnTo>
                  <a:pt x="6830" y="11909"/>
                </a:lnTo>
                <a:cubicBezTo>
                  <a:pt x="6830" y="11891"/>
                  <a:pt x="6845" y="11876"/>
                  <a:pt x="6863" y="11876"/>
                </a:cubicBezTo>
                <a:cubicBezTo>
                  <a:pt x="6882" y="11876"/>
                  <a:pt x="6897" y="11891"/>
                  <a:pt x="6897" y="11909"/>
                </a:cubicBezTo>
                <a:cubicBezTo>
                  <a:pt x="6897" y="11928"/>
                  <a:pt x="6882" y="11943"/>
                  <a:pt x="6863" y="11943"/>
                </a:cubicBezTo>
                <a:cubicBezTo>
                  <a:pt x="6845" y="11943"/>
                  <a:pt x="6830" y="11928"/>
                  <a:pt x="6830" y="11909"/>
                </a:cubicBezTo>
                <a:close/>
                <a:moveTo>
                  <a:pt x="6830" y="11776"/>
                </a:moveTo>
                <a:lnTo>
                  <a:pt x="6830" y="11776"/>
                </a:lnTo>
                <a:cubicBezTo>
                  <a:pt x="6830" y="11757"/>
                  <a:pt x="6845" y="11742"/>
                  <a:pt x="6863" y="11742"/>
                </a:cubicBezTo>
                <a:cubicBezTo>
                  <a:pt x="6882" y="11742"/>
                  <a:pt x="6897" y="11757"/>
                  <a:pt x="6897" y="11776"/>
                </a:cubicBezTo>
                <a:cubicBezTo>
                  <a:pt x="6897" y="11794"/>
                  <a:pt x="6882" y="11809"/>
                  <a:pt x="6863" y="11809"/>
                </a:cubicBezTo>
                <a:cubicBezTo>
                  <a:pt x="6845" y="11809"/>
                  <a:pt x="6830" y="11794"/>
                  <a:pt x="6830" y="11776"/>
                </a:cubicBezTo>
                <a:close/>
                <a:moveTo>
                  <a:pt x="6830" y="11642"/>
                </a:moveTo>
                <a:lnTo>
                  <a:pt x="6830" y="11642"/>
                </a:lnTo>
                <a:cubicBezTo>
                  <a:pt x="6830" y="11624"/>
                  <a:pt x="6845" y="11609"/>
                  <a:pt x="6863" y="11609"/>
                </a:cubicBezTo>
                <a:cubicBezTo>
                  <a:pt x="6882" y="11609"/>
                  <a:pt x="6897" y="11624"/>
                  <a:pt x="6897" y="11642"/>
                </a:cubicBezTo>
                <a:cubicBezTo>
                  <a:pt x="6897" y="11661"/>
                  <a:pt x="6882" y="11676"/>
                  <a:pt x="6863" y="11676"/>
                </a:cubicBezTo>
                <a:cubicBezTo>
                  <a:pt x="6845" y="11676"/>
                  <a:pt x="6830" y="11661"/>
                  <a:pt x="6830" y="11642"/>
                </a:cubicBezTo>
                <a:close/>
                <a:moveTo>
                  <a:pt x="6830" y="11509"/>
                </a:moveTo>
                <a:lnTo>
                  <a:pt x="6830" y="11509"/>
                </a:lnTo>
                <a:cubicBezTo>
                  <a:pt x="6830" y="11491"/>
                  <a:pt x="6845" y="11476"/>
                  <a:pt x="6863" y="11476"/>
                </a:cubicBezTo>
                <a:cubicBezTo>
                  <a:pt x="6882" y="11476"/>
                  <a:pt x="6897" y="11491"/>
                  <a:pt x="6897" y="11509"/>
                </a:cubicBezTo>
                <a:cubicBezTo>
                  <a:pt x="6897" y="11527"/>
                  <a:pt x="6882" y="11542"/>
                  <a:pt x="6863" y="11542"/>
                </a:cubicBezTo>
                <a:cubicBezTo>
                  <a:pt x="6845" y="11542"/>
                  <a:pt x="6830" y="11527"/>
                  <a:pt x="6830" y="11509"/>
                </a:cubicBezTo>
                <a:close/>
                <a:moveTo>
                  <a:pt x="6830" y="11376"/>
                </a:moveTo>
                <a:lnTo>
                  <a:pt x="6830" y="11376"/>
                </a:lnTo>
                <a:cubicBezTo>
                  <a:pt x="6830" y="11357"/>
                  <a:pt x="6845" y="11342"/>
                  <a:pt x="6863" y="11342"/>
                </a:cubicBezTo>
                <a:cubicBezTo>
                  <a:pt x="6882" y="11342"/>
                  <a:pt x="6897" y="11357"/>
                  <a:pt x="6897" y="11376"/>
                </a:cubicBezTo>
                <a:cubicBezTo>
                  <a:pt x="6897" y="11394"/>
                  <a:pt x="6882" y="11409"/>
                  <a:pt x="6863" y="11409"/>
                </a:cubicBezTo>
                <a:cubicBezTo>
                  <a:pt x="6845" y="11409"/>
                  <a:pt x="6830" y="11394"/>
                  <a:pt x="6830" y="11376"/>
                </a:cubicBezTo>
                <a:close/>
                <a:moveTo>
                  <a:pt x="6830" y="11242"/>
                </a:moveTo>
                <a:lnTo>
                  <a:pt x="6830" y="11242"/>
                </a:lnTo>
                <a:cubicBezTo>
                  <a:pt x="6830" y="11224"/>
                  <a:pt x="6845" y="11209"/>
                  <a:pt x="6863" y="11209"/>
                </a:cubicBezTo>
                <a:cubicBezTo>
                  <a:pt x="6882" y="11209"/>
                  <a:pt x="6897" y="11224"/>
                  <a:pt x="6897" y="11242"/>
                </a:cubicBezTo>
                <a:cubicBezTo>
                  <a:pt x="6897" y="11261"/>
                  <a:pt x="6882" y="11276"/>
                  <a:pt x="6863" y="11276"/>
                </a:cubicBezTo>
                <a:cubicBezTo>
                  <a:pt x="6845" y="11276"/>
                  <a:pt x="6830" y="11261"/>
                  <a:pt x="6830" y="11242"/>
                </a:cubicBezTo>
                <a:close/>
                <a:moveTo>
                  <a:pt x="6830" y="11109"/>
                </a:moveTo>
                <a:lnTo>
                  <a:pt x="6830" y="11109"/>
                </a:lnTo>
                <a:cubicBezTo>
                  <a:pt x="6830" y="11090"/>
                  <a:pt x="6845" y="11075"/>
                  <a:pt x="6863" y="11075"/>
                </a:cubicBezTo>
                <a:cubicBezTo>
                  <a:pt x="6882" y="11075"/>
                  <a:pt x="6897" y="11090"/>
                  <a:pt x="6897" y="11109"/>
                </a:cubicBezTo>
                <a:cubicBezTo>
                  <a:pt x="6897" y="11127"/>
                  <a:pt x="6882" y="11142"/>
                  <a:pt x="6863" y="11142"/>
                </a:cubicBezTo>
                <a:cubicBezTo>
                  <a:pt x="6845" y="11142"/>
                  <a:pt x="6830" y="11127"/>
                  <a:pt x="6830" y="11109"/>
                </a:cubicBezTo>
                <a:close/>
                <a:moveTo>
                  <a:pt x="6830" y="10975"/>
                </a:moveTo>
                <a:lnTo>
                  <a:pt x="6830" y="10975"/>
                </a:lnTo>
                <a:cubicBezTo>
                  <a:pt x="6830" y="10957"/>
                  <a:pt x="6845" y="10942"/>
                  <a:pt x="6863" y="10942"/>
                </a:cubicBezTo>
                <a:cubicBezTo>
                  <a:pt x="6882" y="10942"/>
                  <a:pt x="6897" y="10957"/>
                  <a:pt x="6897" y="10975"/>
                </a:cubicBezTo>
                <a:cubicBezTo>
                  <a:pt x="6897" y="10994"/>
                  <a:pt x="6882" y="11009"/>
                  <a:pt x="6863" y="11009"/>
                </a:cubicBezTo>
                <a:cubicBezTo>
                  <a:pt x="6845" y="11009"/>
                  <a:pt x="6830" y="10994"/>
                  <a:pt x="6830" y="10975"/>
                </a:cubicBezTo>
                <a:close/>
                <a:moveTo>
                  <a:pt x="6830" y="10842"/>
                </a:moveTo>
                <a:lnTo>
                  <a:pt x="6830" y="10842"/>
                </a:lnTo>
                <a:cubicBezTo>
                  <a:pt x="6830" y="10824"/>
                  <a:pt x="6845" y="10809"/>
                  <a:pt x="6863" y="10809"/>
                </a:cubicBezTo>
                <a:cubicBezTo>
                  <a:pt x="6882" y="10809"/>
                  <a:pt x="6897" y="10824"/>
                  <a:pt x="6897" y="10842"/>
                </a:cubicBezTo>
                <a:cubicBezTo>
                  <a:pt x="6897" y="10860"/>
                  <a:pt x="6882" y="10875"/>
                  <a:pt x="6863" y="10875"/>
                </a:cubicBezTo>
                <a:cubicBezTo>
                  <a:pt x="6845" y="10875"/>
                  <a:pt x="6830" y="10860"/>
                  <a:pt x="6830" y="10842"/>
                </a:cubicBezTo>
                <a:close/>
                <a:moveTo>
                  <a:pt x="6830" y="10709"/>
                </a:moveTo>
                <a:lnTo>
                  <a:pt x="6830" y="10709"/>
                </a:lnTo>
                <a:cubicBezTo>
                  <a:pt x="6830" y="10690"/>
                  <a:pt x="6845" y="10675"/>
                  <a:pt x="6863" y="10675"/>
                </a:cubicBezTo>
                <a:cubicBezTo>
                  <a:pt x="6882" y="10675"/>
                  <a:pt x="6897" y="10690"/>
                  <a:pt x="6897" y="10709"/>
                </a:cubicBezTo>
                <a:cubicBezTo>
                  <a:pt x="6897" y="10727"/>
                  <a:pt x="6882" y="10742"/>
                  <a:pt x="6863" y="10742"/>
                </a:cubicBezTo>
                <a:cubicBezTo>
                  <a:pt x="6845" y="10742"/>
                  <a:pt x="6830" y="10727"/>
                  <a:pt x="6830" y="10709"/>
                </a:cubicBezTo>
                <a:close/>
                <a:moveTo>
                  <a:pt x="6830" y="10575"/>
                </a:moveTo>
                <a:lnTo>
                  <a:pt x="6830" y="10575"/>
                </a:lnTo>
                <a:cubicBezTo>
                  <a:pt x="6830" y="10557"/>
                  <a:pt x="6845" y="10542"/>
                  <a:pt x="6863" y="10542"/>
                </a:cubicBezTo>
                <a:cubicBezTo>
                  <a:pt x="6882" y="10542"/>
                  <a:pt x="6897" y="10557"/>
                  <a:pt x="6897" y="10575"/>
                </a:cubicBezTo>
                <a:cubicBezTo>
                  <a:pt x="6897" y="10594"/>
                  <a:pt x="6882" y="10609"/>
                  <a:pt x="6863" y="10609"/>
                </a:cubicBezTo>
                <a:cubicBezTo>
                  <a:pt x="6845" y="10609"/>
                  <a:pt x="6830" y="10594"/>
                  <a:pt x="6830" y="10575"/>
                </a:cubicBezTo>
                <a:close/>
                <a:moveTo>
                  <a:pt x="6830" y="10442"/>
                </a:moveTo>
                <a:lnTo>
                  <a:pt x="6830" y="10442"/>
                </a:lnTo>
                <a:cubicBezTo>
                  <a:pt x="6830" y="10423"/>
                  <a:pt x="6845" y="10408"/>
                  <a:pt x="6863" y="10408"/>
                </a:cubicBezTo>
                <a:cubicBezTo>
                  <a:pt x="6882" y="10408"/>
                  <a:pt x="6897" y="10423"/>
                  <a:pt x="6897" y="10442"/>
                </a:cubicBezTo>
                <a:cubicBezTo>
                  <a:pt x="6897" y="10460"/>
                  <a:pt x="6882" y="10475"/>
                  <a:pt x="6863" y="10475"/>
                </a:cubicBezTo>
                <a:cubicBezTo>
                  <a:pt x="6845" y="10475"/>
                  <a:pt x="6830" y="10460"/>
                  <a:pt x="6830" y="10442"/>
                </a:cubicBezTo>
                <a:close/>
                <a:moveTo>
                  <a:pt x="6830" y="10308"/>
                </a:moveTo>
                <a:lnTo>
                  <a:pt x="6830" y="10308"/>
                </a:lnTo>
                <a:cubicBezTo>
                  <a:pt x="6830" y="10290"/>
                  <a:pt x="6845" y="10275"/>
                  <a:pt x="6863" y="10275"/>
                </a:cubicBezTo>
                <a:cubicBezTo>
                  <a:pt x="6882" y="10275"/>
                  <a:pt x="6897" y="10290"/>
                  <a:pt x="6897" y="10308"/>
                </a:cubicBezTo>
                <a:cubicBezTo>
                  <a:pt x="6897" y="10327"/>
                  <a:pt x="6882" y="10342"/>
                  <a:pt x="6863" y="10342"/>
                </a:cubicBezTo>
                <a:cubicBezTo>
                  <a:pt x="6845" y="10342"/>
                  <a:pt x="6830" y="10327"/>
                  <a:pt x="6830" y="10308"/>
                </a:cubicBezTo>
                <a:close/>
                <a:moveTo>
                  <a:pt x="6830" y="10175"/>
                </a:moveTo>
                <a:lnTo>
                  <a:pt x="6830" y="10175"/>
                </a:lnTo>
                <a:cubicBezTo>
                  <a:pt x="6830" y="10156"/>
                  <a:pt x="6845" y="10142"/>
                  <a:pt x="6863" y="10142"/>
                </a:cubicBezTo>
                <a:cubicBezTo>
                  <a:pt x="6882" y="10142"/>
                  <a:pt x="6897" y="10156"/>
                  <a:pt x="6897" y="10175"/>
                </a:cubicBezTo>
                <a:cubicBezTo>
                  <a:pt x="6897" y="10193"/>
                  <a:pt x="6882" y="10208"/>
                  <a:pt x="6863" y="10208"/>
                </a:cubicBezTo>
                <a:cubicBezTo>
                  <a:pt x="6845" y="10208"/>
                  <a:pt x="6830" y="10193"/>
                  <a:pt x="6830" y="10175"/>
                </a:cubicBezTo>
                <a:close/>
                <a:moveTo>
                  <a:pt x="6830" y="10042"/>
                </a:moveTo>
                <a:lnTo>
                  <a:pt x="6830" y="10042"/>
                </a:lnTo>
                <a:cubicBezTo>
                  <a:pt x="6830" y="10023"/>
                  <a:pt x="6845" y="10008"/>
                  <a:pt x="6863" y="10008"/>
                </a:cubicBezTo>
                <a:cubicBezTo>
                  <a:pt x="6882" y="10008"/>
                  <a:pt x="6897" y="10023"/>
                  <a:pt x="6897" y="10042"/>
                </a:cubicBezTo>
                <a:cubicBezTo>
                  <a:pt x="6897" y="10060"/>
                  <a:pt x="6882" y="10075"/>
                  <a:pt x="6863" y="10075"/>
                </a:cubicBezTo>
                <a:cubicBezTo>
                  <a:pt x="6845" y="10075"/>
                  <a:pt x="6830" y="10060"/>
                  <a:pt x="6830" y="10042"/>
                </a:cubicBezTo>
                <a:close/>
                <a:moveTo>
                  <a:pt x="6830" y="9908"/>
                </a:moveTo>
                <a:lnTo>
                  <a:pt x="6830" y="9908"/>
                </a:lnTo>
                <a:cubicBezTo>
                  <a:pt x="6830" y="9890"/>
                  <a:pt x="6845" y="9875"/>
                  <a:pt x="6863" y="9875"/>
                </a:cubicBezTo>
                <a:cubicBezTo>
                  <a:pt x="6882" y="9875"/>
                  <a:pt x="6897" y="9890"/>
                  <a:pt x="6897" y="9908"/>
                </a:cubicBezTo>
                <a:cubicBezTo>
                  <a:pt x="6897" y="9927"/>
                  <a:pt x="6882" y="9942"/>
                  <a:pt x="6863" y="9942"/>
                </a:cubicBezTo>
                <a:cubicBezTo>
                  <a:pt x="6845" y="9942"/>
                  <a:pt x="6830" y="9927"/>
                  <a:pt x="6830" y="9908"/>
                </a:cubicBezTo>
                <a:close/>
                <a:moveTo>
                  <a:pt x="6830" y="9775"/>
                </a:moveTo>
                <a:lnTo>
                  <a:pt x="6830" y="9775"/>
                </a:lnTo>
                <a:cubicBezTo>
                  <a:pt x="6830" y="9756"/>
                  <a:pt x="6845" y="9741"/>
                  <a:pt x="6863" y="9741"/>
                </a:cubicBezTo>
                <a:cubicBezTo>
                  <a:pt x="6882" y="9741"/>
                  <a:pt x="6897" y="9756"/>
                  <a:pt x="6897" y="9775"/>
                </a:cubicBezTo>
                <a:cubicBezTo>
                  <a:pt x="6897" y="9793"/>
                  <a:pt x="6882" y="9808"/>
                  <a:pt x="6863" y="9808"/>
                </a:cubicBezTo>
                <a:cubicBezTo>
                  <a:pt x="6845" y="9808"/>
                  <a:pt x="6830" y="9793"/>
                  <a:pt x="6830" y="9775"/>
                </a:cubicBezTo>
                <a:close/>
                <a:moveTo>
                  <a:pt x="6830" y="9641"/>
                </a:moveTo>
                <a:lnTo>
                  <a:pt x="6830" y="9641"/>
                </a:lnTo>
                <a:cubicBezTo>
                  <a:pt x="6830" y="9623"/>
                  <a:pt x="6845" y="9608"/>
                  <a:pt x="6863" y="9608"/>
                </a:cubicBezTo>
                <a:cubicBezTo>
                  <a:pt x="6882" y="9608"/>
                  <a:pt x="6897" y="9623"/>
                  <a:pt x="6897" y="9641"/>
                </a:cubicBezTo>
                <a:cubicBezTo>
                  <a:pt x="6897" y="9660"/>
                  <a:pt x="6882" y="9675"/>
                  <a:pt x="6863" y="9675"/>
                </a:cubicBezTo>
                <a:cubicBezTo>
                  <a:pt x="6845" y="9675"/>
                  <a:pt x="6830" y="9660"/>
                  <a:pt x="6830" y="9641"/>
                </a:cubicBezTo>
                <a:close/>
                <a:moveTo>
                  <a:pt x="6830" y="9508"/>
                </a:moveTo>
                <a:lnTo>
                  <a:pt x="6830" y="9508"/>
                </a:lnTo>
                <a:cubicBezTo>
                  <a:pt x="6830" y="9489"/>
                  <a:pt x="6845" y="9475"/>
                  <a:pt x="6863" y="9475"/>
                </a:cubicBezTo>
                <a:cubicBezTo>
                  <a:pt x="6882" y="9475"/>
                  <a:pt x="6897" y="9489"/>
                  <a:pt x="6897" y="9508"/>
                </a:cubicBezTo>
                <a:cubicBezTo>
                  <a:pt x="6897" y="9526"/>
                  <a:pt x="6882" y="9541"/>
                  <a:pt x="6863" y="9541"/>
                </a:cubicBezTo>
                <a:cubicBezTo>
                  <a:pt x="6845" y="9541"/>
                  <a:pt x="6830" y="9526"/>
                  <a:pt x="6830" y="9508"/>
                </a:cubicBezTo>
                <a:close/>
                <a:moveTo>
                  <a:pt x="6830" y="9375"/>
                </a:moveTo>
                <a:lnTo>
                  <a:pt x="6830" y="9374"/>
                </a:lnTo>
                <a:cubicBezTo>
                  <a:pt x="6830" y="9356"/>
                  <a:pt x="6845" y="9341"/>
                  <a:pt x="6863" y="9341"/>
                </a:cubicBezTo>
                <a:cubicBezTo>
                  <a:pt x="6882" y="9341"/>
                  <a:pt x="6897" y="9356"/>
                  <a:pt x="6897" y="9374"/>
                </a:cubicBezTo>
                <a:lnTo>
                  <a:pt x="6897" y="9375"/>
                </a:lnTo>
                <a:cubicBezTo>
                  <a:pt x="6897" y="9393"/>
                  <a:pt x="6882" y="9408"/>
                  <a:pt x="6863" y="9408"/>
                </a:cubicBezTo>
                <a:cubicBezTo>
                  <a:pt x="6845" y="9408"/>
                  <a:pt x="6830" y="9393"/>
                  <a:pt x="6830" y="9375"/>
                </a:cubicBezTo>
                <a:close/>
                <a:moveTo>
                  <a:pt x="6830" y="9241"/>
                </a:moveTo>
                <a:lnTo>
                  <a:pt x="6830" y="9241"/>
                </a:lnTo>
                <a:cubicBezTo>
                  <a:pt x="6830" y="9223"/>
                  <a:pt x="6845" y="9208"/>
                  <a:pt x="6863" y="9208"/>
                </a:cubicBezTo>
                <a:cubicBezTo>
                  <a:pt x="6882" y="9208"/>
                  <a:pt x="6897" y="9223"/>
                  <a:pt x="6897" y="9241"/>
                </a:cubicBezTo>
                <a:cubicBezTo>
                  <a:pt x="6897" y="9260"/>
                  <a:pt x="6882" y="9274"/>
                  <a:pt x="6863" y="9274"/>
                </a:cubicBezTo>
                <a:cubicBezTo>
                  <a:pt x="6845" y="9274"/>
                  <a:pt x="6830" y="9260"/>
                  <a:pt x="6830" y="9241"/>
                </a:cubicBezTo>
                <a:close/>
                <a:moveTo>
                  <a:pt x="6830" y="9108"/>
                </a:moveTo>
                <a:lnTo>
                  <a:pt x="6830" y="9108"/>
                </a:lnTo>
                <a:cubicBezTo>
                  <a:pt x="6830" y="9089"/>
                  <a:pt x="6845" y="9074"/>
                  <a:pt x="6863" y="9074"/>
                </a:cubicBezTo>
                <a:cubicBezTo>
                  <a:pt x="6882" y="9074"/>
                  <a:pt x="6897" y="9089"/>
                  <a:pt x="6897" y="9108"/>
                </a:cubicBezTo>
                <a:cubicBezTo>
                  <a:pt x="6897" y="9126"/>
                  <a:pt x="6882" y="9141"/>
                  <a:pt x="6863" y="9141"/>
                </a:cubicBezTo>
                <a:cubicBezTo>
                  <a:pt x="6845" y="9141"/>
                  <a:pt x="6830" y="9126"/>
                  <a:pt x="6830" y="9108"/>
                </a:cubicBezTo>
                <a:close/>
                <a:moveTo>
                  <a:pt x="6830" y="8974"/>
                </a:moveTo>
                <a:lnTo>
                  <a:pt x="6830" y="8974"/>
                </a:lnTo>
                <a:cubicBezTo>
                  <a:pt x="6830" y="8956"/>
                  <a:pt x="6845" y="8941"/>
                  <a:pt x="6863" y="8941"/>
                </a:cubicBezTo>
                <a:cubicBezTo>
                  <a:pt x="6882" y="8941"/>
                  <a:pt x="6897" y="8956"/>
                  <a:pt x="6897" y="8974"/>
                </a:cubicBezTo>
                <a:cubicBezTo>
                  <a:pt x="6897" y="8993"/>
                  <a:pt x="6882" y="9008"/>
                  <a:pt x="6863" y="9008"/>
                </a:cubicBezTo>
                <a:cubicBezTo>
                  <a:pt x="6845" y="9008"/>
                  <a:pt x="6830" y="8993"/>
                  <a:pt x="6830" y="8974"/>
                </a:cubicBezTo>
                <a:close/>
                <a:moveTo>
                  <a:pt x="6830" y="8841"/>
                </a:moveTo>
                <a:lnTo>
                  <a:pt x="6830" y="8841"/>
                </a:lnTo>
                <a:cubicBezTo>
                  <a:pt x="6830" y="8822"/>
                  <a:pt x="6845" y="8808"/>
                  <a:pt x="6863" y="8808"/>
                </a:cubicBezTo>
                <a:cubicBezTo>
                  <a:pt x="6882" y="8808"/>
                  <a:pt x="6897" y="8822"/>
                  <a:pt x="6897" y="8841"/>
                </a:cubicBezTo>
                <a:cubicBezTo>
                  <a:pt x="6897" y="8859"/>
                  <a:pt x="6882" y="8874"/>
                  <a:pt x="6863" y="8874"/>
                </a:cubicBezTo>
                <a:cubicBezTo>
                  <a:pt x="6845" y="8874"/>
                  <a:pt x="6830" y="8859"/>
                  <a:pt x="6830" y="8841"/>
                </a:cubicBezTo>
                <a:close/>
                <a:moveTo>
                  <a:pt x="6830" y="8708"/>
                </a:moveTo>
                <a:lnTo>
                  <a:pt x="6830" y="8707"/>
                </a:lnTo>
                <a:cubicBezTo>
                  <a:pt x="6830" y="8689"/>
                  <a:pt x="6845" y="8674"/>
                  <a:pt x="6863" y="8674"/>
                </a:cubicBezTo>
                <a:cubicBezTo>
                  <a:pt x="6882" y="8674"/>
                  <a:pt x="6897" y="8689"/>
                  <a:pt x="6897" y="8707"/>
                </a:cubicBezTo>
                <a:lnTo>
                  <a:pt x="6897" y="8708"/>
                </a:lnTo>
                <a:cubicBezTo>
                  <a:pt x="6897" y="8726"/>
                  <a:pt x="6882" y="8741"/>
                  <a:pt x="6863" y="8741"/>
                </a:cubicBezTo>
                <a:cubicBezTo>
                  <a:pt x="6845" y="8741"/>
                  <a:pt x="6830" y="8726"/>
                  <a:pt x="6830" y="8708"/>
                </a:cubicBezTo>
                <a:close/>
                <a:moveTo>
                  <a:pt x="6830" y="8574"/>
                </a:moveTo>
                <a:lnTo>
                  <a:pt x="6830" y="8574"/>
                </a:lnTo>
                <a:cubicBezTo>
                  <a:pt x="6830" y="8556"/>
                  <a:pt x="6845" y="8541"/>
                  <a:pt x="6863" y="8541"/>
                </a:cubicBezTo>
                <a:cubicBezTo>
                  <a:pt x="6882" y="8541"/>
                  <a:pt x="6897" y="8556"/>
                  <a:pt x="6897" y="8574"/>
                </a:cubicBezTo>
                <a:cubicBezTo>
                  <a:pt x="6897" y="8593"/>
                  <a:pt x="6882" y="8607"/>
                  <a:pt x="6863" y="8607"/>
                </a:cubicBezTo>
                <a:cubicBezTo>
                  <a:pt x="6845" y="8607"/>
                  <a:pt x="6830" y="8593"/>
                  <a:pt x="6830" y="8574"/>
                </a:cubicBezTo>
                <a:close/>
                <a:moveTo>
                  <a:pt x="6830" y="8441"/>
                </a:moveTo>
                <a:lnTo>
                  <a:pt x="6830" y="8441"/>
                </a:lnTo>
                <a:cubicBezTo>
                  <a:pt x="6830" y="8422"/>
                  <a:pt x="6845" y="8407"/>
                  <a:pt x="6863" y="8407"/>
                </a:cubicBezTo>
                <a:cubicBezTo>
                  <a:pt x="6882" y="8407"/>
                  <a:pt x="6897" y="8422"/>
                  <a:pt x="6897" y="8441"/>
                </a:cubicBezTo>
                <a:cubicBezTo>
                  <a:pt x="6897" y="8459"/>
                  <a:pt x="6882" y="8474"/>
                  <a:pt x="6863" y="8474"/>
                </a:cubicBezTo>
                <a:cubicBezTo>
                  <a:pt x="6845" y="8474"/>
                  <a:pt x="6830" y="8459"/>
                  <a:pt x="6830" y="8441"/>
                </a:cubicBezTo>
                <a:close/>
                <a:moveTo>
                  <a:pt x="6830" y="8307"/>
                </a:moveTo>
                <a:lnTo>
                  <a:pt x="6830" y="8307"/>
                </a:lnTo>
                <a:cubicBezTo>
                  <a:pt x="6830" y="8289"/>
                  <a:pt x="6845" y="8274"/>
                  <a:pt x="6863" y="8274"/>
                </a:cubicBezTo>
                <a:cubicBezTo>
                  <a:pt x="6882" y="8274"/>
                  <a:pt x="6897" y="8289"/>
                  <a:pt x="6897" y="8307"/>
                </a:cubicBezTo>
                <a:cubicBezTo>
                  <a:pt x="6897" y="8326"/>
                  <a:pt x="6882" y="8341"/>
                  <a:pt x="6863" y="8341"/>
                </a:cubicBezTo>
                <a:cubicBezTo>
                  <a:pt x="6845" y="8341"/>
                  <a:pt x="6830" y="8326"/>
                  <a:pt x="6830" y="8307"/>
                </a:cubicBezTo>
                <a:close/>
                <a:moveTo>
                  <a:pt x="6830" y="8174"/>
                </a:moveTo>
                <a:lnTo>
                  <a:pt x="6830" y="8174"/>
                </a:lnTo>
                <a:cubicBezTo>
                  <a:pt x="6830" y="8155"/>
                  <a:pt x="6845" y="8141"/>
                  <a:pt x="6863" y="8141"/>
                </a:cubicBezTo>
                <a:cubicBezTo>
                  <a:pt x="6882" y="8141"/>
                  <a:pt x="6897" y="8155"/>
                  <a:pt x="6897" y="8174"/>
                </a:cubicBezTo>
                <a:cubicBezTo>
                  <a:pt x="6897" y="8192"/>
                  <a:pt x="6882" y="8207"/>
                  <a:pt x="6863" y="8207"/>
                </a:cubicBezTo>
                <a:cubicBezTo>
                  <a:pt x="6845" y="8207"/>
                  <a:pt x="6830" y="8192"/>
                  <a:pt x="6830" y="8174"/>
                </a:cubicBezTo>
                <a:close/>
                <a:moveTo>
                  <a:pt x="6830" y="8041"/>
                </a:moveTo>
                <a:lnTo>
                  <a:pt x="6830" y="8040"/>
                </a:lnTo>
                <a:cubicBezTo>
                  <a:pt x="6830" y="8022"/>
                  <a:pt x="6845" y="8007"/>
                  <a:pt x="6863" y="8007"/>
                </a:cubicBezTo>
                <a:cubicBezTo>
                  <a:pt x="6882" y="8007"/>
                  <a:pt x="6897" y="8022"/>
                  <a:pt x="6897" y="8040"/>
                </a:cubicBezTo>
                <a:lnTo>
                  <a:pt x="6897" y="8041"/>
                </a:lnTo>
                <a:cubicBezTo>
                  <a:pt x="6897" y="8059"/>
                  <a:pt x="6882" y="8074"/>
                  <a:pt x="6863" y="8074"/>
                </a:cubicBezTo>
                <a:cubicBezTo>
                  <a:pt x="6845" y="8074"/>
                  <a:pt x="6830" y="8059"/>
                  <a:pt x="6830" y="8041"/>
                </a:cubicBezTo>
                <a:close/>
                <a:moveTo>
                  <a:pt x="6830" y="7907"/>
                </a:moveTo>
                <a:lnTo>
                  <a:pt x="6830" y="7907"/>
                </a:lnTo>
                <a:cubicBezTo>
                  <a:pt x="6830" y="7889"/>
                  <a:pt x="6845" y="7874"/>
                  <a:pt x="6863" y="7874"/>
                </a:cubicBezTo>
                <a:cubicBezTo>
                  <a:pt x="6882" y="7874"/>
                  <a:pt x="6897" y="7889"/>
                  <a:pt x="6897" y="7907"/>
                </a:cubicBezTo>
                <a:cubicBezTo>
                  <a:pt x="6897" y="7926"/>
                  <a:pt x="6882" y="7940"/>
                  <a:pt x="6863" y="7940"/>
                </a:cubicBezTo>
                <a:cubicBezTo>
                  <a:pt x="6845" y="7940"/>
                  <a:pt x="6830" y="7926"/>
                  <a:pt x="6830" y="7907"/>
                </a:cubicBezTo>
                <a:close/>
                <a:moveTo>
                  <a:pt x="6830" y="7774"/>
                </a:moveTo>
                <a:lnTo>
                  <a:pt x="6830" y="7774"/>
                </a:lnTo>
                <a:cubicBezTo>
                  <a:pt x="6830" y="7755"/>
                  <a:pt x="6845" y="7740"/>
                  <a:pt x="6863" y="7740"/>
                </a:cubicBezTo>
                <a:cubicBezTo>
                  <a:pt x="6882" y="7740"/>
                  <a:pt x="6897" y="7755"/>
                  <a:pt x="6897" y="7774"/>
                </a:cubicBezTo>
                <a:cubicBezTo>
                  <a:pt x="6897" y="7792"/>
                  <a:pt x="6882" y="7807"/>
                  <a:pt x="6863" y="7807"/>
                </a:cubicBezTo>
                <a:cubicBezTo>
                  <a:pt x="6845" y="7807"/>
                  <a:pt x="6830" y="7792"/>
                  <a:pt x="6830" y="7774"/>
                </a:cubicBezTo>
                <a:close/>
                <a:moveTo>
                  <a:pt x="6830" y="7640"/>
                </a:moveTo>
                <a:lnTo>
                  <a:pt x="6830" y="7640"/>
                </a:lnTo>
                <a:cubicBezTo>
                  <a:pt x="6830" y="7622"/>
                  <a:pt x="6845" y="7607"/>
                  <a:pt x="6863" y="7607"/>
                </a:cubicBezTo>
                <a:cubicBezTo>
                  <a:pt x="6882" y="7607"/>
                  <a:pt x="6897" y="7622"/>
                  <a:pt x="6897" y="7640"/>
                </a:cubicBezTo>
                <a:cubicBezTo>
                  <a:pt x="6897" y="7659"/>
                  <a:pt x="6882" y="7674"/>
                  <a:pt x="6863" y="7674"/>
                </a:cubicBezTo>
                <a:cubicBezTo>
                  <a:pt x="6845" y="7674"/>
                  <a:pt x="6830" y="7659"/>
                  <a:pt x="6830" y="7640"/>
                </a:cubicBezTo>
                <a:close/>
                <a:moveTo>
                  <a:pt x="6830" y="7507"/>
                </a:moveTo>
                <a:lnTo>
                  <a:pt x="6830" y="7507"/>
                </a:lnTo>
                <a:cubicBezTo>
                  <a:pt x="6830" y="7488"/>
                  <a:pt x="6845" y="7474"/>
                  <a:pt x="6863" y="7474"/>
                </a:cubicBezTo>
                <a:cubicBezTo>
                  <a:pt x="6882" y="7474"/>
                  <a:pt x="6897" y="7488"/>
                  <a:pt x="6897" y="7507"/>
                </a:cubicBezTo>
                <a:cubicBezTo>
                  <a:pt x="6897" y="7525"/>
                  <a:pt x="6882" y="7540"/>
                  <a:pt x="6863" y="7540"/>
                </a:cubicBezTo>
                <a:cubicBezTo>
                  <a:pt x="6845" y="7540"/>
                  <a:pt x="6830" y="7525"/>
                  <a:pt x="6830" y="7507"/>
                </a:cubicBezTo>
                <a:close/>
                <a:moveTo>
                  <a:pt x="6830" y="7374"/>
                </a:moveTo>
                <a:lnTo>
                  <a:pt x="6830" y="7373"/>
                </a:lnTo>
                <a:cubicBezTo>
                  <a:pt x="6830" y="7355"/>
                  <a:pt x="6845" y="7340"/>
                  <a:pt x="6863" y="7340"/>
                </a:cubicBezTo>
                <a:cubicBezTo>
                  <a:pt x="6882" y="7340"/>
                  <a:pt x="6897" y="7355"/>
                  <a:pt x="6897" y="7373"/>
                </a:cubicBezTo>
                <a:lnTo>
                  <a:pt x="6897" y="7374"/>
                </a:lnTo>
                <a:cubicBezTo>
                  <a:pt x="6897" y="7392"/>
                  <a:pt x="6882" y="7407"/>
                  <a:pt x="6863" y="7407"/>
                </a:cubicBezTo>
                <a:cubicBezTo>
                  <a:pt x="6845" y="7407"/>
                  <a:pt x="6830" y="7392"/>
                  <a:pt x="6830" y="7374"/>
                </a:cubicBezTo>
                <a:close/>
                <a:moveTo>
                  <a:pt x="6830" y="7240"/>
                </a:moveTo>
                <a:lnTo>
                  <a:pt x="6830" y="7240"/>
                </a:lnTo>
                <a:cubicBezTo>
                  <a:pt x="6830" y="7222"/>
                  <a:pt x="6845" y="7207"/>
                  <a:pt x="6863" y="7207"/>
                </a:cubicBezTo>
                <a:cubicBezTo>
                  <a:pt x="6882" y="7207"/>
                  <a:pt x="6897" y="7222"/>
                  <a:pt x="6897" y="7240"/>
                </a:cubicBezTo>
                <a:cubicBezTo>
                  <a:pt x="6897" y="7259"/>
                  <a:pt x="6882" y="7273"/>
                  <a:pt x="6863" y="7273"/>
                </a:cubicBezTo>
                <a:cubicBezTo>
                  <a:pt x="6845" y="7273"/>
                  <a:pt x="6830" y="7259"/>
                  <a:pt x="6830" y="7240"/>
                </a:cubicBezTo>
                <a:close/>
                <a:moveTo>
                  <a:pt x="6830" y="7107"/>
                </a:moveTo>
                <a:lnTo>
                  <a:pt x="6830" y="7107"/>
                </a:lnTo>
                <a:cubicBezTo>
                  <a:pt x="6830" y="7088"/>
                  <a:pt x="6845" y="7073"/>
                  <a:pt x="6863" y="7073"/>
                </a:cubicBezTo>
                <a:cubicBezTo>
                  <a:pt x="6882" y="7073"/>
                  <a:pt x="6897" y="7088"/>
                  <a:pt x="6897" y="7107"/>
                </a:cubicBezTo>
                <a:cubicBezTo>
                  <a:pt x="6897" y="7125"/>
                  <a:pt x="6882" y="7140"/>
                  <a:pt x="6863" y="7140"/>
                </a:cubicBezTo>
                <a:cubicBezTo>
                  <a:pt x="6845" y="7140"/>
                  <a:pt x="6830" y="7125"/>
                  <a:pt x="6830" y="7107"/>
                </a:cubicBezTo>
                <a:close/>
                <a:moveTo>
                  <a:pt x="6830" y="6973"/>
                </a:moveTo>
                <a:lnTo>
                  <a:pt x="6830" y="6973"/>
                </a:lnTo>
                <a:cubicBezTo>
                  <a:pt x="6830" y="6955"/>
                  <a:pt x="6845" y="6940"/>
                  <a:pt x="6863" y="6940"/>
                </a:cubicBezTo>
                <a:cubicBezTo>
                  <a:pt x="6882" y="6940"/>
                  <a:pt x="6897" y="6955"/>
                  <a:pt x="6897" y="6973"/>
                </a:cubicBezTo>
                <a:cubicBezTo>
                  <a:pt x="6897" y="6992"/>
                  <a:pt x="6882" y="7007"/>
                  <a:pt x="6863" y="7007"/>
                </a:cubicBezTo>
                <a:cubicBezTo>
                  <a:pt x="6845" y="7007"/>
                  <a:pt x="6830" y="6992"/>
                  <a:pt x="6830" y="6973"/>
                </a:cubicBezTo>
                <a:close/>
                <a:moveTo>
                  <a:pt x="6830" y="6840"/>
                </a:moveTo>
                <a:lnTo>
                  <a:pt x="6830" y="6840"/>
                </a:lnTo>
                <a:cubicBezTo>
                  <a:pt x="6830" y="6821"/>
                  <a:pt x="6845" y="6807"/>
                  <a:pt x="6863" y="6807"/>
                </a:cubicBezTo>
                <a:cubicBezTo>
                  <a:pt x="6882" y="6807"/>
                  <a:pt x="6897" y="6821"/>
                  <a:pt x="6897" y="6840"/>
                </a:cubicBezTo>
                <a:cubicBezTo>
                  <a:pt x="6897" y="6858"/>
                  <a:pt x="6882" y="6873"/>
                  <a:pt x="6863" y="6873"/>
                </a:cubicBezTo>
                <a:cubicBezTo>
                  <a:pt x="6845" y="6873"/>
                  <a:pt x="6830" y="6858"/>
                  <a:pt x="6830" y="6840"/>
                </a:cubicBezTo>
                <a:close/>
                <a:moveTo>
                  <a:pt x="6830" y="6707"/>
                </a:moveTo>
                <a:lnTo>
                  <a:pt x="6830" y="6706"/>
                </a:lnTo>
                <a:cubicBezTo>
                  <a:pt x="6830" y="6688"/>
                  <a:pt x="6845" y="6673"/>
                  <a:pt x="6863" y="6673"/>
                </a:cubicBezTo>
                <a:cubicBezTo>
                  <a:pt x="6882" y="6673"/>
                  <a:pt x="6897" y="6688"/>
                  <a:pt x="6897" y="6706"/>
                </a:cubicBezTo>
                <a:lnTo>
                  <a:pt x="6897" y="6707"/>
                </a:lnTo>
                <a:cubicBezTo>
                  <a:pt x="6897" y="6725"/>
                  <a:pt x="6882" y="6740"/>
                  <a:pt x="6863" y="6740"/>
                </a:cubicBezTo>
                <a:cubicBezTo>
                  <a:pt x="6845" y="6740"/>
                  <a:pt x="6830" y="6725"/>
                  <a:pt x="6830" y="6707"/>
                </a:cubicBezTo>
                <a:close/>
                <a:moveTo>
                  <a:pt x="6830" y="6573"/>
                </a:moveTo>
                <a:lnTo>
                  <a:pt x="6830" y="6573"/>
                </a:lnTo>
                <a:cubicBezTo>
                  <a:pt x="6830" y="6555"/>
                  <a:pt x="6845" y="6540"/>
                  <a:pt x="6863" y="6540"/>
                </a:cubicBezTo>
                <a:cubicBezTo>
                  <a:pt x="6882" y="6540"/>
                  <a:pt x="6897" y="6555"/>
                  <a:pt x="6897" y="6573"/>
                </a:cubicBezTo>
                <a:cubicBezTo>
                  <a:pt x="6897" y="6592"/>
                  <a:pt x="6882" y="6606"/>
                  <a:pt x="6863" y="6606"/>
                </a:cubicBezTo>
                <a:cubicBezTo>
                  <a:pt x="6845" y="6606"/>
                  <a:pt x="6830" y="6592"/>
                  <a:pt x="6830" y="6573"/>
                </a:cubicBezTo>
                <a:close/>
                <a:moveTo>
                  <a:pt x="6830" y="6440"/>
                </a:moveTo>
                <a:lnTo>
                  <a:pt x="6830" y="6440"/>
                </a:lnTo>
                <a:cubicBezTo>
                  <a:pt x="6830" y="6421"/>
                  <a:pt x="6845" y="6406"/>
                  <a:pt x="6863" y="6406"/>
                </a:cubicBezTo>
                <a:cubicBezTo>
                  <a:pt x="6882" y="6406"/>
                  <a:pt x="6897" y="6421"/>
                  <a:pt x="6897" y="6440"/>
                </a:cubicBezTo>
                <a:cubicBezTo>
                  <a:pt x="6897" y="6458"/>
                  <a:pt x="6882" y="6473"/>
                  <a:pt x="6863" y="6473"/>
                </a:cubicBezTo>
                <a:cubicBezTo>
                  <a:pt x="6845" y="6473"/>
                  <a:pt x="6830" y="6458"/>
                  <a:pt x="6830" y="6440"/>
                </a:cubicBezTo>
                <a:close/>
                <a:moveTo>
                  <a:pt x="6830" y="6306"/>
                </a:moveTo>
                <a:lnTo>
                  <a:pt x="6830" y="6306"/>
                </a:lnTo>
                <a:cubicBezTo>
                  <a:pt x="6830" y="6288"/>
                  <a:pt x="6845" y="6273"/>
                  <a:pt x="6863" y="6273"/>
                </a:cubicBezTo>
                <a:cubicBezTo>
                  <a:pt x="6882" y="6273"/>
                  <a:pt x="6897" y="6288"/>
                  <a:pt x="6897" y="6306"/>
                </a:cubicBezTo>
                <a:cubicBezTo>
                  <a:pt x="6897" y="6325"/>
                  <a:pt x="6882" y="6340"/>
                  <a:pt x="6863" y="6340"/>
                </a:cubicBezTo>
                <a:cubicBezTo>
                  <a:pt x="6845" y="6340"/>
                  <a:pt x="6830" y="6325"/>
                  <a:pt x="6830" y="6306"/>
                </a:cubicBezTo>
                <a:close/>
                <a:moveTo>
                  <a:pt x="6830" y="6173"/>
                </a:moveTo>
                <a:lnTo>
                  <a:pt x="6830" y="6173"/>
                </a:lnTo>
                <a:cubicBezTo>
                  <a:pt x="6830" y="6154"/>
                  <a:pt x="6845" y="6140"/>
                  <a:pt x="6863" y="6140"/>
                </a:cubicBezTo>
                <a:cubicBezTo>
                  <a:pt x="6882" y="6140"/>
                  <a:pt x="6897" y="6154"/>
                  <a:pt x="6897" y="6173"/>
                </a:cubicBezTo>
                <a:cubicBezTo>
                  <a:pt x="6897" y="6191"/>
                  <a:pt x="6882" y="6206"/>
                  <a:pt x="6863" y="6206"/>
                </a:cubicBezTo>
                <a:cubicBezTo>
                  <a:pt x="6845" y="6206"/>
                  <a:pt x="6830" y="6191"/>
                  <a:pt x="6830" y="6173"/>
                </a:cubicBezTo>
                <a:close/>
                <a:moveTo>
                  <a:pt x="6830" y="6040"/>
                </a:moveTo>
                <a:lnTo>
                  <a:pt x="6830" y="6039"/>
                </a:lnTo>
                <a:cubicBezTo>
                  <a:pt x="6830" y="6021"/>
                  <a:pt x="6845" y="6006"/>
                  <a:pt x="6863" y="6006"/>
                </a:cubicBezTo>
                <a:cubicBezTo>
                  <a:pt x="6882" y="6006"/>
                  <a:pt x="6897" y="6021"/>
                  <a:pt x="6897" y="6039"/>
                </a:cubicBezTo>
                <a:lnTo>
                  <a:pt x="6897" y="6040"/>
                </a:lnTo>
                <a:cubicBezTo>
                  <a:pt x="6897" y="6058"/>
                  <a:pt x="6882" y="6073"/>
                  <a:pt x="6863" y="6073"/>
                </a:cubicBezTo>
                <a:cubicBezTo>
                  <a:pt x="6845" y="6073"/>
                  <a:pt x="6830" y="6058"/>
                  <a:pt x="6830" y="6040"/>
                </a:cubicBezTo>
                <a:close/>
                <a:moveTo>
                  <a:pt x="6830" y="5906"/>
                </a:moveTo>
                <a:lnTo>
                  <a:pt x="6830" y="5906"/>
                </a:lnTo>
                <a:cubicBezTo>
                  <a:pt x="6830" y="5888"/>
                  <a:pt x="6845" y="5873"/>
                  <a:pt x="6863" y="5873"/>
                </a:cubicBezTo>
                <a:cubicBezTo>
                  <a:pt x="6882" y="5873"/>
                  <a:pt x="6897" y="5888"/>
                  <a:pt x="6897" y="5906"/>
                </a:cubicBezTo>
                <a:cubicBezTo>
                  <a:pt x="6897" y="5925"/>
                  <a:pt x="6882" y="5939"/>
                  <a:pt x="6863" y="5939"/>
                </a:cubicBezTo>
                <a:cubicBezTo>
                  <a:pt x="6845" y="5939"/>
                  <a:pt x="6830" y="5925"/>
                  <a:pt x="6830" y="5906"/>
                </a:cubicBezTo>
                <a:close/>
                <a:moveTo>
                  <a:pt x="6830" y="5773"/>
                </a:moveTo>
                <a:lnTo>
                  <a:pt x="6830" y="5773"/>
                </a:lnTo>
                <a:cubicBezTo>
                  <a:pt x="6830" y="5754"/>
                  <a:pt x="6845" y="5739"/>
                  <a:pt x="6863" y="5739"/>
                </a:cubicBezTo>
                <a:cubicBezTo>
                  <a:pt x="6882" y="5739"/>
                  <a:pt x="6897" y="5754"/>
                  <a:pt x="6897" y="5773"/>
                </a:cubicBezTo>
                <a:cubicBezTo>
                  <a:pt x="6897" y="5791"/>
                  <a:pt x="6882" y="5806"/>
                  <a:pt x="6863" y="5806"/>
                </a:cubicBezTo>
                <a:cubicBezTo>
                  <a:pt x="6845" y="5806"/>
                  <a:pt x="6830" y="5791"/>
                  <a:pt x="6830" y="5773"/>
                </a:cubicBezTo>
                <a:close/>
                <a:moveTo>
                  <a:pt x="6830" y="5639"/>
                </a:moveTo>
                <a:lnTo>
                  <a:pt x="6830" y="5639"/>
                </a:lnTo>
                <a:cubicBezTo>
                  <a:pt x="6830" y="5621"/>
                  <a:pt x="6845" y="5606"/>
                  <a:pt x="6863" y="5606"/>
                </a:cubicBezTo>
                <a:cubicBezTo>
                  <a:pt x="6882" y="5606"/>
                  <a:pt x="6897" y="5621"/>
                  <a:pt x="6897" y="5639"/>
                </a:cubicBezTo>
                <a:cubicBezTo>
                  <a:pt x="6897" y="5658"/>
                  <a:pt x="6882" y="5673"/>
                  <a:pt x="6863" y="5673"/>
                </a:cubicBezTo>
                <a:cubicBezTo>
                  <a:pt x="6845" y="5673"/>
                  <a:pt x="6830" y="5658"/>
                  <a:pt x="6830" y="5639"/>
                </a:cubicBezTo>
                <a:close/>
                <a:moveTo>
                  <a:pt x="6830" y="5506"/>
                </a:moveTo>
                <a:lnTo>
                  <a:pt x="6830" y="5506"/>
                </a:lnTo>
                <a:cubicBezTo>
                  <a:pt x="6830" y="5487"/>
                  <a:pt x="6845" y="5473"/>
                  <a:pt x="6863" y="5473"/>
                </a:cubicBezTo>
                <a:cubicBezTo>
                  <a:pt x="6882" y="5473"/>
                  <a:pt x="6897" y="5487"/>
                  <a:pt x="6897" y="5506"/>
                </a:cubicBezTo>
                <a:cubicBezTo>
                  <a:pt x="6897" y="5524"/>
                  <a:pt x="6882" y="5539"/>
                  <a:pt x="6863" y="5539"/>
                </a:cubicBezTo>
                <a:cubicBezTo>
                  <a:pt x="6845" y="5539"/>
                  <a:pt x="6830" y="5524"/>
                  <a:pt x="6830" y="5506"/>
                </a:cubicBezTo>
                <a:close/>
                <a:moveTo>
                  <a:pt x="6830" y="5373"/>
                </a:moveTo>
                <a:lnTo>
                  <a:pt x="6830" y="5372"/>
                </a:lnTo>
                <a:cubicBezTo>
                  <a:pt x="6830" y="5354"/>
                  <a:pt x="6845" y="5339"/>
                  <a:pt x="6863" y="5339"/>
                </a:cubicBezTo>
                <a:cubicBezTo>
                  <a:pt x="6882" y="5339"/>
                  <a:pt x="6897" y="5354"/>
                  <a:pt x="6897" y="5372"/>
                </a:cubicBezTo>
                <a:lnTo>
                  <a:pt x="6897" y="5373"/>
                </a:lnTo>
                <a:cubicBezTo>
                  <a:pt x="6897" y="5391"/>
                  <a:pt x="6882" y="5406"/>
                  <a:pt x="6863" y="5406"/>
                </a:cubicBezTo>
                <a:cubicBezTo>
                  <a:pt x="6845" y="5406"/>
                  <a:pt x="6830" y="5391"/>
                  <a:pt x="6830" y="5373"/>
                </a:cubicBezTo>
                <a:close/>
                <a:moveTo>
                  <a:pt x="6830" y="5239"/>
                </a:moveTo>
                <a:lnTo>
                  <a:pt x="6830" y="5239"/>
                </a:lnTo>
                <a:cubicBezTo>
                  <a:pt x="6830" y="5221"/>
                  <a:pt x="6845" y="5206"/>
                  <a:pt x="6863" y="5206"/>
                </a:cubicBezTo>
                <a:cubicBezTo>
                  <a:pt x="6882" y="5206"/>
                  <a:pt x="6897" y="5221"/>
                  <a:pt x="6897" y="5239"/>
                </a:cubicBezTo>
                <a:cubicBezTo>
                  <a:pt x="6897" y="5258"/>
                  <a:pt x="6882" y="5272"/>
                  <a:pt x="6863" y="5272"/>
                </a:cubicBezTo>
                <a:cubicBezTo>
                  <a:pt x="6845" y="5272"/>
                  <a:pt x="6830" y="5258"/>
                  <a:pt x="6830" y="5239"/>
                </a:cubicBezTo>
                <a:close/>
                <a:moveTo>
                  <a:pt x="6830" y="5106"/>
                </a:moveTo>
                <a:lnTo>
                  <a:pt x="6830" y="5106"/>
                </a:lnTo>
                <a:cubicBezTo>
                  <a:pt x="6830" y="5087"/>
                  <a:pt x="6845" y="5072"/>
                  <a:pt x="6863" y="5072"/>
                </a:cubicBezTo>
                <a:cubicBezTo>
                  <a:pt x="6882" y="5072"/>
                  <a:pt x="6897" y="5087"/>
                  <a:pt x="6897" y="5106"/>
                </a:cubicBezTo>
                <a:cubicBezTo>
                  <a:pt x="6897" y="5124"/>
                  <a:pt x="6882" y="5139"/>
                  <a:pt x="6863" y="5139"/>
                </a:cubicBezTo>
                <a:cubicBezTo>
                  <a:pt x="6845" y="5139"/>
                  <a:pt x="6830" y="5124"/>
                  <a:pt x="6830" y="5106"/>
                </a:cubicBezTo>
                <a:close/>
                <a:moveTo>
                  <a:pt x="6830" y="4972"/>
                </a:moveTo>
                <a:lnTo>
                  <a:pt x="6830" y="4972"/>
                </a:lnTo>
                <a:cubicBezTo>
                  <a:pt x="6830" y="4954"/>
                  <a:pt x="6845" y="4939"/>
                  <a:pt x="6863" y="4939"/>
                </a:cubicBezTo>
                <a:cubicBezTo>
                  <a:pt x="6882" y="4939"/>
                  <a:pt x="6897" y="4954"/>
                  <a:pt x="6897" y="4972"/>
                </a:cubicBezTo>
                <a:cubicBezTo>
                  <a:pt x="6897" y="4991"/>
                  <a:pt x="6882" y="5006"/>
                  <a:pt x="6863" y="5006"/>
                </a:cubicBezTo>
                <a:cubicBezTo>
                  <a:pt x="6845" y="5006"/>
                  <a:pt x="6830" y="4991"/>
                  <a:pt x="6830" y="4972"/>
                </a:cubicBezTo>
                <a:close/>
                <a:moveTo>
                  <a:pt x="6830" y="4839"/>
                </a:moveTo>
                <a:lnTo>
                  <a:pt x="6830" y="4839"/>
                </a:lnTo>
                <a:cubicBezTo>
                  <a:pt x="6830" y="4820"/>
                  <a:pt x="6845" y="4806"/>
                  <a:pt x="6863" y="4806"/>
                </a:cubicBezTo>
                <a:cubicBezTo>
                  <a:pt x="6882" y="4806"/>
                  <a:pt x="6897" y="4820"/>
                  <a:pt x="6897" y="4839"/>
                </a:cubicBezTo>
                <a:cubicBezTo>
                  <a:pt x="6897" y="4857"/>
                  <a:pt x="6882" y="4872"/>
                  <a:pt x="6863" y="4872"/>
                </a:cubicBezTo>
                <a:cubicBezTo>
                  <a:pt x="6845" y="4872"/>
                  <a:pt x="6830" y="4857"/>
                  <a:pt x="6830" y="4839"/>
                </a:cubicBezTo>
                <a:close/>
                <a:moveTo>
                  <a:pt x="6830" y="4706"/>
                </a:moveTo>
                <a:lnTo>
                  <a:pt x="6830" y="4705"/>
                </a:lnTo>
                <a:cubicBezTo>
                  <a:pt x="6830" y="4687"/>
                  <a:pt x="6845" y="4672"/>
                  <a:pt x="6863" y="4672"/>
                </a:cubicBezTo>
                <a:cubicBezTo>
                  <a:pt x="6882" y="4672"/>
                  <a:pt x="6897" y="4687"/>
                  <a:pt x="6897" y="4705"/>
                </a:cubicBezTo>
                <a:lnTo>
                  <a:pt x="6897" y="4706"/>
                </a:lnTo>
                <a:cubicBezTo>
                  <a:pt x="6897" y="4724"/>
                  <a:pt x="6882" y="4739"/>
                  <a:pt x="6863" y="4739"/>
                </a:cubicBezTo>
                <a:cubicBezTo>
                  <a:pt x="6845" y="4739"/>
                  <a:pt x="6830" y="4724"/>
                  <a:pt x="6830" y="4706"/>
                </a:cubicBezTo>
                <a:close/>
                <a:moveTo>
                  <a:pt x="6830" y="4572"/>
                </a:moveTo>
                <a:lnTo>
                  <a:pt x="6830" y="4572"/>
                </a:lnTo>
                <a:cubicBezTo>
                  <a:pt x="6830" y="4554"/>
                  <a:pt x="6845" y="4539"/>
                  <a:pt x="6863" y="4539"/>
                </a:cubicBezTo>
                <a:cubicBezTo>
                  <a:pt x="6882" y="4539"/>
                  <a:pt x="6897" y="4554"/>
                  <a:pt x="6897" y="4572"/>
                </a:cubicBezTo>
                <a:cubicBezTo>
                  <a:pt x="6897" y="4591"/>
                  <a:pt x="6882" y="4605"/>
                  <a:pt x="6863" y="4605"/>
                </a:cubicBezTo>
                <a:cubicBezTo>
                  <a:pt x="6845" y="4605"/>
                  <a:pt x="6830" y="4591"/>
                  <a:pt x="6830" y="4572"/>
                </a:cubicBezTo>
                <a:close/>
                <a:moveTo>
                  <a:pt x="6830" y="4439"/>
                </a:moveTo>
                <a:lnTo>
                  <a:pt x="6830" y="4439"/>
                </a:lnTo>
                <a:cubicBezTo>
                  <a:pt x="6830" y="4420"/>
                  <a:pt x="6845" y="4405"/>
                  <a:pt x="6863" y="4405"/>
                </a:cubicBezTo>
                <a:cubicBezTo>
                  <a:pt x="6882" y="4405"/>
                  <a:pt x="6897" y="4420"/>
                  <a:pt x="6897" y="4439"/>
                </a:cubicBezTo>
                <a:cubicBezTo>
                  <a:pt x="6897" y="4457"/>
                  <a:pt x="6882" y="4472"/>
                  <a:pt x="6863" y="4472"/>
                </a:cubicBezTo>
                <a:cubicBezTo>
                  <a:pt x="6845" y="4472"/>
                  <a:pt x="6830" y="4457"/>
                  <a:pt x="6830" y="4439"/>
                </a:cubicBezTo>
                <a:close/>
                <a:moveTo>
                  <a:pt x="6830" y="4305"/>
                </a:moveTo>
                <a:lnTo>
                  <a:pt x="6830" y="4305"/>
                </a:lnTo>
                <a:cubicBezTo>
                  <a:pt x="6830" y="4287"/>
                  <a:pt x="6845" y="4272"/>
                  <a:pt x="6863" y="4272"/>
                </a:cubicBezTo>
                <a:cubicBezTo>
                  <a:pt x="6882" y="4272"/>
                  <a:pt x="6897" y="4287"/>
                  <a:pt x="6897" y="4305"/>
                </a:cubicBezTo>
                <a:cubicBezTo>
                  <a:pt x="6897" y="4324"/>
                  <a:pt x="6882" y="4339"/>
                  <a:pt x="6863" y="4339"/>
                </a:cubicBezTo>
                <a:cubicBezTo>
                  <a:pt x="6845" y="4339"/>
                  <a:pt x="6830" y="4324"/>
                  <a:pt x="6830" y="4305"/>
                </a:cubicBezTo>
                <a:close/>
                <a:moveTo>
                  <a:pt x="6830" y="4172"/>
                </a:moveTo>
                <a:lnTo>
                  <a:pt x="6830" y="4172"/>
                </a:lnTo>
                <a:cubicBezTo>
                  <a:pt x="6830" y="4153"/>
                  <a:pt x="6845" y="4139"/>
                  <a:pt x="6863" y="4139"/>
                </a:cubicBezTo>
                <a:cubicBezTo>
                  <a:pt x="6882" y="4139"/>
                  <a:pt x="6897" y="4153"/>
                  <a:pt x="6897" y="4172"/>
                </a:cubicBezTo>
                <a:cubicBezTo>
                  <a:pt x="6897" y="4190"/>
                  <a:pt x="6882" y="4205"/>
                  <a:pt x="6863" y="4205"/>
                </a:cubicBezTo>
                <a:cubicBezTo>
                  <a:pt x="6845" y="4205"/>
                  <a:pt x="6830" y="4190"/>
                  <a:pt x="6830" y="4172"/>
                </a:cubicBezTo>
                <a:close/>
                <a:moveTo>
                  <a:pt x="6830" y="4039"/>
                </a:moveTo>
                <a:lnTo>
                  <a:pt x="6830" y="4038"/>
                </a:lnTo>
                <a:cubicBezTo>
                  <a:pt x="6830" y="4020"/>
                  <a:pt x="6845" y="4005"/>
                  <a:pt x="6863" y="4005"/>
                </a:cubicBezTo>
                <a:cubicBezTo>
                  <a:pt x="6882" y="4005"/>
                  <a:pt x="6897" y="4020"/>
                  <a:pt x="6897" y="4038"/>
                </a:cubicBezTo>
                <a:lnTo>
                  <a:pt x="6897" y="4039"/>
                </a:lnTo>
                <a:cubicBezTo>
                  <a:pt x="6897" y="4057"/>
                  <a:pt x="6882" y="4072"/>
                  <a:pt x="6863" y="4072"/>
                </a:cubicBezTo>
                <a:cubicBezTo>
                  <a:pt x="6845" y="4072"/>
                  <a:pt x="6830" y="4057"/>
                  <a:pt x="6830" y="4039"/>
                </a:cubicBezTo>
                <a:close/>
                <a:moveTo>
                  <a:pt x="6830" y="3905"/>
                </a:moveTo>
                <a:lnTo>
                  <a:pt x="6830" y="3905"/>
                </a:lnTo>
                <a:cubicBezTo>
                  <a:pt x="6830" y="3887"/>
                  <a:pt x="6845" y="3872"/>
                  <a:pt x="6863" y="3872"/>
                </a:cubicBezTo>
                <a:cubicBezTo>
                  <a:pt x="6882" y="3872"/>
                  <a:pt x="6897" y="3887"/>
                  <a:pt x="6897" y="3905"/>
                </a:cubicBezTo>
                <a:cubicBezTo>
                  <a:pt x="6897" y="3924"/>
                  <a:pt x="6882" y="3938"/>
                  <a:pt x="6863" y="3938"/>
                </a:cubicBezTo>
                <a:cubicBezTo>
                  <a:pt x="6845" y="3938"/>
                  <a:pt x="6830" y="3924"/>
                  <a:pt x="6830" y="3905"/>
                </a:cubicBezTo>
                <a:close/>
                <a:moveTo>
                  <a:pt x="6830" y="3772"/>
                </a:moveTo>
                <a:lnTo>
                  <a:pt x="6830" y="3772"/>
                </a:lnTo>
                <a:cubicBezTo>
                  <a:pt x="6830" y="3753"/>
                  <a:pt x="6845" y="3738"/>
                  <a:pt x="6863" y="3738"/>
                </a:cubicBezTo>
                <a:cubicBezTo>
                  <a:pt x="6882" y="3738"/>
                  <a:pt x="6897" y="3753"/>
                  <a:pt x="6897" y="3772"/>
                </a:cubicBezTo>
                <a:cubicBezTo>
                  <a:pt x="6897" y="3790"/>
                  <a:pt x="6882" y="3805"/>
                  <a:pt x="6863" y="3805"/>
                </a:cubicBezTo>
                <a:cubicBezTo>
                  <a:pt x="6845" y="3805"/>
                  <a:pt x="6830" y="3790"/>
                  <a:pt x="6830" y="3772"/>
                </a:cubicBezTo>
                <a:close/>
                <a:moveTo>
                  <a:pt x="6830" y="3638"/>
                </a:moveTo>
                <a:lnTo>
                  <a:pt x="6830" y="3638"/>
                </a:lnTo>
                <a:cubicBezTo>
                  <a:pt x="6830" y="3620"/>
                  <a:pt x="6845" y="3605"/>
                  <a:pt x="6863" y="3605"/>
                </a:cubicBezTo>
                <a:cubicBezTo>
                  <a:pt x="6882" y="3605"/>
                  <a:pt x="6897" y="3620"/>
                  <a:pt x="6897" y="3638"/>
                </a:cubicBezTo>
                <a:cubicBezTo>
                  <a:pt x="6897" y="3657"/>
                  <a:pt x="6882" y="3672"/>
                  <a:pt x="6863" y="3672"/>
                </a:cubicBezTo>
                <a:cubicBezTo>
                  <a:pt x="6845" y="3672"/>
                  <a:pt x="6830" y="3657"/>
                  <a:pt x="6830" y="3638"/>
                </a:cubicBezTo>
                <a:close/>
                <a:moveTo>
                  <a:pt x="6830" y="3505"/>
                </a:moveTo>
                <a:lnTo>
                  <a:pt x="6830" y="3505"/>
                </a:lnTo>
                <a:cubicBezTo>
                  <a:pt x="6830" y="3486"/>
                  <a:pt x="6845" y="3472"/>
                  <a:pt x="6863" y="3472"/>
                </a:cubicBezTo>
                <a:cubicBezTo>
                  <a:pt x="6882" y="3472"/>
                  <a:pt x="6897" y="3486"/>
                  <a:pt x="6897" y="3505"/>
                </a:cubicBezTo>
                <a:cubicBezTo>
                  <a:pt x="6897" y="3523"/>
                  <a:pt x="6882" y="3538"/>
                  <a:pt x="6863" y="3538"/>
                </a:cubicBezTo>
                <a:cubicBezTo>
                  <a:pt x="6845" y="3538"/>
                  <a:pt x="6830" y="3523"/>
                  <a:pt x="6830" y="3505"/>
                </a:cubicBezTo>
                <a:close/>
                <a:moveTo>
                  <a:pt x="6830" y="3372"/>
                </a:moveTo>
                <a:lnTo>
                  <a:pt x="6830" y="3371"/>
                </a:lnTo>
                <a:cubicBezTo>
                  <a:pt x="6830" y="3353"/>
                  <a:pt x="6845" y="3338"/>
                  <a:pt x="6863" y="3338"/>
                </a:cubicBezTo>
                <a:cubicBezTo>
                  <a:pt x="6882" y="3338"/>
                  <a:pt x="6897" y="3353"/>
                  <a:pt x="6897" y="3371"/>
                </a:cubicBezTo>
                <a:lnTo>
                  <a:pt x="6897" y="3372"/>
                </a:lnTo>
                <a:cubicBezTo>
                  <a:pt x="6897" y="3390"/>
                  <a:pt x="6882" y="3405"/>
                  <a:pt x="6863" y="3405"/>
                </a:cubicBezTo>
                <a:cubicBezTo>
                  <a:pt x="6845" y="3405"/>
                  <a:pt x="6830" y="3390"/>
                  <a:pt x="6830" y="3372"/>
                </a:cubicBezTo>
                <a:close/>
                <a:moveTo>
                  <a:pt x="6830" y="3238"/>
                </a:moveTo>
                <a:lnTo>
                  <a:pt x="6830" y="3238"/>
                </a:lnTo>
                <a:cubicBezTo>
                  <a:pt x="6830" y="3220"/>
                  <a:pt x="6845" y="3205"/>
                  <a:pt x="6863" y="3205"/>
                </a:cubicBezTo>
                <a:cubicBezTo>
                  <a:pt x="6882" y="3205"/>
                  <a:pt x="6897" y="3220"/>
                  <a:pt x="6897" y="3238"/>
                </a:cubicBezTo>
                <a:cubicBezTo>
                  <a:pt x="6897" y="3257"/>
                  <a:pt x="6882" y="3271"/>
                  <a:pt x="6863" y="3271"/>
                </a:cubicBezTo>
                <a:cubicBezTo>
                  <a:pt x="6845" y="3271"/>
                  <a:pt x="6830" y="3257"/>
                  <a:pt x="6830" y="3238"/>
                </a:cubicBezTo>
                <a:close/>
                <a:moveTo>
                  <a:pt x="6830" y="3105"/>
                </a:moveTo>
                <a:lnTo>
                  <a:pt x="6830" y="3105"/>
                </a:lnTo>
                <a:cubicBezTo>
                  <a:pt x="6830" y="3086"/>
                  <a:pt x="6845" y="3071"/>
                  <a:pt x="6863" y="3071"/>
                </a:cubicBezTo>
                <a:cubicBezTo>
                  <a:pt x="6882" y="3071"/>
                  <a:pt x="6897" y="3086"/>
                  <a:pt x="6897" y="3105"/>
                </a:cubicBezTo>
                <a:cubicBezTo>
                  <a:pt x="6897" y="3123"/>
                  <a:pt x="6882" y="3138"/>
                  <a:pt x="6863" y="3138"/>
                </a:cubicBezTo>
                <a:cubicBezTo>
                  <a:pt x="6845" y="3138"/>
                  <a:pt x="6830" y="3123"/>
                  <a:pt x="6830" y="3105"/>
                </a:cubicBezTo>
                <a:close/>
                <a:moveTo>
                  <a:pt x="6830" y="2971"/>
                </a:moveTo>
                <a:lnTo>
                  <a:pt x="6830" y="2971"/>
                </a:lnTo>
                <a:cubicBezTo>
                  <a:pt x="6830" y="2953"/>
                  <a:pt x="6845" y="2938"/>
                  <a:pt x="6863" y="2938"/>
                </a:cubicBezTo>
                <a:cubicBezTo>
                  <a:pt x="6882" y="2938"/>
                  <a:pt x="6897" y="2953"/>
                  <a:pt x="6897" y="2971"/>
                </a:cubicBezTo>
                <a:cubicBezTo>
                  <a:pt x="6897" y="2990"/>
                  <a:pt x="6882" y="3005"/>
                  <a:pt x="6863" y="3005"/>
                </a:cubicBezTo>
                <a:cubicBezTo>
                  <a:pt x="6845" y="3005"/>
                  <a:pt x="6830" y="2990"/>
                  <a:pt x="6830" y="2971"/>
                </a:cubicBezTo>
                <a:close/>
                <a:moveTo>
                  <a:pt x="6830" y="2838"/>
                </a:moveTo>
                <a:lnTo>
                  <a:pt x="6830" y="2838"/>
                </a:lnTo>
                <a:cubicBezTo>
                  <a:pt x="6830" y="2819"/>
                  <a:pt x="6845" y="2805"/>
                  <a:pt x="6863" y="2805"/>
                </a:cubicBezTo>
                <a:cubicBezTo>
                  <a:pt x="6882" y="2805"/>
                  <a:pt x="6897" y="2819"/>
                  <a:pt x="6897" y="2838"/>
                </a:cubicBezTo>
                <a:cubicBezTo>
                  <a:pt x="6897" y="2856"/>
                  <a:pt x="6882" y="2871"/>
                  <a:pt x="6863" y="2871"/>
                </a:cubicBezTo>
                <a:cubicBezTo>
                  <a:pt x="6845" y="2871"/>
                  <a:pt x="6830" y="2856"/>
                  <a:pt x="6830" y="2838"/>
                </a:cubicBezTo>
                <a:close/>
                <a:moveTo>
                  <a:pt x="6830" y="2705"/>
                </a:moveTo>
                <a:lnTo>
                  <a:pt x="6830" y="2704"/>
                </a:lnTo>
                <a:cubicBezTo>
                  <a:pt x="6830" y="2686"/>
                  <a:pt x="6845" y="2671"/>
                  <a:pt x="6863" y="2671"/>
                </a:cubicBezTo>
                <a:cubicBezTo>
                  <a:pt x="6882" y="2671"/>
                  <a:pt x="6897" y="2686"/>
                  <a:pt x="6897" y="2704"/>
                </a:cubicBezTo>
                <a:lnTo>
                  <a:pt x="6897" y="2705"/>
                </a:lnTo>
                <a:cubicBezTo>
                  <a:pt x="6897" y="2723"/>
                  <a:pt x="6882" y="2738"/>
                  <a:pt x="6863" y="2738"/>
                </a:cubicBezTo>
                <a:cubicBezTo>
                  <a:pt x="6845" y="2738"/>
                  <a:pt x="6830" y="2723"/>
                  <a:pt x="6830" y="2705"/>
                </a:cubicBezTo>
                <a:close/>
                <a:moveTo>
                  <a:pt x="6830" y="2571"/>
                </a:moveTo>
                <a:lnTo>
                  <a:pt x="6830" y="2571"/>
                </a:lnTo>
                <a:cubicBezTo>
                  <a:pt x="6830" y="2553"/>
                  <a:pt x="6845" y="2538"/>
                  <a:pt x="6863" y="2538"/>
                </a:cubicBezTo>
                <a:cubicBezTo>
                  <a:pt x="6882" y="2538"/>
                  <a:pt x="6897" y="2553"/>
                  <a:pt x="6897" y="2571"/>
                </a:cubicBezTo>
                <a:cubicBezTo>
                  <a:pt x="6897" y="2590"/>
                  <a:pt x="6882" y="2604"/>
                  <a:pt x="6863" y="2604"/>
                </a:cubicBezTo>
                <a:cubicBezTo>
                  <a:pt x="6845" y="2604"/>
                  <a:pt x="6830" y="2590"/>
                  <a:pt x="6830" y="2571"/>
                </a:cubicBezTo>
                <a:close/>
                <a:moveTo>
                  <a:pt x="6830" y="2438"/>
                </a:moveTo>
                <a:lnTo>
                  <a:pt x="6830" y="2438"/>
                </a:lnTo>
                <a:cubicBezTo>
                  <a:pt x="6830" y="2419"/>
                  <a:pt x="6845" y="2404"/>
                  <a:pt x="6863" y="2404"/>
                </a:cubicBezTo>
                <a:cubicBezTo>
                  <a:pt x="6882" y="2404"/>
                  <a:pt x="6897" y="2419"/>
                  <a:pt x="6897" y="2438"/>
                </a:cubicBezTo>
                <a:cubicBezTo>
                  <a:pt x="6897" y="2456"/>
                  <a:pt x="6882" y="2471"/>
                  <a:pt x="6863" y="2471"/>
                </a:cubicBezTo>
                <a:cubicBezTo>
                  <a:pt x="6845" y="2471"/>
                  <a:pt x="6830" y="2456"/>
                  <a:pt x="6830" y="2438"/>
                </a:cubicBezTo>
                <a:close/>
                <a:moveTo>
                  <a:pt x="6830" y="2304"/>
                </a:moveTo>
                <a:lnTo>
                  <a:pt x="6830" y="2304"/>
                </a:lnTo>
                <a:cubicBezTo>
                  <a:pt x="6830" y="2286"/>
                  <a:pt x="6845" y="2271"/>
                  <a:pt x="6863" y="2271"/>
                </a:cubicBezTo>
                <a:cubicBezTo>
                  <a:pt x="6882" y="2271"/>
                  <a:pt x="6897" y="2286"/>
                  <a:pt x="6897" y="2304"/>
                </a:cubicBezTo>
                <a:cubicBezTo>
                  <a:pt x="6897" y="2323"/>
                  <a:pt x="6882" y="2338"/>
                  <a:pt x="6863" y="2338"/>
                </a:cubicBezTo>
                <a:cubicBezTo>
                  <a:pt x="6845" y="2338"/>
                  <a:pt x="6830" y="2323"/>
                  <a:pt x="6830" y="2304"/>
                </a:cubicBezTo>
                <a:close/>
                <a:moveTo>
                  <a:pt x="6830" y="2171"/>
                </a:moveTo>
                <a:lnTo>
                  <a:pt x="6830" y="2171"/>
                </a:lnTo>
                <a:cubicBezTo>
                  <a:pt x="6830" y="2152"/>
                  <a:pt x="6845" y="2138"/>
                  <a:pt x="6863" y="2138"/>
                </a:cubicBezTo>
                <a:cubicBezTo>
                  <a:pt x="6882" y="2138"/>
                  <a:pt x="6897" y="2152"/>
                  <a:pt x="6897" y="2171"/>
                </a:cubicBezTo>
                <a:cubicBezTo>
                  <a:pt x="6897" y="2189"/>
                  <a:pt x="6882" y="2204"/>
                  <a:pt x="6863" y="2204"/>
                </a:cubicBezTo>
                <a:cubicBezTo>
                  <a:pt x="6845" y="2204"/>
                  <a:pt x="6830" y="2189"/>
                  <a:pt x="6830" y="2171"/>
                </a:cubicBezTo>
                <a:close/>
                <a:moveTo>
                  <a:pt x="6830" y="2038"/>
                </a:moveTo>
                <a:lnTo>
                  <a:pt x="6830" y="2037"/>
                </a:lnTo>
                <a:cubicBezTo>
                  <a:pt x="6830" y="2019"/>
                  <a:pt x="6845" y="2004"/>
                  <a:pt x="6863" y="2004"/>
                </a:cubicBezTo>
                <a:cubicBezTo>
                  <a:pt x="6882" y="2004"/>
                  <a:pt x="6897" y="2019"/>
                  <a:pt x="6897" y="2037"/>
                </a:cubicBezTo>
                <a:lnTo>
                  <a:pt x="6897" y="2038"/>
                </a:lnTo>
                <a:cubicBezTo>
                  <a:pt x="6897" y="2056"/>
                  <a:pt x="6882" y="2071"/>
                  <a:pt x="6863" y="2071"/>
                </a:cubicBezTo>
                <a:cubicBezTo>
                  <a:pt x="6845" y="2071"/>
                  <a:pt x="6830" y="2056"/>
                  <a:pt x="6830" y="2038"/>
                </a:cubicBezTo>
                <a:close/>
                <a:moveTo>
                  <a:pt x="6830" y="1904"/>
                </a:moveTo>
                <a:lnTo>
                  <a:pt x="6830" y="1904"/>
                </a:lnTo>
                <a:cubicBezTo>
                  <a:pt x="6830" y="1886"/>
                  <a:pt x="6845" y="1871"/>
                  <a:pt x="6863" y="1871"/>
                </a:cubicBezTo>
                <a:cubicBezTo>
                  <a:pt x="6882" y="1871"/>
                  <a:pt x="6897" y="1886"/>
                  <a:pt x="6897" y="1904"/>
                </a:cubicBezTo>
                <a:cubicBezTo>
                  <a:pt x="6897" y="1923"/>
                  <a:pt x="6882" y="1937"/>
                  <a:pt x="6863" y="1937"/>
                </a:cubicBezTo>
                <a:cubicBezTo>
                  <a:pt x="6845" y="1937"/>
                  <a:pt x="6830" y="1923"/>
                  <a:pt x="6830" y="1904"/>
                </a:cubicBezTo>
                <a:close/>
                <a:moveTo>
                  <a:pt x="6830" y="1771"/>
                </a:moveTo>
                <a:lnTo>
                  <a:pt x="6830" y="1771"/>
                </a:lnTo>
                <a:cubicBezTo>
                  <a:pt x="6830" y="1752"/>
                  <a:pt x="6845" y="1737"/>
                  <a:pt x="6863" y="1737"/>
                </a:cubicBezTo>
                <a:cubicBezTo>
                  <a:pt x="6882" y="1737"/>
                  <a:pt x="6897" y="1752"/>
                  <a:pt x="6897" y="1771"/>
                </a:cubicBezTo>
                <a:cubicBezTo>
                  <a:pt x="6897" y="1789"/>
                  <a:pt x="6882" y="1804"/>
                  <a:pt x="6863" y="1804"/>
                </a:cubicBezTo>
                <a:cubicBezTo>
                  <a:pt x="6845" y="1804"/>
                  <a:pt x="6830" y="1789"/>
                  <a:pt x="6830" y="1771"/>
                </a:cubicBezTo>
                <a:close/>
                <a:moveTo>
                  <a:pt x="6830" y="1637"/>
                </a:moveTo>
                <a:lnTo>
                  <a:pt x="6830" y="1637"/>
                </a:lnTo>
                <a:cubicBezTo>
                  <a:pt x="6830" y="1619"/>
                  <a:pt x="6845" y="1604"/>
                  <a:pt x="6863" y="1604"/>
                </a:cubicBezTo>
                <a:cubicBezTo>
                  <a:pt x="6882" y="1604"/>
                  <a:pt x="6897" y="1619"/>
                  <a:pt x="6897" y="1637"/>
                </a:cubicBezTo>
                <a:cubicBezTo>
                  <a:pt x="6897" y="1656"/>
                  <a:pt x="6882" y="1671"/>
                  <a:pt x="6863" y="1671"/>
                </a:cubicBezTo>
                <a:cubicBezTo>
                  <a:pt x="6845" y="1671"/>
                  <a:pt x="6830" y="1656"/>
                  <a:pt x="6830" y="1637"/>
                </a:cubicBezTo>
                <a:close/>
                <a:moveTo>
                  <a:pt x="6830" y="1504"/>
                </a:moveTo>
                <a:lnTo>
                  <a:pt x="6830" y="1504"/>
                </a:lnTo>
                <a:cubicBezTo>
                  <a:pt x="6830" y="1485"/>
                  <a:pt x="6845" y="1471"/>
                  <a:pt x="6863" y="1471"/>
                </a:cubicBezTo>
                <a:cubicBezTo>
                  <a:pt x="6882" y="1471"/>
                  <a:pt x="6897" y="1485"/>
                  <a:pt x="6897" y="1504"/>
                </a:cubicBezTo>
                <a:cubicBezTo>
                  <a:pt x="6897" y="1522"/>
                  <a:pt x="6882" y="1537"/>
                  <a:pt x="6863" y="1537"/>
                </a:cubicBezTo>
                <a:cubicBezTo>
                  <a:pt x="6845" y="1537"/>
                  <a:pt x="6830" y="1522"/>
                  <a:pt x="6830" y="1504"/>
                </a:cubicBezTo>
                <a:close/>
                <a:moveTo>
                  <a:pt x="6830" y="1371"/>
                </a:moveTo>
                <a:lnTo>
                  <a:pt x="6830" y="1370"/>
                </a:lnTo>
                <a:cubicBezTo>
                  <a:pt x="6830" y="1352"/>
                  <a:pt x="6845" y="1337"/>
                  <a:pt x="6863" y="1337"/>
                </a:cubicBezTo>
                <a:cubicBezTo>
                  <a:pt x="6882" y="1337"/>
                  <a:pt x="6897" y="1352"/>
                  <a:pt x="6897" y="1370"/>
                </a:cubicBezTo>
                <a:lnTo>
                  <a:pt x="6897" y="1371"/>
                </a:lnTo>
                <a:cubicBezTo>
                  <a:pt x="6897" y="1389"/>
                  <a:pt x="6882" y="1404"/>
                  <a:pt x="6863" y="1404"/>
                </a:cubicBezTo>
                <a:cubicBezTo>
                  <a:pt x="6845" y="1404"/>
                  <a:pt x="6830" y="1389"/>
                  <a:pt x="6830" y="1371"/>
                </a:cubicBezTo>
                <a:close/>
                <a:moveTo>
                  <a:pt x="6830" y="1237"/>
                </a:moveTo>
                <a:lnTo>
                  <a:pt x="6830" y="1237"/>
                </a:lnTo>
                <a:cubicBezTo>
                  <a:pt x="6830" y="1219"/>
                  <a:pt x="6845" y="1204"/>
                  <a:pt x="6863" y="1204"/>
                </a:cubicBezTo>
                <a:cubicBezTo>
                  <a:pt x="6882" y="1204"/>
                  <a:pt x="6897" y="1219"/>
                  <a:pt x="6897" y="1237"/>
                </a:cubicBezTo>
                <a:cubicBezTo>
                  <a:pt x="6897" y="1256"/>
                  <a:pt x="6882" y="1270"/>
                  <a:pt x="6863" y="1270"/>
                </a:cubicBezTo>
                <a:cubicBezTo>
                  <a:pt x="6845" y="1270"/>
                  <a:pt x="6830" y="1256"/>
                  <a:pt x="6830" y="1237"/>
                </a:cubicBezTo>
                <a:close/>
                <a:moveTo>
                  <a:pt x="6830" y="1104"/>
                </a:moveTo>
                <a:lnTo>
                  <a:pt x="6830" y="1104"/>
                </a:lnTo>
                <a:cubicBezTo>
                  <a:pt x="6830" y="1085"/>
                  <a:pt x="6845" y="1070"/>
                  <a:pt x="6863" y="1070"/>
                </a:cubicBezTo>
                <a:cubicBezTo>
                  <a:pt x="6882" y="1070"/>
                  <a:pt x="6897" y="1085"/>
                  <a:pt x="6897" y="1104"/>
                </a:cubicBezTo>
                <a:cubicBezTo>
                  <a:pt x="6897" y="1122"/>
                  <a:pt x="6882" y="1137"/>
                  <a:pt x="6863" y="1137"/>
                </a:cubicBezTo>
                <a:cubicBezTo>
                  <a:pt x="6845" y="1137"/>
                  <a:pt x="6830" y="1122"/>
                  <a:pt x="6830" y="1104"/>
                </a:cubicBezTo>
                <a:close/>
                <a:moveTo>
                  <a:pt x="6830" y="970"/>
                </a:moveTo>
                <a:lnTo>
                  <a:pt x="6830" y="970"/>
                </a:lnTo>
                <a:cubicBezTo>
                  <a:pt x="6830" y="952"/>
                  <a:pt x="6845" y="937"/>
                  <a:pt x="6863" y="937"/>
                </a:cubicBezTo>
                <a:cubicBezTo>
                  <a:pt x="6882" y="937"/>
                  <a:pt x="6897" y="952"/>
                  <a:pt x="6897" y="970"/>
                </a:cubicBezTo>
                <a:cubicBezTo>
                  <a:pt x="6897" y="989"/>
                  <a:pt x="6882" y="1004"/>
                  <a:pt x="6863" y="1004"/>
                </a:cubicBezTo>
                <a:cubicBezTo>
                  <a:pt x="6845" y="1004"/>
                  <a:pt x="6830" y="989"/>
                  <a:pt x="6830" y="970"/>
                </a:cubicBezTo>
                <a:close/>
                <a:moveTo>
                  <a:pt x="6830" y="837"/>
                </a:moveTo>
                <a:lnTo>
                  <a:pt x="6830" y="837"/>
                </a:lnTo>
                <a:cubicBezTo>
                  <a:pt x="6830" y="818"/>
                  <a:pt x="6845" y="804"/>
                  <a:pt x="6863" y="804"/>
                </a:cubicBezTo>
                <a:cubicBezTo>
                  <a:pt x="6882" y="804"/>
                  <a:pt x="6897" y="818"/>
                  <a:pt x="6897" y="837"/>
                </a:cubicBezTo>
                <a:cubicBezTo>
                  <a:pt x="6897" y="855"/>
                  <a:pt x="6882" y="870"/>
                  <a:pt x="6863" y="870"/>
                </a:cubicBezTo>
                <a:cubicBezTo>
                  <a:pt x="6845" y="870"/>
                  <a:pt x="6830" y="855"/>
                  <a:pt x="6830" y="837"/>
                </a:cubicBezTo>
                <a:close/>
                <a:moveTo>
                  <a:pt x="6830" y="704"/>
                </a:moveTo>
                <a:lnTo>
                  <a:pt x="6830" y="703"/>
                </a:lnTo>
                <a:cubicBezTo>
                  <a:pt x="6830" y="685"/>
                  <a:pt x="6845" y="670"/>
                  <a:pt x="6863" y="670"/>
                </a:cubicBezTo>
                <a:cubicBezTo>
                  <a:pt x="6882" y="670"/>
                  <a:pt x="6897" y="685"/>
                  <a:pt x="6897" y="703"/>
                </a:cubicBezTo>
                <a:lnTo>
                  <a:pt x="6897" y="704"/>
                </a:lnTo>
                <a:cubicBezTo>
                  <a:pt x="6897" y="722"/>
                  <a:pt x="6882" y="737"/>
                  <a:pt x="6863" y="737"/>
                </a:cubicBezTo>
                <a:cubicBezTo>
                  <a:pt x="6845" y="737"/>
                  <a:pt x="6830" y="722"/>
                  <a:pt x="6830" y="704"/>
                </a:cubicBezTo>
                <a:close/>
                <a:moveTo>
                  <a:pt x="6830" y="570"/>
                </a:moveTo>
                <a:lnTo>
                  <a:pt x="6830" y="570"/>
                </a:lnTo>
                <a:cubicBezTo>
                  <a:pt x="6830" y="552"/>
                  <a:pt x="6845" y="537"/>
                  <a:pt x="6863" y="537"/>
                </a:cubicBezTo>
                <a:cubicBezTo>
                  <a:pt x="6882" y="537"/>
                  <a:pt x="6897" y="552"/>
                  <a:pt x="6897" y="570"/>
                </a:cubicBezTo>
                <a:cubicBezTo>
                  <a:pt x="6897" y="589"/>
                  <a:pt x="6882" y="603"/>
                  <a:pt x="6863" y="603"/>
                </a:cubicBezTo>
                <a:cubicBezTo>
                  <a:pt x="6845" y="603"/>
                  <a:pt x="6830" y="589"/>
                  <a:pt x="6830" y="570"/>
                </a:cubicBezTo>
                <a:close/>
                <a:moveTo>
                  <a:pt x="6830" y="437"/>
                </a:moveTo>
                <a:lnTo>
                  <a:pt x="6830" y="437"/>
                </a:lnTo>
                <a:cubicBezTo>
                  <a:pt x="6830" y="418"/>
                  <a:pt x="6845" y="403"/>
                  <a:pt x="6863" y="403"/>
                </a:cubicBezTo>
                <a:cubicBezTo>
                  <a:pt x="6882" y="403"/>
                  <a:pt x="6897" y="418"/>
                  <a:pt x="6897" y="437"/>
                </a:cubicBezTo>
                <a:cubicBezTo>
                  <a:pt x="6897" y="455"/>
                  <a:pt x="6882" y="470"/>
                  <a:pt x="6863" y="470"/>
                </a:cubicBezTo>
                <a:cubicBezTo>
                  <a:pt x="6845" y="470"/>
                  <a:pt x="6830" y="455"/>
                  <a:pt x="6830" y="437"/>
                </a:cubicBezTo>
                <a:close/>
                <a:moveTo>
                  <a:pt x="6830" y="303"/>
                </a:moveTo>
                <a:lnTo>
                  <a:pt x="6830" y="303"/>
                </a:lnTo>
                <a:cubicBezTo>
                  <a:pt x="6830" y="285"/>
                  <a:pt x="6845" y="270"/>
                  <a:pt x="6863" y="270"/>
                </a:cubicBezTo>
                <a:cubicBezTo>
                  <a:pt x="6882" y="270"/>
                  <a:pt x="6897" y="285"/>
                  <a:pt x="6897" y="303"/>
                </a:cubicBezTo>
                <a:cubicBezTo>
                  <a:pt x="6897" y="322"/>
                  <a:pt x="6882" y="337"/>
                  <a:pt x="6863" y="337"/>
                </a:cubicBezTo>
                <a:cubicBezTo>
                  <a:pt x="6845" y="337"/>
                  <a:pt x="6830" y="322"/>
                  <a:pt x="6830" y="303"/>
                </a:cubicBezTo>
                <a:close/>
                <a:moveTo>
                  <a:pt x="6830" y="170"/>
                </a:moveTo>
                <a:lnTo>
                  <a:pt x="6830" y="170"/>
                </a:lnTo>
                <a:cubicBezTo>
                  <a:pt x="6830" y="151"/>
                  <a:pt x="6845" y="137"/>
                  <a:pt x="6863" y="137"/>
                </a:cubicBezTo>
                <a:cubicBezTo>
                  <a:pt x="6882" y="137"/>
                  <a:pt x="6897" y="151"/>
                  <a:pt x="6897" y="170"/>
                </a:cubicBezTo>
                <a:cubicBezTo>
                  <a:pt x="6897" y="188"/>
                  <a:pt x="6882" y="203"/>
                  <a:pt x="6863" y="203"/>
                </a:cubicBezTo>
                <a:cubicBezTo>
                  <a:pt x="6845" y="203"/>
                  <a:pt x="6830" y="188"/>
                  <a:pt x="6830" y="170"/>
                </a:cubicBezTo>
                <a:close/>
                <a:moveTo>
                  <a:pt x="6830" y="37"/>
                </a:moveTo>
                <a:lnTo>
                  <a:pt x="6830" y="36"/>
                </a:lnTo>
                <a:cubicBezTo>
                  <a:pt x="6830" y="18"/>
                  <a:pt x="6845" y="3"/>
                  <a:pt x="6863" y="3"/>
                </a:cubicBezTo>
                <a:cubicBezTo>
                  <a:pt x="6882" y="3"/>
                  <a:pt x="6897" y="18"/>
                  <a:pt x="6897" y="36"/>
                </a:cubicBezTo>
                <a:lnTo>
                  <a:pt x="6897" y="37"/>
                </a:lnTo>
                <a:cubicBezTo>
                  <a:pt x="6897" y="55"/>
                  <a:pt x="6882" y="70"/>
                  <a:pt x="6863" y="70"/>
                </a:cubicBezTo>
                <a:cubicBezTo>
                  <a:pt x="6845" y="70"/>
                  <a:pt x="6830" y="55"/>
                  <a:pt x="6830" y="37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87" name="Rectangle 33"/>
          <p:cNvSpPr>
            <a:spLocks noChangeArrowheads="1"/>
          </p:cNvSpPr>
          <p:nvPr/>
        </p:nvSpPr>
        <p:spPr bwMode="auto">
          <a:xfrm>
            <a:off x="5256213" y="800100"/>
            <a:ext cx="1411287" cy="2222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400">
                <a:solidFill>
                  <a:srgbClr val="000000"/>
                </a:solidFill>
              </a:rPr>
              <a:t>Вакуумная камера</a:t>
            </a:r>
            <a:endParaRPr lang="fr-CA">
              <a:latin typeface="Arial" charset="0"/>
            </a:endParaRPr>
          </a:p>
        </p:txBody>
      </p:sp>
      <p:sp>
        <p:nvSpPr>
          <p:cNvPr id="7188" name="Rectangle 35"/>
          <p:cNvSpPr>
            <a:spLocks noChangeArrowheads="1"/>
          </p:cNvSpPr>
          <p:nvPr/>
        </p:nvSpPr>
        <p:spPr bwMode="auto">
          <a:xfrm>
            <a:off x="6764338" y="754063"/>
            <a:ext cx="444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CA" sz="1400">
                <a:solidFill>
                  <a:srgbClr val="000000"/>
                </a:solidFill>
              </a:rPr>
              <a:t> </a:t>
            </a:r>
            <a:endParaRPr lang="fr-CA">
              <a:latin typeface="Arial" charset="0"/>
            </a:endParaRPr>
          </a:p>
        </p:txBody>
      </p:sp>
      <p:sp>
        <p:nvSpPr>
          <p:cNvPr id="7189" name="Rectangle 37"/>
          <p:cNvSpPr>
            <a:spLocks noChangeArrowheads="1"/>
          </p:cNvSpPr>
          <p:nvPr/>
        </p:nvSpPr>
        <p:spPr bwMode="auto">
          <a:xfrm>
            <a:off x="6134100" y="1162050"/>
            <a:ext cx="444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CA" sz="1400">
                <a:solidFill>
                  <a:srgbClr val="000000"/>
                </a:solidFill>
              </a:rPr>
              <a:t> </a:t>
            </a:r>
            <a:endParaRPr lang="fr-CA">
              <a:latin typeface="Arial" charset="0"/>
            </a:endParaRPr>
          </a:p>
        </p:txBody>
      </p:sp>
      <p:sp>
        <p:nvSpPr>
          <p:cNvPr id="7190" name="Rectangle 38"/>
          <p:cNvSpPr>
            <a:spLocks noChangeArrowheads="1"/>
          </p:cNvSpPr>
          <p:nvPr/>
        </p:nvSpPr>
        <p:spPr bwMode="auto">
          <a:xfrm>
            <a:off x="6134100" y="1366838"/>
            <a:ext cx="444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CA" sz="1400">
                <a:solidFill>
                  <a:srgbClr val="000000"/>
                </a:solidFill>
              </a:rPr>
              <a:t> </a:t>
            </a:r>
            <a:endParaRPr lang="fr-CA">
              <a:latin typeface="Arial" charset="0"/>
            </a:endParaRPr>
          </a:p>
        </p:txBody>
      </p:sp>
      <p:sp>
        <p:nvSpPr>
          <p:cNvPr id="7191" name="Rectangle 39"/>
          <p:cNvSpPr>
            <a:spLocks noChangeArrowheads="1"/>
          </p:cNvSpPr>
          <p:nvPr/>
        </p:nvSpPr>
        <p:spPr bwMode="auto">
          <a:xfrm>
            <a:off x="6134100" y="1571625"/>
            <a:ext cx="444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fr-CA" sz="1400">
                <a:solidFill>
                  <a:srgbClr val="000000"/>
                </a:solidFill>
              </a:rPr>
              <a:t> </a:t>
            </a:r>
            <a:endParaRPr lang="fr-CA">
              <a:latin typeface="Arial" charset="0"/>
            </a:endParaRPr>
          </a:p>
        </p:txBody>
      </p:sp>
      <p:sp>
        <p:nvSpPr>
          <p:cNvPr id="7192" name="Line 8"/>
          <p:cNvSpPr>
            <a:spLocks noChangeShapeType="1"/>
          </p:cNvSpPr>
          <p:nvPr/>
        </p:nvSpPr>
        <p:spPr bwMode="auto">
          <a:xfrm>
            <a:off x="2519363" y="2276475"/>
            <a:ext cx="757237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93" name="Line 11"/>
          <p:cNvSpPr>
            <a:spLocks noChangeShapeType="1"/>
          </p:cNvSpPr>
          <p:nvPr/>
        </p:nvSpPr>
        <p:spPr bwMode="auto">
          <a:xfrm flipH="1">
            <a:off x="6119813" y="2133600"/>
            <a:ext cx="1189037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94" name="Text Box 7"/>
          <p:cNvSpPr txBox="1">
            <a:spLocks noChangeArrowheads="1"/>
          </p:cNvSpPr>
          <p:nvPr/>
        </p:nvSpPr>
        <p:spPr bwMode="auto">
          <a:xfrm>
            <a:off x="395288" y="1916113"/>
            <a:ext cx="2989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/>
              <a:t>Длина волны</a:t>
            </a:r>
            <a:r>
              <a:rPr lang="en-GB" sz="1600"/>
              <a:t> 633 </a:t>
            </a:r>
            <a:r>
              <a:rPr lang="ru-RU" sz="1600"/>
              <a:t>нм</a:t>
            </a:r>
            <a:r>
              <a:rPr lang="en-GB" sz="1600"/>
              <a:t> </a:t>
            </a:r>
            <a:r>
              <a:rPr lang="ru-RU" sz="1600"/>
              <a:t>или</a:t>
            </a:r>
            <a:r>
              <a:rPr lang="en-GB" sz="1600"/>
              <a:t> 532 </a:t>
            </a:r>
            <a:r>
              <a:rPr lang="ru-RU" sz="1600"/>
              <a:t>нм</a:t>
            </a:r>
            <a:endParaRPr lang="en-GB" sz="1600"/>
          </a:p>
        </p:txBody>
      </p:sp>
      <p:sp>
        <p:nvSpPr>
          <p:cNvPr id="7195" name="Line 17"/>
          <p:cNvSpPr>
            <a:spLocks noChangeShapeType="1"/>
          </p:cNvSpPr>
          <p:nvPr/>
        </p:nvSpPr>
        <p:spPr bwMode="auto">
          <a:xfrm flipH="1">
            <a:off x="2051050" y="3429000"/>
            <a:ext cx="1441450" cy="10080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395288" y="4292600"/>
            <a:ext cx="1624012" cy="585788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/>
              <a:t>Интервалы пути</a:t>
            </a:r>
          </a:p>
          <a:p>
            <a:pPr>
              <a:defRPr/>
            </a:pPr>
            <a:r>
              <a:rPr lang="ru-RU" sz="1600" b="1" dirty="0"/>
              <a:t> и времени</a:t>
            </a:r>
          </a:p>
        </p:txBody>
      </p:sp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92E8E-A1B8-4D0C-97B3-9DF4FBF337A5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4"/>
          <p:cNvGrpSpPr>
            <a:grpSpLocks/>
          </p:cNvGrpSpPr>
          <p:nvPr/>
        </p:nvGrpSpPr>
        <p:grpSpPr bwMode="auto">
          <a:xfrm>
            <a:off x="539750" y="584200"/>
            <a:ext cx="7956550" cy="6142038"/>
            <a:chOff x="317" y="142"/>
            <a:chExt cx="5148" cy="4072"/>
          </a:xfrm>
        </p:grpSpPr>
        <p:pic>
          <p:nvPicPr>
            <p:cNvPr id="8197" name="Picture 5" descr="JILA-2_at_B_ICAG200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1" y="164"/>
              <a:ext cx="878" cy="169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198" name="Picture 6" descr="GABL-G_at_A_ICAG200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0" y="187"/>
              <a:ext cx="914" cy="159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199" name="Picture 7" descr="FGC1_at_B5_ICAG200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34" y="2285"/>
              <a:ext cx="580" cy="144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84" y="142"/>
              <a:ext cx="2394" cy="205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201" name="Text Box 9"/>
            <p:cNvSpPr txBox="1">
              <a:spLocks noChangeArrowheads="1"/>
            </p:cNvSpPr>
            <p:nvPr/>
          </p:nvSpPr>
          <p:spPr bwMode="auto">
            <a:xfrm>
              <a:off x="317" y="1933"/>
              <a:ext cx="1094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5306" tIns="32653" rIns="65306" bIns="32653">
              <a:spAutoFit/>
            </a:bodyPr>
            <a:lstStyle/>
            <a:p>
              <a:pPr algn="ctr" defTabSz="652463">
                <a:spcBef>
                  <a:spcPct val="50000"/>
                </a:spcBef>
              </a:pPr>
              <a:r>
                <a:rPr lang="en-GB" sz="1100" b="1">
                  <a:solidFill>
                    <a:srgbClr val="0000FF"/>
                  </a:solidFill>
                </a:rPr>
                <a:t>JILA-2 </a:t>
              </a:r>
              <a:r>
                <a:rPr lang="ru-RU" sz="1100" b="1">
                  <a:solidFill>
                    <a:srgbClr val="0000FF"/>
                  </a:solidFill>
                </a:rPr>
                <a:t>(Канада</a:t>
              </a:r>
              <a:r>
                <a:rPr lang="en-GB" sz="1100" b="1">
                  <a:solidFill>
                    <a:srgbClr val="0000FF"/>
                  </a:solidFill>
                </a:rPr>
                <a:t>)</a:t>
              </a:r>
            </a:p>
          </p:txBody>
        </p:sp>
        <p:sp>
          <p:nvSpPr>
            <p:cNvPr id="8202" name="Text Box 10"/>
            <p:cNvSpPr txBox="1">
              <a:spLocks noChangeArrowheads="1"/>
            </p:cNvSpPr>
            <p:nvPr/>
          </p:nvSpPr>
          <p:spPr bwMode="auto">
            <a:xfrm>
              <a:off x="1995" y="2228"/>
              <a:ext cx="2235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5306" tIns="32653" rIns="65306" bIns="32653">
              <a:spAutoFit/>
            </a:bodyPr>
            <a:lstStyle/>
            <a:p>
              <a:pPr algn="ctr" defTabSz="652463">
                <a:spcBef>
                  <a:spcPct val="50000"/>
                </a:spcBef>
              </a:pPr>
              <a:r>
                <a:rPr lang="en-GB" sz="1100" b="1">
                  <a:solidFill>
                    <a:srgbClr val="0000FF"/>
                  </a:solidFill>
                </a:rPr>
                <a:t>JILA, FG5 (A</a:t>
              </a:r>
              <a:r>
                <a:rPr lang="ru-RU" sz="1100" b="1">
                  <a:solidFill>
                    <a:srgbClr val="0000FF"/>
                  </a:solidFill>
                </a:rPr>
                <a:t>встрия, Канада, Испания, МБМВ</a:t>
              </a:r>
              <a:r>
                <a:rPr lang="en-GB" sz="1100" b="1">
                  <a:solidFill>
                    <a:srgbClr val="0000FF"/>
                  </a:solidFill>
                </a:rPr>
                <a:t>)</a:t>
              </a:r>
            </a:p>
          </p:txBody>
        </p:sp>
        <p:sp>
          <p:nvSpPr>
            <p:cNvPr id="8203" name="Text Box 11"/>
            <p:cNvSpPr txBox="1">
              <a:spLocks noChangeArrowheads="1"/>
            </p:cNvSpPr>
            <p:nvPr/>
          </p:nvSpPr>
          <p:spPr bwMode="auto">
            <a:xfrm>
              <a:off x="2835" y="4042"/>
              <a:ext cx="976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5306" tIns="32653" rIns="65306" bIns="32653">
              <a:spAutoFit/>
            </a:bodyPr>
            <a:lstStyle/>
            <a:p>
              <a:pPr algn="ctr" defTabSz="652463">
                <a:spcBef>
                  <a:spcPct val="50000"/>
                </a:spcBef>
              </a:pPr>
              <a:r>
                <a:rPr lang="en-GB" sz="1100" b="1">
                  <a:solidFill>
                    <a:srgbClr val="0000FF"/>
                  </a:solidFill>
                </a:rPr>
                <a:t>A10-008</a:t>
              </a:r>
              <a:r>
                <a:rPr lang="ru-RU" sz="1100" b="1">
                  <a:solidFill>
                    <a:srgbClr val="0000FF"/>
                  </a:solidFill>
                </a:rPr>
                <a:t> (Германия)</a:t>
              </a:r>
              <a:endParaRPr lang="en-GB" sz="1100" b="1">
                <a:solidFill>
                  <a:srgbClr val="0000FF"/>
                </a:solidFill>
              </a:endParaRPr>
            </a:p>
          </p:txBody>
        </p:sp>
        <p:sp>
          <p:nvSpPr>
            <p:cNvPr id="8204" name="Text Box 12"/>
            <p:cNvSpPr txBox="1">
              <a:spLocks noChangeArrowheads="1"/>
            </p:cNvSpPr>
            <p:nvPr/>
          </p:nvSpPr>
          <p:spPr bwMode="auto">
            <a:xfrm>
              <a:off x="4558" y="1888"/>
              <a:ext cx="907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5306" tIns="32653" rIns="65306" bIns="32653">
              <a:spAutoFit/>
            </a:bodyPr>
            <a:lstStyle/>
            <a:p>
              <a:pPr algn="ctr" defTabSz="652463">
                <a:spcBef>
                  <a:spcPct val="50000"/>
                </a:spcBef>
              </a:pPr>
              <a:r>
                <a:rPr lang="en-GB" sz="1100" b="1">
                  <a:solidFill>
                    <a:srgbClr val="0000FF"/>
                  </a:solidFill>
                </a:rPr>
                <a:t>GABL-G (</a:t>
              </a:r>
              <a:r>
                <a:rPr lang="ru-RU" sz="1100" b="1">
                  <a:solidFill>
                    <a:srgbClr val="0000FF"/>
                  </a:solidFill>
                </a:rPr>
                <a:t>Россия</a:t>
              </a:r>
              <a:r>
                <a:rPr lang="en-GB" sz="1100" b="1">
                  <a:solidFill>
                    <a:srgbClr val="0000FF"/>
                  </a:solidFill>
                </a:rPr>
                <a:t>)</a:t>
              </a:r>
            </a:p>
          </p:txBody>
        </p:sp>
        <p:sp>
          <p:nvSpPr>
            <p:cNvPr id="8205" name="Text Box 13"/>
            <p:cNvSpPr txBox="1">
              <a:spLocks noChangeArrowheads="1"/>
            </p:cNvSpPr>
            <p:nvPr/>
          </p:nvSpPr>
          <p:spPr bwMode="auto">
            <a:xfrm>
              <a:off x="4536" y="3816"/>
              <a:ext cx="903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5306" tIns="32653" rIns="65306" bIns="32653">
              <a:spAutoFit/>
            </a:bodyPr>
            <a:lstStyle/>
            <a:p>
              <a:pPr algn="ctr" defTabSz="652463">
                <a:spcBef>
                  <a:spcPct val="50000"/>
                </a:spcBef>
              </a:pPr>
              <a:r>
                <a:rPr lang="en-GB" sz="1100" b="1">
                  <a:solidFill>
                    <a:srgbClr val="0000FF"/>
                  </a:solidFill>
                </a:rPr>
                <a:t>FGC-1 (</a:t>
              </a:r>
              <a:r>
                <a:rPr lang="ru-RU" sz="1100" b="1">
                  <a:solidFill>
                    <a:srgbClr val="0000FF"/>
                  </a:solidFill>
                </a:rPr>
                <a:t>США</a:t>
              </a:r>
              <a:r>
                <a:rPr lang="en-GB" sz="1100" b="1">
                  <a:solidFill>
                    <a:srgbClr val="0000FF"/>
                  </a:solidFill>
                </a:rPr>
                <a:t>)</a:t>
              </a:r>
            </a:p>
          </p:txBody>
        </p:sp>
        <p:pic>
          <p:nvPicPr>
            <p:cNvPr id="8206" name="Picture 14" descr="FG5-216_at_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4" y="2319"/>
              <a:ext cx="1295" cy="165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207" name="Text Box 15"/>
            <p:cNvSpPr txBox="1">
              <a:spLocks noChangeArrowheads="1"/>
            </p:cNvSpPr>
            <p:nvPr/>
          </p:nvSpPr>
          <p:spPr bwMode="auto">
            <a:xfrm>
              <a:off x="577" y="4042"/>
              <a:ext cx="1050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100" b="1">
                  <a:solidFill>
                    <a:srgbClr val="0000FF"/>
                  </a:solidFill>
                </a:rPr>
                <a:t>FG5-216 </a:t>
              </a:r>
              <a:r>
                <a:rPr lang="ru-RU" sz="1100" b="1">
                  <a:solidFill>
                    <a:srgbClr val="0000FF"/>
                  </a:solidFill>
                </a:rPr>
                <a:t>(Люксембург)</a:t>
              </a:r>
              <a:endParaRPr lang="en-US" sz="1100" b="1">
                <a:solidFill>
                  <a:srgbClr val="0000FF"/>
                </a:solidFill>
              </a:endParaRPr>
            </a:p>
          </p:txBody>
        </p:sp>
        <p:pic>
          <p:nvPicPr>
            <p:cNvPr id="8208" name="Picture 16" descr="A10_BadHombur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69" y="2409"/>
              <a:ext cx="1131" cy="158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8195" name="Text Box 17"/>
          <p:cNvSpPr txBox="1">
            <a:spLocks noChangeArrowheads="1"/>
          </p:cNvSpPr>
          <p:nvPr/>
        </p:nvSpPr>
        <p:spPr bwMode="auto">
          <a:xfrm>
            <a:off x="938213" y="188913"/>
            <a:ext cx="7369175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/>
              <a:t>ГРАВИМЕТРЫ С НЕСИММЕТРИЧНОЙ ТРАЕКТОРИЕЙ ПРОБНОГО ТЕЛА (</a:t>
            </a:r>
            <a:r>
              <a:rPr lang="fr-FR" sz="1400" b="1"/>
              <a:t>free fall)</a:t>
            </a:r>
            <a:endParaRPr lang="fr-CA" sz="1400" b="1"/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AB195-59D1-42FD-86D3-896813A3952F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0825" y="260350"/>
            <a:ext cx="8642350" cy="92392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Одни из первых экспериментов по интерференции волн де Бройля (атомов):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O.Carnal</a:t>
            </a: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J.Mlynek</a:t>
            </a: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(Phys. Rev. Letters, </a:t>
            </a: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1991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vol.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66, n 21, pp 2689-2692)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D. W.</a:t>
            </a:r>
            <a:r>
              <a:rPr lang="ru-RU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Keith et al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(Phys.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Rev.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Letters, </a:t>
            </a: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1991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vol. 66, n. 21,  pp 2693-2696.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388" y="1412875"/>
            <a:ext cx="8785225" cy="5184775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051050" y="1557338"/>
            <a:ext cx="6121400" cy="33813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33CC"/>
                </a:solidFill>
                <a:latin typeface="Arial" charset="0"/>
              </a:rPr>
              <a:t>M. de Angelis et al, Precision </a:t>
            </a:r>
            <a:r>
              <a:rPr lang="en-US" sz="1600" b="1" dirty="0" err="1">
                <a:solidFill>
                  <a:srgbClr val="0033CC"/>
                </a:solidFill>
                <a:latin typeface="Arial" charset="0"/>
              </a:rPr>
              <a:t>gravimetry</a:t>
            </a:r>
            <a:r>
              <a:rPr lang="en-US" sz="1600" b="1" dirty="0">
                <a:solidFill>
                  <a:srgbClr val="0033CC"/>
                </a:solidFill>
                <a:latin typeface="Arial" charset="0"/>
              </a:rPr>
              <a:t> with atomic sensors</a:t>
            </a:r>
            <a:endParaRPr lang="ru-RU" sz="1600" b="1" dirty="0">
              <a:solidFill>
                <a:srgbClr val="0033CC"/>
              </a:solidFill>
              <a:latin typeface="Arial" charset="0"/>
            </a:endParaRPr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916113"/>
            <a:ext cx="8628063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B54545-FD07-49A5-B021-997A0102F5AB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7468</TotalTime>
  <Words>1740</Words>
  <Application>Microsoft Office PowerPoint</Application>
  <PresentationFormat>Экран (4:3)</PresentationFormat>
  <Paragraphs>259</Paragraphs>
  <Slides>36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9" baseType="lpstr">
      <vt:lpstr>Тема Office</vt:lpstr>
      <vt:lpstr>Документ</vt:lpstr>
      <vt:lpstr>Документ Microsoft Office Word 97 - 2003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550</cp:revision>
  <cp:lastPrinted>2013-04-12T08:28:25Z</cp:lastPrinted>
  <dcterms:created xsi:type="dcterms:W3CDTF">2012-09-21T18:45:44Z</dcterms:created>
  <dcterms:modified xsi:type="dcterms:W3CDTF">2013-05-23T06:27:07Z</dcterms:modified>
</cp:coreProperties>
</file>