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8" r:id="rId2"/>
    <p:sldId id="271" r:id="rId3"/>
    <p:sldId id="296" r:id="rId4"/>
    <p:sldId id="314" r:id="rId5"/>
    <p:sldId id="315" r:id="rId6"/>
    <p:sldId id="306" r:id="rId7"/>
    <p:sldId id="267" r:id="rId8"/>
    <p:sldId id="324" r:id="rId9"/>
    <p:sldId id="323" r:id="rId10"/>
    <p:sldId id="333" r:id="rId11"/>
    <p:sldId id="274" r:id="rId12"/>
    <p:sldId id="307" r:id="rId13"/>
    <p:sldId id="308" r:id="rId14"/>
    <p:sldId id="309" r:id="rId15"/>
    <p:sldId id="311" r:id="rId16"/>
    <p:sldId id="310" r:id="rId17"/>
    <p:sldId id="312" r:id="rId18"/>
    <p:sldId id="313" r:id="rId19"/>
    <p:sldId id="325" r:id="rId20"/>
    <p:sldId id="317" r:id="rId21"/>
    <p:sldId id="326" r:id="rId22"/>
    <p:sldId id="298" r:id="rId23"/>
    <p:sldId id="322" r:id="rId24"/>
    <p:sldId id="327" r:id="rId25"/>
    <p:sldId id="328" r:id="rId26"/>
    <p:sldId id="329" r:id="rId27"/>
    <p:sldId id="330" r:id="rId28"/>
    <p:sldId id="331" r:id="rId29"/>
    <p:sldId id="332" r:id="rId30"/>
    <p:sldId id="321" r:id="rId31"/>
    <p:sldId id="318" r:id="rId32"/>
    <p:sldId id="286" r:id="rId33"/>
  </p:sldIdLst>
  <p:sldSz cx="9144000" cy="6858000" type="screen4x3"/>
  <p:notesSz cx="6858000" cy="100155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8EDEC"/>
    <a:srgbClr val="CCFFCC"/>
    <a:srgbClr val="FFFFE7"/>
    <a:srgbClr val="D6FAFE"/>
    <a:srgbClr val="A5F5FD"/>
    <a:srgbClr val="FFFFC9"/>
    <a:srgbClr val="CCFFFF"/>
    <a:srgbClr val="000066"/>
    <a:srgbClr val="800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07" autoAdjust="0"/>
  </p:normalViewPr>
  <p:slideViewPr>
    <p:cSldViewPr>
      <p:cViewPr>
        <p:scale>
          <a:sx n="100" d="100"/>
          <a:sy n="100" d="100"/>
        </p:scale>
        <p:origin x="-194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76EBD19-A3FD-4AA4-8A62-F64107CA20F6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2300"/>
            <a:ext cx="29718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512300"/>
            <a:ext cx="29718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BB2AB99-E865-4AF2-9D23-17BE19F8D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7309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EC9F36-6D3D-4BBC-A5C9-0282AEFC0BD5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5513" y="750888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57738"/>
            <a:ext cx="5486400" cy="4506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2300"/>
            <a:ext cx="29718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512300"/>
            <a:ext cx="29718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130A88D-428E-425B-A9D7-4E270D9FDB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18900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932A98-1DAE-4519-9208-149E24AC63F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CEE939-C7D6-4221-B165-7EC42B905B4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CEE939-C7D6-4221-B165-7EC42B905B4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CEE939-C7D6-4221-B165-7EC42B905B4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CEE939-C7D6-4221-B165-7EC42B905B4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B21FA0-DEF1-4FFF-B20B-607F7ECBAFE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CEE939-C7D6-4221-B165-7EC42B905B4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CEE939-C7D6-4221-B165-7EC42B905B4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CEE939-C7D6-4221-B165-7EC42B905B4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72840A-9DE3-46EF-8BB4-615AE13371D1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2565B-005E-4665-BD3C-F4B11C4A8B5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2565B-005E-4665-BD3C-F4B11C4A8B5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2565B-005E-4665-BD3C-F4B11C4A8B5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D00029-31F0-49C0-A602-767881AEA62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37D97-6443-4C43-B658-A9D60DD6515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4DD6A-AC5B-492B-8F40-E069E5144548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27DE7-D2AE-4940-96CF-4EFFDEA64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A3BC-A1BB-4FCB-99CF-8A713CB941C2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42CF3-F497-4ABC-BA04-DF4222D2E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0E837-48AE-4C48-B589-BDF769806823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C8565-7FD0-47B1-87EF-19529039C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9E3E2-560F-4647-8B7D-B2DFDFD59584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3355-01A9-4904-811C-96CB2E1928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C6792-7048-49AD-B705-0348D7528527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6F105-A5CF-4B0F-B482-7B9A7EB352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48413-3AA2-4EC1-99E2-90D1A2EB0F67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F2C19-63FB-4FEC-A1CA-26FD3BD64A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EED5-E19D-40CA-BB4F-76CF49A92306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48BD9-8B1E-4D5C-B633-1D3BC437DA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FCEB-A0C2-4872-9C52-FDEBF204B90F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50686-532C-4AE0-B26E-94D7000A61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72106-2C7B-4C35-943C-2811078192A5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2EE9B-D827-4C34-9254-2C0FA8A84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C2AE7-593F-4009-A579-8F99AF4A6E9D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603F8-58B8-408B-AF55-F210BB399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C830B-7CFE-4346-8A85-BB618814B5CC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367CA-D2E3-48FF-A195-0144B83D7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4AE5C1-FE68-44E0-B300-872291C5A2D7}" type="datetimeFigureOut">
              <a:rPr lang="ru-RU"/>
              <a:pPr>
                <a:defRPr/>
              </a:pPr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A0E5C2-BCE7-428C-BD04-F1DD2DB01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hyperlink" Target="http://azur.ru/ytrish/photo.php?view=4893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835696" y="188640"/>
            <a:ext cx="71287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Российская Академия Наук</a:t>
            </a:r>
          </a:p>
          <a:p>
            <a:pPr algn="ctr">
              <a:spcAft>
                <a:spcPts val="1200"/>
              </a:spcAft>
            </a:pPr>
            <a:r>
              <a:rPr lang="ru-RU" sz="1600" cap="small" dirty="0" smtClean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учреждение науки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ИНСТИТУТ ОКЕАНОЛОГИИ им. П.П. ШИРШОВА  (ИО РАН)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7" descr="LogotipIORA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1562857" cy="95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9552" y="2342783"/>
            <a:ext cx="8136904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Р.Д. 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Косьян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«НАУЧНОЕ ОБЕСПЕЧЕНИЕ СБАЛАНСИРОВАННОГО ПЛАНИРОВАНИЯ ХОЗЯЙСТВЕННОЙ ДЕЯТЕЛЬНОСТИ НА УНИКАЛЬНЫХ МОРСКИХ БЕРЕГОВЫХ ЛАНДШАФТАХ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ПРЕДЛОЖЕНИЯ ПО ЕГО ИСПОЛЬЗОВАНИЮ НА ПРИМЕРЕ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АЗОВО-ЧЕРНОМОРСКОГО ПОБЕРЕЖЬЯ»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019291"/>
              </p:ext>
            </p:extLst>
          </p:nvPr>
        </p:nvGraphicFramePr>
        <p:xfrm>
          <a:off x="323528" y="908720"/>
          <a:ext cx="8568952" cy="548030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568952"/>
              </a:tblGrid>
              <a:tr h="218495">
                <a:tc>
                  <a:txBody>
                    <a:bodyPr/>
                    <a:lstStyle/>
                    <a:p>
                      <a:pPr marL="245110" indent="-245110">
                        <a:lnSpc>
                          <a:spcPct val="80000"/>
                        </a:lnSpc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</a:rPr>
                        <a:t>1 Общая физико-географическая характеристика моря и его берегов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18495">
                <a:tc>
                  <a:txBody>
                    <a:bodyPr/>
                    <a:lstStyle/>
                    <a:p>
                      <a:pPr marL="246380" indent="-24638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 Хозяйственное использование и антропогенное воздействие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FE7"/>
                    </a:solidFill>
                  </a:tcPr>
                </a:tc>
              </a:tr>
              <a:tr h="218495">
                <a:tc>
                  <a:txBody>
                    <a:bodyPr/>
                    <a:lstStyle/>
                    <a:p>
                      <a:pPr marL="516255" marR="252095" indent="-26987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2.1 Общая характеристика хозяйственного использования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FE7"/>
                    </a:solidFill>
                  </a:tcPr>
                </a:tc>
              </a:tr>
              <a:tr h="218495">
                <a:tc>
                  <a:txBody>
                    <a:bodyPr/>
                    <a:lstStyle/>
                    <a:p>
                      <a:pPr marL="516255" marR="252095" indent="-26987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2.2 Характеристика перспективного антропогенного воздействия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FE7"/>
                    </a:solidFill>
                  </a:tcPr>
                </a:tc>
              </a:tr>
              <a:tr h="218495">
                <a:tc>
                  <a:txBody>
                    <a:bodyPr/>
                    <a:lstStyle/>
                    <a:p>
                      <a:pPr marL="514985" marR="252095" indent="-269875"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ru-RU" sz="1600" b="0" dirty="0">
                          <a:effectLst/>
                        </a:rPr>
                        <a:t>2.3 Особо охраняемые природные объекты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FE7"/>
                    </a:solidFill>
                  </a:tcPr>
                </a:tc>
              </a:tr>
              <a:tr h="405776">
                <a:tc>
                  <a:txBody>
                    <a:bodyPr/>
                    <a:lstStyle/>
                    <a:p>
                      <a:pPr marL="180340" indent="-18034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 Факторы, лимитирующие хозяйственное освоение УМБЛ, накладываемые формирующими их природными процессами и воздействием </a:t>
                      </a:r>
                      <a:r>
                        <a:rPr lang="ru-RU" sz="1600" b="1" dirty="0" smtClean="0">
                          <a:effectLst/>
                        </a:rPr>
                        <a:t>планируемой хозяйственной </a:t>
                      </a:r>
                      <a:r>
                        <a:rPr lang="ru-RU" sz="1600" b="1" dirty="0">
                          <a:effectLst/>
                        </a:rPr>
                        <a:t>деятельности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405776">
                <a:tc>
                  <a:txBody>
                    <a:bodyPr/>
                    <a:lstStyle/>
                    <a:p>
                      <a:pPr marL="516255" indent="-26987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3.1 Оценка </a:t>
                      </a:r>
                      <a:r>
                        <a:rPr lang="ru-RU" sz="1600" b="0" dirty="0" smtClean="0">
                          <a:effectLst/>
                        </a:rPr>
                        <a:t>протекающих </a:t>
                      </a:r>
                      <a:r>
                        <a:rPr lang="ru-RU" sz="1600" b="0" dirty="0">
                          <a:effectLst/>
                        </a:rPr>
                        <a:t>на побережье природных процессов, определяющих развитие тех или иных видов хозяйственного использования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405776">
                <a:tc>
                  <a:txBody>
                    <a:bodyPr/>
                    <a:lstStyle/>
                    <a:p>
                      <a:pPr marL="514985" indent="-269875"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ru-RU" sz="1600" b="0" dirty="0">
                          <a:effectLst/>
                        </a:rPr>
                        <a:t>3.2 Оценка техногенного фактора в современном и перспективном развитии побережья, влияния техногенного фактора на трансформацию побережья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18495">
                <a:tc>
                  <a:txBody>
                    <a:bodyPr/>
                    <a:lstStyle/>
                    <a:p>
                      <a:pPr marL="180340" indent="-180340"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effectLst/>
                        </a:rPr>
                        <a:t>4 Оценка емкости морского курортного потенциала УМБЛ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FE7"/>
                    </a:solidFill>
                  </a:tcPr>
                </a:tc>
              </a:tr>
              <a:tr h="593057">
                <a:tc>
                  <a:txBody>
                    <a:bodyPr/>
                    <a:lstStyle/>
                    <a:p>
                      <a:pPr marL="180340" indent="-180340"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effectLst/>
                        </a:rPr>
                        <a:t>5 Ограничения, накладываемые на виды и степень хозяйственного освоения береговых ландшафтов  в связи с особой уязвимостью этих природных объектов к экстремальным природным явлениям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593057">
                <a:tc>
                  <a:txBody>
                    <a:bodyPr/>
                    <a:lstStyle/>
                    <a:p>
                      <a:pPr marL="180340" indent="-180340"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effectLst/>
                        </a:rPr>
                        <a:t>6 Ограничения, накладываемые на виды и степень хозяйственного освоения береговых ландшафтов в связи с особой уязвимостью этих природных объектов к экстремальным природным явлениям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FE7"/>
                    </a:solidFill>
                  </a:tcPr>
                </a:tc>
              </a:tr>
              <a:tr h="405776">
                <a:tc>
                  <a:txBody>
                    <a:bodyPr/>
                    <a:lstStyle/>
                    <a:p>
                      <a:pPr marL="180340" indent="-180340"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dirty="0">
                          <a:effectLst/>
                        </a:rPr>
                        <a:t>7 Рекомендации по перспективному экономическому освоению береговых ландшафтов с определением допустимых видов хозяйственной деятельности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405776">
                <a:tc>
                  <a:txBody>
                    <a:bodyPr/>
                    <a:lstStyle/>
                    <a:p>
                      <a:pPr marL="180340" indent="-18034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8 Предложения по механизмам урегулирования межотраслевых противоречий при использовании морских береговых ландшафтов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91680" y="288271"/>
            <a:ext cx="5688632" cy="369332"/>
          </a:xfrm>
          <a:prstGeom prst="rect">
            <a:avLst/>
          </a:prstGeom>
          <a:solidFill>
            <a:srgbClr val="FF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b="1" cap="small" dirty="0">
                <a:latin typeface="Times New Roman" pitchFamily="18" charset="0"/>
                <a:cs typeface="Times New Roman" pitchFamily="18" charset="0"/>
              </a:rPr>
              <a:t>Типовое содержание регионального тома: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041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339752" y="188640"/>
            <a:ext cx="3312368" cy="9694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/>
              <a:t>Том 2.</a:t>
            </a:r>
            <a:r>
              <a:rPr lang="ru-RU" dirty="0" smtClean="0"/>
              <a:t> БАЛТИЙСКОЕ МОРЕ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Часть 1. </a:t>
            </a:r>
            <a:r>
              <a:rPr lang="ru-RU" sz="2000" b="1" i="1" cap="small" dirty="0" smtClean="0"/>
              <a:t>Финский залив</a:t>
            </a:r>
            <a:endParaRPr lang="ru-RU" sz="2000" b="1" i="1" dirty="0"/>
          </a:p>
        </p:txBody>
      </p:sp>
      <p:pic>
        <p:nvPicPr>
          <p:cNvPr id="33793" name="Picture 1" descr="Спиридонов_ФЗ_рис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88640"/>
            <a:ext cx="3129375" cy="324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lahta-cent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653136"/>
            <a:ext cx="3096344" cy="19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Луга за 70-е и 2007 (3d)"/>
          <p:cNvPicPr>
            <a:picLocks noChangeAspect="1" noChangeArrowheads="1"/>
          </p:cNvPicPr>
          <p:nvPr/>
        </p:nvPicPr>
        <p:blipFill>
          <a:blip r:embed="rId6" cstate="print"/>
          <a:srcRect l="6633" t="3351" r="9475" b="3351"/>
          <a:stretch>
            <a:fillRect/>
          </a:stretch>
        </p:blipFill>
        <p:spPr bwMode="auto">
          <a:xfrm>
            <a:off x="179512" y="188640"/>
            <a:ext cx="2016224" cy="317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27784" y="1340768"/>
            <a:ext cx="3096344" cy="2954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Акватория Финского залива в пределах РФ имеет площадь     11 тыс. км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Береговая линия образует пять крупных заливов  – Выборгский и Нарвский заливы,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Лужская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Копорская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губы. </a:t>
            </a:r>
          </a:p>
          <a:p>
            <a:pPr algn="ctr"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востоке Финский залив замыкается Невской губой, на берегах которой расположен Санкт-Петербург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Picture 6" descr="IMG_4989"/>
          <p:cNvPicPr>
            <a:picLocks noChangeAspect="1" noChangeArrowheads="1"/>
          </p:cNvPicPr>
          <p:nvPr/>
        </p:nvPicPr>
        <p:blipFill>
          <a:blip r:embed="rId7" cstate="print"/>
          <a:srcRect t="17426"/>
          <a:stretch>
            <a:fillRect/>
          </a:stretch>
        </p:blipFill>
        <p:spPr bwMode="auto">
          <a:xfrm>
            <a:off x="172692" y="3789040"/>
            <a:ext cx="228545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05 11 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3644136"/>
            <a:ext cx="2898170" cy="301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555776" y="188640"/>
            <a:ext cx="3312368" cy="10618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Том 2.</a:t>
            </a:r>
            <a:r>
              <a:rPr lang="ru-RU" dirty="0" smtClean="0"/>
              <a:t> БАЛТИЙСКОЕ МОРЕ</a:t>
            </a:r>
          </a:p>
          <a:p>
            <a:pPr algn="ctr"/>
            <a:r>
              <a:rPr lang="ru-RU" dirty="0" smtClean="0"/>
              <a:t>Часть 2. </a:t>
            </a:r>
            <a:r>
              <a:rPr lang="ru-RU" sz="2000" b="1" i="1" cap="small" dirty="0" smtClean="0"/>
              <a:t>Калининградская область</a:t>
            </a:r>
            <a:endParaRPr lang="ru-RU" sz="2000" b="1" i="1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555776" y="1412776"/>
            <a:ext cx="3312368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Побережье Калининградской области состоит из Вислинской (Балтийской) косы, Самбийского п-ова, Куршской косы. Вислинская и Куршские косы являются трансграничными природными объектами. Общая длина береговой линии Калининградской области около 150 км.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l="984" t="1371" r="984" b="1828"/>
          <a:stretch>
            <a:fillRect/>
          </a:stretch>
        </p:blipFill>
        <p:spPr bwMode="auto">
          <a:xfrm>
            <a:off x="5940152" y="188640"/>
            <a:ext cx="3084519" cy="327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 descr="risKnD_ц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88639"/>
            <a:ext cx="2280265" cy="34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Рисунок 4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15027" r="11020"/>
          <a:stretch>
            <a:fillRect/>
          </a:stretch>
        </p:blipFill>
        <p:spPr bwMode="auto">
          <a:xfrm>
            <a:off x="5834206" y="3789039"/>
            <a:ext cx="3109355" cy="278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861047"/>
            <a:ext cx="3498250" cy="275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3779912" y="3603503"/>
            <a:ext cx="1960666" cy="296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987824" y="260648"/>
            <a:ext cx="259228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Том 3.</a:t>
            </a:r>
            <a:r>
              <a:rPr lang="ru-RU" dirty="0" smtClean="0"/>
              <a:t>  </a:t>
            </a:r>
            <a:r>
              <a:rPr lang="ru-RU" b="1" dirty="0" smtClean="0"/>
              <a:t>БЕЛОЕ МОРЕ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771800" y="764704"/>
            <a:ext cx="2952328" cy="14003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Площадь акватории Белого моря  90 тыс. км</a:t>
            </a:r>
            <a:r>
              <a:rPr lang="ru-RU" sz="17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средняя глубина 67 м, наибольшая глубина 350 м. Длина берегов Белого моря 2300 км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Белое море"/>
          <p:cNvPicPr>
            <a:picLocks noChangeAspect="1" noChangeArrowheads="1"/>
          </p:cNvPicPr>
          <p:nvPr/>
        </p:nvPicPr>
        <p:blipFill>
          <a:blip r:embed="rId3" cstate="print"/>
          <a:srcRect l="9106" t="7129" r="20641" b="11882"/>
          <a:stretch>
            <a:fillRect/>
          </a:stretch>
        </p:blipFill>
        <p:spPr bwMode="auto">
          <a:xfrm>
            <a:off x="5940152" y="188640"/>
            <a:ext cx="3012359" cy="267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Kuzova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68000"/>
            <a:ext cx="5242560" cy="26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5" cstate="print"/>
          <a:srcRect t="4854"/>
          <a:stretch>
            <a:fillRect/>
          </a:stretch>
        </p:blipFill>
        <p:spPr bwMode="auto">
          <a:xfrm>
            <a:off x="179512" y="180000"/>
            <a:ext cx="2363251" cy="377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8501" y="2420888"/>
            <a:ext cx="3089203" cy="155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1360" y="2952000"/>
            <a:ext cx="3013372" cy="371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555776" y="188640"/>
            <a:ext cx="417646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Том 4.</a:t>
            </a:r>
            <a:r>
              <a:rPr lang="ru-RU" dirty="0" smtClean="0"/>
              <a:t> Моря Арктического бассейна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339752" y="692696"/>
            <a:ext cx="4752528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Моря Северного Ледовитого океана – Баренцево, Карское, Лаптевых, Восточно-Сибирское, Чукотское – омывают территорию России с севера.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Общая площадь составляет более 4,5 млн. км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 объем морских вод – 864 тыс. км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Общая длина берегов составляет 20565 км!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461" y="2636911"/>
            <a:ext cx="8763027" cy="409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2025458" cy="180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 cstate="print"/>
          <a:srcRect l="24497"/>
          <a:stretch>
            <a:fillRect/>
          </a:stretch>
        </p:blipFill>
        <p:spPr bwMode="auto">
          <a:xfrm>
            <a:off x="7236296" y="332656"/>
            <a:ext cx="1755710" cy="182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771800" y="188640"/>
            <a:ext cx="352839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Том 5.</a:t>
            </a:r>
            <a:r>
              <a:rPr lang="ru-RU" dirty="0" smtClean="0"/>
              <a:t> Дальневосточные моря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843808" y="692696"/>
            <a:ext cx="3384376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Моря Тихого океана – Берингово, Охотское, Японское – омывают территорию России с востока. В их пределах огромное количество уникальнейших материковых берегов, островов и полуостровов – Камчатка, Сахалин, Курилы.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8314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221088"/>
            <a:ext cx="2952000" cy="244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планета"/>
          <p:cNvPicPr>
            <a:picLocks noChangeAspect="1" noChangeArrowheads="1"/>
          </p:cNvPicPr>
          <p:nvPr/>
        </p:nvPicPr>
        <p:blipFill>
          <a:blip r:embed="rId4" cstate="print"/>
          <a:srcRect l="1290" t="16615" r="1290" b="1007"/>
          <a:stretch>
            <a:fillRect/>
          </a:stretch>
        </p:blipFill>
        <p:spPr bwMode="auto">
          <a:xfrm>
            <a:off x="3131840" y="2636912"/>
            <a:ext cx="2685274" cy="147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Велика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645024"/>
            <a:ext cx="2987824" cy="298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6" cstate="print"/>
          <a:srcRect l="6299"/>
          <a:stretch>
            <a:fillRect/>
          </a:stretch>
        </p:blipFill>
        <p:spPr bwMode="auto">
          <a:xfrm>
            <a:off x="179512" y="188640"/>
            <a:ext cx="2520280" cy="255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9521" y="188640"/>
            <a:ext cx="258620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598292"/>
            <a:ext cx="2664296" cy="304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195736" y="188640"/>
            <a:ext cx="352839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Том 6.</a:t>
            </a:r>
            <a:r>
              <a:rPr lang="ru-RU" dirty="0" smtClean="0"/>
              <a:t>  </a:t>
            </a:r>
            <a:r>
              <a:rPr lang="ru-RU" b="1" dirty="0" smtClean="0"/>
              <a:t>КАСПИЙСКОЕ МОРЕ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27784" y="764704"/>
            <a:ext cx="2808312" cy="33085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Каспийское море – замкнутый бассейн, его уровень ниже уровня Мирового океана, характерны значительные и быстрые колебания уровня.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Общая длина береговой линии в пределах России – 695 км, из них 490 км – береговая линия Дагестана, 110 – Калмыкии и 95 – Астраханской области.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2322699" cy="275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 descr="крив карпыче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916832"/>
            <a:ext cx="3372825" cy="471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45024"/>
            <a:ext cx="2235226" cy="29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915816" y="260648"/>
            <a:ext cx="295232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Том 7.</a:t>
            </a:r>
            <a:r>
              <a:rPr lang="ru-RU" dirty="0" smtClean="0"/>
              <a:t> </a:t>
            </a:r>
            <a:r>
              <a:rPr lang="ru-RU" b="1" dirty="0" smtClean="0"/>
              <a:t>АЗОВСКОЕ МОРЕ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915816" y="764704"/>
            <a:ext cx="2952328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Самое маленькое море России. Площадь 39,1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тыс.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sz="17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объем 290 км</a:t>
            </a:r>
            <a:r>
              <a:rPr lang="ru-RU" sz="17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наибольшая глубина 14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7" name="Picture 3" descr="DSC_0109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7282" y="260648"/>
            <a:ext cx="287686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DSC_1063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4735" y="4437112"/>
            <a:ext cx="3833241" cy="220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P1010066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PB083296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437112"/>
            <a:ext cx="4680520" cy="222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 descr="Азовское-Беглицкая коса 16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042" y="2866087"/>
            <a:ext cx="2209726" cy="142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8" descr="05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2924944"/>
            <a:ext cx="2771626" cy="13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СКАНЭКС1-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3" y="2132856"/>
            <a:ext cx="3316059" cy="21602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843808" y="260648"/>
            <a:ext cx="266429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Том 8.</a:t>
            </a:r>
            <a:r>
              <a:rPr lang="ru-RU" dirty="0" smtClean="0"/>
              <a:t> </a:t>
            </a:r>
            <a:r>
              <a:rPr lang="ru-RU" b="1" dirty="0" smtClean="0"/>
              <a:t>ЧЕРНОЕ МОРЕ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843808" y="764704"/>
            <a:ext cx="2808312" cy="20467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Самые ценные берега России.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Протяженность береговой линии 382 км.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Около145 км берега входит в состав Большого Сочи.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2014 г. в регионе пройдут зимние Олимпийские игры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Черное море.jpg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>
          <a:xfrm>
            <a:off x="5710575" y="260648"/>
            <a:ext cx="3208337" cy="2592288"/>
          </a:xfrm>
          <a:prstGeom prst="rect">
            <a:avLst/>
          </a:prstGeom>
        </p:spPr>
      </p:pic>
      <p:pic>
        <p:nvPicPr>
          <p:cNvPr id="12" name="Рисунок 11" descr="Фото |  | Большой Утриш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2425452" cy="1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sochi.lazurny.ru/wp-content/uploads/2010/04/1367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212976"/>
            <a:ext cx="5040000" cy="340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Фото – Толстый мыс и маяк в Геленджике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861048"/>
            <a:ext cx="3416273" cy="278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E:\SERG\Текучка\Диссертация\Корзина\Рис_глава 5\image066.gif"/>
          <p:cNvPicPr>
            <a:picLocks noChangeAspect="1"/>
          </p:cNvPicPr>
          <p:nvPr/>
        </p:nvPicPr>
        <p:blipFill>
          <a:blip r:embed="rId8" cstate="print"/>
          <a:srcRect b="18830"/>
          <a:stretch>
            <a:fillRect/>
          </a:stretch>
        </p:blipFill>
        <p:spPr bwMode="auto">
          <a:xfrm>
            <a:off x="324000" y="1988838"/>
            <a:ext cx="2232000" cy="178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251521" y="188640"/>
            <a:ext cx="8640959" cy="6247864"/>
          </a:xfrm>
          <a:prstGeom prst="rect">
            <a:avLst/>
          </a:prstGeom>
          <a:solidFill>
            <a:srgbClr val="FFFFC9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Выполнена оценка требований национального и международного законодательства, существующих на практике подходов к разработке планов развития побережий, имеющих трансграничный характер. В результате:</a:t>
            </a:r>
          </a:p>
          <a:p>
            <a:endParaRPr lang="ru-RU" sz="2000" dirty="0" smtClean="0"/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Выполнена оценка российского природоохранного законодательства, в сфере применения которого имеются трансграничные природные объекты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Проведен анализ мировой практики выявлены примеры успешного решения подобных проблем, и адаптирован положительный опыт для конкретных условий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Разработаны рекомендации по совершенствованию как федерального, так и международного законодательства применительно к трансграничным уникальным природным объектам и территориям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/>
              <a:t>Даны предложения по возможным механизмам учета природного компонента при согласовании планов развития для случаев трансграничного расположения уникальных береговых ландшафтов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88000">
              <a:spcAft>
                <a:spcPts val="600"/>
              </a:spcAf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16000" y="2232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1. </a:t>
            </a:r>
            <a:r>
              <a:rPr kumimoji="0" lang="ru-RU" sz="8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Сравнение методик экологической оценки, используемых для уникальных береговых ландшафтов,  разработка предложений по совершенствованию, включая предложения по урегулированию межотраслевых противоречий при использовании уникальных береговых природных комплексов</a:t>
            </a:r>
            <a:endParaRPr kumimoji="0" lang="ru-RU" sz="8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16000" y="2232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2.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Балтийское море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Часть 1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Финский залив</a:t>
            </a:r>
          </a:p>
          <a:p>
            <a:pPr lvl="0" algn="ctr"/>
            <a:endParaRPr lang="ru-RU" sz="800" dirty="0" smtClean="0">
              <a:latin typeface="Arial" pitchFamily="34" charset="0"/>
              <a:ea typeface="Calibri" pitchFamily="34" charset="0"/>
            </a:endParaRPr>
          </a:p>
          <a:p>
            <a:pPr lvl="0" algn="ctr"/>
            <a:r>
              <a:rPr lang="ru-RU" sz="800" dirty="0" smtClean="0">
                <a:latin typeface="Arial" pitchFamily="34" charset="0"/>
                <a:ea typeface="Calibri" pitchFamily="34" charset="0"/>
              </a:rPr>
              <a:t>Часть 2</a:t>
            </a:r>
          </a:p>
          <a:p>
            <a:pPr lvl="0" algn="ctr"/>
            <a:r>
              <a:rPr lang="ru-RU" sz="1100" cap="small" dirty="0" smtClean="0">
                <a:latin typeface="Arial" pitchFamily="34" charset="0"/>
                <a:ea typeface="Calibri" pitchFamily="34" charset="0"/>
              </a:rPr>
              <a:t>Калининградская область</a:t>
            </a:r>
            <a:endParaRPr kumimoji="0" lang="ru-RU" sz="11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16000" y="2232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3.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Белое море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616000" y="2232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4.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Моря Арктического бассейна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416000" y="2232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5.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Дальневосточные моря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16000" y="4536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6.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Каспийское море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016000" y="4536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7.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Азовское море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816000" y="4536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8.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sm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Черное море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0000" y="252000"/>
            <a:ext cx="8784000" cy="16866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разработке по проекту принимали участие:</a:t>
            </a:r>
          </a:p>
          <a:p>
            <a:pPr algn="ctr">
              <a:lnSpc>
                <a:spcPct val="13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докторов, 18 кандидатов географических, биологических, физико-математических,  геолого-минералогических, экономических наук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Объём отчета: 2000 страниц, 700 рисунков, 200 таблиц, использовано 1100 источников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616000" y="4536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ru-RU" sz="700" dirty="0" smtClean="0"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9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r>
              <a:rPr lang="ru-RU" sz="700" dirty="0" smtClean="0"/>
              <a:t>Предложения по возможным механизмам учета природного компонента при согласовании планов развития для случаев трансграничного расположения уникальных береговых ландшафтов</a:t>
            </a:r>
          </a:p>
          <a:p>
            <a:r>
              <a:rPr lang="ru-RU" sz="700" dirty="0" smtClean="0"/>
              <a:t> Разработка общих </a:t>
            </a:r>
            <a:r>
              <a:rPr lang="ru-RU" sz="700" dirty="0" err="1" smtClean="0"/>
              <a:t>рекомендацийпо</a:t>
            </a:r>
            <a:r>
              <a:rPr lang="ru-RU" sz="700" dirty="0" smtClean="0"/>
              <a:t> учету ресурсного потенциала, экологического состояния и природных </a:t>
            </a:r>
            <a:r>
              <a:rPr lang="ru-RU" sz="700" dirty="0" err="1" smtClean="0"/>
              <a:t>берегоформирующих</a:t>
            </a:r>
            <a:r>
              <a:rPr lang="ru-RU" sz="700" dirty="0" smtClean="0"/>
              <a:t> процессов  при разработке схем территориального планирования уникальных береговых ландшафтов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416000" y="4536000"/>
            <a:ext cx="1512000" cy="20882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</a:rPr>
              <a:t>Том 10. </a:t>
            </a:r>
          </a:p>
          <a:p>
            <a:pPr lvl="0" algn="ctr"/>
            <a:r>
              <a:rPr lang="ru-RU" sz="800" dirty="0" smtClean="0"/>
              <a:t>Апробация результатов исследований на уникальных береговых ландшафтах Азово-Черноморского побережья</a:t>
            </a:r>
            <a:endParaRPr kumimoji="0" lang="ru-RU" sz="800" b="0" i="0" u="none" strike="noStrike" cap="small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251520" y="692696"/>
            <a:ext cx="8640959" cy="5139869"/>
          </a:xfrm>
          <a:prstGeom prst="rect">
            <a:avLst/>
          </a:prstGeom>
          <a:solidFill>
            <a:srgbClr val="FFFFC9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Произведен анализ, обобщение результатов исследований, представленных в предыдущих разделах:</a:t>
            </a:r>
          </a:p>
          <a:p>
            <a:pPr algn="ctr">
              <a:spcAft>
                <a:spcPts val="1200"/>
              </a:spcAf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 smtClean="0"/>
              <a:t>определены критерии, методики по учету ресурсного потенциала, экологического состояния и природных </a:t>
            </a:r>
            <a:r>
              <a:rPr lang="ru-RU" sz="2400" dirty="0" err="1" smtClean="0"/>
              <a:t>берегоформирующих</a:t>
            </a:r>
            <a:r>
              <a:rPr lang="ru-RU" sz="2400" dirty="0" smtClean="0"/>
              <a:t> процессов при разработке различных схем территориального планирования уникальных береговых ландшафтов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 smtClean="0"/>
              <a:t>выработаны общие рекомендации, которые могут быть использованы для любого исследуемого уникального природного объекта на территории России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288000">
              <a:spcAft>
                <a:spcPts val="600"/>
              </a:spcAf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908720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Наконец,   подготовлены предложения по использованию разработанных рекомендаций на уникальных   береговых ландшафтах   Азово-Черноморского побережья, включая конкретные ландшафтные комплексы</a:t>
            </a:r>
            <a:endParaRPr lang="ru-RU" sz="36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4769155"/>
              </p:ext>
            </p:extLst>
          </p:nvPr>
        </p:nvGraphicFramePr>
        <p:xfrm>
          <a:off x="287524" y="476672"/>
          <a:ext cx="8568952" cy="624871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392488"/>
                <a:gridCol w="864096"/>
                <a:gridCol w="864096"/>
                <a:gridCol w="858250"/>
                <a:gridCol w="941950"/>
                <a:gridCol w="648072"/>
              </a:tblGrid>
              <a:tr h="687373">
                <a:tc rowSpan="2"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Наименование показателя (критерия)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Оценка показателя </a:t>
                      </a:r>
                      <a:r>
                        <a:rPr lang="ru-RU" sz="1400" kern="1200" dirty="0" smtClean="0">
                          <a:effectLst/>
                        </a:rPr>
                        <a:t>(1 </a:t>
                      </a:r>
                      <a:r>
                        <a:rPr lang="ru-RU" sz="1400" kern="1200" dirty="0">
                          <a:effectLst/>
                        </a:rPr>
                        <a:t>- низшее значение показателя, 2 – ниже среднего; 3 – выше среднего, 4 – высшее значение показателя)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9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effectLst/>
                        </a:rPr>
                        <a:t>Ачуевская</a:t>
                      </a:r>
                      <a:r>
                        <a:rPr lang="ru-RU" sz="1400" kern="1200" dirty="0">
                          <a:effectLst/>
                        </a:rPr>
                        <a:t> коса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Имеретин-</a:t>
                      </a:r>
                      <a:r>
                        <a:rPr lang="ru-RU" sz="1400" kern="1200" dirty="0" err="1" smtClean="0">
                          <a:effectLst/>
                        </a:rPr>
                        <a:t>ская</a:t>
                      </a:r>
                      <a:r>
                        <a:rPr lang="ru-RU" sz="1400" kern="1200" dirty="0" smtClean="0">
                          <a:effectLst/>
                        </a:rPr>
                        <a:t> </a:t>
                      </a:r>
                      <a:r>
                        <a:rPr lang="ru-RU" sz="1400" kern="1200" dirty="0" err="1" smtClean="0">
                          <a:effectLst/>
                        </a:rPr>
                        <a:t>низм</a:t>
                      </a:r>
                      <a:r>
                        <a:rPr lang="ru-RU" sz="1400" kern="1200" dirty="0" smtClean="0">
                          <a:effectLst/>
                        </a:rPr>
                        <a:t>.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Анапская пересыпь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Керченский </a:t>
                      </a:r>
                      <a:r>
                        <a:rPr lang="ru-RU" sz="1400" kern="1200" dirty="0" smtClean="0">
                          <a:effectLst/>
                        </a:rPr>
                        <a:t>пролив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Коса Долгая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741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Положительные факторы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65584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Уникальность (отсутствие в регионе подобных береговых ландшафтов)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193741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Степень сохранности природных ландшафтов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270200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Наличие природных </a:t>
                      </a:r>
                      <a:r>
                        <a:rPr lang="ru-RU" sz="1400" kern="1200" dirty="0" smtClean="0">
                          <a:effectLst/>
                        </a:rPr>
                        <a:t>угроз устойчивости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253324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Возможность создания (сохранения) </a:t>
                      </a:r>
                      <a:r>
                        <a:rPr lang="ru-RU" sz="1400" kern="1200" dirty="0" smtClean="0">
                          <a:effectLst/>
                        </a:rPr>
                        <a:t>ООПТ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6624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Возможность решения межотраслевых противоречий, угрожающих сохранности ландшафта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193741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Трансграничное значение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1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2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4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…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Сумма положительных: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193741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Отрицательные факторы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</a:tr>
              <a:tr h="36624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Объем существующего и перспективного хозяйственного использования (кроме рекреации)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</a:tr>
              <a:tr h="27470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Наличие техногенных угроз </a:t>
                      </a:r>
                      <a:r>
                        <a:rPr lang="ru-RU" sz="1400" kern="1200" dirty="0" smtClean="0">
                          <a:effectLst/>
                        </a:rPr>
                        <a:t>устойчивости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</a:tr>
              <a:tr h="365584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Влияние смежных экосистем на устойчивость рассматриваемого участка 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</a:tr>
              <a:tr h="194405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Наличие межотраслевых противоречий 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</a:tr>
              <a:tr h="193741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…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</a:tr>
              <a:tr h="193741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Сумма отрицательных: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EC"/>
                    </a:solidFill>
                  </a:tcPr>
                </a:tc>
              </a:tr>
              <a:tr h="193741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СУММА ОБЩАЯ: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8"/>
          <p:cNvSpPr>
            <a:spLocks noChangeArrowheads="1"/>
          </p:cNvSpPr>
          <p:nvPr/>
        </p:nvSpPr>
        <p:spPr bwMode="auto">
          <a:xfrm>
            <a:off x="288000" y="108000"/>
            <a:ext cx="856800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/>
              <a:t>Методика отбора уникальных морских береговых ландшафтов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7544" y="540000"/>
            <a:ext cx="8208912" cy="5710281"/>
          </a:xfrm>
          <a:prstGeom prst="rect">
            <a:avLst/>
          </a:prstGeom>
          <a:solidFill>
            <a:srgbClr val="F8EDEC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dirty="0"/>
              <a:t>Апробация разработанных рекомендаций на уникальных береговых ландшафтах Азово-Черноморского </a:t>
            </a:r>
            <a:r>
              <a:rPr lang="ru-RU" dirty="0" smtClean="0"/>
              <a:t>побережья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апробации методики выбраны наиболее ценные ландшафты побережья Черного (Анапская пересыпь) и Азовского (Керченский пролив и коса Долгая).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Были отобраны УМБЛ, различающиеся по типам и степени антропогенного преобразования, по значимости (федерального и трансграничного уровня  -Керченский пролив; федерального – Анапская пересыпь; регионального – Коса Долгая).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Информация по данным УМБЛ представлена отдельными главами с унифицированной рубрикацией.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каждого ландшафта представлены:</a:t>
            </a:r>
          </a:p>
          <a:p>
            <a:pPr marL="355600" indent="-26035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/>
              <a:t>Физико-географическая характеристика УМБЛ;</a:t>
            </a:r>
          </a:p>
          <a:p>
            <a:pPr marL="355600" indent="-260350" algn="just">
              <a:lnSpc>
                <a:spcPct val="110000"/>
              </a:lnSpc>
              <a:spcBef>
                <a:spcPts val="400"/>
              </a:spcBef>
              <a:buFont typeface="Wingdings" pitchFamily="2" charset="2"/>
              <a:buChar char="Ø"/>
            </a:pPr>
            <a:r>
              <a:rPr lang="ru-RU" sz="1600" dirty="0" smtClean="0"/>
              <a:t>Характеристика существующего и перспективного антропогенного воздействия;</a:t>
            </a:r>
          </a:p>
          <a:p>
            <a:pPr marL="355600" indent="-260350" algn="just">
              <a:lnSpc>
                <a:spcPct val="110000"/>
              </a:lnSpc>
              <a:spcBef>
                <a:spcPts val="400"/>
              </a:spcBef>
              <a:buFont typeface="Wingdings" pitchFamily="2" charset="2"/>
              <a:buChar char="Ø"/>
            </a:pPr>
            <a:r>
              <a:rPr lang="ru-RU" sz="1600" dirty="0" smtClean="0"/>
              <a:t>Обзор природных и антропогенных факторов, лимитирующих хозяйственное освоение УМБЛ и охрану;</a:t>
            </a:r>
          </a:p>
          <a:p>
            <a:pPr marL="355600" indent="-260350" algn="just">
              <a:lnSpc>
                <a:spcPct val="110000"/>
              </a:lnSpc>
              <a:spcBef>
                <a:spcPts val="400"/>
              </a:spcBef>
              <a:buFont typeface="Wingdings" pitchFamily="2" charset="2"/>
              <a:buChar char="Ø"/>
            </a:pPr>
            <a:r>
              <a:rPr lang="ru-RU" sz="1600" dirty="0" smtClean="0"/>
              <a:t>Рекомендации по перспективному экономическому освоению УМБЛ с определением допустимых видов хозяйственной деятельности.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907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179512" y="260648"/>
            <a:ext cx="871296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УМБЛ  Анапская пересыпь  и  </a:t>
            </a:r>
            <a:r>
              <a:rPr lang="ru-RU" b="1" dirty="0" err="1" smtClean="0"/>
              <a:t>Кизилташские</a:t>
            </a:r>
            <a:r>
              <a:rPr lang="ru-RU" b="1" dirty="0" smtClean="0"/>
              <a:t> лиманы</a:t>
            </a:r>
          </a:p>
        </p:txBody>
      </p:sp>
      <p:pic>
        <p:nvPicPr>
          <p:cNvPr id="4" name="Рисунок 3" descr="E:\Анапа Пересыпь\Фото и рисунки Анапа\рисунки\УМБЛ Анапская пересып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764704"/>
            <a:ext cx="5939790" cy="385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Анапа Пересыпь\Фото и рисунки Анапа\Анапа пересыпь_май-2012\04\IMG_2019-1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622" y="4716000"/>
            <a:ext cx="381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07504" y="764704"/>
            <a:ext cx="2880320" cy="3875864"/>
          </a:xfrm>
          <a:prstGeom prst="rect">
            <a:avLst/>
          </a:prstGeom>
          <a:solidFill>
            <a:srgbClr val="FFFFC9"/>
          </a:solidFill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72000" tIns="0" rIns="72000" bIns="36000" anchorCtr="1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cap="small" dirty="0">
                <a:latin typeface="Times New Roman" pitchFamily="18" charset="0"/>
                <a:cs typeface="Times New Roman" pitchFamily="18" charset="0"/>
              </a:rPr>
              <a:t>Анапская  пересыпь: </a:t>
            </a:r>
          </a:p>
          <a:p>
            <a:pPr marL="268288" indent="-26828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лина 47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км,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мин. ширина 70 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68288" indent="-268288">
              <a:lnSpc>
                <a:spcPct val="85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Полоса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песчаных пляжей шириной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200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 имеет огромную рекреационную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ценность.</a:t>
            </a:r>
          </a:p>
          <a:p>
            <a:pPr marL="268288" indent="-268288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Кизилташские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лиманы являются местом воспроизводства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ихтио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орнитофауны.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68288" indent="-268288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состояния пересыпи полностью зависит экосистема лиманов.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 r="369"/>
          <a:stretch>
            <a:fillRect/>
          </a:stretch>
        </p:blipFill>
        <p:spPr bwMode="auto">
          <a:xfrm>
            <a:off x="144000" y="4716000"/>
            <a:ext cx="264809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978" b="7220"/>
          <a:stretch/>
        </p:blipFill>
        <p:spPr bwMode="auto">
          <a:xfrm>
            <a:off x="2916000" y="4716000"/>
            <a:ext cx="2106256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402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215516" y="980728"/>
            <a:ext cx="8640959" cy="5324535"/>
          </a:xfrm>
          <a:prstGeom prst="rect">
            <a:avLst/>
          </a:prstGeom>
          <a:solidFill>
            <a:srgbClr val="F8EDEC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силу природных причин имеется угроза разрушения пляжей и дюн Анапской пересыпи, что приведет к потере её рекреационной ценности;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поддержания стабильного состояния Анапской пересыпи необходима искусственная её подпитка крупнозернистыми песками;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Существующие документы территориального планирования (Генплан) не учитывают в полной мере специфику развития УМБЛ Анапской пересыпи, что может повлечь за собой снижение рекреационного потенциала региона, ряд положений Генплана нуждается в корректировке;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пределах УМБЛ наблюдается межотраслевое противоречие между рекреационным использованием и сохранением уникального эолового ландшафта, тем не менее 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выполнении комплекса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сравнительно простых природоохранных ограничений и мероприятий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вполне можно сочетать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охрану ландшафтов с их эффективным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рекреационным использованием;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оптимального управления УМБЛ Анапской пересыпи необходимо создание ООПТ регионального значения с дифференцированным режимом охраны и функциональным зонированием территории.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215515" y="373306"/>
            <a:ext cx="864095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УМБЛ Анапская пересыпь и </a:t>
            </a:r>
            <a:r>
              <a:rPr lang="ru-RU" b="1" dirty="0" err="1" smtClean="0"/>
              <a:t>Кизилташские</a:t>
            </a:r>
            <a:r>
              <a:rPr lang="ru-RU" b="1" dirty="0" smtClean="0"/>
              <a:t> лиманы</a:t>
            </a:r>
          </a:p>
        </p:txBody>
      </p:sp>
    </p:spTree>
    <p:extLst>
      <p:ext uri="{BB962C8B-B14F-4D97-AF65-F5344CB8AC3E}">
        <p14:creationId xmlns="" xmlns:p14="http://schemas.microsoft.com/office/powerpoint/2010/main" val="153542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539552" y="188640"/>
            <a:ext cx="806489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 smtClean="0"/>
              <a:t>УМБЛ  Российского побережья  Керченского пролива</a:t>
            </a:r>
          </a:p>
        </p:txBody>
      </p:sp>
      <p:pic>
        <p:nvPicPr>
          <p:cNvPr id="4" name="Рисунок 3" descr="E:\Архив\МинЭконом\2013\Том 10-2013\Керченский пролив\Схема 2013а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996" y="684000"/>
            <a:ext cx="4457700" cy="381642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Рисунок 4" descr="M:\Архив\Куски снимков побережья\От Пешкова\DSCF3017 (копия)-8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01" y="4608000"/>
            <a:ext cx="2429301" cy="208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78"/>
          <a:stretch/>
        </p:blipFill>
        <p:spPr bwMode="auto">
          <a:xfrm>
            <a:off x="2664000" y="4608000"/>
            <a:ext cx="3314809" cy="208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 descr="M:\Архив\БЕРЕГОВОЙ ФОТОАРХИВ\Фотоархив берегов\2008\Черное море\Динской\PB083296-1.jpg"/>
          <p:cNvPicPr/>
          <p:nvPr/>
        </p:nvPicPr>
        <p:blipFill rotWithShape="1">
          <a:blip r:embed="rId6" cstate="print"/>
          <a:srcRect t="3881"/>
          <a:stretch/>
        </p:blipFill>
        <p:spPr bwMode="auto">
          <a:xfrm>
            <a:off x="6083999" y="4608000"/>
            <a:ext cx="2912364" cy="208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144000" y="684000"/>
            <a:ext cx="4213900" cy="3703885"/>
          </a:xfrm>
          <a:prstGeom prst="rect">
            <a:avLst/>
          </a:prstGeom>
          <a:solidFill>
            <a:srgbClr val="FFFFC9"/>
          </a:solidFill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72000" tIns="72000" rIns="72000" bIns="36000" anchorCtr="1">
            <a:spAutoFit/>
          </a:bodyPr>
          <a:lstStyle/>
          <a:p>
            <a:pPr algn="ctr">
              <a:lnSpc>
                <a:spcPct val="85000"/>
              </a:lnSpc>
              <a:spcBef>
                <a:spcPts val="300"/>
              </a:spcBef>
              <a:spcAft>
                <a:spcPts val="600"/>
              </a:spcAft>
              <a:defRPr/>
            </a:pP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Коса Чушка: </a:t>
            </a:r>
            <a:endParaRPr lang="ru-RU" b="1" cap="small" dirty="0">
              <a:latin typeface="Times New Roman" pitchFamily="18" charset="0"/>
              <a:cs typeface="Times New Roman" pitchFamily="18" charset="0"/>
            </a:endParaRPr>
          </a:p>
          <a:p>
            <a:pPr marL="268288" indent="-268288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лина 17,5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км,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ширина 100-600 м, определяет гидрологический режим Керченского пролива.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cap="small" dirty="0">
                <a:latin typeface="Times New Roman" pitchFamily="18" charset="0"/>
                <a:cs typeface="Times New Roman" pitchFamily="18" charset="0"/>
              </a:rPr>
              <a:t>Коса </a:t>
            </a: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Тузла</a:t>
            </a:r>
            <a:r>
              <a:rPr lang="ru-RU" b="1" cap="small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68288" indent="-268288">
              <a:lnSpc>
                <a:spcPct val="8500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Дамба длиной около 7 км по телу древней косы Тузла определяет состояние экосистем пролива.</a:t>
            </a:r>
          </a:p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Таманский и Динской заливы : </a:t>
            </a:r>
            <a:endParaRPr lang="ru-RU" b="1" cap="small" dirty="0">
              <a:latin typeface="Times New Roman" pitchFamily="18" charset="0"/>
              <a:cs typeface="Times New Roman" pitchFamily="18" charset="0"/>
            </a:endParaRPr>
          </a:p>
          <a:p>
            <a:pPr marL="268288" indent="-268288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Являются ценнейшим местом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воспроизводства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ихтио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орнитофауны мирового значения.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2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217054" y="836712"/>
            <a:ext cx="8748972" cy="5570756"/>
          </a:xfrm>
          <a:prstGeom prst="rect">
            <a:avLst/>
          </a:prstGeom>
          <a:solidFill>
            <a:srgbClr val="F8EDEC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88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силу природных и антропогенных причин имеется угроза разрушения аккумулятивных тел косы Чушка и Тузла, что приведет к непредсказуемым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геоэкологическим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последствиям для всего региона;</a:t>
            </a:r>
          </a:p>
          <a:p>
            <a:pPr indent="288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Антропогенное воздействие (в том числе трансграничное), связанное преимущественно с развитием портового  хозяйства и судоходством, несет прямую угрозу ключевой орнитологической территории мирового значения;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288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рекреационной отрасли в пределах УМБЛ ограничивается как природными, так и экономическими факторами;</a:t>
            </a:r>
          </a:p>
          <a:p>
            <a:pPr indent="288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пределах УМБЛ наблюдаются межотраслевые противоречия между развитием портового хозяйства, рекреационным использованием и сохранением уникальных морских экосистем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и береговых ландшафтов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288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Необходимо уточнение статуса, режима охраны и границ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Тамано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-Запорожского заказника, с реальным контролем их соблюдения;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288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оптимального управления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хозяйственной деятельностью и охраны УМБЛ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Керченского пролива необходимо принятие на федеральном уровне единой Схемы развития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региона, отражающей его геополитическое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экономическое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природоохранное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значение для России.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827584" y="260648"/>
            <a:ext cx="770485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/>
              <a:t>УМБЛ </a:t>
            </a:r>
            <a:r>
              <a:rPr lang="ru-RU" sz="2000" b="1" dirty="0" smtClean="0"/>
              <a:t> Российского побережья  </a:t>
            </a:r>
            <a:r>
              <a:rPr lang="ru-RU" sz="2000" b="1" dirty="0"/>
              <a:t>Керченского пролива</a:t>
            </a:r>
          </a:p>
        </p:txBody>
      </p:sp>
    </p:spTree>
    <p:extLst>
      <p:ext uri="{BB962C8B-B14F-4D97-AF65-F5344CB8AC3E}">
        <p14:creationId xmlns="" xmlns:p14="http://schemas.microsoft.com/office/powerpoint/2010/main" val="390827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971600" y="188640"/>
            <a:ext cx="70567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УМБЛ  Косы Долгая  (</a:t>
            </a:r>
            <a:r>
              <a:rPr lang="ru-RU" b="1" dirty="0" err="1" smtClean="0"/>
              <a:t>Ейский</a:t>
            </a:r>
            <a:r>
              <a:rPr lang="ru-RU" b="1" dirty="0" smtClean="0"/>
              <a:t> район Краснодарского края)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84000"/>
            <a:ext cx="4248000" cy="46681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 descr="E:\Архив\МинЭконом\2013\Том 10-2013\Должанская коса\dolj08_sp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356000"/>
            <a:ext cx="4428554" cy="237029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 descr="E:\Архив\790456571-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448"/>
          <a:stretch/>
        </p:blipFill>
        <p:spPr bwMode="auto">
          <a:xfrm>
            <a:off x="4716000" y="5472000"/>
            <a:ext cx="4248000" cy="12158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144000" y="684000"/>
            <a:ext cx="4428554" cy="3554613"/>
          </a:xfrm>
          <a:prstGeom prst="rect">
            <a:avLst/>
          </a:prstGeom>
          <a:solidFill>
            <a:srgbClr val="FFFFC9"/>
          </a:solidFill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72000" tIns="72000" rIns="72000" bIns="36000" anchorCtr="1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Коса Долгая: </a:t>
            </a:r>
            <a:endParaRPr lang="ru-RU" b="1" cap="small" dirty="0">
              <a:latin typeface="Times New Roman" pitchFamily="18" charset="0"/>
              <a:cs typeface="Times New Roman" pitchFamily="18" charset="0"/>
            </a:endParaRPr>
          </a:p>
          <a:p>
            <a:pPr marL="268288" indent="-26828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лина косы вместе с подводной отмелью 17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км,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сложена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ракушей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68288" indent="-268288">
              <a:lnSpc>
                <a:spcPct val="85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Пляжи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шириной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100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имеют большую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рекреационную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ценность.</a:t>
            </a:r>
          </a:p>
          <a:p>
            <a:pPr marL="268288" indent="-268288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Острова являются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местом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отдыха и воспроизводства птиц.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68288" indent="-268288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Устойчивость косы полностью зависит от состояния популяций двустворчатых моллюсков.</a:t>
            </a:r>
          </a:p>
          <a:p>
            <a:pPr marL="268288" indent="-268288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Коса является оптимальным местом для развития традиционных и экстремальных видов водного спорта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245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827584" y="260648"/>
            <a:ext cx="72008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/>
              <a:t>УМБЛ  Косы Долгая  (</a:t>
            </a:r>
            <a:r>
              <a:rPr lang="ru-RU" b="1" dirty="0" err="1" smtClean="0"/>
              <a:t>Ейский</a:t>
            </a:r>
            <a:r>
              <a:rPr lang="ru-RU" b="1" dirty="0" smtClean="0"/>
              <a:t> район Краснодарского края)</a:t>
            </a: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217054" y="836712"/>
            <a:ext cx="8748972" cy="5709255"/>
          </a:xfrm>
          <a:prstGeom prst="rect">
            <a:avLst/>
          </a:prstGeom>
          <a:solidFill>
            <a:srgbClr val="FFFFE7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Аккумулятивное тело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косы Долгая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отличается высокой изменчивостью, связанной с изменчивостью основного источника питания наносами – популяций раковинных моллюсков  Азовского моря и Таганрогского залива;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 силу природных и антропогенных причин продуктивность морских донных биоценозов Таганрогского залива недостаточна для восполнения потерь на истирание, что привело к отступанию восточного берега косы;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Негативное антропогенное воздействие на ландшафты косы связано преимущественно с нерегулируемым рекреационным использованием;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пределах УМБЛ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выполнении комплекса сравнительно простых природоохранных ограничений и мероприятий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можно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сочетать охрану ландшафтов с их эффективным рекреационным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использованием; 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Необходимо уточнение статуса, режима охраны и границ памятника природы «Коса Долгая», с реальным контролем их соблюдения;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Генплан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Должанского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поселения предусматривает развитие рекреационной сферы с учетом сохранения уникальных ландшафтов косы, тем не менее, требуется глубокая научная проработка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технологии создания искусственных пляжей,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берегоукрепления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коренных берегов,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устойчивости косы.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920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468000" y="720000"/>
            <a:ext cx="8208912" cy="5370701"/>
          </a:xfrm>
          <a:prstGeom prst="rect">
            <a:avLst/>
          </a:prstGeom>
          <a:solidFill>
            <a:srgbClr val="FFFFE7"/>
          </a:solidFill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РАБОТЫ:</a:t>
            </a:r>
          </a:p>
          <a:p>
            <a:pPr marL="539750" indent="-360363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Оценка современного состояния уникальных морских береговых ландшафтов (УМБЛ);</a:t>
            </a:r>
          </a:p>
          <a:p>
            <a:pPr marL="539750" indent="-360363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Оценка негативных природных факторов, лимитирующих хозяйственное освоение УМБЛ с точки зрения безопасности хозяйственной деятельности;</a:t>
            </a:r>
          </a:p>
          <a:p>
            <a:pPr marL="539750" indent="-360363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Оценка негативных антропогенных факторов, угрожающих устойчивости УМБЛ;</a:t>
            </a:r>
          </a:p>
          <a:p>
            <a:pPr marL="539750" indent="-360363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Разработка ограничений типов хозяйственной деятельности на УМБЛ, с учетом природных и антропогенных факторов;</a:t>
            </a:r>
          </a:p>
          <a:p>
            <a:pPr marL="539750" indent="-360363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Подготовка рекомендаций по разработке планов хозяйственного использования УМБЛ;</a:t>
            </a:r>
          </a:p>
          <a:p>
            <a:pPr marL="539750" indent="-360363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Разработка предложений по механизмам урегулирования межотраслевых противоречий в зоне УМБЛ.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251521" y="188640"/>
            <a:ext cx="8640959" cy="6555641"/>
          </a:xfrm>
          <a:prstGeom prst="rect">
            <a:avLst/>
          </a:prstGeom>
          <a:solidFill>
            <a:srgbClr val="FFFFC9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Выводы: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всех побережьях России имеются уникальные морские береговые  ландшафты (УМБЛ), нуждающиеся в охране как от негативных природных процессов, так и от антропогенного преобразования;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каждом побережье  наборы критериев, определяющих уникальность  берегового ландшафта, индивидуальны;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УМБЛ являются сложнейшим объектом с точки зрения определения юридической, административной, ведомственной принадлежности;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Охрана УМБЛ не обязательно предполагает  отказ от любого хозяйственного использования, и наоборот;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соблюдении существующего природоохранного законодательства  (в первую очередь – честной экологической экспертизы) многие проблемы охраны УМБЛ решались бы автоматически (или не возникали бы);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Проблемы хозяйственного использования и охраны УМБЛ, как и всех морских берегов России в целом, должны решаться комплексно, но с использованием индивидуальных методик в разных регионах;</a:t>
            </a:r>
          </a:p>
          <a:p>
            <a:pPr indent="2880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Разработанная методика и накопленный аналитический материал позволяют в будущем с минимальной доработкой использовать полученные результаты для применения на других побережьях России.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8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251521" y="188640"/>
            <a:ext cx="8640959" cy="6478697"/>
          </a:xfrm>
          <a:prstGeom prst="rect">
            <a:avLst/>
          </a:prstGeom>
          <a:solidFill>
            <a:srgbClr val="F8EDEC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Предложения: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Необходима скорейшая разработка Берегового Кодекса России, определяющего  юридический и административный статус берегов в целом, и отдельных их участков в частности;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Береговом кодексе должны быть отражены региональные природные, экономические, геополитические и иные особенности;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каждого побережья  России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Береговом Кодексе должен быть определен индивидуальный, научно обоснованный  набор ограничений, накладываемых на природопользование;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Береговом Кодексе должен быть очерчен набор действий по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минимизации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негативных последствий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региональных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или глобальных изменений природных факторов, снижающих устойчивость берегов;</a:t>
            </a:r>
          </a:p>
          <a:p>
            <a:pPr indent="2880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подготовки Берегового Кодекса и обеспечения его реализации, необходимо создание  междисциплинарного научного подразделения, куда должны войти специалисты в областях наук о земле, экономики, природопользования, управления;</a:t>
            </a:r>
          </a:p>
          <a:p>
            <a:pPr indent="2880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Разработанная методика и накопленный аналитический материал позволяют в будущем с минимальной доработкой использовать полученные результаты для применения на других побережьях России.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7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rrowheads="1"/>
          </p:cNvPicPr>
          <p:nvPr/>
        </p:nvPicPr>
        <p:blipFill>
          <a:blip r:embed="rId3" cstate="print"/>
          <a:srcRect l="378" r="1134"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899592" y="4005064"/>
            <a:ext cx="5270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23528" y="774576"/>
            <a:ext cx="8496944" cy="5150128"/>
          </a:xfrm>
          <a:prstGeom prst="rect">
            <a:avLst/>
          </a:prstGeom>
          <a:solidFill>
            <a:srgbClr val="D6FAFE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На 1 этапе  выполнены  для  всех морских побережий России:</a:t>
            </a:r>
          </a:p>
          <a:p>
            <a:pPr marL="177800" marR="0" lvl="0" indent="-177800" algn="just" defTabSz="914400" rtl="0" eaLnBrk="1" fontAlgn="base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Физико-географическая и хозяйственно-экономическая характеристика по каждому из морей;</a:t>
            </a:r>
          </a:p>
          <a:p>
            <a:pPr marL="17780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Анализ опасных природных явлений и процессов по каждому из морей;</a:t>
            </a:r>
          </a:p>
          <a:p>
            <a:pPr marL="17780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Анализ нормативно-правовых и экономико-географических условий по каждому из морей;</a:t>
            </a:r>
          </a:p>
          <a:p>
            <a:pPr marL="17780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Прогноз развития морских берегов под совместным влиянием природных и антропогенных факторов по каждому из морей;</a:t>
            </a:r>
          </a:p>
          <a:p>
            <a:pPr marL="17780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Анализ важнейших антропогенных и природных угроз для уникальных морских береговых ландшафтов (УМБЛ), снижающих устойчивость и ограничивающих их хозяйственное использование, по каждому из морей;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77800" lvl="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Обобщающий  комплексный анализ современного состояния всех уникальных морских береговых ландшафтов России.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23528" y="836712"/>
            <a:ext cx="8496944" cy="4996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На 2 этапе  выполнены:</a:t>
            </a:r>
          </a:p>
          <a:p>
            <a:pPr marL="177800" lvl="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Анализ и сравнение российской и международной нормативно-правовой базы по вопросам юрисдикции, хозяйственного использования, охраны морских побережий;</a:t>
            </a:r>
          </a:p>
          <a:p>
            <a:pPr marL="177800" lvl="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Анализ зарубежного опыта хозяйственного использования и охраны уникальных морских береговых ландшафтов (УМБЛ);</a:t>
            </a:r>
          </a:p>
          <a:p>
            <a:pPr marL="177800" lvl="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Анализ зарубежного опыта решения трансграничных и межотраслевых проблем при хозяйственном использовании и охране УМБЛ;</a:t>
            </a:r>
          </a:p>
          <a:p>
            <a:pPr marL="177800" lvl="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предложений по оценке состояния, прогнозу развития, регулированию хозяйственной деятельности, решению межотраслевых и трансграничных проблем на УМБЛ России;</a:t>
            </a:r>
          </a:p>
          <a:p>
            <a:pPr marL="177800" lvl="0" indent="-177800" algn="just" eaLnBrk="0" hangingPunct="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Апробация результатов исследований на уникальных морских береговых ландшафтах Азово-Черноморского побережья.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7544" y="1340768"/>
            <a:ext cx="8208912" cy="3884140"/>
          </a:xfrm>
          <a:prstGeom prst="rect">
            <a:avLst/>
          </a:prstGeom>
          <a:solidFill>
            <a:srgbClr val="F8EDEC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Работа проведена на основе собственных данных участников проекта, накопленных за продолжительный период; а также данных, опубликованных в научной и справочной литературе. Использовалось множество  авторских и фондовых иллюстративных материалов.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3567113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7" name="Rectangle 9"/>
          <p:cNvSpPr>
            <a:spLocks noChangeArrowheads="1"/>
          </p:cNvSpPr>
          <p:nvPr/>
        </p:nvSpPr>
        <p:spPr bwMode="auto">
          <a:xfrm>
            <a:off x="1047750" y="928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auto">
          <a:xfrm>
            <a:off x="179512" y="180000"/>
            <a:ext cx="6840760" cy="21852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dirty="0" smtClean="0"/>
              <a:t>Том 1.</a:t>
            </a:r>
            <a:r>
              <a:rPr lang="ru-RU" sz="1700" dirty="0" smtClean="0"/>
              <a:t> </a:t>
            </a:r>
            <a:r>
              <a:rPr lang="ru-RU" sz="1700" cap="small" dirty="0" smtClean="0"/>
              <a:t>Сравнение методик стратегической экологической оценки, используемых за рубежом для уникальных береговых ландшафтов, и разработка предложений по совершенствованию и адаптации методик для российских условий, соответствующее российскому и международному законодательству в этой сфере, включая предложения по механизмам урегулирования межотраслевых противоречий при использовании уникальных береговых природных комплексов</a:t>
            </a:r>
            <a:endParaRPr lang="ru-RU" sz="1700" b="1" cap="sm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56000"/>
            <a:ext cx="3172296" cy="19800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2000" y="4752000"/>
            <a:ext cx="1602415" cy="19080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2520000"/>
            <a:ext cx="5472608" cy="2718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 1 Томе рассм</a:t>
            </a:r>
            <a:r>
              <a:rPr lang="ru-RU" sz="1600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отрены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:</a:t>
            </a:r>
          </a:p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16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Мировой опыт управления, использования и охраны уникальных береговых ландшафтов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;</a:t>
            </a:r>
          </a:p>
          <a:p>
            <a:pPr marL="177800" indent="-177800" algn="just" eaLnBrk="0" hangingPunct="0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Анализ мирового опыта КУПЗ;</a:t>
            </a:r>
          </a:p>
          <a:p>
            <a:pPr marL="177800" indent="-177800" algn="just" eaLnBrk="0" hangingPunct="0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Возможность использования мирового опыта в России;</a:t>
            </a:r>
          </a:p>
          <a:p>
            <a:pPr marL="177800" lvl="0" indent="-177800" algn="just" eaLnBrk="0" hangingPunct="0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Рекомендации по совершенствованию российской и международной нормативно-правовой базы по вопросам юрисдикции, хозяйственного использования, охраны морских побережий.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1" t="1369" b="5476"/>
          <a:stretch>
            <a:fillRect/>
          </a:stretch>
        </p:blipFill>
        <p:spPr bwMode="auto">
          <a:xfrm>
            <a:off x="7272000" y="180000"/>
            <a:ext cx="1620000" cy="2147074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0000" y="5400000"/>
            <a:ext cx="2109127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000" y="4752000"/>
            <a:ext cx="1456782" cy="19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1" t="4049" r="2586" b="4049"/>
          <a:stretch>
            <a:fillRect/>
          </a:stretch>
        </p:blipFill>
        <p:spPr bwMode="auto">
          <a:xfrm>
            <a:off x="288000" y="5400000"/>
            <a:ext cx="2961924" cy="12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0"/>
            <a:ext cx="8892480" cy="692894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Описаны наиболее важные положения методик стратегической экологической оценки для уникальных береговых ландшафтов:</a:t>
            </a:r>
          </a:p>
          <a:p>
            <a:r>
              <a:rPr lang="ru-RU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r>
              <a:rPr lang="ru-RU" dirty="0" smtClean="0"/>
              <a:t>- использование регионального и локального подхода для устойчивого и рационального природопользования в прибрежных зонах;</a:t>
            </a:r>
          </a:p>
          <a:p>
            <a:r>
              <a:rPr lang="ru-RU" dirty="0" smtClean="0"/>
              <a:t>- использование принципов покомпонентного контроля и источников появления/присутствия различных веществ;</a:t>
            </a:r>
          </a:p>
          <a:p>
            <a:r>
              <a:rPr lang="ru-RU" dirty="0" smtClean="0"/>
              <a:t>- разработка системы разрешений на ведение деятельности, связанной с токсичными и высокотоксичными и опасными веществами;</a:t>
            </a:r>
          </a:p>
          <a:p>
            <a:r>
              <a:rPr lang="ru-RU" dirty="0" smtClean="0"/>
              <a:t>- разработка региональных, локальных и частных планов по предотвращению попадания загрязняющих веществ в окружающую среду ввиду хозяйственной деятельности, в том числе нефтяных загрязнений;</a:t>
            </a:r>
          </a:p>
          <a:p>
            <a:r>
              <a:rPr lang="ru-RU" dirty="0" smtClean="0"/>
              <a:t>- введение системы «загрязнитель платит» и ответственности лиц, виновных в аварии или происшествии;</a:t>
            </a:r>
          </a:p>
          <a:p>
            <a:r>
              <a:rPr lang="ru-RU" dirty="0" smtClean="0"/>
              <a:t>- учет локальных природно-экологических условий при планировании социально-экономической деятельности в регионе;</a:t>
            </a:r>
          </a:p>
          <a:p>
            <a:r>
              <a:rPr lang="ru-RU" dirty="0" smtClean="0"/>
              <a:t>- разработка системы контроля за ООПТ, оценки их сохранности и введения строгих мер наказания за ухудшение первоначальных параметров подведомственной зоны;</a:t>
            </a:r>
          </a:p>
          <a:p>
            <a:r>
              <a:rPr lang="ru-RU" dirty="0" smtClean="0"/>
              <a:t>- разработка плана по сохранению </a:t>
            </a:r>
            <a:r>
              <a:rPr lang="ru-RU" dirty="0" err="1" smtClean="0"/>
              <a:t>биоразнообразия</a:t>
            </a:r>
            <a:r>
              <a:rPr lang="ru-RU" dirty="0" smtClean="0"/>
              <a:t>, особенно в промышленных и портовых районах, с привлечением технических способов решения проблемы;</a:t>
            </a:r>
          </a:p>
          <a:p>
            <a:r>
              <a:rPr lang="ru-RU" dirty="0" smtClean="0"/>
              <a:t>- введение практики консультаций по вопросам разработки стратегических экологических планов в сфере КУПЗ с мировым сообществом, и теми странами, чей опыт может значительно улучшить имеющуюся ситуацию.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7544" y="540000"/>
            <a:ext cx="8352928" cy="5742085"/>
          </a:xfrm>
          <a:prstGeom prst="rect">
            <a:avLst/>
          </a:prstGeom>
          <a:solidFill>
            <a:srgbClr val="F8EDEC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Региональная информация представлена отдельными томами с унифицированной рубрикацией.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Представлены побережья Черного, Азовского, Каспийского, Балтийского (Калининградской области и Финского залива) морей; всех морей Российского сектора Арктики: Баренцево, </a:t>
            </a:r>
            <a:r>
              <a:rPr lang="ru-RU" b="1" dirty="0" smtClean="0">
                <a:latin typeface="Arial Black" pitchFamily="34" charset="0"/>
                <a:cs typeface="Arial" pitchFamily="34" charset="0"/>
              </a:rPr>
              <a:t>Карское, Лаптевых, </a:t>
            </a:r>
            <a:r>
              <a:rPr lang="ru-RU" b="1" dirty="0" err="1" smtClean="0">
                <a:latin typeface="Arial Black" pitchFamily="34" charset="0"/>
                <a:cs typeface="Arial" pitchFamily="34" charset="0"/>
              </a:rPr>
              <a:t>Восточно-Сибирское</a:t>
            </a:r>
            <a:r>
              <a:rPr lang="ru-RU" b="1" dirty="0" smtClean="0">
                <a:latin typeface="Arial Black" pitchFamily="34" charset="0"/>
                <a:cs typeface="Arial" pitchFamily="34" charset="0"/>
              </a:rPr>
              <a:t>, Чукотское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; Дальневосточных морей - Охотского, Японского, Берингова, особо рассмотрены уникальные побережья Сахалина и Курильских островов </a:t>
            </a:r>
          </a:p>
          <a:p>
            <a:pPr algn="just">
              <a:lnSpc>
                <a:spcPct val="110000"/>
              </a:lnSpc>
              <a:spcBef>
                <a:spcPts val="800"/>
              </a:spcBef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Для каждого моря представлены:</a:t>
            </a:r>
          </a:p>
          <a:p>
            <a:pPr marL="355600" indent="-26035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rial Black" pitchFamily="34" charset="0"/>
              </a:rPr>
              <a:t>Физико-географическая характеристика моря и его берегов;</a:t>
            </a:r>
          </a:p>
          <a:p>
            <a:pPr marL="355600" indent="-260350" algn="just">
              <a:lnSpc>
                <a:spcPct val="110000"/>
              </a:lnSpc>
              <a:spcBef>
                <a:spcPts val="40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rial Black" pitchFamily="34" charset="0"/>
              </a:rPr>
              <a:t>Характеристика существующего и перспективного антропогенного воздействия;</a:t>
            </a:r>
          </a:p>
          <a:p>
            <a:pPr marL="355600" indent="-260350" algn="just">
              <a:lnSpc>
                <a:spcPct val="110000"/>
              </a:lnSpc>
              <a:spcBef>
                <a:spcPts val="40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rial Black" pitchFamily="34" charset="0"/>
              </a:rPr>
              <a:t>Обзор природных и антропогенных факторов, лимитирующих хозяйственное освоение морских берегов;</a:t>
            </a:r>
          </a:p>
          <a:p>
            <a:pPr marL="355600" indent="-260350" algn="just">
              <a:lnSpc>
                <a:spcPct val="110000"/>
              </a:lnSpc>
              <a:spcBef>
                <a:spcPts val="40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rial Black" pitchFamily="34" charset="0"/>
              </a:rPr>
              <a:t>Рекомендации по перспективному экономическому освоению берегов с определением допустимых видов хозяйственной деятельности.</a:t>
            </a:r>
            <a:endParaRPr lang="ru-RU" sz="1600" dirty="0"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2678</Words>
  <Application>Microsoft Office PowerPoint</Application>
  <PresentationFormat>Экран (4:3)</PresentationFormat>
  <Paragraphs>347</Paragraphs>
  <Slides>32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Ruben Kos'yan</cp:lastModifiedBy>
  <cp:revision>859</cp:revision>
  <dcterms:created xsi:type="dcterms:W3CDTF">2009-06-15T18:57:20Z</dcterms:created>
  <dcterms:modified xsi:type="dcterms:W3CDTF">2013-05-19T19:06:15Z</dcterms:modified>
</cp:coreProperties>
</file>